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313" r:id="rId4"/>
    <p:sldId id="269" r:id="rId5"/>
    <p:sldId id="298" r:id="rId6"/>
    <p:sldId id="299" r:id="rId7"/>
    <p:sldId id="279" r:id="rId8"/>
    <p:sldId id="280" r:id="rId9"/>
    <p:sldId id="260" r:id="rId10"/>
    <p:sldId id="262" r:id="rId11"/>
    <p:sldId id="297" r:id="rId12"/>
    <p:sldId id="267" r:id="rId13"/>
    <p:sldId id="314" r:id="rId14"/>
    <p:sldId id="315" r:id="rId15"/>
    <p:sldId id="316" r:id="rId16"/>
    <p:sldId id="317" r:id="rId17"/>
    <p:sldId id="300" r:id="rId18"/>
    <p:sldId id="308" r:id="rId19"/>
    <p:sldId id="310" r:id="rId20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DSAGE-WAJS" initials="WAJ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0C0C0"/>
    <a:srgbClr val="F2F2F2"/>
    <a:srgbClr val="AF272D"/>
    <a:srgbClr val="FECAD5"/>
    <a:srgbClr val="FEE2E8"/>
    <a:srgbClr val="FD8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8141821255395"/>
          <c:y val="0.10031099959836673"/>
          <c:w val="0.80406597148179593"/>
          <c:h val="0.77181565075026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'tendencia ingresos'!$B$4</c:f>
              <c:strCache>
                <c:ptCount val="1"/>
                <c:pt idx="0">
                  <c:v>INGRESOS EFECTIVOS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'tendencia ingresos'!$A$5:$A$15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'tendencia ingresos'!$B$5:$B$15</c:f>
              <c:numCache>
                <c:formatCode>_(* #,##0_);_(* \(#,##0\);_(* "-"??_);_(@_)</c:formatCode>
                <c:ptCount val="11"/>
                <c:pt idx="0">
                  <c:v>37000</c:v>
                </c:pt>
                <c:pt idx="1">
                  <c:v>46219.421815000002</c:v>
                </c:pt>
                <c:pt idx="2">
                  <c:v>62240.765011000003</c:v>
                </c:pt>
                <c:pt idx="3">
                  <c:v>76020.228818000003</c:v>
                </c:pt>
                <c:pt idx="4">
                  <c:v>90915.893074000007</c:v>
                </c:pt>
                <c:pt idx="5">
                  <c:v>94310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'tendencia ingresos'!$C$4</c:f>
              <c:strCache>
                <c:ptCount val="1"/>
                <c:pt idx="0">
                  <c:v>INGRESOS PROYECTADOS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Lbls>
            <c:dLbl>
              <c:idx val="10"/>
              <c:layout>
                <c:manualLayout>
                  <c:x val="-1.2774449491637379E-2"/>
                  <c:y val="-1.819362850534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'tendencia ingresos'!$A$5:$A$15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xVal>
          <c:yVal>
            <c:numRef>
              <c:f>'tendencia ingresos'!$C$5:$C$15</c:f>
              <c:numCache>
                <c:formatCode>General</c:formatCode>
                <c:ptCount val="11"/>
                <c:pt idx="6" formatCode="_(* #,##0_);_(* \(#,##0\);_(* &quot;-&quot;??_);_(@_)">
                  <c:v>106932</c:v>
                </c:pt>
                <c:pt idx="7" formatCode="_(* #,##0_);_(* \(#,##0\);_(* &quot;-&quot;??_);_(@_)">
                  <c:v>110835.018</c:v>
                </c:pt>
                <c:pt idx="8" formatCode="_(* #,##0_);_(* \(#,##0\);_(* &quot;-&quot;??_);_(@_)">
                  <c:v>114880</c:v>
                </c:pt>
                <c:pt idx="9" formatCode="_(* #,##0_);_(* \(#,##0\);_(* &quot;-&quot;??_);_(@_)">
                  <c:v>119073</c:v>
                </c:pt>
                <c:pt idx="10" formatCode="_(* #,##0_);_(* \(#,##0\);_(* &quot;-&quot;??_);_(@_)">
                  <c:v>122000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908360"/>
        <c:axId val="238907968"/>
      </c:scatterChart>
      <c:valAx>
        <c:axId val="238908360"/>
        <c:scaling>
          <c:orientation val="minMax"/>
          <c:max val="2020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8907968"/>
        <c:crosses val="autoZero"/>
        <c:crossBetween val="midCat"/>
        <c:majorUnit val="1"/>
      </c:valAx>
      <c:valAx>
        <c:axId val="23890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8908360"/>
        <c:crossesAt val="1000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62974122819485"/>
          <c:y val="3.8316797145834754E-2"/>
          <c:w val="0.76755681603347314"/>
          <c:h val="0.73803013134163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'[SOPORTE PRESENTACION MGMP 2017-2020.xlsx]3. V.F. Gráfica'!$B$5</c:f>
              <c:strCache>
                <c:ptCount val="1"/>
                <c:pt idx="0">
                  <c:v>Solicitud MGMP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numRef>
              <c:f>'[SOPORTE PRESENTACION MGMP 2017-2020.xlsx]3. V.F. Gráfica'!$A$6:$A$10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'[SOPORTE PRESENTACION MGMP 2017-2020.xlsx]3. V.F. Gráfica'!$B$6:$B$10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'[SOPORTE PRESENTACION MGMP 2017-2020.xlsx]3. V.F. Gráfica'!$C$5</c:f>
              <c:strCache>
                <c:ptCount val="1"/>
                <c:pt idx="0">
                  <c:v>V.F. Autorizadas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'[SOPORTE PRESENTACION MGMP 2017-2020.xlsx]3. V.F. Gráfica'!$A$6:$A$10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'[SOPORTE PRESENTACION MGMP 2017-2020.xlsx]3. V.F. Gráfica'!$C$6:$C$10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07184"/>
        <c:axId val="238906792"/>
      </c:barChart>
      <c:catAx>
        <c:axId val="2389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8906792"/>
        <c:crosses val="autoZero"/>
        <c:auto val="1"/>
        <c:lblAlgn val="ctr"/>
        <c:lblOffset val="100"/>
        <c:noMultiLvlLbl val="0"/>
      </c:catAx>
      <c:valAx>
        <c:axId val="23890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</a:t>
                </a:r>
                <a:r>
                  <a:rPr lang="en-US" baseline="0"/>
                  <a:t> de Pesos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4508921041909473"/>
              <c:y val="0.28335539266958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8907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E7164-239B-405E-ADC3-981C95AE1ED7}" type="datetimeFigureOut">
              <a:rPr lang="es-CO" smtClean="0"/>
              <a:t>02/08/2018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F93BAE-92D9-498F-92FC-1E94DBA9D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63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35EC8-7EE5-4C86-9BAD-05D1050F6801}" type="datetimeFigureOut">
              <a:rPr lang="es-CO" smtClean="0"/>
              <a:t>02/08/2018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ACC1A7-DB56-4E86-AFC3-F5D89E4AC3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975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C1A7-DB56-4E86-AFC3-F5D89E4AC3E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7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C1A7-DB56-4E86-AFC3-F5D89E4AC3E8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03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AF27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0" y="6482335"/>
            <a:ext cx="9144000" cy="36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5B39-A6EB-4619-BC07-FFF46FD22E03}" type="datetimeFigureOut">
              <a:rPr lang="es-CO" smtClean="0"/>
              <a:pPr/>
              <a:t>02/08/2018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B06A-0A86-4E9E-909C-0F7E223E8A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0608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AF272D"/>
                </a:solidFill>
                <a:latin typeface="Cambria" pitchFamily="18" charset="0"/>
              </a:rPr>
              <a:t>Comités Técnicos</a:t>
            </a:r>
            <a:br>
              <a:rPr lang="es-ES" b="1" dirty="0" smtClean="0">
                <a:solidFill>
                  <a:srgbClr val="AF272D"/>
                </a:solidFill>
                <a:latin typeface="Cambria" pitchFamily="18" charset="0"/>
              </a:rPr>
            </a:br>
            <a:r>
              <a:rPr lang="es-ES" b="1" dirty="0" smtClean="0">
                <a:solidFill>
                  <a:srgbClr val="AF272D"/>
                </a:solidFill>
                <a:latin typeface="Cambria" pitchFamily="18" charset="0"/>
              </a:rPr>
              <a:t>Sectoriales</a:t>
            </a:r>
            <a:endParaRPr lang="es-CO" b="1" dirty="0">
              <a:solidFill>
                <a:srgbClr val="AF272D"/>
              </a:solidFill>
              <a:latin typeface="Cambr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AF272D"/>
                </a:solidFill>
                <a:latin typeface="Cambria" pitchFamily="18" charset="0"/>
              </a:rPr>
              <a:t>MGMP 2018-2021</a:t>
            </a:r>
          </a:p>
          <a:p>
            <a:r>
              <a:rPr lang="es-ES" b="1" dirty="0" smtClean="0">
                <a:solidFill>
                  <a:srgbClr val="AF272D"/>
                </a:solidFill>
                <a:latin typeface="Cambria" pitchFamily="18" charset="0"/>
              </a:rPr>
              <a:t>Entidad: Contaduría General de la Nación</a:t>
            </a:r>
            <a:endParaRPr lang="es-ES" sz="15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0" y="681337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0" y="6488223"/>
            <a:ext cx="9144000" cy="369777"/>
          </a:xfrm>
          <a:prstGeom prst="rect">
            <a:avLst/>
          </a:prstGeom>
          <a:solidFill>
            <a:srgbClr val="AF272D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7384" y="476672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4. Solicitud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MGMP 2018-2021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Funcionamiento</a:t>
            </a:r>
            <a:endParaRPr kumimoji="0" lang="es-CO" sz="24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48816" y="128527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Resumen de Requerimientos Adicionales en Funcionamiento (con respecto a 2017*)</a:t>
            </a:r>
            <a:endParaRPr lang="es-CO" b="1" dirty="0">
              <a:solidFill>
                <a:srgbClr val="8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1055" y="1844824"/>
            <a:ext cx="8712968" cy="3139321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1.  El arrendamiento para la sede de la CGN, representa el 80% aproximadamente, de la apropiación por vigencia. El 20% restante resulta insuficiente para el desarrollo de las actividades asignadas por ley a la entidad.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2.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3.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4.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5.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392890" y="435200"/>
            <a:ext cx="26638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7728" y="404813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5. Solicitud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MGMP 2018-2021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Inversión</a:t>
            </a:r>
            <a:endParaRPr kumimoji="0" lang="es-CO" sz="24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1" y="1052736"/>
            <a:ext cx="8785101" cy="369332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Incluir solicitud de inversión por Programa Presupuestal y Principales Proyectos.</a:t>
            </a:r>
          </a:p>
        </p:txBody>
      </p:sp>
      <p:sp>
        <p:nvSpPr>
          <p:cNvPr id="6" name="6 CuadroTexto"/>
          <p:cNvSpPr txBox="1"/>
          <p:nvPr/>
        </p:nvSpPr>
        <p:spPr>
          <a:xfrm>
            <a:off x="5724128" y="404813"/>
            <a:ext cx="324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Contaduría general de la Nación</a:t>
            </a:r>
            <a:endParaRPr lang="es-CO" dirty="0">
              <a:solidFill>
                <a:srgbClr val="AF272D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7544" y="6021288"/>
            <a:ext cx="82912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Apropiación </a:t>
            </a:r>
            <a:r>
              <a:rPr lang="es-CO" sz="900" dirty="0">
                <a:solidFill>
                  <a:srgbClr val="800000"/>
                </a:solidFill>
                <a:latin typeface="Calibri" panose="020F0502020204030204" pitchFamily="34" charset="0"/>
              </a:rPr>
              <a:t>vigente abril de </a:t>
            </a:r>
            <a:r>
              <a:rPr lang="es-CO" sz="9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2017.</a:t>
            </a:r>
          </a:p>
          <a:p>
            <a:endParaRPr lang="es-CO" sz="1000" dirty="0">
              <a:solidFill>
                <a:srgbClr val="8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7200" y="1617600"/>
          <a:ext cx="8229601" cy="4491163"/>
        </p:xfrm>
        <a:graphic>
          <a:graphicData uri="http://schemas.openxmlformats.org/drawingml/2006/table">
            <a:tbl>
              <a:tblPr/>
              <a:tblGrid>
                <a:gridCol w="2017643"/>
                <a:gridCol w="844826"/>
                <a:gridCol w="596348"/>
                <a:gridCol w="596348"/>
                <a:gridCol w="596348"/>
                <a:gridCol w="596348"/>
                <a:gridCol w="596348"/>
                <a:gridCol w="596348"/>
                <a:gridCol w="596348"/>
                <a:gridCol w="596348"/>
                <a:gridCol w="596348"/>
              </a:tblGrid>
              <a:tr h="2385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5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Millones de pesos</a:t>
                      </a:r>
                    </a:p>
                  </a:txBody>
                  <a:tcPr marL="7454" marR="7454" marT="74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 MGMP 2018-2021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0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Inversión/Entidad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</a:tr>
              <a:tr h="149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18/17*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19/18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20/19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21/20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310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 1 Fortalecimiento de la gestión y dirección del Sector Hacienda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1.235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650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1.808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880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838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1.310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6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SISTEMAS DE GESTIÓN DE LA CONTADURÍA GENERAL DE LA NACIÓN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995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840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880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838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1.310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2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PROGRAMA DE GESTION DOCUMENTAL DE LA CONTADURIA GENERAL DE LA NACION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240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968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 2 Política macroeconómica y fiscal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14.919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11.450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16.449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16.951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8.505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5.598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2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SISTEMAS DE INFORMACIÒN Y CONSOLIDACIÒN CONTABLE NACIONAL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7.500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4.500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8.032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7.925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2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, DIVULGACIÓN Y ASISTENCIA TÉCNICA EN EL MODELO COLOMBIANO DE REGULACIÓN CONTABLE PÚBLICA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4.000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4.800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4.120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4.244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4.371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4.502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ADAPTACIÓN FINANCIERA Y ESTADÍSTICA A LOS NUEVOS MARCOS NORMATIVOS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899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467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493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SOSTENIBILIDAD DE LA REGULACIÓN CONTABLE PÚBLICA EN CONVERGENCIA CON ESTÁNDARES INTERNACIONALES DE INFORMACIÓN FINANCIERA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2.520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1.650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2.693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2.883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3.085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CONTROLES DE LA INFORMACION CONTABLE PUBLICA REPORTADA POR LAS ENTIDADES REGULADAS POR  LA CGN A NIVEL NACIONAL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1.137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1.406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1.049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1.096 </a:t>
                      </a:r>
                    </a:p>
                  </a:txBody>
                  <a:tcPr marL="7454" marR="7454" marT="74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Nación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16.154,00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12.100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18.257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17.831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9.343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6.908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Propios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54" marR="7454" marT="7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16.154,00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12.100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18.257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17.831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9.343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6.908 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7454" marR="7454" marT="745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016" y="1132736"/>
            <a:ext cx="908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Resumen de Requerimientos  prioritarios  y adicionales en Inversión </a:t>
            </a:r>
            <a:r>
              <a:rPr lang="es-ES" b="1" dirty="0">
                <a:solidFill>
                  <a:srgbClr val="800000"/>
                </a:solidFill>
              </a:rPr>
              <a:t>(con respecto a </a:t>
            </a:r>
            <a:r>
              <a:rPr lang="es-ES" b="1" dirty="0" smtClean="0">
                <a:solidFill>
                  <a:srgbClr val="800000"/>
                </a:solidFill>
              </a:rPr>
              <a:t>2016*)</a:t>
            </a:r>
            <a:endParaRPr lang="es-CO" b="1" dirty="0">
              <a:solidFill>
                <a:srgbClr val="800000"/>
              </a:solidFill>
            </a:endParaRPr>
          </a:p>
          <a:p>
            <a:endParaRPr lang="es-CO" b="1" dirty="0">
              <a:solidFill>
                <a:srgbClr val="8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645" y="1772816"/>
            <a:ext cx="8712968" cy="4392488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1.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2.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3.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4.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5.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429940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5. Solicitud MGMP 2018-2021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Inversión</a:t>
            </a:r>
            <a:endParaRPr kumimoji="0" lang="es-CO" sz="24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5724128" y="404813"/>
            <a:ext cx="3240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827584" y="909046"/>
            <a:ext cx="814687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s-CO" sz="1500" b="1" dirty="0">
                <a:solidFill>
                  <a:srgbClr val="800000"/>
                </a:solidFill>
                <a:latin typeface="Cambria" pitchFamily="18" charset="0"/>
              </a:rPr>
              <a:t>FUNCIONAMIENTO - Asociación de los Recursos solicitados a los productos de posconflicto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6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Políticas transversales</a:t>
            </a:r>
            <a:endParaRPr lang="es-CO" sz="24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49711"/>
              </p:ext>
            </p:extLst>
          </p:nvPr>
        </p:nvGraphicFramePr>
        <p:xfrm>
          <a:off x="251517" y="1300332"/>
          <a:ext cx="8103422" cy="3412074"/>
        </p:xfrm>
        <a:graphic>
          <a:graphicData uri="http://schemas.openxmlformats.org/drawingml/2006/table">
            <a:tbl>
              <a:tblPr/>
              <a:tblGrid>
                <a:gridCol w="1830322"/>
                <a:gridCol w="507974"/>
                <a:gridCol w="430033"/>
                <a:gridCol w="430033"/>
                <a:gridCol w="430033"/>
                <a:gridCol w="430033"/>
                <a:gridCol w="913819"/>
                <a:gridCol w="1411043"/>
                <a:gridCol w="430033"/>
                <a:gridCol w="430033"/>
                <a:gridCol w="430033"/>
                <a:gridCol w="430033"/>
              </a:tblGrid>
              <a:tr h="996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600" b="1" i="1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Cifras en millones de pesos corrientes</a:t>
                      </a: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600" b="1" i="1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MGMP 2017-2020</a:t>
                      </a:r>
                    </a:p>
                  </a:txBody>
                  <a:tcPr marL="4386" marR="4386" marT="4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554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/ Rubro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Recursos Totales Asignados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Recursos Totales Solicitados</a:t>
                      </a:r>
                      <a:b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 </a:t>
                      </a:r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2018-2021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Producto(s) del posconflicto Asociado(s)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destinado para el Producto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5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Producto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Producto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1613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-   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endParaRPr lang="es-CO" sz="9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  -   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Generales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SGP XXX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Sentencias y conciliaciones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Pensiones y Jubilaciones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Transferencias**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de Comercialización y Operación.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6" marR="4386" marT="4386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Funcionamiento + Servicio de la Deuda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-   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4386" marR="4386" marT="4386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94894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ES" sz="7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Apropiación Vigente a Abril de 2017, con excepción de los salarios que se deben proyectar a precios de 2017, es decir teniendo en cuenta la inflación de 2016 de 5,75%.</a:t>
                      </a:r>
                      <a:endParaRPr lang="es-CO" sz="700" b="0" i="0" u="none" strike="noStrike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es-CO" sz="7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6" marR="4386" marT="43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716017" y="435679"/>
            <a:ext cx="442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366" y="1377643"/>
            <a:ext cx="842493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solicitud de recursos por proyecto para Posconflicto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03848" y="980728"/>
            <a:ext cx="584262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s-ES" sz="1500" b="1" dirty="0">
                <a:solidFill>
                  <a:srgbClr val="800000"/>
                </a:solidFill>
                <a:latin typeface="Cambria" pitchFamily="18" charset="0"/>
              </a:rPr>
              <a:t>Solicitud Recursos para </a:t>
            </a:r>
            <a:r>
              <a:rPr lang="es-ES" sz="1500" b="1" dirty="0" smtClean="0">
                <a:solidFill>
                  <a:srgbClr val="800000"/>
                </a:solidFill>
                <a:latin typeface="Cambria" pitchFamily="18" charset="0"/>
              </a:rPr>
              <a:t>Posconflicto 2017-2020 Inversión </a:t>
            </a:r>
            <a:endParaRPr lang="es-CO" sz="1500" b="1" dirty="0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6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Políticas transversales</a:t>
            </a:r>
            <a:endParaRPr lang="es-CO" sz="24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68594"/>
              </p:ext>
            </p:extLst>
          </p:nvPr>
        </p:nvGraphicFramePr>
        <p:xfrm>
          <a:off x="179510" y="1825965"/>
          <a:ext cx="8314314" cy="3900497"/>
        </p:xfrm>
        <a:graphic>
          <a:graphicData uri="http://schemas.openxmlformats.org/drawingml/2006/table">
            <a:tbl>
              <a:tblPr/>
              <a:tblGrid>
                <a:gridCol w="711008"/>
                <a:gridCol w="1672374"/>
                <a:gridCol w="473172"/>
                <a:gridCol w="400570"/>
                <a:gridCol w="400570"/>
                <a:gridCol w="400570"/>
                <a:gridCol w="690982"/>
                <a:gridCol w="981394"/>
                <a:gridCol w="981394"/>
                <a:gridCol w="400570"/>
                <a:gridCol w="400570"/>
                <a:gridCol w="400570"/>
                <a:gridCol w="400570"/>
              </a:tblGrid>
              <a:tr h="15086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800" b="1" i="1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Cifras en millones de pesos corrientes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1" i="1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MGMP 2017-2020</a:t>
                      </a:r>
                    </a:p>
                  </a:txBody>
                  <a:tcPr marL="7184" marR="7184" marT="7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25014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/ Rubro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Recursos Totales Asignados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Recursos Totales Solicitados</a:t>
                      </a:r>
                      <a:b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 2016-2019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Producto(s) del posconflicto Asociado(s)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 destinado para el Producto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04616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Producto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Producto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0115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-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011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  -   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  -   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9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11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 Abril de 2017.</a:t>
                      </a:r>
                      <a:endParaRPr lang="es-CO" sz="900" b="0" i="0" u="none" strike="noStrike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067945" y="435679"/>
            <a:ext cx="507128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2420888"/>
            <a:ext cx="8568952" cy="124649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Dentro de los recursos solicitados del MGMP 2018-2021 del sector, desagregue la información de la política de víctimas y población desplazada (si aplica)</a:t>
            </a:r>
          </a:p>
          <a:p>
            <a:pPr marL="342900" indent="-342900"/>
            <a:endParaRPr lang="es-ES" sz="1500" dirty="0" smtClean="0">
              <a:solidFill>
                <a:srgbClr val="800000"/>
              </a:solidFill>
            </a:endParaRPr>
          </a:p>
          <a:p>
            <a:pPr marL="342900" indent="-342900"/>
            <a:endParaRPr lang="es-ES" sz="15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342900" indent="-342900">
              <a:buFontTx/>
              <a:buAutoNum type="arabicPeriod"/>
            </a:pPr>
            <a:endParaRPr lang="es-ES" sz="1500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2300" b="1" dirty="0">
                <a:solidFill>
                  <a:srgbClr val="AF272D"/>
                </a:solidFill>
                <a:latin typeface="Cambria" pitchFamily="18" charset="0"/>
              </a:rPr>
              <a:t>6</a:t>
            </a: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</a:rPr>
              <a:t>. </a:t>
            </a:r>
            <a:r>
              <a:rPr lang="es-ES" sz="2300" b="1" dirty="0">
                <a:solidFill>
                  <a:srgbClr val="AF272D"/>
                </a:solidFill>
                <a:latin typeface="Cambria" pitchFamily="18" charset="0"/>
              </a:rPr>
              <a:t>Políticas transversales</a:t>
            </a:r>
            <a:endParaRPr lang="es-CO" sz="23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5" y="435679"/>
            <a:ext cx="507128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368" y="1730279"/>
            <a:ext cx="842493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solicitud de recursos por proyecto para la atención a la población desplazada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03848" y="1038892"/>
            <a:ext cx="584262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s-ES" sz="1500" b="1" dirty="0">
                <a:solidFill>
                  <a:srgbClr val="800000"/>
                </a:solidFill>
                <a:latin typeface="Cambria" pitchFamily="18" charset="0"/>
              </a:rPr>
              <a:t>Solicitud Recursos para Atención Población Desplazada </a:t>
            </a:r>
            <a:r>
              <a:rPr lang="es-ES" sz="1500" b="1" dirty="0" smtClean="0">
                <a:solidFill>
                  <a:srgbClr val="800000"/>
                </a:solidFill>
                <a:latin typeface="Cambria" pitchFamily="18" charset="0"/>
              </a:rPr>
              <a:t>MGMP 2018-2021 Inversión </a:t>
            </a:r>
            <a:endParaRPr lang="es-CO" sz="1500" b="1" dirty="0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6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Políticas transversales</a:t>
            </a:r>
            <a:endParaRPr lang="es-CO" sz="24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9828"/>
              </p:ext>
            </p:extLst>
          </p:nvPr>
        </p:nvGraphicFramePr>
        <p:xfrm>
          <a:off x="480704" y="2420888"/>
          <a:ext cx="8229600" cy="258210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54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Entidad/ Proyecto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2016*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54574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(población atendida con los recursos solicitados)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2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(población atendida con los recursos solicitados)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 (Millones de $)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abril de </a:t>
                      </a:r>
                      <a:r>
                        <a:rPr lang="es-CO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2017.</a:t>
                      </a:r>
                      <a:endParaRPr lang="es-CO" sz="9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067945" y="435679"/>
            <a:ext cx="507128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628800"/>
            <a:ext cx="842493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solicitud de recursos por proyecto para la atención a la población victima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79436" y="980728"/>
            <a:ext cx="7858844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Solicitud Recursos para Atención Población </a:t>
            </a:r>
            <a:r>
              <a:rPr kumimoji="0" lang="es-ES" sz="1500" b="1" i="0" u="none" strike="noStrike" kern="1200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Victimas </a:t>
            </a:r>
            <a:endParaRPr kumimoji="0" lang="es-ES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MGMP </a:t>
            </a:r>
            <a:r>
              <a:rPr kumimoji="0" lang="es-ES" sz="1500" b="1" i="0" u="none" strike="noStrike" kern="1200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2018-2021</a:t>
            </a:r>
            <a:r>
              <a:rPr kumimoji="0" lang="es-ES" sz="1500" b="1" i="0" u="none" strike="noStrike" kern="1200" cap="none" spc="0" normalizeH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Inversión</a:t>
            </a:r>
            <a:endParaRPr kumimoji="0" lang="es-CO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6</a:t>
            </a: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. </a:t>
            </a: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Políticas transversales</a:t>
            </a:r>
            <a:endParaRPr lang="es-CO" sz="2300" b="1" dirty="0">
              <a:solidFill>
                <a:srgbClr val="AF272D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4283968" y="392875"/>
            <a:ext cx="471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rgbClr val="AF272D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59713"/>
              </p:ext>
            </p:extLst>
          </p:nvPr>
        </p:nvGraphicFramePr>
        <p:xfrm>
          <a:off x="611560" y="2348880"/>
          <a:ext cx="7455296" cy="2582105"/>
        </p:xfrm>
        <a:graphic>
          <a:graphicData uri="http://schemas.openxmlformats.org/drawingml/2006/table">
            <a:tbl>
              <a:tblPr/>
              <a:tblGrid>
                <a:gridCol w="2121296"/>
                <a:gridCol w="2286000"/>
                <a:gridCol w="609600"/>
                <a:gridCol w="609600"/>
                <a:gridCol w="609600"/>
                <a:gridCol w="609600"/>
                <a:gridCol w="609600"/>
              </a:tblGrid>
              <a:tr h="254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Entidad/ Proyecto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54574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(población atendida con los recursos solicitados)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2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(población atendida con los recursos solicitados)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 (Millones de $)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abril de </a:t>
                      </a:r>
                      <a:r>
                        <a:rPr lang="es-CO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2017,</a:t>
                      </a:r>
                      <a:endParaRPr lang="es-CO" sz="9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6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628800"/>
            <a:ext cx="842493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solicitud de recursos por proyecto para la atención a Indígenas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79436" y="980728"/>
            <a:ext cx="7858844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Solicitud Recursos para Atención </a:t>
            </a:r>
            <a:r>
              <a:rPr lang="es-ES" sz="1500" b="1" dirty="0" smtClean="0">
                <a:solidFill>
                  <a:srgbClr val="800000"/>
                </a:solidFill>
                <a:latin typeface="Cambria" pitchFamily="18" charset="0"/>
                <a:ea typeface="+mj-ea"/>
                <a:cs typeface="+mj-cs"/>
              </a:rPr>
              <a:t>a Indígenas</a:t>
            </a:r>
            <a:endParaRPr kumimoji="0" lang="es-ES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MGMP </a:t>
            </a:r>
            <a:r>
              <a:rPr kumimoji="0" lang="es-ES" sz="1500" b="1" i="0" u="none" strike="noStrike" kern="1200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2018-2021</a:t>
            </a:r>
            <a:r>
              <a:rPr kumimoji="0" lang="es-ES" sz="1500" b="1" i="0" u="none" strike="noStrike" kern="1200" cap="none" spc="0" normalizeH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Inversión</a:t>
            </a:r>
            <a:endParaRPr kumimoji="0" lang="es-CO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6</a:t>
            </a: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. </a:t>
            </a: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Políticas transversales</a:t>
            </a:r>
            <a:endParaRPr lang="es-CO" sz="2300" b="1" dirty="0">
              <a:solidFill>
                <a:srgbClr val="AF272D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3871912" y="392875"/>
            <a:ext cx="5127625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97671"/>
              </p:ext>
            </p:extLst>
          </p:nvPr>
        </p:nvGraphicFramePr>
        <p:xfrm>
          <a:off x="446856" y="2348880"/>
          <a:ext cx="7620000" cy="258210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609600"/>
                <a:gridCol w="609600"/>
                <a:gridCol w="609600"/>
                <a:gridCol w="609600"/>
                <a:gridCol w="609600"/>
              </a:tblGrid>
              <a:tr h="254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Entidad/ Proyecto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54574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(población atendida con los recursos solicitados)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2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(población atendida con los recursos solicitados)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 (Millones de $)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abril de </a:t>
                      </a:r>
                      <a:r>
                        <a:rPr lang="es-CO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2017,</a:t>
                      </a:r>
                      <a:endParaRPr lang="es-CO" sz="9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628800"/>
            <a:ext cx="842493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solicitud de recursos por proyecto para la atención a Negritudes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79436" y="980728"/>
            <a:ext cx="7858844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Solicitud Recursos para Atención </a:t>
            </a:r>
            <a:r>
              <a:rPr lang="es-ES" sz="1500" b="1" dirty="0" smtClean="0">
                <a:solidFill>
                  <a:srgbClr val="800000"/>
                </a:solidFill>
                <a:latin typeface="Cambria" pitchFamily="18" charset="0"/>
                <a:ea typeface="+mj-ea"/>
                <a:cs typeface="+mj-cs"/>
              </a:rPr>
              <a:t>a Negritudes</a:t>
            </a:r>
            <a:endParaRPr kumimoji="0" lang="es-ES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MGMP </a:t>
            </a:r>
            <a:r>
              <a:rPr kumimoji="0" lang="es-ES" sz="1500" b="1" i="0" u="none" strike="noStrike" kern="1200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2018-2021</a:t>
            </a:r>
            <a:r>
              <a:rPr kumimoji="0" lang="es-ES" sz="1500" b="1" i="0" u="none" strike="noStrike" kern="1200" cap="none" spc="0" normalizeH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Inversión</a:t>
            </a:r>
            <a:endParaRPr kumimoji="0" lang="es-CO" sz="1500" b="1" i="0" u="none" strike="noStrike" kern="12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6</a:t>
            </a: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. </a:t>
            </a:r>
            <a:r>
              <a:rPr lang="es-ES" sz="23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Políticas transversales</a:t>
            </a:r>
            <a:endParaRPr lang="es-CO" sz="2300" b="1" dirty="0">
              <a:solidFill>
                <a:srgbClr val="AF272D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3871912" y="392875"/>
            <a:ext cx="5127625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______________________________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07387"/>
              </p:ext>
            </p:extLst>
          </p:nvPr>
        </p:nvGraphicFramePr>
        <p:xfrm>
          <a:off x="446856" y="2348880"/>
          <a:ext cx="7620000" cy="258210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609600"/>
                <a:gridCol w="609600"/>
                <a:gridCol w="609600"/>
                <a:gridCol w="609600"/>
                <a:gridCol w="609600"/>
              </a:tblGrid>
              <a:tr h="254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Entidad/ Proyecto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54574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 </a:t>
                      </a:r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(población atendida con los recursos solicitados)</a:t>
                      </a:r>
                      <a:endParaRPr lang="es-CO" sz="14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7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2</a:t>
                      </a:r>
                    </a:p>
                  </a:txBody>
                  <a:tcPr marL="73576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(Millones de $)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r>
                        <a:rPr lang="es-CO" sz="14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(población atendida con los recursos solicitados)</a:t>
                      </a:r>
                      <a:endParaRPr lang="es-CO" sz="1400" b="1" i="0" u="none" strike="noStrike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Solicitud (Millones de $)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abril de </a:t>
                      </a:r>
                      <a:r>
                        <a:rPr lang="es-CO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2017.</a:t>
                      </a:r>
                      <a:endParaRPr lang="es-CO" sz="9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124744"/>
            <a:ext cx="74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Contenido</a:t>
            </a:r>
            <a:endParaRPr kumimoji="0" lang="es-CO" sz="25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844824"/>
            <a:ext cx="6408712" cy="397031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Principales Metas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Ingresos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Solicitudes 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MGMP 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2018-2021 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y Vigencias 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Futuras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Solicitudes MGMP 2018-2021 Funcionamiento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Solicitudes MGMP 2018-2021 Inversión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Políticas Transversales</a:t>
            </a:r>
          </a:p>
          <a:p>
            <a:pPr marL="342900" indent="-342900">
              <a:buAutoNum type="arabicPeriod" startAt="4"/>
            </a:pP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028660"/>
            <a:ext cx="8424862" cy="369332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800000"/>
                </a:solidFill>
              </a:rPr>
              <a:t>Incluya los principales indicadores y metas de Producto del Plan Nacional de </a:t>
            </a:r>
            <a:r>
              <a:rPr lang="es-ES" dirty="0" smtClean="0">
                <a:solidFill>
                  <a:srgbClr val="800000"/>
                </a:solidFill>
              </a:rPr>
              <a:t>Desarrollo.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2300" b="1" dirty="0">
                <a:solidFill>
                  <a:srgbClr val="AF272D"/>
                </a:solidFill>
                <a:latin typeface="Cambria" pitchFamily="18" charset="0"/>
              </a:rPr>
              <a:t>1. </a:t>
            </a: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</a:rPr>
              <a:t>Principales </a:t>
            </a:r>
            <a:r>
              <a:rPr lang="es-ES" sz="2300" b="1" dirty="0">
                <a:solidFill>
                  <a:srgbClr val="AF272D"/>
                </a:solidFill>
                <a:latin typeface="Cambria" pitchFamily="18" charset="0"/>
              </a:rPr>
              <a:t>Metas</a:t>
            </a:r>
            <a:endParaRPr lang="es-CO" sz="23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70640"/>
              </p:ext>
            </p:extLst>
          </p:nvPr>
        </p:nvGraphicFramePr>
        <p:xfrm>
          <a:off x="251522" y="1651952"/>
          <a:ext cx="8424860" cy="4441347"/>
        </p:xfrm>
        <a:graphic>
          <a:graphicData uri="http://schemas.openxmlformats.org/drawingml/2006/table">
            <a:tbl>
              <a:tblPr/>
              <a:tblGrid>
                <a:gridCol w="972459"/>
                <a:gridCol w="972459"/>
                <a:gridCol w="925706"/>
                <a:gridCol w="925706"/>
                <a:gridCol w="925706"/>
                <a:gridCol w="925706"/>
                <a:gridCol w="925706"/>
                <a:gridCol w="925706"/>
                <a:gridCol w="925706"/>
              </a:tblGrid>
              <a:tr h="19718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Millones de pesos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PND 2015-2018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10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Plan Nacional de Desarrollo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 2015-2018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48538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Indicador 1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Indicador 2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64088" y="545359"/>
            <a:ext cx="3742541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AF272D"/>
                </a:solidFill>
              </a:rPr>
              <a:t>ENTIDAD  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654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5042"/>
              </p:ext>
            </p:extLst>
          </p:nvPr>
        </p:nvGraphicFramePr>
        <p:xfrm>
          <a:off x="179511" y="1368967"/>
          <a:ext cx="8712975" cy="5084369"/>
        </p:xfrm>
        <a:graphic>
          <a:graphicData uri="http://schemas.openxmlformats.org/drawingml/2006/table">
            <a:tbl>
              <a:tblPr/>
              <a:tblGrid>
                <a:gridCol w="2256037"/>
                <a:gridCol w="774562"/>
                <a:gridCol w="710297"/>
                <a:gridCol w="710297"/>
                <a:gridCol w="710297"/>
                <a:gridCol w="710297"/>
                <a:gridCol w="710297"/>
                <a:gridCol w="710297"/>
                <a:gridCol w="710297"/>
                <a:gridCol w="710297"/>
              </a:tblGrid>
              <a:tr h="20935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Millones de pesos</a:t>
                      </a:r>
                    </a:p>
                  </a:txBody>
                  <a:tcPr marL="6212" marR="6212" marT="6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Proyección MGMP 2018-2021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534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Ingresos 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2017*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Var%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Var%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Var%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Var%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</a:tr>
              <a:tr h="1853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18/17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19/18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20/19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21/20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618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I. Ingresos Corrientes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46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Venta de Bienes y Servicios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aportes Patronales y de otras entidades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4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Otros ingresos 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5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II. Ingresos de Capital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534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Excedentes financieros 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4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Venta de Activos 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4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Rendimientos Financieros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Recursos de crédito interno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Recursos de crédito externo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4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Otros ingresos 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8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800000"/>
                          </a:solidFill>
                          <a:latin typeface="Calibri"/>
                        </a:rPr>
                        <a:t>III. Contribuciones Parafiscales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800000"/>
                          </a:solidFill>
                          <a:latin typeface="Calibri"/>
                        </a:rPr>
                        <a:t>IV. </a:t>
                      </a:r>
                      <a:r>
                        <a:rPr lang="es-CO" sz="1200" b="1" i="0" u="none" strike="noStrike" dirty="0" smtClean="0">
                          <a:solidFill>
                            <a:srgbClr val="800000"/>
                          </a:solidFill>
                          <a:latin typeface="Calibri"/>
                        </a:rPr>
                        <a:t>Nación</a:t>
                      </a:r>
                      <a:endParaRPr lang="es-CO" sz="1200" b="1" i="0" u="none" strike="noStrike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D8D8D8"/>
                          </a:solidFill>
                          <a:latin typeface="Calibri"/>
                        </a:rPr>
                        <a:t>#¡DIV/0!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Fondos Especiales CSF</a:t>
                      </a:r>
                      <a:endParaRPr lang="es-CO" sz="1200" b="1" i="0" u="none" strike="noStrike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D8D8D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Fondo Especial SSF</a:t>
                      </a:r>
                      <a:endParaRPr lang="es-CO" sz="1200" b="1" i="0" u="none" strike="noStrike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 smtClean="0">
                          <a:solidFill>
                            <a:srgbClr val="800000"/>
                          </a:solidFill>
                          <a:latin typeface="Calibri"/>
                        </a:rPr>
                        <a:t>Crédito externo</a:t>
                      </a:r>
                      <a:endParaRPr lang="es-CO" sz="1200" b="1" i="0" u="none" strike="noStrike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 dirty="0" smtClean="0">
                          <a:solidFill>
                            <a:srgbClr val="800000"/>
                          </a:solidFill>
                          <a:latin typeface="Calibri"/>
                        </a:rPr>
                        <a:t>Otros</a:t>
                      </a:r>
                      <a:endParaRPr lang="es-CO" sz="1200" b="1" i="0" u="none" strike="noStrike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D8D8D8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Ingresos</a:t>
                      </a:r>
                      <a:r>
                        <a:rPr lang="es-CO" sz="12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por año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rgbClr val="95B3D7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</a:tr>
            </a:tbl>
          </a:graphicData>
        </a:graphic>
      </p:graphicFrame>
      <p:sp>
        <p:nvSpPr>
          <p:cNvPr id="8" name="5 CuadroTexto"/>
          <p:cNvSpPr txBox="1"/>
          <p:nvPr/>
        </p:nvSpPr>
        <p:spPr>
          <a:xfrm>
            <a:off x="5364088" y="545359"/>
            <a:ext cx="3742541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AF272D"/>
                </a:solidFill>
              </a:rPr>
              <a:t>ENTIDAD  ____________________________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176" y="368607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2.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Ingresos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 MGMP 2018-2021</a:t>
            </a:r>
            <a:endParaRPr lang="es-CO" sz="2400" b="1" dirty="0">
              <a:solidFill>
                <a:srgbClr val="AF272D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0" y="13407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Supuestos de calculo de ingresos </a:t>
            </a:r>
            <a:endParaRPr lang="es-CO" b="1" dirty="0">
              <a:solidFill>
                <a:srgbClr val="800000"/>
              </a:solidFill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51520" y="1844824"/>
            <a:ext cx="8712968" cy="4392488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1.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2.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3.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4.</a:t>
            </a:r>
          </a:p>
          <a:p>
            <a:endParaRPr lang="es-ES" b="1" dirty="0" smtClean="0">
              <a:solidFill>
                <a:srgbClr val="800000"/>
              </a:solidFill>
            </a:endParaRPr>
          </a:p>
          <a:p>
            <a:r>
              <a:rPr lang="es-ES" b="1" dirty="0" smtClean="0">
                <a:solidFill>
                  <a:srgbClr val="800000"/>
                </a:solidFill>
              </a:rPr>
              <a:t>5.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.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381989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2. 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In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gres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os MGMP 2018-2021</a:t>
            </a:r>
            <a:endParaRPr lang="es-CO" sz="24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4716016" y="482309"/>
            <a:ext cx="4392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AF272D"/>
                </a:solidFill>
                <a:latin typeface="+mn-lt"/>
                <a:cs typeface="+mn-cs"/>
              </a:rPr>
              <a:t>Entidad ______________________________</a:t>
            </a:r>
            <a:endParaRPr lang="es-CO" dirty="0">
              <a:solidFill>
                <a:srgbClr val="AF272D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368" y="949402"/>
            <a:ext cx="77041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800000"/>
                </a:solidFill>
                <a:latin typeface="Calibri"/>
                <a:cs typeface="+mn-cs"/>
              </a:rPr>
              <a:t>Tendencia Ingresos Propios </a:t>
            </a:r>
            <a:r>
              <a:rPr lang="es-ES" b="1" dirty="0" smtClean="0">
                <a:solidFill>
                  <a:srgbClr val="800000"/>
                </a:solidFill>
                <a:latin typeface="Calibri"/>
                <a:cs typeface="+mn-cs"/>
              </a:rPr>
              <a:t>2011 </a:t>
            </a:r>
            <a:r>
              <a:rPr lang="es-ES" b="1" dirty="0">
                <a:solidFill>
                  <a:srgbClr val="800000"/>
                </a:solidFill>
                <a:latin typeface="Calibri"/>
                <a:cs typeface="+mn-cs"/>
              </a:rPr>
              <a:t>- </a:t>
            </a:r>
            <a:r>
              <a:rPr lang="es-ES" b="1" dirty="0" smtClean="0">
                <a:solidFill>
                  <a:srgbClr val="800000"/>
                </a:solidFill>
                <a:latin typeface="Calibri"/>
                <a:cs typeface="+mn-cs"/>
              </a:rPr>
              <a:t>2021</a:t>
            </a:r>
            <a:endParaRPr lang="es-CO" b="1" dirty="0">
              <a:solidFill>
                <a:srgbClr val="800000"/>
              </a:solidFill>
              <a:latin typeface="Calibri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6200" y="333375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2300" b="1" dirty="0">
              <a:solidFill>
                <a:srgbClr val="4F81BD">
                  <a:lumMod val="75000"/>
                </a:srgb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392683"/>
            <a:ext cx="7591425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2.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</a:rPr>
              <a:t>Ingresos 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</a:rPr>
              <a:t>MGMP 2018-2021</a:t>
            </a:r>
            <a:endParaRPr lang="es-CO" sz="2400" b="1" dirty="0">
              <a:solidFill>
                <a:srgbClr val="AF272D"/>
              </a:solidFill>
              <a:latin typeface="Cambria" pitchFamily="18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16773"/>
              </p:ext>
            </p:extLst>
          </p:nvPr>
        </p:nvGraphicFramePr>
        <p:xfrm>
          <a:off x="539552" y="1430491"/>
          <a:ext cx="7953376" cy="48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6 CuadroTexto"/>
          <p:cNvSpPr txBox="1"/>
          <p:nvPr/>
        </p:nvSpPr>
        <p:spPr>
          <a:xfrm>
            <a:off x="4644008" y="416788"/>
            <a:ext cx="4355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1192525"/>
            <a:ext cx="7704856" cy="323165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rgbClr val="800000"/>
                </a:solidFill>
              </a:rPr>
              <a:t>Incluir las vigencias futuras aprobadas por DNP y MHCP para el periodo 2018-2021.</a:t>
            </a:r>
            <a:endParaRPr lang="es-CO" sz="1500" dirty="0">
              <a:solidFill>
                <a:srgbClr val="8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404813"/>
            <a:ext cx="3960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__________________________</a:t>
            </a:r>
            <a:endParaRPr lang="es-CO" dirty="0">
              <a:solidFill>
                <a:srgbClr val="AF272D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7950" y="333375"/>
            <a:ext cx="7593013" cy="5032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3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. </a:t>
            </a:r>
            <a:r>
              <a:rPr lang="es-ES" sz="2400" b="1" dirty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Vigencias Futuras </a:t>
            </a:r>
            <a:r>
              <a:rPr lang="es-ES" sz="24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2018-2021</a:t>
            </a:r>
            <a:endParaRPr lang="es-CO" sz="2400" b="1" dirty="0">
              <a:solidFill>
                <a:srgbClr val="AF272D"/>
              </a:solidFill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80821"/>
              </p:ext>
            </p:extLst>
          </p:nvPr>
        </p:nvGraphicFramePr>
        <p:xfrm>
          <a:off x="457200" y="2276872"/>
          <a:ext cx="8229600" cy="3165678"/>
        </p:xfrm>
        <a:graphic>
          <a:graphicData uri="http://schemas.openxmlformats.org/drawingml/2006/table">
            <a:tbl>
              <a:tblPr/>
              <a:tblGrid>
                <a:gridCol w="2267022"/>
                <a:gridCol w="191594"/>
                <a:gridCol w="1795932"/>
                <a:gridCol w="993763"/>
                <a:gridCol w="993763"/>
                <a:gridCol w="993763"/>
                <a:gridCol w="993763"/>
              </a:tblGrid>
              <a:tr h="3576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Millones de pesos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Vigencias Futuras aprobadas 2017-2020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Vigencias Futuras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</a:t>
                      </a: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4418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Inversión 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5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1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5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2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5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Proyecto n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2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1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Vigencias Futuras 2017-2020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46163">
                <a:tc gridSpan="5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 Abril de 2017, con excepción de los salarios que se deben proyectar a precios de 2017, es decir teniendo en cuenta la inflación de 2016 de 5,75%.</a:t>
                      </a:r>
                      <a:endParaRPr lang="es-CO" sz="900" b="0" i="0" u="none" strike="noStrike" dirty="0" smtClean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es-CO" sz="9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03900" y="337728"/>
            <a:ext cx="75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 smtClean="0">
                <a:solidFill>
                  <a:srgbClr val="AF272D"/>
                </a:solidFill>
                <a:latin typeface="Cambria" pitchFamily="18" charset="0"/>
                <a:ea typeface="+mj-ea"/>
                <a:cs typeface="+mj-cs"/>
              </a:rPr>
              <a:t>3. Vigencias Futuras Vs MGMP 2018-2021 Aprobadas</a:t>
            </a:r>
            <a:endParaRPr kumimoji="0" lang="es-CO" sz="23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637" y="5711783"/>
            <a:ext cx="8784976" cy="646331"/>
          </a:xfrm>
          <a:prstGeom prst="rect">
            <a:avLst/>
          </a:prstGeom>
          <a:noFill/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Principales proyectos con Vigencias futuras</a:t>
            </a:r>
          </a:p>
          <a:p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660232" y="404813"/>
            <a:ext cx="2663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</a:t>
            </a:r>
            <a:endParaRPr lang="es-CO" dirty="0">
              <a:solidFill>
                <a:srgbClr val="AF272D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rgbClr val="AF272D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876054"/>
              </p:ext>
            </p:extLst>
          </p:nvPr>
        </p:nvGraphicFramePr>
        <p:xfrm>
          <a:off x="614362" y="1012032"/>
          <a:ext cx="7915275" cy="463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21353" y="480568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4. Solicitud MGMP 2017-2020 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AF272D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Funcionamiento </a:t>
            </a:r>
            <a:endParaRPr kumimoji="0" lang="es-CO" sz="2400" b="1" i="0" u="none" strike="noStrike" kern="1200" cap="none" spc="0" normalizeH="0" baseline="0" noProof="0" dirty="0" smtClean="0">
              <a:ln>
                <a:noFill/>
              </a:ln>
              <a:solidFill>
                <a:srgbClr val="AF272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19135" y="438970"/>
            <a:ext cx="26638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AF272D"/>
                </a:solidFill>
              </a:rPr>
              <a:t>Entidad </a:t>
            </a:r>
            <a:r>
              <a:rPr lang="es-ES" dirty="0" smtClean="0">
                <a:solidFill>
                  <a:srgbClr val="AF272D"/>
                </a:solidFill>
              </a:rPr>
              <a:t>______________</a:t>
            </a:r>
            <a:endParaRPr lang="es-CO" dirty="0">
              <a:solidFill>
                <a:srgbClr val="AF272D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89810"/>
              </p:ext>
            </p:extLst>
          </p:nvPr>
        </p:nvGraphicFramePr>
        <p:xfrm>
          <a:off x="323528" y="1816964"/>
          <a:ext cx="8363273" cy="4120543"/>
        </p:xfrm>
        <a:graphic>
          <a:graphicData uri="http://schemas.openxmlformats.org/drawingml/2006/table">
            <a:tbl>
              <a:tblPr/>
              <a:tblGrid>
                <a:gridCol w="1707090"/>
                <a:gridCol w="774805"/>
                <a:gridCol w="800002"/>
                <a:gridCol w="749608"/>
                <a:gridCol w="749608"/>
                <a:gridCol w="749608"/>
                <a:gridCol w="749608"/>
                <a:gridCol w="520736"/>
                <a:gridCol w="520736"/>
                <a:gridCol w="520736"/>
                <a:gridCol w="520736"/>
              </a:tblGrid>
              <a:tr h="28924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Millones de pesos</a:t>
                      </a: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MGMP 2017-2020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308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*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Var%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272D"/>
                    </a:solidFill>
                  </a:tcPr>
                </a:tc>
              </a:tr>
              <a:tr h="2530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18/17*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19/18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20/19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21/20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Generales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3.506</a:t>
                      </a:r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4.376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4.508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4.643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4.782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9.434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9.729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10.021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10.322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10.631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SGP XXX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Sentencias y </a:t>
                      </a:r>
                      <a:r>
                        <a:rPr lang="es-CO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conciliaciones</a:t>
                      </a:r>
                      <a:endParaRPr lang="es-CO" sz="1000" b="1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Pensiones y Jubilaciones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Transferencias**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CO" sz="1000" b="0" i="0" u="none" strike="noStrike" dirty="0">
                        <a:solidFill>
                          <a:srgbClr val="3760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Gastos de Comercialización y Operación.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>
                          <a:solidFill>
                            <a:srgbClr val="37609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Funcionamiento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12.115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12.968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14.134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14.558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14.995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15.445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2282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3803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Funcionamiento + Servicio de la Deuda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95B3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D"/>
                    </a:solidFill>
                  </a:tcPr>
                </a:tc>
              </a:tr>
              <a:tr h="189814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* Apropiación Vigente a Abril de 2017, con excepción de los salarios que se deben proyectar a precios de 2017, es decir teniendo en cuenta la inflación de 2016 de 5,75%.</a:t>
                      </a:r>
                      <a:endParaRPr lang="es-CO" sz="8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814">
                <a:tc gridSpan="3"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1831</Words>
  <Application>Microsoft Office PowerPoint</Application>
  <PresentationFormat>Presentación en pantalla (4:3)</PresentationFormat>
  <Paragraphs>1096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Tema de Office</vt:lpstr>
      <vt:lpstr>Comités Técnicos Sectoriales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MGMP 2012-2015</dc:title>
  <dc:creator>dmasso</dc:creator>
  <cp:lastModifiedBy>Rosalvina Robles Hernandes</cp:lastModifiedBy>
  <cp:revision>350</cp:revision>
  <cp:lastPrinted>2016-05-11T17:41:27Z</cp:lastPrinted>
  <dcterms:created xsi:type="dcterms:W3CDTF">2011-05-17T14:28:38Z</dcterms:created>
  <dcterms:modified xsi:type="dcterms:W3CDTF">2018-08-02T14:53:15Z</dcterms:modified>
</cp:coreProperties>
</file>