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7" r:id="rId3"/>
    <p:sldId id="319" r:id="rId4"/>
    <p:sldId id="307" r:id="rId5"/>
    <p:sldId id="320" r:id="rId6"/>
    <p:sldId id="269" r:id="rId7"/>
    <p:sldId id="298" r:id="rId8"/>
    <p:sldId id="299" r:id="rId9"/>
    <p:sldId id="321" r:id="rId10"/>
    <p:sldId id="276" r:id="rId11"/>
    <p:sldId id="279" r:id="rId12"/>
    <p:sldId id="280" r:id="rId13"/>
    <p:sldId id="322" r:id="rId14"/>
    <p:sldId id="326" r:id="rId15"/>
    <p:sldId id="327" r:id="rId16"/>
    <p:sldId id="328" r:id="rId17"/>
    <p:sldId id="323" r:id="rId18"/>
    <p:sldId id="325" r:id="rId19"/>
    <p:sldId id="297" r:id="rId20"/>
    <p:sldId id="267" r:id="rId21"/>
    <p:sldId id="324" r:id="rId22"/>
    <p:sldId id="314" r:id="rId23"/>
    <p:sldId id="316" r:id="rId24"/>
    <p:sldId id="311" r:id="rId25"/>
    <p:sldId id="300" r:id="rId26"/>
    <p:sldId id="308" r:id="rId27"/>
    <p:sldId id="310" r:id="rId28"/>
    <p:sldId id="313" r:id="rId2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SAGE-WAJS" initials="WAJ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D"/>
    <a:srgbClr val="800000"/>
    <a:srgbClr val="C0C0C0"/>
    <a:srgbClr val="F2F2F2"/>
    <a:srgbClr val="FECAD5"/>
    <a:srgbClr val="FEE2E8"/>
    <a:srgbClr val="FD8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jimenez\AppData\Local\Microsoft\Windows\INetCache\Content.Outlook\5DIQYC0G\SOPORTE%20PRESENTACION%20MGMP%202018-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jimenez\AppData\Local\Microsoft\Windows\INetCache\Content.Outlook\5DIQYC0G\SOPORTE%20PRESENTACION%20MGMP%202018-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AF272D"/>
                </a:solidFill>
                <a:latin typeface="+mn-lt"/>
                <a:ea typeface="+mn-ea"/>
                <a:cs typeface="+mn-cs"/>
              </a:defRPr>
            </a:pPr>
            <a:r>
              <a:rPr lang="en-US" sz="1600" b="1">
                <a:solidFill>
                  <a:srgbClr val="AF272D"/>
                </a:solidFill>
              </a:rPr>
              <a:t>ENTIDAD 1</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AF272D"/>
              </a:solidFill>
              <a:latin typeface="+mn-lt"/>
              <a:ea typeface="+mn-ea"/>
              <a:cs typeface="+mn-cs"/>
            </a:defRPr>
          </a:pPr>
          <a:endParaRPr lang="es-CO"/>
        </a:p>
      </c:txPr>
    </c:title>
    <c:autoTitleDeleted val="0"/>
    <c:plotArea>
      <c:layout>
        <c:manualLayout>
          <c:layoutTarget val="inner"/>
          <c:xMode val="edge"/>
          <c:yMode val="edge"/>
          <c:x val="0.10228141821255395"/>
          <c:y val="0.10031099959836673"/>
          <c:w val="0.80406597148179593"/>
          <c:h val="0.77181565075026204"/>
        </c:manualLayout>
      </c:layout>
      <c:scatterChart>
        <c:scatterStyle val="lineMarker"/>
        <c:varyColors val="0"/>
        <c:ser>
          <c:idx val="0"/>
          <c:order val="0"/>
          <c:tx>
            <c:strRef>
              <c:f>'2.1 Tendencia Ingresos'!$B$7</c:f>
              <c:strCache>
                <c:ptCount val="1"/>
                <c:pt idx="0">
                  <c:v>INGRESOS EFECTIVOS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'2.1 Tendencia Ingresos'!$A$8:$A$18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xVal>
          <c:yVal>
            <c:numRef>
              <c:f>'2.1 Tendencia Ingresos'!$B$8:$B$18</c:f>
              <c:numCache>
                <c:formatCode>_(* #,##0_);_(* \(#,##0\);_(* "-"??_);_(@_)</c:formatCode>
                <c:ptCount val="11"/>
                <c:pt idx="0">
                  <c:v>37000</c:v>
                </c:pt>
                <c:pt idx="1">
                  <c:v>46219.421815000002</c:v>
                </c:pt>
                <c:pt idx="2">
                  <c:v>62240.765011000003</c:v>
                </c:pt>
                <c:pt idx="3">
                  <c:v>76020.228818000003</c:v>
                </c:pt>
                <c:pt idx="4">
                  <c:v>90915.893074000007</c:v>
                </c:pt>
                <c:pt idx="5">
                  <c:v>94310</c:v>
                </c:pt>
              </c:numCache>
            </c:numRef>
          </c:yVal>
          <c:smooth val="0"/>
          <c:extLst xmlns:c16r2="http://schemas.microsoft.com/office/drawing/2015/06/chart">
            <c:ext xmlns:c16="http://schemas.microsoft.com/office/drawing/2014/chart" uri="{C3380CC4-5D6E-409C-BE32-E72D297353CC}">
              <c16:uniqueId val="{00000000-D95E-40C7-8D39-533ECE0D5F54}"/>
            </c:ext>
          </c:extLst>
        </c:ser>
        <c:ser>
          <c:idx val="1"/>
          <c:order val="1"/>
          <c:tx>
            <c:strRef>
              <c:f>'2.1 Tendencia Ingresos'!$C$7</c:f>
              <c:strCache>
                <c:ptCount val="1"/>
                <c:pt idx="0">
                  <c:v>INGRESOS PROYECTADOS</c:v>
                </c:pt>
              </c:strCache>
            </c:strRef>
          </c:tx>
          <c:spPr>
            <a:ln w="19050" cap="rnd">
              <a:solidFill>
                <a:srgbClr val="C00000"/>
              </a:solidFill>
              <a:prstDash val="sysDash"/>
              <a:round/>
            </a:ln>
            <a:effectLst/>
          </c:spPr>
          <c:marker>
            <c:symbol val="circle"/>
            <c:size val="5"/>
            <c:spPr>
              <a:solidFill>
                <a:srgbClr val="C00000"/>
              </a:solidFill>
              <a:ln w="9525">
                <a:solidFill>
                  <a:schemeClr val="accent2"/>
                </a:solidFill>
                <a:prstDash val="sysDash"/>
              </a:ln>
              <a:effectLst/>
            </c:spPr>
          </c:marker>
          <c:dLbls>
            <c:dLbl>
              <c:idx val="10"/>
              <c:layout>
                <c:manualLayout>
                  <c:x val="-1.2774449491637379E-2"/>
                  <c:y val="-1.81936285053433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95E-40C7-8D39-533ECE0D5F54}"/>
                </c:ext>
                <c:ext xmlns:c15="http://schemas.microsoft.com/office/drawing/2012/chart" uri="{CE6537A1-D6FC-4f65-9D91-7224C49458BB}"/>
              </c:extLst>
            </c:dLbl>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'2.1 Tendencia Ingresos'!$A$8:$A$18</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xVal>
          <c:yVal>
            <c:numRef>
              <c:f>'2.1 Tendencia Ingresos'!$C$8:$C$18</c:f>
              <c:numCache>
                <c:formatCode>General</c:formatCode>
                <c:ptCount val="11"/>
                <c:pt idx="6" formatCode="_(* #,##0_);_(* \(#,##0\);_(* &quot;-&quot;??_);_(@_)">
                  <c:v>106932</c:v>
                </c:pt>
                <c:pt idx="7" formatCode="_(* #,##0_);_(* \(#,##0\);_(* &quot;-&quot;??_);_(@_)">
                  <c:v>110835.018</c:v>
                </c:pt>
                <c:pt idx="8" formatCode="_(* #,##0_);_(* \(#,##0\);_(* &quot;-&quot;??_);_(@_)">
                  <c:v>114880</c:v>
                </c:pt>
                <c:pt idx="9" formatCode="_(* #,##0_);_(* \(#,##0\);_(* &quot;-&quot;??_);_(@_)">
                  <c:v>119073</c:v>
                </c:pt>
                <c:pt idx="10" formatCode="_(* #,##0_);_(* \(#,##0\);_(* &quot;-&quot;??_);_(@_)">
                  <c:v>122000</c:v>
                </c:pt>
              </c:numCache>
            </c:numRef>
          </c:yVal>
          <c:smooth val="0"/>
          <c:extLst xmlns:c16r2="http://schemas.microsoft.com/office/drawing/2015/06/chart">
            <c:ext xmlns:c16="http://schemas.microsoft.com/office/drawing/2014/chart" uri="{C3380CC4-5D6E-409C-BE32-E72D297353CC}">
              <c16:uniqueId val="{00000002-D95E-40C7-8D39-533ECE0D5F54}"/>
            </c:ext>
          </c:extLst>
        </c:ser>
        <c:dLbls>
          <c:showLegendKey val="0"/>
          <c:showVal val="0"/>
          <c:showCatName val="0"/>
          <c:showSerName val="0"/>
          <c:showPercent val="0"/>
          <c:showBubbleSize val="0"/>
        </c:dLbls>
        <c:axId val="254773696"/>
        <c:axId val="254774088"/>
      </c:scatterChart>
      <c:valAx>
        <c:axId val="254773696"/>
        <c:scaling>
          <c:orientation val="minMax"/>
          <c:max val="2022"/>
          <c:min val="201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rgbClr val="800000"/>
                </a:solidFill>
                <a:latin typeface="+mn-lt"/>
                <a:ea typeface="+mn-ea"/>
                <a:cs typeface="+mn-cs"/>
              </a:defRPr>
            </a:pPr>
            <a:endParaRPr lang="es-CO"/>
          </a:p>
        </c:txPr>
        <c:crossAx val="254774088"/>
        <c:crosses val="autoZero"/>
        <c:crossBetween val="midCat"/>
        <c:majorUnit val="1"/>
      </c:valAx>
      <c:valAx>
        <c:axId val="254774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MILLONES DE PESOS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rgbClr val="800000"/>
                </a:solidFill>
                <a:latin typeface="+mn-lt"/>
                <a:ea typeface="+mn-ea"/>
                <a:cs typeface="+mn-cs"/>
              </a:defRPr>
            </a:pPr>
            <a:endParaRPr lang="es-CO"/>
          </a:p>
        </c:txPr>
        <c:crossAx val="254773696"/>
        <c:crossesAt val="1000"/>
        <c:crossBetween val="midCat"/>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legend>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4318396652686"/>
          <c:y val="3.2833941159516718E-2"/>
          <c:w val="0.76755681603347314"/>
          <c:h val="0.73803013134163808"/>
        </c:manualLayout>
      </c:layout>
      <c:barChart>
        <c:barDir val="col"/>
        <c:grouping val="clustered"/>
        <c:varyColors val="0"/>
        <c:ser>
          <c:idx val="0"/>
          <c:order val="0"/>
          <c:tx>
            <c:strRef>
              <c:f>'3.1 V.F. Gráfica'!$B$5</c:f>
              <c:strCache>
                <c:ptCount val="1"/>
                <c:pt idx="0">
                  <c:v>Solicitud MGMP</c:v>
                </c:pt>
              </c:strCache>
            </c:strRef>
          </c:tx>
          <c:spPr>
            <a:solidFill>
              <a:schemeClr val="accent1"/>
            </a:solidFill>
            <a:ln>
              <a:noFill/>
            </a:ln>
            <a:effectLst/>
            <a:scene3d>
              <a:camera prst="orthographicFront"/>
              <a:lightRig rig="threePt" dir="t"/>
            </a:scene3d>
            <a:sp3d prstMaterial="plastic">
              <a:bevelT/>
              <a:bevelB/>
            </a:sp3d>
          </c:spPr>
          <c:invertIfNegative val="0"/>
          <c:cat>
            <c:numRef>
              <c:f>'3.1 V.F. Gráfica'!$A$6:$A$10</c:f>
              <c:numCache>
                <c:formatCode>General</c:formatCode>
                <c:ptCount val="5"/>
                <c:pt idx="0">
                  <c:v>2018</c:v>
                </c:pt>
                <c:pt idx="1">
                  <c:v>2019</c:v>
                </c:pt>
                <c:pt idx="2">
                  <c:v>2020</c:v>
                </c:pt>
                <c:pt idx="3">
                  <c:v>2021</c:v>
                </c:pt>
                <c:pt idx="4">
                  <c:v>2022</c:v>
                </c:pt>
              </c:numCache>
            </c:numRef>
          </c:cat>
          <c:val>
            <c:numRef>
              <c:f>'3.1 V.F. Gráfica'!$B$6:$B$10</c:f>
              <c:numCache>
                <c:formatCode>General</c:formatCode>
                <c:ptCount val="5"/>
                <c:pt idx="0">
                  <c:v>3</c:v>
                </c:pt>
                <c:pt idx="1">
                  <c:v>6</c:v>
                </c:pt>
                <c:pt idx="2">
                  <c:v>11</c:v>
                </c:pt>
                <c:pt idx="3">
                  <c:v>15</c:v>
                </c:pt>
                <c:pt idx="4">
                  <c:v>19</c:v>
                </c:pt>
              </c:numCache>
            </c:numRef>
          </c:val>
          <c:extLst xmlns:c16r2="http://schemas.microsoft.com/office/drawing/2015/06/chart">
            <c:ext xmlns:c16="http://schemas.microsoft.com/office/drawing/2014/chart" uri="{C3380CC4-5D6E-409C-BE32-E72D297353CC}">
              <c16:uniqueId val="{00000000-1203-4F09-ADC9-E75739D4430B}"/>
            </c:ext>
          </c:extLst>
        </c:ser>
        <c:ser>
          <c:idx val="1"/>
          <c:order val="1"/>
          <c:tx>
            <c:strRef>
              <c:f>'3.1 V.F. Gráfica'!$C$5</c:f>
              <c:strCache>
                <c:ptCount val="1"/>
                <c:pt idx="0">
                  <c:v>V.F. Autorizadas</c:v>
                </c:pt>
              </c:strCache>
            </c:strRef>
          </c:tx>
          <c:spPr>
            <a:solidFill>
              <a:srgbClr val="C00000"/>
            </a:solidFill>
            <a:ln>
              <a:noFill/>
            </a:ln>
            <a:effectLst/>
            <a:scene3d>
              <a:camera prst="orthographicFront"/>
              <a:lightRig rig="threePt" dir="t"/>
            </a:scene3d>
            <a:sp3d>
              <a:bevelT/>
            </a:sp3d>
          </c:spPr>
          <c:invertIfNegative val="0"/>
          <c:cat>
            <c:numRef>
              <c:f>'3.1 V.F. Gráfica'!$A$6:$A$10</c:f>
              <c:numCache>
                <c:formatCode>General</c:formatCode>
                <c:ptCount val="5"/>
                <c:pt idx="0">
                  <c:v>2018</c:v>
                </c:pt>
                <c:pt idx="1">
                  <c:v>2019</c:v>
                </c:pt>
                <c:pt idx="2">
                  <c:v>2020</c:v>
                </c:pt>
                <c:pt idx="3">
                  <c:v>2021</c:v>
                </c:pt>
                <c:pt idx="4">
                  <c:v>2022</c:v>
                </c:pt>
              </c:numCache>
            </c:numRef>
          </c:cat>
          <c:val>
            <c:numRef>
              <c:f>'3.1 V.F. Gráfica'!$C$6:$C$10</c:f>
              <c:numCache>
                <c:formatCode>General</c:formatCode>
                <c:ptCount val="5"/>
                <c:pt idx="0">
                  <c:v>1</c:v>
                </c:pt>
                <c:pt idx="1">
                  <c:v>2</c:v>
                </c:pt>
                <c:pt idx="2">
                  <c:v>3</c:v>
                </c:pt>
                <c:pt idx="3">
                  <c:v>3</c:v>
                </c:pt>
                <c:pt idx="4">
                  <c:v>2</c:v>
                </c:pt>
              </c:numCache>
            </c:numRef>
          </c:val>
          <c:extLst xmlns:c16r2="http://schemas.microsoft.com/office/drawing/2015/06/chart">
            <c:ext xmlns:c16="http://schemas.microsoft.com/office/drawing/2014/chart" uri="{C3380CC4-5D6E-409C-BE32-E72D297353CC}">
              <c16:uniqueId val="{00000001-1203-4F09-ADC9-E75739D4430B}"/>
            </c:ext>
          </c:extLst>
        </c:ser>
        <c:dLbls>
          <c:showLegendKey val="0"/>
          <c:showVal val="0"/>
          <c:showCatName val="0"/>
          <c:showSerName val="0"/>
          <c:showPercent val="0"/>
          <c:showBubbleSize val="0"/>
        </c:dLbls>
        <c:gapWidth val="219"/>
        <c:overlap val="-27"/>
        <c:axId val="256119376"/>
        <c:axId val="256119768"/>
      </c:barChart>
      <c:catAx>
        <c:axId val="2561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256119768"/>
        <c:crosses val="autoZero"/>
        <c:auto val="1"/>
        <c:lblAlgn val="ctr"/>
        <c:lblOffset val="100"/>
        <c:noMultiLvlLbl val="0"/>
      </c:catAx>
      <c:valAx>
        <c:axId val="256119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Millones</a:t>
                </a:r>
                <a:r>
                  <a:rPr lang="en-US" baseline="0"/>
                  <a:t> de Pesos</a:t>
                </a:r>
                <a:endParaRPr lang="en-US"/>
              </a:p>
            </c:rich>
          </c:tx>
          <c:layout>
            <c:manualLayout>
              <c:xMode val="edge"/>
              <c:yMode val="edge"/>
              <c:x val="0.14508921041909473"/>
              <c:y val="0.2833553926695822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256119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baseline="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35EC8-7EE5-4C86-9BAD-05D1050F6801}" type="datetimeFigureOut">
              <a:rPr lang="es-CO" smtClean="0"/>
              <a:t>02/08/2018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CC1A7-DB56-4E86-AFC3-F5D89E4AC3E8}" type="slidenum">
              <a:rPr lang="es-CO" smtClean="0"/>
              <a:t>‹Nº›</a:t>
            </a:fld>
            <a:endParaRPr lang="es-CO"/>
          </a:p>
        </p:txBody>
      </p:sp>
    </p:spTree>
    <p:extLst>
      <p:ext uri="{BB962C8B-B14F-4D97-AF65-F5344CB8AC3E}">
        <p14:creationId xmlns:p14="http://schemas.microsoft.com/office/powerpoint/2010/main" val="335975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8ACC1A7-DB56-4E86-AFC3-F5D89E4AC3E8}" type="slidenum">
              <a:rPr lang="es-CO" smtClean="0"/>
              <a:t>1</a:t>
            </a:fld>
            <a:endParaRPr lang="es-CO"/>
          </a:p>
        </p:txBody>
      </p:sp>
    </p:spTree>
    <p:extLst>
      <p:ext uri="{BB962C8B-B14F-4D97-AF65-F5344CB8AC3E}">
        <p14:creationId xmlns:p14="http://schemas.microsoft.com/office/powerpoint/2010/main" val="73473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8ACC1A7-DB56-4E86-AFC3-F5D89E4AC3E8}" type="slidenum">
              <a:rPr lang="es-CO" smtClean="0"/>
              <a:t>18</a:t>
            </a:fld>
            <a:endParaRPr lang="es-CO"/>
          </a:p>
        </p:txBody>
      </p:sp>
    </p:spTree>
    <p:extLst>
      <p:ext uri="{BB962C8B-B14F-4D97-AF65-F5344CB8AC3E}">
        <p14:creationId xmlns:p14="http://schemas.microsoft.com/office/powerpoint/2010/main" val="401712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8ACC1A7-DB56-4E86-AFC3-F5D89E4AC3E8}" type="slidenum">
              <a:rPr lang="es-CO" smtClean="0"/>
              <a:t>19</a:t>
            </a:fld>
            <a:endParaRPr lang="es-CO"/>
          </a:p>
        </p:txBody>
      </p:sp>
    </p:spTree>
    <p:extLst>
      <p:ext uri="{BB962C8B-B14F-4D97-AF65-F5344CB8AC3E}">
        <p14:creationId xmlns:p14="http://schemas.microsoft.com/office/powerpoint/2010/main" val="314103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8ACC1A7-DB56-4E86-AFC3-F5D89E4AC3E8}" type="slidenum">
              <a:rPr lang="es-CO" smtClean="0"/>
              <a:t>22</a:t>
            </a:fld>
            <a:endParaRPr lang="es-CO"/>
          </a:p>
        </p:txBody>
      </p:sp>
    </p:spTree>
    <p:extLst>
      <p:ext uri="{BB962C8B-B14F-4D97-AF65-F5344CB8AC3E}">
        <p14:creationId xmlns:p14="http://schemas.microsoft.com/office/powerpoint/2010/main" val="120958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8ACC1A7-DB56-4E86-AFC3-F5D89E4AC3E8}" type="slidenum">
              <a:rPr lang="es-CO" smtClean="0"/>
              <a:t>28</a:t>
            </a:fld>
            <a:endParaRPr lang="es-CO"/>
          </a:p>
        </p:txBody>
      </p:sp>
    </p:spTree>
    <p:extLst>
      <p:ext uri="{BB962C8B-B14F-4D97-AF65-F5344CB8AC3E}">
        <p14:creationId xmlns:p14="http://schemas.microsoft.com/office/powerpoint/2010/main" val="424598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cxnSp>
        <p:nvCxnSpPr>
          <p:cNvPr id="8" name="7 Conector recto"/>
          <p:cNvCxnSpPr/>
          <p:nvPr userDrawn="1"/>
        </p:nvCxnSpPr>
        <p:spPr>
          <a:xfrm>
            <a:off x="0" y="908720"/>
            <a:ext cx="9144000" cy="0"/>
          </a:xfrm>
          <a:prstGeom prst="line">
            <a:avLst/>
          </a:prstGeom>
          <a:ln>
            <a:solidFill>
              <a:srgbClr val="AF272D"/>
            </a:solidFill>
          </a:ln>
        </p:spPr>
        <p:style>
          <a:lnRef idx="3">
            <a:schemeClr val="accent1"/>
          </a:lnRef>
          <a:fillRef idx="0">
            <a:schemeClr val="accent1"/>
          </a:fillRef>
          <a:effectRef idx="2">
            <a:schemeClr val="accent1"/>
          </a:effectRef>
          <a:fontRef idx="minor">
            <a:schemeClr val="tx1"/>
          </a:fontRef>
        </p:style>
      </p:cxnSp>
      <p:pic>
        <p:nvPicPr>
          <p:cNvPr id="10" name="12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36" t="21252" r="67822" b="22675"/>
          <a:stretch/>
        </p:blipFill>
        <p:spPr>
          <a:xfrm>
            <a:off x="0" y="6482335"/>
            <a:ext cx="9144000" cy="3697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2385B39-A6EB-4619-BC07-FFF46FD22E03}" type="datetimeFigureOut">
              <a:rPr lang="es-CO" smtClean="0"/>
              <a:pPr/>
              <a:t>02/08/2018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85B39-A6EB-4619-BC07-FFF46FD22E03}" type="datetimeFigureOut">
              <a:rPr lang="es-CO" smtClean="0"/>
              <a:pPr/>
              <a:t>02/08/2018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4B06A-0A86-4E9E-909C-0F7E223E8ACD}"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060849"/>
            <a:ext cx="7772400" cy="936104"/>
          </a:xfrm>
        </p:spPr>
        <p:txBody>
          <a:bodyPr>
            <a:normAutofit fontScale="90000"/>
          </a:bodyPr>
          <a:lstStyle/>
          <a:p>
            <a:r>
              <a:rPr lang="es-ES" b="1" dirty="0">
                <a:solidFill>
                  <a:srgbClr val="AF272D"/>
                </a:solidFill>
                <a:latin typeface="Cambria" pitchFamily="18" charset="0"/>
              </a:rPr>
              <a:t>Comités Técnicos</a:t>
            </a:r>
            <a:br>
              <a:rPr lang="es-ES" b="1" dirty="0">
                <a:solidFill>
                  <a:srgbClr val="AF272D"/>
                </a:solidFill>
                <a:latin typeface="Cambria" pitchFamily="18" charset="0"/>
              </a:rPr>
            </a:br>
            <a:r>
              <a:rPr lang="es-ES" b="1" dirty="0">
                <a:solidFill>
                  <a:srgbClr val="AF272D"/>
                </a:solidFill>
                <a:latin typeface="Cambria" pitchFamily="18" charset="0"/>
              </a:rPr>
              <a:t>Sectoriales</a:t>
            </a:r>
            <a:endParaRPr lang="es-CO" b="1" dirty="0">
              <a:solidFill>
                <a:srgbClr val="AF272D"/>
              </a:solidFill>
              <a:latin typeface="Cambria" pitchFamily="18" charset="0"/>
            </a:endParaRPr>
          </a:p>
        </p:txBody>
      </p:sp>
      <p:sp>
        <p:nvSpPr>
          <p:cNvPr id="3" name="2 Subtítulo"/>
          <p:cNvSpPr>
            <a:spLocks noGrp="1"/>
          </p:cNvSpPr>
          <p:nvPr>
            <p:ph type="subTitle" idx="1"/>
          </p:nvPr>
        </p:nvSpPr>
        <p:spPr/>
        <p:txBody>
          <a:bodyPr>
            <a:normAutofit/>
          </a:bodyPr>
          <a:lstStyle/>
          <a:p>
            <a:r>
              <a:rPr lang="es-ES" b="1" dirty="0">
                <a:solidFill>
                  <a:srgbClr val="AF272D"/>
                </a:solidFill>
                <a:latin typeface="Cambria" pitchFamily="18" charset="0"/>
              </a:rPr>
              <a:t>MGMP 2019-2022</a:t>
            </a:r>
          </a:p>
          <a:p>
            <a:r>
              <a:rPr lang="es-ES" b="1" dirty="0">
                <a:solidFill>
                  <a:srgbClr val="AF272D"/>
                </a:solidFill>
                <a:latin typeface="Cambria" pitchFamily="18" charset="0"/>
              </a:rPr>
              <a:t>Sector XXX</a:t>
            </a:r>
          </a:p>
          <a:p>
            <a:endParaRPr lang="es-ES" sz="1500" b="1" dirty="0">
              <a:solidFill>
                <a:srgbClr val="AF272D"/>
              </a:solidFill>
              <a:latin typeface="Cambria" pitchFamily="18" charset="0"/>
            </a:endParaRPr>
          </a:p>
        </p:txBody>
      </p:sp>
      <p:cxnSp>
        <p:nvCxnSpPr>
          <p:cNvPr id="11" name="10 Conector recto"/>
          <p:cNvCxnSpPr/>
          <p:nvPr/>
        </p:nvCxnSpPr>
        <p:spPr>
          <a:xfrm>
            <a:off x="0" y="980728"/>
            <a:ext cx="9144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11 Conector recto"/>
          <p:cNvCxnSpPr/>
          <p:nvPr/>
        </p:nvCxnSpPr>
        <p:spPr>
          <a:xfrm>
            <a:off x="0" y="6813376"/>
            <a:ext cx="9144000"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8" name="12 Imagen"/>
          <p:cNvPicPr>
            <a:picLocks noChangeAspect="1"/>
          </p:cNvPicPr>
          <p:nvPr/>
        </p:nvPicPr>
        <p:blipFill rotWithShape="1">
          <a:blip r:embed="rId3" cstate="print">
            <a:extLst>
              <a:ext uri="{28A0092B-C50C-407E-A947-70E740481C1C}">
                <a14:useLocalDpi xmlns:a14="http://schemas.microsoft.com/office/drawing/2010/main" val="0"/>
              </a:ext>
            </a:extLst>
          </a:blip>
          <a:srcRect l="31036" t="21252" r="67822" b="22675"/>
          <a:stretch/>
        </p:blipFill>
        <p:spPr>
          <a:xfrm>
            <a:off x="0" y="6488223"/>
            <a:ext cx="9144000" cy="369777"/>
          </a:xfrm>
          <a:prstGeom prst="rect">
            <a:avLst/>
          </a:prstGeom>
          <a:solidFill>
            <a:srgbClr val="AF272D"/>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7504" y="404813"/>
            <a:ext cx="7772400" cy="504056"/>
          </a:xfrm>
          <a:prstGeom prst="rect">
            <a:avLst/>
          </a:prstGeom>
        </p:spPr>
        <p:txBody>
          <a:bodyPr vert="horz" lIns="91440" tIns="45720" rIns="91440" bIns="45720" rtlCol="0" anchor="ctr">
            <a:noAutofit/>
          </a:bodyPr>
          <a:lstStyle/>
          <a:p>
            <a:pPr>
              <a:defRPr/>
            </a:pPr>
            <a:r>
              <a:rPr lang="es-ES" sz="2400" b="1" dirty="0">
                <a:solidFill>
                  <a:srgbClr val="AF272D"/>
                </a:solidFill>
                <a:latin typeface="Cambria" pitchFamily="18" charset="0"/>
              </a:rPr>
              <a:t>3. Solicitud Sector MGMP 2019-2022</a:t>
            </a:r>
            <a:endParaRPr lang="es-CO" sz="2400" b="1" dirty="0">
              <a:solidFill>
                <a:srgbClr val="AF272D"/>
              </a:solidFill>
              <a:latin typeface="Cambria" pitchFamily="18" charset="0"/>
            </a:endParaRPr>
          </a:p>
        </p:txBody>
      </p:sp>
      <p:sp>
        <p:nvSpPr>
          <p:cNvPr id="6"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2" name="Tabla 1"/>
          <p:cNvGraphicFramePr>
            <a:graphicFrameLocks noGrp="1"/>
          </p:cNvGraphicFramePr>
          <p:nvPr>
            <p:extLst>
              <p:ext uri="{D42A27DB-BD31-4B8C-83A1-F6EECF244321}">
                <p14:modId xmlns:p14="http://schemas.microsoft.com/office/powerpoint/2010/main" val="1216203866"/>
              </p:ext>
            </p:extLst>
          </p:nvPr>
        </p:nvGraphicFramePr>
        <p:xfrm>
          <a:off x="251523" y="1844824"/>
          <a:ext cx="8640955" cy="3600399"/>
        </p:xfrm>
        <a:graphic>
          <a:graphicData uri="http://schemas.openxmlformats.org/drawingml/2006/table">
            <a:tbl>
              <a:tblPr/>
              <a:tblGrid>
                <a:gridCol w="1296141">
                  <a:extLst>
                    <a:ext uri="{9D8B030D-6E8A-4147-A177-3AD203B41FA5}">
                      <a16:colId xmlns:a16="http://schemas.microsoft.com/office/drawing/2014/main" xmlns="" val="1880761259"/>
                    </a:ext>
                  </a:extLst>
                </a:gridCol>
                <a:gridCol w="2189433">
                  <a:extLst>
                    <a:ext uri="{9D8B030D-6E8A-4147-A177-3AD203B41FA5}">
                      <a16:colId xmlns:a16="http://schemas.microsoft.com/office/drawing/2014/main" xmlns="" val="1640628634"/>
                    </a:ext>
                  </a:extLst>
                </a:gridCol>
                <a:gridCol w="504653">
                  <a:extLst>
                    <a:ext uri="{9D8B030D-6E8A-4147-A177-3AD203B41FA5}">
                      <a16:colId xmlns:a16="http://schemas.microsoft.com/office/drawing/2014/main" xmlns="" val="2158258063"/>
                    </a:ext>
                  </a:extLst>
                </a:gridCol>
                <a:gridCol w="504653">
                  <a:extLst>
                    <a:ext uri="{9D8B030D-6E8A-4147-A177-3AD203B41FA5}">
                      <a16:colId xmlns:a16="http://schemas.microsoft.com/office/drawing/2014/main" xmlns="" val="1573444157"/>
                    </a:ext>
                  </a:extLst>
                </a:gridCol>
                <a:gridCol w="504653">
                  <a:extLst>
                    <a:ext uri="{9D8B030D-6E8A-4147-A177-3AD203B41FA5}">
                      <a16:colId xmlns:a16="http://schemas.microsoft.com/office/drawing/2014/main" xmlns="" val="973514257"/>
                    </a:ext>
                  </a:extLst>
                </a:gridCol>
                <a:gridCol w="504653">
                  <a:extLst>
                    <a:ext uri="{9D8B030D-6E8A-4147-A177-3AD203B41FA5}">
                      <a16:colId xmlns:a16="http://schemas.microsoft.com/office/drawing/2014/main" xmlns="" val="3065175510"/>
                    </a:ext>
                  </a:extLst>
                </a:gridCol>
                <a:gridCol w="504653">
                  <a:extLst>
                    <a:ext uri="{9D8B030D-6E8A-4147-A177-3AD203B41FA5}">
                      <a16:colId xmlns:a16="http://schemas.microsoft.com/office/drawing/2014/main" xmlns="" val="528676516"/>
                    </a:ext>
                  </a:extLst>
                </a:gridCol>
                <a:gridCol w="524444">
                  <a:extLst>
                    <a:ext uri="{9D8B030D-6E8A-4147-A177-3AD203B41FA5}">
                      <a16:colId xmlns:a16="http://schemas.microsoft.com/office/drawing/2014/main" xmlns="" val="4242753193"/>
                    </a:ext>
                  </a:extLst>
                </a:gridCol>
                <a:gridCol w="526918">
                  <a:extLst>
                    <a:ext uri="{9D8B030D-6E8A-4147-A177-3AD203B41FA5}">
                      <a16:colId xmlns:a16="http://schemas.microsoft.com/office/drawing/2014/main" xmlns="" val="3092020051"/>
                    </a:ext>
                  </a:extLst>
                </a:gridCol>
                <a:gridCol w="526918">
                  <a:extLst>
                    <a:ext uri="{9D8B030D-6E8A-4147-A177-3AD203B41FA5}">
                      <a16:colId xmlns:a16="http://schemas.microsoft.com/office/drawing/2014/main" xmlns="" val="994258261"/>
                    </a:ext>
                  </a:extLst>
                </a:gridCol>
                <a:gridCol w="526918">
                  <a:extLst>
                    <a:ext uri="{9D8B030D-6E8A-4147-A177-3AD203B41FA5}">
                      <a16:colId xmlns:a16="http://schemas.microsoft.com/office/drawing/2014/main" xmlns="" val="373559559"/>
                    </a:ext>
                  </a:extLst>
                </a:gridCol>
                <a:gridCol w="526918">
                  <a:extLst>
                    <a:ext uri="{9D8B030D-6E8A-4147-A177-3AD203B41FA5}">
                      <a16:colId xmlns:a16="http://schemas.microsoft.com/office/drawing/2014/main" xmlns="" val="3124687050"/>
                    </a:ext>
                  </a:extLst>
                </a:gridCol>
              </a:tblGrid>
              <a:tr h="339862">
                <a:tc gridSpan="2">
                  <a:txBody>
                    <a:bodyPr/>
                    <a:lstStyle/>
                    <a:p>
                      <a:pPr algn="l" rtl="0" fontAlgn="b"/>
                      <a:r>
                        <a:rPr lang="es-ES" sz="1000" b="1" i="0" u="none" strike="noStrike" dirty="0">
                          <a:solidFill>
                            <a:srgbClr val="800000"/>
                          </a:solidFill>
                          <a:effectLst/>
                          <a:latin typeface="Calibri" panose="020F0502020204030204" pitchFamily="34" charset="0"/>
                        </a:rPr>
                        <a:t>Millones de pesos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fontAlgn="b"/>
                      <a:endParaRPr lang="es-ES" sz="1600" b="0"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s-ES" sz="11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8">
                  <a:txBody>
                    <a:bodyPr/>
                    <a:lstStyle/>
                    <a:p>
                      <a:pPr algn="ctr" rtl="0" fontAlgn="ctr"/>
                      <a:r>
                        <a:rPr lang="es-ES" sz="1100" b="1" i="0" u="none" strike="noStrike" dirty="0">
                          <a:solidFill>
                            <a:srgbClr val="FFFFFF"/>
                          </a:solidFill>
                          <a:effectLst/>
                          <a:latin typeface="Calibri" panose="020F0502020204030204" pitchFamily="34" charset="0"/>
                        </a:rPr>
                        <a:t>Solicitud MGMP 2019-2022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561227903"/>
                  </a:ext>
                </a:extLst>
              </a:tr>
              <a:tr h="212413">
                <a:tc rowSpan="2" gridSpan="2">
                  <a:txBody>
                    <a:bodyPr/>
                    <a:lstStyle/>
                    <a:p>
                      <a:pPr algn="ctr" rtl="0" fontAlgn="ctr"/>
                      <a:r>
                        <a:rPr lang="es-ES" sz="1100" b="1" i="0" u="none" strike="noStrike">
                          <a:solidFill>
                            <a:srgbClr val="FFFFFF"/>
                          </a:solidFill>
                          <a:effectLst/>
                          <a:latin typeface="Calibri" panose="020F0502020204030204" pitchFamily="34" charset="0"/>
                        </a:rPr>
                        <a:t>Gasto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hMerge="1">
                  <a:txBody>
                    <a:bodyPr/>
                    <a:lstStyle/>
                    <a:p>
                      <a:endParaRPr lang="es-ES"/>
                    </a:p>
                  </a:txBody>
                  <a:tcPr/>
                </a:tc>
                <a:tc rowSpan="2">
                  <a:txBody>
                    <a:bodyPr/>
                    <a:lstStyle/>
                    <a:p>
                      <a:pPr algn="ctr" rtl="0" fontAlgn="ctr"/>
                      <a:r>
                        <a:rPr lang="es-ES" sz="11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11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AF272D"/>
                    </a:solidFill>
                  </a:tcPr>
                </a:tc>
                <a:tc rowSpan="2">
                  <a:txBody>
                    <a:bodyPr/>
                    <a:lstStyle/>
                    <a:p>
                      <a:pPr algn="ctr" rtl="0" fontAlgn="ctr"/>
                      <a:r>
                        <a:rPr lang="es-ES" sz="1100" b="1" i="0" u="none" strike="noStrike" dirty="0">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1100" b="1" i="0" u="none" strike="noStrike" dirty="0">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1100" b="1" i="0" u="none" strike="noStrike" dirty="0">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1100" b="1" i="0" u="none" strike="noStrike" dirty="0">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000" b="1" i="0" u="none" strike="noStrike" dirty="0">
                          <a:solidFill>
                            <a:srgbClr val="FFFFFF"/>
                          </a:solidFill>
                          <a:effectLst/>
                          <a:latin typeface="Calibri" panose="020F0502020204030204" pitchFamily="34" charset="0"/>
                        </a:rPr>
                        <a:t>Var%</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ES" sz="1000" b="1" i="0" u="none" strike="noStrike">
                          <a:solidFill>
                            <a:srgbClr val="FFFFFF"/>
                          </a:solidFill>
                          <a:effectLst/>
                          <a:latin typeface="Calibri" panose="020F0502020204030204" pitchFamily="34" charset="0"/>
                        </a:rPr>
                        <a:t>Var%</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ES" sz="1000" b="1" i="0" u="none" strike="noStrike">
                          <a:solidFill>
                            <a:srgbClr val="FFFFFF"/>
                          </a:solidFill>
                          <a:effectLst/>
                          <a:latin typeface="Calibri" panose="020F0502020204030204" pitchFamily="34" charset="0"/>
                        </a:rPr>
                        <a:t>Var%</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ES" sz="1000" b="1" i="0" u="none" strike="noStrike">
                          <a:solidFill>
                            <a:srgbClr val="FFFFFF"/>
                          </a:solidFill>
                          <a:effectLst/>
                          <a:latin typeface="Calibri" panose="020F0502020204030204" pitchFamily="34" charset="0"/>
                        </a:rPr>
                        <a:t>Var%</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extLst>
                  <a:ext uri="{0D108BD9-81ED-4DB2-BD59-A6C34878D82A}">
                    <a16:rowId xmlns:a16="http://schemas.microsoft.com/office/drawing/2014/main" xmlns="" val="764296631"/>
                  </a:ext>
                </a:extLst>
              </a:tr>
              <a:tr h="212413">
                <a:tc gridSpan="2" vMerge="1">
                  <a:txBody>
                    <a:bodyPr/>
                    <a:lstStyle/>
                    <a:p>
                      <a:endParaRPr lang="es-ES"/>
                    </a:p>
                  </a:txBody>
                  <a:tcPr/>
                </a:tc>
                <a:tc hMerge="1" vMerge="1">
                  <a:txBody>
                    <a:bodyPr/>
                    <a:lstStyle/>
                    <a:p>
                      <a:endParaRPr lang="es-ES"/>
                    </a:p>
                  </a:txBody>
                  <a:tcPr/>
                </a:tc>
                <a:tc vMerge="1">
                  <a:txBody>
                    <a:bodyPr/>
                    <a:lstStyle/>
                    <a:p>
                      <a:endParaRPr lang="es-ES"/>
                    </a:p>
                  </a:txBody>
                  <a:tcPr/>
                </a:tc>
                <a:tc vMerge="1">
                  <a:txBody>
                    <a:bodyPr/>
                    <a:lstStyle/>
                    <a:p>
                      <a:endParaRPr lang="es-ES" sz="1100" b="1" i="0" u="none" strike="noStrike" kern="1200" dirty="0">
                        <a:solidFill>
                          <a:srgbClr val="FFFFFF"/>
                        </a:solidFill>
                        <a:effectLst/>
                        <a:latin typeface="Calibri" panose="020F0502020204030204" pitchFamily="34" charset="0"/>
                        <a:ea typeface="+mn-ea"/>
                        <a:cs typeface="+mn-cs"/>
                      </a:endParaRPr>
                    </a:p>
                  </a:txBody>
                  <a:tcPr>
                    <a:lnT w="6350" cap="flat" cmpd="sng" algn="ctr">
                      <a:solidFill>
                        <a:srgbClr val="B8CCE4"/>
                      </a:solidFill>
                      <a:prstDash val="solid"/>
                      <a:round/>
                      <a:headEnd type="none" w="med" len="med"/>
                      <a:tailEnd type="none" w="med" len="med"/>
                    </a:lnT>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1000" b="1" i="0" u="none" strike="noStrike" dirty="0">
                          <a:solidFill>
                            <a:srgbClr val="FFFFFF"/>
                          </a:solidFill>
                          <a:effectLst/>
                          <a:latin typeface="Calibri" panose="020F0502020204030204" pitchFamily="34" charset="0"/>
                        </a:rPr>
                        <a:t>19/18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000" b="1" i="0" u="none" strike="noStrike" dirty="0">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000" b="1" i="0" u="none" strike="noStrike" dirty="0">
                          <a:solidFill>
                            <a:srgbClr val="FFFFFF"/>
                          </a:solidFill>
                          <a:effectLst/>
                          <a:latin typeface="Calibri" panose="020F0502020204030204" pitchFamily="34" charset="0"/>
                        </a:rPr>
                        <a:t>21/20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000" b="1" i="0" u="none" strike="noStrike" dirty="0">
                          <a:solidFill>
                            <a:srgbClr val="FFFFFF"/>
                          </a:solidFill>
                          <a:effectLst/>
                          <a:latin typeface="Calibri" panose="020F0502020204030204" pitchFamily="34" charset="0"/>
                        </a:rPr>
                        <a:t>22/21</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463200615"/>
                  </a:ext>
                </a:extLst>
              </a:tr>
              <a:tr h="477929">
                <a:tc rowSpan="3">
                  <a:txBody>
                    <a:bodyPr/>
                    <a:lstStyle/>
                    <a:p>
                      <a:pPr algn="ctr" rtl="0" fontAlgn="ctr"/>
                      <a:r>
                        <a:rPr lang="es-ES" sz="1100" b="1" i="0" u="none" strike="noStrike">
                          <a:solidFill>
                            <a:srgbClr val="800000"/>
                          </a:solidFill>
                          <a:effectLst/>
                          <a:latin typeface="Calibri" panose="020F0502020204030204" pitchFamily="34" charset="0"/>
                        </a:rPr>
                        <a:t>Solicitud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100" b="1" i="0" u="none" strike="noStrike">
                          <a:solidFill>
                            <a:srgbClr val="800000"/>
                          </a:solidFill>
                          <a:effectLst/>
                          <a:latin typeface="Calibri" panose="020F0502020204030204" pitchFamily="34" charset="0"/>
                        </a:rPr>
                        <a:t>Funcionamiento</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272206196"/>
                  </a:ext>
                </a:extLst>
              </a:tr>
              <a:tr h="477929">
                <a:tc vMerge="1">
                  <a:txBody>
                    <a:bodyPr/>
                    <a:lstStyle/>
                    <a:p>
                      <a:endParaRPr lang="es-ES"/>
                    </a:p>
                  </a:txBody>
                  <a:tcPr/>
                </a:tc>
                <a:tc>
                  <a:txBody>
                    <a:bodyPr/>
                    <a:lstStyle/>
                    <a:p>
                      <a:pPr algn="l" rtl="0" fontAlgn="ctr"/>
                      <a:r>
                        <a:rPr lang="es-ES" sz="1100" b="1" i="0" u="none" strike="noStrike">
                          <a:solidFill>
                            <a:srgbClr val="800000"/>
                          </a:solidFill>
                          <a:effectLst/>
                          <a:latin typeface="Calibri" panose="020F0502020204030204" pitchFamily="34" charset="0"/>
                        </a:rPr>
                        <a:t>Inversión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dirty="0">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018230331"/>
                  </a:ext>
                </a:extLst>
              </a:tr>
              <a:tr h="477929">
                <a:tc vMerge="1">
                  <a:txBody>
                    <a:bodyPr/>
                    <a:lstStyle/>
                    <a:p>
                      <a:endParaRPr lang="es-ES"/>
                    </a:p>
                  </a:txBody>
                  <a:tcPr/>
                </a:tc>
                <a:tc>
                  <a:txBody>
                    <a:bodyPr/>
                    <a:lstStyle/>
                    <a:p>
                      <a:pPr algn="l" rtl="0" fontAlgn="ctr"/>
                      <a:r>
                        <a:rPr lang="es-ES" sz="1000" b="1" i="0" u="none" strike="noStrike" dirty="0">
                          <a:solidFill>
                            <a:srgbClr val="800000"/>
                          </a:solidFill>
                          <a:effectLst/>
                          <a:latin typeface="Calibri" panose="020F0502020204030204" pitchFamily="34" charset="0"/>
                        </a:rPr>
                        <a:t>Total Solicitud MGMP 2019-2022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888110988"/>
                  </a:ext>
                </a:extLst>
              </a:tr>
              <a:tr h="477929">
                <a:tc>
                  <a:txBody>
                    <a:bodyPr/>
                    <a:lstStyle/>
                    <a:p>
                      <a:pPr algn="l" fontAlgn="ctr"/>
                      <a:r>
                        <a:rPr lang="es-ES" sz="1600" b="0" i="0" u="none" strike="noStrike">
                          <a:solidFill>
                            <a:srgbClr val="8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100" b="1" i="0" u="none" strike="noStrike" dirty="0">
                          <a:solidFill>
                            <a:srgbClr val="800000"/>
                          </a:solidFill>
                          <a:effectLst/>
                          <a:latin typeface="Calibri" panose="020F0502020204030204" pitchFamily="34" charset="0"/>
                        </a:rPr>
                        <a:t>MGMP 2019-2022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2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5666261"/>
                  </a:ext>
                </a:extLst>
              </a:tr>
              <a:tr h="477929">
                <a:tc>
                  <a:txBody>
                    <a:bodyPr/>
                    <a:lstStyle/>
                    <a:p>
                      <a:pPr algn="l" fontAlgn="ctr"/>
                      <a:r>
                        <a:rPr lang="es-ES" sz="1600" b="0" i="0" u="none" strike="noStrike">
                          <a:solidFill>
                            <a:srgbClr val="8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ES" sz="1100" b="1" i="0" u="none" strike="noStrike">
                          <a:solidFill>
                            <a:srgbClr val="800000"/>
                          </a:solidFill>
                          <a:effectLst/>
                          <a:latin typeface="Calibri" panose="020F0502020204030204" pitchFamily="34" charset="0"/>
                        </a:rPr>
                        <a:t>Diferencia</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S" sz="11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S" sz="1100" b="0" i="0" u="none" strike="noStrike" dirty="0">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2820472"/>
                  </a:ext>
                </a:extLst>
              </a:tr>
              <a:tr h="233653">
                <a:tc gridSpan="3">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356858"/>
                  </a:ext>
                </a:extLst>
              </a:tr>
              <a:tr h="212413">
                <a:tc gridSpan="3">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l" fontAlgn="ctr"/>
                      <a:endParaRPr lang="es-ES" sz="900" b="0" i="0" u="none" strike="noStrike">
                        <a:solidFill>
                          <a:srgbClr val="8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900" b="0" i="0" u="none" strike="noStrike" dirty="0">
                        <a:solidFill>
                          <a:srgbClr val="8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900" b="0" i="0" u="none" strike="noStrike">
                        <a:solidFill>
                          <a:srgbClr val="8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900" b="0" i="0" u="none" strike="noStrike">
                        <a:solidFill>
                          <a:srgbClr val="8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900" b="0" i="0" u="none" strike="noStrike">
                        <a:solidFill>
                          <a:srgbClr val="8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900" b="0" i="0" u="none" strike="noStrike">
                        <a:solidFill>
                          <a:srgbClr val="8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900" b="0" i="0" u="none" strike="noStrike">
                        <a:solidFill>
                          <a:srgbClr val="8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900" b="0" i="0" u="none" strike="noStrike">
                        <a:solidFill>
                          <a:srgbClr val="8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900" b="0" i="0" u="none" strike="noStrike" dirty="0">
                        <a:solidFill>
                          <a:srgbClr val="8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350078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192525"/>
            <a:ext cx="7704856" cy="323165"/>
          </a:xfrm>
          <a:prstGeom prst="rect">
            <a:avLst/>
          </a:prstGeom>
          <a:noFill/>
          <a:ln>
            <a:solidFill>
              <a:srgbClr val="800000"/>
            </a:solidFill>
            <a:prstDash val="sysDash"/>
          </a:ln>
        </p:spPr>
        <p:txBody>
          <a:bodyPr wrap="square" rtlCol="0">
            <a:spAutoFit/>
          </a:bodyPr>
          <a:lstStyle/>
          <a:p>
            <a:r>
              <a:rPr lang="es-ES" sz="1500" dirty="0">
                <a:solidFill>
                  <a:srgbClr val="800000"/>
                </a:solidFill>
              </a:rPr>
              <a:t>Incluir las Vigencias Futuras Autorizadas por DNP y MHCP para el periodo 2019-2022.</a:t>
            </a:r>
            <a:endParaRPr lang="es-CO" sz="1500" dirty="0">
              <a:solidFill>
                <a:srgbClr val="800000"/>
              </a:solidFill>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
        <p:nvSpPr>
          <p:cNvPr id="8" name="1 Título"/>
          <p:cNvSpPr txBox="1">
            <a:spLocks/>
          </p:cNvSpPr>
          <p:nvPr/>
        </p:nvSpPr>
        <p:spPr>
          <a:xfrm>
            <a:off x="107950" y="333375"/>
            <a:ext cx="7593013" cy="503238"/>
          </a:xfrm>
          <a:prstGeom prst="rect">
            <a:avLst/>
          </a:prstGeom>
        </p:spPr>
        <p:txBody>
          <a:bodyPr anchor="ctr"/>
          <a:lstStyle/>
          <a:p>
            <a:pPr eaLnBrk="1" fontAlgn="auto" hangingPunct="1">
              <a:spcAft>
                <a:spcPts val="0"/>
              </a:spcAft>
              <a:defRPr/>
            </a:pPr>
            <a:r>
              <a:rPr lang="es-ES" sz="2400" b="1" dirty="0">
                <a:solidFill>
                  <a:srgbClr val="AF272D"/>
                </a:solidFill>
                <a:latin typeface="Cambria" pitchFamily="18" charset="0"/>
                <a:ea typeface="+mj-ea"/>
                <a:cs typeface="+mj-cs"/>
              </a:rPr>
              <a:t>3. Vigencias Futuras 2019-2022</a:t>
            </a:r>
            <a:endParaRPr lang="es-CO" sz="2400" b="1" dirty="0">
              <a:solidFill>
                <a:srgbClr val="AF272D"/>
              </a:solidFill>
              <a:latin typeface="Cambria" pitchFamily="18" charset="0"/>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val="2515403360"/>
              </p:ext>
            </p:extLst>
          </p:nvPr>
        </p:nvGraphicFramePr>
        <p:xfrm>
          <a:off x="457201" y="2259428"/>
          <a:ext cx="8229598" cy="2753748"/>
        </p:xfrm>
        <a:graphic>
          <a:graphicData uri="http://schemas.openxmlformats.org/drawingml/2006/table">
            <a:tbl>
              <a:tblPr/>
              <a:tblGrid>
                <a:gridCol w="1522511">
                  <a:extLst>
                    <a:ext uri="{9D8B030D-6E8A-4147-A177-3AD203B41FA5}">
                      <a16:colId xmlns:a16="http://schemas.microsoft.com/office/drawing/2014/main" xmlns="" val="3135629337"/>
                    </a:ext>
                  </a:extLst>
                </a:gridCol>
                <a:gridCol w="1375412">
                  <a:extLst>
                    <a:ext uri="{9D8B030D-6E8A-4147-A177-3AD203B41FA5}">
                      <a16:colId xmlns:a16="http://schemas.microsoft.com/office/drawing/2014/main" xmlns="" val="2298852792"/>
                    </a:ext>
                  </a:extLst>
                </a:gridCol>
                <a:gridCol w="1066335">
                  <a:extLst>
                    <a:ext uri="{9D8B030D-6E8A-4147-A177-3AD203B41FA5}">
                      <a16:colId xmlns:a16="http://schemas.microsoft.com/office/drawing/2014/main" xmlns="" val="1126842194"/>
                    </a:ext>
                  </a:extLst>
                </a:gridCol>
                <a:gridCol w="1066335">
                  <a:extLst>
                    <a:ext uri="{9D8B030D-6E8A-4147-A177-3AD203B41FA5}">
                      <a16:colId xmlns:a16="http://schemas.microsoft.com/office/drawing/2014/main" xmlns="" val="286785171"/>
                    </a:ext>
                  </a:extLst>
                </a:gridCol>
                <a:gridCol w="1066335">
                  <a:extLst>
                    <a:ext uri="{9D8B030D-6E8A-4147-A177-3AD203B41FA5}">
                      <a16:colId xmlns:a16="http://schemas.microsoft.com/office/drawing/2014/main" xmlns="" val="1516467445"/>
                    </a:ext>
                  </a:extLst>
                </a:gridCol>
                <a:gridCol w="1066335">
                  <a:extLst>
                    <a:ext uri="{9D8B030D-6E8A-4147-A177-3AD203B41FA5}">
                      <a16:colId xmlns:a16="http://schemas.microsoft.com/office/drawing/2014/main" xmlns="" val="2526054505"/>
                    </a:ext>
                  </a:extLst>
                </a:gridCol>
                <a:gridCol w="1066335">
                  <a:extLst>
                    <a:ext uri="{9D8B030D-6E8A-4147-A177-3AD203B41FA5}">
                      <a16:colId xmlns:a16="http://schemas.microsoft.com/office/drawing/2014/main" xmlns="" val="1969711534"/>
                    </a:ext>
                  </a:extLst>
                </a:gridCol>
              </a:tblGrid>
              <a:tr h="319901">
                <a:tc>
                  <a:txBody>
                    <a:bodyPr/>
                    <a:lstStyle/>
                    <a:p>
                      <a:pPr algn="l" rtl="0" fontAlgn="ctr"/>
                      <a:r>
                        <a:rPr lang="es-ES" sz="1400" b="1" i="0" u="none" strike="noStrike" dirty="0">
                          <a:solidFill>
                            <a:srgbClr val="800000"/>
                          </a:solidFill>
                          <a:effectLst/>
                          <a:latin typeface="Calibri" panose="020F0502020204030204" pitchFamily="34" charset="0"/>
                        </a:rPr>
                        <a:t>Millones de pesos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4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400" b="0" i="0" u="none" strike="noStrike">
                        <a:solidFill>
                          <a:srgbClr val="000000"/>
                        </a:solidFill>
                        <a:effectLst/>
                        <a:latin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rtl="0" fontAlgn="ctr"/>
                      <a:r>
                        <a:rPr lang="es-ES" sz="1400" b="1" i="0" u="none" strike="noStrike" dirty="0">
                          <a:solidFill>
                            <a:srgbClr val="FFFFFF"/>
                          </a:solidFill>
                          <a:effectLst/>
                          <a:latin typeface="Calibri" panose="020F0502020204030204" pitchFamily="34" charset="0"/>
                        </a:rPr>
                        <a:t>Vigencias Futuras Autorizadas 2019-2022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4103371157"/>
                  </a:ext>
                </a:extLst>
              </a:tr>
              <a:tr h="210758">
                <a:tc>
                  <a:txBody>
                    <a:bodyPr/>
                    <a:lstStyle/>
                    <a:p>
                      <a:pPr algn="ctr" rtl="0" fontAlgn="ctr"/>
                      <a:r>
                        <a:rPr lang="es-ES" sz="1400" b="1" i="0" u="none" strike="noStrike">
                          <a:solidFill>
                            <a:srgbClr val="FFFFFF"/>
                          </a:solidFill>
                          <a:effectLst/>
                          <a:latin typeface="Calibri" panose="020F0502020204030204" pitchFamily="34" charset="0"/>
                        </a:rPr>
                        <a:t>Vigencias Futuras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3803807243"/>
                  </a:ext>
                </a:extLst>
              </a:tr>
              <a:tr h="395171">
                <a:tc>
                  <a:txBody>
                    <a:bodyPr/>
                    <a:lstStyle/>
                    <a:p>
                      <a:pPr algn="l" rtl="0" fontAlgn="ctr"/>
                      <a:r>
                        <a:rPr lang="es-ES" sz="1400" b="1" i="0" u="none" strike="noStrike">
                          <a:solidFill>
                            <a:srgbClr val="800000"/>
                          </a:solidFill>
                          <a:effectLst/>
                          <a:latin typeface="Calibri" panose="020F0502020204030204" pitchFamily="34" charset="0"/>
                        </a:rPr>
                        <a:t>Funcionamiento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2796847249"/>
                  </a:ext>
                </a:extLst>
              </a:tr>
              <a:tr h="235221">
                <a:tc>
                  <a:txBody>
                    <a:bodyPr/>
                    <a:lstStyle/>
                    <a:p>
                      <a:pPr algn="l" rtl="0" fontAlgn="ctr"/>
                      <a:r>
                        <a:rPr lang="es-ES" sz="1400" b="1" i="0" u="none" strike="noStrike">
                          <a:solidFill>
                            <a:srgbClr val="800000"/>
                          </a:solidFill>
                          <a:effectLst/>
                          <a:latin typeface="Calibri" panose="020F0502020204030204" pitchFamily="34" charset="0"/>
                        </a:rPr>
                        <a:t>Inversión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ctr"/>
                      <a:r>
                        <a:rPr lang="es-ES" sz="1400" b="0" i="0" u="none" strike="noStrike">
                          <a:solidFill>
                            <a:srgbClr val="AF272D"/>
                          </a:solidFill>
                          <a:effectLst/>
                          <a:latin typeface="Arial" panose="020B0604020202020204" pitchFamily="34" charset="0"/>
                        </a:rPr>
                        <a:t>                 -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ctr"/>
                      <a:r>
                        <a:rPr lang="es-ES" sz="1400" b="0" i="0" u="none" strike="noStrike">
                          <a:solidFill>
                            <a:srgbClr val="AF272D"/>
                          </a:solidFill>
                          <a:effectLst/>
                          <a:latin typeface="Arial" panose="020B0604020202020204" pitchFamily="34" charset="0"/>
                        </a:rPr>
                        <a:t>                 -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ctr"/>
                      <a:r>
                        <a:rPr lang="es-ES" sz="1400" b="0" i="0" u="none" strike="noStrike">
                          <a:solidFill>
                            <a:srgbClr val="AF272D"/>
                          </a:solidFill>
                          <a:effectLst/>
                          <a:latin typeface="Arial" panose="020B0604020202020204" pitchFamily="34" charset="0"/>
                        </a:rPr>
                        <a:t>                 -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ctr"/>
                      <a:r>
                        <a:rPr lang="es-ES" sz="1400" b="0" i="0" u="none" strike="noStrike">
                          <a:solidFill>
                            <a:srgbClr val="AF272D"/>
                          </a:solidFill>
                          <a:effectLst/>
                          <a:latin typeface="Arial" panose="020B0604020202020204" pitchFamily="34" charset="0"/>
                        </a:rPr>
                        <a:t>                 -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ctr"/>
                      <a:r>
                        <a:rPr lang="es-ES" sz="1400" b="0" i="0" u="none" strike="noStrike">
                          <a:solidFill>
                            <a:srgbClr val="AF272D"/>
                          </a:solidFill>
                          <a:effectLst/>
                          <a:latin typeface="Arial" panose="020B0604020202020204" pitchFamily="34" charset="0"/>
                        </a:rPr>
                        <a:t>                 -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ctr"/>
                      <a:r>
                        <a:rPr lang="es-ES" sz="1400" b="0" i="0" u="none" strike="noStrike">
                          <a:solidFill>
                            <a:srgbClr val="AF272D"/>
                          </a:solidFill>
                          <a:effectLst/>
                          <a:latin typeface="Arial" panose="020B0604020202020204" pitchFamily="34" charset="0"/>
                        </a:rPr>
                        <a:t>                 -   </a:t>
                      </a:r>
                    </a:p>
                  </a:txBody>
                  <a:tcPr marL="0" marR="0" marT="0"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346011017"/>
                  </a:ext>
                </a:extLst>
              </a:tr>
              <a:tr h="235221">
                <a:tc>
                  <a:txBody>
                    <a:bodyPr/>
                    <a:lstStyle/>
                    <a:p>
                      <a:pPr algn="r" rtl="0" fontAlgn="ctr"/>
                      <a:r>
                        <a:rPr lang="es-ES" sz="1400" b="0" i="0" u="none" strike="noStrike">
                          <a:solidFill>
                            <a:srgbClr val="800000"/>
                          </a:solidFill>
                          <a:effectLst/>
                          <a:latin typeface="Calibri" panose="020F0502020204030204" pitchFamily="34" charset="0"/>
                        </a:rPr>
                        <a:t>Proyecto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410312500"/>
                  </a:ext>
                </a:extLst>
              </a:tr>
              <a:tr h="235221">
                <a:tc>
                  <a:txBody>
                    <a:bodyPr/>
                    <a:lstStyle/>
                    <a:p>
                      <a:pPr algn="r" rtl="0" fontAlgn="ctr"/>
                      <a:r>
                        <a:rPr lang="es-ES" sz="1400" b="0" i="0" u="none" strike="noStrike">
                          <a:solidFill>
                            <a:srgbClr val="800000"/>
                          </a:solidFill>
                          <a:effectLst/>
                          <a:latin typeface="Calibri" panose="020F0502020204030204" pitchFamily="34" charset="0"/>
                        </a:rPr>
                        <a:t>Proyecto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647767444"/>
                  </a:ext>
                </a:extLst>
              </a:tr>
              <a:tr h="235221">
                <a:tc>
                  <a:txBody>
                    <a:bodyPr/>
                    <a:lstStyle/>
                    <a:p>
                      <a:pPr algn="r" rtl="0" fontAlgn="ctr"/>
                      <a:r>
                        <a:rPr lang="es-ES" sz="1400" b="0" i="0" u="none" strike="noStrike">
                          <a:solidFill>
                            <a:srgbClr val="800000"/>
                          </a:solidFill>
                          <a:effectLst/>
                          <a:latin typeface="Calibri" panose="020F0502020204030204" pitchFamily="34" charset="0"/>
                        </a:rPr>
                        <a:t>Proyecto 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1400" b="0" i="0" u="none" strike="noStrike">
                          <a:solidFill>
                            <a:srgbClr val="FFFFFF"/>
                          </a:solidFill>
                          <a:effectLst/>
                          <a:latin typeface="Calibri" panose="020F0502020204030204" pitchFamily="34" charset="0"/>
                        </a:rPr>
                        <a:t> </a:t>
                      </a:r>
                    </a:p>
                  </a:txBody>
                  <a:tcPr marL="0" marR="0" marT="0"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547175239"/>
                  </a:ext>
                </a:extLst>
              </a:tr>
              <a:tr h="498669">
                <a:tc>
                  <a:txBody>
                    <a:bodyPr/>
                    <a:lstStyle/>
                    <a:p>
                      <a:pPr algn="just" rtl="0" fontAlgn="ctr"/>
                      <a:r>
                        <a:rPr lang="es-ES" sz="1400" b="1" i="0" u="none" strike="noStrike" dirty="0">
                          <a:solidFill>
                            <a:srgbClr val="FFFFFF"/>
                          </a:solidFill>
                          <a:effectLst/>
                          <a:latin typeface="Calibri" panose="020F0502020204030204" pitchFamily="34" charset="0"/>
                        </a:rPr>
                        <a:t>Total Vigencias Futuras 2019-2022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noFill/>
                      <a:prstDash val="solid"/>
                      <a:round/>
                      <a:headEnd type="none" w="med" len="med"/>
                      <a:tailEnd type="none" w="med" len="med"/>
                    </a:lnB>
                    <a:solidFill>
                      <a:srgbClr val="AF272D"/>
                    </a:solidFill>
                  </a:tcPr>
                </a:tc>
                <a:tc>
                  <a:txBody>
                    <a:bodyPr/>
                    <a:lstStyle/>
                    <a:p>
                      <a:pPr algn="r" rtl="0" fontAlgn="ctr"/>
                      <a:r>
                        <a:rPr lang="es-ES" sz="14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noFill/>
                      <a:prstDash val="solid"/>
                      <a:round/>
                      <a:headEnd type="none" w="med" len="med"/>
                      <a:tailEnd type="none" w="med" len="med"/>
                    </a:lnB>
                    <a:solidFill>
                      <a:srgbClr val="AF272D"/>
                    </a:solidFill>
                  </a:tcPr>
                </a:tc>
                <a:tc>
                  <a:txBody>
                    <a:bodyPr/>
                    <a:lstStyle/>
                    <a:p>
                      <a:pPr algn="r" rtl="0" fontAlgn="ctr"/>
                      <a:r>
                        <a:rPr lang="es-ES" sz="14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noFill/>
                      <a:prstDash val="solid"/>
                      <a:round/>
                      <a:headEnd type="none" w="med" len="med"/>
                      <a:tailEnd type="none" w="med" len="med"/>
                    </a:lnB>
                    <a:solidFill>
                      <a:srgbClr val="AF272D"/>
                    </a:solidFill>
                  </a:tcPr>
                </a:tc>
                <a:tc>
                  <a:txBody>
                    <a:bodyPr/>
                    <a:lstStyle/>
                    <a:p>
                      <a:pPr algn="r" rtl="0" fontAlgn="ctr"/>
                      <a:r>
                        <a:rPr lang="es-ES" sz="14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mpd="sng">
                      <a:noFill/>
                      <a:prstDash val="solid"/>
                    </a:lnB>
                    <a:solidFill>
                      <a:srgbClr val="AF272D"/>
                    </a:solidFill>
                  </a:tcPr>
                </a:tc>
                <a:tc>
                  <a:txBody>
                    <a:bodyPr/>
                    <a:lstStyle/>
                    <a:p>
                      <a:pPr algn="r" rtl="0" fontAlgn="ctr"/>
                      <a:r>
                        <a:rPr lang="es-ES" sz="14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mpd="sng">
                      <a:noFill/>
                      <a:prstDash val="solid"/>
                    </a:lnB>
                    <a:solidFill>
                      <a:srgbClr val="AF272D"/>
                    </a:solidFill>
                  </a:tcPr>
                </a:tc>
                <a:tc>
                  <a:txBody>
                    <a:bodyPr/>
                    <a:lstStyle/>
                    <a:p>
                      <a:pPr algn="r" rtl="0" fontAlgn="ctr"/>
                      <a:r>
                        <a:rPr lang="es-ES" sz="14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mpd="sng">
                      <a:noFill/>
                      <a:prstDash val="solid"/>
                    </a:lnB>
                    <a:solidFill>
                      <a:srgbClr val="AF272D"/>
                    </a:solidFill>
                  </a:tcPr>
                </a:tc>
                <a:tc>
                  <a:txBody>
                    <a:bodyPr/>
                    <a:lstStyle/>
                    <a:p>
                      <a:pPr algn="r" rtl="0" fontAlgn="ctr"/>
                      <a:r>
                        <a:rPr lang="es-ES" sz="14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mpd="sng">
                      <a:noFill/>
                      <a:prstDash val="solid"/>
                    </a:lnB>
                    <a:solidFill>
                      <a:srgbClr val="AF272D"/>
                    </a:solidFill>
                  </a:tcPr>
                </a:tc>
                <a:extLst>
                  <a:ext uri="{0D108BD9-81ED-4DB2-BD59-A6C34878D82A}">
                    <a16:rowId xmlns:a16="http://schemas.microsoft.com/office/drawing/2014/main" xmlns="" val="1203995451"/>
                  </a:ext>
                </a:extLst>
              </a:tr>
              <a:tr h="197586">
                <a:tc gridSpan="3">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ES"/>
                    </a:p>
                  </a:txBody>
                  <a:tcPr/>
                </a:tc>
                <a:tc hMerge="1">
                  <a:txBody>
                    <a:bodyPr/>
                    <a:lstStyle/>
                    <a:p>
                      <a:endParaRPr lang="es-ES"/>
                    </a:p>
                  </a:txBody>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s-ES" sz="900" b="0" i="0" u="none" strike="noStrike">
                          <a:solidFill>
                            <a:srgbClr val="800000"/>
                          </a:solidFill>
                          <a:effectLst/>
                          <a:latin typeface="Calibri" panose="020F0502020204030204" pitchFamily="34" charset="0"/>
                        </a:rPr>
                        <a:t> </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s-ES" sz="900" b="0" i="0" u="none" strike="noStrike" dirty="0">
                          <a:solidFill>
                            <a:srgbClr val="800000"/>
                          </a:solidFill>
                          <a:effectLst/>
                          <a:latin typeface="Calibri" panose="020F0502020204030204" pitchFamily="34" charset="0"/>
                        </a:rPr>
                        <a:t> </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4111022866"/>
                  </a:ext>
                </a:extLst>
              </a:tr>
              <a:tr h="188177">
                <a:tc gridSpan="3">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s-ES"/>
                    </a:p>
                  </a:txBody>
                  <a:tcPr/>
                </a:tc>
                <a:tc hMerge="1">
                  <a:txBody>
                    <a:bodyPr/>
                    <a:lstStyle/>
                    <a:p>
                      <a:endParaRPr lang="es-ES"/>
                    </a:p>
                  </a:txBody>
                  <a:tcPr/>
                </a:tc>
                <a:tc>
                  <a:txBody>
                    <a:bodyPr/>
                    <a:lstStyle/>
                    <a:p>
                      <a:pPr algn="l" fontAlgn="ctr"/>
                      <a:endParaRPr lang="es-ES" sz="900" b="0" i="0" u="none" strike="noStrike">
                        <a:solidFill>
                          <a:srgbClr val="8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endParaRPr lang="es-ES" sz="900" b="0" i="0" u="none" strike="noStrike" dirty="0">
                        <a:solidFill>
                          <a:srgbClr val="8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endParaRPr lang="es-ES" sz="900" b="0" i="0" u="none" strike="noStrike" dirty="0">
                        <a:solidFill>
                          <a:srgbClr val="8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endParaRPr lang="es-ES" sz="900" b="0" i="0" u="none" strike="noStrike" dirty="0">
                        <a:solidFill>
                          <a:srgbClr val="8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22083375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03900" y="337728"/>
            <a:ext cx="7592888"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300" b="1" dirty="0">
                <a:solidFill>
                  <a:srgbClr val="AF272D"/>
                </a:solidFill>
                <a:latin typeface="Cambria" pitchFamily="18" charset="0"/>
                <a:ea typeface="+mj-ea"/>
                <a:cs typeface="+mj-cs"/>
              </a:rPr>
              <a:t>3. Vigencias Futuras Vs MGMP 2019-2022 Autorizadas</a:t>
            </a:r>
            <a:endParaRPr kumimoji="0" lang="es-CO" sz="23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7" name="6 CuadroTexto"/>
          <p:cNvSpPr txBox="1"/>
          <p:nvPr/>
        </p:nvSpPr>
        <p:spPr>
          <a:xfrm>
            <a:off x="179637" y="5805264"/>
            <a:ext cx="8784976" cy="646331"/>
          </a:xfrm>
          <a:prstGeom prst="rect">
            <a:avLst/>
          </a:prstGeom>
          <a:noFill/>
          <a:ln>
            <a:solidFill>
              <a:srgbClr val="800000"/>
            </a:solidFill>
            <a:prstDash val="sysDash"/>
          </a:ln>
        </p:spPr>
        <p:txBody>
          <a:bodyPr wrap="square" rtlCol="0">
            <a:spAutoFit/>
          </a:bodyPr>
          <a:lstStyle/>
          <a:p>
            <a:r>
              <a:rPr lang="es-ES" dirty="0">
                <a:solidFill>
                  <a:srgbClr val="800000"/>
                </a:solidFill>
              </a:rPr>
              <a:t>Principales proyectos con Vigencias futuras</a:t>
            </a:r>
          </a:p>
          <a:p>
            <a:endParaRPr lang="es-CO" dirty="0">
              <a:solidFill>
                <a:schemeClr val="accent1">
                  <a:lumMod val="75000"/>
                </a:schemeClr>
              </a:solidFill>
            </a:endParaRPr>
          </a:p>
        </p:txBody>
      </p:sp>
      <p:sp>
        <p:nvSpPr>
          <p:cNvPr id="8"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9" name="Gráfico 8">
            <a:extLst>
              <a:ext uri="{FF2B5EF4-FFF2-40B4-BE49-F238E27FC236}">
                <a16:creationId xmlns:a16="http://schemas.microsoft.com/office/drawing/2014/main" xmlns="" id="{00000000-0008-0000-0A00-000002000000}"/>
              </a:ext>
            </a:extLst>
          </p:cNvPr>
          <p:cNvGraphicFramePr>
            <a:graphicFrameLocks/>
          </p:cNvGraphicFramePr>
          <p:nvPr/>
        </p:nvGraphicFramePr>
        <p:xfrm>
          <a:off x="614362" y="1012031"/>
          <a:ext cx="7915275" cy="48339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1124744"/>
            <a:ext cx="7448872"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500" b="1" dirty="0">
                <a:solidFill>
                  <a:srgbClr val="AF272D"/>
                </a:solidFill>
                <a:latin typeface="Cambria" pitchFamily="18" charset="0"/>
                <a:ea typeface="+mj-ea"/>
                <a:cs typeface="+mj-cs"/>
              </a:rPr>
              <a:t>Contenido</a:t>
            </a:r>
            <a:endParaRPr kumimoji="0" lang="es-CO" sz="25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6" name="5 CuadroTexto"/>
          <p:cNvSpPr txBox="1"/>
          <p:nvPr/>
        </p:nvSpPr>
        <p:spPr>
          <a:xfrm>
            <a:off x="467544" y="1844824"/>
            <a:ext cx="6408712" cy="4801314"/>
          </a:xfrm>
          <a:prstGeom prst="rect">
            <a:avLst/>
          </a:prstGeom>
          <a:noFill/>
          <a:ln>
            <a:noFill/>
            <a:prstDash val="sysDash"/>
          </a:ln>
        </p:spPr>
        <p:txBody>
          <a:bodyPr wrap="square" rtlCol="0">
            <a:spAutoFit/>
          </a:bodyPr>
          <a:lstStyle/>
          <a:p>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Principales Metas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Ingresos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y Vigencias Futuras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rgbClr val="AF272D"/>
                </a:solidFill>
              </a:rPr>
              <a:t>Solicitudes MGMP 2019-2022 Funcionamiento</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Inversión</a:t>
            </a:r>
          </a:p>
          <a:p>
            <a:pPr marL="800100" lvl="1" indent="-342900">
              <a:buFont typeface="+mj-lt"/>
              <a:buAutoNum type="alphaLcPeriod"/>
            </a:pPr>
            <a:endParaRPr lang="es-ES" b="1" dirty="0">
              <a:solidFill>
                <a:schemeClr val="bg1">
                  <a:lumMod val="65000"/>
                </a:schemeClr>
              </a:solidFill>
            </a:endParaRPr>
          </a:p>
          <a:p>
            <a:pPr marL="800100" lvl="1" indent="-342900">
              <a:buFont typeface="+mj-lt"/>
              <a:buAutoNum type="alphaLcPeriod"/>
            </a:pPr>
            <a:r>
              <a:rPr lang="es-ES" b="1" dirty="0">
                <a:solidFill>
                  <a:schemeClr val="bg1">
                    <a:lumMod val="65000"/>
                  </a:schemeClr>
                </a:solidFill>
              </a:rPr>
              <a:t>Intervención DNP</a:t>
            </a:r>
          </a:p>
          <a:p>
            <a:pPr marL="800100" lvl="1" indent="-342900">
              <a:buFont typeface="+mj-lt"/>
              <a:buAutoNum type="alphaLcPeriod"/>
            </a:pPr>
            <a:r>
              <a:rPr lang="es-ES" b="1" dirty="0">
                <a:solidFill>
                  <a:schemeClr val="bg1">
                    <a:lumMod val="65000"/>
                  </a:schemeClr>
                </a:solidFill>
              </a:rPr>
              <a:t>Intervención Sector</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Políticas Transversales</a:t>
            </a:r>
          </a:p>
          <a:p>
            <a:pPr marL="342900" indent="-342900">
              <a:buAutoNum type="arabicPeriod" startAt="4"/>
            </a:pPr>
            <a:endParaRPr lang="es-ES" b="1" dirty="0">
              <a:solidFill>
                <a:schemeClr val="bg1">
                  <a:lumMod val="65000"/>
                </a:schemeClr>
              </a:solidFill>
            </a:endParaRPr>
          </a:p>
          <a:p>
            <a:endParaRPr lang="es-ES" b="1" dirty="0">
              <a:solidFill>
                <a:schemeClr val="accent1">
                  <a:lumMod val="75000"/>
                </a:schemeClr>
              </a:solidFill>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b="1" dirty="0">
                <a:solidFill>
                  <a:srgbClr val="AF272D"/>
                </a:solidFill>
                <a:latin typeface="+mn-lt"/>
                <a:cs typeface="+mn-cs"/>
              </a:rPr>
              <a:t>Sector XXX</a:t>
            </a:r>
            <a:endParaRPr lang="es-CO" b="1" dirty="0">
              <a:solidFill>
                <a:srgbClr val="AF272D"/>
              </a:solidFill>
              <a:latin typeface="+mn-lt"/>
              <a:cs typeface="+mn-cs"/>
            </a:endParaRPr>
          </a:p>
        </p:txBody>
      </p:sp>
    </p:spTree>
    <p:extLst>
      <p:ext uri="{BB962C8B-B14F-4D97-AF65-F5344CB8AC3E}">
        <p14:creationId xmlns:p14="http://schemas.microsoft.com/office/powerpoint/2010/main" val="33265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1353" y="480568"/>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AF272D"/>
                </a:solidFill>
                <a:effectLst/>
                <a:uLnTx/>
                <a:uFillTx/>
                <a:latin typeface="Cambria" pitchFamily="18" charset="0"/>
                <a:ea typeface="+mj-ea"/>
                <a:cs typeface="+mj-cs"/>
              </a:rPr>
              <a:t>4. Solicitud MGMP 2019-2022 </a:t>
            </a:r>
            <a:r>
              <a:rPr kumimoji="0" lang="es-ES" sz="2400" b="1" i="0" u="none" strike="noStrike" kern="1200" cap="none" spc="0" normalizeH="0" noProof="0" dirty="0">
                <a:ln>
                  <a:noFill/>
                </a:ln>
                <a:solidFill>
                  <a:srgbClr val="AF272D"/>
                </a:solidFill>
                <a:effectLst/>
                <a:uLnTx/>
                <a:uFillTx/>
                <a:latin typeface="Cambria" pitchFamily="18" charset="0"/>
                <a:ea typeface="+mj-ea"/>
                <a:cs typeface="+mj-cs"/>
              </a:rPr>
              <a:t>Funcionamiento *</a:t>
            </a:r>
            <a:endParaRPr kumimoji="0" lang="es-CO" sz="24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10" name="9 CuadroTexto"/>
          <p:cNvSpPr txBox="1"/>
          <p:nvPr/>
        </p:nvSpPr>
        <p:spPr>
          <a:xfrm>
            <a:off x="251520" y="1178176"/>
            <a:ext cx="8496944" cy="369332"/>
          </a:xfrm>
          <a:prstGeom prst="rect">
            <a:avLst/>
          </a:prstGeom>
          <a:noFill/>
          <a:ln>
            <a:solidFill>
              <a:srgbClr val="800000"/>
            </a:solidFill>
            <a:prstDash val="sysDash"/>
          </a:ln>
        </p:spPr>
        <p:txBody>
          <a:bodyPr wrap="square" rtlCol="0">
            <a:spAutoFit/>
          </a:bodyPr>
          <a:lstStyle/>
          <a:p>
            <a:r>
              <a:rPr lang="es-ES" dirty="0">
                <a:solidFill>
                  <a:srgbClr val="800000"/>
                </a:solidFill>
              </a:rPr>
              <a:t>Incluir consolidado de la solicitud de funcionamiento del Sector por rubro.</a:t>
            </a:r>
          </a:p>
        </p:txBody>
      </p:sp>
      <p:sp>
        <p:nvSpPr>
          <p:cNvPr id="7" name="6 CuadroTexto"/>
          <p:cNvSpPr txBox="1"/>
          <p:nvPr/>
        </p:nvSpPr>
        <p:spPr>
          <a:xfrm>
            <a:off x="6419135" y="438970"/>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9" name="Tabla 8"/>
          <p:cNvGraphicFramePr>
            <a:graphicFrameLocks noGrp="1"/>
          </p:cNvGraphicFramePr>
          <p:nvPr>
            <p:extLst>
              <p:ext uri="{D42A27DB-BD31-4B8C-83A1-F6EECF244321}">
                <p14:modId xmlns:p14="http://schemas.microsoft.com/office/powerpoint/2010/main" val="1460375970"/>
              </p:ext>
            </p:extLst>
          </p:nvPr>
        </p:nvGraphicFramePr>
        <p:xfrm>
          <a:off x="457200" y="1706100"/>
          <a:ext cx="8229600" cy="4566378"/>
        </p:xfrm>
        <a:graphic>
          <a:graphicData uri="http://schemas.openxmlformats.org/drawingml/2006/table">
            <a:tbl>
              <a:tblPr/>
              <a:tblGrid>
                <a:gridCol w="1529790">
                  <a:extLst>
                    <a:ext uri="{9D8B030D-6E8A-4147-A177-3AD203B41FA5}">
                      <a16:colId xmlns:a16="http://schemas.microsoft.com/office/drawing/2014/main" xmlns="" val="20000"/>
                    </a:ext>
                  </a:extLst>
                </a:gridCol>
                <a:gridCol w="669981">
                  <a:extLst>
                    <a:ext uri="{9D8B030D-6E8A-4147-A177-3AD203B41FA5}">
                      <a16:colId xmlns:a16="http://schemas.microsoft.com/office/drawing/2014/main" xmlns="" val="20001"/>
                    </a:ext>
                  </a:extLst>
                </a:gridCol>
                <a:gridCol w="669981">
                  <a:extLst>
                    <a:ext uri="{9D8B030D-6E8A-4147-A177-3AD203B41FA5}">
                      <a16:colId xmlns:a16="http://schemas.microsoft.com/office/drawing/2014/main" xmlns="" val="20002"/>
                    </a:ext>
                  </a:extLst>
                </a:gridCol>
                <a:gridCol w="669981">
                  <a:extLst>
                    <a:ext uri="{9D8B030D-6E8A-4147-A177-3AD203B41FA5}">
                      <a16:colId xmlns:a16="http://schemas.microsoft.com/office/drawing/2014/main" xmlns="" val="20003"/>
                    </a:ext>
                  </a:extLst>
                </a:gridCol>
                <a:gridCol w="669981">
                  <a:extLst>
                    <a:ext uri="{9D8B030D-6E8A-4147-A177-3AD203B41FA5}">
                      <a16:colId xmlns:a16="http://schemas.microsoft.com/office/drawing/2014/main" xmlns="" val="20004"/>
                    </a:ext>
                  </a:extLst>
                </a:gridCol>
                <a:gridCol w="669981">
                  <a:extLst>
                    <a:ext uri="{9D8B030D-6E8A-4147-A177-3AD203B41FA5}">
                      <a16:colId xmlns:a16="http://schemas.microsoft.com/office/drawing/2014/main" xmlns="" val="20005"/>
                    </a:ext>
                  </a:extLst>
                </a:gridCol>
                <a:gridCol w="669981">
                  <a:extLst>
                    <a:ext uri="{9D8B030D-6E8A-4147-A177-3AD203B41FA5}">
                      <a16:colId xmlns:a16="http://schemas.microsoft.com/office/drawing/2014/main" xmlns="" val="20006"/>
                    </a:ext>
                  </a:extLst>
                </a:gridCol>
                <a:gridCol w="669981">
                  <a:extLst>
                    <a:ext uri="{9D8B030D-6E8A-4147-A177-3AD203B41FA5}">
                      <a16:colId xmlns:a16="http://schemas.microsoft.com/office/drawing/2014/main" xmlns="" val="20007"/>
                    </a:ext>
                  </a:extLst>
                </a:gridCol>
                <a:gridCol w="669981">
                  <a:extLst>
                    <a:ext uri="{9D8B030D-6E8A-4147-A177-3AD203B41FA5}">
                      <a16:colId xmlns:a16="http://schemas.microsoft.com/office/drawing/2014/main" xmlns="" val="20008"/>
                    </a:ext>
                  </a:extLst>
                </a:gridCol>
                <a:gridCol w="669981">
                  <a:extLst>
                    <a:ext uri="{9D8B030D-6E8A-4147-A177-3AD203B41FA5}">
                      <a16:colId xmlns:a16="http://schemas.microsoft.com/office/drawing/2014/main" xmlns="" val="20009"/>
                    </a:ext>
                  </a:extLst>
                </a:gridCol>
                <a:gridCol w="669981">
                  <a:extLst>
                    <a:ext uri="{9D8B030D-6E8A-4147-A177-3AD203B41FA5}">
                      <a16:colId xmlns:a16="http://schemas.microsoft.com/office/drawing/2014/main" xmlns="" val="20010"/>
                    </a:ext>
                  </a:extLst>
                </a:gridCol>
              </a:tblGrid>
              <a:tr h="267992">
                <a:tc>
                  <a:txBody>
                    <a:bodyPr/>
                    <a:lstStyle/>
                    <a:p>
                      <a:pPr algn="l" rtl="0" fontAlgn="b"/>
                      <a:r>
                        <a:rPr lang="es-CO" sz="800" b="1" i="0" u="none" strike="noStrike" dirty="0">
                          <a:solidFill>
                            <a:srgbClr val="800000"/>
                          </a:solidFill>
                          <a:effectLst/>
                          <a:latin typeface="Calibri" panose="020F0502020204030204" pitchFamily="34" charset="0"/>
                        </a:rPr>
                        <a:t>Millones de pesos</a:t>
                      </a:r>
                    </a:p>
                  </a:txBody>
                  <a:tcPr marL="8375" marR="8375" marT="83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1600" b="0" i="0" u="none" strike="noStrike">
                          <a:solidFill>
                            <a:srgbClr val="000000"/>
                          </a:solidFill>
                          <a:effectLst/>
                          <a:latin typeface="Arial" panose="020B0604020202020204" pitchFamily="34" charset="0"/>
                        </a:rPr>
                        <a:t> </a:t>
                      </a:r>
                    </a:p>
                  </a:txBody>
                  <a:tcPr marL="8375" marR="8375" marT="83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1600" b="0" i="0" u="none" strike="noStrike">
                          <a:solidFill>
                            <a:srgbClr val="000000"/>
                          </a:solidFill>
                          <a:effectLst/>
                          <a:latin typeface="Arial" panose="020B0604020202020204" pitchFamily="34" charset="0"/>
                        </a:rPr>
                        <a:t> </a:t>
                      </a:r>
                    </a:p>
                  </a:txBody>
                  <a:tcPr marL="8375" marR="8375" marT="837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8">
                  <a:txBody>
                    <a:bodyPr/>
                    <a:lstStyle/>
                    <a:p>
                      <a:pPr algn="ctr" rtl="0" fontAlgn="b"/>
                      <a:r>
                        <a:rPr lang="es-CO" sz="1100" b="1" i="0" u="none" strike="noStrike">
                          <a:solidFill>
                            <a:srgbClr val="FFFFFF"/>
                          </a:solidFill>
                          <a:effectLst/>
                          <a:latin typeface="Calibri" panose="020F0502020204030204" pitchFamily="34" charset="0"/>
                        </a:rPr>
                        <a:t>MGMP 2019-2022</a:t>
                      </a:r>
                    </a:p>
                  </a:txBody>
                  <a:tcPr marL="8375" marR="8375" marT="83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175870">
                <a:tc rowSpan="2">
                  <a:txBody>
                    <a:bodyPr/>
                    <a:lstStyle/>
                    <a:p>
                      <a:pPr algn="l" rtl="0" fontAlgn="ctr"/>
                      <a:r>
                        <a:rPr lang="es-CO" sz="1100" b="1" i="0" u="none" strike="noStrike" dirty="0">
                          <a:solidFill>
                            <a:srgbClr val="FFFFFF"/>
                          </a:solidFill>
                          <a:effectLst/>
                          <a:latin typeface="Calibri" panose="020F0502020204030204" pitchFamily="34" charset="0"/>
                        </a:rPr>
                        <a:t>Funcionamiento</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dirty="0">
                          <a:solidFill>
                            <a:srgbClr val="FFFFFF"/>
                          </a:solidFill>
                          <a:effectLst/>
                          <a:latin typeface="Calibri" panose="020F0502020204030204" pitchFamily="34" charset="0"/>
                        </a:rPr>
                        <a:t>2018**</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dirty="0">
                          <a:solidFill>
                            <a:srgbClr val="FFFFFF"/>
                          </a:solidFill>
                          <a:effectLst/>
                          <a:latin typeface="Calibri" panose="020F0502020204030204" pitchFamily="34" charset="0"/>
                        </a:rPr>
                        <a:t>2018***</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dirty="0">
                          <a:solidFill>
                            <a:srgbClr val="FFFFFF"/>
                          </a:solidFill>
                          <a:effectLst/>
                          <a:latin typeface="Calibri" panose="020F0502020204030204" pitchFamily="34" charset="0"/>
                        </a:rPr>
                        <a:t>2019</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dirty="0">
                          <a:solidFill>
                            <a:srgbClr val="FFFFFF"/>
                          </a:solidFill>
                          <a:effectLst/>
                          <a:latin typeface="Calibri" panose="020F0502020204030204" pitchFamily="34" charset="0"/>
                        </a:rPr>
                        <a:t>2020</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a:solidFill>
                            <a:srgbClr val="FFFFFF"/>
                          </a:solidFill>
                          <a:effectLst/>
                          <a:latin typeface="Calibri" panose="020F0502020204030204" pitchFamily="34" charset="0"/>
                        </a:rPr>
                        <a:t>2021</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a:solidFill>
                            <a:srgbClr val="FFFFFF"/>
                          </a:solidFill>
                          <a:effectLst/>
                          <a:latin typeface="Calibri" panose="020F0502020204030204" pitchFamily="34" charset="0"/>
                        </a:rPr>
                        <a:t>2022</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Var%</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Var%</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Var%</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Var%</a:t>
                      </a:r>
                    </a:p>
                  </a:txBody>
                  <a:tcPr marL="8375" marR="8375" marT="83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extLst>
                  <a:ext uri="{0D108BD9-81ED-4DB2-BD59-A6C34878D82A}">
                    <a16:rowId xmlns:a16="http://schemas.microsoft.com/office/drawing/2014/main" xmlns="" val="10001"/>
                  </a:ext>
                </a:extLst>
              </a:tr>
              <a:tr h="17587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100" b="1" i="0" u="none" strike="noStrike">
                          <a:solidFill>
                            <a:srgbClr val="FFFFFF"/>
                          </a:solidFill>
                          <a:effectLst/>
                          <a:latin typeface="Calibri" panose="020F0502020204030204" pitchFamily="34" charset="0"/>
                        </a:rPr>
                        <a:t>19/18</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20/19</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21/20</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22/21</a:t>
                      </a:r>
                    </a:p>
                  </a:txBody>
                  <a:tcPr marL="8375" marR="8375" marT="83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02"/>
                  </a:ext>
                </a:extLst>
              </a:tr>
              <a:tr h="94766">
                <a:tc>
                  <a:txBody>
                    <a:bodyPr/>
                    <a:lstStyle/>
                    <a:p>
                      <a:pPr algn="l" rtl="0" fontAlgn="ctr"/>
                      <a:r>
                        <a:rPr lang="es-CO" sz="1100" b="0" i="0" u="none" strike="noStrike" dirty="0">
                          <a:solidFill>
                            <a:srgbClr val="800000"/>
                          </a:solidFill>
                          <a:effectLst/>
                          <a:latin typeface="Calibri" panose="020F0502020204030204" pitchFamily="34" charset="0"/>
                        </a:rPr>
                        <a:t>Gastos de personal</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7.575</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Arial" panose="020B0604020202020204" pitchFamily="34" charset="0"/>
                        </a:rPr>
                        <a:t>7.575</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8.623</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8.882</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9.148</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9.423</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5,09%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3"/>
                  </a:ext>
                </a:extLst>
              </a:tr>
              <a:tr h="351740">
                <a:tc>
                  <a:txBody>
                    <a:bodyPr/>
                    <a:lstStyle/>
                    <a:p>
                      <a:pPr algn="l" rtl="0" fontAlgn="ctr"/>
                      <a:r>
                        <a:rPr lang="es-ES" sz="1100" b="0" i="0" u="none" strike="noStrike" dirty="0">
                          <a:solidFill>
                            <a:srgbClr val="800000"/>
                          </a:solidFill>
                          <a:effectLst/>
                          <a:latin typeface="Calibri" panose="020F0502020204030204" pitchFamily="34" charset="0"/>
                        </a:rPr>
                        <a:t>Adquisición de Bienes y servicios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5.206</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5.206</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6.529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6.725</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6.927</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7.134</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5,09%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4"/>
                  </a:ext>
                </a:extLst>
              </a:tr>
              <a:tr h="175870">
                <a:tc>
                  <a:txBody>
                    <a:bodyPr/>
                    <a:lstStyle/>
                    <a:p>
                      <a:pPr algn="l" rtl="0" fontAlgn="ctr"/>
                      <a:r>
                        <a:rPr lang="es-CO" sz="1100" b="0" i="0" u="none" strike="noStrike" dirty="0">
                          <a:solidFill>
                            <a:srgbClr val="800000"/>
                          </a:solidFill>
                          <a:effectLst/>
                          <a:latin typeface="Calibri" panose="020F0502020204030204" pitchFamily="34" charset="0"/>
                        </a:rPr>
                        <a:t>Transferencias corrientes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14</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14</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15</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15</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16</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16</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5,09%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5"/>
                  </a:ext>
                </a:extLst>
              </a:tr>
              <a:tr h="175870">
                <a:tc>
                  <a:txBody>
                    <a:bodyPr/>
                    <a:lstStyle/>
                    <a:p>
                      <a:pPr algn="l" rtl="0" fontAlgn="ctr"/>
                      <a:r>
                        <a:rPr lang="es-CO" sz="1100" b="0" i="0" u="none" strike="noStrike" dirty="0">
                          <a:solidFill>
                            <a:srgbClr val="800000"/>
                          </a:solidFill>
                          <a:effectLst/>
                          <a:latin typeface="Calibri" panose="020F0502020204030204" pitchFamily="34" charset="0"/>
                        </a:rPr>
                        <a:t>Transferencias de capital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6"/>
                  </a:ext>
                </a:extLst>
              </a:tr>
              <a:tr h="527610">
                <a:tc>
                  <a:txBody>
                    <a:bodyPr/>
                    <a:lstStyle/>
                    <a:p>
                      <a:pPr algn="l" rtl="0" fontAlgn="ctr"/>
                      <a:r>
                        <a:rPr lang="es-ES" sz="1100" b="0" i="0" u="none" strike="noStrike" dirty="0">
                          <a:solidFill>
                            <a:srgbClr val="800000"/>
                          </a:solidFill>
                          <a:effectLst/>
                          <a:latin typeface="Calibri" panose="020F0502020204030204" pitchFamily="34" charset="0"/>
                        </a:rPr>
                        <a:t>Gastos de comercialización y producción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7"/>
                  </a:ext>
                </a:extLst>
              </a:tr>
              <a:tr h="351740">
                <a:tc>
                  <a:txBody>
                    <a:bodyPr/>
                    <a:lstStyle/>
                    <a:p>
                      <a:pPr algn="l" rtl="0" fontAlgn="ctr"/>
                      <a:r>
                        <a:rPr lang="es-CO" sz="1100" b="0" i="0" u="none" strike="noStrike" dirty="0">
                          <a:solidFill>
                            <a:srgbClr val="800000"/>
                          </a:solidFill>
                          <a:effectLst/>
                          <a:latin typeface="Calibri" panose="020F0502020204030204" pitchFamily="34" charset="0"/>
                        </a:rPr>
                        <a:t>Adquisición de activos financieros</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8"/>
                  </a:ext>
                </a:extLst>
              </a:tr>
              <a:tr h="175870">
                <a:tc>
                  <a:txBody>
                    <a:bodyPr/>
                    <a:lstStyle/>
                    <a:p>
                      <a:pPr algn="l" rtl="0" fontAlgn="ctr"/>
                      <a:r>
                        <a:rPr lang="es-CO" sz="1100" b="0" i="0" u="none" strike="noStrike" dirty="0">
                          <a:solidFill>
                            <a:srgbClr val="800000"/>
                          </a:solidFill>
                          <a:effectLst/>
                          <a:latin typeface="Calibri" panose="020F0502020204030204" pitchFamily="34" charset="0"/>
                        </a:rPr>
                        <a:t>Disminución de pasivos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9"/>
                  </a:ext>
                </a:extLst>
              </a:tr>
              <a:tr h="527610">
                <a:tc>
                  <a:txBody>
                    <a:bodyPr/>
                    <a:lstStyle/>
                    <a:p>
                      <a:pPr algn="l" rtl="0" fontAlgn="ctr"/>
                      <a:r>
                        <a:rPr lang="es-CO" sz="1100" b="0" i="0" u="none" strike="noStrike" dirty="0">
                          <a:solidFill>
                            <a:srgbClr val="800000"/>
                          </a:solidFill>
                          <a:effectLst/>
                          <a:latin typeface="Calibri" panose="020F0502020204030204" pitchFamily="34" charset="0"/>
                        </a:rPr>
                        <a:t>Gastos por tributos, multas, sanciones e intereses de mora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28</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28</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38</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39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40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42</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dirty="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0"/>
                  </a:ext>
                </a:extLst>
              </a:tr>
              <a:tr h="175870">
                <a:tc>
                  <a:txBody>
                    <a:bodyPr/>
                    <a:lstStyle/>
                    <a:p>
                      <a:pPr algn="l" rtl="0" fontAlgn="ctr"/>
                      <a:r>
                        <a:rPr lang="es-CO" sz="1100" b="1" i="0" u="none" strike="noStrike">
                          <a:solidFill>
                            <a:srgbClr val="FFFFFF"/>
                          </a:solidFill>
                          <a:effectLst/>
                          <a:latin typeface="Calibri" panose="020F0502020204030204" pitchFamily="34" charset="0"/>
                        </a:rPr>
                        <a:t>Total Funcionamiento</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12.823</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12.823</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15.205</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15.661</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16.131</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16.615</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5,09%</a:t>
                      </a:r>
                      <a:endParaRPr lang="es-CO" sz="1100" b="0" i="0" u="none" strike="noStrike" dirty="0">
                        <a:solidFill>
                          <a:srgbClr val="FFFFFF"/>
                        </a:solidFill>
                        <a:effectLst/>
                        <a:latin typeface="Calibri" panose="020F050202020403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11"/>
                  </a:ext>
                </a:extLst>
              </a:tr>
              <a:tr h="175870">
                <a:tc>
                  <a:txBody>
                    <a:bodyPr/>
                    <a:lstStyle/>
                    <a:p>
                      <a:pPr algn="l" rtl="0" fontAlgn="ctr"/>
                      <a:r>
                        <a:rPr lang="es-CO" sz="1100" b="1" i="0" u="none" strike="noStrike">
                          <a:solidFill>
                            <a:srgbClr val="FFFFFF"/>
                          </a:solidFill>
                          <a:effectLst/>
                          <a:latin typeface="Calibri" panose="020F0502020204030204" pitchFamily="34" charset="0"/>
                        </a:rPr>
                        <a:t>Servicio de la Deuda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a:solidFill>
                            <a:srgbClr val="000000"/>
                          </a:solidFill>
                          <a:effectLst/>
                          <a:latin typeface="Arial" panose="020B060402020202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a:solidFill>
                            <a:srgbClr val="000000"/>
                          </a:solidFill>
                          <a:effectLst/>
                          <a:latin typeface="Arial" panose="020B060402020202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a:solidFill>
                            <a:srgbClr val="FFFFFF"/>
                          </a:solidFill>
                          <a:effectLst/>
                          <a:latin typeface="Calibri" panose="020F050202020403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a:solidFill>
                            <a:srgbClr val="FFFFFF"/>
                          </a:solidFill>
                          <a:effectLst/>
                          <a:latin typeface="Calibri" panose="020F050202020403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a:solidFill>
                            <a:srgbClr val="FFFFFF"/>
                          </a:solidFill>
                          <a:effectLst/>
                          <a:latin typeface="Calibri" panose="020F050202020403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a:solidFill>
                            <a:srgbClr val="FFFFFF"/>
                          </a:solidFill>
                          <a:effectLst/>
                          <a:latin typeface="Calibri" panose="020F050202020403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a:solidFill>
                            <a:srgbClr val="FFFFFF"/>
                          </a:solidFill>
                          <a:effectLst/>
                          <a:latin typeface="Calibri" panose="020F0502020204030204" pitchFamily="34" charset="0"/>
                        </a:rPr>
                        <a:t>0%</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a:solidFill>
                            <a:srgbClr val="FFFFFF"/>
                          </a:solidFill>
                          <a:effectLst/>
                          <a:latin typeface="Calibri" panose="020F0502020204030204" pitchFamily="34" charset="0"/>
                        </a:rPr>
                        <a:t>0%</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a:solidFill>
                            <a:srgbClr val="FFFFFF"/>
                          </a:solidFill>
                          <a:effectLst/>
                          <a:latin typeface="Calibri" panose="020F0502020204030204" pitchFamily="34" charset="0"/>
                        </a:rPr>
                        <a:t>0%</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a:solidFill>
                            <a:srgbClr val="FFFFFF"/>
                          </a:solidFill>
                          <a:effectLst/>
                          <a:latin typeface="Calibri" panose="020F0502020204030204" pitchFamily="34" charset="0"/>
                        </a:rPr>
                        <a:t>0%</a:t>
                      </a:r>
                    </a:p>
                  </a:txBody>
                  <a:tcPr marL="8375" marR="8375" marT="83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12"/>
                  </a:ext>
                </a:extLst>
              </a:tr>
              <a:tr h="360115">
                <a:tc>
                  <a:txBody>
                    <a:bodyPr/>
                    <a:lstStyle/>
                    <a:p>
                      <a:pPr algn="l" rtl="0" fontAlgn="ctr"/>
                      <a:r>
                        <a:rPr lang="es-ES" sz="1100" b="1" i="0" u="none" strike="noStrike">
                          <a:solidFill>
                            <a:srgbClr val="FFFFFF"/>
                          </a:solidFill>
                          <a:effectLst/>
                          <a:latin typeface="Calibri" panose="020F0502020204030204" pitchFamily="34" charset="0"/>
                        </a:rPr>
                        <a:t>Total Funcionamiento + Servicio de la Deuda</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a:solidFill>
                            <a:srgbClr val="FFFFFF"/>
                          </a:solidFill>
                          <a:effectLst/>
                          <a:latin typeface="Arial" panose="020B0604020202020204" pitchFamily="34" charset="0"/>
                        </a:rPr>
                        <a:t> </a:t>
                      </a:r>
                      <a:r>
                        <a:rPr lang="es-CO" sz="1100" b="0" i="0" u="none" strike="noStrike" dirty="0" smtClean="0">
                          <a:solidFill>
                            <a:srgbClr val="FFFFFF"/>
                          </a:solidFill>
                          <a:effectLst/>
                          <a:latin typeface="Arial" panose="020B0604020202020204" pitchFamily="34" charset="0"/>
                        </a:rPr>
                        <a:t>12.823</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a:solidFill>
                            <a:srgbClr val="FFFFFF"/>
                          </a:solidFill>
                          <a:effectLst/>
                          <a:latin typeface="Arial" panose="020B0604020202020204" pitchFamily="34" charset="0"/>
                        </a:rPr>
                        <a:t> </a:t>
                      </a:r>
                      <a:r>
                        <a:rPr lang="es-CO" sz="1100" b="0" i="0" u="none" strike="noStrike" dirty="0" smtClean="0">
                          <a:solidFill>
                            <a:srgbClr val="FFFFFF"/>
                          </a:solidFill>
                          <a:effectLst/>
                          <a:latin typeface="Arial" panose="020B0604020202020204" pitchFamily="34" charset="0"/>
                        </a:rPr>
                        <a:t>12.823</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15.205 </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15.661   </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16.131</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16.615</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5,09%</a:t>
                      </a:r>
                      <a:endParaRPr lang="es-CO" sz="1100" b="0" i="0" u="none" strike="noStrike" dirty="0">
                        <a:solidFill>
                          <a:srgbClr val="FFFFFF"/>
                        </a:solidFill>
                        <a:effectLst/>
                        <a:latin typeface="Calibri" panose="020F050202020403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10013"/>
                  </a:ext>
                </a:extLst>
              </a:tr>
              <a:tr h="259618">
                <a:tc gridSpan="11">
                  <a:txBody>
                    <a:bodyPr/>
                    <a:lstStyle/>
                    <a:p>
                      <a:pPr algn="l" rtl="0" fontAlgn="ctr"/>
                      <a:r>
                        <a:rPr lang="es-ES" sz="800" b="0" i="0" u="none" strike="noStrike" dirty="0">
                          <a:solidFill>
                            <a:srgbClr val="800000"/>
                          </a:solidFill>
                          <a:effectLst/>
                          <a:latin typeface="Calibri" panose="020F0502020204030204" pitchFamily="34" charset="0"/>
                        </a:rPr>
                        <a:t>*Clasificación correspondiente</a:t>
                      </a:r>
                      <a:r>
                        <a:rPr lang="es-ES" sz="800" b="0" i="0" u="none" strike="noStrike" baseline="0" dirty="0">
                          <a:solidFill>
                            <a:srgbClr val="800000"/>
                          </a:solidFill>
                          <a:effectLst/>
                          <a:latin typeface="Calibri" panose="020F0502020204030204" pitchFamily="34" charset="0"/>
                        </a:rPr>
                        <a:t> a la establecida por medio de la Resolución 010 del 7 de marzo de 2018 de la Dirección General de Presupuesto Público Nacional  </a:t>
                      </a:r>
                      <a:endParaRPr lang="es-ES" sz="800" b="0" i="0" u="none" strike="noStrike" dirty="0">
                        <a:solidFill>
                          <a:srgbClr val="800000"/>
                        </a:solidFill>
                        <a:effectLst/>
                        <a:latin typeface="Calibri" panose="020F0502020204030204" pitchFamily="34" charset="0"/>
                      </a:endParaRPr>
                    </a:p>
                  </a:txBody>
                  <a:tcPr marL="8375" marR="8375" marT="8375"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xmlns="" val="10014"/>
                  </a:ext>
                </a:extLst>
              </a:tr>
              <a:tr h="44619">
                <a:tc gridSpan="6">
                  <a:txBody>
                    <a:bodyPr/>
                    <a:lstStyle/>
                    <a:p>
                      <a:pPr algn="l" rtl="0" fontAlgn="ctr"/>
                      <a:r>
                        <a:rPr lang="es-ES" sz="800" b="0" i="0" u="none" strike="noStrike" dirty="0">
                          <a:solidFill>
                            <a:srgbClr val="800000"/>
                          </a:solidFill>
                          <a:effectLst/>
                          <a:latin typeface="Calibri" panose="020F0502020204030204" pitchFamily="34" charset="0"/>
                        </a:rPr>
                        <a:t>* *Apropiación vigente a 30 de abril de 2018, SIN descontar aplazamiento</a:t>
                      </a:r>
                    </a:p>
                  </a:txBody>
                  <a:tcPr marL="8375" marR="8375" marT="837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gridSpan="3">
                  <a:txBody>
                    <a:bodyPr/>
                    <a:lstStyle/>
                    <a:p>
                      <a:pPr algn="l" fontAlgn="ctr"/>
                      <a:r>
                        <a:rPr lang="es-CO" sz="1600" b="0" i="0" u="none" strike="noStrike" dirty="0">
                          <a:solidFill>
                            <a:srgbClr val="000000"/>
                          </a:solidFill>
                          <a:effectLst/>
                          <a:latin typeface="Arial" panose="020B0604020202020204" pitchFamily="34" charset="0"/>
                        </a:rPr>
                        <a:t> </a:t>
                      </a:r>
                    </a:p>
                  </a:txBody>
                  <a:tcPr marL="8375" marR="8375" marT="837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gridSpan="2">
                  <a:txBody>
                    <a:bodyPr/>
                    <a:lstStyle/>
                    <a:p>
                      <a:pPr algn="l" fontAlgn="ctr"/>
                      <a:r>
                        <a:rPr lang="es-CO" sz="1600" b="0" i="0" u="none" strike="noStrike" dirty="0">
                          <a:solidFill>
                            <a:srgbClr val="000000"/>
                          </a:solidFill>
                          <a:effectLst/>
                          <a:latin typeface="Arial" panose="020B0604020202020204" pitchFamily="34" charset="0"/>
                        </a:rPr>
                        <a:t> </a:t>
                      </a:r>
                    </a:p>
                  </a:txBody>
                  <a:tcPr marL="8375" marR="8375" marT="837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CO"/>
                    </a:p>
                  </a:txBody>
                  <a:tcPr/>
                </a:tc>
                <a:extLst>
                  <a:ext uri="{0D108BD9-81ED-4DB2-BD59-A6C34878D82A}">
                    <a16:rowId xmlns:a16="http://schemas.microsoft.com/office/drawing/2014/main" xmlns="" val="10015"/>
                  </a:ext>
                </a:extLst>
              </a:tr>
              <a:tr h="259618">
                <a:tc gridSpan="9">
                  <a:txBody>
                    <a:bodyPr/>
                    <a:lstStyle/>
                    <a:p>
                      <a:pPr algn="l" rtl="0" fontAlgn="ctr"/>
                      <a:r>
                        <a:rPr lang="es-ES" sz="800" b="0" i="0" u="none" strike="noStrike" dirty="0">
                          <a:solidFill>
                            <a:srgbClr val="800000"/>
                          </a:solidFill>
                          <a:effectLst/>
                          <a:latin typeface="Calibri" panose="020F0502020204030204" pitchFamily="34" charset="0"/>
                        </a:rPr>
                        <a:t>** *Apropiación vigente a 30 de abril de 2018, descontando aplazamiento</a:t>
                      </a:r>
                    </a:p>
                  </a:txBody>
                  <a:tcPr marL="8375" marR="8375" marT="8375"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a:noFill/>
                    </a:lnT>
                    <a:lnB>
                      <a:noFill/>
                    </a:lnB>
                  </a:tcPr>
                </a:tc>
                <a:tc hMerge="1">
                  <a:txBody>
                    <a:bodyPr/>
                    <a:lstStyle/>
                    <a:p>
                      <a:endParaRPr lang="es-CO"/>
                    </a:p>
                  </a:txBody>
                  <a:tcPr/>
                </a:tc>
                <a:tc hMerge="1">
                  <a:txBody>
                    <a:bodyPr/>
                    <a:lstStyle/>
                    <a:p>
                      <a:endParaRPr lang="es-CO"/>
                    </a:p>
                  </a:txBody>
                  <a:tcPr/>
                </a:tc>
                <a:tc gridSpan="2">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a:noFill/>
                    </a:lnT>
                    <a:lnB>
                      <a:noFill/>
                    </a:lnB>
                  </a:tcPr>
                </a:tc>
                <a:tc hMerge="1">
                  <a:txBody>
                    <a:bodyPr/>
                    <a:lstStyle/>
                    <a:p>
                      <a:endParaRPr lang="es-CO"/>
                    </a:p>
                  </a:txBody>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19619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0" y="486953"/>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AF272D"/>
                </a:solidFill>
                <a:effectLst/>
                <a:uLnTx/>
                <a:uFillTx/>
                <a:latin typeface="Cambria" pitchFamily="18" charset="0"/>
                <a:ea typeface="+mj-ea"/>
                <a:cs typeface="+mj-cs"/>
              </a:rPr>
              <a:t>4. MGMP 2019-2022</a:t>
            </a:r>
            <a:r>
              <a:rPr kumimoji="0" lang="es-ES" sz="2400" b="1" i="0" u="none" strike="noStrike" kern="1200" cap="none" spc="0" normalizeH="0" noProof="0" dirty="0">
                <a:ln>
                  <a:noFill/>
                </a:ln>
                <a:solidFill>
                  <a:srgbClr val="AF272D"/>
                </a:solidFill>
                <a:effectLst/>
                <a:uLnTx/>
                <a:uFillTx/>
                <a:latin typeface="Cambria" pitchFamily="18" charset="0"/>
                <a:ea typeface="+mj-ea"/>
                <a:cs typeface="+mj-cs"/>
              </a:rPr>
              <a:t> Funcionamiento*</a:t>
            </a:r>
            <a:endParaRPr kumimoji="0" lang="es-CO" sz="24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10" name="9 CuadroTexto"/>
          <p:cNvSpPr txBox="1"/>
          <p:nvPr/>
        </p:nvSpPr>
        <p:spPr>
          <a:xfrm>
            <a:off x="179512" y="971436"/>
            <a:ext cx="6912768" cy="369332"/>
          </a:xfrm>
          <a:prstGeom prst="rect">
            <a:avLst/>
          </a:prstGeom>
          <a:noFill/>
          <a:ln>
            <a:solidFill>
              <a:srgbClr val="800000"/>
            </a:solidFill>
            <a:prstDash val="sysDash"/>
          </a:ln>
        </p:spPr>
        <p:txBody>
          <a:bodyPr wrap="square" rtlCol="0">
            <a:spAutoFit/>
          </a:bodyPr>
          <a:lstStyle/>
          <a:p>
            <a:r>
              <a:rPr lang="es-ES" dirty="0">
                <a:solidFill>
                  <a:srgbClr val="800000"/>
                </a:solidFill>
              </a:rPr>
              <a:t>Incluir solicitud de funcionamiento por entidad.</a:t>
            </a:r>
          </a:p>
        </p:txBody>
      </p:sp>
      <p:sp>
        <p:nvSpPr>
          <p:cNvPr id="8" name="6 CuadroTexto"/>
          <p:cNvSpPr txBox="1"/>
          <p:nvPr/>
        </p:nvSpPr>
        <p:spPr>
          <a:xfrm>
            <a:off x="6440487" y="430542"/>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6" name="Tabla 5"/>
          <p:cNvGraphicFramePr>
            <a:graphicFrameLocks noGrp="1"/>
          </p:cNvGraphicFramePr>
          <p:nvPr>
            <p:extLst>
              <p:ext uri="{D42A27DB-BD31-4B8C-83A1-F6EECF244321}">
                <p14:modId xmlns:p14="http://schemas.microsoft.com/office/powerpoint/2010/main" val="1831359504"/>
              </p:ext>
            </p:extLst>
          </p:nvPr>
        </p:nvGraphicFramePr>
        <p:xfrm>
          <a:off x="457200" y="1706100"/>
          <a:ext cx="8229600" cy="4566378"/>
        </p:xfrm>
        <a:graphic>
          <a:graphicData uri="http://schemas.openxmlformats.org/drawingml/2006/table">
            <a:tbl>
              <a:tblPr/>
              <a:tblGrid>
                <a:gridCol w="1529790">
                  <a:extLst>
                    <a:ext uri="{9D8B030D-6E8A-4147-A177-3AD203B41FA5}">
                      <a16:colId xmlns:a16="http://schemas.microsoft.com/office/drawing/2014/main" xmlns="" val="20000"/>
                    </a:ext>
                  </a:extLst>
                </a:gridCol>
                <a:gridCol w="669981">
                  <a:extLst>
                    <a:ext uri="{9D8B030D-6E8A-4147-A177-3AD203B41FA5}">
                      <a16:colId xmlns:a16="http://schemas.microsoft.com/office/drawing/2014/main" xmlns="" val="20001"/>
                    </a:ext>
                  </a:extLst>
                </a:gridCol>
                <a:gridCol w="669981">
                  <a:extLst>
                    <a:ext uri="{9D8B030D-6E8A-4147-A177-3AD203B41FA5}">
                      <a16:colId xmlns:a16="http://schemas.microsoft.com/office/drawing/2014/main" xmlns="" val="20002"/>
                    </a:ext>
                  </a:extLst>
                </a:gridCol>
                <a:gridCol w="669981">
                  <a:extLst>
                    <a:ext uri="{9D8B030D-6E8A-4147-A177-3AD203B41FA5}">
                      <a16:colId xmlns:a16="http://schemas.microsoft.com/office/drawing/2014/main" xmlns="" val="20003"/>
                    </a:ext>
                  </a:extLst>
                </a:gridCol>
                <a:gridCol w="669981">
                  <a:extLst>
                    <a:ext uri="{9D8B030D-6E8A-4147-A177-3AD203B41FA5}">
                      <a16:colId xmlns:a16="http://schemas.microsoft.com/office/drawing/2014/main" xmlns="" val="20004"/>
                    </a:ext>
                  </a:extLst>
                </a:gridCol>
                <a:gridCol w="669981">
                  <a:extLst>
                    <a:ext uri="{9D8B030D-6E8A-4147-A177-3AD203B41FA5}">
                      <a16:colId xmlns:a16="http://schemas.microsoft.com/office/drawing/2014/main" xmlns="" val="20005"/>
                    </a:ext>
                  </a:extLst>
                </a:gridCol>
                <a:gridCol w="669981">
                  <a:extLst>
                    <a:ext uri="{9D8B030D-6E8A-4147-A177-3AD203B41FA5}">
                      <a16:colId xmlns:a16="http://schemas.microsoft.com/office/drawing/2014/main" xmlns="" val="20006"/>
                    </a:ext>
                  </a:extLst>
                </a:gridCol>
                <a:gridCol w="669981">
                  <a:extLst>
                    <a:ext uri="{9D8B030D-6E8A-4147-A177-3AD203B41FA5}">
                      <a16:colId xmlns:a16="http://schemas.microsoft.com/office/drawing/2014/main" xmlns="" val="20007"/>
                    </a:ext>
                  </a:extLst>
                </a:gridCol>
                <a:gridCol w="669981">
                  <a:extLst>
                    <a:ext uri="{9D8B030D-6E8A-4147-A177-3AD203B41FA5}">
                      <a16:colId xmlns:a16="http://schemas.microsoft.com/office/drawing/2014/main" xmlns="" val="20008"/>
                    </a:ext>
                  </a:extLst>
                </a:gridCol>
                <a:gridCol w="669981">
                  <a:extLst>
                    <a:ext uri="{9D8B030D-6E8A-4147-A177-3AD203B41FA5}">
                      <a16:colId xmlns:a16="http://schemas.microsoft.com/office/drawing/2014/main" xmlns="" val="20009"/>
                    </a:ext>
                  </a:extLst>
                </a:gridCol>
                <a:gridCol w="669981">
                  <a:extLst>
                    <a:ext uri="{9D8B030D-6E8A-4147-A177-3AD203B41FA5}">
                      <a16:colId xmlns:a16="http://schemas.microsoft.com/office/drawing/2014/main" xmlns="" val="20010"/>
                    </a:ext>
                  </a:extLst>
                </a:gridCol>
              </a:tblGrid>
              <a:tr h="267992">
                <a:tc>
                  <a:txBody>
                    <a:bodyPr/>
                    <a:lstStyle/>
                    <a:p>
                      <a:pPr algn="l" rtl="0" fontAlgn="b"/>
                      <a:r>
                        <a:rPr lang="es-CO" sz="800" b="1" i="0" u="none" strike="noStrike" dirty="0">
                          <a:solidFill>
                            <a:srgbClr val="800000"/>
                          </a:solidFill>
                          <a:effectLst/>
                          <a:latin typeface="Calibri" panose="020F0502020204030204" pitchFamily="34" charset="0"/>
                        </a:rPr>
                        <a:t>Millones de pesos</a:t>
                      </a:r>
                    </a:p>
                  </a:txBody>
                  <a:tcPr marL="8375" marR="8375" marT="83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1600" b="0" i="0" u="none" strike="noStrike">
                          <a:solidFill>
                            <a:srgbClr val="000000"/>
                          </a:solidFill>
                          <a:effectLst/>
                          <a:latin typeface="Arial" panose="020B0604020202020204" pitchFamily="34" charset="0"/>
                        </a:rPr>
                        <a:t> </a:t>
                      </a:r>
                    </a:p>
                  </a:txBody>
                  <a:tcPr marL="8375" marR="8375" marT="83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1600" b="0" i="0" u="none" strike="noStrike">
                          <a:solidFill>
                            <a:srgbClr val="000000"/>
                          </a:solidFill>
                          <a:effectLst/>
                          <a:latin typeface="Arial" panose="020B0604020202020204" pitchFamily="34" charset="0"/>
                        </a:rPr>
                        <a:t> </a:t>
                      </a:r>
                    </a:p>
                  </a:txBody>
                  <a:tcPr marL="8375" marR="8375" marT="837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8">
                  <a:txBody>
                    <a:bodyPr/>
                    <a:lstStyle/>
                    <a:p>
                      <a:pPr algn="ctr" rtl="0" fontAlgn="b"/>
                      <a:r>
                        <a:rPr lang="es-CO" sz="1100" b="1" i="0" u="none" strike="noStrike">
                          <a:solidFill>
                            <a:srgbClr val="FFFFFF"/>
                          </a:solidFill>
                          <a:effectLst/>
                          <a:latin typeface="Calibri" panose="020F0502020204030204" pitchFamily="34" charset="0"/>
                        </a:rPr>
                        <a:t>MGMP 2019-2022</a:t>
                      </a:r>
                    </a:p>
                  </a:txBody>
                  <a:tcPr marL="8375" marR="8375" marT="83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175870">
                <a:tc rowSpan="2">
                  <a:txBody>
                    <a:bodyPr/>
                    <a:lstStyle/>
                    <a:p>
                      <a:pPr algn="l" rtl="0" fontAlgn="ctr"/>
                      <a:r>
                        <a:rPr lang="es-CO" sz="1100" b="1" i="0" u="none" strike="noStrike" dirty="0">
                          <a:solidFill>
                            <a:srgbClr val="FFFFFF"/>
                          </a:solidFill>
                          <a:effectLst/>
                          <a:latin typeface="Calibri" panose="020F0502020204030204" pitchFamily="34" charset="0"/>
                        </a:rPr>
                        <a:t>Funcionamiento</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dirty="0">
                          <a:solidFill>
                            <a:srgbClr val="FFFFFF"/>
                          </a:solidFill>
                          <a:effectLst/>
                          <a:latin typeface="Calibri" panose="020F0502020204030204" pitchFamily="34" charset="0"/>
                        </a:rPr>
                        <a:t>2018**</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dirty="0">
                          <a:solidFill>
                            <a:srgbClr val="FFFFFF"/>
                          </a:solidFill>
                          <a:effectLst/>
                          <a:latin typeface="Calibri" panose="020F0502020204030204" pitchFamily="34" charset="0"/>
                        </a:rPr>
                        <a:t>2018***</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dirty="0">
                          <a:solidFill>
                            <a:srgbClr val="FFFFFF"/>
                          </a:solidFill>
                          <a:effectLst/>
                          <a:latin typeface="Calibri" panose="020F0502020204030204" pitchFamily="34" charset="0"/>
                        </a:rPr>
                        <a:t>2019</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dirty="0">
                          <a:solidFill>
                            <a:srgbClr val="FFFFFF"/>
                          </a:solidFill>
                          <a:effectLst/>
                          <a:latin typeface="Calibri" panose="020F0502020204030204" pitchFamily="34" charset="0"/>
                        </a:rPr>
                        <a:t>2020</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a:solidFill>
                            <a:srgbClr val="FFFFFF"/>
                          </a:solidFill>
                          <a:effectLst/>
                          <a:latin typeface="Calibri" panose="020F0502020204030204" pitchFamily="34" charset="0"/>
                        </a:rPr>
                        <a:t>2021</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100" b="1" i="0" u="none" strike="noStrike">
                          <a:solidFill>
                            <a:srgbClr val="FFFFFF"/>
                          </a:solidFill>
                          <a:effectLst/>
                          <a:latin typeface="Calibri" panose="020F0502020204030204" pitchFamily="34" charset="0"/>
                        </a:rPr>
                        <a:t>2022</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Var%</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Var%</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Var%</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Var%</a:t>
                      </a:r>
                    </a:p>
                  </a:txBody>
                  <a:tcPr marL="8375" marR="8375" marT="83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extLst>
                  <a:ext uri="{0D108BD9-81ED-4DB2-BD59-A6C34878D82A}">
                    <a16:rowId xmlns:a16="http://schemas.microsoft.com/office/drawing/2014/main" xmlns="" val="10001"/>
                  </a:ext>
                </a:extLst>
              </a:tr>
              <a:tr h="17587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100" b="1" i="0" u="none" strike="noStrike">
                          <a:solidFill>
                            <a:srgbClr val="FFFFFF"/>
                          </a:solidFill>
                          <a:effectLst/>
                          <a:latin typeface="Calibri" panose="020F0502020204030204" pitchFamily="34" charset="0"/>
                        </a:rPr>
                        <a:t>19/18</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20/19</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21/20</a:t>
                      </a:r>
                    </a:p>
                  </a:txBody>
                  <a:tcPr marL="8375" marR="8375" marT="83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22/21</a:t>
                      </a:r>
                    </a:p>
                  </a:txBody>
                  <a:tcPr marL="8375" marR="8375" marT="83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02"/>
                  </a:ext>
                </a:extLst>
              </a:tr>
              <a:tr h="94766">
                <a:tc>
                  <a:txBody>
                    <a:bodyPr/>
                    <a:lstStyle/>
                    <a:p>
                      <a:pPr algn="l" rtl="0" fontAlgn="ctr"/>
                      <a:r>
                        <a:rPr lang="es-CO" sz="1100" b="0" i="0" u="none" strike="noStrike" dirty="0">
                          <a:solidFill>
                            <a:srgbClr val="800000"/>
                          </a:solidFill>
                          <a:effectLst/>
                          <a:latin typeface="Calibri" panose="020F0502020204030204" pitchFamily="34" charset="0"/>
                        </a:rPr>
                        <a:t>Gastos de personal</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Arial" panose="020B0604020202020204" pitchFamily="34" charset="0"/>
                        </a:rPr>
                        <a:t>7.575</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7.575</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8.623</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8.882</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9.148</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9.423</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5,09%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3"/>
                  </a:ext>
                </a:extLst>
              </a:tr>
              <a:tr h="351740">
                <a:tc>
                  <a:txBody>
                    <a:bodyPr/>
                    <a:lstStyle/>
                    <a:p>
                      <a:pPr algn="l" rtl="0" fontAlgn="ctr"/>
                      <a:r>
                        <a:rPr lang="es-ES" sz="1100" b="0" i="0" u="none" strike="noStrike" dirty="0">
                          <a:solidFill>
                            <a:srgbClr val="800000"/>
                          </a:solidFill>
                          <a:effectLst/>
                          <a:latin typeface="Calibri" panose="020F0502020204030204" pitchFamily="34" charset="0"/>
                        </a:rPr>
                        <a:t>Adquisición de Bienes y servicios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5.206</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5.206</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6.529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6.725</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6.927</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7.134</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5,09%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4"/>
                  </a:ext>
                </a:extLst>
              </a:tr>
              <a:tr h="175870">
                <a:tc>
                  <a:txBody>
                    <a:bodyPr/>
                    <a:lstStyle/>
                    <a:p>
                      <a:pPr algn="l" rtl="0" fontAlgn="ctr"/>
                      <a:r>
                        <a:rPr lang="es-CO" sz="1100" b="0" i="0" u="none" strike="noStrike" dirty="0">
                          <a:solidFill>
                            <a:srgbClr val="800000"/>
                          </a:solidFill>
                          <a:effectLst/>
                          <a:latin typeface="Calibri" panose="020F0502020204030204" pitchFamily="34" charset="0"/>
                        </a:rPr>
                        <a:t>Transferencias corrientes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14</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14</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15</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15</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16</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16</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5,09%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lang="es-CO" sz="1100" b="0" i="0" u="none" strike="noStrike" dirty="0" smtClean="0">
                          <a:solidFill>
                            <a:srgbClr val="800000"/>
                          </a:solidFill>
                          <a:effectLst/>
                          <a:latin typeface="Calibri" panose="020F0502020204030204" pitchFamily="34" charset="0"/>
                        </a:rPr>
                        <a:t>3,0</a:t>
                      </a:r>
                      <a:r>
                        <a:rPr lang="es-CO" sz="1100" b="0" i="0" u="none" strike="noStrike" dirty="0">
                          <a:solidFill>
                            <a:srgbClr val="800000"/>
                          </a:solidFill>
                          <a:effectLst/>
                          <a:latin typeface="Calibri" panose="020F0502020204030204" pitchFamily="34" charset="0"/>
                        </a:rPr>
                        <a:t>%</a:t>
                      </a: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5"/>
                  </a:ext>
                </a:extLst>
              </a:tr>
              <a:tr h="175870">
                <a:tc>
                  <a:txBody>
                    <a:bodyPr/>
                    <a:lstStyle/>
                    <a:p>
                      <a:pPr algn="l" rtl="0" fontAlgn="ctr"/>
                      <a:r>
                        <a:rPr lang="es-CO" sz="1100" b="0" i="0" u="none" strike="noStrike" dirty="0">
                          <a:solidFill>
                            <a:srgbClr val="800000"/>
                          </a:solidFill>
                          <a:effectLst/>
                          <a:latin typeface="Calibri" panose="020F0502020204030204" pitchFamily="34" charset="0"/>
                        </a:rPr>
                        <a:t>Transferencias de capital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6"/>
                  </a:ext>
                </a:extLst>
              </a:tr>
              <a:tr h="527610">
                <a:tc>
                  <a:txBody>
                    <a:bodyPr/>
                    <a:lstStyle/>
                    <a:p>
                      <a:pPr algn="l" rtl="0" fontAlgn="ctr"/>
                      <a:r>
                        <a:rPr lang="es-ES" sz="1100" b="0" i="0" u="none" strike="noStrike" dirty="0">
                          <a:solidFill>
                            <a:srgbClr val="800000"/>
                          </a:solidFill>
                          <a:effectLst/>
                          <a:latin typeface="Calibri" panose="020F0502020204030204" pitchFamily="34" charset="0"/>
                        </a:rPr>
                        <a:t>Gastos de comercialización y producción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7"/>
                  </a:ext>
                </a:extLst>
              </a:tr>
              <a:tr h="351740">
                <a:tc>
                  <a:txBody>
                    <a:bodyPr/>
                    <a:lstStyle/>
                    <a:p>
                      <a:pPr algn="l" rtl="0" fontAlgn="ctr"/>
                      <a:r>
                        <a:rPr lang="es-CO" sz="1100" b="0" i="0" u="none" strike="noStrike" dirty="0">
                          <a:solidFill>
                            <a:srgbClr val="800000"/>
                          </a:solidFill>
                          <a:effectLst/>
                          <a:latin typeface="Calibri" panose="020F0502020204030204" pitchFamily="34" charset="0"/>
                        </a:rPr>
                        <a:t>Adquisición de activos financieros</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8"/>
                  </a:ext>
                </a:extLst>
              </a:tr>
              <a:tr h="175870">
                <a:tc>
                  <a:txBody>
                    <a:bodyPr/>
                    <a:lstStyle/>
                    <a:p>
                      <a:pPr algn="l" rtl="0" fontAlgn="ctr"/>
                      <a:r>
                        <a:rPr lang="es-CO" sz="1100" b="0" i="0" u="none" strike="noStrike" dirty="0">
                          <a:solidFill>
                            <a:srgbClr val="800000"/>
                          </a:solidFill>
                          <a:effectLst/>
                          <a:latin typeface="Calibri" panose="020F0502020204030204" pitchFamily="34" charset="0"/>
                        </a:rPr>
                        <a:t>Disminución de pasivos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l" rtl="0" fontAlgn="b"/>
                      <a:r>
                        <a:rPr lang="es-CO" sz="1100" b="0" i="0" u="none" strike="noStrike">
                          <a:solidFill>
                            <a:srgbClr val="800000"/>
                          </a:solidFill>
                          <a:effectLst/>
                          <a:latin typeface="Calibri" panose="020F0502020204030204" pitchFamily="34" charset="0"/>
                        </a:rPr>
                        <a:t> </a:t>
                      </a: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extLst>
                  <a:ext uri="{0D108BD9-81ED-4DB2-BD59-A6C34878D82A}">
                    <a16:rowId xmlns:a16="http://schemas.microsoft.com/office/drawing/2014/main" xmlns="" val="10009"/>
                  </a:ext>
                </a:extLst>
              </a:tr>
              <a:tr h="527610">
                <a:tc>
                  <a:txBody>
                    <a:bodyPr/>
                    <a:lstStyle/>
                    <a:p>
                      <a:pPr algn="l" rtl="0" fontAlgn="ctr"/>
                      <a:r>
                        <a:rPr lang="es-CO" sz="1100" b="0" i="0" u="none" strike="noStrike" dirty="0">
                          <a:solidFill>
                            <a:srgbClr val="800000"/>
                          </a:solidFill>
                          <a:effectLst/>
                          <a:latin typeface="Calibri" panose="020F0502020204030204" pitchFamily="34" charset="0"/>
                        </a:rPr>
                        <a:t>Gastos por tributos, multas, sanciones e intereses de mora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28</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Arial" panose="020B0604020202020204" pitchFamily="34" charset="0"/>
                        </a:rPr>
                        <a:t> </a:t>
                      </a:r>
                      <a:r>
                        <a:rPr lang="es-CO" sz="1100" b="0" i="0" u="none" strike="noStrike" dirty="0" smtClean="0">
                          <a:solidFill>
                            <a:srgbClr val="800000"/>
                          </a:solidFill>
                          <a:effectLst/>
                          <a:latin typeface="Arial" panose="020B0604020202020204" pitchFamily="34" charset="0"/>
                        </a:rPr>
                        <a:t>28</a:t>
                      </a:r>
                      <a:endParaRPr lang="es-CO" sz="1100" b="0" i="0" u="none" strike="noStrike" dirty="0">
                        <a:solidFill>
                          <a:srgbClr val="800000"/>
                        </a:solidFill>
                        <a:effectLst/>
                        <a:latin typeface="Arial" panose="020B060402020202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38</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39</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a:solidFill>
                            <a:srgbClr val="800000"/>
                          </a:solidFill>
                          <a:effectLst/>
                          <a:latin typeface="Calibri" panose="020F0502020204030204" pitchFamily="34" charset="0"/>
                        </a:rPr>
                        <a:t> </a:t>
                      </a:r>
                      <a:r>
                        <a:rPr lang="es-CO" sz="1100" b="0" i="0" u="none" strike="noStrike" dirty="0" smtClean="0">
                          <a:solidFill>
                            <a:srgbClr val="800000"/>
                          </a:solidFill>
                          <a:effectLst/>
                          <a:latin typeface="Calibri" panose="020F0502020204030204" pitchFamily="34" charset="0"/>
                        </a:rPr>
                        <a:t>40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100" b="0" i="0" u="none" strike="noStrike" dirty="0" smtClean="0">
                          <a:solidFill>
                            <a:srgbClr val="800000"/>
                          </a:solidFill>
                          <a:effectLst/>
                          <a:latin typeface="Calibri" panose="020F0502020204030204" pitchFamily="34" charset="0"/>
                        </a:rPr>
                        <a:t>42</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b"/>
                      <a:r>
                        <a:rPr kumimoji="0" lang="es-CO" sz="1100" b="0" i="0" u="none" strike="noStrike" kern="1200" cap="none" spc="0" normalizeH="0" baseline="0" noProof="0" dirty="0" smtClean="0">
                          <a:ln>
                            <a:noFill/>
                          </a:ln>
                          <a:solidFill>
                            <a:srgbClr val="800000"/>
                          </a:solidFill>
                          <a:effectLst/>
                          <a:uLnTx/>
                          <a:uFillTx/>
                          <a:latin typeface="Calibri" panose="020F0502020204030204" pitchFamily="34" charset="0"/>
                          <a:ea typeface="+mn-ea"/>
                          <a:cs typeface="+mn-cs"/>
                        </a:rPr>
                        <a:t>0%</a:t>
                      </a:r>
                      <a:endParaRPr lang="es-CO" sz="1100" b="0" i="0" u="none" strike="noStrike" dirty="0">
                        <a:solidFill>
                          <a:srgbClr val="800000"/>
                        </a:solidFill>
                        <a:effectLst/>
                        <a:latin typeface="Calibri" panose="020F0502020204030204" pitchFamily="34" charset="0"/>
                      </a:endParaRPr>
                    </a:p>
                  </a:txBody>
                  <a:tcPr marL="8375" marR="8375" marT="8375" marB="0" anchor="b">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0"/>
                  </a:ext>
                </a:extLst>
              </a:tr>
              <a:tr h="175870">
                <a:tc>
                  <a:txBody>
                    <a:bodyPr/>
                    <a:lstStyle/>
                    <a:p>
                      <a:pPr algn="l" rtl="0" fontAlgn="ctr"/>
                      <a:r>
                        <a:rPr lang="es-CO" sz="1100" b="1" i="0" u="none" strike="noStrike">
                          <a:solidFill>
                            <a:srgbClr val="FFFFFF"/>
                          </a:solidFill>
                          <a:effectLst/>
                          <a:latin typeface="Calibri" panose="020F0502020204030204" pitchFamily="34" charset="0"/>
                        </a:rPr>
                        <a:t>Total Funcionamiento</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12.823</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12.823</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15.205</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15.661</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16.131</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16.615</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5,09%</a:t>
                      </a:r>
                      <a:endParaRPr lang="es-CO" sz="1100" b="0" i="0" u="none" strike="noStrike" dirty="0">
                        <a:solidFill>
                          <a:srgbClr val="FFFFFF"/>
                        </a:solidFill>
                        <a:effectLst/>
                        <a:latin typeface="Calibri" panose="020F050202020403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11"/>
                  </a:ext>
                </a:extLst>
              </a:tr>
              <a:tr h="175870">
                <a:tc>
                  <a:txBody>
                    <a:bodyPr/>
                    <a:lstStyle/>
                    <a:p>
                      <a:pPr algn="l" rtl="0" fontAlgn="ctr"/>
                      <a:r>
                        <a:rPr lang="es-CO" sz="1100" b="1" i="0" u="none" strike="noStrike">
                          <a:solidFill>
                            <a:srgbClr val="FFFFFF"/>
                          </a:solidFill>
                          <a:effectLst/>
                          <a:latin typeface="Calibri" panose="020F0502020204030204" pitchFamily="34" charset="0"/>
                        </a:rPr>
                        <a:t>Servicio de la Deuda </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a:solidFill>
                            <a:srgbClr val="000000"/>
                          </a:solidFill>
                          <a:effectLst/>
                          <a:latin typeface="Arial" panose="020B060402020202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dirty="0">
                          <a:solidFill>
                            <a:srgbClr val="000000"/>
                          </a:solidFill>
                          <a:effectLst/>
                          <a:latin typeface="Arial" panose="020B060402020202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a:solidFill>
                            <a:srgbClr val="FFFFFF"/>
                          </a:solidFill>
                          <a:effectLst/>
                          <a:latin typeface="Calibri" panose="020F050202020403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a:solidFill>
                            <a:srgbClr val="FFFFFF"/>
                          </a:solidFill>
                          <a:effectLst/>
                          <a:latin typeface="Calibri" panose="020F050202020403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a:solidFill>
                            <a:srgbClr val="FFFFFF"/>
                          </a:solidFill>
                          <a:effectLst/>
                          <a:latin typeface="Calibri" panose="020F050202020403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1100" b="0" i="0" u="none" strike="noStrike">
                          <a:solidFill>
                            <a:srgbClr val="FFFFFF"/>
                          </a:solidFill>
                          <a:effectLst/>
                          <a:latin typeface="Calibri" panose="020F0502020204030204" pitchFamily="34" charset="0"/>
                        </a:rPr>
                        <a:t> </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a:solidFill>
                            <a:srgbClr val="FFFFFF"/>
                          </a:solidFill>
                          <a:effectLst/>
                          <a:latin typeface="Calibri" panose="020F0502020204030204" pitchFamily="34" charset="0"/>
                        </a:rPr>
                        <a:t>0%</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a:solidFill>
                            <a:srgbClr val="FFFFFF"/>
                          </a:solidFill>
                          <a:effectLst/>
                          <a:latin typeface="Calibri" panose="020F0502020204030204" pitchFamily="34" charset="0"/>
                        </a:rPr>
                        <a:t>0%</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a:solidFill>
                            <a:srgbClr val="FFFFFF"/>
                          </a:solidFill>
                          <a:effectLst/>
                          <a:latin typeface="Calibri" panose="020F0502020204030204" pitchFamily="34" charset="0"/>
                        </a:rPr>
                        <a:t>0%</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r" rtl="0" fontAlgn="b"/>
                      <a:r>
                        <a:rPr lang="es-CO" sz="1100" b="0" i="0" u="none" strike="noStrike">
                          <a:solidFill>
                            <a:srgbClr val="FFFFFF"/>
                          </a:solidFill>
                          <a:effectLst/>
                          <a:latin typeface="Calibri" panose="020F0502020204030204" pitchFamily="34" charset="0"/>
                        </a:rPr>
                        <a:t>0%</a:t>
                      </a:r>
                    </a:p>
                  </a:txBody>
                  <a:tcPr marL="8375" marR="8375" marT="83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12"/>
                  </a:ext>
                </a:extLst>
              </a:tr>
              <a:tr h="360115">
                <a:tc>
                  <a:txBody>
                    <a:bodyPr/>
                    <a:lstStyle/>
                    <a:p>
                      <a:pPr algn="l" rtl="0" fontAlgn="ctr"/>
                      <a:r>
                        <a:rPr lang="es-ES" sz="1100" b="1" i="0" u="none" strike="noStrike">
                          <a:solidFill>
                            <a:srgbClr val="FFFFFF"/>
                          </a:solidFill>
                          <a:effectLst/>
                          <a:latin typeface="Calibri" panose="020F0502020204030204" pitchFamily="34" charset="0"/>
                        </a:rPr>
                        <a:t>Total Funcionamiento + Servicio de la Deuda</a:t>
                      </a:r>
                    </a:p>
                  </a:txBody>
                  <a:tcPr marL="8375" marR="8375" marT="83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a:solidFill>
                            <a:srgbClr val="FFFFFF"/>
                          </a:solidFill>
                          <a:effectLst/>
                          <a:latin typeface="Arial" panose="020B0604020202020204" pitchFamily="34" charset="0"/>
                        </a:rPr>
                        <a:t> </a:t>
                      </a:r>
                      <a:r>
                        <a:rPr lang="es-CO" sz="1100" b="0" i="0" u="none" strike="noStrike" dirty="0" smtClean="0">
                          <a:solidFill>
                            <a:srgbClr val="FFFFFF"/>
                          </a:solidFill>
                          <a:effectLst/>
                          <a:latin typeface="Arial" panose="020B0604020202020204" pitchFamily="34" charset="0"/>
                        </a:rPr>
                        <a:t>12.823</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a:solidFill>
                            <a:srgbClr val="FFFFFF"/>
                          </a:solidFill>
                          <a:effectLst/>
                          <a:latin typeface="Arial" panose="020B0604020202020204" pitchFamily="34" charset="0"/>
                        </a:rPr>
                        <a:t> </a:t>
                      </a:r>
                      <a:r>
                        <a:rPr lang="es-CO" sz="1100" b="0" i="0" u="none" strike="noStrike" dirty="0" smtClean="0">
                          <a:solidFill>
                            <a:srgbClr val="FFFFFF"/>
                          </a:solidFill>
                          <a:effectLst/>
                          <a:latin typeface="Arial" panose="020B0604020202020204" pitchFamily="34" charset="0"/>
                        </a:rPr>
                        <a:t>12.823</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15.205 </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15.661   </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16.131</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1100" b="0" i="0" u="none" strike="noStrike" dirty="0" smtClean="0">
                          <a:solidFill>
                            <a:srgbClr val="FFFFFF"/>
                          </a:solidFill>
                          <a:effectLst/>
                          <a:latin typeface="Arial" panose="020B0604020202020204" pitchFamily="34" charset="0"/>
                        </a:rPr>
                        <a:t>16.615</a:t>
                      </a:r>
                      <a:endParaRPr lang="es-CO" sz="1100" b="0" i="0" u="none" strike="noStrike" dirty="0">
                        <a:solidFill>
                          <a:srgbClr val="FFFFFF"/>
                        </a:solidFill>
                        <a:effectLst/>
                        <a:latin typeface="Arial" panose="020B060402020202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5,09%</a:t>
                      </a:r>
                      <a:endParaRPr lang="es-CO" sz="1100" b="0" i="0" u="none" strike="noStrike" dirty="0">
                        <a:solidFill>
                          <a:srgbClr val="FFFFFF"/>
                        </a:solidFill>
                        <a:effectLst/>
                        <a:latin typeface="Calibri" panose="020F0502020204030204" pitchFamily="34" charset="0"/>
                      </a:endParaRP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b"/>
                      <a:r>
                        <a:rPr lang="es-CO" sz="1100" b="0" i="0" u="none" strike="noStrike" dirty="0" smtClean="0">
                          <a:solidFill>
                            <a:srgbClr val="FFFFFF"/>
                          </a:solidFill>
                          <a:effectLst/>
                          <a:latin typeface="Calibri" panose="020F0502020204030204" pitchFamily="34" charset="0"/>
                        </a:rPr>
                        <a:t>3,0</a:t>
                      </a:r>
                      <a:r>
                        <a:rPr lang="es-CO" sz="1100" b="0" i="0" u="none" strike="noStrike" dirty="0">
                          <a:solidFill>
                            <a:srgbClr val="FFFFFF"/>
                          </a:solidFill>
                          <a:effectLst/>
                          <a:latin typeface="Calibri" panose="020F0502020204030204" pitchFamily="34" charset="0"/>
                        </a:rPr>
                        <a:t>%</a:t>
                      </a:r>
                    </a:p>
                  </a:txBody>
                  <a:tcPr marL="8375" marR="8375" marT="83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10013"/>
                  </a:ext>
                </a:extLst>
              </a:tr>
              <a:tr h="259618">
                <a:tc gridSpan="11">
                  <a:txBody>
                    <a:bodyPr/>
                    <a:lstStyle/>
                    <a:p>
                      <a:pPr algn="l" rtl="0" fontAlgn="ctr"/>
                      <a:r>
                        <a:rPr lang="es-ES" sz="800" b="0" i="0" u="none" strike="noStrike" dirty="0">
                          <a:solidFill>
                            <a:srgbClr val="800000"/>
                          </a:solidFill>
                          <a:effectLst/>
                          <a:latin typeface="Calibri" panose="020F0502020204030204" pitchFamily="34" charset="0"/>
                        </a:rPr>
                        <a:t>*Clasificación correspondiente</a:t>
                      </a:r>
                      <a:r>
                        <a:rPr lang="es-ES" sz="800" b="0" i="0" u="none" strike="noStrike" baseline="0" dirty="0">
                          <a:solidFill>
                            <a:srgbClr val="800000"/>
                          </a:solidFill>
                          <a:effectLst/>
                          <a:latin typeface="Calibri" panose="020F0502020204030204" pitchFamily="34" charset="0"/>
                        </a:rPr>
                        <a:t> a la establecida por medio de la Resolución 010 del 7 de marzo de 2018 de la Dirección General de Presupuesto Público Nacional  </a:t>
                      </a:r>
                      <a:endParaRPr lang="es-ES" sz="800" b="0" i="0" u="none" strike="noStrike" dirty="0">
                        <a:solidFill>
                          <a:srgbClr val="800000"/>
                        </a:solidFill>
                        <a:effectLst/>
                        <a:latin typeface="Calibri" panose="020F0502020204030204" pitchFamily="34" charset="0"/>
                      </a:endParaRPr>
                    </a:p>
                  </a:txBody>
                  <a:tcPr marL="8375" marR="8375" marT="8375"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xmlns="" val="10014"/>
                  </a:ext>
                </a:extLst>
              </a:tr>
              <a:tr h="44619">
                <a:tc gridSpan="6">
                  <a:txBody>
                    <a:bodyPr/>
                    <a:lstStyle/>
                    <a:p>
                      <a:pPr algn="l" rtl="0" fontAlgn="ctr"/>
                      <a:r>
                        <a:rPr lang="es-ES" sz="800" b="0" i="0" u="none" strike="noStrike" dirty="0">
                          <a:solidFill>
                            <a:srgbClr val="800000"/>
                          </a:solidFill>
                          <a:effectLst/>
                          <a:latin typeface="Calibri" panose="020F0502020204030204" pitchFamily="34" charset="0"/>
                        </a:rPr>
                        <a:t>* *Apropiación vigente a 30 de abril de 2018, SIN descontar aplazamiento</a:t>
                      </a:r>
                    </a:p>
                  </a:txBody>
                  <a:tcPr marL="8375" marR="8375" marT="837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gridSpan="3">
                  <a:txBody>
                    <a:bodyPr/>
                    <a:lstStyle/>
                    <a:p>
                      <a:pPr algn="l" fontAlgn="ctr"/>
                      <a:r>
                        <a:rPr lang="es-CO" sz="1600" b="0" i="0" u="none" strike="noStrike" dirty="0">
                          <a:solidFill>
                            <a:srgbClr val="000000"/>
                          </a:solidFill>
                          <a:effectLst/>
                          <a:latin typeface="Arial" panose="020B0604020202020204" pitchFamily="34" charset="0"/>
                        </a:rPr>
                        <a:t> </a:t>
                      </a:r>
                    </a:p>
                  </a:txBody>
                  <a:tcPr marL="8375" marR="8375" marT="837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gridSpan="2">
                  <a:txBody>
                    <a:bodyPr/>
                    <a:lstStyle/>
                    <a:p>
                      <a:pPr algn="l" fontAlgn="ctr"/>
                      <a:r>
                        <a:rPr lang="es-CO" sz="1600" b="0" i="0" u="none" strike="noStrike" dirty="0">
                          <a:solidFill>
                            <a:srgbClr val="000000"/>
                          </a:solidFill>
                          <a:effectLst/>
                          <a:latin typeface="Arial" panose="020B0604020202020204" pitchFamily="34" charset="0"/>
                        </a:rPr>
                        <a:t> </a:t>
                      </a:r>
                    </a:p>
                  </a:txBody>
                  <a:tcPr marL="8375" marR="8375" marT="837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CO"/>
                    </a:p>
                  </a:txBody>
                  <a:tcPr/>
                </a:tc>
                <a:extLst>
                  <a:ext uri="{0D108BD9-81ED-4DB2-BD59-A6C34878D82A}">
                    <a16:rowId xmlns:a16="http://schemas.microsoft.com/office/drawing/2014/main" xmlns="" val="10015"/>
                  </a:ext>
                </a:extLst>
              </a:tr>
              <a:tr h="259618">
                <a:tc gridSpan="9">
                  <a:txBody>
                    <a:bodyPr/>
                    <a:lstStyle/>
                    <a:p>
                      <a:pPr algn="l" rtl="0" fontAlgn="ctr"/>
                      <a:r>
                        <a:rPr lang="es-ES" sz="800" b="0" i="0" u="none" strike="noStrike" dirty="0">
                          <a:solidFill>
                            <a:srgbClr val="800000"/>
                          </a:solidFill>
                          <a:effectLst/>
                          <a:latin typeface="Calibri" panose="020F0502020204030204" pitchFamily="34" charset="0"/>
                        </a:rPr>
                        <a:t>** *Apropiación vigente a 30 de abril de 2018, descontando aplazamiento</a:t>
                      </a:r>
                    </a:p>
                  </a:txBody>
                  <a:tcPr marL="8375" marR="8375" marT="8375"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a:noFill/>
                    </a:lnT>
                    <a:lnB>
                      <a:noFill/>
                    </a:lnB>
                  </a:tcPr>
                </a:tc>
                <a:tc hMerge="1">
                  <a:txBody>
                    <a:bodyPr/>
                    <a:lstStyle/>
                    <a:p>
                      <a:endParaRPr lang="es-CO"/>
                    </a:p>
                  </a:txBody>
                  <a:tcPr/>
                </a:tc>
                <a:tc hMerge="1">
                  <a:txBody>
                    <a:bodyPr/>
                    <a:lstStyle/>
                    <a:p>
                      <a:endParaRPr lang="es-CO"/>
                    </a:p>
                  </a:txBody>
                  <a:tcPr/>
                </a:tc>
                <a:tc gridSpan="2">
                  <a:txBody>
                    <a:bodyPr/>
                    <a:lstStyle/>
                    <a:p>
                      <a:pPr algn="l" fontAlgn="ctr"/>
                      <a:endParaRPr lang="es-CO" sz="1600" b="0" i="0" u="none" strike="noStrike" dirty="0">
                        <a:solidFill>
                          <a:srgbClr val="000000"/>
                        </a:solidFill>
                        <a:effectLst/>
                        <a:latin typeface="Arial" panose="020B0604020202020204" pitchFamily="34" charset="0"/>
                      </a:endParaRPr>
                    </a:p>
                  </a:txBody>
                  <a:tcPr marL="8375" marR="8375" marT="8375" marB="0" anchor="ctr">
                    <a:lnL>
                      <a:noFill/>
                    </a:lnL>
                    <a:lnR>
                      <a:noFill/>
                    </a:lnR>
                    <a:lnT>
                      <a:noFill/>
                    </a:lnT>
                    <a:lnB>
                      <a:noFill/>
                    </a:lnB>
                  </a:tcPr>
                </a:tc>
                <a:tc hMerge="1">
                  <a:txBody>
                    <a:bodyPr/>
                    <a:lstStyle/>
                    <a:p>
                      <a:endParaRPr lang="es-CO"/>
                    </a:p>
                  </a:txBody>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91571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384" y="476672"/>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400" b="1" dirty="0">
                <a:solidFill>
                  <a:srgbClr val="AF272D"/>
                </a:solidFill>
                <a:latin typeface="Cambria" pitchFamily="18" charset="0"/>
                <a:ea typeface="+mj-ea"/>
                <a:cs typeface="+mj-cs"/>
              </a:rPr>
              <a:t>4. Solicitud </a:t>
            </a:r>
            <a:r>
              <a:rPr kumimoji="0" lang="es-ES" sz="2400" b="1" i="0" u="none" strike="noStrike" kern="1200" cap="none" spc="0" normalizeH="0" baseline="0" noProof="0" dirty="0">
                <a:ln>
                  <a:noFill/>
                </a:ln>
                <a:solidFill>
                  <a:srgbClr val="AF272D"/>
                </a:solidFill>
                <a:effectLst/>
                <a:uLnTx/>
                <a:uFillTx/>
                <a:latin typeface="Cambria" pitchFamily="18" charset="0"/>
                <a:ea typeface="+mj-ea"/>
                <a:cs typeface="+mj-cs"/>
              </a:rPr>
              <a:t>MGMP 2019-2022</a:t>
            </a:r>
            <a:r>
              <a:rPr kumimoji="0" lang="es-ES" sz="2400" b="1" i="0" u="none" strike="noStrike" kern="1200" cap="none" spc="0" normalizeH="0" noProof="0" dirty="0">
                <a:ln>
                  <a:noFill/>
                </a:ln>
                <a:solidFill>
                  <a:srgbClr val="AF272D"/>
                </a:solidFill>
                <a:effectLst/>
                <a:uLnTx/>
                <a:uFillTx/>
                <a:latin typeface="Cambria" pitchFamily="18" charset="0"/>
                <a:ea typeface="+mj-ea"/>
                <a:cs typeface="+mj-cs"/>
              </a:rPr>
              <a:t> Funcionamiento</a:t>
            </a:r>
            <a:endParaRPr kumimoji="0" lang="es-CO" sz="24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5" name="4 CuadroTexto"/>
          <p:cNvSpPr txBox="1"/>
          <p:nvPr/>
        </p:nvSpPr>
        <p:spPr>
          <a:xfrm>
            <a:off x="0" y="1268760"/>
            <a:ext cx="8388424" cy="369332"/>
          </a:xfrm>
          <a:prstGeom prst="rect">
            <a:avLst/>
          </a:prstGeom>
          <a:noFill/>
        </p:spPr>
        <p:txBody>
          <a:bodyPr wrap="square" rtlCol="0">
            <a:spAutoFit/>
          </a:bodyPr>
          <a:lstStyle/>
          <a:p>
            <a:r>
              <a:rPr lang="es-ES" b="1" dirty="0">
                <a:solidFill>
                  <a:srgbClr val="800000"/>
                </a:solidFill>
              </a:rPr>
              <a:t>Resumen de Requerimientos Adicionales en Funcionamiento (con respecto a 2018)</a:t>
            </a:r>
            <a:endParaRPr lang="es-CO" b="1" dirty="0">
              <a:solidFill>
                <a:srgbClr val="800000"/>
              </a:solidFill>
            </a:endParaRPr>
          </a:p>
        </p:txBody>
      </p:sp>
      <p:sp>
        <p:nvSpPr>
          <p:cNvPr id="6" name="5 CuadroTexto"/>
          <p:cNvSpPr txBox="1"/>
          <p:nvPr/>
        </p:nvSpPr>
        <p:spPr>
          <a:xfrm>
            <a:off x="311055" y="1844824"/>
            <a:ext cx="8712968" cy="4247317"/>
          </a:xfrm>
          <a:prstGeom prst="rect">
            <a:avLst/>
          </a:prstGeom>
          <a:noFill/>
          <a:ln>
            <a:solidFill>
              <a:srgbClr val="800000"/>
            </a:solidFill>
            <a:prstDash val="sysDash"/>
          </a:ln>
        </p:spPr>
        <p:txBody>
          <a:bodyPr wrap="square" rtlCol="0">
            <a:spAutoFit/>
          </a:bodyPr>
          <a:lstStyle/>
          <a:p>
            <a:pPr marL="342900" indent="-342900">
              <a:buAutoNum type="arabicPeriod"/>
            </a:pPr>
            <a:r>
              <a:rPr lang="es-ES" b="1" dirty="0">
                <a:solidFill>
                  <a:srgbClr val="800000"/>
                </a:solidFill>
              </a:rPr>
              <a:t>El arrendamiento de la Sede dela CGN, representa el </a:t>
            </a:r>
            <a:r>
              <a:rPr lang="es-ES" b="1" dirty="0" smtClean="0">
                <a:solidFill>
                  <a:srgbClr val="800000"/>
                </a:solidFill>
              </a:rPr>
              <a:t>83,54% </a:t>
            </a:r>
            <a:r>
              <a:rPr lang="es-ES" b="1" dirty="0">
                <a:solidFill>
                  <a:srgbClr val="800000"/>
                </a:solidFill>
              </a:rPr>
              <a:t>aproximadamente, de los recursos apropiados en Gastos Generales. El </a:t>
            </a:r>
            <a:r>
              <a:rPr lang="es-ES" b="1" dirty="0" smtClean="0">
                <a:solidFill>
                  <a:srgbClr val="800000"/>
                </a:solidFill>
              </a:rPr>
              <a:t>16,46% </a:t>
            </a:r>
            <a:r>
              <a:rPr lang="es-ES" b="1" dirty="0">
                <a:solidFill>
                  <a:srgbClr val="800000"/>
                </a:solidFill>
              </a:rPr>
              <a:t>restante resulta insuficiente para el normal funcionamiento de la entidad.</a:t>
            </a:r>
          </a:p>
          <a:p>
            <a:pPr marL="342900" indent="-342900">
              <a:buAutoNum type="arabicPeriod" startAt="2"/>
            </a:pPr>
            <a:r>
              <a:rPr lang="es-CO" b="1" dirty="0" smtClean="0">
                <a:solidFill>
                  <a:srgbClr val="800000"/>
                </a:solidFill>
              </a:rPr>
              <a:t>Reconocimiento </a:t>
            </a:r>
            <a:r>
              <a:rPr lang="es-CO" b="1" dirty="0">
                <a:solidFill>
                  <a:srgbClr val="800000"/>
                </a:solidFill>
              </a:rPr>
              <a:t>contable del sistema </a:t>
            </a:r>
            <a:r>
              <a:rPr lang="es-CO" b="1" dirty="0" err="1">
                <a:solidFill>
                  <a:srgbClr val="800000"/>
                </a:solidFill>
              </a:rPr>
              <a:t>Consolidador</a:t>
            </a:r>
            <a:r>
              <a:rPr lang="es-CO" b="1" dirty="0">
                <a:solidFill>
                  <a:srgbClr val="800000"/>
                </a:solidFill>
              </a:rPr>
              <a:t> de Hacienda e Información Pública – CHIP  como un Activo de la CGN como la necesidad de incluirlo dentro del programa de seguros de la entidad, incrementando el costo en un 50% representando en el valor del intangible en $100.000.000.oo en el valor de la póliza contra todo riesgo.</a:t>
            </a:r>
            <a:endParaRPr lang="es-ES" b="1" dirty="0">
              <a:solidFill>
                <a:srgbClr val="800000"/>
              </a:solidFill>
            </a:endParaRPr>
          </a:p>
          <a:p>
            <a:pPr marL="342900" indent="-342900">
              <a:buAutoNum type="arabicPeriod" startAt="2"/>
            </a:pPr>
            <a:r>
              <a:rPr lang="es-ES" b="1" dirty="0">
                <a:solidFill>
                  <a:srgbClr val="800000"/>
                </a:solidFill>
              </a:rPr>
              <a:t>El avanzado estado de obsolescencia y depreciación del parque automotor de la CGN, obliga a realizar elevados gastos de mantenimiento que garanticen la prestación del servicio y seguridad del personal directivo que lo utiliza. </a:t>
            </a:r>
            <a:endParaRPr lang="es-ES" b="1" dirty="0" smtClean="0">
              <a:solidFill>
                <a:srgbClr val="800000"/>
              </a:solidFill>
            </a:endParaRPr>
          </a:p>
          <a:p>
            <a:pPr marL="342900" indent="-342900">
              <a:buAutoNum type="arabicPeriod" startAt="2"/>
            </a:pPr>
            <a:r>
              <a:rPr lang="es-ES" b="1" smtClean="0">
                <a:solidFill>
                  <a:srgbClr val="800000"/>
                </a:solidFill>
              </a:rPr>
              <a:t>Incremento </a:t>
            </a:r>
            <a:r>
              <a:rPr lang="es-ES" b="1" dirty="0">
                <a:solidFill>
                  <a:srgbClr val="800000"/>
                </a:solidFill>
              </a:rPr>
              <a:t>en el costo de servicios públicos originados en variaciones del mercado,  para el caso de servicio de energía, así como el incremento del 16% al 19% en el IVA.</a:t>
            </a:r>
          </a:p>
          <a:p>
            <a:pPr marL="342900" indent="-342900">
              <a:buFont typeface="+mj-lt"/>
              <a:buAutoNum type="arabicPeriod" startAt="5"/>
            </a:pPr>
            <a:r>
              <a:rPr lang="es-ES" b="1" dirty="0">
                <a:solidFill>
                  <a:srgbClr val="800000"/>
                </a:solidFill>
              </a:rPr>
              <a:t>La CGN no contempla recursos para imprevistos como el que podría originarse en el momento de realizar el registro y legalización de la marca CHIP.</a:t>
            </a:r>
          </a:p>
          <a:p>
            <a:endParaRPr lang="es-ES" b="1" dirty="0">
              <a:solidFill>
                <a:schemeClr val="accent1">
                  <a:lumMod val="75000"/>
                </a:schemeClr>
              </a:solidFill>
            </a:endParaRPr>
          </a:p>
        </p:txBody>
      </p:sp>
      <p:sp>
        <p:nvSpPr>
          <p:cNvPr id="8" name="6 CuadroTexto"/>
          <p:cNvSpPr txBox="1"/>
          <p:nvPr/>
        </p:nvSpPr>
        <p:spPr>
          <a:xfrm>
            <a:off x="6372200" y="435200"/>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Tree>
    <p:extLst>
      <p:ext uri="{BB962C8B-B14F-4D97-AF65-F5344CB8AC3E}">
        <p14:creationId xmlns:p14="http://schemas.microsoft.com/office/powerpoint/2010/main" val="2569916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1124744"/>
            <a:ext cx="7448872"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500" b="1" dirty="0">
                <a:solidFill>
                  <a:srgbClr val="AF272D"/>
                </a:solidFill>
                <a:latin typeface="Cambria" pitchFamily="18" charset="0"/>
                <a:ea typeface="+mj-ea"/>
                <a:cs typeface="+mj-cs"/>
              </a:rPr>
              <a:t>Contenido</a:t>
            </a:r>
            <a:endParaRPr kumimoji="0" lang="es-CO" sz="25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6" name="5 CuadroTexto"/>
          <p:cNvSpPr txBox="1"/>
          <p:nvPr/>
        </p:nvSpPr>
        <p:spPr>
          <a:xfrm>
            <a:off x="467544" y="1844824"/>
            <a:ext cx="6408712" cy="4801314"/>
          </a:xfrm>
          <a:prstGeom prst="rect">
            <a:avLst/>
          </a:prstGeom>
          <a:noFill/>
          <a:ln>
            <a:noFill/>
            <a:prstDash val="sysDash"/>
          </a:ln>
        </p:spPr>
        <p:txBody>
          <a:bodyPr wrap="square" rtlCol="0">
            <a:spAutoFit/>
          </a:bodyPr>
          <a:lstStyle/>
          <a:p>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Principales Metas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Ingresos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y Vigencias Futuras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Funcionamiento</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rgbClr val="AF272D"/>
                </a:solidFill>
              </a:rPr>
              <a:t>Solicitudes MGMP 2019-2022 Inversión</a:t>
            </a:r>
          </a:p>
          <a:p>
            <a:pPr marL="800100" lvl="1" indent="-342900">
              <a:buFont typeface="+mj-lt"/>
              <a:buAutoNum type="alphaLcPeriod"/>
            </a:pPr>
            <a:endParaRPr lang="es-ES" b="1" dirty="0">
              <a:solidFill>
                <a:srgbClr val="AF272D"/>
              </a:solidFill>
            </a:endParaRPr>
          </a:p>
          <a:p>
            <a:pPr marL="800100" lvl="1" indent="-342900">
              <a:buFont typeface="+mj-lt"/>
              <a:buAutoNum type="alphaLcPeriod"/>
            </a:pPr>
            <a:r>
              <a:rPr lang="es-ES" b="1" dirty="0">
                <a:solidFill>
                  <a:srgbClr val="AF272D"/>
                </a:solidFill>
              </a:rPr>
              <a:t>Intervención DNP</a:t>
            </a:r>
          </a:p>
          <a:p>
            <a:pPr marL="800100" lvl="1" indent="-342900">
              <a:buFont typeface="+mj-lt"/>
              <a:buAutoNum type="alphaLcPeriod"/>
            </a:pPr>
            <a:r>
              <a:rPr lang="es-ES" b="1" dirty="0">
                <a:solidFill>
                  <a:srgbClr val="AF272D"/>
                </a:solidFill>
              </a:rPr>
              <a:t>Intervención Sector</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Políticas Transversales</a:t>
            </a:r>
          </a:p>
          <a:p>
            <a:pPr marL="342900" indent="-342900">
              <a:buAutoNum type="arabicPeriod" startAt="4"/>
            </a:pPr>
            <a:endParaRPr lang="es-ES" b="1" dirty="0">
              <a:solidFill>
                <a:schemeClr val="bg1">
                  <a:lumMod val="65000"/>
                </a:schemeClr>
              </a:solidFill>
            </a:endParaRPr>
          </a:p>
          <a:p>
            <a:endParaRPr lang="es-ES" b="1" dirty="0">
              <a:solidFill>
                <a:schemeClr val="accent1">
                  <a:lumMod val="75000"/>
                </a:schemeClr>
              </a:solidFill>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b="1" dirty="0">
                <a:solidFill>
                  <a:srgbClr val="AF272D"/>
                </a:solidFill>
                <a:latin typeface="+mn-lt"/>
                <a:cs typeface="+mn-cs"/>
              </a:rPr>
              <a:t>Sector XXX</a:t>
            </a:r>
            <a:endParaRPr lang="es-CO" b="1" dirty="0">
              <a:solidFill>
                <a:srgbClr val="AF272D"/>
              </a:solidFill>
              <a:latin typeface="+mn-lt"/>
              <a:cs typeface="+mn-cs"/>
            </a:endParaRPr>
          </a:p>
        </p:txBody>
      </p:sp>
    </p:spTree>
    <p:extLst>
      <p:ext uri="{BB962C8B-B14F-4D97-AF65-F5344CB8AC3E}">
        <p14:creationId xmlns:p14="http://schemas.microsoft.com/office/powerpoint/2010/main" val="94862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1264" y="473885"/>
            <a:ext cx="752088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AF272D"/>
                </a:solidFill>
                <a:effectLst/>
                <a:uLnTx/>
                <a:uFillTx/>
                <a:latin typeface="Cambria" pitchFamily="18" charset="0"/>
                <a:ea typeface="+mj-ea"/>
                <a:cs typeface="+mj-cs"/>
              </a:rPr>
              <a:t>5. Solicitud MGMP </a:t>
            </a:r>
            <a:r>
              <a:rPr lang="es-ES" sz="2400" b="1" dirty="0">
                <a:solidFill>
                  <a:srgbClr val="AF272D"/>
                </a:solidFill>
                <a:latin typeface="Cambria" pitchFamily="18" charset="0"/>
                <a:ea typeface="+mj-ea"/>
                <a:cs typeface="+mj-cs"/>
              </a:rPr>
              <a:t>2019-2022</a:t>
            </a:r>
            <a:r>
              <a:rPr kumimoji="0" lang="es-ES" sz="2400" b="1" i="0" u="none" strike="noStrike" kern="1200" cap="none" spc="0" normalizeH="0" noProof="0" dirty="0">
                <a:ln>
                  <a:noFill/>
                </a:ln>
                <a:solidFill>
                  <a:srgbClr val="AF272D"/>
                </a:solidFill>
                <a:effectLst/>
                <a:uLnTx/>
                <a:uFillTx/>
                <a:latin typeface="Cambria" pitchFamily="18" charset="0"/>
                <a:ea typeface="+mj-ea"/>
                <a:cs typeface="+mj-cs"/>
              </a:rPr>
              <a:t> Inversión</a:t>
            </a:r>
            <a:endParaRPr kumimoji="0" lang="es-CO" sz="24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8" name="7 CuadroTexto"/>
          <p:cNvSpPr txBox="1"/>
          <p:nvPr/>
        </p:nvSpPr>
        <p:spPr>
          <a:xfrm>
            <a:off x="261866" y="1052736"/>
            <a:ext cx="8424936" cy="323165"/>
          </a:xfrm>
          <a:prstGeom prst="rect">
            <a:avLst/>
          </a:prstGeom>
          <a:noFill/>
          <a:ln>
            <a:solidFill>
              <a:srgbClr val="800000"/>
            </a:solidFill>
            <a:prstDash val="sysDash"/>
          </a:ln>
        </p:spPr>
        <p:txBody>
          <a:bodyPr wrap="square" rtlCol="0">
            <a:spAutoFit/>
          </a:bodyPr>
          <a:lstStyle/>
          <a:p>
            <a:r>
              <a:rPr lang="es-ES" sz="1500" dirty="0">
                <a:solidFill>
                  <a:srgbClr val="800000"/>
                </a:solidFill>
              </a:rPr>
              <a:t>Relacionar las solicitudes por Entidad y Fuente de financiación</a:t>
            </a:r>
          </a:p>
        </p:txBody>
      </p:sp>
      <p:sp>
        <p:nvSpPr>
          <p:cNvPr id="7" name="6 CuadroTexto"/>
          <p:cNvSpPr txBox="1"/>
          <p:nvPr/>
        </p:nvSpPr>
        <p:spPr>
          <a:xfrm>
            <a:off x="6372200" y="435200"/>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2" name="Tabla 1"/>
          <p:cNvGraphicFramePr>
            <a:graphicFrameLocks noGrp="1"/>
          </p:cNvGraphicFramePr>
          <p:nvPr/>
        </p:nvGraphicFramePr>
        <p:xfrm>
          <a:off x="457202" y="2080321"/>
          <a:ext cx="8229596" cy="3565721"/>
        </p:xfrm>
        <a:graphic>
          <a:graphicData uri="http://schemas.openxmlformats.org/drawingml/2006/table">
            <a:tbl>
              <a:tblPr/>
              <a:tblGrid>
                <a:gridCol w="1017756">
                  <a:extLst>
                    <a:ext uri="{9D8B030D-6E8A-4147-A177-3AD203B41FA5}">
                      <a16:colId xmlns:a16="http://schemas.microsoft.com/office/drawing/2014/main" xmlns="" val="20000"/>
                    </a:ext>
                  </a:extLst>
                </a:gridCol>
                <a:gridCol w="596427">
                  <a:extLst>
                    <a:ext uri="{9D8B030D-6E8A-4147-A177-3AD203B41FA5}">
                      <a16:colId xmlns:a16="http://schemas.microsoft.com/office/drawing/2014/main" xmlns="" val="20001"/>
                    </a:ext>
                  </a:extLst>
                </a:gridCol>
                <a:gridCol w="596427">
                  <a:extLst>
                    <a:ext uri="{9D8B030D-6E8A-4147-A177-3AD203B41FA5}">
                      <a16:colId xmlns:a16="http://schemas.microsoft.com/office/drawing/2014/main" xmlns="" val="20002"/>
                    </a:ext>
                  </a:extLst>
                </a:gridCol>
                <a:gridCol w="547181">
                  <a:extLst>
                    <a:ext uri="{9D8B030D-6E8A-4147-A177-3AD203B41FA5}">
                      <a16:colId xmlns:a16="http://schemas.microsoft.com/office/drawing/2014/main" xmlns="" val="20003"/>
                    </a:ext>
                  </a:extLst>
                </a:gridCol>
                <a:gridCol w="645673">
                  <a:extLst>
                    <a:ext uri="{9D8B030D-6E8A-4147-A177-3AD203B41FA5}">
                      <a16:colId xmlns:a16="http://schemas.microsoft.com/office/drawing/2014/main" xmlns="" val="20004"/>
                    </a:ext>
                  </a:extLst>
                </a:gridCol>
                <a:gridCol w="645673">
                  <a:extLst>
                    <a:ext uri="{9D8B030D-6E8A-4147-A177-3AD203B41FA5}">
                      <a16:colId xmlns:a16="http://schemas.microsoft.com/office/drawing/2014/main" xmlns="" val="20005"/>
                    </a:ext>
                  </a:extLst>
                </a:gridCol>
                <a:gridCol w="645673">
                  <a:extLst>
                    <a:ext uri="{9D8B030D-6E8A-4147-A177-3AD203B41FA5}">
                      <a16:colId xmlns:a16="http://schemas.microsoft.com/office/drawing/2014/main" xmlns="" val="20006"/>
                    </a:ext>
                  </a:extLst>
                </a:gridCol>
                <a:gridCol w="645673">
                  <a:extLst>
                    <a:ext uri="{9D8B030D-6E8A-4147-A177-3AD203B41FA5}">
                      <a16:colId xmlns:a16="http://schemas.microsoft.com/office/drawing/2014/main" xmlns="" val="20007"/>
                    </a:ext>
                  </a:extLst>
                </a:gridCol>
                <a:gridCol w="645673">
                  <a:extLst>
                    <a:ext uri="{9D8B030D-6E8A-4147-A177-3AD203B41FA5}">
                      <a16:colId xmlns:a16="http://schemas.microsoft.com/office/drawing/2014/main" xmlns="" val="20008"/>
                    </a:ext>
                  </a:extLst>
                </a:gridCol>
                <a:gridCol w="645673">
                  <a:extLst>
                    <a:ext uri="{9D8B030D-6E8A-4147-A177-3AD203B41FA5}">
                      <a16:colId xmlns:a16="http://schemas.microsoft.com/office/drawing/2014/main" xmlns="" val="20009"/>
                    </a:ext>
                  </a:extLst>
                </a:gridCol>
                <a:gridCol w="645673">
                  <a:extLst>
                    <a:ext uri="{9D8B030D-6E8A-4147-A177-3AD203B41FA5}">
                      <a16:colId xmlns:a16="http://schemas.microsoft.com/office/drawing/2014/main" xmlns="" val="20010"/>
                    </a:ext>
                  </a:extLst>
                </a:gridCol>
                <a:gridCol w="645673">
                  <a:extLst>
                    <a:ext uri="{9D8B030D-6E8A-4147-A177-3AD203B41FA5}">
                      <a16:colId xmlns:a16="http://schemas.microsoft.com/office/drawing/2014/main" xmlns="" val="20011"/>
                    </a:ext>
                  </a:extLst>
                </a:gridCol>
                <a:gridCol w="306421">
                  <a:extLst>
                    <a:ext uri="{9D8B030D-6E8A-4147-A177-3AD203B41FA5}">
                      <a16:colId xmlns:a16="http://schemas.microsoft.com/office/drawing/2014/main" xmlns="" val="20012"/>
                    </a:ext>
                  </a:extLst>
                </a:gridCol>
              </a:tblGrid>
              <a:tr h="103198">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6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57254">
                <a:tc>
                  <a:txBody>
                    <a:bodyPr/>
                    <a:lstStyle/>
                    <a:p>
                      <a:pPr algn="l" rtl="0" fontAlgn="ctr"/>
                      <a:r>
                        <a:rPr lang="es-ES" sz="600" b="1" i="0" u="none" strike="noStrike">
                          <a:solidFill>
                            <a:srgbClr val="800000"/>
                          </a:solidFill>
                          <a:effectLst/>
                          <a:latin typeface="Calibri" panose="020F0502020204030204" pitchFamily="34" charset="0"/>
                        </a:rPr>
                        <a:t>Millones de pesos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9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endParaRPr lang="es-ES"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endParaRPr lang="es-ES" sz="5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8">
                  <a:txBody>
                    <a:bodyPr/>
                    <a:lstStyle/>
                    <a:p>
                      <a:pPr algn="ctr" rtl="0" fontAlgn="ctr"/>
                      <a:r>
                        <a:rPr lang="es-ES" sz="800" b="1" i="0" u="none" strike="noStrike">
                          <a:solidFill>
                            <a:srgbClr val="FFFFFF"/>
                          </a:solidFill>
                          <a:effectLst/>
                          <a:latin typeface="Calibri" panose="020F0502020204030204" pitchFamily="34" charset="0"/>
                        </a:rPr>
                        <a:t>Solicitud MGMP 2019-2022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1"/>
                  </a:ext>
                </a:extLst>
              </a:tr>
              <a:tr h="122854">
                <a:tc rowSpan="2">
                  <a:txBody>
                    <a:bodyPr/>
                    <a:lstStyle/>
                    <a:p>
                      <a:pPr algn="ctr" rtl="0" fontAlgn="ctr"/>
                      <a:r>
                        <a:rPr lang="es-ES" sz="700" b="1" i="0" u="none" strike="noStrike">
                          <a:solidFill>
                            <a:srgbClr val="FFFFFF"/>
                          </a:solidFill>
                          <a:effectLst/>
                          <a:latin typeface="Calibri" panose="020F0502020204030204" pitchFamily="34" charset="0"/>
                        </a:rPr>
                        <a:t>ENTIDAD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gridSpan="2">
                  <a:txBody>
                    <a:bodyPr/>
                    <a:lstStyle/>
                    <a:p>
                      <a:pPr algn="ctr" rtl="0" fontAlgn="ctr"/>
                      <a:r>
                        <a:rPr lang="es-ES" sz="700" b="1" i="0" u="none" strike="noStrike">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ES"/>
                    </a:p>
                  </a:txBody>
                  <a:tcPr/>
                </a:tc>
                <a:tc gridSpan="2">
                  <a:txBody>
                    <a:bodyPr/>
                    <a:lstStyle/>
                    <a:p>
                      <a:pPr algn="ctr" rtl="0" fontAlgn="ctr"/>
                      <a:r>
                        <a:rPr lang="es-ES" sz="700" b="1" i="0" u="none" strike="noStrike">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ES"/>
                    </a:p>
                  </a:txBody>
                  <a:tcPr/>
                </a:tc>
                <a:tc gridSpan="2">
                  <a:txBody>
                    <a:bodyPr/>
                    <a:lstStyle/>
                    <a:p>
                      <a:pPr algn="ctr" rtl="0" fontAlgn="ctr"/>
                      <a:r>
                        <a:rPr lang="es-ES" sz="700" b="1" i="0" u="none" strike="noStrike">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ES"/>
                    </a:p>
                  </a:txBody>
                  <a:tcPr/>
                </a:tc>
                <a:tc gridSpan="2">
                  <a:txBody>
                    <a:bodyPr/>
                    <a:lstStyle/>
                    <a:p>
                      <a:pPr algn="ctr" rtl="0" fontAlgn="ctr"/>
                      <a:r>
                        <a:rPr lang="es-ES" sz="700" b="1" i="0" u="none" strike="noStrike">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ES"/>
                    </a:p>
                  </a:txBody>
                  <a:tcPr/>
                </a:tc>
                <a:tc gridSpan="2">
                  <a:txBody>
                    <a:bodyPr/>
                    <a:lstStyle/>
                    <a:p>
                      <a:pPr algn="ctr" rtl="0" fontAlgn="ctr"/>
                      <a:r>
                        <a:rPr lang="es-ES" sz="700" b="1" i="0" u="none" strike="noStrike">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ES"/>
                    </a:p>
                  </a:txBody>
                  <a:tcPr/>
                </a:tc>
                <a:tc gridSpan="2">
                  <a:txBody>
                    <a:bodyPr/>
                    <a:lstStyle/>
                    <a:p>
                      <a:pPr algn="ctr" rtl="0" fontAlgn="ctr"/>
                      <a:r>
                        <a:rPr lang="es-ES" sz="700" b="1" i="0" u="none" strike="noStrike">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ES"/>
                    </a:p>
                  </a:txBody>
                  <a:tcPr/>
                </a:tc>
                <a:extLst>
                  <a:ext uri="{0D108BD9-81ED-4DB2-BD59-A6C34878D82A}">
                    <a16:rowId xmlns:a16="http://schemas.microsoft.com/office/drawing/2014/main" xmlns="" val="10002"/>
                  </a:ext>
                </a:extLst>
              </a:tr>
              <a:tr h="122854">
                <a:tc vMerge="1">
                  <a:txBody>
                    <a:bodyPr/>
                    <a:lstStyle/>
                    <a:p>
                      <a:endParaRPr lang="es-ES"/>
                    </a:p>
                  </a:txBody>
                  <a:tcPr/>
                </a:tc>
                <a:tc>
                  <a:txBody>
                    <a:bodyPr/>
                    <a:lstStyle/>
                    <a:p>
                      <a:pPr algn="l" rtl="0" fontAlgn="ctr"/>
                      <a:r>
                        <a:rPr lang="es-ES" sz="700" b="1" i="0" u="none" strike="noStrike">
                          <a:solidFill>
                            <a:srgbClr val="FFFFFF"/>
                          </a:solidFill>
                          <a:effectLst/>
                          <a:latin typeface="Calibri" panose="020F0502020204030204" pitchFamily="34" charset="0"/>
                        </a:rPr>
                        <a:t>Nación</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Propios</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ES" sz="700" b="1" i="0" u="none" strike="noStrike">
                          <a:solidFill>
                            <a:srgbClr val="FFFFFF"/>
                          </a:solidFill>
                          <a:effectLst/>
                          <a:latin typeface="Calibri" panose="020F0502020204030204" pitchFamily="34" charset="0"/>
                        </a:rPr>
                        <a:t>Nación</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Propios</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ES" sz="700" b="1" i="0" u="none" strike="noStrike">
                          <a:solidFill>
                            <a:srgbClr val="FFFFFF"/>
                          </a:solidFill>
                          <a:effectLst/>
                          <a:latin typeface="Calibri" panose="020F0502020204030204" pitchFamily="34" charset="0"/>
                        </a:rPr>
                        <a:t>Nación</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Propios</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ES" sz="700" b="1" i="0" u="none" strike="noStrike">
                          <a:solidFill>
                            <a:srgbClr val="FFFFFF"/>
                          </a:solidFill>
                          <a:effectLst/>
                          <a:latin typeface="Calibri" panose="020F0502020204030204" pitchFamily="34" charset="0"/>
                        </a:rPr>
                        <a:t>Nación</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Propios</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ES" sz="700" b="1" i="0" u="none" strike="noStrike">
                          <a:solidFill>
                            <a:srgbClr val="FFFFFF"/>
                          </a:solidFill>
                          <a:effectLst/>
                          <a:latin typeface="Calibri" panose="020F0502020204030204" pitchFamily="34" charset="0"/>
                        </a:rPr>
                        <a:t>Nación</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Propios</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ES" sz="700" b="1" i="0" u="none" strike="noStrike">
                          <a:solidFill>
                            <a:srgbClr val="FFFFFF"/>
                          </a:solidFill>
                          <a:effectLst/>
                          <a:latin typeface="Calibri" panose="020F0502020204030204" pitchFamily="34" charset="0"/>
                        </a:rPr>
                        <a:t>Nación</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Propios</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03"/>
                  </a:ext>
                </a:extLst>
              </a:tr>
              <a:tr h="122854">
                <a:tc>
                  <a:txBody>
                    <a:bodyPr/>
                    <a:lstStyle/>
                    <a:p>
                      <a:pPr algn="l" rtl="0" fontAlgn="ctr"/>
                      <a:r>
                        <a:rPr lang="es-ES" sz="700" b="1" i="0" u="none" strike="noStrike">
                          <a:solidFill>
                            <a:srgbClr val="800000"/>
                          </a:solidFill>
                          <a:effectLst/>
                          <a:latin typeface="Calibri" panose="020F0502020204030204" pitchFamily="34" charset="0"/>
                        </a:rPr>
                        <a:t>ENTIDAD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extLst>
                  <a:ext uri="{0D108BD9-81ED-4DB2-BD59-A6C34878D82A}">
                    <a16:rowId xmlns:a16="http://schemas.microsoft.com/office/drawing/2014/main" xmlns="" val="10004"/>
                  </a:ext>
                </a:extLst>
              </a:tr>
              <a:tr h="220155">
                <a:tc>
                  <a:txBody>
                    <a:bodyPr/>
                    <a:lstStyle/>
                    <a:p>
                      <a:pPr algn="l" rtl="0" fontAlgn="ctr"/>
                      <a:r>
                        <a:rPr lang="es-ES" sz="600" b="0" i="0" u="none" strike="noStrike">
                          <a:solidFill>
                            <a:srgbClr val="800000"/>
                          </a:solidFill>
                          <a:effectLst/>
                          <a:latin typeface="Calibri" panose="020F0502020204030204" pitchFamily="34" charset="0"/>
                        </a:rPr>
                        <a:t>SOLICITADO INVERSION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9.680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9.316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17.866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18.083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15.992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12.382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05"/>
                  </a:ext>
                </a:extLst>
              </a:tr>
              <a:tr h="122854">
                <a:tc>
                  <a:txBody>
                    <a:bodyPr/>
                    <a:lstStyle/>
                    <a:p>
                      <a:pPr algn="l" rtl="0" fontAlgn="ctr"/>
                      <a:r>
                        <a:rPr lang="es-ES" sz="600" b="0" i="0" u="none" strike="noStrike">
                          <a:solidFill>
                            <a:srgbClr val="800000"/>
                          </a:solidFill>
                          <a:effectLst/>
                          <a:latin typeface="Calibri" panose="020F0502020204030204" pitchFamily="34" charset="0"/>
                        </a:rPr>
                        <a:t>MGMP 2018 - 2021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06"/>
                  </a:ext>
                </a:extLst>
              </a:tr>
              <a:tr h="220155">
                <a:tc>
                  <a:txBody>
                    <a:bodyPr/>
                    <a:lstStyle/>
                    <a:p>
                      <a:pPr algn="l" rtl="0" fontAlgn="ctr"/>
                      <a:r>
                        <a:rPr lang="es-ES" sz="600" b="0" i="0" u="none" strike="noStrike">
                          <a:solidFill>
                            <a:srgbClr val="800000"/>
                          </a:solidFill>
                          <a:effectLst/>
                          <a:latin typeface="Calibri" panose="020F0502020204030204" pitchFamily="34" charset="0"/>
                        </a:rPr>
                        <a:t>DIFERENCIA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17.866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18.083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15.992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12.382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07"/>
                  </a:ext>
                </a:extLst>
              </a:tr>
              <a:tr h="122854">
                <a:tc>
                  <a:txBody>
                    <a:bodyPr/>
                    <a:lstStyle/>
                    <a:p>
                      <a:pPr algn="l" rtl="0" fontAlgn="ctr"/>
                      <a:r>
                        <a:rPr lang="es-ES" sz="700" b="1" i="0" u="none" strike="noStrike">
                          <a:solidFill>
                            <a:srgbClr val="800000"/>
                          </a:solidFill>
                          <a:effectLst/>
                          <a:latin typeface="Calibri" panose="020F0502020204030204" pitchFamily="34" charset="0"/>
                        </a:rPr>
                        <a:t>ENTIDAD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extLst>
                  <a:ext uri="{0D108BD9-81ED-4DB2-BD59-A6C34878D82A}">
                    <a16:rowId xmlns:a16="http://schemas.microsoft.com/office/drawing/2014/main" xmlns="" val="10008"/>
                  </a:ext>
                </a:extLst>
              </a:tr>
              <a:tr h="122854">
                <a:tc>
                  <a:txBody>
                    <a:bodyPr/>
                    <a:lstStyle/>
                    <a:p>
                      <a:pPr algn="l" rtl="0" fontAlgn="ctr"/>
                      <a:r>
                        <a:rPr lang="es-ES" sz="600" b="0" i="0" u="none" strike="noStrike">
                          <a:solidFill>
                            <a:srgbClr val="800000"/>
                          </a:solidFill>
                          <a:effectLst/>
                          <a:latin typeface="Calibri" panose="020F0502020204030204" pitchFamily="34" charset="0"/>
                        </a:rPr>
                        <a:t>SOLICITADO INVERSION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09"/>
                  </a:ext>
                </a:extLst>
              </a:tr>
              <a:tr h="122854">
                <a:tc>
                  <a:txBody>
                    <a:bodyPr/>
                    <a:lstStyle/>
                    <a:p>
                      <a:pPr algn="l" rtl="0" fontAlgn="ctr"/>
                      <a:r>
                        <a:rPr lang="es-ES" sz="600" b="0" i="0" u="none" strike="noStrike">
                          <a:solidFill>
                            <a:srgbClr val="800000"/>
                          </a:solidFill>
                          <a:effectLst/>
                          <a:latin typeface="Calibri" panose="020F0502020204030204" pitchFamily="34" charset="0"/>
                        </a:rPr>
                        <a:t>MGMP 2018 - 2021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10"/>
                  </a:ext>
                </a:extLst>
              </a:tr>
              <a:tr h="220155">
                <a:tc>
                  <a:txBody>
                    <a:bodyPr/>
                    <a:lstStyle/>
                    <a:p>
                      <a:pPr algn="l" rtl="0" fontAlgn="ctr"/>
                      <a:r>
                        <a:rPr lang="es-ES" sz="600" b="0" i="0" u="none" strike="noStrike">
                          <a:solidFill>
                            <a:srgbClr val="800000"/>
                          </a:solidFill>
                          <a:effectLst/>
                          <a:latin typeface="Calibri" panose="020F0502020204030204" pitchFamily="34" charset="0"/>
                        </a:rPr>
                        <a:t>DIFERENCIA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11"/>
                  </a:ext>
                </a:extLst>
              </a:tr>
              <a:tr h="122854">
                <a:tc>
                  <a:txBody>
                    <a:bodyPr/>
                    <a:lstStyle/>
                    <a:p>
                      <a:pPr algn="l" rtl="0" fontAlgn="ctr"/>
                      <a:r>
                        <a:rPr lang="es-ES" sz="700" b="1" i="0" u="none" strike="noStrike">
                          <a:solidFill>
                            <a:srgbClr val="800000"/>
                          </a:solidFill>
                          <a:effectLst/>
                          <a:latin typeface="Calibri" panose="020F0502020204030204" pitchFamily="34" charset="0"/>
                        </a:rPr>
                        <a:t>ENTIDAD 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2F2F2"/>
                    </a:solidFill>
                  </a:tcPr>
                </a:tc>
                <a:extLst>
                  <a:ext uri="{0D108BD9-81ED-4DB2-BD59-A6C34878D82A}">
                    <a16:rowId xmlns:a16="http://schemas.microsoft.com/office/drawing/2014/main" xmlns="" val="10012"/>
                  </a:ext>
                </a:extLst>
              </a:tr>
              <a:tr h="122854">
                <a:tc>
                  <a:txBody>
                    <a:bodyPr/>
                    <a:lstStyle/>
                    <a:p>
                      <a:pPr algn="l" rtl="0" fontAlgn="ctr"/>
                      <a:r>
                        <a:rPr lang="es-ES" sz="600" b="0" i="0" u="none" strike="noStrike">
                          <a:solidFill>
                            <a:srgbClr val="800000"/>
                          </a:solidFill>
                          <a:effectLst/>
                          <a:latin typeface="Calibri" panose="020F0502020204030204" pitchFamily="34" charset="0"/>
                        </a:rPr>
                        <a:t>SOLICITADO INVERSION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13"/>
                  </a:ext>
                </a:extLst>
              </a:tr>
              <a:tr h="122854">
                <a:tc>
                  <a:txBody>
                    <a:bodyPr/>
                    <a:lstStyle/>
                    <a:p>
                      <a:pPr algn="l" rtl="0" fontAlgn="ctr"/>
                      <a:r>
                        <a:rPr lang="es-ES" sz="600" b="0" i="0" u="none" strike="noStrike">
                          <a:solidFill>
                            <a:srgbClr val="800000"/>
                          </a:solidFill>
                          <a:effectLst/>
                          <a:latin typeface="Calibri" panose="020F0502020204030204" pitchFamily="34" charset="0"/>
                        </a:rPr>
                        <a:t>MGMP 2018 - 2021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xmlns="" val="10014"/>
                  </a:ext>
                </a:extLst>
              </a:tr>
              <a:tr h="220155">
                <a:tc>
                  <a:txBody>
                    <a:bodyPr/>
                    <a:lstStyle/>
                    <a:p>
                      <a:pPr algn="l" rtl="0" fontAlgn="ctr"/>
                      <a:r>
                        <a:rPr lang="es-ES" sz="600" b="0" i="0" u="none" strike="noStrike">
                          <a:solidFill>
                            <a:srgbClr val="800000"/>
                          </a:solidFill>
                          <a:effectLst/>
                          <a:latin typeface="Calibri" panose="020F0502020204030204" pitchFamily="34" charset="0"/>
                        </a:rPr>
                        <a:t>DIFERENCIA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8EA9DB"/>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22854">
                <a:tc>
                  <a:txBody>
                    <a:bodyPr/>
                    <a:lstStyle/>
                    <a:p>
                      <a:pPr algn="l" rtl="0" fontAlgn="ctr"/>
                      <a:r>
                        <a:rPr lang="es-ES" sz="700" b="1" i="0" u="none" strike="noStrike">
                          <a:solidFill>
                            <a:srgbClr val="FFFFFF"/>
                          </a:solidFill>
                          <a:effectLst/>
                          <a:latin typeface="Calibri" panose="020F0502020204030204" pitchFamily="34" charset="0"/>
                        </a:rPr>
                        <a:t>Total Nación SOLICITADO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extLst>
                  <a:ext uri="{0D108BD9-81ED-4DB2-BD59-A6C34878D82A}">
                    <a16:rowId xmlns:a16="http://schemas.microsoft.com/office/drawing/2014/main" xmlns="" val="10016"/>
                  </a:ext>
                </a:extLst>
              </a:tr>
              <a:tr h="122854">
                <a:tc>
                  <a:txBody>
                    <a:bodyPr/>
                    <a:lstStyle/>
                    <a:p>
                      <a:pPr algn="l" rtl="0" fontAlgn="ctr"/>
                      <a:r>
                        <a:rPr lang="es-ES" sz="700" b="1" i="0" u="none" strike="noStrike">
                          <a:solidFill>
                            <a:srgbClr val="FFFFFF"/>
                          </a:solidFill>
                          <a:effectLst/>
                          <a:latin typeface="Calibri" panose="020F0502020204030204" pitchFamily="34" charset="0"/>
                        </a:rPr>
                        <a:t>MGMP 2018-2021 Nación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extLst>
                  <a:ext uri="{0D108BD9-81ED-4DB2-BD59-A6C34878D82A}">
                    <a16:rowId xmlns:a16="http://schemas.microsoft.com/office/drawing/2014/main" xmlns="" val="10017"/>
                  </a:ext>
                </a:extLst>
              </a:tr>
              <a:tr h="220155">
                <a:tc>
                  <a:txBody>
                    <a:bodyPr/>
                    <a:lstStyle/>
                    <a:p>
                      <a:pPr algn="l" rtl="0" fontAlgn="ctr"/>
                      <a:r>
                        <a:rPr lang="es-ES" sz="700" b="1" i="0" u="none" strike="noStrike">
                          <a:solidFill>
                            <a:srgbClr val="FFFFFF"/>
                          </a:solidFill>
                          <a:effectLst/>
                          <a:latin typeface="Calibri" panose="020F0502020204030204" pitchFamily="34" charset="0"/>
                        </a:rPr>
                        <a:t>DIFERENCIA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ctr"/>
                      <a:r>
                        <a:rPr lang="es-ES" sz="700" b="1"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ctr"/>
                      <a:r>
                        <a:rPr lang="es-ES" sz="700" b="1"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18"/>
                  </a:ext>
                </a:extLst>
              </a:tr>
              <a:tr h="122854">
                <a:tc>
                  <a:txBody>
                    <a:bodyPr/>
                    <a:lstStyle/>
                    <a:p>
                      <a:pPr algn="l" rtl="0" fontAlgn="ctr"/>
                      <a:r>
                        <a:rPr lang="es-ES" sz="700" b="1" i="0" u="none" strike="noStrike">
                          <a:solidFill>
                            <a:srgbClr val="FFFFFF"/>
                          </a:solidFill>
                          <a:effectLst/>
                          <a:latin typeface="Calibri" panose="020F0502020204030204" pitchFamily="34" charset="0"/>
                        </a:rPr>
                        <a:t>Total Propios SOLICITADO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extLst>
                  <a:ext uri="{0D108BD9-81ED-4DB2-BD59-A6C34878D82A}">
                    <a16:rowId xmlns:a16="http://schemas.microsoft.com/office/drawing/2014/main" xmlns="" val="10019"/>
                  </a:ext>
                </a:extLst>
              </a:tr>
              <a:tr h="220155">
                <a:tc>
                  <a:txBody>
                    <a:bodyPr/>
                    <a:lstStyle/>
                    <a:p>
                      <a:pPr algn="l" rtl="0" fontAlgn="ctr"/>
                      <a:r>
                        <a:rPr lang="es-ES" sz="700" b="1" i="0" u="none" strike="noStrike">
                          <a:solidFill>
                            <a:srgbClr val="FFFFFF"/>
                          </a:solidFill>
                          <a:effectLst/>
                          <a:latin typeface="Calibri" panose="020F0502020204030204" pitchFamily="34" charset="0"/>
                        </a:rPr>
                        <a:t>MGMP 2018-2021 PROPIOS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extLst>
                  <a:ext uri="{0D108BD9-81ED-4DB2-BD59-A6C34878D82A}">
                    <a16:rowId xmlns:a16="http://schemas.microsoft.com/office/drawing/2014/main" xmlns="" val="10020"/>
                  </a:ext>
                </a:extLst>
              </a:tr>
              <a:tr h="220155">
                <a:tc>
                  <a:txBody>
                    <a:bodyPr/>
                    <a:lstStyle/>
                    <a:p>
                      <a:pPr algn="l" rtl="0" fontAlgn="ctr"/>
                      <a:r>
                        <a:rPr lang="es-ES" sz="700" b="1" i="0" u="none" strike="noStrike">
                          <a:solidFill>
                            <a:srgbClr val="FFFFFF"/>
                          </a:solidFill>
                          <a:effectLst/>
                          <a:latin typeface="Calibri" panose="020F0502020204030204" pitchFamily="34" charset="0"/>
                        </a:rPr>
                        <a:t>DIFERENCIA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fontAlgn="ctr"/>
                      <a:r>
                        <a:rPr lang="es-ES"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r" rtl="0" fontAlgn="ctr"/>
                      <a:r>
                        <a:rPr lang="es-ES" sz="700" b="1" i="0" u="none" strike="noStrike">
                          <a:solidFill>
                            <a:srgbClr val="FFFFFF"/>
                          </a:solidFill>
                          <a:effectLst/>
                          <a:latin typeface="Calibri" panose="020F0502020204030204" pitchFamily="34" charset="0"/>
                        </a:rPr>
                        <a:t>            -   </a:t>
                      </a:r>
                    </a:p>
                  </a:txBody>
                  <a:tcPr marL="0" marR="0" marT="0"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21"/>
                  </a:ext>
                </a:extLst>
              </a:tr>
              <a:tr h="83541">
                <a:tc gridSpan="13">
                  <a:txBody>
                    <a:bodyPr/>
                    <a:lstStyle/>
                    <a:p>
                      <a:pPr algn="l" rtl="0" fontAlgn="ctr"/>
                      <a:r>
                        <a:rPr lang="es-ES" sz="500" b="0" i="0" u="none" strike="noStrike">
                          <a:solidFill>
                            <a:srgbClr val="800000"/>
                          </a:solidFill>
                          <a:effectLst/>
                          <a:latin typeface="Calibri" panose="020F0502020204030204" pitchFamily="34" charset="0"/>
                        </a:rPr>
                        <a:t>* Apropiación vigente a 31 de mayo de 2017, SIN incluir adición</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22"/>
                  </a:ext>
                </a:extLst>
              </a:tr>
              <a:tr h="83541">
                <a:tc gridSpan="13">
                  <a:txBody>
                    <a:bodyPr/>
                    <a:lstStyle/>
                    <a:p>
                      <a:pPr algn="l" rtl="0" fontAlgn="ctr"/>
                      <a:r>
                        <a:rPr lang="es-ES" sz="500" b="0" i="0" u="none" strike="noStrike" dirty="0">
                          <a:solidFill>
                            <a:srgbClr val="800000"/>
                          </a:solidFill>
                          <a:effectLst/>
                          <a:latin typeface="Calibri" panose="020F0502020204030204" pitchFamily="34" charset="0"/>
                        </a:rPr>
                        <a:t>** Apropiación vigente a 31 de mayo de 2017, incluyendo adición</a:t>
                      </a: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383107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7728" y="404813"/>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AF272D"/>
                </a:solidFill>
                <a:effectLst/>
                <a:uLnTx/>
                <a:uFillTx/>
                <a:latin typeface="Cambria" pitchFamily="18" charset="0"/>
                <a:ea typeface="+mj-ea"/>
                <a:cs typeface="+mj-cs"/>
              </a:rPr>
              <a:t>5. Solicitud</a:t>
            </a:r>
            <a:r>
              <a:rPr kumimoji="0" lang="es-ES" sz="2400" b="1" i="0" u="none" strike="noStrike" kern="1200" cap="none" spc="0" normalizeH="0" noProof="0" dirty="0">
                <a:ln>
                  <a:noFill/>
                </a:ln>
                <a:solidFill>
                  <a:srgbClr val="AF272D"/>
                </a:solidFill>
                <a:effectLst/>
                <a:uLnTx/>
                <a:uFillTx/>
                <a:latin typeface="Cambria" pitchFamily="18" charset="0"/>
                <a:ea typeface="+mj-ea"/>
                <a:cs typeface="+mj-cs"/>
              </a:rPr>
              <a:t> </a:t>
            </a:r>
            <a:r>
              <a:rPr kumimoji="0" lang="es-ES" sz="2400" b="1" i="0" u="none" strike="noStrike" kern="1200" cap="none" spc="0" normalizeH="0" baseline="0" noProof="0" dirty="0">
                <a:ln>
                  <a:noFill/>
                </a:ln>
                <a:solidFill>
                  <a:srgbClr val="AF272D"/>
                </a:solidFill>
                <a:effectLst/>
                <a:uLnTx/>
                <a:uFillTx/>
                <a:latin typeface="Cambria" pitchFamily="18" charset="0"/>
                <a:ea typeface="+mj-ea"/>
                <a:cs typeface="+mj-cs"/>
              </a:rPr>
              <a:t>MGMP 2019-2022</a:t>
            </a:r>
            <a:r>
              <a:rPr kumimoji="0" lang="es-ES" sz="2400" b="1" i="0" u="none" strike="noStrike" kern="1200" cap="none" spc="0" normalizeH="0" noProof="0" dirty="0">
                <a:ln>
                  <a:noFill/>
                </a:ln>
                <a:solidFill>
                  <a:srgbClr val="AF272D"/>
                </a:solidFill>
                <a:effectLst/>
                <a:uLnTx/>
                <a:uFillTx/>
                <a:latin typeface="Cambria" pitchFamily="18" charset="0"/>
                <a:ea typeface="+mj-ea"/>
                <a:cs typeface="+mj-cs"/>
              </a:rPr>
              <a:t> Inversión</a:t>
            </a:r>
            <a:endParaRPr kumimoji="0" lang="es-CO" sz="24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6"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3" name="Tabla 2"/>
          <p:cNvGraphicFramePr>
            <a:graphicFrameLocks noGrp="1"/>
          </p:cNvGraphicFramePr>
          <p:nvPr/>
        </p:nvGraphicFramePr>
        <p:xfrm>
          <a:off x="547736" y="1017415"/>
          <a:ext cx="8048527" cy="5691534"/>
        </p:xfrm>
        <a:graphic>
          <a:graphicData uri="http://schemas.openxmlformats.org/drawingml/2006/table">
            <a:tbl>
              <a:tblPr/>
              <a:tblGrid>
                <a:gridCol w="2298563">
                  <a:extLst>
                    <a:ext uri="{9D8B030D-6E8A-4147-A177-3AD203B41FA5}">
                      <a16:colId xmlns:a16="http://schemas.microsoft.com/office/drawing/2014/main" xmlns="" val="20000"/>
                    </a:ext>
                  </a:extLst>
                </a:gridCol>
                <a:gridCol w="640466">
                  <a:extLst>
                    <a:ext uri="{9D8B030D-6E8A-4147-A177-3AD203B41FA5}">
                      <a16:colId xmlns:a16="http://schemas.microsoft.com/office/drawing/2014/main" xmlns="" val="20001"/>
                    </a:ext>
                  </a:extLst>
                </a:gridCol>
                <a:gridCol w="640466">
                  <a:extLst>
                    <a:ext uri="{9D8B030D-6E8A-4147-A177-3AD203B41FA5}">
                      <a16:colId xmlns:a16="http://schemas.microsoft.com/office/drawing/2014/main" xmlns="" val="20002"/>
                    </a:ext>
                  </a:extLst>
                </a:gridCol>
                <a:gridCol w="690280">
                  <a:extLst>
                    <a:ext uri="{9D8B030D-6E8A-4147-A177-3AD203B41FA5}">
                      <a16:colId xmlns:a16="http://schemas.microsoft.com/office/drawing/2014/main" xmlns="" val="20003"/>
                    </a:ext>
                  </a:extLst>
                </a:gridCol>
                <a:gridCol w="690280">
                  <a:extLst>
                    <a:ext uri="{9D8B030D-6E8A-4147-A177-3AD203B41FA5}">
                      <a16:colId xmlns:a16="http://schemas.microsoft.com/office/drawing/2014/main" xmlns="" val="20004"/>
                    </a:ext>
                  </a:extLst>
                </a:gridCol>
                <a:gridCol w="690280">
                  <a:extLst>
                    <a:ext uri="{9D8B030D-6E8A-4147-A177-3AD203B41FA5}">
                      <a16:colId xmlns:a16="http://schemas.microsoft.com/office/drawing/2014/main" xmlns="" val="20005"/>
                    </a:ext>
                  </a:extLst>
                </a:gridCol>
                <a:gridCol w="690280">
                  <a:extLst>
                    <a:ext uri="{9D8B030D-6E8A-4147-A177-3AD203B41FA5}">
                      <a16:colId xmlns:a16="http://schemas.microsoft.com/office/drawing/2014/main" xmlns="" val="20006"/>
                    </a:ext>
                  </a:extLst>
                </a:gridCol>
                <a:gridCol w="426978">
                  <a:extLst>
                    <a:ext uri="{9D8B030D-6E8A-4147-A177-3AD203B41FA5}">
                      <a16:colId xmlns:a16="http://schemas.microsoft.com/office/drawing/2014/main" xmlns="" val="20007"/>
                    </a:ext>
                  </a:extLst>
                </a:gridCol>
                <a:gridCol w="426978">
                  <a:extLst>
                    <a:ext uri="{9D8B030D-6E8A-4147-A177-3AD203B41FA5}">
                      <a16:colId xmlns:a16="http://schemas.microsoft.com/office/drawing/2014/main" xmlns="" val="20008"/>
                    </a:ext>
                  </a:extLst>
                </a:gridCol>
                <a:gridCol w="426978">
                  <a:extLst>
                    <a:ext uri="{9D8B030D-6E8A-4147-A177-3AD203B41FA5}">
                      <a16:colId xmlns:a16="http://schemas.microsoft.com/office/drawing/2014/main" xmlns="" val="20009"/>
                    </a:ext>
                  </a:extLst>
                </a:gridCol>
                <a:gridCol w="426978">
                  <a:extLst>
                    <a:ext uri="{9D8B030D-6E8A-4147-A177-3AD203B41FA5}">
                      <a16:colId xmlns:a16="http://schemas.microsoft.com/office/drawing/2014/main" xmlns="" val="20010"/>
                    </a:ext>
                  </a:extLst>
                </a:gridCol>
              </a:tblGrid>
              <a:tr h="170791">
                <a:tc>
                  <a:txBody>
                    <a:bodyPr/>
                    <a:lstStyle/>
                    <a:p>
                      <a:pPr algn="l" rtl="0" fontAlgn="ctr"/>
                      <a:r>
                        <a:rPr lang="es-ES" sz="600" b="1" i="0" u="none" strike="noStrike">
                          <a:solidFill>
                            <a:srgbClr val="800000"/>
                          </a:solidFill>
                          <a:effectLst/>
                          <a:latin typeface="Calibri" panose="020F0502020204030204" pitchFamily="34" charset="0"/>
                        </a:rPr>
                        <a:t>Millones de pesos</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s-E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endParaRPr lang="es-ES" sz="6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8">
                  <a:txBody>
                    <a:bodyPr/>
                    <a:lstStyle/>
                    <a:p>
                      <a:pPr algn="ctr" rtl="0" fontAlgn="ctr"/>
                      <a:r>
                        <a:rPr lang="es-ES" sz="800" b="1" i="0" u="none" strike="noStrike">
                          <a:solidFill>
                            <a:srgbClr val="FFFFFF"/>
                          </a:solidFill>
                          <a:effectLst/>
                          <a:latin typeface="Calibri" panose="020F0502020204030204" pitchFamily="34" charset="0"/>
                        </a:rPr>
                        <a:t>MGMP 2019-2022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117419">
                <a:tc rowSpan="2">
                  <a:txBody>
                    <a:bodyPr/>
                    <a:lstStyle/>
                    <a:p>
                      <a:pPr algn="ctr" rtl="0" fontAlgn="ctr"/>
                      <a:r>
                        <a:rPr lang="es-ES" sz="800" b="1" i="0" u="none" strike="noStrike">
                          <a:solidFill>
                            <a:srgbClr val="FFFFFF"/>
                          </a:solidFill>
                          <a:effectLst/>
                          <a:latin typeface="Calibri" panose="020F0502020204030204" pitchFamily="34" charset="0"/>
                        </a:rPr>
                        <a:t>Inversión/Entidad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700" b="1" i="0" u="none" strike="noStrike">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700" b="1" i="0" u="none" strike="noStrike">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700" b="1" i="0" u="none" strike="noStrike">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700" b="1" i="0" u="none" strike="noStrike">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700" b="1" i="0" u="none" strike="noStrike">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ES" sz="700" b="1" i="0" u="none" strike="noStrike">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Var%</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Var%</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Var%</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Var%</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10001"/>
                  </a:ext>
                </a:extLst>
              </a:tr>
              <a:tr h="11208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rtl="0" fontAlgn="ctr"/>
                      <a:r>
                        <a:rPr lang="es-ES" sz="700" b="1" i="0" u="none" strike="noStrike">
                          <a:solidFill>
                            <a:srgbClr val="FFFFFF"/>
                          </a:solidFill>
                          <a:effectLst/>
                          <a:latin typeface="Calibri" panose="020F0502020204030204" pitchFamily="34" charset="0"/>
                        </a:rPr>
                        <a:t>19/18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21/20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700" b="1" i="0" u="none" strike="noStrike">
                          <a:solidFill>
                            <a:srgbClr val="FFFFFF"/>
                          </a:solidFill>
                          <a:effectLst/>
                          <a:latin typeface="Calibri" panose="020F0502020204030204" pitchFamily="34" charset="0"/>
                        </a:rPr>
                        <a:t>22/21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02"/>
                  </a:ext>
                </a:extLst>
              </a:tr>
              <a:tr h="112082">
                <a:tc>
                  <a:txBody>
                    <a:bodyPr/>
                    <a:lstStyle/>
                    <a:p>
                      <a:pPr algn="l" rtl="0" fontAlgn="ctr"/>
                      <a:r>
                        <a:rPr lang="es-ES" sz="700" b="1" i="0" u="none" strike="noStrike">
                          <a:solidFill>
                            <a:srgbClr val="800000"/>
                          </a:solidFill>
                          <a:effectLst/>
                          <a:latin typeface="Calibri" panose="020F0502020204030204" pitchFamily="34" charset="0"/>
                        </a:rPr>
                        <a:t>Contaduría General de la Nación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9.680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9.316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17.866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18.083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15.992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12.382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92%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-12%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-23%</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112082">
                <a:tc>
                  <a:txBody>
                    <a:bodyPr/>
                    <a:lstStyle/>
                    <a:p>
                      <a:pPr algn="l" rtl="0" fontAlgn="ctr"/>
                      <a:r>
                        <a:rPr lang="es-ES" sz="700" b="1" i="0" u="none" strike="noStrike">
                          <a:solidFill>
                            <a:srgbClr val="800000"/>
                          </a:solidFill>
                          <a:effectLst/>
                          <a:latin typeface="Calibri" panose="020F0502020204030204" pitchFamily="34" charset="0"/>
                        </a:rPr>
                        <a:t>Programa Presupuestal 1 (1301)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8.928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8.679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12.444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12.612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9.910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8.412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43%</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-15%</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4"/>
                  </a:ext>
                </a:extLst>
              </a:tr>
              <a:tr h="181465">
                <a:tc>
                  <a:txBody>
                    <a:bodyPr/>
                    <a:lstStyle/>
                    <a:p>
                      <a:pPr algn="just" rtl="0" fontAlgn="auto"/>
                      <a:r>
                        <a:rPr lang="es-ES" sz="600" b="1" i="0" u="none" strike="noStrike">
                          <a:solidFill>
                            <a:srgbClr val="800000"/>
                          </a:solidFill>
                          <a:effectLst/>
                          <a:latin typeface="Calibri" panose="020F0502020204030204" pitchFamily="34" charset="0"/>
                        </a:rPr>
                        <a:t>Fortalecimiento de los  controles   de la  información  contable pública reportada por las entidades reguladas por la CGN a nivel  nacional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600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568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1.406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1.049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1.096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147%</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-25%</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4%</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5"/>
                  </a:ext>
                </a:extLst>
              </a:tr>
              <a:tr h="112082">
                <a:tc>
                  <a:txBody>
                    <a:bodyPr/>
                    <a:lstStyle/>
                    <a:p>
                      <a:pPr algn="just" rtl="0" fontAlgn="auto"/>
                      <a:r>
                        <a:rPr lang="es-ES" sz="600" b="1" i="0" u="none" strike="noStrike">
                          <a:solidFill>
                            <a:srgbClr val="800000"/>
                          </a:solidFill>
                          <a:effectLst/>
                          <a:latin typeface="Calibri" panose="020F0502020204030204" pitchFamily="34" charset="0"/>
                        </a:rPr>
                        <a:t>Adaptación financiera y estadística a los nuevos marcos normativos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192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192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6"/>
                  </a:ext>
                </a:extLst>
              </a:tr>
              <a:tr h="181465">
                <a:tc>
                  <a:txBody>
                    <a:bodyPr/>
                    <a:lstStyle/>
                    <a:p>
                      <a:pPr algn="just" rtl="0" fontAlgn="auto"/>
                      <a:r>
                        <a:rPr lang="es-ES" sz="600" b="1" i="0" u="none" strike="noStrike">
                          <a:solidFill>
                            <a:srgbClr val="800000"/>
                          </a:solidFill>
                          <a:effectLst/>
                          <a:latin typeface="Calibri" panose="020F0502020204030204" pitchFamily="34" charset="0"/>
                        </a:rPr>
                        <a:t>Sostenibilidad de la regulación contable pública en convergencia con estándares internacionales de información financiera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1.120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1.096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7"/>
                  </a:ext>
                </a:extLst>
              </a:tr>
              <a:tr h="181465">
                <a:tc>
                  <a:txBody>
                    <a:bodyPr/>
                    <a:lstStyle/>
                    <a:p>
                      <a:pPr algn="just" rtl="0" fontAlgn="auto"/>
                      <a:r>
                        <a:rPr lang="es-ES" sz="600" b="1" i="0" u="none" strike="noStrike">
                          <a:solidFill>
                            <a:srgbClr val="800000"/>
                          </a:solidFill>
                          <a:effectLst/>
                          <a:latin typeface="Calibri" panose="020F0502020204030204" pitchFamily="34" charset="0"/>
                        </a:rPr>
                        <a:t>Capacitación , divulgación y asistencia técnica en el modelo colombiano de regulación contable pública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2.440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2.440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8"/>
                  </a:ext>
                </a:extLst>
              </a:tr>
              <a:tr h="181465">
                <a:tc>
                  <a:txBody>
                    <a:bodyPr/>
                    <a:lstStyle/>
                    <a:p>
                      <a:pPr algn="just" rtl="0" fontAlgn="auto"/>
                      <a:r>
                        <a:rPr lang="es-ES" sz="600" b="1" i="0" u="none" strike="noStrike">
                          <a:solidFill>
                            <a:srgbClr val="800000"/>
                          </a:solidFill>
                          <a:effectLst/>
                          <a:latin typeface="Calibri" panose="020F0502020204030204" pitchFamily="34" charset="0"/>
                        </a:rPr>
                        <a:t>Fortalecimiento de los sistemas de información y consolidación contable nacional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4.576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4.383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9"/>
                  </a:ext>
                </a:extLst>
              </a:tr>
              <a:tr h="112082">
                <a:tc>
                  <a:txBody>
                    <a:bodyPr/>
                    <a:lstStyle/>
                    <a:p>
                      <a:pPr algn="just" rtl="0" fontAlgn="auto"/>
                      <a:r>
                        <a:rPr lang="es-ES" sz="600" b="1" i="0" u="none" strike="noStrike">
                          <a:solidFill>
                            <a:srgbClr val="800000"/>
                          </a:solidFill>
                          <a:effectLst/>
                          <a:latin typeface="Calibri" panose="020F0502020204030204" pitchFamily="34" charset="0"/>
                        </a:rPr>
                        <a:t>Adecuación Financiera y estadística a los nuevos marcos normativos Nacional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528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554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582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611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5%</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5%</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5%</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0"/>
                  </a:ext>
                </a:extLst>
              </a:tr>
              <a:tr h="181465">
                <a:tc>
                  <a:txBody>
                    <a:bodyPr/>
                    <a:lstStyle/>
                    <a:p>
                      <a:pPr algn="just" rtl="0" fontAlgn="auto"/>
                      <a:r>
                        <a:rPr lang="es-ES" sz="600" b="1" i="0" u="none" strike="noStrike">
                          <a:solidFill>
                            <a:srgbClr val="800000"/>
                          </a:solidFill>
                          <a:effectLst/>
                          <a:latin typeface="Calibri" panose="020F0502020204030204" pitchFamily="34" charset="0"/>
                        </a:rPr>
                        <a:t>Actualización de la regulación contable pública en convergencia con estándares internacionales de información financiera Nacional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2.883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3.085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7%</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1"/>
                  </a:ext>
                </a:extLst>
              </a:tr>
              <a:tr h="181465">
                <a:tc>
                  <a:txBody>
                    <a:bodyPr/>
                    <a:lstStyle/>
                    <a:p>
                      <a:pPr algn="just" rtl="0" fontAlgn="auto"/>
                      <a:r>
                        <a:rPr lang="es-ES" sz="600" b="1" i="0" u="none" strike="noStrike">
                          <a:solidFill>
                            <a:srgbClr val="800000"/>
                          </a:solidFill>
                          <a:effectLst/>
                          <a:latin typeface="Calibri" panose="020F0502020204030204" pitchFamily="34" charset="0"/>
                        </a:rPr>
                        <a:t>Capacitación divulgación y asistencia técnica en el modelo colombiano de regulación contable pública Nacional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4.244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4.371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4.502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4.637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3%</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3%</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3%</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2"/>
                  </a:ext>
                </a:extLst>
              </a:tr>
              <a:tr h="181465">
                <a:tc>
                  <a:txBody>
                    <a:bodyPr/>
                    <a:lstStyle/>
                    <a:p>
                      <a:pPr algn="just" rtl="0" fontAlgn="auto"/>
                      <a:r>
                        <a:rPr lang="es-ES" sz="600" b="1" i="0" u="none" strike="noStrike">
                          <a:solidFill>
                            <a:srgbClr val="800000"/>
                          </a:solidFill>
                          <a:effectLst/>
                          <a:latin typeface="Calibri" panose="020F0502020204030204" pitchFamily="34" charset="0"/>
                        </a:rPr>
                        <a:t>Fortalecimiento de la generación de información desde el Sistema de Información Misional de la CGN Bogotá</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3.383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3.552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3.730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3.164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5%</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5%</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-15%</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3"/>
                  </a:ext>
                </a:extLst>
              </a:tr>
              <a:tr h="112082">
                <a:tc>
                  <a:txBody>
                    <a:bodyPr/>
                    <a:lstStyle/>
                    <a:p>
                      <a:pPr algn="l" rtl="0" fontAlgn="ctr"/>
                      <a:r>
                        <a:rPr lang="es-ES" sz="700" b="1" i="0" u="none" strike="noStrike">
                          <a:solidFill>
                            <a:srgbClr val="800000"/>
                          </a:solidFill>
                          <a:effectLst/>
                          <a:latin typeface="Calibri" panose="020F0502020204030204" pitchFamily="34" charset="0"/>
                        </a:rPr>
                        <a:t>Programa Presupuestal 2 (1399)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752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637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5.422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5.472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6.083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3.969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751%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-35%</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4"/>
                  </a:ext>
                </a:extLst>
              </a:tr>
              <a:tr h="181465">
                <a:tc>
                  <a:txBody>
                    <a:bodyPr/>
                    <a:lstStyle/>
                    <a:p>
                      <a:pPr algn="just" rtl="0" fontAlgn="auto"/>
                      <a:r>
                        <a:rPr lang="es-ES" sz="600" b="1" i="0" u="none" strike="noStrike">
                          <a:solidFill>
                            <a:srgbClr val="800000"/>
                          </a:solidFill>
                          <a:effectLst/>
                          <a:latin typeface="Calibri" panose="020F0502020204030204" pitchFamily="34" charset="0"/>
                        </a:rPr>
                        <a:t>Fortalecimiento de los sistemas de gestión de la Contaduría General de la Nación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608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508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5"/>
                  </a:ext>
                </a:extLst>
              </a:tr>
              <a:tr h="181465">
                <a:tc>
                  <a:txBody>
                    <a:bodyPr/>
                    <a:lstStyle/>
                    <a:p>
                      <a:pPr algn="just" rtl="0" fontAlgn="auto"/>
                      <a:r>
                        <a:rPr lang="es-ES" sz="600" b="1" i="0" u="none" strike="noStrike">
                          <a:solidFill>
                            <a:srgbClr val="800000"/>
                          </a:solidFill>
                          <a:effectLst/>
                          <a:latin typeface="Calibri" panose="020F0502020204030204" pitchFamily="34" charset="0"/>
                        </a:rPr>
                        <a:t>Fortalecimiento del programa de gestión documental de la Contaduría General de la Nación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144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129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6"/>
                  </a:ext>
                </a:extLst>
              </a:tr>
              <a:tr h="181465">
                <a:tc>
                  <a:txBody>
                    <a:bodyPr/>
                    <a:lstStyle/>
                    <a:p>
                      <a:pPr algn="just" rtl="0" fontAlgn="auto"/>
                      <a:r>
                        <a:rPr lang="es-ES" sz="600" b="1" i="0" u="none" strike="noStrike">
                          <a:solidFill>
                            <a:srgbClr val="800000"/>
                          </a:solidFill>
                          <a:effectLst/>
                          <a:latin typeface="Calibri" panose="020F0502020204030204" pitchFamily="34" charset="0"/>
                        </a:rPr>
                        <a:t>Fortalecimiento e integración de los sistemas de gestión y control de la CGN a través del Sistema Integrado de Gestión Institucional - SIGI Nacional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880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838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1.310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1.075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-5%</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56%</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-18%</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7"/>
                  </a:ext>
                </a:extLst>
              </a:tr>
              <a:tr h="181465">
                <a:tc>
                  <a:txBody>
                    <a:bodyPr/>
                    <a:lstStyle/>
                    <a:p>
                      <a:pPr algn="just" rtl="0" fontAlgn="auto"/>
                      <a:r>
                        <a:rPr lang="es-ES" sz="600" b="1" i="0" u="none" strike="noStrike">
                          <a:solidFill>
                            <a:srgbClr val="800000"/>
                          </a:solidFill>
                          <a:effectLst/>
                          <a:latin typeface="Calibri" panose="020F0502020204030204" pitchFamily="34" charset="0"/>
                        </a:rPr>
                        <a:t>Fortalecimiento de la Plataforma Tecnológica para la prestación de los servicios de la CGN Naciona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4.542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4.634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4.773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2.894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100%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3%</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-39%</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8"/>
                  </a:ext>
                </a:extLst>
              </a:tr>
              <a:tr h="112082">
                <a:tc>
                  <a:txBody>
                    <a:bodyPr/>
                    <a:lstStyle/>
                    <a:p>
                      <a:pPr algn="r" rtl="0" fontAlgn="ctr"/>
                      <a:r>
                        <a:rPr lang="es-ES" sz="700" b="1" i="0" u="none" strike="noStrike">
                          <a:solidFill>
                            <a:srgbClr val="800000"/>
                          </a:solidFill>
                          <a:effectLst/>
                          <a:latin typeface="Calibri" panose="020F0502020204030204" pitchFamily="34" charset="0"/>
                        </a:rPr>
                        <a:t>Total Nación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9.680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9.316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17.866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18.083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15.992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12.382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92%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-12%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-23%</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extLst>
                  <a:ext uri="{0D108BD9-81ED-4DB2-BD59-A6C34878D82A}">
                    <a16:rowId xmlns:a16="http://schemas.microsoft.com/office/drawing/2014/main" xmlns="" val="10019"/>
                  </a:ext>
                </a:extLst>
              </a:tr>
              <a:tr h="112082">
                <a:tc>
                  <a:txBody>
                    <a:bodyPr/>
                    <a:lstStyle/>
                    <a:p>
                      <a:pPr algn="r" rtl="0" fontAlgn="ctr"/>
                      <a:r>
                        <a:rPr lang="es-ES" sz="700" b="1" i="0" u="none" strike="noStrike">
                          <a:solidFill>
                            <a:srgbClr val="800000"/>
                          </a:solidFill>
                          <a:effectLst/>
                          <a:latin typeface="Calibri" panose="020F0502020204030204" pitchFamily="34" charset="0"/>
                        </a:rPr>
                        <a:t>Total Propios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extLst>
                  <a:ext uri="{0D108BD9-81ED-4DB2-BD59-A6C34878D82A}">
                    <a16:rowId xmlns:a16="http://schemas.microsoft.com/office/drawing/2014/main" xmlns="" val="10020"/>
                  </a:ext>
                </a:extLst>
              </a:tr>
              <a:tr h="112082">
                <a:tc>
                  <a:txBody>
                    <a:bodyPr/>
                    <a:lstStyle/>
                    <a:p>
                      <a:pPr algn="r" rtl="0" fontAlgn="ctr"/>
                      <a:r>
                        <a:rPr lang="es-ES" sz="700" b="1" i="0" u="none" strike="noStrike">
                          <a:solidFill>
                            <a:srgbClr val="800000"/>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fontAlgn="ctr"/>
                      <a:r>
                        <a:rPr lang="es-ES" sz="700" b="0" i="0" u="none" strike="noStrike">
                          <a:solidFill>
                            <a:srgbClr val="800000"/>
                          </a:solidFill>
                          <a:effectLst/>
                          <a:latin typeface="Arial" panose="020B0604020202020204" pitchFamily="34" charset="0"/>
                        </a:rPr>
                        <a:t>                 9.680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                 9.316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                 17.866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                 18.083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                 15.992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                 12.382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92%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-12%</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-23%</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extLst>
                  <a:ext uri="{0D108BD9-81ED-4DB2-BD59-A6C34878D82A}">
                    <a16:rowId xmlns:a16="http://schemas.microsoft.com/office/drawing/2014/main" xmlns="" val="10021"/>
                  </a:ext>
                </a:extLst>
              </a:tr>
              <a:tr h="112082">
                <a:tc>
                  <a:txBody>
                    <a:bodyPr/>
                    <a:lstStyle/>
                    <a:p>
                      <a:pPr algn="l" rtl="0" fontAlgn="ctr"/>
                      <a:r>
                        <a:rPr lang="es-ES" sz="700" b="1" i="0" u="none" strike="noStrike">
                          <a:solidFill>
                            <a:srgbClr val="800000"/>
                          </a:solidFill>
                          <a:effectLst/>
                          <a:latin typeface="Calibri" panose="020F0502020204030204" pitchFamily="34" charset="0"/>
                        </a:rPr>
                        <a:t>Entidad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extLst>
                  <a:ext uri="{0D108BD9-81ED-4DB2-BD59-A6C34878D82A}">
                    <a16:rowId xmlns:a16="http://schemas.microsoft.com/office/drawing/2014/main" xmlns="" val="10022"/>
                  </a:ext>
                </a:extLst>
              </a:tr>
              <a:tr h="112082">
                <a:tc>
                  <a:txBody>
                    <a:bodyPr/>
                    <a:lstStyle/>
                    <a:p>
                      <a:pPr algn="l" rtl="0" fontAlgn="ctr"/>
                      <a:r>
                        <a:rPr lang="es-ES" sz="700" b="1" i="0" u="none" strike="noStrike">
                          <a:solidFill>
                            <a:srgbClr val="800000"/>
                          </a:solidFill>
                          <a:effectLst/>
                          <a:latin typeface="Calibri" panose="020F0502020204030204" pitchFamily="34" charset="0"/>
                        </a:rPr>
                        <a:t>Programa Presupuestal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3"/>
                  </a:ext>
                </a:extLst>
              </a:tr>
              <a:tr h="112082">
                <a:tc>
                  <a:txBody>
                    <a:bodyPr/>
                    <a:lstStyle/>
                    <a:p>
                      <a:pPr algn="r" rtl="0" fontAlgn="ctr"/>
                      <a:r>
                        <a:rPr lang="es-ES" sz="700" b="1" i="0" u="none" strike="noStrike">
                          <a:solidFill>
                            <a:srgbClr val="800000"/>
                          </a:solidFill>
                          <a:effectLst/>
                          <a:latin typeface="Calibri" panose="020F0502020204030204" pitchFamily="34" charset="0"/>
                        </a:rPr>
                        <a:t>Principal Proyecto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4"/>
                  </a:ext>
                </a:extLst>
              </a:tr>
              <a:tr h="112082">
                <a:tc>
                  <a:txBody>
                    <a:bodyPr/>
                    <a:lstStyle/>
                    <a:p>
                      <a:pPr algn="r" rtl="0" fontAlgn="ctr"/>
                      <a:r>
                        <a:rPr lang="es-ES" sz="700" b="1" i="0" u="none" strike="noStrike">
                          <a:solidFill>
                            <a:srgbClr val="800000"/>
                          </a:solidFill>
                          <a:effectLst/>
                          <a:latin typeface="Calibri" panose="020F0502020204030204" pitchFamily="34" charset="0"/>
                        </a:rPr>
                        <a:t>Principal Proyecto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5"/>
                  </a:ext>
                </a:extLst>
              </a:tr>
              <a:tr h="112082">
                <a:tc>
                  <a:txBody>
                    <a:bodyPr/>
                    <a:lstStyle/>
                    <a:p>
                      <a:pPr algn="r" rtl="0" fontAlgn="ctr"/>
                      <a:r>
                        <a:rPr lang="es-ES" sz="700" b="1" i="0" u="none" strike="noStrike">
                          <a:solidFill>
                            <a:srgbClr val="800000"/>
                          </a:solidFill>
                          <a:effectLst/>
                          <a:latin typeface="Calibri" panose="020F0502020204030204" pitchFamily="34" charset="0"/>
                        </a:rPr>
                        <a:t>Principal Proyecto 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6"/>
                  </a:ext>
                </a:extLst>
              </a:tr>
              <a:tr h="112082">
                <a:tc>
                  <a:txBody>
                    <a:bodyPr/>
                    <a:lstStyle/>
                    <a:p>
                      <a:pPr algn="r" rtl="0" fontAlgn="ctr"/>
                      <a:r>
                        <a:rPr lang="es-ES" sz="700" b="1" i="0" u="none" strike="noStrike">
                          <a:solidFill>
                            <a:srgbClr val="800000"/>
                          </a:solidFill>
                          <a:effectLst/>
                          <a:latin typeface="Calibri" panose="020F0502020204030204" pitchFamily="34" charset="0"/>
                        </a:rPr>
                        <a:t>Otros Proyectos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7"/>
                  </a:ext>
                </a:extLst>
              </a:tr>
              <a:tr h="112082">
                <a:tc>
                  <a:txBody>
                    <a:bodyPr/>
                    <a:lstStyle/>
                    <a:p>
                      <a:pPr algn="r" rtl="0" fontAlgn="ctr"/>
                      <a:r>
                        <a:rPr lang="es-ES" sz="700" b="1" i="0" u="none" strike="noStrike">
                          <a:solidFill>
                            <a:srgbClr val="800000"/>
                          </a:solidFill>
                          <a:effectLst/>
                          <a:latin typeface="Calibri" panose="020F0502020204030204" pitchFamily="34" charset="0"/>
                        </a:rPr>
                        <a:t>Total Nación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extLst>
                  <a:ext uri="{0D108BD9-81ED-4DB2-BD59-A6C34878D82A}">
                    <a16:rowId xmlns:a16="http://schemas.microsoft.com/office/drawing/2014/main" xmlns="" val="10028"/>
                  </a:ext>
                </a:extLst>
              </a:tr>
              <a:tr h="112082">
                <a:tc>
                  <a:txBody>
                    <a:bodyPr/>
                    <a:lstStyle/>
                    <a:p>
                      <a:pPr algn="r" rtl="0" fontAlgn="ctr"/>
                      <a:r>
                        <a:rPr lang="es-ES" sz="700" b="1" i="0" u="none" strike="noStrike">
                          <a:solidFill>
                            <a:srgbClr val="800000"/>
                          </a:solidFill>
                          <a:effectLst/>
                          <a:latin typeface="Calibri" panose="020F0502020204030204" pitchFamily="34" charset="0"/>
                        </a:rPr>
                        <a:t>Total Propios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fontAlgn="ctr"/>
                      <a:r>
                        <a:rPr lang="es-ES"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l" rtl="0" fontAlgn="ctr"/>
                      <a:r>
                        <a:rPr lang="es-ES" sz="700" b="0"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Calibri" panose="020F050202020403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CE6F2"/>
                    </a:solidFill>
                  </a:tcPr>
                </a:tc>
                <a:extLst>
                  <a:ext uri="{0D108BD9-81ED-4DB2-BD59-A6C34878D82A}">
                    <a16:rowId xmlns:a16="http://schemas.microsoft.com/office/drawing/2014/main" xmlns="" val="10029"/>
                  </a:ext>
                </a:extLst>
              </a:tr>
              <a:tr h="117419">
                <a:tc>
                  <a:txBody>
                    <a:bodyPr/>
                    <a:lstStyle/>
                    <a:p>
                      <a:pPr algn="r" rtl="0" fontAlgn="ctr"/>
                      <a:r>
                        <a:rPr lang="es-ES" sz="700" b="1" i="0" u="none" strike="noStrike">
                          <a:solidFill>
                            <a:srgbClr val="800000"/>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fontAlgn="ctr"/>
                      <a:r>
                        <a:rPr lang="es-ES"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r" rtl="0" fontAlgn="ctr"/>
                      <a:r>
                        <a:rPr lang="es-ES" sz="700" b="0" i="0" u="none" strike="noStrike">
                          <a:solidFill>
                            <a:srgbClr val="800000"/>
                          </a:solidFill>
                          <a:effectLst/>
                          <a:latin typeface="Arial" panose="020B0604020202020204" pitchFamily="34" charset="0"/>
                        </a:rPr>
                        <a:t>0%</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xmlns="" val="10030"/>
                  </a:ext>
                </a:extLst>
              </a:tr>
              <a:tr h="112082">
                <a:tc gridSpan="11">
                  <a:txBody>
                    <a:bodyPr/>
                    <a:lstStyle/>
                    <a:p>
                      <a:pPr algn="l" rtl="0" fontAlgn="ctr"/>
                      <a:r>
                        <a:rPr lang="es-ES" sz="600" b="0" i="0" u="none" strike="noStrike">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31"/>
                  </a:ext>
                </a:extLst>
              </a:tr>
              <a:tr h="106744">
                <a:tc gridSpan="11">
                  <a:txBody>
                    <a:bodyPr/>
                    <a:lstStyle/>
                    <a:p>
                      <a:pPr algn="l" rtl="0" fontAlgn="ctr"/>
                      <a:r>
                        <a:rPr lang="es-ES" sz="6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3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1124744"/>
            <a:ext cx="7448872"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500" b="1" dirty="0">
                <a:solidFill>
                  <a:srgbClr val="AF272D"/>
                </a:solidFill>
                <a:latin typeface="Cambria" pitchFamily="18" charset="0"/>
                <a:ea typeface="+mj-ea"/>
                <a:cs typeface="+mj-cs"/>
              </a:rPr>
              <a:t>Contenido</a:t>
            </a:r>
            <a:endParaRPr kumimoji="0" lang="es-CO" sz="25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6" name="5 CuadroTexto"/>
          <p:cNvSpPr txBox="1"/>
          <p:nvPr/>
        </p:nvSpPr>
        <p:spPr>
          <a:xfrm>
            <a:off x="467544" y="1844824"/>
            <a:ext cx="6408712" cy="4801314"/>
          </a:xfrm>
          <a:prstGeom prst="rect">
            <a:avLst/>
          </a:prstGeom>
          <a:noFill/>
          <a:ln>
            <a:noFill/>
            <a:prstDash val="sysDash"/>
          </a:ln>
        </p:spPr>
        <p:txBody>
          <a:bodyPr wrap="square" rtlCol="0">
            <a:spAutoFit/>
          </a:bodyPr>
          <a:lstStyle/>
          <a:p>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Principales Metas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Ingresos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y Vigencias Futuras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Funcionamiento</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Inversión</a:t>
            </a:r>
          </a:p>
          <a:p>
            <a:pPr marL="800100" lvl="1" indent="-342900">
              <a:buFont typeface="+mj-lt"/>
              <a:buAutoNum type="alphaLcPeriod"/>
            </a:pPr>
            <a:endParaRPr lang="es-ES" b="1" dirty="0">
              <a:solidFill>
                <a:schemeClr val="bg1">
                  <a:lumMod val="65000"/>
                </a:schemeClr>
              </a:solidFill>
            </a:endParaRPr>
          </a:p>
          <a:p>
            <a:pPr marL="800100" lvl="1" indent="-342900">
              <a:buFont typeface="+mj-lt"/>
              <a:buAutoNum type="alphaLcPeriod"/>
            </a:pPr>
            <a:r>
              <a:rPr lang="es-ES" b="1" dirty="0">
                <a:solidFill>
                  <a:schemeClr val="bg1">
                    <a:lumMod val="65000"/>
                  </a:schemeClr>
                </a:solidFill>
              </a:rPr>
              <a:t>Intervención DNP</a:t>
            </a:r>
          </a:p>
          <a:p>
            <a:pPr marL="800100" lvl="1" indent="-342900">
              <a:buFont typeface="+mj-lt"/>
              <a:buAutoNum type="alphaLcPeriod"/>
            </a:pPr>
            <a:r>
              <a:rPr lang="es-ES" b="1" dirty="0">
                <a:solidFill>
                  <a:schemeClr val="bg1">
                    <a:lumMod val="65000"/>
                  </a:schemeClr>
                </a:solidFill>
              </a:rPr>
              <a:t>Intervención Sector</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Políticas Transversales</a:t>
            </a:r>
          </a:p>
          <a:p>
            <a:pPr marL="342900" indent="-342900">
              <a:buAutoNum type="arabicPeriod" startAt="4"/>
            </a:pPr>
            <a:endParaRPr lang="es-ES" b="1" dirty="0">
              <a:solidFill>
                <a:schemeClr val="bg1">
                  <a:lumMod val="65000"/>
                </a:schemeClr>
              </a:solidFill>
            </a:endParaRPr>
          </a:p>
          <a:p>
            <a:endParaRPr lang="es-ES" b="1" dirty="0">
              <a:solidFill>
                <a:schemeClr val="accent1">
                  <a:lumMod val="75000"/>
                </a:schemeClr>
              </a:solidFill>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b="1" dirty="0">
                <a:solidFill>
                  <a:srgbClr val="AF272D"/>
                </a:solidFill>
                <a:latin typeface="+mn-lt"/>
                <a:cs typeface="+mn-cs"/>
              </a:rPr>
              <a:t>Sector XXX</a:t>
            </a:r>
            <a:endParaRPr lang="es-CO" b="1" dirty="0">
              <a:solidFill>
                <a:srgbClr val="AF272D"/>
              </a:solidFill>
              <a:latin typeface="+mn-lt"/>
              <a:cs typeface="+mn-cs"/>
            </a:endParaRPr>
          </a:p>
        </p:txBody>
      </p:sp>
    </p:spTree>
    <p:extLst>
      <p:ext uri="{BB962C8B-B14F-4D97-AF65-F5344CB8AC3E}">
        <p14:creationId xmlns:p14="http://schemas.microsoft.com/office/powerpoint/2010/main" val="34942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016" y="1132736"/>
            <a:ext cx="9084488" cy="646331"/>
          </a:xfrm>
          <a:prstGeom prst="rect">
            <a:avLst/>
          </a:prstGeom>
          <a:noFill/>
        </p:spPr>
        <p:txBody>
          <a:bodyPr wrap="square" rtlCol="0">
            <a:spAutoFit/>
          </a:bodyPr>
          <a:lstStyle/>
          <a:p>
            <a:r>
              <a:rPr lang="es-ES" b="1" dirty="0">
                <a:solidFill>
                  <a:srgbClr val="800000"/>
                </a:solidFill>
              </a:rPr>
              <a:t>Resumen de Requerimientos  prioritarios  y adicionales en Inversión (con respecto a 2018)</a:t>
            </a:r>
            <a:endParaRPr lang="es-CO" b="1" dirty="0">
              <a:solidFill>
                <a:srgbClr val="800000"/>
              </a:solidFill>
            </a:endParaRPr>
          </a:p>
          <a:p>
            <a:endParaRPr lang="es-CO" b="1" dirty="0">
              <a:solidFill>
                <a:srgbClr val="800000"/>
              </a:solidFill>
            </a:endParaRPr>
          </a:p>
        </p:txBody>
      </p:sp>
      <p:sp>
        <p:nvSpPr>
          <p:cNvPr id="7" name="1 Título"/>
          <p:cNvSpPr txBox="1">
            <a:spLocks/>
          </p:cNvSpPr>
          <p:nvPr/>
        </p:nvSpPr>
        <p:spPr>
          <a:xfrm>
            <a:off x="107504" y="429940"/>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AF272D"/>
                </a:solidFill>
                <a:effectLst/>
                <a:uLnTx/>
                <a:uFillTx/>
                <a:latin typeface="Cambria" pitchFamily="18" charset="0"/>
                <a:ea typeface="+mj-ea"/>
                <a:cs typeface="+mj-cs"/>
              </a:rPr>
              <a:t>5. Solicitud MGMP 2019-2022</a:t>
            </a:r>
            <a:r>
              <a:rPr kumimoji="0" lang="es-ES" sz="2400" b="1" i="0" u="none" strike="noStrike" kern="1200" cap="none" spc="0" normalizeH="0" noProof="0" dirty="0">
                <a:ln>
                  <a:noFill/>
                </a:ln>
                <a:solidFill>
                  <a:srgbClr val="AF272D"/>
                </a:solidFill>
                <a:effectLst/>
                <a:uLnTx/>
                <a:uFillTx/>
                <a:latin typeface="Cambria" pitchFamily="18" charset="0"/>
                <a:ea typeface="+mj-ea"/>
                <a:cs typeface="+mj-cs"/>
              </a:rPr>
              <a:t> Inversión</a:t>
            </a:r>
            <a:endParaRPr kumimoji="0" lang="es-CO" sz="24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9"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
        <p:nvSpPr>
          <p:cNvPr id="8" name="5 CuadroTexto"/>
          <p:cNvSpPr txBox="1"/>
          <p:nvPr/>
        </p:nvSpPr>
        <p:spPr>
          <a:xfrm>
            <a:off x="251645" y="1772816"/>
            <a:ext cx="8712968" cy="3970318"/>
          </a:xfrm>
          <a:prstGeom prst="rect">
            <a:avLst/>
          </a:prstGeom>
          <a:noFill/>
          <a:ln>
            <a:solidFill>
              <a:srgbClr val="800000"/>
            </a:solidFill>
            <a:prstDash val="sysDash"/>
          </a:ln>
        </p:spPr>
        <p:txBody>
          <a:bodyPr wrap="square" rtlCol="0">
            <a:spAutoFit/>
          </a:bodyPr>
          <a:lstStyle/>
          <a:p>
            <a:pPr algn="just"/>
            <a:r>
              <a:rPr lang="es-ES" b="1" dirty="0" smtClean="0">
                <a:solidFill>
                  <a:srgbClr val="800000"/>
                </a:solidFill>
              </a:rPr>
              <a:t>1. El total de recursos solicitados asciende a $18,257 millones de </a:t>
            </a:r>
            <a:r>
              <a:rPr lang="es-ES" b="1" dirty="0">
                <a:solidFill>
                  <a:srgbClr val="800000"/>
                </a:solidFill>
              </a:rPr>
              <a:t>los cuales el </a:t>
            </a:r>
            <a:r>
              <a:rPr lang="es-ES" b="1" dirty="0" smtClean="0">
                <a:solidFill>
                  <a:srgbClr val="800000"/>
                </a:solidFill>
              </a:rPr>
              <a:t>69,65% corresponde al Programa </a:t>
            </a:r>
            <a:r>
              <a:rPr lang="es-ES" b="1" dirty="0">
                <a:solidFill>
                  <a:srgbClr val="800000"/>
                </a:solidFill>
              </a:rPr>
              <a:t>Presupuestal </a:t>
            </a:r>
            <a:r>
              <a:rPr lang="es-ES" b="1" dirty="0" smtClean="0">
                <a:solidFill>
                  <a:srgbClr val="800000"/>
                </a:solidFill>
              </a:rPr>
              <a:t>“Política </a:t>
            </a:r>
            <a:r>
              <a:rPr lang="es-ES" b="1" dirty="0">
                <a:solidFill>
                  <a:srgbClr val="800000"/>
                </a:solidFill>
              </a:rPr>
              <a:t>macroeconómica y </a:t>
            </a:r>
            <a:r>
              <a:rPr lang="es-ES" b="1" dirty="0" smtClean="0">
                <a:solidFill>
                  <a:srgbClr val="800000"/>
                </a:solidFill>
              </a:rPr>
              <a:t>fiscal” asociado con la gestión misional de la entidad.</a:t>
            </a:r>
          </a:p>
          <a:p>
            <a:pPr algn="just"/>
            <a:endParaRPr lang="es-ES" b="1" dirty="0" smtClean="0">
              <a:solidFill>
                <a:srgbClr val="800000"/>
              </a:solidFill>
            </a:endParaRPr>
          </a:p>
          <a:p>
            <a:pPr algn="just"/>
            <a:r>
              <a:rPr lang="es-ES" b="1" dirty="0" smtClean="0">
                <a:solidFill>
                  <a:srgbClr val="800000"/>
                </a:solidFill>
              </a:rPr>
              <a:t>2. En 2019 de dará inicio a la ejecución de la totalidad de proyectos ajustados con la nueva metodología MGA web. El ejercicio de reformulación permitió identificar que la necesidad de recursos es la que se encuentra plasmada en las nuevas versiones de los proyectos.</a:t>
            </a:r>
          </a:p>
          <a:p>
            <a:pPr algn="just"/>
            <a:endParaRPr lang="es-ES" b="1" dirty="0" smtClean="0">
              <a:solidFill>
                <a:srgbClr val="800000"/>
              </a:solidFill>
            </a:endParaRPr>
          </a:p>
          <a:p>
            <a:pPr algn="just"/>
            <a:r>
              <a:rPr lang="es-ES" b="1" dirty="0" smtClean="0">
                <a:solidFill>
                  <a:srgbClr val="800000"/>
                </a:solidFill>
              </a:rPr>
              <a:t>3. Los valores relacionados en 2019 servirán para dar cumplimiento a las actividades establecidas en la cadena de valor de los proyectos de la CGN y también de los objetivos.</a:t>
            </a:r>
          </a:p>
          <a:p>
            <a:pPr algn="just"/>
            <a:endParaRPr lang="es-ES" b="1" dirty="0" smtClean="0">
              <a:solidFill>
                <a:srgbClr val="800000"/>
              </a:solidFill>
            </a:endParaRPr>
          </a:p>
          <a:p>
            <a:pPr algn="just"/>
            <a:r>
              <a:rPr lang="es-ES" b="1" dirty="0" smtClean="0">
                <a:solidFill>
                  <a:srgbClr val="800000"/>
                </a:solidFill>
              </a:rPr>
              <a:t>4. El incremento en los valores de 2019 respecto de 2018 se relacionan con la necesidad de cubrir requerimientos que no fueron atendidos en 2018 por recorte presupuestal en la totalidad de los proyectos de la CGN.</a:t>
            </a:r>
            <a:endParaRPr lang="es-ES" b="1" dirty="0">
              <a:solidFill>
                <a:schemeClr val="accent1">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1124744"/>
            <a:ext cx="7448872"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500" b="1" dirty="0">
                <a:solidFill>
                  <a:srgbClr val="AF272D"/>
                </a:solidFill>
                <a:latin typeface="Cambria" pitchFamily="18" charset="0"/>
                <a:ea typeface="+mj-ea"/>
                <a:cs typeface="+mj-cs"/>
              </a:rPr>
              <a:t>Contenido</a:t>
            </a:r>
            <a:endParaRPr kumimoji="0" lang="es-CO" sz="25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6" name="5 CuadroTexto"/>
          <p:cNvSpPr txBox="1"/>
          <p:nvPr/>
        </p:nvSpPr>
        <p:spPr>
          <a:xfrm>
            <a:off x="467544" y="1844824"/>
            <a:ext cx="6408712" cy="4801314"/>
          </a:xfrm>
          <a:prstGeom prst="rect">
            <a:avLst/>
          </a:prstGeom>
          <a:noFill/>
          <a:ln>
            <a:noFill/>
            <a:prstDash val="sysDash"/>
          </a:ln>
        </p:spPr>
        <p:txBody>
          <a:bodyPr wrap="square" rtlCol="0">
            <a:spAutoFit/>
          </a:bodyPr>
          <a:lstStyle/>
          <a:p>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Principales Metas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Ingresos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y Vigencias Futuras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Funcionamiento</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Inversión</a:t>
            </a:r>
          </a:p>
          <a:p>
            <a:pPr marL="800100" lvl="1" indent="-342900">
              <a:buFont typeface="+mj-lt"/>
              <a:buAutoNum type="alphaLcPeriod"/>
            </a:pPr>
            <a:endParaRPr lang="es-ES" b="1" dirty="0">
              <a:solidFill>
                <a:schemeClr val="bg1">
                  <a:lumMod val="65000"/>
                </a:schemeClr>
              </a:solidFill>
            </a:endParaRPr>
          </a:p>
          <a:p>
            <a:pPr marL="800100" lvl="1" indent="-342900">
              <a:buFont typeface="+mj-lt"/>
              <a:buAutoNum type="alphaLcPeriod"/>
            </a:pPr>
            <a:r>
              <a:rPr lang="es-ES" b="1" dirty="0">
                <a:solidFill>
                  <a:schemeClr val="bg1">
                    <a:lumMod val="65000"/>
                  </a:schemeClr>
                </a:solidFill>
              </a:rPr>
              <a:t>Intervención DNP</a:t>
            </a:r>
          </a:p>
          <a:p>
            <a:pPr marL="800100" lvl="1" indent="-342900">
              <a:buFont typeface="+mj-lt"/>
              <a:buAutoNum type="alphaLcPeriod"/>
            </a:pPr>
            <a:r>
              <a:rPr lang="es-ES" b="1" dirty="0">
                <a:solidFill>
                  <a:schemeClr val="bg1">
                    <a:lumMod val="65000"/>
                  </a:schemeClr>
                </a:solidFill>
              </a:rPr>
              <a:t>Intervención Sector</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rgbClr val="AF272D"/>
                </a:solidFill>
              </a:rPr>
              <a:t>Políticas Transversales</a:t>
            </a:r>
          </a:p>
          <a:p>
            <a:pPr marL="342900" indent="-342900">
              <a:buAutoNum type="arabicPeriod" startAt="4"/>
            </a:pPr>
            <a:endParaRPr lang="es-ES" b="1" dirty="0">
              <a:solidFill>
                <a:schemeClr val="bg1">
                  <a:lumMod val="65000"/>
                </a:schemeClr>
              </a:solidFill>
            </a:endParaRPr>
          </a:p>
          <a:p>
            <a:endParaRPr lang="es-ES" b="1" dirty="0">
              <a:solidFill>
                <a:schemeClr val="accent1">
                  <a:lumMod val="75000"/>
                </a:schemeClr>
              </a:solidFill>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b="1" dirty="0">
                <a:solidFill>
                  <a:srgbClr val="AF272D"/>
                </a:solidFill>
                <a:latin typeface="+mn-lt"/>
                <a:cs typeface="+mn-cs"/>
              </a:rPr>
              <a:t>Sector XXX</a:t>
            </a:r>
            <a:endParaRPr lang="es-CO" b="1" dirty="0">
              <a:solidFill>
                <a:srgbClr val="AF272D"/>
              </a:solidFill>
              <a:latin typeface="+mn-lt"/>
              <a:cs typeface="+mn-cs"/>
            </a:endParaRPr>
          </a:p>
        </p:txBody>
      </p:sp>
    </p:spTree>
    <p:extLst>
      <p:ext uri="{BB962C8B-B14F-4D97-AF65-F5344CB8AC3E}">
        <p14:creationId xmlns:p14="http://schemas.microsoft.com/office/powerpoint/2010/main" val="337009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4526" y="1052736"/>
            <a:ext cx="8794948"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spcBef>
                <a:spcPct val="0"/>
              </a:spcBef>
              <a:defRPr/>
            </a:pPr>
            <a:r>
              <a:rPr lang="es-CO" sz="1500" b="1" dirty="0">
                <a:solidFill>
                  <a:srgbClr val="800000"/>
                </a:solidFill>
                <a:latin typeface="Cambria" pitchFamily="18" charset="0"/>
                <a:ea typeface="+mj-ea"/>
                <a:cs typeface="+mj-cs"/>
              </a:rPr>
              <a:t>FUNCIONAMIENTO - Asociación de los Recursos Solicitados a los productos del Plan Marco de Implementación del Acuerdo de Paz</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6 CuadroTexto"/>
          <p:cNvSpPr txBox="1"/>
          <p:nvPr/>
        </p:nvSpPr>
        <p:spPr>
          <a:xfrm>
            <a:off x="6475399" y="435679"/>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
        <p:nvSpPr>
          <p:cNvPr id="8"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400" b="1" dirty="0">
                <a:solidFill>
                  <a:srgbClr val="AF272D"/>
                </a:solidFill>
                <a:latin typeface="Cambria" pitchFamily="18" charset="0"/>
                <a:ea typeface="+mj-ea"/>
                <a:cs typeface="+mj-cs"/>
              </a:rPr>
              <a:t>6. Políticas transversales*</a:t>
            </a:r>
            <a:endParaRPr lang="es-CO" sz="2400" b="1" dirty="0">
              <a:solidFill>
                <a:srgbClr val="AF272D"/>
              </a:solidFill>
              <a:latin typeface="Cambria" pitchFamily="18" charset="0"/>
              <a:ea typeface="+mj-ea"/>
              <a:cs typeface="+mj-cs"/>
            </a:endParaRPr>
          </a:p>
        </p:txBody>
      </p:sp>
      <p:sp>
        <p:nvSpPr>
          <p:cNvPr id="10" name="4 CuadroTexto"/>
          <p:cNvSpPr txBox="1"/>
          <p:nvPr/>
        </p:nvSpPr>
        <p:spPr>
          <a:xfrm>
            <a:off x="174526" y="1455167"/>
            <a:ext cx="8794948" cy="461665"/>
          </a:xfrm>
          <a:prstGeom prst="rect">
            <a:avLst/>
          </a:prstGeom>
          <a:noFill/>
          <a:ln>
            <a:solidFill>
              <a:srgbClr val="800000"/>
            </a:solidFill>
            <a:prstDash val="sysDash"/>
          </a:ln>
        </p:spPr>
        <p:txBody>
          <a:bodyPr wrap="square" rtlCol="0">
            <a:spAutoFit/>
          </a:bodyPr>
          <a:lstStyle/>
          <a:p>
            <a:r>
              <a:rPr lang="es-ES" sz="1200" dirty="0">
                <a:solidFill>
                  <a:srgbClr val="800000"/>
                </a:solidFill>
              </a:rPr>
              <a:t>Incluir solicitud de recursos por rubro para los productos de los Acuerdos de Paz. Es decir, </a:t>
            </a:r>
            <a:r>
              <a:rPr lang="es-ES" sz="1200" b="1" dirty="0">
                <a:solidFill>
                  <a:srgbClr val="800000"/>
                </a:solidFill>
              </a:rPr>
              <a:t>dentro de los recursos solicitados del MGMP 2019-2022 </a:t>
            </a:r>
            <a:r>
              <a:rPr lang="es-ES" sz="1200" dirty="0">
                <a:solidFill>
                  <a:srgbClr val="800000"/>
                </a:solidFill>
              </a:rPr>
              <a:t>del sector, desagregue la información correspondiente a lo que se destinará al financiamiento de esos productos (si aplica)</a:t>
            </a:r>
          </a:p>
        </p:txBody>
      </p:sp>
      <p:graphicFrame>
        <p:nvGraphicFramePr>
          <p:cNvPr id="5" name="Tabla 4">
            <a:extLst>
              <a:ext uri="{FF2B5EF4-FFF2-40B4-BE49-F238E27FC236}">
                <a16:creationId xmlns:a16="http://schemas.microsoft.com/office/drawing/2014/main" xmlns="" id="{9998FBDC-71D6-4159-AE67-2CFF91494525}"/>
              </a:ext>
            </a:extLst>
          </p:cNvPr>
          <p:cNvGraphicFramePr>
            <a:graphicFrameLocks noGrp="1"/>
          </p:cNvGraphicFramePr>
          <p:nvPr>
            <p:extLst>
              <p:ext uri="{D42A27DB-BD31-4B8C-83A1-F6EECF244321}">
                <p14:modId xmlns:p14="http://schemas.microsoft.com/office/powerpoint/2010/main" val="2677856298"/>
              </p:ext>
            </p:extLst>
          </p:nvPr>
        </p:nvGraphicFramePr>
        <p:xfrm>
          <a:off x="251520" y="6021288"/>
          <a:ext cx="7792670" cy="487680"/>
        </p:xfrm>
        <a:graphic>
          <a:graphicData uri="http://schemas.openxmlformats.org/drawingml/2006/table">
            <a:tbl>
              <a:tblPr/>
              <a:tblGrid>
                <a:gridCol w="7792670">
                  <a:extLst>
                    <a:ext uri="{9D8B030D-6E8A-4147-A177-3AD203B41FA5}">
                      <a16:colId xmlns:a16="http://schemas.microsoft.com/office/drawing/2014/main" xmlns="" val="1457859473"/>
                    </a:ext>
                  </a:extLst>
                </a:gridCol>
              </a:tblGrid>
              <a:tr h="2133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900" b="0" i="0" u="none" strike="noStrike" dirty="0">
                          <a:solidFill>
                            <a:srgbClr val="800000"/>
                          </a:solidFill>
                          <a:effectLst/>
                          <a:latin typeface="Calibri" panose="020F0502020204030204" pitchFamily="34" charset="0"/>
                        </a:rPr>
                        <a:t>*</a:t>
                      </a:r>
                      <a:r>
                        <a:rPr lang="es-ES" sz="900" b="0" i="0" u="none" strike="noStrike" dirty="0">
                          <a:solidFill>
                            <a:srgbClr val="800000"/>
                          </a:solidFill>
                          <a:effectLst/>
                          <a:latin typeface="Calibri" panose="020F0502020204030204" pitchFamily="34" charset="0"/>
                        </a:rPr>
                        <a:t>Clasificación correspondiente</a:t>
                      </a:r>
                      <a:r>
                        <a:rPr lang="es-ES" sz="900" b="0" i="0" u="none" strike="noStrike" baseline="0" dirty="0">
                          <a:solidFill>
                            <a:srgbClr val="800000"/>
                          </a:solidFill>
                          <a:effectLst/>
                          <a:latin typeface="Calibri" panose="020F0502020204030204" pitchFamily="34" charset="0"/>
                        </a:rPr>
                        <a:t> a la establecida por medio de la Resolución 010 del 7 de marzo de 2017 de la Dirección General de Presupuesto Público Nacional  </a:t>
                      </a:r>
                      <a:endParaRPr lang="es-CO" sz="900" b="0" i="0" u="none" strike="noStrike" dirty="0">
                        <a:solidFill>
                          <a:srgbClr val="800000"/>
                        </a:solidFill>
                        <a:effectLst/>
                        <a:latin typeface="Calibri" panose="020F0502020204030204" pitchFamily="34" charset="0"/>
                      </a:endParaRPr>
                    </a:p>
                    <a:p>
                      <a:pPr algn="l" fontAlgn="ctr"/>
                      <a:r>
                        <a:rPr lang="es-CO" sz="900" b="0" i="0" u="none" strike="noStrike" dirty="0">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w="12700" cmpd="sng">
                      <a:noFill/>
                      <a:prstDash val="soli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3372217978"/>
                  </a:ext>
                </a:extLst>
              </a:tr>
              <a:tr h="213360">
                <a:tc>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w="12700" cmpd="sng">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59656034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089384978"/>
              </p:ext>
            </p:extLst>
          </p:nvPr>
        </p:nvGraphicFramePr>
        <p:xfrm>
          <a:off x="239886" y="2005558"/>
          <a:ext cx="8580589" cy="3782938"/>
        </p:xfrm>
        <a:graphic>
          <a:graphicData uri="http://schemas.openxmlformats.org/drawingml/2006/table">
            <a:tbl>
              <a:tblPr/>
              <a:tblGrid>
                <a:gridCol w="648951">
                  <a:extLst>
                    <a:ext uri="{9D8B030D-6E8A-4147-A177-3AD203B41FA5}">
                      <a16:colId xmlns:a16="http://schemas.microsoft.com/office/drawing/2014/main" xmlns="" val="20000"/>
                    </a:ext>
                  </a:extLst>
                </a:gridCol>
                <a:gridCol w="360529">
                  <a:extLst>
                    <a:ext uri="{9D8B030D-6E8A-4147-A177-3AD203B41FA5}">
                      <a16:colId xmlns:a16="http://schemas.microsoft.com/office/drawing/2014/main" xmlns="" val="20001"/>
                    </a:ext>
                  </a:extLst>
                </a:gridCol>
                <a:gridCol w="360529">
                  <a:extLst>
                    <a:ext uri="{9D8B030D-6E8A-4147-A177-3AD203B41FA5}">
                      <a16:colId xmlns:a16="http://schemas.microsoft.com/office/drawing/2014/main" xmlns="" val="20002"/>
                    </a:ext>
                  </a:extLst>
                </a:gridCol>
                <a:gridCol w="360529">
                  <a:extLst>
                    <a:ext uri="{9D8B030D-6E8A-4147-A177-3AD203B41FA5}">
                      <a16:colId xmlns:a16="http://schemas.microsoft.com/office/drawing/2014/main" xmlns="" val="20003"/>
                    </a:ext>
                  </a:extLst>
                </a:gridCol>
                <a:gridCol w="360529">
                  <a:extLst>
                    <a:ext uri="{9D8B030D-6E8A-4147-A177-3AD203B41FA5}">
                      <a16:colId xmlns:a16="http://schemas.microsoft.com/office/drawing/2014/main" xmlns="" val="20004"/>
                    </a:ext>
                  </a:extLst>
                </a:gridCol>
                <a:gridCol w="360529">
                  <a:extLst>
                    <a:ext uri="{9D8B030D-6E8A-4147-A177-3AD203B41FA5}">
                      <a16:colId xmlns:a16="http://schemas.microsoft.com/office/drawing/2014/main" xmlns="" val="20005"/>
                    </a:ext>
                  </a:extLst>
                </a:gridCol>
                <a:gridCol w="360529">
                  <a:extLst>
                    <a:ext uri="{9D8B030D-6E8A-4147-A177-3AD203B41FA5}">
                      <a16:colId xmlns:a16="http://schemas.microsoft.com/office/drawing/2014/main" xmlns="" val="20006"/>
                    </a:ext>
                  </a:extLst>
                </a:gridCol>
                <a:gridCol w="360529">
                  <a:extLst>
                    <a:ext uri="{9D8B030D-6E8A-4147-A177-3AD203B41FA5}">
                      <a16:colId xmlns:a16="http://schemas.microsoft.com/office/drawing/2014/main" xmlns="" val="20007"/>
                    </a:ext>
                  </a:extLst>
                </a:gridCol>
                <a:gridCol w="360529">
                  <a:extLst>
                    <a:ext uri="{9D8B030D-6E8A-4147-A177-3AD203B41FA5}">
                      <a16:colId xmlns:a16="http://schemas.microsoft.com/office/drawing/2014/main" xmlns="" val="20008"/>
                    </a:ext>
                  </a:extLst>
                </a:gridCol>
                <a:gridCol w="360529">
                  <a:extLst>
                    <a:ext uri="{9D8B030D-6E8A-4147-A177-3AD203B41FA5}">
                      <a16:colId xmlns:a16="http://schemas.microsoft.com/office/drawing/2014/main" xmlns="" val="20009"/>
                    </a:ext>
                  </a:extLst>
                </a:gridCol>
                <a:gridCol w="360529">
                  <a:extLst>
                    <a:ext uri="{9D8B030D-6E8A-4147-A177-3AD203B41FA5}">
                      <a16:colId xmlns:a16="http://schemas.microsoft.com/office/drawing/2014/main" xmlns="" val="20010"/>
                    </a:ext>
                  </a:extLst>
                </a:gridCol>
                <a:gridCol w="360529">
                  <a:extLst>
                    <a:ext uri="{9D8B030D-6E8A-4147-A177-3AD203B41FA5}">
                      <a16:colId xmlns:a16="http://schemas.microsoft.com/office/drawing/2014/main" xmlns="" val="20011"/>
                    </a:ext>
                  </a:extLst>
                </a:gridCol>
                <a:gridCol w="360529">
                  <a:extLst>
                    <a:ext uri="{9D8B030D-6E8A-4147-A177-3AD203B41FA5}">
                      <a16:colId xmlns:a16="http://schemas.microsoft.com/office/drawing/2014/main" xmlns="" val="20012"/>
                    </a:ext>
                  </a:extLst>
                </a:gridCol>
                <a:gridCol w="360529">
                  <a:extLst>
                    <a:ext uri="{9D8B030D-6E8A-4147-A177-3AD203B41FA5}">
                      <a16:colId xmlns:a16="http://schemas.microsoft.com/office/drawing/2014/main" xmlns="" val="20013"/>
                    </a:ext>
                  </a:extLst>
                </a:gridCol>
                <a:gridCol w="360529">
                  <a:extLst>
                    <a:ext uri="{9D8B030D-6E8A-4147-A177-3AD203B41FA5}">
                      <a16:colId xmlns:a16="http://schemas.microsoft.com/office/drawing/2014/main" xmlns="" val="20014"/>
                    </a:ext>
                  </a:extLst>
                </a:gridCol>
                <a:gridCol w="360529">
                  <a:extLst>
                    <a:ext uri="{9D8B030D-6E8A-4147-A177-3AD203B41FA5}">
                      <a16:colId xmlns:a16="http://schemas.microsoft.com/office/drawing/2014/main" xmlns="" val="20015"/>
                    </a:ext>
                  </a:extLst>
                </a:gridCol>
                <a:gridCol w="360529">
                  <a:extLst>
                    <a:ext uri="{9D8B030D-6E8A-4147-A177-3AD203B41FA5}">
                      <a16:colId xmlns:a16="http://schemas.microsoft.com/office/drawing/2014/main" xmlns="" val="20016"/>
                    </a:ext>
                  </a:extLst>
                </a:gridCol>
                <a:gridCol w="360529">
                  <a:extLst>
                    <a:ext uri="{9D8B030D-6E8A-4147-A177-3AD203B41FA5}">
                      <a16:colId xmlns:a16="http://schemas.microsoft.com/office/drawing/2014/main" xmlns="" val="20017"/>
                    </a:ext>
                  </a:extLst>
                </a:gridCol>
                <a:gridCol w="360529">
                  <a:extLst>
                    <a:ext uri="{9D8B030D-6E8A-4147-A177-3AD203B41FA5}">
                      <a16:colId xmlns:a16="http://schemas.microsoft.com/office/drawing/2014/main" xmlns="" val="20018"/>
                    </a:ext>
                  </a:extLst>
                </a:gridCol>
                <a:gridCol w="360529">
                  <a:extLst>
                    <a:ext uri="{9D8B030D-6E8A-4147-A177-3AD203B41FA5}">
                      <a16:colId xmlns:a16="http://schemas.microsoft.com/office/drawing/2014/main" xmlns="" val="20019"/>
                    </a:ext>
                  </a:extLst>
                </a:gridCol>
                <a:gridCol w="360529">
                  <a:extLst>
                    <a:ext uri="{9D8B030D-6E8A-4147-A177-3AD203B41FA5}">
                      <a16:colId xmlns:a16="http://schemas.microsoft.com/office/drawing/2014/main" xmlns="" val="20020"/>
                    </a:ext>
                  </a:extLst>
                </a:gridCol>
                <a:gridCol w="360529">
                  <a:extLst>
                    <a:ext uri="{9D8B030D-6E8A-4147-A177-3AD203B41FA5}">
                      <a16:colId xmlns:a16="http://schemas.microsoft.com/office/drawing/2014/main" xmlns="" val="20021"/>
                    </a:ext>
                  </a:extLst>
                </a:gridCol>
                <a:gridCol w="360529">
                  <a:extLst>
                    <a:ext uri="{9D8B030D-6E8A-4147-A177-3AD203B41FA5}">
                      <a16:colId xmlns:a16="http://schemas.microsoft.com/office/drawing/2014/main" xmlns="" val="20022"/>
                    </a:ext>
                  </a:extLst>
                </a:gridCol>
              </a:tblGrid>
              <a:tr h="151279">
                <a:tc>
                  <a:txBody>
                    <a:bodyPr/>
                    <a:lstStyle/>
                    <a:p>
                      <a:pPr algn="l" rtl="0" fontAlgn="b"/>
                      <a:r>
                        <a:rPr lang="es-ES" sz="500" b="1" i="1" u="none" strike="noStrike" dirty="0">
                          <a:solidFill>
                            <a:srgbClr val="800000"/>
                          </a:solidFill>
                          <a:effectLst/>
                          <a:latin typeface="Calibri" panose="020F0502020204030204" pitchFamily="34" charset="0"/>
                        </a:rPr>
                        <a:t>Cifras en millones de pesos corrientes</a:t>
                      </a:r>
                    </a:p>
                  </a:txBody>
                  <a:tcPr marL="4322" marR="4322" marT="4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500" b="0" i="0" u="none" strike="noStrike">
                          <a:solidFill>
                            <a:srgbClr val="000000"/>
                          </a:solidFill>
                          <a:effectLst/>
                          <a:latin typeface="Arial" panose="020B0604020202020204" pitchFamily="34" charset="0"/>
                        </a:rPr>
                        <a:t> </a:t>
                      </a:r>
                    </a:p>
                  </a:txBody>
                  <a:tcPr marL="4322" marR="4322" marT="4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500" b="0" i="0" u="none" strike="noStrike">
                          <a:solidFill>
                            <a:srgbClr val="000000"/>
                          </a:solidFill>
                          <a:effectLst/>
                          <a:latin typeface="Arial" panose="020B0604020202020204" pitchFamily="34" charset="0"/>
                        </a:rPr>
                        <a:t> </a:t>
                      </a:r>
                    </a:p>
                  </a:txBody>
                  <a:tcPr marL="4322" marR="4322" marT="4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500" b="0" i="0" u="none" strike="noStrike">
                          <a:solidFill>
                            <a:srgbClr val="000000"/>
                          </a:solidFill>
                          <a:effectLst/>
                          <a:latin typeface="Arial" panose="020B0604020202020204" pitchFamily="34" charset="0"/>
                        </a:rPr>
                        <a:t> </a:t>
                      </a:r>
                    </a:p>
                  </a:txBody>
                  <a:tcPr marL="4322" marR="4322" marT="4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500" b="0" i="0" u="none" strike="noStrike">
                          <a:solidFill>
                            <a:srgbClr val="000000"/>
                          </a:solidFill>
                          <a:effectLst/>
                          <a:latin typeface="Arial" panose="020B0604020202020204" pitchFamily="34" charset="0"/>
                        </a:rPr>
                        <a:t> </a:t>
                      </a:r>
                    </a:p>
                  </a:txBody>
                  <a:tcPr marL="4322" marR="4322" marT="4322" marB="0" anchor="b">
                    <a:lnL>
                      <a:noFill/>
                    </a:lnL>
                    <a:lnR>
                      <a:noFill/>
                    </a:lnR>
                    <a:lnT>
                      <a:noFill/>
                    </a:lnT>
                    <a:lnB w="12700" cap="flat" cmpd="sng" algn="ctr">
                      <a:solidFill>
                        <a:srgbClr val="000000"/>
                      </a:solidFill>
                      <a:prstDash val="solid"/>
                      <a:round/>
                      <a:headEnd type="none" w="med" len="med"/>
                      <a:tailEnd type="none" w="med" len="med"/>
                    </a:lnB>
                  </a:tcPr>
                </a:tc>
                <a:tc gridSpan="18">
                  <a:txBody>
                    <a:bodyPr/>
                    <a:lstStyle/>
                    <a:p>
                      <a:pPr algn="ctr" rtl="0" fontAlgn="ctr"/>
                      <a:r>
                        <a:rPr lang="es-CO" sz="500" b="1" i="0" u="none" strike="noStrike">
                          <a:solidFill>
                            <a:srgbClr val="800000"/>
                          </a:solidFill>
                          <a:effectLst/>
                          <a:latin typeface="Calibri" panose="020F0502020204030204" pitchFamily="34" charset="0"/>
                        </a:rPr>
                        <a:t>MGMP 2019 - 2022</a:t>
                      </a:r>
                    </a:p>
                  </a:txBody>
                  <a:tcPr marL="4322" marR="4322" marT="4322" marB="0" anchor="ctr">
                    <a:lnL>
                      <a:noFill/>
                    </a:lnL>
                    <a:lnR>
                      <a:noFill/>
                    </a:lnR>
                    <a:lnT>
                      <a:noFill/>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224758">
                <a:tc rowSpan="3">
                  <a:txBody>
                    <a:bodyPr/>
                    <a:lstStyle/>
                    <a:p>
                      <a:pPr algn="ctr" rtl="0" fontAlgn="ctr"/>
                      <a:r>
                        <a:rPr lang="es-CO" sz="500" b="1" i="0" u="none" strike="noStrike">
                          <a:solidFill>
                            <a:srgbClr val="FFFFFF"/>
                          </a:solidFill>
                          <a:effectLst/>
                          <a:latin typeface="Calibri" panose="020F0502020204030204" pitchFamily="34" charset="0"/>
                        </a:rPr>
                        <a:t>Entidad / Rubro</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1" i="0" u="none" strike="noStrike">
                          <a:solidFill>
                            <a:srgbClr val="FFFFFF"/>
                          </a:solidFill>
                          <a:effectLst/>
                          <a:latin typeface="Calibri" panose="020F0502020204030204" pitchFamily="34" charset="0"/>
                        </a:rPr>
                        <a:t>Recursos Totales Asignados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1" i="0" u="none" strike="noStrike">
                          <a:solidFill>
                            <a:srgbClr val="FFFFFF"/>
                          </a:solidFill>
                          <a:effectLst/>
                          <a:latin typeface="Calibri" panose="020F0502020204030204" pitchFamily="34" charset="0"/>
                        </a:rPr>
                        <a:t>Recursos Totales Ejecutados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gridSpan="2">
                  <a:txBody>
                    <a:bodyPr/>
                    <a:lstStyle/>
                    <a:p>
                      <a:pPr algn="ctr" rtl="0" fontAlgn="ctr"/>
                      <a:r>
                        <a:rPr lang="es-CO" sz="500" b="1" i="0" u="none" strike="noStrike">
                          <a:solidFill>
                            <a:srgbClr val="FFFFFF"/>
                          </a:solidFill>
                          <a:effectLst/>
                          <a:latin typeface="Calibri" panose="020F0502020204030204" pitchFamily="34" charset="0"/>
                        </a:rPr>
                        <a:t>Recursos Totales Asignados</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4">
                  <a:txBody>
                    <a:bodyPr/>
                    <a:lstStyle/>
                    <a:p>
                      <a:pPr algn="ctr" rtl="0" fontAlgn="ctr"/>
                      <a:r>
                        <a:rPr lang="es-CO" sz="500" b="1" i="0" u="none" strike="noStrike">
                          <a:solidFill>
                            <a:srgbClr val="FFFFFF"/>
                          </a:solidFill>
                          <a:effectLst/>
                          <a:latin typeface="Calibri" panose="020F0502020204030204" pitchFamily="34" charset="0"/>
                        </a:rPr>
                        <a:t>Recursos Totales Solicitados MGMP 2019 - 2022</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rtl="0" fontAlgn="ctr"/>
                      <a:r>
                        <a:rPr lang="es-ES" sz="500" b="1" i="0" u="none" strike="noStrike">
                          <a:solidFill>
                            <a:srgbClr val="FFFFFF"/>
                          </a:solidFill>
                          <a:effectLst/>
                          <a:latin typeface="Calibri" panose="020F0502020204030204" pitchFamily="34" charset="0"/>
                        </a:rPr>
                        <a:t>Producto(s) de los Acuerdos de Paz Asociado(s)</a:t>
                      </a:r>
                    </a:p>
                  </a:txBody>
                  <a:tcPr marL="4322" marR="4322" marT="4322" marB="0" anchor="ctr">
                    <a:lnL w="12700" cap="flat" cmpd="sng" algn="ctr">
                      <a:solidFill>
                        <a:srgbClr val="FFFFFF"/>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272D"/>
                    </a:solidFill>
                  </a:tcPr>
                </a:tc>
                <a:tc hMerge="1">
                  <a:txBody>
                    <a:bodyPr/>
                    <a:lstStyle/>
                    <a:p>
                      <a:endParaRPr lang="es-CO"/>
                    </a:p>
                  </a:txBody>
                  <a:tcPr/>
                </a:tc>
                <a:tc gridSpan="12">
                  <a:txBody>
                    <a:bodyPr/>
                    <a:lstStyle/>
                    <a:p>
                      <a:pPr algn="ctr" rtl="0" fontAlgn="ctr"/>
                      <a:r>
                        <a:rPr lang="es-ES" sz="500" b="1" i="0" u="none" strike="noStrike">
                          <a:solidFill>
                            <a:srgbClr val="FFFFFF"/>
                          </a:solidFill>
                          <a:effectLst/>
                          <a:latin typeface="Calibri" panose="020F0502020204030204" pitchFamily="34" charset="0"/>
                        </a:rPr>
                        <a:t>Valor destinado para el Producto y cantidad estimada a realizar</a:t>
                      </a:r>
                    </a:p>
                  </a:txBody>
                  <a:tcPr marL="4322" marR="4322" marT="4322" marB="0" anchor="ctr">
                    <a:lnL w="1270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1"/>
                  </a:ext>
                </a:extLst>
              </a:tr>
              <a:tr h="73479">
                <a:tc vMerge="1">
                  <a:txBody>
                    <a:bodyPr/>
                    <a:lstStyle/>
                    <a:p>
                      <a:endParaRPr lang="es-CO"/>
                    </a:p>
                  </a:txBody>
                  <a:tcPr/>
                </a:tc>
                <a:tc rowSpan="2">
                  <a:txBody>
                    <a:bodyPr/>
                    <a:lstStyle/>
                    <a:p>
                      <a:pPr algn="ctr" rtl="0" fontAlgn="ctr"/>
                      <a:r>
                        <a:rPr lang="es-CO" sz="500" b="1" i="0" u="none" strike="noStrike">
                          <a:solidFill>
                            <a:srgbClr val="FFFFFF"/>
                          </a:solidFill>
                          <a:effectLst/>
                          <a:latin typeface="Calibri" panose="020F0502020204030204" pitchFamily="34" charset="0"/>
                        </a:rPr>
                        <a:t>2017</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a:solidFill>
                            <a:srgbClr val="FFFFFF"/>
                          </a:solidFill>
                          <a:effectLst/>
                          <a:latin typeface="Calibri" panose="020F0502020204030204" pitchFamily="34" charset="0"/>
                        </a:rPr>
                        <a:t>2017</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dirty="0">
                          <a:solidFill>
                            <a:srgbClr val="FFFFFF"/>
                          </a:solidFill>
                          <a:effectLst/>
                          <a:latin typeface="Calibri" panose="020F0502020204030204" pitchFamily="34" charset="0"/>
                        </a:rPr>
                        <a:t>2018**</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dirty="0">
                          <a:solidFill>
                            <a:srgbClr val="FFFFFF"/>
                          </a:solidFill>
                          <a:effectLst/>
                          <a:latin typeface="Calibri" panose="020F0502020204030204" pitchFamily="34" charset="0"/>
                        </a:rPr>
                        <a:t>2018***</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a:solidFill>
                            <a:srgbClr val="FFFFFF"/>
                          </a:solidFill>
                          <a:effectLst/>
                          <a:latin typeface="Calibri" panose="020F0502020204030204" pitchFamily="34" charset="0"/>
                        </a:rPr>
                        <a:t>2019</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a:solidFill>
                            <a:srgbClr val="FFFFFF"/>
                          </a:solidFill>
                          <a:effectLst/>
                          <a:latin typeface="Calibri" panose="020F0502020204030204" pitchFamily="34" charset="0"/>
                        </a:rPr>
                        <a:t>2020</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a:solidFill>
                            <a:srgbClr val="FFFFFF"/>
                          </a:solidFill>
                          <a:effectLst/>
                          <a:latin typeface="Calibri" panose="020F0502020204030204" pitchFamily="34" charset="0"/>
                        </a:rPr>
                        <a:t>2021</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a:solidFill>
                            <a:srgbClr val="FFFFFF"/>
                          </a:solidFill>
                          <a:effectLst/>
                          <a:latin typeface="Calibri" panose="020F0502020204030204" pitchFamily="34" charset="0"/>
                        </a:rPr>
                        <a:t>2022</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a:solidFill>
                            <a:srgbClr val="FFFFFF"/>
                          </a:solidFill>
                          <a:effectLst/>
                          <a:latin typeface="Calibri" panose="020F0502020204030204" pitchFamily="34" charset="0"/>
                        </a:rPr>
                        <a:t>Código Producto</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500" b="1" i="0" u="none" strike="noStrike">
                          <a:solidFill>
                            <a:srgbClr val="FFFFFF"/>
                          </a:solidFill>
                          <a:effectLst/>
                          <a:latin typeface="Calibri" panose="020F0502020204030204" pitchFamily="34" charset="0"/>
                        </a:rPr>
                        <a:t>Nombre Producto</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gridSpan="2">
                  <a:txBody>
                    <a:bodyPr/>
                    <a:lstStyle/>
                    <a:p>
                      <a:pPr algn="ctr" rtl="0" fontAlgn="ctr"/>
                      <a:r>
                        <a:rPr lang="es-CO" sz="500" b="1" i="0" u="none" strike="noStrike">
                          <a:solidFill>
                            <a:srgbClr val="FFFFFF"/>
                          </a:solidFill>
                          <a:effectLst/>
                          <a:latin typeface="Calibri" panose="020F0502020204030204" pitchFamily="34" charset="0"/>
                        </a:rPr>
                        <a:t>2017</a:t>
                      </a:r>
                    </a:p>
                  </a:txBody>
                  <a:tcPr marL="4322" marR="4322" marT="4322"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500" b="1" i="0" u="none" strike="noStrike">
                          <a:solidFill>
                            <a:srgbClr val="FFFFFF"/>
                          </a:solidFill>
                          <a:effectLst/>
                          <a:latin typeface="Calibri" panose="020F0502020204030204" pitchFamily="34" charset="0"/>
                        </a:rPr>
                        <a:t>2018</a:t>
                      </a:r>
                    </a:p>
                  </a:txBody>
                  <a:tcPr marL="4322" marR="4322" marT="4322"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500" b="1" i="0" u="none" strike="noStrike">
                          <a:solidFill>
                            <a:srgbClr val="FFFFFF"/>
                          </a:solidFill>
                          <a:effectLst/>
                          <a:latin typeface="Calibri" panose="020F0502020204030204" pitchFamily="34" charset="0"/>
                        </a:rPr>
                        <a:t>2019</a:t>
                      </a:r>
                    </a:p>
                  </a:txBody>
                  <a:tcPr marL="4322" marR="4322" marT="4322"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500" b="1" i="0" u="none" strike="noStrike">
                          <a:solidFill>
                            <a:srgbClr val="FFFFFF"/>
                          </a:solidFill>
                          <a:effectLst/>
                          <a:latin typeface="Calibri" panose="020F0502020204030204" pitchFamily="34" charset="0"/>
                        </a:rPr>
                        <a:t>2020</a:t>
                      </a:r>
                    </a:p>
                  </a:txBody>
                  <a:tcPr marL="4322" marR="4322" marT="4322"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500" b="1" i="0" u="none" strike="noStrike">
                          <a:solidFill>
                            <a:srgbClr val="FFFFFF"/>
                          </a:solidFill>
                          <a:effectLst/>
                          <a:latin typeface="Calibri" panose="020F0502020204030204" pitchFamily="34" charset="0"/>
                        </a:rPr>
                        <a:t>2021</a:t>
                      </a:r>
                    </a:p>
                  </a:txBody>
                  <a:tcPr marL="4322" marR="4322" marT="4322"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500" b="1" i="0" u="none" strike="noStrike">
                          <a:solidFill>
                            <a:srgbClr val="FFFFFF"/>
                          </a:solidFill>
                          <a:effectLst/>
                          <a:latin typeface="Calibri" panose="020F0502020204030204" pitchFamily="34" charset="0"/>
                        </a:rPr>
                        <a:t>2022</a:t>
                      </a:r>
                    </a:p>
                  </a:txBody>
                  <a:tcPr marL="4322" marR="4322" marT="4322" marB="0" anchor="ctr">
                    <a:lnL w="1270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extLst>
                  <a:ext uri="{0D108BD9-81ED-4DB2-BD59-A6C34878D82A}">
                    <a16:rowId xmlns:a16="http://schemas.microsoft.com/office/drawing/2014/main" xmlns="" val="10002"/>
                  </a:ext>
                </a:extLst>
              </a:tr>
              <a:tr h="14695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500" b="1" i="0" u="none" strike="noStrike">
                          <a:solidFill>
                            <a:srgbClr val="FFFFFF"/>
                          </a:solidFill>
                          <a:effectLst/>
                          <a:latin typeface="Calibri" panose="020F0502020204030204" pitchFamily="34" charset="0"/>
                        </a:rPr>
                        <a:t>Valor destinado</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Cantidad estimada</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Valor destinado</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Cantidad estimada</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Valor destinado</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Cantidad estimada</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Valor destinado</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Cantidad estimada</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Valor destinado</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Cantidad estimada</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Valor destinado</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500" b="1" i="0" u="none" strike="noStrike">
                          <a:solidFill>
                            <a:srgbClr val="FFFFFF"/>
                          </a:solidFill>
                          <a:effectLst/>
                          <a:latin typeface="Calibri" panose="020F0502020204030204" pitchFamily="34" charset="0"/>
                        </a:rPr>
                        <a:t>Cantidad estimada</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03"/>
                  </a:ext>
                </a:extLst>
              </a:tr>
              <a:tr h="73479">
                <a:tc>
                  <a:txBody>
                    <a:bodyPr/>
                    <a:lstStyle/>
                    <a:p>
                      <a:pPr algn="l" rtl="0" fontAlgn="ctr"/>
                      <a:r>
                        <a:rPr lang="es-CO" sz="500" b="1" i="0" u="none" strike="noStrike">
                          <a:solidFill>
                            <a:srgbClr val="FFFFFF"/>
                          </a:solidFill>
                          <a:effectLst/>
                          <a:latin typeface="Calibri" panose="020F0502020204030204" pitchFamily="34" charset="0"/>
                        </a:rPr>
                        <a:t>Funcionamiento</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04"/>
                  </a:ext>
                </a:extLst>
              </a:tr>
              <a:tr h="73479">
                <a:tc>
                  <a:txBody>
                    <a:bodyPr/>
                    <a:lstStyle/>
                    <a:p>
                      <a:pPr algn="l" rtl="0" fontAlgn="ctr"/>
                      <a:r>
                        <a:rPr lang="es-CO" sz="500" b="1" i="0" u="none" strike="noStrike">
                          <a:solidFill>
                            <a:srgbClr val="800000"/>
                          </a:solidFill>
                          <a:effectLst/>
                          <a:latin typeface="Calibri" panose="020F0502020204030204" pitchFamily="34" charset="0"/>
                        </a:rPr>
                        <a:t>Entidad 1</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73479">
                <a:tc>
                  <a:txBody>
                    <a:bodyPr/>
                    <a:lstStyle/>
                    <a:p>
                      <a:pPr algn="l" rtl="0" fontAlgn="ctr"/>
                      <a:r>
                        <a:rPr lang="es-CO" sz="500" b="0" i="0" u="none" strike="noStrike" dirty="0">
                          <a:solidFill>
                            <a:srgbClr val="800000"/>
                          </a:solidFill>
                          <a:effectLst/>
                          <a:latin typeface="Calibri" panose="020F0502020204030204" pitchFamily="34" charset="0"/>
                        </a:rPr>
                        <a:t>Gastos de personal</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6"/>
                  </a:ext>
                </a:extLst>
              </a:tr>
              <a:tr h="146957">
                <a:tc>
                  <a:txBody>
                    <a:bodyPr/>
                    <a:lstStyle/>
                    <a:p>
                      <a:pPr algn="l" rtl="0" fontAlgn="ctr"/>
                      <a:r>
                        <a:rPr lang="es-ES" sz="500" b="0" i="0" u="none" strike="noStrike" dirty="0">
                          <a:solidFill>
                            <a:srgbClr val="800000"/>
                          </a:solidFill>
                          <a:effectLst/>
                          <a:latin typeface="Calibri" panose="020F0502020204030204" pitchFamily="34" charset="0"/>
                        </a:rPr>
                        <a:t>Adquisición de Bienes y servicios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dirty="0">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7"/>
                  </a:ext>
                </a:extLst>
              </a:tr>
              <a:tr h="146957">
                <a:tc>
                  <a:txBody>
                    <a:bodyPr/>
                    <a:lstStyle/>
                    <a:p>
                      <a:pPr algn="l" rtl="0" fontAlgn="ctr"/>
                      <a:r>
                        <a:rPr lang="es-CO" sz="500" b="0" i="0" u="none" strike="noStrike" dirty="0">
                          <a:solidFill>
                            <a:srgbClr val="800000"/>
                          </a:solidFill>
                          <a:effectLst/>
                          <a:latin typeface="Calibri" panose="020F0502020204030204" pitchFamily="34" charset="0"/>
                        </a:rPr>
                        <a:t>Transferencias corrientes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8"/>
                  </a:ext>
                </a:extLst>
              </a:tr>
              <a:tr h="73479">
                <a:tc>
                  <a:txBody>
                    <a:bodyPr/>
                    <a:lstStyle/>
                    <a:p>
                      <a:pPr algn="l" rtl="0" fontAlgn="ctr"/>
                      <a:r>
                        <a:rPr lang="es-CO" sz="500" b="0" i="0" u="none" strike="noStrike" dirty="0">
                          <a:solidFill>
                            <a:srgbClr val="800000"/>
                          </a:solidFill>
                          <a:effectLst/>
                          <a:latin typeface="Calibri" panose="020F0502020204030204" pitchFamily="34" charset="0"/>
                        </a:rPr>
                        <a:t>Transferencias de capital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9"/>
                  </a:ext>
                </a:extLst>
              </a:tr>
              <a:tr h="220436">
                <a:tc>
                  <a:txBody>
                    <a:bodyPr/>
                    <a:lstStyle/>
                    <a:p>
                      <a:pPr algn="l" rtl="0" fontAlgn="ctr"/>
                      <a:r>
                        <a:rPr lang="es-ES" sz="500" b="0" i="0" u="none" strike="noStrike" dirty="0">
                          <a:solidFill>
                            <a:srgbClr val="800000"/>
                          </a:solidFill>
                          <a:effectLst/>
                          <a:latin typeface="Calibri" panose="020F0502020204030204" pitchFamily="34" charset="0"/>
                        </a:rPr>
                        <a:t>Gastos de comercialización y producción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0"/>
                  </a:ext>
                </a:extLst>
              </a:tr>
              <a:tr h="146957">
                <a:tc>
                  <a:txBody>
                    <a:bodyPr/>
                    <a:lstStyle/>
                    <a:p>
                      <a:pPr algn="l" rtl="0" fontAlgn="ctr"/>
                      <a:r>
                        <a:rPr lang="es-CO" sz="500" b="0" i="0" u="none" strike="noStrike" dirty="0">
                          <a:solidFill>
                            <a:srgbClr val="800000"/>
                          </a:solidFill>
                          <a:effectLst/>
                          <a:latin typeface="Calibri" panose="020F0502020204030204" pitchFamily="34" charset="0"/>
                        </a:rPr>
                        <a:t>Adquisición de activos financieros</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1"/>
                  </a:ext>
                </a:extLst>
              </a:tr>
              <a:tr h="73479">
                <a:tc>
                  <a:txBody>
                    <a:bodyPr/>
                    <a:lstStyle/>
                    <a:p>
                      <a:pPr algn="l" rtl="0" fontAlgn="ctr"/>
                      <a:r>
                        <a:rPr lang="es-CO" sz="500" b="0" i="0" u="none" strike="noStrike">
                          <a:solidFill>
                            <a:srgbClr val="800000"/>
                          </a:solidFill>
                          <a:effectLst/>
                          <a:latin typeface="Calibri" panose="020F0502020204030204" pitchFamily="34" charset="0"/>
                        </a:rPr>
                        <a:t>Disminución de pasivos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2"/>
                  </a:ext>
                </a:extLst>
              </a:tr>
              <a:tr h="220436">
                <a:tc>
                  <a:txBody>
                    <a:bodyPr/>
                    <a:lstStyle/>
                    <a:p>
                      <a:pPr algn="l" rtl="0" fontAlgn="ctr"/>
                      <a:r>
                        <a:rPr lang="es-CO" sz="500" b="0" i="0" u="none" strike="noStrike" dirty="0">
                          <a:solidFill>
                            <a:srgbClr val="800000"/>
                          </a:solidFill>
                          <a:effectLst/>
                          <a:latin typeface="Calibri" panose="020F0502020204030204" pitchFamily="34" charset="0"/>
                        </a:rPr>
                        <a:t>Gastos por tributos, multas, sanciones e intereses de mora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3"/>
                  </a:ext>
                </a:extLst>
              </a:tr>
              <a:tr h="73479">
                <a:tc>
                  <a:txBody>
                    <a:bodyPr/>
                    <a:lstStyle/>
                    <a:p>
                      <a:pPr algn="l" rtl="0" fontAlgn="ctr"/>
                      <a:r>
                        <a:rPr lang="es-CO" sz="500" b="1" i="0" u="none" strike="noStrike" dirty="0">
                          <a:solidFill>
                            <a:srgbClr val="800000"/>
                          </a:solidFill>
                          <a:effectLst/>
                          <a:latin typeface="Calibri" panose="020F0502020204030204" pitchFamily="34" charset="0"/>
                        </a:rPr>
                        <a:t>Entidad 2</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extLst>
                  <a:ext uri="{0D108BD9-81ED-4DB2-BD59-A6C34878D82A}">
                    <a16:rowId xmlns:a16="http://schemas.microsoft.com/office/drawing/2014/main" xmlns="" val="10014"/>
                  </a:ext>
                </a:extLst>
              </a:tr>
              <a:tr h="73479">
                <a:tc>
                  <a:txBody>
                    <a:bodyPr/>
                    <a:lstStyle/>
                    <a:p>
                      <a:pPr algn="l" rtl="0" fontAlgn="ctr"/>
                      <a:r>
                        <a:rPr lang="es-CO" sz="500" b="0" i="0" u="none" strike="noStrike" dirty="0">
                          <a:solidFill>
                            <a:srgbClr val="800000"/>
                          </a:solidFill>
                          <a:effectLst/>
                          <a:latin typeface="Calibri" panose="020F0502020204030204" pitchFamily="34" charset="0"/>
                        </a:rPr>
                        <a:t>Gastos de personal</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5"/>
                  </a:ext>
                </a:extLst>
              </a:tr>
              <a:tr h="146957">
                <a:tc>
                  <a:txBody>
                    <a:bodyPr/>
                    <a:lstStyle/>
                    <a:p>
                      <a:pPr algn="l" rtl="0" fontAlgn="ctr"/>
                      <a:r>
                        <a:rPr lang="es-ES" sz="500" b="0" i="0" u="none" strike="noStrike" dirty="0">
                          <a:solidFill>
                            <a:srgbClr val="800000"/>
                          </a:solidFill>
                          <a:effectLst/>
                          <a:latin typeface="Calibri" panose="020F0502020204030204" pitchFamily="34" charset="0"/>
                        </a:rPr>
                        <a:t>Adquisición de Bienes y servicios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6"/>
                  </a:ext>
                </a:extLst>
              </a:tr>
              <a:tr h="146957">
                <a:tc>
                  <a:txBody>
                    <a:bodyPr/>
                    <a:lstStyle/>
                    <a:p>
                      <a:pPr algn="l" rtl="0" fontAlgn="ctr"/>
                      <a:r>
                        <a:rPr lang="es-CO" sz="500" b="0" i="0" u="none" strike="noStrike" dirty="0">
                          <a:solidFill>
                            <a:srgbClr val="800000"/>
                          </a:solidFill>
                          <a:effectLst/>
                          <a:latin typeface="Calibri" panose="020F0502020204030204" pitchFamily="34" charset="0"/>
                        </a:rPr>
                        <a:t>Transferencias corrientes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dirty="0">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7"/>
                  </a:ext>
                </a:extLst>
              </a:tr>
              <a:tr h="73479">
                <a:tc>
                  <a:txBody>
                    <a:bodyPr/>
                    <a:lstStyle/>
                    <a:p>
                      <a:pPr algn="l" rtl="0" fontAlgn="ctr"/>
                      <a:r>
                        <a:rPr lang="es-CO" sz="500" b="0" i="0" u="none" strike="noStrike" dirty="0">
                          <a:solidFill>
                            <a:srgbClr val="800000"/>
                          </a:solidFill>
                          <a:effectLst/>
                          <a:latin typeface="Calibri" panose="020F0502020204030204" pitchFamily="34" charset="0"/>
                        </a:rPr>
                        <a:t>Transferencias de capital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8"/>
                  </a:ext>
                </a:extLst>
              </a:tr>
              <a:tr h="220436">
                <a:tc>
                  <a:txBody>
                    <a:bodyPr/>
                    <a:lstStyle/>
                    <a:p>
                      <a:pPr algn="l" rtl="0" fontAlgn="ctr"/>
                      <a:r>
                        <a:rPr lang="es-ES" sz="500" b="0" i="0" u="none" strike="noStrike" dirty="0">
                          <a:solidFill>
                            <a:srgbClr val="800000"/>
                          </a:solidFill>
                          <a:effectLst/>
                          <a:latin typeface="Calibri" panose="020F0502020204030204" pitchFamily="34" charset="0"/>
                        </a:rPr>
                        <a:t>Gastos de comercialización y producción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9"/>
                  </a:ext>
                </a:extLst>
              </a:tr>
              <a:tr h="146957">
                <a:tc>
                  <a:txBody>
                    <a:bodyPr/>
                    <a:lstStyle/>
                    <a:p>
                      <a:pPr algn="l" rtl="0" fontAlgn="ctr"/>
                      <a:r>
                        <a:rPr lang="es-CO" sz="500" b="0" i="0" u="none" strike="noStrike" dirty="0">
                          <a:solidFill>
                            <a:srgbClr val="800000"/>
                          </a:solidFill>
                          <a:effectLst/>
                          <a:latin typeface="Calibri" panose="020F0502020204030204" pitchFamily="34" charset="0"/>
                        </a:rPr>
                        <a:t>Adquisición de activos financieros</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0"/>
                  </a:ext>
                </a:extLst>
              </a:tr>
              <a:tr h="73479">
                <a:tc>
                  <a:txBody>
                    <a:bodyPr/>
                    <a:lstStyle/>
                    <a:p>
                      <a:pPr algn="l" rtl="0" fontAlgn="ctr"/>
                      <a:r>
                        <a:rPr lang="es-CO" sz="500" b="0" i="0" u="none" strike="noStrike" dirty="0">
                          <a:solidFill>
                            <a:srgbClr val="800000"/>
                          </a:solidFill>
                          <a:effectLst/>
                          <a:latin typeface="Calibri" panose="020F0502020204030204" pitchFamily="34" charset="0"/>
                        </a:rPr>
                        <a:t>Disminución de pasivos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1"/>
                  </a:ext>
                </a:extLst>
              </a:tr>
              <a:tr h="220436">
                <a:tc>
                  <a:txBody>
                    <a:bodyPr/>
                    <a:lstStyle/>
                    <a:p>
                      <a:pPr algn="l" rtl="0" fontAlgn="ctr"/>
                      <a:r>
                        <a:rPr lang="es-CO" sz="500" b="0" i="0" u="none" strike="noStrike" dirty="0">
                          <a:solidFill>
                            <a:srgbClr val="800000"/>
                          </a:solidFill>
                          <a:effectLst/>
                          <a:latin typeface="Calibri" panose="020F0502020204030204" pitchFamily="34" charset="0"/>
                        </a:rPr>
                        <a:t>Gastos por tributos, multas, sanciones e intereses de mora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2"/>
                  </a:ext>
                </a:extLst>
              </a:tr>
              <a:tr h="73479">
                <a:tc>
                  <a:txBody>
                    <a:bodyPr/>
                    <a:lstStyle/>
                    <a:p>
                      <a:pPr algn="l" rtl="0" fontAlgn="ctr"/>
                      <a:r>
                        <a:rPr lang="es-CO" sz="500" b="1" i="0" u="none" strike="noStrike">
                          <a:solidFill>
                            <a:srgbClr val="FFFFFF"/>
                          </a:solidFill>
                          <a:effectLst/>
                          <a:latin typeface="Calibri" panose="020F0502020204030204" pitchFamily="34" charset="0"/>
                        </a:rPr>
                        <a:t>Servicio de la Deuda</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1" i="0" u="none" strike="noStrike">
                          <a:solidFill>
                            <a:srgbClr val="FFFFFF"/>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1" i="0" u="none" strike="noStrike">
                          <a:solidFill>
                            <a:srgbClr val="FFFFFF"/>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23"/>
                  </a:ext>
                </a:extLst>
              </a:tr>
              <a:tr h="73479">
                <a:tc>
                  <a:txBody>
                    <a:bodyPr/>
                    <a:lstStyle/>
                    <a:p>
                      <a:pPr algn="l" rtl="0" fontAlgn="ctr"/>
                      <a:r>
                        <a:rPr lang="es-CO" sz="500" b="1" i="0" u="none" strike="noStrike">
                          <a:solidFill>
                            <a:srgbClr val="800000"/>
                          </a:solidFill>
                          <a:effectLst/>
                          <a:latin typeface="Calibri" panose="020F0502020204030204" pitchFamily="34" charset="0"/>
                        </a:rPr>
                        <a:t>Entidad 1</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extLst>
                  <a:ext uri="{0D108BD9-81ED-4DB2-BD59-A6C34878D82A}">
                    <a16:rowId xmlns:a16="http://schemas.microsoft.com/office/drawing/2014/main" xmlns="" val="10024"/>
                  </a:ext>
                </a:extLst>
              </a:tr>
              <a:tr h="73479">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5"/>
                  </a:ext>
                </a:extLst>
              </a:tr>
              <a:tr h="73479">
                <a:tc>
                  <a:txBody>
                    <a:bodyPr/>
                    <a:lstStyle/>
                    <a:p>
                      <a:pPr algn="l" rtl="0" fontAlgn="ctr"/>
                      <a:r>
                        <a:rPr lang="es-CO" sz="500" b="1" i="0" u="none" strike="noStrike">
                          <a:solidFill>
                            <a:srgbClr val="800000"/>
                          </a:solidFill>
                          <a:effectLst/>
                          <a:latin typeface="Calibri" panose="020F0502020204030204" pitchFamily="34" charset="0"/>
                        </a:rPr>
                        <a:t>Entidad 2</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a:t>
                      </a:r>
                    </a:p>
                  </a:txBody>
                  <a:tcPr marL="4322" marR="4322" marT="4322" marB="0" anchor="ctr">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rtl="0" fontAlgn="ctr"/>
                      <a:r>
                        <a:rPr lang="es-CO" sz="500" b="0" i="0" u="none" strike="noStrike">
                          <a:solidFill>
                            <a:srgbClr val="800000"/>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extLst>
                  <a:ext uri="{0D108BD9-81ED-4DB2-BD59-A6C34878D82A}">
                    <a16:rowId xmlns:a16="http://schemas.microsoft.com/office/drawing/2014/main" xmlns="" val="10026"/>
                  </a:ext>
                </a:extLst>
              </a:tr>
              <a:tr h="73479">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800000"/>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500" b="1" i="0" u="none" strike="noStrike">
                          <a:solidFill>
                            <a:srgbClr val="376091"/>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a:noFill/>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500" b="0" i="0" u="none" strike="noStrike">
                          <a:solidFill>
                            <a:srgbClr val="376091"/>
                          </a:solidFill>
                          <a:effectLst/>
                          <a:latin typeface="Calibri" panose="020F0502020204030204" pitchFamily="34" charset="0"/>
                        </a:rPr>
                        <a:t> </a:t>
                      </a:r>
                    </a:p>
                  </a:txBody>
                  <a:tcPr marL="4322" marR="4322" marT="4322"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7"/>
                  </a:ext>
                </a:extLst>
              </a:tr>
              <a:tr h="151279">
                <a:tc>
                  <a:txBody>
                    <a:bodyPr/>
                    <a:lstStyle/>
                    <a:p>
                      <a:pPr algn="l" rtl="0" fontAlgn="ctr"/>
                      <a:r>
                        <a:rPr lang="es-ES" sz="500" b="1" i="0" u="none" strike="noStrike">
                          <a:solidFill>
                            <a:srgbClr val="FFFFFF"/>
                          </a:solidFill>
                          <a:effectLst/>
                          <a:latin typeface="Calibri" panose="020F0502020204030204" pitchFamily="34" charset="0"/>
                        </a:rPr>
                        <a:t>Total Funcionamiento + Servicio de la Deuda</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1" i="0" u="none" strike="noStrike">
                          <a:solidFill>
                            <a:srgbClr val="FFFFFF"/>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1" i="0" u="none" strike="noStrike">
                          <a:solidFill>
                            <a:srgbClr val="FFFFFF"/>
                          </a:solidFill>
                          <a:effectLst/>
                          <a:latin typeface="Calibri" panose="020F0502020204030204" pitchFamily="34" charset="0"/>
                        </a:rPr>
                        <a:t>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w="6350" cap="flat" cmpd="sng" algn="ctr">
                      <a:solidFill>
                        <a:srgbClr val="B8CCE4"/>
                      </a:solidFill>
                      <a:prstDash val="solid"/>
                      <a:round/>
                      <a:headEnd type="none" w="med" len="med"/>
                      <a:tailEnd type="none" w="med" len="med"/>
                    </a:lnL>
                    <a:lnR>
                      <a:noFill/>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a:noFill/>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a:t>
                      </a:r>
                    </a:p>
                  </a:txBody>
                  <a:tcPr marL="4322" marR="4322" marT="4322" marB="0" anchor="ctr">
                    <a:lnL>
                      <a:noFill/>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dirty="0">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a:solidFill>
                            <a:srgbClr val="FFFFFF"/>
                          </a:solidFill>
                          <a:effectLst/>
                          <a:latin typeface="Arial" panose="020B0604020202020204" pitchFamily="34" charset="0"/>
                        </a:rPr>
                        <a:t>                -   </a:t>
                      </a:r>
                    </a:p>
                  </a:txBody>
                  <a:tcPr marL="4322" marR="4322" marT="4322"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ctr"/>
                      <a:r>
                        <a:rPr lang="es-CO" sz="500" b="0" i="0" u="none" strike="noStrike" dirty="0">
                          <a:solidFill>
                            <a:srgbClr val="FFFFFF"/>
                          </a:solidFill>
                          <a:effectLst/>
                          <a:latin typeface="Arial" panose="020B0604020202020204" pitchFamily="34" charset="0"/>
                        </a:rPr>
                        <a:t>                -   </a:t>
                      </a:r>
                    </a:p>
                  </a:txBody>
                  <a:tcPr marL="4322" marR="4322" marT="4322"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10028"/>
                  </a:ext>
                </a:extLst>
              </a:tr>
            </a:tbl>
          </a:graphicData>
        </a:graphic>
      </p:graphicFrame>
    </p:spTree>
    <p:extLst>
      <p:ext uri="{BB962C8B-B14F-4D97-AF65-F5344CB8AC3E}">
        <p14:creationId xmlns:p14="http://schemas.microsoft.com/office/powerpoint/2010/main" val="174144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4526" y="1052736"/>
            <a:ext cx="8794948"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spcBef>
                <a:spcPct val="0"/>
              </a:spcBef>
              <a:defRPr/>
            </a:pPr>
            <a:r>
              <a:rPr lang="es-CO" sz="1500" b="1" dirty="0">
                <a:solidFill>
                  <a:srgbClr val="800000"/>
                </a:solidFill>
                <a:latin typeface="Cambria" pitchFamily="18" charset="0"/>
                <a:ea typeface="+mj-ea"/>
                <a:cs typeface="+mj-cs"/>
              </a:rPr>
              <a:t>INVERSIÓN - Asociación de los Recursos Solicitados a los productos del Plan Marco de Implementación del Acuerdo de Paz</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6 CuadroTexto"/>
          <p:cNvSpPr txBox="1"/>
          <p:nvPr/>
        </p:nvSpPr>
        <p:spPr>
          <a:xfrm>
            <a:off x="6475399" y="435679"/>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
        <p:nvSpPr>
          <p:cNvPr id="8"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400" b="1" dirty="0">
                <a:solidFill>
                  <a:srgbClr val="AF272D"/>
                </a:solidFill>
                <a:latin typeface="Cambria" pitchFamily="18" charset="0"/>
                <a:ea typeface="+mj-ea"/>
                <a:cs typeface="+mj-cs"/>
              </a:rPr>
              <a:t>6. Políticas transversales</a:t>
            </a:r>
            <a:endParaRPr lang="es-CO" sz="2400" b="1" dirty="0">
              <a:solidFill>
                <a:srgbClr val="AF272D"/>
              </a:solidFill>
              <a:latin typeface="Cambria" pitchFamily="18" charset="0"/>
              <a:ea typeface="+mj-ea"/>
              <a:cs typeface="+mj-cs"/>
            </a:endParaRPr>
          </a:p>
        </p:txBody>
      </p:sp>
      <p:sp>
        <p:nvSpPr>
          <p:cNvPr id="10" name="4 CuadroTexto"/>
          <p:cNvSpPr txBox="1"/>
          <p:nvPr/>
        </p:nvSpPr>
        <p:spPr>
          <a:xfrm>
            <a:off x="174526" y="1455167"/>
            <a:ext cx="8794948" cy="461665"/>
          </a:xfrm>
          <a:prstGeom prst="rect">
            <a:avLst/>
          </a:prstGeom>
          <a:noFill/>
          <a:ln>
            <a:solidFill>
              <a:srgbClr val="800000"/>
            </a:solidFill>
            <a:prstDash val="sysDash"/>
          </a:ln>
        </p:spPr>
        <p:txBody>
          <a:bodyPr wrap="square" rtlCol="0">
            <a:spAutoFit/>
          </a:bodyPr>
          <a:lstStyle/>
          <a:p>
            <a:r>
              <a:rPr lang="es-CO" sz="1200" dirty="0">
                <a:solidFill>
                  <a:srgbClr val="800000"/>
                </a:solidFill>
              </a:rPr>
              <a:t>Incluir solicitud de recursos por proyecto para los productos de los Acuerdos de Paz. Es decir, dentro de los recursos solicitados del MGMP 2019-2022 del sector, desagregue la información correspondiente a lo que se destinará al financiamiento de esos productos (si aplica)</a:t>
            </a:r>
          </a:p>
        </p:txBody>
      </p:sp>
      <p:graphicFrame>
        <p:nvGraphicFramePr>
          <p:cNvPr id="3" name="Tabla 2">
            <a:extLst>
              <a:ext uri="{FF2B5EF4-FFF2-40B4-BE49-F238E27FC236}">
                <a16:creationId xmlns:a16="http://schemas.microsoft.com/office/drawing/2014/main" xmlns="" id="{944AE462-B5BF-456C-A0C6-16EBF21308B7}"/>
              </a:ext>
            </a:extLst>
          </p:cNvPr>
          <p:cNvGraphicFramePr>
            <a:graphicFrameLocks noGrp="1"/>
          </p:cNvGraphicFramePr>
          <p:nvPr>
            <p:extLst>
              <p:ext uri="{D42A27DB-BD31-4B8C-83A1-F6EECF244321}">
                <p14:modId xmlns:p14="http://schemas.microsoft.com/office/powerpoint/2010/main" val="2853542681"/>
              </p:ext>
            </p:extLst>
          </p:nvPr>
        </p:nvGraphicFramePr>
        <p:xfrm>
          <a:off x="184652" y="2334048"/>
          <a:ext cx="8786199" cy="2895152"/>
        </p:xfrm>
        <a:graphic>
          <a:graphicData uri="http://schemas.openxmlformats.org/drawingml/2006/table">
            <a:tbl>
              <a:tblPr/>
              <a:tblGrid>
                <a:gridCol w="403742">
                  <a:extLst>
                    <a:ext uri="{9D8B030D-6E8A-4147-A177-3AD203B41FA5}">
                      <a16:colId xmlns:a16="http://schemas.microsoft.com/office/drawing/2014/main" xmlns="" val="766749597"/>
                    </a:ext>
                  </a:extLst>
                </a:gridCol>
                <a:gridCol w="612905">
                  <a:extLst>
                    <a:ext uri="{9D8B030D-6E8A-4147-A177-3AD203B41FA5}">
                      <a16:colId xmlns:a16="http://schemas.microsoft.com/office/drawing/2014/main" xmlns="" val="513036414"/>
                    </a:ext>
                  </a:extLst>
                </a:gridCol>
                <a:gridCol w="476704">
                  <a:extLst>
                    <a:ext uri="{9D8B030D-6E8A-4147-A177-3AD203B41FA5}">
                      <a16:colId xmlns:a16="http://schemas.microsoft.com/office/drawing/2014/main" xmlns="" val="3710577706"/>
                    </a:ext>
                  </a:extLst>
                </a:gridCol>
                <a:gridCol w="476704">
                  <a:extLst>
                    <a:ext uri="{9D8B030D-6E8A-4147-A177-3AD203B41FA5}">
                      <a16:colId xmlns:a16="http://schemas.microsoft.com/office/drawing/2014/main" xmlns="" val="1428625536"/>
                    </a:ext>
                  </a:extLst>
                </a:gridCol>
                <a:gridCol w="272402">
                  <a:extLst>
                    <a:ext uri="{9D8B030D-6E8A-4147-A177-3AD203B41FA5}">
                      <a16:colId xmlns:a16="http://schemas.microsoft.com/office/drawing/2014/main" xmlns="" val="1687712146"/>
                    </a:ext>
                  </a:extLst>
                </a:gridCol>
                <a:gridCol w="460083">
                  <a:extLst>
                    <a:ext uri="{9D8B030D-6E8A-4147-A177-3AD203B41FA5}">
                      <a16:colId xmlns:a16="http://schemas.microsoft.com/office/drawing/2014/main" xmlns="" val="2093624620"/>
                    </a:ext>
                  </a:extLst>
                </a:gridCol>
                <a:gridCol w="25400">
                  <a:extLst>
                    <a:ext uri="{9D8B030D-6E8A-4147-A177-3AD203B41FA5}">
                      <a16:colId xmlns:a16="http://schemas.microsoft.com/office/drawing/2014/main" xmlns="" val="590108242"/>
                    </a:ext>
                  </a:extLst>
                </a:gridCol>
                <a:gridCol w="265001">
                  <a:extLst>
                    <a:ext uri="{9D8B030D-6E8A-4147-A177-3AD203B41FA5}">
                      <a16:colId xmlns:a16="http://schemas.microsoft.com/office/drawing/2014/main" xmlns="" val="1498912754"/>
                    </a:ext>
                  </a:extLst>
                </a:gridCol>
                <a:gridCol w="386231">
                  <a:extLst>
                    <a:ext uri="{9D8B030D-6E8A-4147-A177-3AD203B41FA5}">
                      <a16:colId xmlns:a16="http://schemas.microsoft.com/office/drawing/2014/main" xmlns="" val="3878279722"/>
                    </a:ext>
                  </a:extLst>
                </a:gridCol>
                <a:gridCol w="200075">
                  <a:extLst>
                    <a:ext uri="{9D8B030D-6E8A-4147-A177-3AD203B41FA5}">
                      <a16:colId xmlns:a16="http://schemas.microsoft.com/office/drawing/2014/main" xmlns="" val="932529305"/>
                    </a:ext>
                  </a:extLst>
                </a:gridCol>
                <a:gridCol w="335126">
                  <a:extLst>
                    <a:ext uri="{9D8B030D-6E8A-4147-A177-3AD203B41FA5}">
                      <a16:colId xmlns:a16="http://schemas.microsoft.com/office/drawing/2014/main" xmlns="" val="3405307474"/>
                    </a:ext>
                  </a:extLst>
                </a:gridCol>
                <a:gridCol w="445167">
                  <a:extLst>
                    <a:ext uri="{9D8B030D-6E8A-4147-A177-3AD203B41FA5}">
                      <a16:colId xmlns:a16="http://schemas.microsoft.com/office/drawing/2014/main" xmlns="" val="1556157222"/>
                    </a:ext>
                  </a:extLst>
                </a:gridCol>
                <a:gridCol w="445167">
                  <a:extLst>
                    <a:ext uri="{9D8B030D-6E8A-4147-A177-3AD203B41FA5}">
                      <a16:colId xmlns:a16="http://schemas.microsoft.com/office/drawing/2014/main" xmlns="" val="1140520971"/>
                    </a:ext>
                  </a:extLst>
                </a:gridCol>
                <a:gridCol w="445167">
                  <a:extLst>
                    <a:ext uri="{9D8B030D-6E8A-4147-A177-3AD203B41FA5}">
                      <a16:colId xmlns:a16="http://schemas.microsoft.com/office/drawing/2014/main" xmlns="" val="3912853919"/>
                    </a:ext>
                  </a:extLst>
                </a:gridCol>
                <a:gridCol w="445167">
                  <a:extLst>
                    <a:ext uri="{9D8B030D-6E8A-4147-A177-3AD203B41FA5}">
                      <a16:colId xmlns:a16="http://schemas.microsoft.com/office/drawing/2014/main" xmlns="" val="2312093471"/>
                    </a:ext>
                  </a:extLst>
                </a:gridCol>
                <a:gridCol w="445167">
                  <a:extLst>
                    <a:ext uri="{9D8B030D-6E8A-4147-A177-3AD203B41FA5}">
                      <a16:colId xmlns:a16="http://schemas.microsoft.com/office/drawing/2014/main" xmlns="" val="1815954715"/>
                    </a:ext>
                  </a:extLst>
                </a:gridCol>
                <a:gridCol w="445167">
                  <a:extLst>
                    <a:ext uri="{9D8B030D-6E8A-4147-A177-3AD203B41FA5}">
                      <a16:colId xmlns:a16="http://schemas.microsoft.com/office/drawing/2014/main" xmlns="" val="2345047546"/>
                    </a:ext>
                  </a:extLst>
                </a:gridCol>
                <a:gridCol w="275103">
                  <a:extLst>
                    <a:ext uri="{9D8B030D-6E8A-4147-A177-3AD203B41FA5}">
                      <a16:colId xmlns:a16="http://schemas.microsoft.com/office/drawing/2014/main" xmlns="" val="2436250137"/>
                    </a:ext>
                  </a:extLst>
                </a:gridCol>
                <a:gridCol w="275103">
                  <a:extLst>
                    <a:ext uri="{9D8B030D-6E8A-4147-A177-3AD203B41FA5}">
                      <a16:colId xmlns:a16="http://schemas.microsoft.com/office/drawing/2014/main" xmlns="" val="2845562875"/>
                    </a:ext>
                  </a:extLst>
                </a:gridCol>
                <a:gridCol w="275103">
                  <a:extLst>
                    <a:ext uri="{9D8B030D-6E8A-4147-A177-3AD203B41FA5}">
                      <a16:colId xmlns:a16="http://schemas.microsoft.com/office/drawing/2014/main" xmlns="" val="2745486953"/>
                    </a:ext>
                  </a:extLst>
                </a:gridCol>
                <a:gridCol w="275103">
                  <a:extLst>
                    <a:ext uri="{9D8B030D-6E8A-4147-A177-3AD203B41FA5}">
                      <a16:colId xmlns:a16="http://schemas.microsoft.com/office/drawing/2014/main" xmlns="" val="1628899953"/>
                    </a:ext>
                  </a:extLst>
                </a:gridCol>
                <a:gridCol w="275103">
                  <a:extLst>
                    <a:ext uri="{9D8B030D-6E8A-4147-A177-3AD203B41FA5}">
                      <a16:colId xmlns:a16="http://schemas.microsoft.com/office/drawing/2014/main" xmlns="" val="2822734227"/>
                    </a:ext>
                  </a:extLst>
                </a:gridCol>
                <a:gridCol w="275103">
                  <a:extLst>
                    <a:ext uri="{9D8B030D-6E8A-4147-A177-3AD203B41FA5}">
                      <a16:colId xmlns:a16="http://schemas.microsoft.com/office/drawing/2014/main" xmlns="" val="1134492723"/>
                    </a:ext>
                  </a:extLst>
                </a:gridCol>
                <a:gridCol w="275103">
                  <a:extLst>
                    <a:ext uri="{9D8B030D-6E8A-4147-A177-3AD203B41FA5}">
                      <a16:colId xmlns:a16="http://schemas.microsoft.com/office/drawing/2014/main" xmlns="" val="1100051477"/>
                    </a:ext>
                  </a:extLst>
                </a:gridCol>
                <a:gridCol w="275103">
                  <a:extLst>
                    <a:ext uri="{9D8B030D-6E8A-4147-A177-3AD203B41FA5}">
                      <a16:colId xmlns:a16="http://schemas.microsoft.com/office/drawing/2014/main" xmlns="" val="4231731074"/>
                    </a:ext>
                  </a:extLst>
                </a:gridCol>
              </a:tblGrid>
              <a:tr h="84386">
                <a:tc gridSpan="2">
                  <a:txBody>
                    <a:bodyPr/>
                    <a:lstStyle/>
                    <a:p>
                      <a:pPr algn="l" rtl="0" fontAlgn="b"/>
                      <a:r>
                        <a:rPr lang="es-CO" sz="700" b="1" i="1" u="none" strike="noStrike">
                          <a:solidFill>
                            <a:srgbClr val="800000"/>
                          </a:solidFill>
                          <a:effectLst/>
                          <a:latin typeface="Calibri" panose="020F0502020204030204" pitchFamily="34" charset="0"/>
                        </a:rPr>
                        <a:t>Cifras en millones de pesos corrientes</a:t>
                      </a: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CO"/>
                    </a:p>
                  </a:txBody>
                  <a:tcPr/>
                </a:tc>
                <a:tc>
                  <a:txBody>
                    <a:bodyPr/>
                    <a:lstStyle/>
                    <a:p>
                      <a:pPr algn="l" rtl="0" fontAlgn="b"/>
                      <a:endParaRPr lang="es-CO" sz="700" b="1" i="1" u="none" strike="noStrike">
                        <a:solidFill>
                          <a:srgbClr val="8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rtl="0" fontAlgn="b"/>
                      <a:endParaRPr lang="es-CO" sz="700" b="1" i="1" u="none" strike="noStrike">
                        <a:solidFill>
                          <a:srgbClr val="800000"/>
                        </a:solidFill>
                        <a:effectLst/>
                        <a:latin typeface="Calibri" panose="020F050202020403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l" rtl="0" fontAlgn="b"/>
                      <a:endParaRPr lang="es-CO" sz="700" b="1" i="1" u="none" strike="noStrike">
                        <a:solidFill>
                          <a:srgbClr val="376091"/>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rtl="0" fontAlgn="b"/>
                      <a:endParaRPr lang="es-CO" sz="900" b="1" i="1" u="none" strike="noStrike">
                        <a:solidFill>
                          <a:srgbClr val="376091"/>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s-CO" sz="700" b="1" i="1" u="none" strike="noStrike">
                        <a:solidFill>
                          <a:srgbClr val="376091"/>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gridSpan="18">
                  <a:txBody>
                    <a:bodyPr/>
                    <a:lstStyle/>
                    <a:p>
                      <a:pPr algn="ctr" rtl="0" fontAlgn="ctr"/>
                      <a:r>
                        <a:rPr lang="es-CO" sz="700" b="1" i="0" u="none" strike="noStrike">
                          <a:solidFill>
                            <a:srgbClr val="800000"/>
                          </a:solidFill>
                          <a:effectLst/>
                          <a:latin typeface="Calibri" panose="020F0502020204030204" pitchFamily="34" charset="0"/>
                        </a:rPr>
                        <a:t>MGMP 2019 - 2022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2268410290"/>
                  </a:ext>
                </a:extLst>
              </a:tr>
              <a:tr h="349597">
                <a:tc rowSpan="3" gridSpan="2">
                  <a:txBody>
                    <a:bodyPr/>
                    <a:lstStyle/>
                    <a:p>
                      <a:pPr algn="ctr" rtl="0" fontAlgn="ctr"/>
                      <a:r>
                        <a:rPr lang="es-CO" sz="700" b="1" i="0" u="none" strike="noStrike" dirty="0">
                          <a:solidFill>
                            <a:srgbClr val="FFFFFF"/>
                          </a:solidFill>
                          <a:effectLst/>
                          <a:latin typeface="Calibri" panose="020F0502020204030204" pitchFamily="34" charset="0"/>
                        </a:rPr>
                        <a:t>Entidad / Rubro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272D"/>
                    </a:solidFill>
                  </a:tcPr>
                </a:tc>
                <a:tc rowSpan="3" hMerge="1">
                  <a:txBody>
                    <a:bodyPr/>
                    <a:lstStyle/>
                    <a:p>
                      <a:endParaRPr lang="es-CO"/>
                    </a:p>
                  </a:txBody>
                  <a:tcPr/>
                </a:tc>
                <a:tc>
                  <a:txBody>
                    <a:bodyPr/>
                    <a:lstStyle/>
                    <a:p>
                      <a:pPr algn="ctr" rtl="0" fontAlgn="ctr"/>
                      <a:r>
                        <a:rPr lang="es-CO" sz="700" b="1" i="0" u="none" strike="noStrike" dirty="0">
                          <a:solidFill>
                            <a:srgbClr val="FFFFFF"/>
                          </a:solidFill>
                          <a:effectLst/>
                          <a:latin typeface="Calibri" panose="020F0502020204030204" pitchFamily="34" charset="0"/>
                        </a:rPr>
                        <a:t>Recursos Totales Asignados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272D"/>
                    </a:solidFill>
                  </a:tcPr>
                </a:tc>
                <a:tc>
                  <a:txBody>
                    <a:bodyPr/>
                    <a:lstStyle/>
                    <a:p>
                      <a:pPr algn="ctr" rtl="0" fontAlgn="ctr"/>
                      <a:r>
                        <a:rPr lang="es-MX" sz="700" b="1" i="0" u="none" strike="noStrike" dirty="0">
                          <a:solidFill>
                            <a:srgbClr val="FFFFFF"/>
                          </a:solidFill>
                          <a:effectLst/>
                          <a:latin typeface="Calibri" panose="020F0502020204030204" pitchFamily="34" charset="0"/>
                        </a:rPr>
                        <a:t>Recursos totales ejecutados</a:t>
                      </a:r>
                      <a:endParaRPr lang="es-CO" sz="7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272D"/>
                    </a:solidFill>
                  </a:tcPr>
                </a:tc>
                <a:tc gridSpan="3">
                  <a:txBody>
                    <a:bodyPr/>
                    <a:lstStyle/>
                    <a:p>
                      <a:pPr algn="ctr" rtl="0" fontAlgn="ctr"/>
                      <a:r>
                        <a:rPr lang="es-CO" sz="700" b="1" i="0" u="none" strike="noStrike">
                          <a:solidFill>
                            <a:srgbClr val="FFFFFF"/>
                          </a:solidFill>
                          <a:effectLst/>
                          <a:latin typeface="Calibri" panose="020F0502020204030204" pitchFamily="34" charset="0"/>
                        </a:rPr>
                        <a:t>Recursos Totales Asignados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gridSpan="4">
                  <a:txBody>
                    <a:bodyPr/>
                    <a:lstStyle/>
                    <a:p>
                      <a:pPr algn="ctr" rtl="0" fontAlgn="ctr"/>
                      <a:r>
                        <a:rPr lang="es-CO" sz="700" b="1" i="0" u="none" strike="noStrike">
                          <a:solidFill>
                            <a:srgbClr val="FFFFFF"/>
                          </a:solidFill>
                          <a:effectLst/>
                          <a:latin typeface="Calibri" panose="020F0502020204030204" pitchFamily="34" charset="0"/>
                        </a:rPr>
                        <a:t>Recursos Totales Solicitados MGMP 2019 - 2022</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rtl="0" fontAlgn="ctr"/>
                      <a:r>
                        <a:rPr lang="es-CO" sz="700" b="1" i="0" u="none" strike="noStrike">
                          <a:solidFill>
                            <a:srgbClr val="FFFFFF"/>
                          </a:solidFill>
                          <a:effectLst/>
                          <a:latin typeface="Calibri" panose="020F0502020204030204" pitchFamily="34" charset="0"/>
                        </a:rPr>
                        <a:t>Producto(s) del posconflicto Asociado(s)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12">
                  <a:txBody>
                    <a:bodyPr/>
                    <a:lstStyle/>
                    <a:p>
                      <a:pPr algn="ctr" rtl="0" fontAlgn="ctr"/>
                      <a:r>
                        <a:rPr lang="es-CO" sz="700" b="1" i="0" u="none" strike="noStrike" dirty="0">
                          <a:solidFill>
                            <a:srgbClr val="FFFFFF"/>
                          </a:solidFill>
                          <a:effectLst/>
                          <a:latin typeface="Calibri" panose="020F0502020204030204" pitchFamily="34" charset="0"/>
                        </a:rPr>
                        <a:t>Valor destinado para el Producto y cantidad estimada a realizar</a:t>
                      </a:r>
                    </a:p>
                  </a:txBody>
                  <a:tcPr marL="0" marR="0" marT="0" marB="0" anchor="ctr">
                    <a:lnL w="1270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3703182764"/>
                  </a:ext>
                </a:extLst>
              </a:tr>
              <a:tr h="112514">
                <a:tc gridSpan="2" vMerge="1">
                  <a:txBody>
                    <a:bodyPr/>
                    <a:lstStyle/>
                    <a:p>
                      <a:endParaRPr lang="es-CO"/>
                    </a:p>
                  </a:txBody>
                  <a:tcPr/>
                </a:tc>
                <a:tc hMerge="1" vMerge="1">
                  <a:txBody>
                    <a:bodyPr/>
                    <a:lstStyle/>
                    <a:p>
                      <a:endParaRPr lang="es-CO"/>
                    </a:p>
                  </a:txBody>
                  <a:tcPr/>
                </a:tc>
                <a:tc rowSpan="2">
                  <a:txBody>
                    <a:bodyPr/>
                    <a:lstStyle/>
                    <a:p>
                      <a:pPr algn="ctr" rtl="0" fontAlgn="ctr"/>
                      <a:r>
                        <a:rPr lang="es-CO" sz="700" b="1" i="0" u="none" strike="noStrike" dirty="0">
                          <a:solidFill>
                            <a:srgbClr val="FFFFFF"/>
                          </a:solidFill>
                          <a:effectLst/>
                          <a:latin typeface="Calibri" panose="020F0502020204030204" pitchFamily="34" charset="0"/>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272D"/>
                    </a:solidFill>
                  </a:tcPr>
                </a:tc>
                <a:tc rowSpan="2">
                  <a:txBody>
                    <a:bodyPr/>
                    <a:lstStyle/>
                    <a:p>
                      <a:pPr algn="ctr" rtl="0" fontAlgn="ctr"/>
                      <a:r>
                        <a:rPr lang="es-MX" sz="700" b="1" i="0" u="none" strike="noStrike" dirty="0">
                          <a:solidFill>
                            <a:srgbClr val="FFFFFF"/>
                          </a:solidFill>
                          <a:effectLst/>
                          <a:latin typeface="Calibri" panose="020F0502020204030204" pitchFamily="34" charset="0"/>
                        </a:rPr>
                        <a:t>2017</a:t>
                      </a:r>
                      <a:endParaRPr lang="es-CO" sz="7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272D"/>
                    </a:solidFill>
                  </a:tcPr>
                </a:tc>
                <a:tc rowSpan="2">
                  <a:txBody>
                    <a:bodyPr/>
                    <a:lstStyle/>
                    <a:p>
                      <a:pPr algn="ctr" rtl="0" fontAlgn="ctr"/>
                      <a:r>
                        <a:rPr lang="es-CO" sz="700" b="1" i="0" u="none" strike="noStrike" dirty="0">
                          <a:solidFill>
                            <a:srgbClr val="FFFFFF"/>
                          </a:solidFill>
                          <a:effectLst/>
                          <a:latin typeface="Calibri" panose="020F0502020204030204" pitchFamily="34" charset="0"/>
                        </a:rPr>
                        <a:t>2018*</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gridSpan="2">
                  <a:txBody>
                    <a:bodyPr/>
                    <a:lstStyle/>
                    <a:p>
                      <a:pPr algn="ctr" rtl="0" fontAlgn="ctr"/>
                      <a:r>
                        <a:rPr lang="es-CO" sz="700" b="1" i="0" u="none" strike="noStrike">
                          <a:solidFill>
                            <a:srgbClr val="FFFFFF"/>
                          </a:solidFill>
                          <a:effectLst/>
                          <a:latin typeface="Calibri" panose="020F0502020204030204" pitchFamily="34" charset="0"/>
                        </a:rPr>
                        <a:t>2018**</a:t>
                      </a:r>
                      <a:endParaRPr lang="es-CO" sz="7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hMerge="1">
                  <a:txBody>
                    <a:bodyPr/>
                    <a:lstStyle/>
                    <a:p>
                      <a:pPr algn="ctr" rtl="0" fontAlgn="ctr"/>
                      <a:r>
                        <a:rPr lang="es-CO" sz="900" b="1" i="0" u="none" strike="noStrike">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dirty="0">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dirty="0">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a:solidFill>
                            <a:srgbClr val="FFFFFF"/>
                          </a:solidFill>
                          <a:effectLst/>
                          <a:latin typeface="Calibri" panose="020F0502020204030204" pitchFamily="34" charset="0"/>
                        </a:rPr>
                        <a:t>Código Producto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a:solidFill>
                            <a:srgbClr val="FFFFFF"/>
                          </a:solidFill>
                          <a:effectLst/>
                          <a:latin typeface="Calibri" panose="020F0502020204030204" pitchFamily="34" charset="0"/>
                        </a:rPr>
                        <a:t>Nombre Producto</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gridSpan="2">
                  <a:txBody>
                    <a:bodyPr/>
                    <a:lstStyle/>
                    <a:p>
                      <a:pPr algn="ctr" rtl="0" fontAlgn="ctr"/>
                      <a:r>
                        <a:rPr lang="es-CO" sz="700" b="1" i="0" u="none" strike="noStrike">
                          <a:solidFill>
                            <a:srgbClr val="FFFFFF"/>
                          </a:solidFill>
                          <a:effectLst/>
                          <a:latin typeface="Calibri" panose="020F0502020204030204" pitchFamily="34" charset="0"/>
                        </a:rPr>
                        <a:t>2017</a:t>
                      </a:r>
                    </a:p>
                  </a:txBody>
                  <a:tcPr marL="0" marR="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700" b="1" i="0" u="none" strike="noStrike">
                          <a:solidFill>
                            <a:srgbClr val="FFFFFF"/>
                          </a:solidFill>
                          <a:effectLst/>
                          <a:latin typeface="Calibri" panose="020F0502020204030204" pitchFamily="34" charset="0"/>
                        </a:rPr>
                        <a:t>2018</a:t>
                      </a:r>
                    </a:p>
                  </a:txBody>
                  <a:tcPr marL="0" marR="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700" b="1" i="0" u="none" strike="noStrike">
                          <a:solidFill>
                            <a:srgbClr val="FFFFFF"/>
                          </a:solidFill>
                          <a:effectLst/>
                          <a:latin typeface="Calibri" panose="020F0502020204030204" pitchFamily="34" charset="0"/>
                        </a:rPr>
                        <a:t>2019</a:t>
                      </a:r>
                    </a:p>
                  </a:txBody>
                  <a:tcPr marL="0" marR="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700" b="1" i="0" u="none" strike="noStrike">
                          <a:solidFill>
                            <a:srgbClr val="FFFFFF"/>
                          </a:solidFill>
                          <a:effectLst/>
                          <a:latin typeface="Calibri" panose="020F0502020204030204" pitchFamily="34" charset="0"/>
                        </a:rPr>
                        <a:t>2020</a:t>
                      </a:r>
                    </a:p>
                  </a:txBody>
                  <a:tcPr marL="0" marR="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700" b="1" i="0" u="none" strike="noStrike">
                          <a:solidFill>
                            <a:srgbClr val="FFFFFF"/>
                          </a:solidFill>
                          <a:effectLst/>
                          <a:latin typeface="Calibri" panose="020F0502020204030204" pitchFamily="34" charset="0"/>
                        </a:rPr>
                        <a:t>2021</a:t>
                      </a:r>
                    </a:p>
                  </a:txBody>
                  <a:tcPr marL="0" marR="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2">
                  <a:txBody>
                    <a:bodyPr/>
                    <a:lstStyle/>
                    <a:p>
                      <a:pPr algn="ctr" rtl="0" fontAlgn="ctr"/>
                      <a:r>
                        <a:rPr lang="es-CO" sz="700" b="1" i="0" u="none" strike="noStrike">
                          <a:solidFill>
                            <a:srgbClr val="FFFFFF"/>
                          </a:solidFill>
                          <a:effectLst/>
                          <a:latin typeface="Calibri" panose="020F0502020204030204" pitchFamily="34" charset="0"/>
                        </a:rPr>
                        <a:t>2022</a:t>
                      </a:r>
                    </a:p>
                  </a:txBody>
                  <a:tcPr marL="0" marR="0" marT="0" marB="0" anchor="ctr">
                    <a:lnL w="1270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extLst>
                  <a:ext uri="{0D108BD9-81ED-4DB2-BD59-A6C34878D82A}">
                    <a16:rowId xmlns:a16="http://schemas.microsoft.com/office/drawing/2014/main" xmlns="" val="3958749419"/>
                  </a:ext>
                </a:extLst>
              </a:tr>
              <a:tr h="160734">
                <a:tc gridSpan="2" vMerge="1">
                  <a:txBody>
                    <a:bodyPr/>
                    <a:lstStyle/>
                    <a:p>
                      <a:endParaRPr lang="es-CO"/>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gridSpan="2" vMerge="1">
                  <a:txBody>
                    <a:bodyPr/>
                    <a:lstStyle/>
                    <a:p>
                      <a:endParaRPr lang="es-CO"/>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700" b="1" i="0" u="none" strike="noStrike">
                          <a:solidFill>
                            <a:srgbClr val="FFFFFF"/>
                          </a:solidFill>
                          <a:effectLst/>
                          <a:latin typeface="Calibri" panose="020F0502020204030204" pitchFamily="34" charset="0"/>
                        </a:rPr>
                        <a:t>Valor destinado</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Cantidad estimada</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Valor destinado</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Cantidad estimada</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Valor destinado</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Cantidad estimada</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Valor destinado</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Cantidad estimada</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Valor destinado</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Cantidad estimada</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Valor destinado</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Cantidad estimada</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3179120621"/>
                  </a:ext>
                </a:extLst>
              </a:tr>
              <a:tr h="112514">
                <a:tc gridSpan="2">
                  <a:txBody>
                    <a:bodyPr/>
                    <a:lstStyle/>
                    <a:p>
                      <a:pPr algn="l" rtl="0" fontAlgn="ctr"/>
                      <a:r>
                        <a:rPr lang="es-CO" sz="700" b="1" i="0" u="none" strike="noStrike">
                          <a:solidFill>
                            <a:srgbClr val="FFFFFF"/>
                          </a:solidFill>
                          <a:effectLst/>
                          <a:latin typeface="Calibri" panose="020F0502020204030204" pitchFamily="34" charset="0"/>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a:txBody>
                    <a:bodyPr/>
                    <a:lstStyle/>
                    <a:p>
                      <a:pPr algn="l" rtl="0" fontAlgn="ctr"/>
                      <a:r>
                        <a:rPr lang="es-CO" sz="700" b="1" i="0" u="none" strike="noStrike">
                          <a:solidFill>
                            <a:srgbClr val="FFFFFF"/>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ctr"/>
                      <a:endParaRPr lang="es-CO" sz="700" b="1" i="0" u="none" strike="noStrike">
                        <a:solidFill>
                          <a:srgbClr val="FFFFFF"/>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gridSpan="2">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pPr algn="l" fontAlgn="ctr"/>
                      <a:r>
                        <a:rPr lang="es-CO" sz="9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700" b="0" i="0" u="none" strike="noStrike">
                          <a:solidFill>
                            <a:srgbClr val="FFFFFF"/>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2051005952"/>
                  </a:ext>
                </a:extLst>
              </a:tr>
              <a:tr h="112514">
                <a:tc gridSpan="2">
                  <a:txBody>
                    <a:bodyPr/>
                    <a:lstStyle/>
                    <a:p>
                      <a:pPr algn="ctr" rtl="0" fontAlgn="ctr"/>
                      <a:r>
                        <a:rPr lang="es-CO" sz="700" b="1" i="0" u="none" strike="noStrike">
                          <a:solidFill>
                            <a:srgbClr val="800000"/>
                          </a:solidFill>
                          <a:effectLst/>
                          <a:latin typeface="Calibri" panose="020F0502020204030204" pitchFamily="34" charset="0"/>
                        </a:rPr>
                        <a:t>Entidad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hMerge="1">
                  <a:txBody>
                    <a:bodyPr/>
                    <a:lstStyle/>
                    <a:p>
                      <a:endParaRPr lang="es-CO"/>
                    </a:p>
                  </a:txBody>
                  <a:tcPr/>
                </a:tc>
                <a:tc>
                  <a:txBody>
                    <a:bodyPr/>
                    <a:lstStyle/>
                    <a:p>
                      <a:pPr algn="ctr"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F2F2F2"/>
                    </a:solidFill>
                  </a:tcPr>
                </a:tc>
                <a:tc>
                  <a:txBody>
                    <a:bodyPr/>
                    <a:lstStyle/>
                    <a:p>
                      <a:pPr algn="ctr"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grid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hMerge="1">
                  <a:txBody>
                    <a:bodyPr/>
                    <a:lstStyle/>
                    <a:p>
                      <a:pPr algn="r" fontAlgn="ctr"/>
                      <a:r>
                        <a:rPr lang="es-CO" sz="9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extLst>
                  <a:ext uri="{0D108BD9-81ED-4DB2-BD59-A6C34878D82A}">
                    <a16:rowId xmlns:a16="http://schemas.microsoft.com/office/drawing/2014/main" xmlns="" val="2158618371"/>
                  </a:ext>
                </a:extLst>
              </a:tr>
              <a:tr h="100459">
                <a:tc>
                  <a:txBody>
                    <a:bodyPr/>
                    <a:lstStyle/>
                    <a:p>
                      <a:pPr algn="ctr" rtl="0" fontAlgn="ctr"/>
                      <a:r>
                        <a:rPr lang="es-CO" sz="700" b="1" i="0" u="none" strike="noStrike">
                          <a:solidFill>
                            <a:srgbClr val="800000"/>
                          </a:solidFill>
                          <a:effectLst/>
                          <a:latin typeface="Calibri" panose="020F0502020204030204" pitchFamily="34" charset="0"/>
                        </a:rPr>
                        <a:t>BPIN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ctr" rtl="0" fontAlgn="ctr"/>
                      <a:r>
                        <a:rPr lang="es-CO" sz="700" b="1" i="0" u="none" strike="noStrike">
                          <a:solidFill>
                            <a:srgbClr val="800000"/>
                          </a:solidFill>
                          <a:effectLst/>
                          <a:latin typeface="Calibri" panose="020F0502020204030204" pitchFamily="34" charset="0"/>
                        </a:rPr>
                        <a:t>Nombre Proyecto</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ctr"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F2F2F2"/>
                    </a:solidFill>
                  </a:tcPr>
                </a:tc>
                <a:tc>
                  <a:txBody>
                    <a:bodyPr/>
                    <a:lstStyle/>
                    <a:p>
                      <a:pPr algn="ctr"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F2F2F2"/>
                    </a:solidFill>
                  </a:tcPr>
                </a:tc>
                <a:tc vMerge="1">
                  <a:txBody>
                    <a:bodyPr/>
                    <a:lstStyle/>
                    <a:p>
                      <a:endParaRPr lang="es-CO"/>
                    </a:p>
                  </a:txBody>
                  <a:tcPr/>
                </a:tc>
                <a:tc gridSpan="2" vMerge="1">
                  <a:txBody>
                    <a:bodyPr/>
                    <a:lstStyle/>
                    <a:p>
                      <a:endParaRPr lang="es-CO"/>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xmlns="" val="400288267"/>
                  </a:ext>
                </a:extLst>
              </a:tr>
              <a:tr h="112514">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gridSpan="2">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31629913"/>
                  </a:ext>
                </a:extLst>
              </a:tr>
              <a:tr h="112514">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gridSpan="2">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443744329"/>
                  </a:ext>
                </a:extLst>
              </a:tr>
              <a:tr h="112514">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gridSpan="2">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052729429"/>
                  </a:ext>
                </a:extLst>
              </a:tr>
              <a:tr h="124569">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dirty="0">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gridSpan="2">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4145835137"/>
                  </a:ext>
                </a:extLst>
              </a:tr>
              <a:tr h="112514">
                <a:tc gridSpan="2">
                  <a:txBody>
                    <a:bodyPr/>
                    <a:lstStyle/>
                    <a:p>
                      <a:pPr algn="ctr" rtl="0" fontAlgn="ctr"/>
                      <a:r>
                        <a:rPr lang="es-CO" sz="700" b="1" i="0" u="none" strike="noStrike">
                          <a:solidFill>
                            <a:srgbClr val="800000"/>
                          </a:solidFill>
                          <a:effectLst/>
                          <a:latin typeface="Calibri" panose="020F0502020204030204" pitchFamily="34" charset="0"/>
                        </a:rPr>
                        <a:t>Entidad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hMerge="1">
                  <a:txBody>
                    <a:bodyPr/>
                    <a:lstStyle/>
                    <a:p>
                      <a:endParaRPr lang="es-CO"/>
                    </a:p>
                  </a:txBody>
                  <a:tcPr/>
                </a:tc>
                <a:tc>
                  <a:txBody>
                    <a:bodyPr/>
                    <a:lstStyle/>
                    <a:p>
                      <a:pPr algn="ctr"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F2F2F2"/>
                    </a:solidFill>
                  </a:tcPr>
                </a:tc>
                <a:tc>
                  <a:txBody>
                    <a:bodyPr/>
                    <a:lstStyle/>
                    <a:p>
                      <a:pPr algn="ctr"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grid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hMerge="1">
                  <a:txBody>
                    <a:bodyPr/>
                    <a:lstStyle/>
                    <a:p>
                      <a:pPr algn="r" fontAlgn="ctr"/>
                      <a:r>
                        <a:rPr lang="es-CO" sz="9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7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extLst>
                  <a:ext uri="{0D108BD9-81ED-4DB2-BD59-A6C34878D82A}">
                    <a16:rowId xmlns:a16="http://schemas.microsoft.com/office/drawing/2014/main" xmlns="" val="198594142"/>
                  </a:ext>
                </a:extLst>
              </a:tr>
              <a:tr h="100459">
                <a:tc>
                  <a:txBody>
                    <a:bodyPr/>
                    <a:lstStyle/>
                    <a:p>
                      <a:pPr algn="ctr" rtl="0" fontAlgn="ctr"/>
                      <a:r>
                        <a:rPr lang="es-CO" sz="700" b="1" i="0" u="none" strike="noStrike">
                          <a:solidFill>
                            <a:srgbClr val="800000"/>
                          </a:solidFill>
                          <a:effectLst/>
                          <a:latin typeface="Calibri" panose="020F0502020204030204" pitchFamily="34" charset="0"/>
                        </a:rPr>
                        <a:t>BPIN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ctr" rtl="0" fontAlgn="ctr"/>
                      <a:r>
                        <a:rPr lang="es-CO" sz="700" b="1" i="0" u="none" strike="noStrike">
                          <a:solidFill>
                            <a:srgbClr val="800000"/>
                          </a:solidFill>
                          <a:effectLst/>
                          <a:latin typeface="Calibri" panose="020F0502020204030204" pitchFamily="34" charset="0"/>
                        </a:rPr>
                        <a:t>Nombre Proyecto</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ctr"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F2F2F2"/>
                    </a:solidFill>
                  </a:tcPr>
                </a:tc>
                <a:tc>
                  <a:txBody>
                    <a:bodyPr/>
                    <a:lstStyle/>
                    <a:p>
                      <a:pPr algn="ctr"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F2F2F2"/>
                    </a:solidFill>
                  </a:tcPr>
                </a:tc>
                <a:tc vMerge="1">
                  <a:txBody>
                    <a:bodyPr/>
                    <a:lstStyle/>
                    <a:p>
                      <a:endParaRPr lang="es-CO"/>
                    </a:p>
                  </a:txBody>
                  <a:tcPr/>
                </a:tc>
                <a:tc gridSpan="2" vMerge="1">
                  <a:txBody>
                    <a:bodyPr/>
                    <a:lstStyle/>
                    <a:p>
                      <a:endParaRPr lang="es-CO"/>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xmlns="" val="3699993742"/>
                  </a:ext>
                </a:extLst>
              </a:tr>
              <a:tr h="112514">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gridSpan="2">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431919767"/>
                  </a:ext>
                </a:extLst>
              </a:tr>
              <a:tr h="112514">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gridSpan="2">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342776751"/>
                  </a:ext>
                </a:extLst>
              </a:tr>
              <a:tr h="112514">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gridSpan="2">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138163603"/>
                  </a:ext>
                </a:extLst>
              </a:tr>
              <a:tr h="112514">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endParaRPr lang="es-CO" sz="700" b="1" i="0" u="none" strike="noStrike">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gridSpan="2">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327839310"/>
                  </a:ext>
                </a:extLst>
              </a:tr>
              <a:tr h="116532">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CO" sz="700" b="1" i="0" u="none" strike="noStrike" dirty="0">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CO" sz="700" b="1" i="0" u="none" strike="noStrike">
                          <a:solidFill>
                            <a:srgbClr val="8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es-CO" sz="700" b="1" i="0" u="none" strike="noStrike" dirty="0">
                        <a:solidFill>
                          <a:srgbClr val="8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rtl="0" fontAlgn="ctr"/>
                      <a:r>
                        <a:rPr lang="es-CO" sz="700" b="1" i="0" u="none" strike="noStrike" dirty="0">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rtl="0" fontAlgn="ctr"/>
                      <a:r>
                        <a:rPr lang="es-CO" sz="900" b="1" i="0" u="none" strike="noStrike">
                          <a:solidFill>
                            <a:srgbClr val="376091"/>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0" marR="0" marT="0" marB="0" anchor="b">
                    <a:lnL w="1270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700" b="0" i="0" u="none" strike="noStrike" dirty="0">
                          <a:solidFill>
                            <a:srgbClr val="376091"/>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1618951"/>
                  </a:ext>
                </a:extLst>
              </a:tr>
            </a:tbl>
          </a:graphicData>
        </a:graphic>
      </p:graphicFrame>
      <p:graphicFrame>
        <p:nvGraphicFramePr>
          <p:cNvPr id="5" name="Tabla 4">
            <a:extLst>
              <a:ext uri="{FF2B5EF4-FFF2-40B4-BE49-F238E27FC236}">
                <a16:creationId xmlns:a16="http://schemas.microsoft.com/office/drawing/2014/main" xmlns="" id="{9998FBDC-71D6-4159-AE67-2CFF91494525}"/>
              </a:ext>
            </a:extLst>
          </p:cNvPr>
          <p:cNvGraphicFramePr>
            <a:graphicFrameLocks noGrp="1"/>
          </p:cNvGraphicFramePr>
          <p:nvPr/>
        </p:nvGraphicFramePr>
        <p:xfrm>
          <a:off x="167848" y="5814924"/>
          <a:ext cx="5892952" cy="274320"/>
        </p:xfrm>
        <a:graphic>
          <a:graphicData uri="http://schemas.openxmlformats.org/drawingml/2006/table">
            <a:tbl>
              <a:tblPr/>
              <a:tblGrid>
                <a:gridCol w="440776">
                  <a:extLst>
                    <a:ext uri="{9D8B030D-6E8A-4147-A177-3AD203B41FA5}">
                      <a16:colId xmlns:a16="http://schemas.microsoft.com/office/drawing/2014/main" xmlns="" val="1457859473"/>
                    </a:ext>
                  </a:extLst>
                </a:gridCol>
                <a:gridCol w="920497">
                  <a:extLst>
                    <a:ext uri="{9D8B030D-6E8A-4147-A177-3AD203B41FA5}">
                      <a16:colId xmlns:a16="http://schemas.microsoft.com/office/drawing/2014/main" xmlns="" val="2582067338"/>
                    </a:ext>
                  </a:extLst>
                </a:gridCol>
                <a:gridCol w="389441">
                  <a:extLst>
                    <a:ext uri="{9D8B030D-6E8A-4147-A177-3AD203B41FA5}">
                      <a16:colId xmlns:a16="http://schemas.microsoft.com/office/drawing/2014/main" xmlns="" val="3808272313"/>
                    </a:ext>
                  </a:extLst>
                </a:gridCol>
                <a:gridCol w="389441">
                  <a:extLst>
                    <a:ext uri="{9D8B030D-6E8A-4147-A177-3AD203B41FA5}">
                      <a16:colId xmlns:a16="http://schemas.microsoft.com/office/drawing/2014/main" xmlns="" val="1028250685"/>
                    </a:ext>
                  </a:extLst>
                </a:gridCol>
                <a:gridCol w="389441">
                  <a:extLst>
                    <a:ext uri="{9D8B030D-6E8A-4147-A177-3AD203B41FA5}">
                      <a16:colId xmlns:a16="http://schemas.microsoft.com/office/drawing/2014/main" xmlns="" val="2216567996"/>
                    </a:ext>
                  </a:extLst>
                </a:gridCol>
                <a:gridCol w="283230">
                  <a:extLst>
                    <a:ext uri="{9D8B030D-6E8A-4147-A177-3AD203B41FA5}">
                      <a16:colId xmlns:a16="http://schemas.microsoft.com/office/drawing/2014/main" xmlns="" val="1320928981"/>
                    </a:ext>
                  </a:extLst>
                </a:gridCol>
                <a:gridCol w="283230">
                  <a:extLst>
                    <a:ext uri="{9D8B030D-6E8A-4147-A177-3AD203B41FA5}">
                      <a16:colId xmlns:a16="http://schemas.microsoft.com/office/drawing/2014/main" xmlns="" val="3736816669"/>
                    </a:ext>
                  </a:extLst>
                </a:gridCol>
                <a:gridCol w="283230">
                  <a:extLst>
                    <a:ext uri="{9D8B030D-6E8A-4147-A177-3AD203B41FA5}">
                      <a16:colId xmlns:a16="http://schemas.microsoft.com/office/drawing/2014/main" xmlns="" val="950670255"/>
                    </a:ext>
                  </a:extLst>
                </a:gridCol>
                <a:gridCol w="474410">
                  <a:extLst>
                    <a:ext uri="{9D8B030D-6E8A-4147-A177-3AD203B41FA5}">
                      <a16:colId xmlns:a16="http://schemas.microsoft.com/office/drawing/2014/main" xmlns="" val="364723927"/>
                    </a:ext>
                  </a:extLst>
                </a:gridCol>
                <a:gridCol w="630187">
                  <a:extLst>
                    <a:ext uri="{9D8B030D-6E8A-4147-A177-3AD203B41FA5}">
                      <a16:colId xmlns:a16="http://schemas.microsoft.com/office/drawing/2014/main" xmlns="" val="2838307658"/>
                    </a:ext>
                  </a:extLst>
                </a:gridCol>
                <a:gridCol w="630187">
                  <a:extLst>
                    <a:ext uri="{9D8B030D-6E8A-4147-A177-3AD203B41FA5}">
                      <a16:colId xmlns:a16="http://schemas.microsoft.com/office/drawing/2014/main" xmlns="" val="1864223621"/>
                    </a:ext>
                  </a:extLst>
                </a:gridCol>
                <a:gridCol w="389441">
                  <a:extLst>
                    <a:ext uri="{9D8B030D-6E8A-4147-A177-3AD203B41FA5}">
                      <a16:colId xmlns:a16="http://schemas.microsoft.com/office/drawing/2014/main" xmlns="" val="1793908302"/>
                    </a:ext>
                  </a:extLst>
                </a:gridCol>
                <a:gridCol w="389441">
                  <a:extLst>
                    <a:ext uri="{9D8B030D-6E8A-4147-A177-3AD203B41FA5}">
                      <a16:colId xmlns:a16="http://schemas.microsoft.com/office/drawing/2014/main" xmlns="" val="4160057013"/>
                    </a:ext>
                  </a:extLst>
                </a:gridCol>
              </a:tblGrid>
              <a:tr h="117566">
                <a:tc gridSpan="13">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w="12700" cmpd="sng">
                      <a:noFill/>
                      <a:prstDash val="soli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s-ES"/>
                    </a:p>
                  </a:txBody>
                  <a:tcPr/>
                </a:tc>
                <a:tc hMerge="1">
                  <a:txBody>
                    <a:bodyPr/>
                    <a:lstStyle/>
                    <a:p>
                      <a:endParaRPr lang="es-CO"/>
                    </a:p>
                  </a:txBody>
                  <a:tcPr/>
                </a:tc>
                <a:tc hMerge="1">
                  <a:txBody>
                    <a:bodyPr/>
                    <a:lstStyle/>
                    <a:p>
                      <a:endParaRPr lang="es-ES"/>
                    </a:p>
                  </a:txBody>
                  <a:tcPr/>
                </a:tc>
                <a:tc hMerge="1">
                  <a:txBody>
                    <a:bodyPr/>
                    <a:lstStyle/>
                    <a:p>
                      <a:pPr algn="l" fontAlgn="ctr"/>
                      <a:endParaRPr lang="es-CO" sz="900" b="0" i="0" u="none" strike="noStrike" dirty="0">
                        <a:solidFill>
                          <a:srgbClr val="8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pPr algn="l" fontAlgn="ctr"/>
                      <a:endParaRPr lang="es-CO" sz="900" b="0" i="0" u="none" strike="noStrike" dirty="0">
                        <a:solidFill>
                          <a:srgbClr val="8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pPr algn="l" fontAlgn="ctr"/>
                      <a:endParaRPr lang="es-CO" sz="900" b="0" i="0" u="none" strike="noStrike" dirty="0">
                        <a:solidFill>
                          <a:srgbClr val="8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3372217978"/>
                  </a:ext>
                </a:extLst>
              </a:tr>
              <a:tr h="117566">
                <a:tc gridSpan="13">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w="12700" cmpd="sng">
                      <a:noFill/>
                      <a:prstDash val="solid"/>
                    </a:lnR>
                    <a:lnT>
                      <a:noFill/>
                    </a:lnT>
                    <a:lnB>
                      <a:noFill/>
                    </a:lnB>
                    <a:lnTlToBr w="12700" cmpd="sng">
                      <a:noFill/>
                      <a:prstDash val="solid"/>
                    </a:lnTlToBr>
                    <a:lnBlToTr w="12700" cmpd="sng">
                      <a:noFill/>
                      <a:prstDash val="solid"/>
                    </a:lnBlToTr>
                  </a:tcPr>
                </a:tc>
                <a:tc hMerge="1">
                  <a:txBody>
                    <a:bodyPr/>
                    <a:lstStyle/>
                    <a:p>
                      <a:endParaRPr lang="es-ES"/>
                    </a:p>
                  </a:txBody>
                  <a:tcPr/>
                </a:tc>
                <a:tc hMerge="1">
                  <a:txBody>
                    <a:bodyPr/>
                    <a:lstStyle/>
                    <a:p>
                      <a:endParaRPr lang="es-CO"/>
                    </a:p>
                  </a:txBody>
                  <a:tcPr/>
                </a:tc>
                <a:tc hMerge="1">
                  <a:txBody>
                    <a:bodyPr/>
                    <a:lstStyle/>
                    <a:p>
                      <a:endParaRPr lang="es-ES"/>
                    </a:p>
                  </a:txBody>
                  <a:tcPr/>
                </a:tc>
                <a:tc hMerge="1">
                  <a:txBody>
                    <a:bodyPr/>
                    <a:lstStyle/>
                    <a:p>
                      <a:pPr algn="l" fontAlgn="ctr"/>
                      <a:endParaRPr lang="es-CO" sz="900" b="0" i="0" u="none" strike="noStrike" dirty="0">
                        <a:solidFill>
                          <a:srgbClr val="8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pPr algn="l" fontAlgn="ctr"/>
                      <a:endParaRPr lang="es-CO" sz="900" b="0" i="0" u="none" strike="noStrike" dirty="0">
                        <a:solidFill>
                          <a:srgbClr val="8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tc hMerge="1">
                  <a:txBody>
                    <a:bodyPr/>
                    <a:lstStyle/>
                    <a:p>
                      <a:pPr algn="l" fontAlgn="ctr"/>
                      <a:endParaRPr lang="es-CO" sz="900" b="0" i="0" u="none" strike="noStrike" dirty="0">
                        <a:solidFill>
                          <a:srgbClr val="800000"/>
                        </a:solidFill>
                        <a:effectLst/>
                        <a:latin typeface="Calibri" panose="020F0502020204030204" pitchFamily="34" charset="0"/>
                      </a:endParaRPr>
                    </a:p>
                  </a:txBody>
                  <a:tcPr marL="0" marR="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596560346"/>
                  </a:ext>
                </a:extLst>
              </a:tr>
            </a:tbl>
          </a:graphicData>
        </a:graphic>
      </p:graphicFrame>
    </p:spTree>
    <p:extLst>
      <p:ext uri="{BB962C8B-B14F-4D97-AF65-F5344CB8AC3E}">
        <p14:creationId xmlns:p14="http://schemas.microsoft.com/office/powerpoint/2010/main" val="2322293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368" y="1484784"/>
            <a:ext cx="8424936" cy="738664"/>
          </a:xfrm>
          <a:prstGeom prst="rect">
            <a:avLst/>
          </a:prstGeom>
          <a:noFill/>
          <a:ln>
            <a:solidFill>
              <a:srgbClr val="800000"/>
            </a:solidFill>
            <a:prstDash val="sysDash"/>
          </a:ln>
        </p:spPr>
        <p:txBody>
          <a:bodyPr wrap="square" rtlCol="0">
            <a:spAutoFit/>
          </a:bodyPr>
          <a:lstStyle/>
          <a:p>
            <a:r>
              <a:rPr lang="es-ES" sz="1400" dirty="0">
                <a:solidFill>
                  <a:srgbClr val="800000"/>
                </a:solidFill>
              </a:rPr>
              <a:t>Incluir solicitud de recursos por proyecto para la atención a la población desplazada. Es decir, </a:t>
            </a:r>
            <a:r>
              <a:rPr lang="es-ES" sz="1400" b="1" dirty="0">
                <a:solidFill>
                  <a:srgbClr val="800000"/>
                </a:solidFill>
              </a:rPr>
              <a:t>dentro de los recursos solicitados del MGMP 2019-2022</a:t>
            </a:r>
            <a:r>
              <a:rPr lang="es-ES" sz="1400" dirty="0">
                <a:solidFill>
                  <a:srgbClr val="800000"/>
                </a:solidFill>
              </a:rPr>
              <a:t> del sector, desagregue la información de los destinados a financiar atención de población desplazada (si aplica).</a:t>
            </a:r>
          </a:p>
        </p:txBody>
      </p:sp>
      <p:sp>
        <p:nvSpPr>
          <p:cNvPr id="9" name="1 Título"/>
          <p:cNvSpPr txBox="1">
            <a:spLocks/>
          </p:cNvSpPr>
          <p:nvPr/>
        </p:nvSpPr>
        <p:spPr>
          <a:xfrm>
            <a:off x="3203848" y="1038892"/>
            <a:ext cx="5688632"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Solicitud Recursos para Atención a Población Desplazada MGMP 2019-2022</a:t>
            </a:r>
            <a:r>
              <a:rPr kumimoji="0" lang="es-ES" sz="1500" b="1" i="0" u="none" strike="noStrike" kern="1200" cap="none" spc="0" normalizeH="0" dirty="0">
                <a:ln>
                  <a:noFill/>
                </a:ln>
                <a:solidFill>
                  <a:srgbClr val="800000"/>
                </a:solidFill>
                <a:effectLst/>
                <a:uLnTx/>
                <a:uFillTx/>
                <a:latin typeface="Cambria" pitchFamily="18" charset="0"/>
                <a:ea typeface="+mj-ea"/>
                <a:cs typeface="+mj-cs"/>
              </a:rPr>
              <a:t> Inversión </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6 CuadroTexto"/>
          <p:cNvSpPr txBox="1"/>
          <p:nvPr/>
        </p:nvSpPr>
        <p:spPr>
          <a:xfrm>
            <a:off x="6475399" y="435679"/>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
        <p:nvSpPr>
          <p:cNvPr id="8"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400" b="1" dirty="0">
                <a:solidFill>
                  <a:srgbClr val="AF272D"/>
                </a:solidFill>
                <a:latin typeface="Cambria" pitchFamily="18" charset="0"/>
                <a:ea typeface="+mj-ea"/>
                <a:cs typeface="+mj-cs"/>
              </a:rPr>
              <a:t>6. Políticas transversales</a:t>
            </a:r>
            <a:endParaRPr lang="es-CO" sz="2400" b="1" dirty="0">
              <a:solidFill>
                <a:srgbClr val="AF272D"/>
              </a:solidFill>
              <a:latin typeface="Cambria" pitchFamily="18" charset="0"/>
              <a:ea typeface="+mj-ea"/>
              <a:cs typeface="+mj-cs"/>
            </a:endParaRPr>
          </a:p>
        </p:txBody>
      </p:sp>
      <p:graphicFrame>
        <p:nvGraphicFramePr>
          <p:cNvPr id="2" name="Tabla 1"/>
          <p:cNvGraphicFramePr>
            <a:graphicFrameLocks noGrp="1"/>
          </p:cNvGraphicFramePr>
          <p:nvPr>
            <p:extLst>
              <p:ext uri="{D42A27DB-BD31-4B8C-83A1-F6EECF244321}">
                <p14:modId xmlns:p14="http://schemas.microsoft.com/office/powerpoint/2010/main" val="1544722313"/>
              </p:ext>
            </p:extLst>
          </p:nvPr>
        </p:nvGraphicFramePr>
        <p:xfrm>
          <a:off x="457200" y="2348880"/>
          <a:ext cx="8229600" cy="4069568"/>
        </p:xfrm>
        <a:graphic>
          <a:graphicData uri="http://schemas.openxmlformats.org/drawingml/2006/table">
            <a:tbl>
              <a:tblPr/>
              <a:tblGrid>
                <a:gridCol w="2286000">
                  <a:extLst>
                    <a:ext uri="{9D8B030D-6E8A-4147-A177-3AD203B41FA5}">
                      <a16:colId xmlns:a16="http://schemas.microsoft.com/office/drawing/2014/main" xmlns="" val="4112079831"/>
                    </a:ext>
                  </a:extLst>
                </a:gridCol>
                <a:gridCol w="2286000">
                  <a:extLst>
                    <a:ext uri="{9D8B030D-6E8A-4147-A177-3AD203B41FA5}">
                      <a16:colId xmlns:a16="http://schemas.microsoft.com/office/drawing/2014/main" xmlns="" val="1935646322"/>
                    </a:ext>
                  </a:extLst>
                </a:gridCol>
                <a:gridCol w="609600">
                  <a:extLst>
                    <a:ext uri="{9D8B030D-6E8A-4147-A177-3AD203B41FA5}">
                      <a16:colId xmlns:a16="http://schemas.microsoft.com/office/drawing/2014/main" xmlns="" val="798801422"/>
                    </a:ext>
                  </a:extLst>
                </a:gridCol>
                <a:gridCol w="609600">
                  <a:extLst>
                    <a:ext uri="{9D8B030D-6E8A-4147-A177-3AD203B41FA5}">
                      <a16:colId xmlns:a16="http://schemas.microsoft.com/office/drawing/2014/main" xmlns="" val="4083527804"/>
                    </a:ext>
                  </a:extLst>
                </a:gridCol>
                <a:gridCol w="609600">
                  <a:extLst>
                    <a:ext uri="{9D8B030D-6E8A-4147-A177-3AD203B41FA5}">
                      <a16:colId xmlns:a16="http://schemas.microsoft.com/office/drawing/2014/main" xmlns="" val="3760361499"/>
                    </a:ext>
                  </a:extLst>
                </a:gridCol>
                <a:gridCol w="609600">
                  <a:extLst>
                    <a:ext uri="{9D8B030D-6E8A-4147-A177-3AD203B41FA5}">
                      <a16:colId xmlns:a16="http://schemas.microsoft.com/office/drawing/2014/main" xmlns="" val="4057012915"/>
                    </a:ext>
                  </a:extLst>
                </a:gridCol>
                <a:gridCol w="609600">
                  <a:extLst>
                    <a:ext uri="{9D8B030D-6E8A-4147-A177-3AD203B41FA5}">
                      <a16:colId xmlns:a16="http://schemas.microsoft.com/office/drawing/2014/main" xmlns="" val="3250804874"/>
                    </a:ext>
                  </a:extLst>
                </a:gridCol>
                <a:gridCol w="609600">
                  <a:extLst>
                    <a:ext uri="{9D8B030D-6E8A-4147-A177-3AD203B41FA5}">
                      <a16:colId xmlns:a16="http://schemas.microsoft.com/office/drawing/2014/main" xmlns="" val="2797705845"/>
                    </a:ext>
                  </a:extLst>
                </a:gridCol>
              </a:tblGrid>
              <a:tr h="228903">
                <a:tc>
                  <a:txBody>
                    <a:bodyPr/>
                    <a:lstStyle/>
                    <a:p>
                      <a:pPr algn="ctr" rtl="0" fontAlgn="ctr"/>
                      <a:r>
                        <a:rPr lang="es-ES" sz="1400" b="1" i="0" u="none" strike="noStrike">
                          <a:solidFill>
                            <a:srgbClr val="FFFFFF"/>
                          </a:solidFill>
                          <a:effectLst/>
                          <a:latin typeface="Calibri" panose="020F0502020204030204" pitchFamily="34" charset="0"/>
                        </a:rPr>
                        <a:t>Entidad/ Proyecto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a:solidFill>
                            <a:srgbClr val="FFFFFF"/>
                          </a:solidFill>
                          <a:effectLst/>
                          <a:latin typeface="Calibri" panose="020F0502020204030204" pitchFamily="34" charset="0"/>
                        </a:rPr>
                        <a:t>MGMP</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50306836"/>
                  </a:ext>
                </a:extLst>
              </a:tr>
              <a:tr h="228903">
                <a:tc>
                  <a:txBody>
                    <a:bodyPr/>
                    <a:lstStyle/>
                    <a:p>
                      <a:pPr algn="l" rtl="0" fontAlgn="ctr"/>
                      <a:r>
                        <a:rPr lang="es-ES" sz="1400" b="1" i="0" u="none" strike="noStrike">
                          <a:solidFill>
                            <a:srgbClr val="800000"/>
                          </a:solidFill>
                          <a:effectLst/>
                          <a:latin typeface="Calibri" panose="020F0502020204030204" pitchFamily="34" charset="0"/>
                        </a:rPr>
                        <a:t>Entidad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ES" sz="14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819450232"/>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1</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821326077"/>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73708040"/>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2</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823241944"/>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327849192"/>
                  </a:ext>
                </a:extLst>
              </a:tr>
              <a:tr h="228903">
                <a:tc>
                  <a:txBody>
                    <a:bodyPr/>
                    <a:lstStyle/>
                    <a:p>
                      <a:pPr algn="l" rtl="0" fontAlgn="ctr"/>
                      <a:r>
                        <a:rPr lang="es-ES" sz="1400" b="1" i="0" u="none" strike="noStrike">
                          <a:solidFill>
                            <a:srgbClr val="800000"/>
                          </a:solidFill>
                          <a:effectLst/>
                          <a:latin typeface="Calibri" panose="020F0502020204030204" pitchFamily="34" charset="0"/>
                        </a:rPr>
                        <a:t>Entidad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ES" sz="14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04058094"/>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1</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017088844"/>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107034173"/>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2</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721297720"/>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171418750"/>
                  </a:ext>
                </a:extLst>
              </a:tr>
              <a:tr h="237078">
                <a:tc>
                  <a:txBody>
                    <a:bodyPr/>
                    <a:lstStyle/>
                    <a:p>
                      <a:pPr algn="l" rtl="0" fontAlgn="ctr"/>
                      <a:r>
                        <a:rPr lang="es-ES" sz="1400" b="1" i="0" u="none" strike="noStrike">
                          <a:solidFill>
                            <a:srgbClr val="FFFFFF"/>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ES" sz="1400" b="1" i="0" u="none" strike="noStrike">
                          <a:solidFill>
                            <a:srgbClr val="FFFFFF"/>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3193024660"/>
                  </a:ext>
                </a:extLst>
              </a:tr>
              <a:tr h="235443">
                <a:tc gridSpan="2">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fontAlgn="b"/>
                      <a:endParaRPr lang="es-ES" sz="1500" b="0" i="0"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24267825"/>
                  </a:ext>
                </a:extLst>
              </a:tr>
              <a:tr h="163502">
                <a:tc gridSpan="2">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a:noFill/>
                    </a:lnR>
                    <a:lnT>
                      <a:noFill/>
                    </a:lnT>
                    <a:lnB>
                      <a:noFill/>
                    </a:lnB>
                  </a:tcPr>
                </a:tc>
                <a:tc hMerge="1">
                  <a:txBody>
                    <a:bodyPr/>
                    <a:lstStyle/>
                    <a:p>
                      <a:endParaRPr lang="es-ES"/>
                    </a:p>
                  </a:txBody>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724293095"/>
                  </a:ext>
                </a:extLst>
              </a:tr>
            </a:tbl>
          </a:graphicData>
        </a:graphic>
      </p:graphicFrame>
    </p:spTree>
    <p:extLst>
      <p:ext uri="{BB962C8B-B14F-4D97-AF65-F5344CB8AC3E}">
        <p14:creationId xmlns:p14="http://schemas.microsoft.com/office/powerpoint/2010/main" val="270568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279436" y="980728"/>
            <a:ext cx="7858844"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Solicitud Recursos para Atención a Población Víctima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MGMP 2019-2022</a:t>
            </a:r>
            <a:r>
              <a:rPr kumimoji="0" lang="es-ES" sz="1500" b="1" i="0" u="none" strike="noStrike" kern="1200" cap="none" spc="0" normalizeH="0" dirty="0">
                <a:ln>
                  <a:noFill/>
                </a:ln>
                <a:solidFill>
                  <a:srgbClr val="800000"/>
                </a:solidFill>
                <a:effectLst/>
                <a:uLnTx/>
                <a:uFillTx/>
                <a:latin typeface="Cambria" pitchFamily="18" charset="0"/>
                <a:ea typeface="+mj-ea"/>
                <a:cs typeface="+mj-cs"/>
              </a:rPr>
              <a:t> Inversión</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300" b="1" dirty="0">
                <a:solidFill>
                  <a:srgbClr val="AF272D"/>
                </a:solidFill>
                <a:latin typeface="Cambria" pitchFamily="18" charset="0"/>
                <a:ea typeface="+mj-ea"/>
                <a:cs typeface="+mj-cs"/>
              </a:rPr>
              <a:t>6. Políticas transversales</a:t>
            </a:r>
            <a:endParaRPr lang="es-CO" sz="2300" b="1" dirty="0">
              <a:solidFill>
                <a:srgbClr val="AF272D"/>
              </a:solidFill>
              <a:latin typeface="Cambria" pitchFamily="18" charset="0"/>
              <a:ea typeface="+mj-ea"/>
              <a:cs typeface="+mj-cs"/>
            </a:endParaRPr>
          </a:p>
        </p:txBody>
      </p:sp>
      <p:sp>
        <p:nvSpPr>
          <p:cNvPr id="8" name="6 CuadroTexto"/>
          <p:cNvSpPr txBox="1"/>
          <p:nvPr/>
        </p:nvSpPr>
        <p:spPr>
          <a:xfrm>
            <a:off x="6335712" y="392875"/>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
        <p:nvSpPr>
          <p:cNvPr id="11" name="4 CuadroTexto"/>
          <p:cNvSpPr txBox="1"/>
          <p:nvPr/>
        </p:nvSpPr>
        <p:spPr>
          <a:xfrm>
            <a:off x="285368" y="1484784"/>
            <a:ext cx="8424936" cy="738664"/>
          </a:xfrm>
          <a:prstGeom prst="rect">
            <a:avLst/>
          </a:prstGeom>
          <a:noFill/>
          <a:ln>
            <a:solidFill>
              <a:srgbClr val="800000"/>
            </a:solidFill>
            <a:prstDash val="sysDash"/>
          </a:ln>
        </p:spPr>
        <p:txBody>
          <a:bodyPr wrap="square" rtlCol="0">
            <a:spAutoFit/>
          </a:bodyPr>
          <a:lstStyle/>
          <a:p>
            <a:r>
              <a:rPr lang="es-ES" sz="1400" dirty="0">
                <a:solidFill>
                  <a:srgbClr val="800000"/>
                </a:solidFill>
              </a:rPr>
              <a:t>Incluir solicitud de recursos por proyecto para la atención a la población víctima. Es decir, </a:t>
            </a:r>
            <a:r>
              <a:rPr lang="es-ES" sz="1400" b="1" dirty="0">
                <a:solidFill>
                  <a:srgbClr val="800000"/>
                </a:solidFill>
              </a:rPr>
              <a:t>dentro de los recursos solicitados del MGMP 2019-2022</a:t>
            </a:r>
            <a:r>
              <a:rPr lang="es-ES" sz="1400" dirty="0">
                <a:solidFill>
                  <a:srgbClr val="800000"/>
                </a:solidFill>
              </a:rPr>
              <a:t> del sector, desagregue la información de los destinados a financiar atención de población víctima, incluyendo lo destinado a víctimas del desplazamiento (si aplica).</a:t>
            </a:r>
          </a:p>
        </p:txBody>
      </p:sp>
      <p:graphicFrame>
        <p:nvGraphicFramePr>
          <p:cNvPr id="2" name="Tabla 1"/>
          <p:cNvGraphicFramePr>
            <a:graphicFrameLocks noGrp="1"/>
          </p:cNvGraphicFramePr>
          <p:nvPr>
            <p:extLst>
              <p:ext uri="{D42A27DB-BD31-4B8C-83A1-F6EECF244321}">
                <p14:modId xmlns:p14="http://schemas.microsoft.com/office/powerpoint/2010/main" val="2452373308"/>
              </p:ext>
            </p:extLst>
          </p:nvPr>
        </p:nvGraphicFramePr>
        <p:xfrm>
          <a:off x="457200" y="2348880"/>
          <a:ext cx="8229600" cy="4038482"/>
        </p:xfrm>
        <a:graphic>
          <a:graphicData uri="http://schemas.openxmlformats.org/drawingml/2006/table">
            <a:tbl>
              <a:tblPr/>
              <a:tblGrid>
                <a:gridCol w="2286000">
                  <a:extLst>
                    <a:ext uri="{9D8B030D-6E8A-4147-A177-3AD203B41FA5}">
                      <a16:colId xmlns:a16="http://schemas.microsoft.com/office/drawing/2014/main" xmlns="" val="1441602158"/>
                    </a:ext>
                  </a:extLst>
                </a:gridCol>
                <a:gridCol w="2286000">
                  <a:extLst>
                    <a:ext uri="{9D8B030D-6E8A-4147-A177-3AD203B41FA5}">
                      <a16:colId xmlns:a16="http://schemas.microsoft.com/office/drawing/2014/main" xmlns="" val="2688450019"/>
                    </a:ext>
                  </a:extLst>
                </a:gridCol>
                <a:gridCol w="609600">
                  <a:extLst>
                    <a:ext uri="{9D8B030D-6E8A-4147-A177-3AD203B41FA5}">
                      <a16:colId xmlns:a16="http://schemas.microsoft.com/office/drawing/2014/main" xmlns="" val="4270953138"/>
                    </a:ext>
                  </a:extLst>
                </a:gridCol>
                <a:gridCol w="609600">
                  <a:extLst>
                    <a:ext uri="{9D8B030D-6E8A-4147-A177-3AD203B41FA5}">
                      <a16:colId xmlns:a16="http://schemas.microsoft.com/office/drawing/2014/main" xmlns="" val="4047022319"/>
                    </a:ext>
                  </a:extLst>
                </a:gridCol>
                <a:gridCol w="609600">
                  <a:extLst>
                    <a:ext uri="{9D8B030D-6E8A-4147-A177-3AD203B41FA5}">
                      <a16:colId xmlns:a16="http://schemas.microsoft.com/office/drawing/2014/main" xmlns="" val="3706361860"/>
                    </a:ext>
                  </a:extLst>
                </a:gridCol>
                <a:gridCol w="609600">
                  <a:extLst>
                    <a:ext uri="{9D8B030D-6E8A-4147-A177-3AD203B41FA5}">
                      <a16:colId xmlns:a16="http://schemas.microsoft.com/office/drawing/2014/main" xmlns="" val="3634677275"/>
                    </a:ext>
                  </a:extLst>
                </a:gridCol>
                <a:gridCol w="609600">
                  <a:extLst>
                    <a:ext uri="{9D8B030D-6E8A-4147-A177-3AD203B41FA5}">
                      <a16:colId xmlns:a16="http://schemas.microsoft.com/office/drawing/2014/main" xmlns="" val="2350081427"/>
                    </a:ext>
                  </a:extLst>
                </a:gridCol>
                <a:gridCol w="609600">
                  <a:extLst>
                    <a:ext uri="{9D8B030D-6E8A-4147-A177-3AD203B41FA5}">
                      <a16:colId xmlns:a16="http://schemas.microsoft.com/office/drawing/2014/main" xmlns="" val="628938187"/>
                    </a:ext>
                  </a:extLst>
                </a:gridCol>
              </a:tblGrid>
              <a:tr h="228903">
                <a:tc>
                  <a:txBody>
                    <a:bodyPr/>
                    <a:lstStyle/>
                    <a:p>
                      <a:pPr algn="ctr" rtl="0" fontAlgn="ctr"/>
                      <a:r>
                        <a:rPr lang="es-ES" sz="1400" b="1" i="0" u="none" strike="noStrike">
                          <a:solidFill>
                            <a:srgbClr val="FFFFFF"/>
                          </a:solidFill>
                          <a:effectLst/>
                          <a:latin typeface="Calibri" panose="020F0502020204030204" pitchFamily="34" charset="0"/>
                        </a:rPr>
                        <a:t>Entidad/ Proyecto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a:solidFill>
                            <a:srgbClr val="FFFFFF"/>
                          </a:solidFill>
                          <a:effectLst/>
                          <a:latin typeface="Calibri" panose="020F0502020204030204" pitchFamily="34" charset="0"/>
                        </a:rPr>
                        <a:t>MGMP</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925210824"/>
                  </a:ext>
                </a:extLst>
              </a:tr>
              <a:tr h="228903">
                <a:tc>
                  <a:txBody>
                    <a:bodyPr/>
                    <a:lstStyle/>
                    <a:p>
                      <a:pPr algn="l" rtl="0" fontAlgn="ctr"/>
                      <a:r>
                        <a:rPr lang="es-ES" sz="1400" b="1" i="0" u="none" strike="noStrike">
                          <a:solidFill>
                            <a:srgbClr val="800000"/>
                          </a:solidFill>
                          <a:effectLst/>
                          <a:latin typeface="Calibri" panose="020F0502020204030204" pitchFamily="34" charset="0"/>
                        </a:rPr>
                        <a:t>Entidad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ES" sz="14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099878396"/>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1</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763834564"/>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551418769"/>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2</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127643459"/>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491921239"/>
                  </a:ext>
                </a:extLst>
              </a:tr>
              <a:tr h="228903">
                <a:tc>
                  <a:txBody>
                    <a:bodyPr/>
                    <a:lstStyle/>
                    <a:p>
                      <a:pPr algn="l" rtl="0" fontAlgn="ctr"/>
                      <a:r>
                        <a:rPr lang="es-ES" sz="1400" b="1" i="0" u="none" strike="noStrike">
                          <a:solidFill>
                            <a:srgbClr val="800000"/>
                          </a:solidFill>
                          <a:effectLst/>
                          <a:latin typeface="Calibri" panose="020F0502020204030204" pitchFamily="34" charset="0"/>
                        </a:rPr>
                        <a:t>Entidad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ES" sz="14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488195263"/>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1</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502444862"/>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535552152"/>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2</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516582881"/>
                  </a:ext>
                </a:extLst>
              </a:tr>
              <a:tr h="418565">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289734075"/>
                  </a:ext>
                </a:extLst>
              </a:tr>
              <a:tr h="237078">
                <a:tc>
                  <a:txBody>
                    <a:bodyPr/>
                    <a:lstStyle/>
                    <a:p>
                      <a:pPr algn="l" rtl="0" fontAlgn="ctr"/>
                      <a:r>
                        <a:rPr lang="es-ES" sz="1400" b="1" i="0" u="none" strike="noStrike">
                          <a:solidFill>
                            <a:srgbClr val="FFFFFF"/>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ES" sz="1400" b="1" i="0" u="none" strike="noStrike">
                          <a:solidFill>
                            <a:srgbClr val="FFFFFF"/>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1503500234"/>
                  </a:ext>
                </a:extLst>
              </a:tr>
              <a:tr h="235443">
                <a:tc gridSpan="2">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fontAlgn="b"/>
                      <a:endParaRPr lang="es-ES" sz="1500" b="0" i="0" u="none" strike="noStrike" dirty="0">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41443141"/>
                  </a:ext>
                </a:extLst>
              </a:tr>
              <a:tr h="163502">
                <a:tc gridSpan="2">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a:noFill/>
                    </a:lnR>
                    <a:lnT>
                      <a:noFill/>
                    </a:lnT>
                    <a:lnB>
                      <a:noFill/>
                    </a:lnB>
                  </a:tcPr>
                </a:tc>
                <a:tc hMerge="1">
                  <a:txBody>
                    <a:bodyPr/>
                    <a:lstStyle/>
                    <a:p>
                      <a:endParaRPr lang="es-ES"/>
                    </a:p>
                  </a:txBody>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401761012"/>
                  </a:ext>
                </a:extLst>
              </a:tr>
            </a:tbl>
          </a:graphicData>
        </a:graphic>
      </p:graphicFrame>
    </p:spTree>
    <p:extLst>
      <p:ext uri="{BB962C8B-B14F-4D97-AF65-F5344CB8AC3E}">
        <p14:creationId xmlns:p14="http://schemas.microsoft.com/office/powerpoint/2010/main" val="3413673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279436" y="980728"/>
            <a:ext cx="7858844"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Solicitud Recursos para Atención </a:t>
            </a:r>
            <a:r>
              <a:rPr lang="es-ES" sz="1500" b="1" dirty="0">
                <a:solidFill>
                  <a:srgbClr val="800000"/>
                </a:solidFill>
                <a:latin typeface="Cambria" pitchFamily="18" charset="0"/>
                <a:ea typeface="+mj-ea"/>
                <a:cs typeface="+mj-cs"/>
              </a:rPr>
              <a:t>a Indígenas</a:t>
            </a:r>
            <a:endParaRPr kumimoji="0" lang="es-ES" sz="1500" b="1" i="0" u="none" strike="noStrike" kern="1200" cap="none" spc="0" normalizeH="0" baseline="0" dirty="0">
              <a:ln>
                <a:noFill/>
              </a:ln>
              <a:solidFill>
                <a:srgbClr val="800000"/>
              </a:solidFill>
              <a:effectLst/>
              <a:uLnTx/>
              <a:uFillTx/>
              <a:latin typeface="Cambria" pitchFamily="18"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MGMP 2019-2022</a:t>
            </a:r>
            <a:r>
              <a:rPr kumimoji="0" lang="es-ES" sz="1500" b="1" i="0" u="none" strike="noStrike" kern="1200" cap="none" spc="0" normalizeH="0" dirty="0">
                <a:ln>
                  <a:noFill/>
                </a:ln>
                <a:solidFill>
                  <a:srgbClr val="800000"/>
                </a:solidFill>
                <a:effectLst/>
                <a:uLnTx/>
                <a:uFillTx/>
                <a:latin typeface="Cambria" pitchFamily="18" charset="0"/>
                <a:ea typeface="+mj-ea"/>
                <a:cs typeface="+mj-cs"/>
              </a:rPr>
              <a:t> Inversión</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300" b="1" dirty="0">
                <a:solidFill>
                  <a:srgbClr val="AF272D"/>
                </a:solidFill>
                <a:latin typeface="Cambria" pitchFamily="18" charset="0"/>
                <a:ea typeface="+mj-ea"/>
                <a:cs typeface="+mj-cs"/>
              </a:rPr>
              <a:t>6. Políticas transversales</a:t>
            </a:r>
            <a:endParaRPr lang="es-CO" sz="2300" b="1" dirty="0">
              <a:solidFill>
                <a:srgbClr val="AF272D"/>
              </a:solidFill>
              <a:latin typeface="Cambria" pitchFamily="18" charset="0"/>
              <a:ea typeface="+mj-ea"/>
              <a:cs typeface="+mj-cs"/>
            </a:endParaRPr>
          </a:p>
        </p:txBody>
      </p:sp>
      <p:sp>
        <p:nvSpPr>
          <p:cNvPr id="8" name="6 CuadroTexto"/>
          <p:cNvSpPr txBox="1"/>
          <p:nvPr/>
        </p:nvSpPr>
        <p:spPr>
          <a:xfrm>
            <a:off x="6335712" y="392875"/>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
        <p:nvSpPr>
          <p:cNvPr id="7" name="4 CuadroTexto"/>
          <p:cNvSpPr txBox="1"/>
          <p:nvPr/>
        </p:nvSpPr>
        <p:spPr>
          <a:xfrm>
            <a:off x="285368" y="1484784"/>
            <a:ext cx="8424936" cy="738664"/>
          </a:xfrm>
          <a:prstGeom prst="rect">
            <a:avLst/>
          </a:prstGeom>
          <a:noFill/>
          <a:ln>
            <a:solidFill>
              <a:srgbClr val="800000"/>
            </a:solidFill>
            <a:prstDash val="sysDash"/>
          </a:ln>
        </p:spPr>
        <p:txBody>
          <a:bodyPr wrap="square" rtlCol="0">
            <a:spAutoFit/>
          </a:bodyPr>
          <a:lstStyle/>
          <a:p>
            <a:r>
              <a:rPr lang="es-ES" sz="1400" dirty="0">
                <a:solidFill>
                  <a:srgbClr val="800000"/>
                </a:solidFill>
              </a:rPr>
              <a:t>Incluir solicitud de recursos por proyecto para la atención a la población indígena. Es decir, </a:t>
            </a:r>
            <a:r>
              <a:rPr lang="es-ES" sz="1400" b="1" dirty="0">
                <a:solidFill>
                  <a:srgbClr val="800000"/>
                </a:solidFill>
              </a:rPr>
              <a:t>dentro de los recursos solicitados del MGMP 2019-2022</a:t>
            </a:r>
            <a:r>
              <a:rPr lang="es-ES" sz="1400" dirty="0">
                <a:solidFill>
                  <a:srgbClr val="800000"/>
                </a:solidFill>
              </a:rPr>
              <a:t> del sector, desagregue la información de los destinados a financiar atención de población indígena(si aplica).</a:t>
            </a:r>
          </a:p>
        </p:txBody>
      </p:sp>
      <p:graphicFrame>
        <p:nvGraphicFramePr>
          <p:cNvPr id="2" name="Tabla 1"/>
          <p:cNvGraphicFramePr>
            <a:graphicFrameLocks noGrp="1"/>
          </p:cNvGraphicFramePr>
          <p:nvPr>
            <p:extLst>
              <p:ext uri="{D42A27DB-BD31-4B8C-83A1-F6EECF244321}">
                <p14:modId xmlns:p14="http://schemas.microsoft.com/office/powerpoint/2010/main" val="100563165"/>
              </p:ext>
            </p:extLst>
          </p:nvPr>
        </p:nvGraphicFramePr>
        <p:xfrm>
          <a:off x="457200" y="2342846"/>
          <a:ext cx="8229600" cy="4038482"/>
        </p:xfrm>
        <a:graphic>
          <a:graphicData uri="http://schemas.openxmlformats.org/drawingml/2006/table">
            <a:tbl>
              <a:tblPr/>
              <a:tblGrid>
                <a:gridCol w="2286000">
                  <a:extLst>
                    <a:ext uri="{9D8B030D-6E8A-4147-A177-3AD203B41FA5}">
                      <a16:colId xmlns:a16="http://schemas.microsoft.com/office/drawing/2014/main" xmlns="" val="1791611295"/>
                    </a:ext>
                  </a:extLst>
                </a:gridCol>
                <a:gridCol w="2286000">
                  <a:extLst>
                    <a:ext uri="{9D8B030D-6E8A-4147-A177-3AD203B41FA5}">
                      <a16:colId xmlns:a16="http://schemas.microsoft.com/office/drawing/2014/main" xmlns="" val="542384523"/>
                    </a:ext>
                  </a:extLst>
                </a:gridCol>
                <a:gridCol w="609600">
                  <a:extLst>
                    <a:ext uri="{9D8B030D-6E8A-4147-A177-3AD203B41FA5}">
                      <a16:colId xmlns:a16="http://schemas.microsoft.com/office/drawing/2014/main" xmlns="" val="3522674830"/>
                    </a:ext>
                  </a:extLst>
                </a:gridCol>
                <a:gridCol w="609600">
                  <a:extLst>
                    <a:ext uri="{9D8B030D-6E8A-4147-A177-3AD203B41FA5}">
                      <a16:colId xmlns:a16="http://schemas.microsoft.com/office/drawing/2014/main" xmlns="" val="1920029921"/>
                    </a:ext>
                  </a:extLst>
                </a:gridCol>
                <a:gridCol w="609600">
                  <a:extLst>
                    <a:ext uri="{9D8B030D-6E8A-4147-A177-3AD203B41FA5}">
                      <a16:colId xmlns:a16="http://schemas.microsoft.com/office/drawing/2014/main" xmlns="" val="680611990"/>
                    </a:ext>
                  </a:extLst>
                </a:gridCol>
                <a:gridCol w="609600">
                  <a:extLst>
                    <a:ext uri="{9D8B030D-6E8A-4147-A177-3AD203B41FA5}">
                      <a16:colId xmlns:a16="http://schemas.microsoft.com/office/drawing/2014/main" xmlns="" val="3799374553"/>
                    </a:ext>
                  </a:extLst>
                </a:gridCol>
                <a:gridCol w="609600">
                  <a:extLst>
                    <a:ext uri="{9D8B030D-6E8A-4147-A177-3AD203B41FA5}">
                      <a16:colId xmlns:a16="http://schemas.microsoft.com/office/drawing/2014/main" xmlns="" val="2583751338"/>
                    </a:ext>
                  </a:extLst>
                </a:gridCol>
                <a:gridCol w="609600">
                  <a:extLst>
                    <a:ext uri="{9D8B030D-6E8A-4147-A177-3AD203B41FA5}">
                      <a16:colId xmlns:a16="http://schemas.microsoft.com/office/drawing/2014/main" xmlns="" val="4161910249"/>
                    </a:ext>
                  </a:extLst>
                </a:gridCol>
              </a:tblGrid>
              <a:tr h="228903">
                <a:tc>
                  <a:txBody>
                    <a:bodyPr/>
                    <a:lstStyle/>
                    <a:p>
                      <a:pPr algn="ctr" rtl="0" fontAlgn="ctr"/>
                      <a:r>
                        <a:rPr lang="es-ES" sz="1400" b="1" i="0" u="none" strike="noStrike">
                          <a:solidFill>
                            <a:srgbClr val="FFFFFF"/>
                          </a:solidFill>
                          <a:effectLst/>
                          <a:latin typeface="Calibri" panose="020F0502020204030204" pitchFamily="34" charset="0"/>
                        </a:rPr>
                        <a:t>Entidad/ Proyecto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a:solidFill>
                            <a:srgbClr val="FFFFFF"/>
                          </a:solidFill>
                          <a:effectLst/>
                          <a:latin typeface="Calibri" panose="020F0502020204030204" pitchFamily="34" charset="0"/>
                        </a:rPr>
                        <a:t>MGMP</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2019372534"/>
                  </a:ext>
                </a:extLst>
              </a:tr>
              <a:tr h="228903">
                <a:tc>
                  <a:txBody>
                    <a:bodyPr/>
                    <a:lstStyle/>
                    <a:p>
                      <a:pPr algn="l" rtl="0" fontAlgn="ctr"/>
                      <a:r>
                        <a:rPr lang="es-ES" sz="1400" b="1" i="0" u="none" strike="noStrike">
                          <a:solidFill>
                            <a:srgbClr val="800000"/>
                          </a:solidFill>
                          <a:effectLst/>
                          <a:latin typeface="Calibri" panose="020F0502020204030204" pitchFamily="34" charset="0"/>
                        </a:rPr>
                        <a:t>Entidad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ES" sz="14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331543277"/>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1</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253684315"/>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2410022"/>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2</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455751930"/>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24028457"/>
                  </a:ext>
                </a:extLst>
              </a:tr>
              <a:tr h="228903">
                <a:tc>
                  <a:txBody>
                    <a:bodyPr/>
                    <a:lstStyle/>
                    <a:p>
                      <a:pPr algn="l" rtl="0" fontAlgn="ctr"/>
                      <a:r>
                        <a:rPr lang="es-ES" sz="1400" b="1" i="0" u="none" strike="noStrike">
                          <a:solidFill>
                            <a:srgbClr val="800000"/>
                          </a:solidFill>
                          <a:effectLst/>
                          <a:latin typeface="Calibri" panose="020F0502020204030204" pitchFamily="34" charset="0"/>
                        </a:rPr>
                        <a:t>Entidad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ES" sz="14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14809200"/>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1</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863378275"/>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951986049"/>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2</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23415430"/>
                  </a:ext>
                </a:extLst>
              </a:tr>
              <a:tr h="418565">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680194316"/>
                  </a:ext>
                </a:extLst>
              </a:tr>
              <a:tr h="237078">
                <a:tc>
                  <a:txBody>
                    <a:bodyPr/>
                    <a:lstStyle/>
                    <a:p>
                      <a:pPr algn="l" rtl="0" fontAlgn="ctr"/>
                      <a:r>
                        <a:rPr lang="es-ES" sz="1400" b="1" i="0" u="none" strike="noStrike">
                          <a:solidFill>
                            <a:srgbClr val="FFFFFF"/>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ES" sz="1400" b="1" i="0" u="none" strike="noStrike">
                          <a:solidFill>
                            <a:srgbClr val="FFFFFF"/>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928042840"/>
                  </a:ext>
                </a:extLst>
              </a:tr>
              <a:tr h="235443">
                <a:tc gridSpan="2">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450395270"/>
                  </a:ext>
                </a:extLst>
              </a:tr>
              <a:tr h="163502">
                <a:tc gridSpan="2">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a:noFill/>
                    </a:lnR>
                    <a:lnT>
                      <a:noFill/>
                    </a:lnT>
                    <a:lnB>
                      <a:noFill/>
                    </a:lnB>
                  </a:tcPr>
                </a:tc>
                <a:tc hMerge="1">
                  <a:txBody>
                    <a:bodyPr/>
                    <a:lstStyle/>
                    <a:p>
                      <a:endParaRPr lang="es-ES"/>
                    </a:p>
                  </a:txBody>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97496935"/>
                  </a:ext>
                </a:extLst>
              </a:tr>
            </a:tbl>
          </a:graphicData>
        </a:graphic>
      </p:graphicFrame>
    </p:spTree>
    <p:extLst>
      <p:ext uri="{BB962C8B-B14F-4D97-AF65-F5344CB8AC3E}">
        <p14:creationId xmlns:p14="http://schemas.microsoft.com/office/powerpoint/2010/main" val="68399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279436" y="980728"/>
            <a:ext cx="7858844"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Solicitud Recursos para Atención </a:t>
            </a:r>
            <a:r>
              <a:rPr lang="es-ES" sz="1500" b="1" dirty="0">
                <a:solidFill>
                  <a:srgbClr val="800000"/>
                </a:solidFill>
                <a:latin typeface="Cambria" pitchFamily="18" charset="0"/>
                <a:ea typeface="+mj-ea"/>
                <a:cs typeface="+mj-cs"/>
              </a:rPr>
              <a:t>a Negritudes</a:t>
            </a:r>
            <a:endParaRPr kumimoji="0" lang="es-ES" sz="1500" b="1" i="0" u="none" strike="noStrike" kern="1200" cap="none" spc="0" normalizeH="0" baseline="0" dirty="0">
              <a:ln>
                <a:noFill/>
              </a:ln>
              <a:solidFill>
                <a:srgbClr val="800000"/>
              </a:solidFill>
              <a:effectLst/>
              <a:uLnTx/>
              <a:uFillTx/>
              <a:latin typeface="Cambria" pitchFamily="18"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MGMP 2019-2022</a:t>
            </a:r>
            <a:r>
              <a:rPr kumimoji="0" lang="es-ES" sz="1500" b="1" i="0" u="none" strike="noStrike" kern="1200" cap="none" spc="0" normalizeH="0" dirty="0">
                <a:ln>
                  <a:noFill/>
                </a:ln>
                <a:solidFill>
                  <a:srgbClr val="800000"/>
                </a:solidFill>
                <a:effectLst/>
                <a:uLnTx/>
                <a:uFillTx/>
                <a:latin typeface="Cambria" pitchFamily="18" charset="0"/>
                <a:ea typeface="+mj-ea"/>
                <a:cs typeface="+mj-cs"/>
              </a:rPr>
              <a:t> Inversión</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300" b="1" dirty="0">
                <a:solidFill>
                  <a:srgbClr val="AF272D"/>
                </a:solidFill>
                <a:latin typeface="Cambria" pitchFamily="18" charset="0"/>
                <a:ea typeface="+mj-ea"/>
                <a:cs typeface="+mj-cs"/>
              </a:rPr>
              <a:t>6. Políticas transversales</a:t>
            </a:r>
            <a:endParaRPr lang="es-CO" sz="2300" b="1" dirty="0">
              <a:solidFill>
                <a:srgbClr val="AF272D"/>
              </a:solidFill>
              <a:latin typeface="Cambria" pitchFamily="18" charset="0"/>
              <a:ea typeface="+mj-ea"/>
              <a:cs typeface="+mj-cs"/>
            </a:endParaRPr>
          </a:p>
        </p:txBody>
      </p:sp>
      <p:sp>
        <p:nvSpPr>
          <p:cNvPr id="8" name="6 CuadroTexto"/>
          <p:cNvSpPr txBox="1"/>
          <p:nvPr/>
        </p:nvSpPr>
        <p:spPr>
          <a:xfrm>
            <a:off x="6335712" y="392875"/>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
        <p:nvSpPr>
          <p:cNvPr id="7" name="4 CuadroTexto"/>
          <p:cNvSpPr txBox="1"/>
          <p:nvPr/>
        </p:nvSpPr>
        <p:spPr>
          <a:xfrm>
            <a:off x="285368" y="1484784"/>
            <a:ext cx="8424936" cy="738664"/>
          </a:xfrm>
          <a:prstGeom prst="rect">
            <a:avLst/>
          </a:prstGeom>
          <a:noFill/>
          <a:ln>
            <a:solidFill>
              <a:srgbClr val="800000"/>
            </a:solidFill>
            <a:prstDash val="sysDash"/>
          </a:ln>
        </p:spPr>
        <p:txBody>
          <a:bodyPr wrap="square" rtlCol="0">
            <a:spAutoFit/>
          </a:bodyPr>
          <a:lstStyle/>
          <a:p>
            <a:r>
              <a:rPr lang="es-ES" sz="1400" dirty="0">
                <a:solidFill>
                  <a:srgbClr val="800000"/>
                </a:solidFill>
              </a:rPr>
              <a:t>Incluir solicitud de recursos por proyecto para la atención a negritudes. Es decir, </a:t>
            </a:r>
            <a:r>
              <a:rPr lang="es-ES" sz="1400" b="1" dirty="0">
                <a:solidFill>
                  <a:srgbClr val="800000"/>
                </a:solidFill>
              </a:rPr>
              <a:t>dentro de los recursos solicitados del MGMP 2019-2022</a:t>
            </a:r>
            <a:r>
              <a:rPr lang="es-ES" sz="1400" dirty="0">
                <a:solidFill>
                  <a:srgbClr val="800000"/>
                </a:solidFill>
              </a:rPr>
              <a:t> del sector, desagregue la información de los destinados a financiar atención de negritudes.</a:t>
            </a:r>
          </a:p>
        </p:txBody>
      </p:sp>
      <p:graphicFrame>
        <p:nvGraphicFramePr>
          <p:cNvPr id="2" name="Tabla 1"/>
          <p:cNvGraphicFramePr>
            <a:graphicFrameLocks noGrp="1"/>
          </p:cNvGraphicFramePr>
          <p:nvPr>
            <p:extLst>
              <p:ext uri="{D42A27DB-BD31-4B8C-83A1-F6EECF244321}">
                <p14:modId xmlns:p14="http://schemas.microsoft.com/office/powerpoint/2010/main" val="291230280"/>
              </p:ext>
            </p:extLst>
          </p:nvPr>
        </p:nvGraphicFramePr>
        <p:xfrm>
          <a:off x="457200" y="2342846"/>
          <a:ext cx="8229600" cy="4038482"/>
        </p:xfrm>
        <a:graphic>
          <a:graphicData uri="http://schemas.openxmlformats.org/drawingml/2006/table">
            <a:tbl>
              <a:tblPr/>
              <a:tblGrid>
                <a:gridCol w="2286000">
                  <a:extLst>
                    <a:ext uri="{9D8B030D-6E8A-4147-A177-3AD203B41FA5}">
                      <a16:colId xmlns:a16="http://schemas.microsoft.com/office/drawing/2014/main" xmlns="" val="3087820217"/>
                    </a:ext>
                  </a:extLst>
                </a:gridCol>
                <a:gridCol w="2286000">
                  <a:extLst>
                    <a:ext uri="{9D8B030D-6E8A-4147-A177-3AD203B41FA5}">
                      <a16:colId xmlns:a16="http://schemas.microsoft.com/office/drawing/2014/main" xmlns="" val="3368794377"/>
                    </a:ext>
                  </a:extLst>
                </a:gridCol>
                <a:gridCol w="609600">
                  <a:extLst>
                    <a:ext uri="{9D8B030D-6E8A-4147-A177-3AD203B41FA5}">
                      <a16:colId xmlns:a16="http://schemas.microsoft.com/office/drawing/2014/main" xmlns="" val="776521597"/>
                    </a:ext>
                  </a:extLst>
                </a:gridCol>
                <a:gridCol w="609600">
                  <a:extLst>
                    <a:ext uri="{9D8B030D-6E8A-4147-A177-3AD203B41FA5}">
                      <a16:colId xmlns:a16="http://schemas.microsoft.com/office/drawing/2014/main" xmlns="" val="996323611"/>
                    </a:ext>
                  </a:extLst>
                </a:gridCol>
                <a:gridCol w="609600">
                  <a:extLst>
                    <a:ext uri="{9D8B030D-6E8A-4147-A177-3AD203B41FA5}">
                      <a16:colId xmlns:a16="http://schemas.microsoft.com/office/drawing/2014/main" xmlns="" val="2735049332"/>
                    </a:ext>
                  </a:extLst>
                </a:gridCol>
                <a:gridCol w="609600">
                  <a:extLst>
                    <a:ext uri="{9D8B030D-6E8A-4147-A177-3AD203B41FA5}">
                      <a16:colId xmlns:a16="http://schemas.microsoft.com/office/drawing/2014/main" xmlns="" val="387905165"/>
                    </a:ext>
                  </a:extLst>
                </a:gridCol>
                <a:gridCol w="609600">
                  <a:extLst>
                    <a:ext uri="{9D8B030D-6E8A-4147-A177-3AD203B41FA5}">
                      <a16:colId xmlns:a16="http://schemas.microsoft.com/office/drawing/2014/main" xmlns="" val="89505690"/>
                    </a:ext>
                  </a:extLst>
                </a:gridCol>
                <a:gridCol w="609600">
                  <a:extLst>
                    <a:ext uri="{9D8B030D-6E8A-4147-A177-3AD203B41FA5}">
                      <a16:colId xmlns:a16="http://schemas.microsoft.com/office/drawing/2014/main" xmlns="" val="4044067408"/>
                    </a:ext>
                  </a:extLst>
                </a:gridCol>
              </a:tblGrid>
              <a:tr h="228903">
                <a:tc>
                  <a:txBody>
                    <a:bodyPr/>
                    <a:lstStyle/>
                    <a:p>
                      <a:pPr algn="ctr" rtl="0" fontAlgn="ctr"/>
                      <a:r>
                        <a:rPr lang="es-ES" sz="1400" b="1" i="0" u="none" strike="noStrike">
                          <a:solidFill>
                            <a:srgbClr val="FFFFFF"/>
                          </a:solidFill>
                          <a:effectLst/>
                          <a:latin typeface="Calibri" panose="020F0502020204030204" pitchFamily="34" charset="0"/>
                        </a:rPr>
                        <a:t>Entidad/ Proyecto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a:solidFill>
                            <a:srgbClr val="FFFFFF"/>
                          </a:solidFill>
                          <a:effectLst/>
                          <a:latin typeface="Calibri" panose="020F0502020204030204" pitchFamily="34" charset="0"/>
                        </a:rPr>
                        <a:t>MGMP</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2018**</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2019</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2020</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2021</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ES" sz="1400" b="1" i="0" u="none" strike="noStrike" dirty="0">
                          <a:solidFill>
                            <a:srgbClr val="FFFFFF"/>
                          </a:solidFill>
                          <a:effectLst/>
                          <a:latin typeface="Calibri" panose="020F0502020204030204" pitchFamily="34" charset="0"/>
                        </a:rPr>
                        <a:t>2022</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2581786061"/>
                  </a:ext>
                </a:extLst>
              </a:tr>
              <a:tr h="228903">
                <a:tc>
                  <a:txBody>
                    <a:bodyPr/>
                    <a:lstStyle/>
                    <a:p>
                      <a:pPr algn="l" rtl="0" fontAlgn="ctr"/>
                      <a:r>
                        <a:rPr lang="es-ES" sz="1400" b="1" i="0" u="none" strike="noStrike">
                          <a:solidFill>
                            <a:srgbClr val="800000"/>
                          </a:solidFill>
                          <a:effectLst/>
                          <a:latin typeface="Calibri" panose="020F0502020204030204" pitchFamily="34" charset="0"/>
                        </a:rPr>
                        <a:t>Entidad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ES" sz="14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fontAlgn="ctr"/>
                      <a:r>
                        <a:rPr lang="es-ES" sz="1400" b="0" i="0" u="none" strike="noStrike">
                          <a:solidFill>
                            <a:srgbClr val="800000"/>
                          </a:solidFill>
                          <a:effectLst/>
                          <a:latin typeface="Arial" panose="020B0604020202020204" pitchFamily="34" charset="0"/>
                        </a:rPr>
                        <a:t>        -   </a:t>
                      </a:r>
                    </a:p>
                  </a:txBody>
                  <a:tcPr marL="0" marR="0" marT="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7392495"/>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1</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3103870520"/>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777677407"/>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2</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94704785"/>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503493784"/>
                  </a:ext>
                </a:extLst>
              </a:tr>
              <a:tr h="228903">
                <a:tc>
                  <a:txBody>
                    <a:bodyPr/>
                    <a:lstStyle/>
                    <a:p>
                      <a:pPr algn="l" rtl="0" fontAlgn="ctr"/>
                      <a:r>
                        <a:rPr lang="es-ES" sz="1400" b="1" i="0" u="none" strike="noStrike">
                          <a:solidFill>
                            <a:srgbClr val="800000"/>
                          </a:solidFill>
                          <a:effectLst/>
                          <a:latin typeface="Calibri" panose="020F0502020204030204" pitchFamily="34" charset="0"/>
                        </a:rPr>
                        <a:t>Entidad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ES" sz="1400" b="1" i="0" u="none" strike="noStrike">
                          <a:solidFill>
                            <a:srgbClr val="800000"/>
                          </a:solidFill>
                          <a:effectLst/>
                          <a:latin typeface="Calibri" panose="020F0502020204030204" pitchFamily="34" charset="0"/>
                        </a:rPr>
                        <a:t> </a:t>
                      </a:r>
                    </a:p>
                  </a:txBody>
                  <a:tcPr marL="0" marR="0" marT="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571388594"/>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1</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775162939"/>
                  </a:ext>
                </a:extLst>
              </a:tr>
              <a:tr h="457806">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058558813"/>
                  </a:ext>
                </a:extLst>
              </a:tr>
              <a:tr h="228903">
                <a:tc rowSpan="2">
                  <a:txBody>
                    <a:bodyPr/>
                    <a:lstStyle/>
                    <a:p>
                      <a:pPr algn="l" rtl="0" fontAlgn="ctr"/>
                      <a:r>
                        <a:rPr lang="es-ES" sz="1400" b="1" i="0" u="none" strike="noStrike">
                          <a:solidFill>
                            <a:srgbClr val="800000"/>
                          </a:solidFill>
                          <a:effectLst/>
                          <a:latin typeface="Calibri" panose="020F0502020204030204" pitchFamily="34" charset="0"/>
                        </a:rPr>
                        <a:t>Proyecto 2</a:t>
                      </a:r>
                    </a:p>
                  </a:txBody>
                  <a:tcPr marL="73576"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1" i="0" u="none" strike="noStrike">
                          <a:solidFill>
                            <a:srgbClr val="800000"/>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999778843"/>
                  </a:ext>
                </a:extLst>
              </a:tr>
              <a:tr h="418565">
                <a:tc vMerge="1">
                  <a:txBody>
                    <a:bodyPr/>
                    <a:lstStyle/>
                    <a:p>
                      <a:endParaRPr lang="es-ES"/>
                    </a:p>
                  </a:txBody>
                  <a:tcPr/>
                </a:tc>
                <a:tc>
                  <a:txBody>
                    <a:bodyPr/>
                    <a:lstStyle/>
                    <a:p>
                      <a:pPr algn="l" rtl="0" fontAlgn="b"/>
                      <a:r>
                        <a:rPr lang="es-CO" sz="1400" b="1" i="0" u="none" strike="noStrike">
                          <a:solidFill>
                            <a:srgbClr val="800000"/>
                          </a:solidFill>
                          <a:effectLst/>
                          <a:latin typeface="Calibri" panose="020F0502020204030204" pitchFamily="34" charset="0"/>
                        </a:rPr>
                        <a:t>Meta (población atendida con los recursos solicitados)</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ES" sz="1400" b="0" i="0" u="none" strike="noStrike">
                          <a:solidFill>
                            <a:srgbClr val="800000"/>
                          </a:solidFill>
                          <a:effectLst/>
                          <a:latin typeface="Arial" panose="020B060402020202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ES" sz="1400" b="0" i="0" u="none" strike="noStrike">
                          <a:solidFill>
                            <a:srgbClr val="800000"/>
                          </a:solidFill>
                          <a:effectLst/>
                          <a:latin typeface="Calibri" panose="020F0502020204030204" pitchFamily="34" charset="0"/>
                        </a:rPr>
                        <a:t>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2424202957"/>
                  </a:ext>
                </a:extLst>
              </a:tr>
              <a:tr h="237078">
                <a:tc>
                  <a:txBody>
                    <a:bodyPr/>
                    <a:lstStyle/>
                    <a:p>
                      <a:pPr algn="l" rtl="0" fontAlgn="ctr"/>
                      <a:r>
                        <a:rPr lang="es-ES" sz="1400" b="1" i="0" u="none" strike="noStrike">
                          <a:solidFill>
                            <a:srgbClr val="FFFFFF"/>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ES" sz="1400" b="1" i="0" u="none" strike="noStrike">
                          <a:solidFill>
                            <a:srgbClr val="FFFFFF"/>
                          </a:solidFill>
                          <a:effectLst/>
                          <a:latin typeface="Calibri" panose="020F0502020204030204" pitchFamily="34" charset="0"/>
                        </a:rPr>
                        <a:t>Solicitud (Millones de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b"/>
                      <a:r>
                        <a:rPr lang="es-ES" sz="1400" b="1" i="0" u="none" strike="noStrike">
                          <a:solidFill>
                            <a:srgbClr val="FFFFFF"/>
                          </a:solidFill>
                          <a:effectLst/>
                          <a:latin typeface="Arial" panose="020B0604020202020204" pitchFamily="34" charset="0"/>
                        </a:rPr>
                        <a:t>        -   </a:t>
                      </a:r>
                    </a:p>
                  </a:txBody>
                  <a:tcPr marL="0" marR="0" marT="0"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1487502499"/>
                  </a:ext>
                </a:extLst>
              </a:tr>
              <a:tr h="235443">
                <a:tc gridSpan="2">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SIN descontar aplazamiento</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l"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ES" sz="1500" b="0" i="0" u="none" strike="noStrike">
                        <a:solidFill>
                          <a:srgbClr val="000000"/>
                        </a:solidFill>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687087144"/>
                  </a:ext>
                </a:extLst>
              </a:tr>
              <a:tr h="163502">
                <a:tc gridSpan="2">
                  <a:txBody>
                    <a:bodyPr/>
                    <a:lstStyle/>
                    <a:p>
                      <a:pPr algn="l" fontAlgn="ctr"/>
                      <a:r>
                        <a:rPr lang="es-CO" sz="900" b="0" i="0" u="none" strike="noStrike" dirty="0">
                          <a:solidFill>
                            <a:srgbClr val="800000"/>
                          </a:solidFill>
                          <a:effectLst/>
                          <a:latin typeface="Calibri" panose="020F0502020204030204" pitchFamily="34" charset="0"/>
                        </a:rPr>
                        <a:t>** Apropiación vigente a 30 de abril de 2018, descontando aplazamiento</a:t>
                      </a:r>
                    </a:p>
                  </a:txBody>
                  <a:tcPr marL="0" marR="0" marT="0" marB="0" anchor="ctr">
                    <a:lnL>
                      <a:noFill/>
                    </a:lnL>
                    <a:lnR>
                      <a:noFill/>
                    </a:lnR>
                    <a:lnT>
                      <a:noFill/>
                    </a:lnT>
                    <a:lnB>
                      <a:noFill/>
                    </a:lnB>
                  </a:tcPr>
                </a:tc>
                <a:tc hMerge="1">
                  <a:txBody>
                    <a:bodyPr/>
                    <a:lstStyle/>
                    <a:p>
                      <a:endParaRPr lang="es-ES"/>
                    </a:p>
                  </a:txBody>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E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2548099431"/>
                  </a:ext>
                </a:extLst>
              </a:tr>
            </a:tbl>
          </a:graphicData>
        </a:graphic>
      </p:graphicFrame>
    </p:spTree>
    <p:extLst>
      <p:ext uri="{BB962C8B-B14F-4D97-AF65-F5344CB8AC3E}">
        <p14:creationId xmlns:p14="http://schemas.microsoft.com/office/powerpoint/2010/main" val="314079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060849"/>
            <a:ext cx="7772400" cy="936104"/>
          </a:xfrm>
        </p:spPr>
        <p:txBody>
          <a:bodyPr>
            <a:normAutofit/>
          </a:bodyPr>
          <a:lstStyle/>
          <a:p>
            <a:r>
              <a:rPr lang="es-CO" b="1" dirty="0">
                <a:solidFill>
                  <a:srgbClr val="AF272D"/>
                </a:solidFill>
                <a:latin typeface="Cambria" pitchFamily="18" charset="0"/>
              </a:rPr>
              <a:t>!GRACIAS¡</a:t>
            </a:r>
          </a:p>
        </p:txBody>
      </p:sp>
      <p:sp>
        <p:nvSpPr>
          <p:cNvPr id="3" name="2 Subtítulo"/>
          <p:cNvSpPr>
            <a:spLocks noGrp="1"/>
          </p:cNvSpPr>
          <p:nvPr>
            <p:ph type="subTitle" idx="1"/>
          </p:nvPr>
        </p:nvSpPr>
        <p:spPr/>
        <p:txBody>
          <a:bodyPr>
            <a:normAutofit/>
          </a:bodyPr>
          <a:lstStyle/>
          <a:p>
            <a:r>
              <a:rPr lang="es-ES" b="1" dirty="0">
                <a:solidFill>
                  <a:srgbClr val="AF272D"/>
                </a:solidFill>
                <a:latin typeface="Cambria" pitchFamily="18" charset="0"/>
              </a:rPr>
              <a:t>MGMP 2019-2022</a:t>
            </a:r>
          </a:p>
          <a:p>
            <a:r>
              <a:rPr lang="es-ES" b="1" dirty="0">
                <a:solidFill>
                  <a:srgbClr val="AF272D"/>
                </a:solidFill>
                <a:latin typeface="Cambria" pitchFamily="18" charset="0"/>
              </a:rPr>
              <a:t>Sector XXX</a:t>
            </a:r>
          </a:p>
          <a:p>
            <a:endParaRPr lang="es-ES" sz="1500" b="1" dirty="0">
              <a:solidFill>
                <a:srgbClr val="AF272D"/>
              </a:solidFill>
              <a:latin typeface="Cambria" pitchFamily="18" charset="0"/>
            </a:endParaRPr>
          </a:p>
        </p:txBody>
      </p:sp>
      <p:cxnSp>
        <p:nvCxnSpPr>
          <p:cNvPr id="11" name="10 Conector recto"/>
          <p:cNvCxnSpPr/>
          <p:nvPr/>
        </p:nvCxnSpPr>
        <p:spPr>
          <a:xfrm>
            <a:off x="0" y="980728"/>
            <a:ext cx="9144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11 Conector recto"/>
          <p:cNvCxnSpPr/>
          <p:nvPr/>
        </p:nvCxnSpPr>
        <p:spPr>
          <a:xfrm>
            <a:off x="0" y="6813376"/>
            <a:ext cx="9144000"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8" name="12 Imagen"/>
          <p:cNvPicPr>
            <a:picLocks noChangeAspect="1"/>
          </p:cNvPicPr>
          <p:nvPr/>
        </p:nvPicPr>
        <p:blipFill rotWithShape="1">
          <a:blip r:embed="rId3" cstate="print">
            <a:extLst>
              <a:ext uri="{28A0092B-C50C-407E-A947-70E740481C1C}">
                <a14:useLocalDpi xmlns:a14="http://schemas.microsoft.com/office/drawing/2010/main" val="0"/>
              </a:ext>
            </a:extLst>
          </a:blip>
          <a:srcRect l="31036" t="21252" r="67822" b="22675"/>
          <a:stretch/>
        </p:blipFill>
        <p:spPr>
          <a:xfrm>
            <a:off x="0" y="6488223"/>
            <a:ext cx="9144000" cy="369777"/>
          </a:xfrm>
          <a:prstGeom prst="rect">
            <a:avLst/>
          </a:prstGeom>
          <a:solidFill>
            <a:srgbClr val="AF272D"/>
          </a:solidFill>
        </p:spPr>
      </p:pic>
    </p:spTree>
    <p:extLst>
      <p:ext uri="{BB962C8B-B14F-4D97-AF65-F5344CB8AC3E}">
        <p14:creationId xmlns:p14="http://schemas.microsoft.com/office/powerpoint/2010/main" val="236236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1124744"/>
            <a:ext cx="7448872"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500" b="1" dirty="0">
                <a:solidFill>
                  <a:srgbClr val="AF272D"/>
                </a:solidFill>
                <a:latin typeface="Cambria" pitchFamily="18" charset="0"/>
                <a:ea typeface="+mj-ea"/>
                <a:cs typeface="+mj-cs"/>
              </a:rPr>
              <a:t>Contenido</a:t>
            </a:r>
            <a:endParaRPr kumimoji="0" lang="es-CO" sz="25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6" name="5 CuadroTexto"/>
          <p:cNvSpPr txBox="1"/>
          <p:nvPr/>
        </p:nvSpPr>
        <p:spPr>
          <a:xfrm>
            <a:off x="467544" y="1844824"/>
            <a:ext cx="6408712" cy="4801314"/>
          </a:xfrm>
          <a:prstGeom prst="rect">
            <a:avLst/>
          </a:prstGeom>
          <a:noFill/>
          <a:ln>
            <a:noFill/>
            <a:prstDash val="sysDash"/>
          </a:ln>
        </p:spPr>
        <p:txBody>
          <a:bodyPr wrap="square" rtlCol="0">
            <a:spAutoFit/>
          </a:bodyPr>
          <a:lstStyle/>
          <a:p>
            <a:endParaRPr lang="es-ES" b="1" dirty="0">
              <a:solidFill>
                <a:schemeClr val="bg1">
                  <a:lumMod val="65000"/>
                </a:schemeClr>
              </a:solidFill>
            </a:endParaRPr>
          </a:p>
          <a:p>
            <a:pPr marL="342900" indent="-342900">
              <a:buFont typeface="+mj-lt"/>
              <a:buAutoNum type="arabicPeriod"/>
            </a:pPr>
            <a:r>
              <a:rPr lang="es-ES" b="1" dirty="0">
                <a:solidFill>
                  <a:srgbClr val="AF272D"/>
                </a:solidFill>
              </a:rPr>
              <a:t>Principales Metas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Ingresos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y Vigencias Futuras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Funcionamiento</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Inversión</a:t>
            </a:r>
          </a:p>
          <a:p>
            <a:pPr marL="800100" lvl="1" indent="-342900">
              <a:buFont typeface="+mj-lt"/>
              <a:buAutoNum type="alphaLcPeriod"/>
            </a:pPr>
            <a:endParaRPr lang="es-ES" b="1" dirty="0">
              <a:solidFill>
                <a:schemeClr val="bg1">
                  <a:lumMod val="65000"/>
                </a:schemeClr>
              </a:solidFill>
            </a:endParaRPr>
          </a:p>
          <a:p>
            <a:pPr marL="800100" lvl="1" indent="-342900">
              <a:buFont typeface="+mj-lt"/>
              <a:buAutoNum type="alphaLcPeriod"/>
            </a:pPr>
            <a:r>
              <a:rPr lang="es-ES" b="1" dirty="0">
                <a:solidFill>
                  <a:schemeClr val="bg1">
                    <a:lumMod val="65000"/>
                  </a:schemeClr>
                </a:solidFill>
              </a:rPr>
              <a:t>Intervención DNP</a:t>
            </a:r>
          </a:p>
          <a:p>
            <a:pPr marL="800100" lvl="1" indent="-342900">
              <a:buFont typeface="+mj-lt"/>
              <a:buAutoNum type="alphaLcPeriod"/>
            </a:pPr>
            <a:r>
              <a:rPr lang="es-ES" b="1" dirty="0">
                <a:solidFill>
                  <a:schemeClr val="bg1">
                    <a:lumMod val="65000"/>
                  </a:schemeClr>
                </a:solidFill>
              </a:rPr>
              <a:t>Intervención Sector</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Políticas Transversales</a:t>
            </a:r>
          </a:p>
          <a:p>
            <a:pPr marL="342900" indent="-342900">
              <a:buAutoNum type="arabicPeriod" startAt="4"/>
            </a:pPr>
            <a:endParaRPr lang="es-ES" b="1" dirty="0">
              <a:solidFill>
                <a:schemeClr val="bg1">
                  <a:lumMod val="65000"/>
                </a:schemeClr>
              </a:solidFill>
            </a:endParaRPr>
          </a:p>
          <a:p>
            <a:endParaRPr lang="es-ES" b="1" dirty="0">
              <a:solidFill>
                <a:schemeClr val="accent1">
                  <a:lumMod val="75000"/>
                </a:schemeClr>
              </a:solidFill>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b="1" dirty="0">
                <a:solidFill>
                  <a:srgbClr val="AF272D"/>
                </a:solidFill>
                <a:latin typeface="+mn-lt"/>
                <a:cs typeface="+mn-cs"/>
              </a:rPr>
              <a:t>Sector XXX</a:t>
            </a:r>
            <a:endParaRPr lang="es-CO" b="1" dirty="0">
              <a:solidFill>
                <a:srgbClr val="AF272D"/>
              </a:solidFill>
              <a:latin typeface="+mn-lt"/>
              <a:cs typeface="+mn-cs"/>
            </a:endParaRPr>
          </a:p>
        </p:txBody>
      </p:sp>
    </p:spTree>
    <p:extLst>
      <p:ext uri="{BB962C8B-B14F-4D97-AF65-F5344CB8AC3E}">
        <p14:creationId xmlns:p14="http://schemas.microsoft.com/office/powerpoint/2010/main" val="209260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5454" y="1028660"/>
            <a:ext cx="8713093" cy="369332"/>
          </a:xfrm>
          <a:prstGeom prst="rect">
            <a:avLst/>
          </a:prstGeom>
          <a:noFill/>
          <a:ln>
            <a:solidFill>
              <a:srgbClr val="800000"/>
            </a:solidFill>
            <a:prstDash val="sysDash"/>
          </a:ln>
        </p:spPr>
        <p:txBody>
          <a:bodyPr wrap="square">
            <a:spAutoFit/>
          </a:bodyPr>
          <a:lstStyle/>
          <a:p>
            <a:pPr eaLnBrk="1" fontAlgn="auto" hangingPunct="1">
              <a:spcBef>
                <a:spcPts val="0"/>
              </a:spcBef>
              <a:spcAft>
                <a:spcPts val="0"/>
              </a:spcAft>
              <a:defRPr/>
            </a:pPr>
            <a:r>
              <a:rPr lang="es-ES" dirty="0">
                <a:solidFill>
                  <a:srgbClr val="800000"/>
                </a:solidFill>
                <a:latin typeface="Calibri"/>
                <a:cs typeface="+mn-cs"/>
              </a:rPr>
              <a:t>Incluya los principales indicadores y metas de Producto del Plan Nacional de Desarrollo.</a:t>
            </a:r>
          </a:p>
        </p:txBody>
      </p:sp>
      <p:sp>
        <p:nvSpPr>
          <p:cNvPr id="8"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300" b="1" dirty="0">
                <a:solidFill>
                  <a:srgbClr val="AF272D"/>
                </a:solidFill>
                <a:latin typeface="Cambria" pitchFamily="18" charset="0"/>
                <a:ea typeface="+mj-ea"/>
                <a:cs typeface="+mj-cs"/>
              </a:rPr>
              <a:t>1. Principales Metas</a:t>
            </a:r>
            <a:endParaRPr lang="es-CO" sz="2300" b="1" dirty="0">
              <a:solidFill>
                <a:srgbClr val="AF272D"/>
              </a:solidFill>
              <a:latin typeface="Cambria" pitchFamily="18" charset="0"/>
              <a:ea typeface="+mj-ea"/>
              <a:cs typeface="+mj-cs"/>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3" name="Tabla 2"/>
          <p:cNvGraphicFramePr>
            <a:graphicFrameLocks noGrp="1"/>
          </p:cNvGraphicFramePr>
          <p:nvPr>
            <p:extLst>
              <p:ext uri="{D42A27DB-BD31-4B8C-83A1-F6EECF244321}">
                <p14:modId xmlns:p14="http://schemas.microsoft.com/office/powerpoint/2010/main" val="864423067"/>
              </p:ext>
            </p:extLst>
          </p:nvPr>
        </p:nvGraphicFramePr>
        <p:xfrm>
          <a:off x="903326" y="1599395"/>
          <a:ext cx="7337348" cy="4527574"/>
        </p:xfrm>
        <a:graphic>
          <a:graphicData uri="http://schemas.openxmlformats.org/drawingml/2006/table">
            <a:tbl>
              <a:tblPr/>
              <a:tblGrid>
                <a:gridCol w="979569">
                  <a:extLst>
                    <a:ext uri="{9D8B030D-6E8A-4147-A177-3AD203B41FA5}">
                      <a16:colId xmlns:a16="http://schemas.microsoft.com/office/drawing/2014/main" xmlns="" val="1490820528"/>
                    </a:ext>
                  </a:extLst>
                </a:gridCol>
                <a:gridCol w="979569">
                  <a:extLst>
                    <a:ext uri="{9D8B030D-6E8A-4147-A177-3AD203B41FA5}">
                      <a16:colId xmlns:a16="http://schemas.microsoft.com/office/drawing/2014/main" xmlns="" val="989710973"/>
                    </a:ext>
                  </a:extLst>
                </a:gridCol>
                <a:gridCol w="932474">
                  <a:extLst>
                    <a:ext uri="{9D8B030D-6E8A-4147-A177-3AD203B41FA5}">
                      <a16:colId xmlns:a16="http://schemas.microsoft.com/office/drawing/2014/main" xmlns="" val="4123831858"/>
                    </a:ext>
                  </a:extLst>
                </a:gridCol>
                <a:gridCol w="555717">
                  <a:extLst>
                    <a:ext uri="{9D8B030D-6E8A-4147-A177-3AD203B41FA5}">
                      <a16:colId xmlns:a16="http://schemas.microsoft.com/office/drawing/2014/main" xmlns="" val="586229608"/>
                    </a:ext>
                  </a:extLst>
                </a:gridCol>
                <a:gridCol w="555717">
                  <a:extLst>
                    <a:ext uri="{9D8B030D-6E8A-4147-A177-3AD203B41FA5}">
                      <a16:colId xmlns:a16="http://schemas.microsoft.com/office/drawing/2014/main" xmlns="" val="392816168"/>
                    </a:ext>
                  </a:extLst>
                </a:gridCol>
                <a:gridCol w="555717">
                  <a:extLst>
                    <a:ext uri="{9D8B030D-6E8A-4147-A177-3AD203B41FA5}">
                      <a16:colId xmlns:a16="http://schemas.microsoft.com/office/drawing/2014/main" xmlns="" val="3902124252"/>
                    </a:ext>
                  </a:extLst>
                </a:gridCol>
                <a:gridCol w="555717">
                  <a:extLst>
                    <a:ext uri="{9D8B030D-6E8A-4147-A177-3AD203B41FA5}">
                      <a16:colId xmlns:a16="http://schemas.microsoft.com/office/drawing/2014/main" xmlns="" val="655247945"/>
                    </a:ext>
                  </a:extLst>
                </a:gridCol>
                <a:gridCol w="555717">
                  <a:extLst>
                    <a:ext uri="{9D8B030D-6E8A-4147-A177-3AD203B41FA5}">
                      <a16:colId xmlns:a16="http://schemas.microsoft.com/office/drawing/2014/main" xmlns="" val="4011743646"/>
                    </a:ext>
                  </a:extLst>
                </a:gridCol>
                <a:gridCol w="555717">
                  <a:extLst>
                    <a:ext uri="{9D8B030D-6E8A-4147-A177-3AD203B41FA5}">
                      <a16:colId xmlns:a16="http://schemas.microsoft.com/office/drawing/2014/main" xmlns="" val="4181736748"/>
                    </a:ext>
                  </a:extLst>
                </a:gridCol>
                <a:gridCol w="555717">
                  <a:extLst>
                    <a:ext uri="{9D8B030D-6E8A-4147-A177-3AD203B41FA5}">
                      <a16:colId xmlns:a16="http://schemas.microsoft.com/office/drawing/2014/main" xmlns="" val="962007127"/>
                    </a:ext>
                  </a:extLst>
                </a:gridCol>
                <a:gridCol w="555717">
                  <a:extLst>
                    <a:ext uri="{9D8B030D-6E8A-4147-A177-3AD203B41FA5}">
                      <a16:colId xmlns:a16="http://schemas.microsoft.com/office/drawing/2014/main" xmlns="" val="1946838811"/>
                    </a:ext>
                  </a:extLst>
                </a:gridCol>
              </a:tblGrid>
              <a:tr h="211342">
                <a:tc gridSpan="2">
                  <a:txBody>
                    <a:bodyPr/>
                    <a:lstStyle/>
                    <a:p>
                      <a:pPr algn="l" rtl="0" fontAlgn="b"/>
                      <a:r>
                        <a:rPr lang="es-ES" sz="900" b="1" i="0" u="none" strike="noStrike" dirty="0">
                          <a:solidFill>
                            <a:srgbClr val="800000"/>
                          </a:solidFill>
                          <a:effectLst/>
                          <a:latin typeface="Calibri" panose="020F0502020204030204" pitchFamily="34" charset="0"/>
                        </a:rPr>
                        <a:t>Millones de pesos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5">
                  <a:txBody>
                    <a:bodyPr/>
                    <a:lstStyle/>
                    <a:p>
                      <a:pPr algn="ctr" rtl="0" fontAlgn="ctr"/>
                      <a:r>
                        <a:rPr lang="es-ES" sz="1200" b="1" i="0" u="none" strike="noStrike">
                          <a:solidFill>
                            <a:srgbClr val="FFFFFF"/>
                          </a:solidFill>
                          <a:effectLst/>
                          <a:latin typeface="Calibri" panose="020F0502020204030204" pitchFamily="34" charset="0"/>
                        </a:rPr>
                        <a:t>PND 2015-2018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272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fontAlgn="b"/>
                      <a:r>
                        <a:rPr lang="es-ES" sz="1200" b="1" i="0" u="none" strike="noStrike" dirty="0">
                          <a:solidFill>
                            <a:srgbClr val="FFFFFF"/>
                          </a:solidFill>
                          <a:effectLst/>
                          <a:latin typeface="Calibri" panose="020F0502020204030204" pitchFamily="34" charset="0"/>
                        </a:rPr>
                        <a:t>MGMP 2019 - 2022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272D"/>
                    </a:solidFill>
                  </a:tcPr>
                </a:tc>
                <a:tc hMerge="1">
                  <a:txBody>
                    <a:bodyPr/>
                    <a:lstStyle/>
                    <a:p>
                      <a:endParaRPr lang="es-ES"/>
                    </a:p>
                  </a:txBody>
                  <a:tcPr/>
                </a:tc>
                <a:tc hMerge="1">
                  <a:txBody>
                    <a:bodyPr/>
                    <a:lstStyle/>
                    <a:p>
                      <a:endParaRPr lang="es-ES"/>
                    </a:p>
                  </a:txBody>
                  <a:tcPr/>
                </a:tc>
                <a:tc hMerge="1">
                  <a:txBody>
                    <a:bodyPr/>
                    <a:lstStyle/>
                    <a:p>
                      <a:pPr algn="ctr" fontAlgn="b"/>
                      <a:endParaRPr lang="es-E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272D"/>
                    </a:solidFill>
                  </a:tcPr>
                </a:tc>
                <a:extLst>
                  <a:ext uri="{0D108BD9-81ED-4DB2-BD59-A6C34878D82A}">
                    <a16:rowId xmlns:a16="http://schemas.microsoft.com/office/drawing/2014/main" xmlns="" val="4273205014"/>
                  </a:ext>
                </a:extLst>
              </a:tr>
              <a:tr h="364158">
                <a:tc gridSpan="2">
                  <a:txBody>
                    <a:bodyPr/>
                    <a:lstStyle/>
                    <a:p>
                      <a:pPr algn="ctr" rtl="0" fontAlgn="ctr"/>
                      <a:r>
                        <a:rPr lang="es-CO" sz="1200" b="1" i="0" u="none" strike="noStrike">
                          <a:solidFill>
                            <a:srgbClr val="FFFFFF"/>
                          </a:solidFill>
                          <a:effectLst/>
                          <a:latin typeface="Calibri" panose="020F0502020204030204" pitchFamily="34" charset="0"/>
                        </a:rPr>
                        <a:t>Metas Plan Nacional de Desarrollo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ES"/>
                    </a:p>
                  </a:txBody>
                  <a:tcPr/>
                </a:tc>
                <a:tc>
                  <a:txBody>
                    <a:bodyPr/>
                    <a:lstStyle/>
                    <a:p>
                      <a:pPr algn="ctr" rtl="0" fontAlgn="ctr"/>
                      <a:r>
                        <a:rPr lang="es-ES" sz="1200" b="1" i="0" u="none" strike="noStrike" dirty="0">
                          <a:solidFill>
                            <a:srgbClr val="FFFFFF"/>
                          </a:solidFill>
                          <a:effectLst/>
                          <a:latin typeface="Calibri" panose="020F0502020204030204" pitchFamily="34" charset="0"/>
                        </a:rPr>
                        <a:t>Total  2015-2018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1200" b="1" i="0" u="none" strike="noStrike">
                          <a:solidFill>
                            <a:srgbClr val="FFFFFF"/>
                          </a:solidFill>
                          <a:effectLst/>
                          <a:latin typeface="Calibri" panose="020F0502020204030204" pitchFamily="34" charset="0"/>
                        </a:rPr>
                        <a:t>2015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1200" b="1" i="0" u="none" strike="noStrike">
                          <a:solidFill>
                            <a:srgbClr val="FFFFFF"/>
                          </a:solidFill>
                          <a:effectLst/>
                          <a:latin typeface="Calibri" panose="020F0502020204030204" pitchFamily="34" charset="0"/>
                        </a:rPr>
                        <a:t>2016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1200" b="1" i="0" u="none" strike="noStrike">
                          <a:solidFill>
                            <a:srgbClr val="FFFFFF"/>
                          </a:solidFill>
                          <a:effectLst/>
                          <a:latin typeface="Calibri" panose="020F0502020204030204" pitchFamily="34" charset="0"/>
                        </a:rPr>
                        <a:t>2017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1200" b="1" i="0" u="none" strike="noStrike">
                          <a:solidFill>
                            <a:srgbClr val="FFFFFF"/>
                          </a:solidFill>
                          <a:effectLst/>
                          <a:latin typeface="Calibri" panose="020F0502020204030204" pitchFamily="34" charset="0"/>
                        </a:rPr>
                        <a:t>2018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1200" b="1" i="0" u="none" strike="noStrike" dirty="0">
                          <a:solidFill>
                            <a:srgbClr val="FFFFFF"/>
                          </a:solidFill>
                          <a:effectLst/>
                          <a:latin typeface="Calibri" panose="020F0502020204030204" pitchFamily="34" charset="0"/>
                        </a:rPr>
                        <a:t>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1200" b="1" i="0" u="none" strike="noStrike" dirty="0">
                          <a:solidFill>
                            <a:srgbClr val="FFFFFF"/>
                          </a:solidFill>
                          <a:effectLst/>
                          <a:latin typeface="Calibri" panose="020F0502020204030204" pitchFamily="34" charset="0"/>
                        </a:rPr>
                        <a:t>2020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1200" b="1" i="0" u="none" strike="noStrike" dirty="0">
                          <a:solidFill>
                            <a:srgbClr val="FFFFFF"/>
                          </a:solidFill>
                          <a:effectLst/>
                          <a:latin typeface="Calibri" panose="020F0502020204030204" pitchFamily="34" charset="0"/>
                        </a:rPr>
                        <a:t>2021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ES" sz="1200" b="1" i="0" u="none" strike="noStrike" dirty="0">
                          <a:solidFill>
                            <a:srgbClr val="FFFFFF"/>
                          </a:solidFill>
                          <a:effectLst/>
                          <a:latin typeface="Calibri" panose="020F0502020204030204" pitchFamily="34" charset="0"/>
                        </a:rPr>
                        <a:t>2022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extLst>
                  <a:ext uri="{0D108BD9-81ED-4DB2-BD59-A6C34878D82A}">
                    <a16:rowId xmlns:a16="http://schemas.microsoft.com/office/drawing/2014/main" xmlns="" val="2032564510"/>
                  </a:ext>
                </a:extLst>
              </a:tr>
              <a:tr h="162571">
                <a:tc rowSpan="4">
                  <a:txBody>
                    <a:bodyPr/>
                    <a:lstStyle/>
                    <a:p>
                      <a:pPr algn="ctr" rtl="0" fontAlgn="ctr"/>
                      <a:r>
                        <a:rPr lang="es-ES" sz="900" b="0" i="0" u="none" strike="noStrike">
                          <a:solidFill>
                            <a:srgbClr val="800000"/>
                          </a:solidFill>
                          <a:effectLst/>
                          <a:latin typeface="Arial" panose="020B0604020202020204" pitchFamily="34" charset="0"/>
                        </a:rPr>
                        <a:t>Indicador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900" b="0" i="0" u="none" strike="noStrike">
                          <a:solidFill>
                            <a:srgbClr val="800000"/>
                          </a:solidFill>
                          <a:effectLst/>
                          <a:latin typeface="Arial" panose="020B0604020202020204" pitchFamily="34" charset="0"/>
                        </a:rPr>
                        <a:t>Meta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4147544431"/>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Unidad de Medida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2125200577"/>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Avance</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4135255324"/>
                  </a:ext>
                </a:extLst>
              </a:tr>
              <a:tr h="170699">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Recursos</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8849404"/>
                  </a:ext>
                </a:extLst>
              </a:tr>
              <a:tr h="162571">
                <a:tc rowSpan="4">
                  <a:txBody>
                    <a:bodyPr/>
                    <a:lstStyle/>
                    <a:p>
                      <a:pPr algn="ctr" rtl="0" fontAlgn="ctr"/>
                      <a:r>
                        <a:rPr lang="es-ES" sz="900" b="0" i="0" u="none" strike="noStrike">
                          <a:solidFill>
                            <a:srgbClr val="800000"/>
                          </a:solidFill>
                          <a:effectLst/>
                          <a:latin typeface="Arial" panose="020B0604020202020204" pitchFamily="34" charset="0"/>
                        </a:rPr>
                        <a:t>Indicador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900" b="0" i="0" u="none" strike="noStrike">
                          <a:solidFill>
                            <a:srgbClr val="800000"/>
                          </a:solidFill>
                          <a:effectLst/>
                          <a:latin typeface="Arial" panose="020B0604020202020204" pitchFamily="34" charset="0"/>
                        </a:rPr>
                        <a:t>Meta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4081575056"/>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Unidad de Medida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1477011591"/>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Avance</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3605017415"/>
                  </a:ext>
                </a:extLst>
              </a:tr>
              <a:tr h="170699">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Recursos</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1878147"/>
                  </a:ext>
                </a:extLst>
              </a:tr>
              <a:tr h="162571">
                <a:tc rowSpan="4">
                  <a:txBody>
                    <a:bodyPr/>
                    <a:lstStyle/>
                    <a:p>
                      <a:pPr algn="ctr" rtl="0" fontAlgn="ctr"/>
                      <a:r>
                        <a:rPr lang="es-ES" sz="900" b="0" i="0" u="none" strike="noStrike">
                          <a:solidFill>
                            <a:srgbClr val="800000"/>
                          </a:solidFill>
                          <a:effectLst/>
                          <a:latin typeface="Arial" panose="020B0604020202020204" pitchFamily="34" charset="0"/>
                        </a:rPr>
                        <a:t>Indicador 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900" b="0" i="0" u="none" strike="noStrike">
                          <a:solidFill>
                            <a:srgbClr val="800000"/>
                          </a:solidFill>
                          <a:effectLst/>
                          <a:latin typeface="Arial" panose="020B0604020202020204" pitchFamily="34" charset="0"/>
                        </a:rPr>
                        <a:t>Meta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3334550111"/>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Unidad de Medida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3449174086"/>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Avance</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941578416"/>
                  </a:ext>
                </a:extLst>
              </a:tr>
              <a:tr h="170699">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Recursos</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5491084"/>
                  </a:ext>
                </a:extLst>
              </a:tr>
              <a:tr h="162571">
                <a:tc rowSpan="4">
                  <a:txBody>
                    <a:bodyPr/>
                    <a:lstStyle/>
                    <a:p>
                      <a:pPr algn="ctr" rtl="0" fontAlgn="ctr"/>
                      <a:r>
                        <a:rPr lang="es-ES" sz="900" b="0" i="0" u="none" strike="noStrike">
                          <a:solidFill>
                            <a:srgbClr val="800000"/>
                          </a:solidFill>
                          <a:effectLst/>
                          <a:latin typeface="Arial" panose="020B0604020202020204" pitchFamily="34" charset="0"/>
                        </a:rPr>
                        <a:t>Indicador 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900" b="0" i="0" u="none" strike="noStrike">
                          <a:solidFill>
                            <a:srgbClr val="800000"/>
                          </a:solidFill>
                          <a:effectLst/>
                          <a:latin typeface="Arial" panose="020B0604020202020204" pitchFamily="34" charset="0"/>
                        </a:rPr>
                        <a:t>Meta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3395111968"/>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Unidad de Medida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1540503259"/>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Avance</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3476606225"/>
                  </a:ext>
                </a:extLst>
              </a:tr>
              <a:tr h="170699">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Recursos</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2841447"/>
                  </a:ext>
                </a:extLst>
              </a:tr>
              <a:tr h="162571">
                <a:tc rowSpan="4">
                  <a:txBody>
                    <a:bodyPr/>
                    <a:lstStyle/>
                    <a:p>
                      <a:pPr algn="ctr" rtl="0" fontAlgn="ctr"/>
                      <a:r>
                        <a:rPr lang="es-ES" sz="900" b="0" i="0" u="none" strike="noStrike">
                          <a:solidFill>
                            <a:srgbClr val="800000"/>
                          </a:solidFill>
                          <a:effectLst/>
                          <a:latin typeface="Arial" panose="020B0604020202020204" pitchFamily="34" charset="0"/>
                        </a:rPr>
                        <a:t>Indicador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900" b="0" i="0" u="none" strike="noStrike">
                          <a:solidFill>
                            <a:srgbClr val="800000"/>
                          </a:solidFill>
                          <a:effectLst/>
                          <a:latin typeface="Arial" panose="020B0604020202020204" pitchFamily="34" charset="0"/>
                        </a:rPr>
                        <a:t>Meta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3225670588"/>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Unidad de Medida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3597658910"/>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Avance</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1880077029"/>
                  </a:ext>
                </a:extLst>
              </a:tr>
              <a:tr h="170699">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Recursos</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8221619"/>
                  </a:ext>
                </a:extLst>
              </a:tr>
              <a:tr h="162571">
                <a:tc rowSpan="4">
                  <a:txBody>
                    <a:bodyPr/>
                    <a:lstStyle/>
                    <a:p>
                      <a:pPr algn="ctr" rtl="0" fontAlgn="ctr"/>
                      <a:r>
                        <a:rPr lang="es-ES" sz="900" b="0" i="0" u="none" strike="noStrike">
                          <a:solidFill>
                            <a:srgbClr val="800000"/>
                          </a:solidFill>
                          <a:effectLst/>
                          <a:latin typeface="Arial" panose="020B0604020202020204" pitchFamily="34" charset="0"/>
                        </a:rPr>
                        <a:t>Indicador 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S" sz="900" b="0" i="0" u="none" strike="noStrike">
                          <a:solidFill>
                            <a:srgbClr val="800000"/>
                          </a:solidFill>
                          <a:effectLst/>
                          <a:latin typeface="Arial" panose="020B0604020202020204" pitchFamily="34" charset="0"/>
                        </a:rPr>
                        <a:t>Meta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3879830690"/>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Unidad de Medida</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2714096241"/>
                  </a:ext>
                </a:extLst>
              </a:tr>
              <a:tr h="162571">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Avance</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endParaRPr lang="es-ES" sz="900" b="0" i="0" u="none" strike="noStrike">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extLst>
                  <a:ext uri="{0D108BD9-81ED-4DB2-BD59-A6C34878D82A}">
                    <a16:rowId xmlns:a16="http://schemas.microsoft.com/office/drawing/2014/main" xmlns="" val="2488655636"/>
                  </a:ext>
                </a:extLst>
              </a:tr>
              <a:tr h="170699">
                <a:tc vMerge="1">
                  <a:txBody>
                    <a:bodyPr/>
                    <a:lstStyle/>
                    <a:p>
                      <a:endParaRPr lang="es-ES"/>
                    </a:p>
                  </a:txBody>
                  <a:tcPr/>
                </a:tc>
                <a:tc>
                  <a:txBody>
                    <a:bodyPr/>
                    <a:lstStyle/>
                    <a:p>
                      <a:pPr algn="ctr" rtl="0" fontAlgn="ctr"/>
                      <a:r>
                        <a:rPr lang="es-ES" sz="900" b="0" i="0" u="none" strike="noStrike">
                          <a:solidFill>
                            <a:srgbClr val="800000"/>
                          </a:solidFill>
                          <a:effectLst/>
                          <a:latin typeface="Arial" panose="020B0604020202020204" pitchFamily="34" charset="0"/>
                        </a:rPr>
                        <a:t>Recursos</a:t>
                      </a:r>
                    </a:p>
                  </a:txBody>
                  <a:tcPr marL="0" marR="0" marT="0"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ES" sz="900" b="0" i="0" u="none" strike="noStrike">
                          <a:solidFill>
                            <a:srgbClr val="800000"/>
                          </a:solidFill>
                          <a:effectLst/>
                          <a:latin typeface="Arial" panose="020B0604020202020204" pitchFamily="34" charset="0"/>
                        </a:rPr>
                        <a:t> </a:t>
                      </a: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800000"/>
                          </a:solidFill>
                          <a:effectLst/>
                          <a:latin typeface="Calibri" panose="020F0502020204030204" pitchFamily="34" charset="0"/>
                        </a:rPr>
                        <a:t> </a:t>
                      </a:r>
                    </a:p>
                  </a:txBody>
                  <a:tcPr marL="0" marR="0" marT="0"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900" b="0" i="0" u="none" strike="noStrike" dirty="0">
                        <a:solidFill>
                          <a:srgbClr val="800000"/>
                        </a:solidFill>
                        <a:effectLst/>
                        <a:latin typeface="Calibri" panose="020F0502020204030204" pitchFamily="34" charset="0"/>
                      </a:endParaRPr>
                    </a:p>
                  </a:txBody>
                  <a:tcPr marL="0" marR="0" marT="0"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1638034"/>
                  </a:ext>
                </a:extLst>
              </a:tr>
            </a:tbl>
          </a:graphicData>
        </a:graphic>
      </p:graphicFrame>
    </p:spTree>
    <p:extLst>
      <p:ext uri="{BB962C8B-B14F-4D97-AF65-F5344CB8AC3E}">
        <p14:creationId xmlns:p14="http://schemas.microsoft.com/office/powerpoint/2010/main" val="101990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1124744"/>
            <a:ext cx="7448872"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500" b="1" dirty="0">
                <a:solidFill>
                  <a:srgbClr val="AF272D"/>
                </a:solidFill>
                <a:latin typeface="Cambria" pitchFamily="18" charset="0"/>
                <a:ea typeface="+mj-ea"/>
                <a:cs typeface="+mj-cs"/>
              </a:rPr>
              <a:t>Contenido</a:t>
            </a:r>
            <a:endParaRPr kumimoji="0" lang="es-CO" sz="25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6" name="5 CuadroTexto"/>
          <p:cNvSpPr txBox="1"/>
          <p:nvPr/>
        </p:nvSpPr>
        <p:spPr>
          <a:xfrm>
            <a:off x="467544" y="1844824"/>
            <a:ext cx="6408712" cy="4801314"/>
          </a:xfrm>
          <a:prstGeom prst="rect">
            <a:avLst/>
          </a:prstGeom>
          <a:noFill/>
          <a:ln>
            <a:noFill/>
            <a:prstDash val="sysDash"/>
          </a:ln>
        </p:spPr>
        <p:txBody>
          <a:bodyPr wrap="square" rtlCol="0">
            <a:spAutoFit/>
          </a:bodyPr>
          <a:lstStyle/>
          <a:p>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Principales Metas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rgbClr val="AF272D"/>
                </a:solidFill>
              </a:rPr>
              <a:t>Ingresos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y Vigencias Futuras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Funcionamiento</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Inversión</a:t>
            </a:r>
          </a:p>
          <a:p>
            <a:pPr marL="800100" lvl="1" indent="-342900">
              <a:buFont typeface="+mj-lt"/>
              <a:buAutoNum type="alphaLcPeriod"/>
            </a:pPr>
            <a:endParaRPr lang="es-ES" b="1" dirty="0">
              <a:solidFill>
                <a:schemeClr val="bg1">
                  <a:lumMod val="65000"/>
                </a:schemeClr>
              </a:solidFill>
            </a:endParaRPr>
          </a:p>
          <a:p>
            <a:pPr marL="800100" lvl="1" indent="-342900">
              <a:buFont typeface="+mj-lt"/>
              <a:buAutoNum type="alphaLcPeriod"/>
            </a:pPr>
            <a:r>
              <a:rPr lang="es-ES" b="1" dirty="0">
                <a:solidFill>
                  <a:schemeClr val="bg1">
                    <a:lumMod val="65000"/>
                  </a:schemeClr>
                </a:solidFill>
              </a:rPr>
              <a:t>Intervención DNP</a:t>
            </a:r>
          </a:p>
          <a:p>
            <a:pPr marL="800100" lvl="1" indent="-342900">
              <a:buFont typeface="+mj-lt"/>
              <a:buAutoNum type="alphaLcPeriod"/>
            </a:pPr>
            <a:r>
              <a:rPr lang="es-ES" b="1" dirty="0">
                <a:solidFill>
                  <a:schemeClr val="bg1">
                    <a:lumMod val="65000"/>
                  </a:schemeClr>
                </a:solidFill>
              </a:rPr>
              <a:t>Intervención Sector</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Políticas Transversales</a:t>
            </a:r>
          </a:p>
          <a:p>
            <a:pPr marL="342900" indent="-342900">
              <a:buAutoNum type="arabicPeriod" startAt="4"/>
            </a:pPr>
            <a:endParaRPr lang="es-ES" b="1" dirty="0">
              <a:solidFill>
                <a:schemeClr val="bg1">
                  <a:lumMod val="65000"/>
                </a:schemeClr>
              </a:solidFill>
            </a:endParaRPr>
          </a:p>
          <a:p>
            <a:endParaRPr lang="es-ES" b="1" dirty="0">
              <a:solidFill>
                <a:schemeClr val="accent1">
                  <a:lumMod val="75000"/>
                </a:schemeClr>
              </a:solidFill>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b="1" dirty="0">
                <a:solidFill>
                  <a:srgbClr val="AF272D"/>
                </a:solidFill>
                <a:latin typeface="+mn-lt"/>
                <a:cs typeface="+mn-cs"/>
              </a:rPr>
              <a:t>Sector XXX</a:t>
            </a:r>
            <a:endParaRPr lang="es-CO" b="1" dirty="0">
              <a:solidFill>
                <a:srgbClr val="AF272D"/>
              </a:solidFill>
              <a:latin typeface="+mn-lt"/>
              <a:cs typeface="+mn-cs"/>
            </a:endParaRPr>
          </a:p>
        </p:txBody>
      </p:sp>
    </p:spTree>
    <p:extLst>
      <p:ext uri="{BB962C8B-B14F-4D97-AF65-F5344CB8AC3E}">
        <p14:creationId xmlns:p14="http://schemas.microsoft.com/office/powerpoint/2010/main" val="329543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59532" y="980728"/>
            <a:ext cx="8424936" cy="323165"/>
          </a:xfrm>
          <a:prstGeom prst="rect">
            <a:avLst/>
          </a:prstGeom>
          <a:noFill/>
          <a:ln>
            <a:solidFill>
              <a:srgbClr val="800000"/>
            </a:solidFill>
            <a:prstDash val="sysDash"/>
          </a:ln>
        </p:spPr>
        <p:txBody>
          <a:bodyPr wrap="square" rtlCol="0">
            <a:spAutoFit/>
          </a:bodyPr>
          <a:lstStyle/>
          <a:p>
            <a:r>
              <a:rPr lang="es-ES" sz="1500" dirty="0">
                <a:solidFill>
                  <a:srgbClr val="800000"/>
                </a:solidFill>
              </a:rPr>
              <a:t>Incluir solicitud para los ingresos de cada entidad del Sector. </a:t>
            </a:r>
          </a:p>
        </p:txBody>
      </p:sp>
      <p:sp>
        <p:nvSpPr>
          <p:cNvPr id="8" name="5 CuadroTexto"/>
          <p:cNvSpPr txBox="1"/>
          <p:nvPr/>
        </p:nvSpPr>
        <p:spPr>
          <a:xfrm>
            <a:off x="6838885" y="545359"/>
            <a:ext cx="2267744" cy="323165"/>
          </a:xfrm>
          <a:prstGeom prst="rect">
            <a:avLst/>
          </a:prstGeom>
          <a:noFill/>
          <a:ln>
            <a:solidFill>
              <a:srgbClr val="800000"/>
            </a:solidFill>
            <a:prstDash val="sysDash"/>
          </a:ln>
        </p:spPr>
        <p:txBody>
          <a:bodyPr wrap="square" rtlCol="0">
            <a:spAutoFit/>
          </a:bodyPr>
          <a:lstStyle/>
          <a:p>
            <a:r>
              <a:rPr lang="es-ES" sz="1500" dirty="0">
                <a:solidFill>
                  <a:srgbClr val="AF272D"/>
                </a:solidFill>
              </a:rPr>
              <a:t>ENTIDAD 1</a:t>
            </a:r>
          </a:p>
        </p:txBody>
      </p:sp>
      <p:sp>
        <p:nvSpPr>
          <p:cNvPr id="9" name="1 Título"/>
          <p:cNvSpPr txBox="1">
            <a:spLocks/>
          </p:cNvSpPr>
          <p:nvPr/>
        </p:nvSpPr>
        <p:spPr>
          <a:xfrm>
            <a:off x="-1176" y="368607"/>
            <a:ext cx="7591425" cy="503238"/>
          </a:xfrm>
          <a:prstGeom prst="rect">
            <a:avLst/>
          </a:prstGeom>
        </p:spPr>
        <p:txBody>
          <a:bodyPr anchor="ctr"/>
          <a:lstStyle/>
          <a:p>
            <a:pPr eaLnBrk="1" fontAlgn="auto" hangingPunct="1">
              <a:spcAft>
                <a:spcPts val="0"/>
              </a:spcAft>
              <a:defRPr/>
            </a:pPr>
            <a:r>
              <a:rPr lang="es-ES" sz="2400" b="1" dirty="0">
                <a:solidFill>
                  <a:srgbClr val="AF272D"/>
                </a:solidFill>
                <a:latin typeface="Cambria" pitchFamily="18" charset="0"/>
                <a:ea typeface="+mj-ea"/>
                <a:cs typeface="+mj-cs"/>
              </a:rPr>
              <a:t>2. Ingresos </a:t>
            </a:r>
            <a:r>
              <a:rPr lang="es-ES" sz="2400" b="1" dirty="0" err="1">
                <a:solidFill>
                  <a:srgbClr val="AF272D"/>
                </a:solidFill>
                <a:latin typeface="Cambria" pitchFamily="18" charset="0"/>
                <a:ea typeface="+mj-ea"/>
                <a:cs typeface="+mj-cs"/>
              </a:rPr>
              <a:t>MGMP</a:t>
            </a:r>
            <a:r>
              <a:rPr lang="es-ES" sz="2400" b="1" dirty="0">
                <a:solidFill>
                  <a:srgbClr val="AF272D"/>
                </a:solidFill>
                <a:latin typeface="Cambria" pitchFamily="18" charset="0"/>
                <a:ea typeface="+mj-ea"/>
                <a:cs typeface="+mj-cs"/>
              </a:rPr>
              <a:t> 2019-2022*</a:t>
            </a:r>
            <a:endParaRPr lang="es-CO" sz="2400" b="1" dirty="0">
              <a:solidFill>
                <a:srgbClr val="AF272D"/>
              </a:solidFill>
              <a:latin typeface="Cambria" pitchFamily="18" charset="0"/>
              <a:ea typeface="+mj-ea"/>
              <a:cs typeface="+mj-cs"/>
            </a:endParaRPr>
          </a:p>
        </p:txBody>
      </p:sp>
      <p:sp>
        <p:nvSpPr>
          <p:cNvPr id="10" name="6 CuadroTexto"/>
          <p:cNvSpPr txBox="1"/>
          <p:nvPr/>
        </p:nvSpPr>
        <p:spPr>
          <a:xfrm>
            <a:off x="6456883" y="125074"/>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12" name="Tabla 11"/>
          <p:cNvGraphicFramePr>
            <a:graphicFrameLocks noGrp="1"/>
          </p:cNvGraphicFramePr>
          <p:nvPr>
            <p:extLst>
              <p:ext uri="{D42A27DB-BD31-4B8C-83A1-F6EECF244321}">
                <p14:modId xmlns:p14="http://schemas.microsoft.com/office/powerpoint/2010/main" val="1219537965"/>
              </p:ext>
            </p:extLst>
          </p:nvPr>
        </p:nvGraphicFramePr>
        <p:xfrm>
          <a:off x="251522" y="1412783"/>
          <a:ext cx="8532946" cy="4928496"/>
        </p:xfrm>
        <a:graphic>
          <a:graphicData uri="http://schemas.openxmlformats.org/drawingml/2006/table">
            <a:tbl>
              <a:tblPr/>
              <a:tblGrid>
                <a:gridCol w="2017864">
                  <a:extLst>
                    <a:ext uri="{9D8B030D-6E8A-4147-A177-3AD203B41FA5}">
                      <a16:colId xmlns:a16="http://schemas.microsoft.com/office/drawing/2014/main" xmlns="" val="20000"/>
                    </a:ext>
                  </a:extLst>
                </a:gridCol>
                <a:gridCol w="723898">
                  <a:extLst>
                    <a:ext uri="{9D8B030D-6E8A-4147-A177-3AD203B41FA5}">
                      <a16:colId xmlns:a16="http://schemas.microsoft.com/office/drawing/2014/main" xmlns="" val="20001"/>
                    </a:ext>
                  </a:extLst>
                </a:gridCol>
                <a:gridCol w="723898">
                  <a:extLst>
                    <a:ext uri="{9D8B030D-6E8A-4147-A177-3AD203B41FA5}">
                      <a16:colId xmlns:a16="http://schemas.microsoft.com/office/drawing/2014/main" xmlns="" val="20002"/>
                    </a:ext>
                  </a:extLst>
                </a:gridCol>
                <a:gridCol w="723898">
                  <a:extLst>
                    <a:ext uri="{9D8B030D-6E8A-4147-A177-3AD203B41FA5}">
                      <a16:colId xmlns:a16="http://schemas.microsoft.com/office/drawing/2014/main" xmlns="" val="20003"/>
                    </a:ext>
                  </a:extLst>
                </a:gridCol>
                <a:gridCol w="723898">
                  <a:extLst>
                    <a:ext uri="{9D8B030D-6E8A-4147-A177-3AD203B41FA5}">
                      <a16:colId xmlns:a16="http://schemas.microsoft.com/office/drawing/2014/main" xmlns="" val="20004"/>
                    </a:ext>
                  </a:extLst>
                </a:gridCol>
                <a:gridCol w="723898">
                  <a:extLst>
                    <a:ext uri="{9D8B030D-6E8A-4147-A177-3AD203B41FA5}">
                      <a16:colId xmlns:a16="http://schemas.microsoft.com/office/drawing/2014/main" xmlns="" val="20005"/>
                    </a:ext>
                  </a:extLst>
                </a:gridCol>
                <a:gridCol w="723898">
                  <a:extLst>
                    <a:ext uri="{9D8B030D-6E8A-4147-A177-3AD203B41FA5}">
                      <a16:colId xmlns:a16="http://schemas.microsoft.com/office/drawing/2014/main" xmlns="" val="20006"/>
                    </a:ext>
                  </a:extLst>
                </a:gridCol>
                <a:gridCol w="723898">
                  <a:extLst>
                    <a:ext uri="{9D8B030D-6E8A-4147-A177-3AD203B41FA5}">
                      <a16:colId xmlns:a16="http://schemas.microsoft.com/office/drawing/2014/main" xmlns="" val="20007"/>
                    </a:ext>
                  </a:extLst>
                </a:gridCol>
                <a:gridCol w="723898">
                  <a:extLst>
                    <a:ext uri="{9D8B030D-6E8A-4147-A177-3AD203B41FA5}">
                      <a16:colId xmlns:a16="http://schemas.microsoft.com/office/drawing/2014/main" xmlns="" val="20008"/>
                    </a:ext>
                  </a:extLst>
                </a:gridCol>
                <a:gridCol w="723898">
                  <a:extLst>
                    <a:ext uri="{9D8B030D-6E8A-4147-A177-3AD203B41FA5}">
                      <a16:colId xmlns:a16="http://schemas.microsoft.com/office/drawing/2014/main" xmlns="" val="20009"/>
                    </a:ext>
                  </a:extLst>
                </a:gridCol>
              </a:tblGrid>
              <a:tr h="140506">
                <a:tc>
                  <a:txBody>
                    <a:bodyPr/>
                    <a:lstStyle/>
                    <a:p>
                      <a:pPr algn="l" rtl="0" fontAlgn="b"/>
                      <a:r>
                        <a:rPr lang="es-CO" sz="600" b="1" i="0" u="none" strike="noStrike" dirty="0">
                          <a:solidFill>
                            <a:srgbClr val="800000"/>
                          </a:solidFill>
                          <a:effectLst/>
                          <a:latin typeface="Calibri" panose="020F0502020204030204" pitchFamily="34" charset="0"/>
                        </a:rPr>
                        <a:t>Millones de pesos</a:t>
                      </a:r>
                    </a:p>
                  </a:txBody>
                  <a:tcPr marL="5074" marR="5074" marT="5074" marB="0" anchor="b">
                    <a:lnL>
                      <a:noFill/>
                    </a:lnL>
                    <a:lnR>
                      <a:noFill/>
                    </a:lnR>
                    <a:lnT>
                      <a:noFill/>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000000"/>
                          </a:solidFill>
                          <a:effectLst/>
                          <a:latin typeface="Calibri" panose="020F0502020204030204" pitchFamily="34" charset="0"/>
                        </a:rPr>
                        <a:t> </a:t>
                      </a:r>
                    </a:p>
                  </a:txBody>
                  <a:tcPr marL="5074" marR="5074" marT="5074" marB="0" anchor="b">
                    <a:lnL>
                      <a:noFill/>
                    </a:lnL>
                    <a:lnR>
                      <a:noFill/>
                    </a:lnR>
                    <a:lnT>
                      <a:noFill/>
                    </a:lnT>
                    <a:lnB w="6350" cap="flat" cmpd="sng" algn="ctr">
                      <a:solidFill>
                        <a:srgbClr val="B8CCE4"/>
                      </a:solidFill>
                      <a:prstDash val="solid"/>
                      <a:round/>
                      <a:headEnd type="none" w="med" len="med"/>
                      <a:tailEnd type="none" w="med" len="med"/>
                    </a:lnB>
                  </a:tcPr>
                </a:tc>
                <a:tc gridSpan="8">
                  <a:txBody>
                    <a:bodyPr/>
                    <a:lstStyle/>
                    <a:p>
                      <a:pPr algn="ctr" rtl="0" fontAlgn="b"/>
                      <a:r>
                        <a:rPr lang="es-CO" sz="800" b="1" i="0" u="none" strike="noStrike">
                          <a:solidFill>
                            <a:srgbClr val="FFFFFF"/>
                          </a:solidFill>
                          <a:effectLst/>
                          <a:latin typeface="Calibri" panose="020F0502020204030204" pitchFamily="34" charset="0"/>
                        </a:rPr>
                        <a:t>Proyección MGMP 2019-2022</a:t>
                      </a:r>
                    </a:p>
                  </a:txBody>
                  <a:tcPr marL="5074" marR="5074" marT="5074" marB="0" anchor="b">
                    <a:lnL>
                      <a:noFill/>
                    </a:lnL>
                    <a:lnR>
                      <a:noFill/>
                    </a:lnR>
                    <a:lnT>
                      <a:noFill/>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124294">
                <a:tc rowSpan="2">
                  <a:txBody>
                    <a:bodyPr/>
                    <a:lstStyle/>
                    <a:p>
                      <a:pPr algn="l" rtl="0" fontAlgn="ctr"/>
                      <a:r>
                        <a:rPr lang="es-CO" sz="700" b="1" i="0" u="none" strike="noStrike">
                          <a:solidFill>
                            <a:srgbClr val="FFFFFF"/>
                          </a:solidFill>
                          <a:effectLst/>
                          <a:latin typeface="Calibri" panose="020F0502020204030204" pitchFamily="34" charset="0"/>
                        </a:rPr>
                        <a:t>Ingresos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dirty="0">
                          <a:solidFill>
                            <a:srgbClr val="FFFFFF"/>
                          </a:solidFill>
                          <a:effectLst/>
                          <a:latin typeface="Calibri" panose="020F0502020204030204" pitchFamily="34" charset="0"/>
                        </a:rPr>
                        <a:t>2018</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a:solidFill>
                            <a:srgbClr val="FFFFFF"/>
                          </a:solidFill>
                          <a:effectLst/>
                          <a:latin typeface="Calibri" panose="020F0502020204030204" pitchFamily="34" charset="0"/>
                        </a:rPr>
                        <a:t>2019</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a:solidFill>
                            <a:srgbClr val="FFFFFF"/>
                          </a:solidFill>
                          <a:effectLst/>
                          <a:latin typeface="Calibri" panose="020F0502020204030204" pitchFamily="34" charset="0"/>
                        </a:rPr>
                        <a:t>2020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a:solidFill>
                            <a:srgbClr val="FFFFFF"/>
                          </a:solidFill>
                          <a:effectLst/>
                          <a:latin typeface="Calibri" panose="020F0502020204030204" pitchFamily="34" charset="0"/>
                        </a:rPr>
                        <a:t>2021</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700" b="1" i="0" u="none" strike="noStrike">
                          <a:solidFill>
                            <a:srgbClr val="FFFFFF"/>
                          </a:solidFill>
                          <a:effectLst/>
                          <a:latin typeface="Calibri" panose="020F0502020204030204" pitchFamily="34" charset="0"/>
                        </a:rPr>
                        <a:t>2022</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Var%</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Var%</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Var%</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Var%</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extLst>
                  <a:ext uri="{0D108BD9-81ED-4DB2-BD59-A6C34878D82A}">
                    <a16:rowId xmlns:a16="http://schemas.microsoft.com/office/drawing/2014/main" xmlns="" val="10001"/>
                  </a:ext>
                </a:extLst>
              </a:tr>
              <a:tr h="124294">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700" b="1" i="0" u="none" strike="noStrike">
                          <a:solidFill>
                            <a:srgbClr val="FFFFFF"/>
                          </a:solidFill>
                          <a:effectLst/>
                          <a:latin typeface="Calibri" panose="020F0502020204030204" pitchFamily="34" charset="0"/>
                        </a:rPr>
                        <a:t>19/18</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20/19</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21/20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700" b="1" i="0" u="none" strike="noStrike">
                          <a:solidFill>
                            <a:srgbClr val="FFFFFF"/>
                          </a:solidFill>
                          <a:effectLst/>
                          <a:latin typeface="Calibri" panose="020F0502020204030204" pitchFamily="34" charset="0"/>
                        </a:rPr>
                        <a:t>22/21</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extLst>
                  <a:ext uri="{0D108BD9-81ED-4DB2-BD59-A6C34878D82A}">
                    <a16:rowId xmlns:a16="http://schemas.microsoft.com/office/drawing/2014/main" xmlns="" val="10002"/>
                  </a:ext>
                </a:extLst>
              </a:tr>
              <a:tr h="108081">
                <a:tc>
                  <a:txBody>
                    <a:bodyPr/>
                    <a:lstStyle/>
                    <a:p>
                      <a:pPr algn="l" rtl="0" fontAlgn="ctr"/>
                      <a:r>
                        <a:rPr lang="es-CO" sz="600" b="1" i="0" u="none" strike="noStrike">
                          <a:solidFill>
                            <a:srgbClr val="800000"/>
                          </a:solidFill>
                          <a:effectLst/>
                          <a:latin typeface="Calibri" panose="020F0502020204030204" pitchFamily="34" charset="0"/>
                        </a:rPr>
                        <a:t>I. Ingresos Corrientes</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extLst>
                  <a:ext uri="{0D108BD9-81ED-4DB2-BD59-A6C34878D82A}">
                    <a16:rowId xmlns:a16="http://schemas.microsoft.com/office/drawing/2014/main" xmlns="" val="10003"/>
                  </a:ext>
                </a:extLst>
              </a:tr>
              <a:tr h="108081">
                <a:tc>
                  <a:txBody>
                    <a:bodyPr/>
                    <a:lstStyle/>
                    <a:p>
                      <a:pPr algn="l" rtl="0" fontAlgn="ctr"/>
                      <a:r>
                        <a:rPr lang="es-CO" sz="600" b="1" i="0" u="none" strike="noStrike">
                          <a:solidFill>
                            <a:srgbClr val="800000"/>
                          </a:solidFill>
                          <a:effectLst/>
                          <a:latin typeface="Calibri" panose="020F0502020204030204" pitchFamily="34" charset="0"/>
                        </a:rPr>
                        <a:t>Ingresos tributarios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4"/>
                  </a:ext>
                </a:extLst>
              </a:tr>
              <a:tr h="108081">
                <a:tc>
                  <a:txBody>
                    <a:bodyPr/>
                    <a:lstStyle/>
                    <a:p>
                      <a:pPr algn="l" rtl="0" fontAlgn="ctr"/>
                      <a:r>
                        <a:rPr lang="es-CO" sz="600" b="1" i="0" u="none" strike="noStrike" dirty="0">
                          <a:solidFill>
                            <a:srgbClr val="800000"/>
                          </a:solidFill>
                          <a:effectLst/>
                          <a:latin typeface="Calibri" panose="020F0502020204030204" pitchFamily="34" charset="0"/>
                        </a:rPr>
                        <a:t>Impuestos directos **</a:t>
                      </a:r>
                    </a:p>
                  </a:txBody>
                  <a:tcPr marL="45666"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5"/>
                  </a:ext>
                </a:extLst>
              </a:tr>
              <a:tr h="108081">
                <a:tc>
                  <a:txBody>
                    <a:bodyPr/>
                    <a:lstStyle/>
                    <a:p>
                      <a:pPr algn="l" rtl="0" fontAlgn="ctr"/>
                      <a:r>
                        <a:rPr lang="es-CO" sz="600" b="1" i="0" u="none" strike="noStrike" dirty="0">
                          <a:solidFill>
                            <a:srgbClr val="800000"/>
                          </a:solidFill>
                          <a:effectLst/>
                          <a:latin typeface="Calibri" panose="020F0502020204030204" pitchFamily="34" charset="0"/>
                        </a:rPr>
                        <a:t>Impuestos indirectos ***</a:t>
                      </a:r>
                    </a:p>
                  </a:txBody>
                  <a:tcPr marL="45666"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6"/>
                  </a:ext>
                </a:extLst>
              </a:tr>
              <a:tr h="108081">
                <a:tc>
                  <a:txBody>
                    <a:bodyPr/>
                    <a:lstStyle/>
                    <a:p>
                      <a:pPr algn="l" rtl="0" fontAlgn="ctr"/>
                      <a:r>
                        <a:rPr lang="es-CO" sz="600" b="1" i="0" u="none" strike="noStrike">
                          <a:solidFill>
                            <a:srgbClr val="800000"/>
                          </a:solidFill>
                          <a:effectLst/>
                          <a:latin typeface="Calibri" panose="020F0502020204030204" pitchFamily="34" charset="0"/>
                        </a:rPr>
                        <a:t>Ingresos no tributarios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7"/>
                  </a:ext>
                </a:extLst>
              </a:tr>
              <a:tr h="108081">
                <a:tc>
                  <a:txBody>
                    <a:bodyPr/>
                    <a:lstStyle/>
                    <a:p>
                      <a:pPr algn="l" rtl="0" fontAlgn="ctr"/>
                      <a:r>
                        <a:rPr lang="es-CO" sz="600" b="1" i="0" u="none" strike="noStrike">
                          <a:solidFill>
                            <a:srgbClr val="800000"/>
                          </a:solidFill>
                          <a:effectLst/>
                          <a:latin typeface="Calibri" panose="020F0502020204030204" pitchFamily="34" charset="0"/>
                        </a:rPr>
                        <a:t>Contribuciones</a:t>
                      </a:r>
                    </a:p>
                  </a:txBody>
                  <a:tcPr marL="45666"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8"/>
                  </a:ext>
                </a:extLst>
              </a:tr>
              <a:tr h="108081">
                <a:tc>
                  <a:txBody>
                    <a:bodyPr/>
                    <a:lstStyle/>
                    <a:p>
                      <a:pPr algn="l" rtl="0" fontAlgn="ctr"/>
                      <a:r>
                        <a:rPr lang="es-CO" sz="600" b="1" i="0" u="none" strike="noStrike">
                          <a:solidFill>
                            <a:srgbClr val="800000"/>
                          </a:solidFill>
                          <a:effectLst/>
                          <a:latin typeface="Calibri" panose="020F0502020204030204" pitchFamily="34" charset="0"/>
                        </a:rPr>
                        <a:t>Tasas y derechos administrativos</a:t>
                      </a:r>
                    </a:p>
                  </a:txBody>
                  <a:tcPr marL="45666"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09"/>
                  </a:ext>
                </a:extLst>
              </a:tr>
              <a:tr h="216162">
                <a:tc>
                  <a:txBody>
                    <a:bodyPr/>
                    <a:lstStyle/>
                    <a:p>
                      <a:pPr algn="l" rtl="0" fontAlgn="ctr"/>
                      <a:r>
                        <a:rPr lang="es-CO" sz="600" b="1" i="0" u="none" strike="noStrike">
                          <a:solidFill>
                            <a:srgbClr val="800000"/>
                          </a:solidFill>
                          <a:effectLst/>
                          <a:latin typeface="Calibri" panose="020F0502020204030204" pitchFamily="34" charset="0"/>
                        </a:rPr>
                        <a:t>Multas sanciones e intereses de mora </a:t>
                      </a:r>
                    </a:p>
                  </a:txBody>
                  <a:tcPr marL="45666"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0"/>
                  </a:ext>
                </a:extLst>
              </a:tr>
              <a:tr h="216162">
                <a:tc>
                  <a:txBody>
                    <a:bodyPr/>
                    <a:lstStyle/>
                    <a:p>
                      <a:pPr algn="l" rtl="0" fontAlgn="ctr"/>
                      <a:r>
                        <a:rPr lang="es-CO" sz="600" b="1" i="0" u="none" strike="noStrike">
                          <a:solidFill>
                            <a:srgbClr val="800000"/>
                          </a:solidFill>
                          <a:effectLst/>
                          <a:latin typeface="Calibri" panose="020F0502020204030204" pitchFamily="34" charset="0"/>
                        </a:rPr>
                        <a:t>Derechos económicos por uso de recursos naturales </a:t>
                      </a:r>
                    </a:p>
                  </a:txBody>
                  <a:tcPr marL="45666"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1"/>
                  </a:ext>
                </a:extLst>
              </a:tr>
              <a:tr h="108081">
                <a:tc>
                  <a:txBody>
                    <a:bodyPr/>
                    <a:lstStyle/>
                    <a:p>
                      <a:pPr algn="l" rtl="0" fontAlgn="ctr"/>
                      <a:r>
                        <a:rPr lang="es-ES" sz="600" b="1" i="0" u="none" strike="noStrike">
                          <a:solidFill>
                            <a:srgbClr val="800000"/>
                          </a:solidFill>
                          <a:effectLst/>
                          <a:latin typeface="Calibri" panose="020F0502020204030204" pitchFamily="34" charset="0"/>
                        </a:rPr>
                        <a:t>venta de bienes y servicios </a:t>
                      </a:r>
                    </a:p>
                  </a:txBody>
                  <a:tcPr marL="45666"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dirty="0">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2"/>
                  </a:ext>
                </a:extLst>
              </a:tr>
              <a:tr h="108081">
                <a:tc>
                  <a:txBody>
                    <a:bodyPr/>
                    <a:lstStyle/>
                    <a:p>
                      <a:pPr algn="l" rtl="0" fontAlgn="ctr"/>
                      <a:r>
                        <a:rPr lang="es-CO" sz="600" b="1" i="0" u="none" strike="noStrike">
                          <a:solidFill>
                            <a:srgbClr val="800000"/>
                          </a:solidFill>
                          <a:effectLst/>
                          <a:latin typeface="Calibri" panose="020F0502020204030204" pitchFamily="34" charset="0"/>
                        </a:rPr>
                        <a:t>Transferencias corrientes </a:t>
                      </a:r>
                    </a:p>
                  </a:txBody>
                  <a:tcPr marL="45666"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3"/>
                  </a:ext>
                </a:extLst>
              </a:tr>
              <a:tr h="108081">
                <a:tc>
                  <a:txBody>
                    <a:bodyPr/>
                    <a:lstStyle/>
                    <a:p>
                      <a:pPr algn="l" rtl="0" fontAlgn="ctr"/>
                      <a:r>
                        <a:rPr lang="es-CO" sz="600" b="1" i="0" u="none" strike="noStrike">
                          <a:solidFill>
                            <a:srgbClr val="800000"/>
                          </a:solidFill>
                          <a:effectLst/>
                          <a:latin typeface="Calibri" panose="020F0502020204030204" pitchFamily="34" charset="0"/>
                        </a:rPr>
                        <a:t>II. Recursos de Capital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1"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extLst>
                  <a:ext uri="{0D108BD9-81ED-4DB2-BD59-A6C34878D82A}">
                    <a16:rowId xmlns:a16="http://schemas.microsoft.com/office/drawing/2014/main" xmlns="" val="10014"/>
                  </a:ext>
                </a:extLst>
              </a:tr>
              <a:tr h="108081">
                <a:tc>
                  <a:txBody>
                    <a:bodyPr/>
                    <a:lstStyle/>
                    <a:p>
                      <a:pPr algn="l" rtl="0" fontAlgn="ctr"/>
                      <a:r>
                        <a:rPr lang="es-CO" sz="600" b="1" i="0" u="none" strike="noStrike">
                          <a:solidFill>
                            <a:srgbClr val="800000"/>
                          </a:solidFill>
                          <a:effectLst/>
                          <a:latin typeface="Calibri" panose="020F0502020204030204" pitchFamily="34" charset="0"/>
                        </a:rPr>
                        <a:t>Disposición de activos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5"/>
                  </a:ext>
                </a:extLst>
              </a:tr>
              <a:tr h="108081">
                <a:tc>
                  <a:txBody>
                    <a:bodyPr/>
                    <a:lstStyle/>
                    <a:p>
                      <a:pPr algn="l" rtl="0" fontAlgn="ctr"/>
                      <a:r>
                        <a:rPr lang="es-CO" sz="600" b="1" i="0" u="none" strike="noStrike">
                          <a:solidFill>
                            <a:srgbClr val="800000"/>
                          </a:solidFill>
                          <a:effectLst/>
                          <a:latin typeface="Calibri" panose="020F0502020204030204" pitchFamily="34" charset="0"/>
                        </a:rPr>
                        <a:t>Excedentes financieros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6"/>
                  </a:ext>
                </a:extLst>
              </a:tr>
              <a:tr h="216162">
                <a:tc>
                  <a:txBody>
                    <a:bodyPr/>
                    <a:lstStyle/>
                    <a:p>
                      <a:pPr algn="l" rtl="0" fontAlgn="ctr"/>
                      <a:r>
                        <a:rPr lang="es-ES" sz="600" b="1" i="0" u="none" strike="noStrike">
                          <a:solidFill>
                            <a:srgbClr val="800000"/>
                          </a:solidFill>
                          <a:effectLst/>
                          <a:latin typeface="Calibri" panose="020F0502020204030204" pitchFamily="34" charset="0"/>
                        </a:rPr>
                        <a:t>Dividendos y utilidades por otras inversiones de capital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7"/>
                  </a:ext>
                </a:extLst>
              </a:tr>
              <a:tr h="108081">
                <a:tc>
                  <a:txBody>
                    <a:bodyPr/>
                    <a:lstStyle/>
                    <a:p>
                      <a:pPr algn="l" rtl="0" fontAlgn="ctr"/>
                      <a:r>
                        <a:rPr lang="es-CO" sz="600" b="1" i="0" u="none" strike="noStrike">
                          <a:solidFill>
                            <a:srgbClr val="800000"/>
                          </a:solidFill>
                          <a:effectLst/>
                          <a:latin typeface="Calibri" panose="020F0502020204030204" pitchFamily="34" charset="0"/>
                        </a:rPr>
                        <a:t>Traslados fondos DGCPTN</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8"/>
                  </a:ext>
                </a:extLst>
              </a:tr>
              <a:tr h="108081">
                <a:tc>
                  <a:txBody>
                    <a:bodyPr/>
                    <a:lstStyle/>
                    <a:p>
                      <a:pPr algn="l" rtl="0" fontAlgn="ctr"/>
                      <a:r>
                        <a:rPr lang="es-CO" sz="600" b="1" i="0" u="none" strike="noStrike">
                          <a:solidFill>
                            <a:srgbClr val="800000"/>
                          </a:solidFill>
                          <a:effectLst/>
                          <a:latin typeface="Calibri" panose="020F0502020204030204" pitchFamily="34" charset="0"/>
                        </a:rPr>
                        <a:t>Rendimientos financieros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19"/>
                  </a:ext>
                </a:extLst>
              </a:tr>
              <a:tr h="108081">
                <a:tc>
                  <a:txBody>
                    <a:bodyPr/>
                    <a:lstStyle/>
                    <a:p>
                      <a:pPr algn="l" rtl="0" fontAlgn="ctr"/>
                      <a:r>
                        <a:rPr lang="es-CO" sz="600" b="1" i="0" u="none" strike="noStrike">
                          <a:solidFill>
                            <a:srgbClr val="800000"/>
                          </a:solidFill>
                          <a:effectLst/>
                          <a:latin typeface="Calibri" panose="020F0502020204030204" pitchFamily="34" charset="0"/>
                        </a:rPr>
                        <a:t>Recursos del crédito interno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0"/>
                  </a:ext>
                </a:extLst>
              </a:tr>
              <a:tr h="108081">
                <a:tc>
                  <a:txBody>
                    <a:bodyPr/>
                    <a:lstStyle/>
                    <a:p>
                      <a:pPr algn="l" rtl="0" fontAlgn="ctr"/>
                      <a:r>
                        <a:rPr lang="es-CO" sz="600" b="1" i="0" u="none" strike="noStrike">
                          <a:solidFill>
                            <a:srgbClr val="800000"/>
                          </a:solidFill>
                          <a:effectLst/>
                          <a:latin typeface="Calibri" panose="020F0502020204030204" pitchFamily="34" charset="0"/>
                        </a:rPr>
                        <a:t>Recursos del crédito externo</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1"/>
                  </a:ext>
                </a:extLst>
              </a:tr>
              <a:tr h="108081">
                <a:tc>
                  <a:txBody>
                    <a:bodyPr/>
                    <a:lstStyle/>
                    <a:p>
                      <a:pPr algn="l" rtl="0" fontAlgn="ctr"/>
                      <a:r>
                        <a:rPr lang="es-CO" sz="600" b="1" i="0" u="none" strike="noStrike">
                          <a:solidFill>
                            <a:srgbClr val="800000"/>
                          </a:solidFill>
                          <a:effectLst/>
                          <a:latin typeface="Calibri" panose="020F0502020204030204" pitchFamily="34" charset="0"/>
                        </a:rPr>
                        <a:t>Ttransferencias de capital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2"/>
                  </a:ext>
                </a:extLst>
              </a:tr>
              <a:tr h="216162">
                <a:tc>
                  <a:txBody>
                    <a:bodyPr/>
                    <a:lstStyle/>
                    <a:p>
                      <a:pPr algn="l" rtl="0" fontAlgn="ctr"/>
                      <a:r>
                        <a:rPr lang="es-CO" sz="600" b="1" i="0" u="none" strike="noStrike">
                          <a:solidFill>
                            <a:srgbClr val="800000"/>
                          </a:solidFill>
                          <a:effectLst/>
                          <a:latin typeface="Calibri" panose="020F0502020204030204" pitchFamily="34" charset="0"/>
                        </a:rPr>
                        <a:t>Recurperación de cartera - préstamos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3"/>
                  </a:ext>
                </a:extLst>
              </a:tr>
              <a:tr h="108081">
                <a:tc>
                  <a:txBody>
                    <a:bodyPr/>
                    <a:lstStyle/>
                    <a:p>
                      <a:pPr algn="l" rtl="0" fontAlgn="ctr"/>
                      <a:r>
                        <a:rPr lang="es-CO" sz="600" b="1" i="0" u="none" strike="noStrike">
                          <a:solidFill>
                            <a:srgbClr val="800000"/>
                          </a:solidFill>
                          <a:effectLst/>
                          <a:latin typeface="Calibri" panose="020F0502020204030204" pitchFamily="34" charset="0"/>
                        </a:rPr>
                        <a:t>Recursos del balance</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4"/>
                  </a:ext>
                </a:extLst>
              </a:tr>
              <a:tr h="108081">
                <a:tc>
                  <a:txBody>
                    <a:bodyPr/>
                    <a:lstStyle/>
                    <a:p>
                      <a:pPr algn="l" rtl="0" fontAlgn="ctr"/>
                      <a:r>
                        <a:rPr lang="es-CO" sz="600" b="1" i="0" u="none" strike="noStrike">
                          <a:solidFill>
                            <a:srgbClr val="800000"/>
                          </a:solidFill>
                          <a:effectLst/>
                          <a:latin typeface="Calibri" panose="020F0502020204030204" pitchFamily="34" charset="0"/>
                        </a:rPr>
                        <a:t>Diferencial cambiario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5"/>
                  </a:ext>
                </a:extLst>
              </a:tr>
              <a:tr h="216162">
                <a:tc>
                  <a:txBody>
                    <a:bodyPr/>
                    <a:lstStyle/>
                    <a:p>
                      <a:pPr algn="l" rtl="0" fontAlgn="ctr"/>
                      <a:r>
                        <a:rPr lang="es-ES" sz="600" b="1" i="0" u="none" strike="noStrike">
                          <a:solidFill>
                            <a:srgbClr val="800000"/>
                          </a:solidFill>
                          <a:effectLst/>
                          <a:latin typeface="Calibri" panose="020F0502020204030204" pitchFamily="34" charset="0"/>
                        </a:rPr>
                        <a:t>Recursos de terceros en consignación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6"/>
                  </a:ext>
                </a:extLst>
              </a:tr>
              <a:tr h="216162">
                <a:tc>
                  <a:txBody>
                    <a:bodyPr/>
                    <a:lstStyle/>
                    <a:p>
                      <a:pPr algn="l" rtl="0" fontAlgn="ctr"/>
                      <a:r>
                        <a:rPr lang="es-ES" sz="600" b="1" i="0" u="none" strike="noStrike">
                          <a:solidFill>
                            <a:srgbClr val="800000"/>
                          </a:solidFill>
                          <a:effectLst/>
                          <a:latin typeface="Calibri" panose="020F0502020204030204" pitchFamily="34" charset="0"/>
                        </a:rPr>
                        <a:t>Reintegros y otros recursos no apropiados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7"/>
                  </a:ext>
                </a:extLst>
              </a:tr>
              <a:tr h="108081">
                <a:tc>
                  <a:txBody>
                    <a:bodyPr/>
                    <a:lstStyle/>
                    <a:p>
                      <a:pPr algn="l" rtl="0" fontAlgn="ctr"/>
                      <a:r>
                        <a:rPr lang="es-CO" sz="600" b="1" i="0" u="none" strike="noStrike">
                          <a:solidFill>
                            <a:srgbClr val="800000"/>
                          </a:solidFill>
                          <a:effectLst/>
                          <a:latin typeface="Calibri" panose="020F0502020204030204" pitchFamily="34" charset="0"/>
                        </a:rPr>
                        <a:t>Otros recursos de capital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28"/>
                  </a:ext>
                </a:extLst>
              </a:tr>
              <a:tr h="108081">
                <a:tc>
                  <a:txBody>
                    <a:bodyPr/>
                    <a:lstStyle/>
                    <a:p>
                      <a:pPr algn="l" rtl="0" fontAlgn="ctr"/>
                      <a:r>
                        <a:rPr lang="es-CO" sz="600" b="1" i="0" u="none" strike="noStrike">
                          <a:solidFill>
                            <a:srgbClr val="800000"/>
                          </a:solidFill>
                          <a:effectLst/>
                          <a:latin typeface="Calibri" panose="020F0502020204030204" pitchFamily="34" charset="0"/>
                        </a:rPr>
                        <a:t>III. Contribuciones Parafiscales</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extLst>
                  <a:ext uri="{0D108BD9-81ED-4DB2-BD59-A6C34878D82A}">
                    <a16:rowId xmlns:a16="http://schemas.microsoft.com/office/drawing/2014/main" xmlns="" val="10029"/>
                  </a:ext>
                </a:extLst>
              </a:tr>
              <a:tr h="108081">
                <a:tc>
                  <a:txBody>
                    <a:bodyPr/>
                    <a:lstStyle/>
                    <a:p>
                      <a:pPr algn="l" rtl="0" fontAlgn="ctr"/>
                      <a:r>
                        <a:rPr lang="es-CO" sz="600" b="1" i="0" u="none" strike="noStrike">
                          <a:solidFill>
                            <a:srgbClr val="800000"/>
                          </a:solidFill>
                          <a:effectLst/>
                          <a:latin typeface="Calibri" panose="020F0502020204030204" pitchFamily="34" charset="0"/>
                        </a:rPr>
                        <a:t>IV. Nación</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600" b="0" i="0" u="none" strike="noStrike">
                          <a:solidFill>
                            <a:srgbClr val="800000"/>
                          </a:solidFill>
                          <a:effectLst/>
                          <a:latin typeface="Arial" panose="020B0604020202020204" pitchFamily="34" charset="0"/>
                        </a:rPr>
                        <a:t>             -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extLst>
                  <a:ext uri="{0D108BD9-81ED-4DB2-BD59-A6C34878D82A}">
                    <a16:rowId xmlns:a16="http://schemas.microsoft.com/office/drawing/2014/main" xmlns="" val="10030"/>
                  </a:ext>
                </a:extLst>
              </a:tr>
              <a:tr h="108081">
                <a:tc>
                  <a:txBody>
                    <a:bodyPr/>
                    <a:lstStyle/>
                    <a:p>
                      <a:pPr algn="l" rtl="0" fontAlgn="ctr"/>
                      <a:r>
                        <a:rPr lang="es-CO" sz="600" b="1" i="0" u="none" strike="noStrike">
                          <a:solidFill>
                            <a:srgbClr val="800000"/>
                          </a:solidFill>
                          <a:effectLst/>
                          <a:latin typeface="Calibri" panose="020F0502020204030204" pitchFamily="34" charset="0"/>
                        </a:rPr>
                        <a:t>Fondos Especiales CSF</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31"/>
                  </a:ext>
                </a:extLst>
              </a:tr>
              <a:tr h="108081">
                <a:tc>
                  <a:txBody>
                    <a:bodyPr/>
                    <a:lstStyle/>
                    <a:p>
                      <a:pPr algn="l" rtl="0" fontAlgn="ctr"/>
                      <a:r>
                        <a:rPr lang="es-CO" sz="600" b="1" i="0" u="none" strike="noStrike">
                          <a:solidFill>
                            <a:srgbClr val="800000"/>
                          </a:solidFill>
                          <a:effectLst/>
                          <a:latin typeface="Calibri" panose="020F0502020204030204" pitchFamily="34" charset="0"/>
                        </a:rPr>
                        <a:t>Fondo Especial SSF</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32"/>
                  </a:ext>
                </a:extLst>
              </a:tr>
              <a:tr h="108081">
                <a:tc>
                  <a:txBody>
                    <a:bodyPr/>
                    <a:lstStyle/>
                    <a:p>
                      <a:pPr algn="l" rtl="0" fontAlgn="ctr"/>
                      <a:r>
                        <a:rPr lang="es-CO" sz="600" b="1" i="0" u="none" strike="noStrike">
                          <a:solidFill>
                            <a:srgbClr val="800000"/>
                          </a:solidFill>
                          <a:effectLst/>
                          <a:latin typeface="Calibri" panose="020F0502020204030204" pitchFamily="34" charset="0"/>
                        </a:rPr>
                        <a:t>Crédito externo</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33"/>
                  </a:ext>
                </a:extLst>
              </a:tr>
              <a:tr h="108081">
                <a:tc>
                  <a:txBody>
                    <a:bodyPr/>
                    <a:lstStyle/>
                    <a:p>
                      <a:pPr algn="l" rtl="0" fontAlgn="ctr"/>
                      <a:r>
                        <a:rPr lang="es-CO" sz="600" b="1" i="0" u="none" strike="noStrike">
                          <a:solidFill>
                            <a:srgbClr val="800000"/>
                          </a:solidFill>
                          <a:effectLst/>
                          <a:latin typeface="Calibri" panose="020F0502020204030204" pitchFamily="34" charset="0"/>
                        </a:rPr>
                        <a:t>Otros</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600" b="0" i="0" u="none" strike="noStrike">
                          <a:solidFill>
                            <a:srgbClr val="800000"/>
                          </a:solidFill>
                          <a:effectLst/>
                          <a:latin typeface="Arial" panose="020B0604020202020204" pitchFamily="34" charset="0"/>
                        </a:rPr>
                        <a:t> </a:t>
                      </a:r>
                    </a:p>
                  </a:txBody>
                  <a:tcPr marL="5074" marR="5074" marT="507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r" rtl="0" fontAlgn="ctr"/>
                      <a:r>
                        <a:rPr lang="es-CO" sz="600" b="0" i="0" u="none" strike="noStrike">
                          <a:solidFill>
                            <a:srgbClr val="800000"/>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extLst>
                  <a:ext uri="{0D108BD9-81ED-4DB2-BD59-A6C34878D82A}">
                    <a16:rowId xmlns:a16="http://schemas.microsoft.com/office/drawing/2014/main" xmlns="" val="10034"/>
                  </a:ext>
                </a:extLst>
              </a:tr>
              <a:tr h="108081">
                <a:tc>
                  <a:txBody>
                    <a:bodyPr/>
                    <a:lstStyle/>
                    <a:p>
                      <a:pPr algn="l" rtl="0" fontAlgn="ctr"/>
                      <a:r>
                        <a:rPr lang="es-CO" sz="600" b="1" i="0" u="none" strike="noStrike">
                          <a:solidFill>
                            <a:srgbClr val="FFFFFF"/>
                          </a:solidFill>
                          <a:effectLst/>
                          <a:latin typeface="Calibri" panose="020F0502020204030204" pitchFamily="34" charset="0"/>
                        </a:rPr>
                        <a:t>Total Ingresos por año</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             -   </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r>
                        <a:rPr lang="es-CO" sz="600" b="1" i="0" u="none" strike="noStrike">
                          <a:solidFill>
                            <a:srgbClr val="FFFFFF"/>
                          </a:solidFill>
                          <a:effectLst/>
                          <a:latin typeface="Arial" panose="020B0604020202020204" pitchFamily="34" charset="0"/>
                        </a:rPr>
                        <a:t>0%</a:t>
                      </a:r>
                    </a:p>
                  </a:txBody>
                  <a:tcPr marL="5074" marR="5074" marT="507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extLst>
                  <a:ext uri="{0D108BD9-81ED-4DB2-BD59-A6C34878D82A}">
                    <a16:rowId xmlns:a16="http://schemas.microsoft.com/office/drawing/2014/main" xmlns="" val="10035"/>
                  </a:ext>
                </a:extLst>
              </a:tr>
              <a:tr h="108081">
                <a:tc gridSpan="10">
                  <a:txBody>
                    <a:bodyPr/>
                    <a:lstStyle/>
                    <a:p>
                      <a:pPr algn="l" rtl="0" fontAlgn="ctr"/>
                      <a:r>
                        <a:rPr lang="es-ES" sz="500" b="0" i="0" u="none" strike="noStrike" dirty="0">
                          <a:solidFill>
                            <a:srgbClr val="800000"/>
                          </a:solidFill>
                          <a:effectLst/>
                          <a:latin typeface="Calibri" panose="020F0502020204030204" pitchFamily="34" charset="0"/>
                        </a:rPr>
                        <a:t>*Clasificación correspondiente a la establecida por medio de la Resolución 010 del 7 de marzo de 2017 de la Dirección General de Presupuesto Público Nacional </a:t>
                      </a:r>
                    </a:p>
                  </a:txBody>
                  <a:tcPr marL="5074" marR="5074" marT="5074"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36"/>
                  </a:ext>
                </a:extLst>
              </a:tr>
              <a:tr h="108081">
                <a:tc gridSpan="10">
                  <a:txBody>
                    <a:bodyPr/>
                    <a:lstStyle/>
                    <a:p>
                      <a:pPr algn="l" rtl="0" fontAlgn="ctr"/>
                      <a:r>
                        <a:rPr lang="es-ES" sz="500" b="0" i="0" u="none" strike="noStrike" dirty="0">
                          <a:solidFill>
                            <a:srgbClr val="800000"/>
                          </a:solidFill>
                          <a:effectLst/>
                          <a:latin typeface="Calibri" panose="020F0502020204030204" pitchFamily="34" charset="0"/>
                        </a:rPr>
                        <a:t>**corresponde a la sumatoria de los impuestos directos programados en el anteproyecto </a:t>
                      </a:r>
                    </a:p>
                  </a:txBody>
                  <a:tcPr marL="5074" marR="5074" marT="5074"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37"/>
                  </a:ext>
                </a:extLst>
              </a:tr>
              <a:tr h="108081">
                <a:tc gridSpan="10">
                  <a:txBody>
                    <a:bodyPr/>
                    <a:lstStyle/>
                    <a:p>
                      <a:pPr algn="l" rtl="0" fontAlgn="ctr"/>
                      <a:r>
                        <a:rPr lang="es-ES" sz="500" b="0" i="0" u="none" strike="noStrike" dirty="0">
                          <a:solidFill>
                            <a:srgbClr val="800000"/>
                          </a:solidFill>
                          <a:effectLst/>
                          <a:latin typeface="Calibri" panose="020F0502020204030204" pitchFamily="34" charset="0"/>
                        </a:rPr>
                        <a:t>***corresponde a la sumatoria de los impuestos indirectos programados en el anteproyecto </a:t>
                      </a:r>
                    </a:p>
                  </a:txBody>
                  <a:tcPr marL="5074" marR="5074" marT="5074"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3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p:nvPr/>
        </p:nvSpPr>
        <p:spPr>
          <a:xfrm>
            <a:off x="0" y="1340768"/>
            <a:ext cx="7704856" cy="369332"/>
          </a:xfrm>
          <a:prstGeom prst="rect">
            <a:avLst/>
          </a:prstGeom>
          <a:noFill/>
        </p:spPr>
        <p:txBody>
          <a:bodyPr wrap="square" rtlCol="0">
            <a:spAutoFit/>
          </a:bodyPr>
          <a:lstStyle/>
          <a:p>
            <a:r>
              <a:rPr lang="es-ES" b="1" dirty="0">
                <a:solidFill>
                  <a:srgbClr val="800000"/>
                </a:solidFill>
              </a:rPr>
              <a:t>Supuestos de cálculo de ingresos </a:t>
            </a:r>
            <a:endParaRPr lang="es-CO" b="1" dirty="0">
              <a:solidFill>
                <a:srgbClr val="800000"/>
              </a:solidFill>
            </a:endParaRPr>
          </a:p>
        </p:txBody>
      </p:sp>
      <p:sp>
        <p:nvSpPr>
          <p:cNvPr id="7" name="5 CuadroTexto"/>
          <p:cNvSpPr txBox="1"/>
          <p:nvPr/>
        </p:nvSpPr>
        <p:spPr>
          <a:xfrm>
            <a:off x="251520" y="1844824"/>
            <a:ext cx="8712968" cy="4392488"/>
          </a:xfrm>
          <a:prstGeom prst="rect">
            <a:avLst/>
          </a:prstGeom>
          <a:noFill/>
          <a:ln>
            <a:solidFill>
              <a:srgbClr val="800000"/>
            </a:solidFill>
            <a:prstDash val="sysDash"/>
          </a:ln>
        </p:spPr>
        <p:txBody>
          <a:bodyPr wrap="square" rtlCol="0">
            <a:spAutoFit/>
          </a:bodyPr>
          <a:lstStyle/>
          <a:p>
            <a:r>
              <a:rPr lang="es-ES" b="1" dirty="0">
                <a:solidFill>
                  <a:srgbClr val="800000"/>
                </a:solidFill>
              </a:rPr>
              <a:t>1.</a:t>
            </a:r>
          </a:p>
          <a:p>
            <a:endParaRPr lang="es-ES" b="1" dirty="0">
              <a:solidFill>
                <a:srgbClr val="800000"/>
              </a:solidFill>
            </a:endParaRPr>
          </a:p>
          <a:p>
            <a:r>
              <a:rPr lang="es-ES" b="1" dirty="0">
                <a:solidFill>
                  <a:srgbClr val="800000"/>
                </a:solidFill>
              </a:rPr>
              <a:t>2.</a:t>
            </a:r>
          </a:p>
          <a:p>
            <a:endParaRPr lang="es-ES" b="1" dirty="0">
              <a:solidFill>
                <a:srgbClr val="800000"/>
              </a:solidFill>
            </a:endParaRPr>
          </a:p>
          <a:p>
            <a:r>
              <a:rPr lang="es-ES" b="1" dirty="0">
                <a:solidFill>
                  <a:srgbClr val="800000"/>
                </a:solidFill>
              </a:rPr>
              <a:t>3.</a:t>
            </a:r>
          </a:p>
          <a:p>
            <a:endParaRPr lang="es-ES" b="1" dirty="0">
              <a:solidFill>
                <a:srgbClr val="800000"/>
              </a:solidFill>
            </a:endParaRPr>
          </a:p>
          <a:p>
            <a:r>
              <a:rPr lang="es-ES" b="1" dirty="0">
                <a:solidFill>
                  <a:srgbClr val="800000"/>
                </a:solidFill>
              </a:rPr>
              <a:t>4.</a:t>
            </a:r>
          </a:p>
          <a:p>
            <a:endParaRPr lang="es-ES" b="1" dirty="0">
              <a:solidFill>
                <a:srgbClr val="800000"/>
              </a:solidFill>
            </a:endParaRPr>
          </a:p>
          <a:p>
            <a:r>
              <a:rPr lang="es-ES" b="1" dirty="0">
                <a:solidFill>
                  <a:srgbClr val="800000"/>
                </a:solidFill>
              </a:rPr>
              <a:t>5.</a:t>
            </a:r>
          </a:p>
          <a:p>
            <a:r>
              <a:rPr lang="es-ES" b="1" dirty="0">
                <a:solidFill>
                  <a:srgbClr val="800000"/>
                </a:solidFill>
              </a:rPr>
              <a:t>.</a:t>
            </a:r>
          </a:p>
          <a:p>
            <a:r>
              <a:rPr lang="es-ES" b="1" dirty="0">
                <a:solidFill>
                  <a:srgbClr val="800000"/>
                </a:solidFill>
              </a:rPr>
              <a:t>.</a:t>
            </a:r>
          </a:p>
          <a:p>
            <a:r>
              <a:rPr lang="es-ES" b="1" dirty="0">
                <a:solidFill>
                  <a:srgbClr val="800000"/>
                </a:solidFill>
              </a:rPr>
              <a:t>.</a:t>
            </a:r>
          </a:p>
          <a:p>
            <a:r>
              <a:rPr lang="es-ES" b="1" dirty="0">
                <a:solidFill>
                  <a:srgbClr val="800000"/>
                </a:solidFill>
              </a:rPr>
              <a:t>.</a:t>
            </a:r>
          </a:p>
          <a:p>
            <a:r>
              <a:rPr lang="es-ES" b="1" dirty="0">
                <a:solidFill>
                  <a:srgbClr val="800000"/>
                </a:solidFill>
              </a:rPr>
              <a:t>.</a:t>
            </a:r>
          </a:p>
          <a:p>
            <a:endParaRPr lang="es-ES" b="1" dirty="0">
              <a:solidFill>
                <a:schemeClr val="accent1">
                  <a:lumMod val="75000"/>
                </a:schemeClr>
              </a:solidFill>
            </a:endParaRPr>
          </a:p>
        </p:txBody>
      </p:sp>
      <p:sp>
        <p:nvSpPr>
          <p:cNvPr id="8" name="5 CuadroTexto"/>
          <p:cNvSpPr txBox="1"/>
          <p:nvPr/>
        </p:nvSpPr>
        <p:spPr>
          <a:xfrm>
            <a:off x="7263544" y="1128371"/>
            <a:ext cx="1728700" cy="323165"/>
          </a:xfrm>
          <a:prstGeom prst="rect">
            <a:avLst/>
          </a:prstGeom>
          <a:noFill/>
          <a:ln>
            <a:solidFill>
              <a:srgbClr val="800000"/>
            </a:solidFill>
            <a:prstDash val="sysDash"/>
          </a:ln>
        </p:spPr>
        <p:txBody>
          <a:bodyPr wrap="square" rtlCol="0">
            <a:spAutoFit/>
          </a:bodyPr>
          <a:lstStyle/>
          <a:p>
            <a:r>
              <a:rPr lang="es-ES" sz="1500" dirty="0">
                <a:solidFill>
                  <a:srgbClr val="AF272D"/>
                </a:solidFill>
              </a:rPr>
              <a:t>ENTIDAD 1</a:t>
            </a:r>
          </a:p>
        </p:txBody>
      </p:sp>
      <p:sp>
        <p:nvSpPr>
          <p:cNvPr id="9" name="1 Título"/>
          <p:cNvSpPr txBox="1">
            <a:spLocks/>
          </p:cNvSpPr>
          <p:nvPr/>
        </p:nvSpPr>
        <p:spPr>
          <a:xfrm>
            <a:off x="0" y="381989"/>
            <a:ext cx="7591425" cy="503238"/>
          </a:xfrm>
          <a:prstGeom prst="rect">
            <a:avLst/>
          </a:prstGeom>
        </p:spPr>
        <p:txBody>
          <a:bodyPr anchor="ctr"/>
          <a:lstStyle/>
          <a:p>
            <a:pPr eaLnBrk="1" fontAlgn="auto" hangingPunct="1">
              <a:spcAft>
                <a:spcPts val="0"/>
              </a:spcAft>
              <a:defRPr/>
            </a:pPr>
            <a:r>
              <a:rPr lang="es-ES" sz="2400" b="1" dirty="0">
                <a:solidFill>
                  <a:srgbClr val="AF272D"/>
                </a:solidFill>
                <a:latin typeface="Cambria" pitchFamily="18" charset="0"/>
                <a:ea typeface="+mj-ea"/>
                <a:cs typeface="+mj-cs"/>
              </a:rPr>
              <a:t>2. </a:t>
            </a:r>
            <a:r>
              <a:rPr lang="es-ES" sz="2400" b="1" dirty="0">
                <a:solidFill>
                  <a:srgbClr val="AF272D"/>
                </a:solidFill>
                <a:latin typeface="Cambria" pitchFamily="18" charset="0"/>
              </a:rPr>
              <a:t>In</a:t>
            </a:r>
            <a:r>
              <a:rPr lang="es-ES" sz="2400" b="1" dirty="0">
                <a:solidFill>
                  <a:srgbClr val="AF272D"/>
                </a:solidFill>
                <a:latin typeface="Cambria" pitchFamily="18" charset="0"/>
                <a:ea typeface="+mj-ea"/>
                <a:cs typeface="+mj-cs"/>
              </a:rPr>
              <a:t>gres</a:t>
            </a:r>
            <a:r>
              <a:rPr lang="es-ES" sz="2400" b="1" dirty="0">
                <a:solidFill>
                  <a:srgbClr val="AF272D"/>
                </a:solidFill>
                <a:latin typeface="Cambria" pitchFamily="18" charset="0"/>
              </a:rPr>
              <a:t>os MGMP 2019-2022</a:t>
            </a:r>
            <a:endParaRPr lang="es-CO" sz="2400" b="1" dirty="0">
              <a:solidFill>
                <a:srgbClr val="AF272D"/>
              </a:solidFill>
              <a:latin typeface="Cambria" pitchFamily="18" charset="0"/>
            </a:endParaRPr>
          </a:p>
        </p:txBody>
      </p:sp>
      <p:sp>
        <p:nvSpPr>
          <p:cNvPr id="10" name="6 CuadroTexto"/>
          <p:cNvSpPr txBox="1"/>
          <p:nvPr/>
        </p:nvSpPr>
        <p:spPr>
          <a:xfrm>
            <a:off x="6444208" y="482309"/>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spTree>
    <p:extLst>
      <p:ext uri="{BB962C8B-B14F-4D97-AF65-F5344CB8AC3E}">
        <p14:creationId xmlns:p14="http://schemas.microsoft.com/office/powerpoint/2010/main" val="105441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5368" y="949402"/>
            <a:ext cx="7704138" cy="368300"/>
          </a:xfrm>
          <a:prstGeom prst="rect">
            <a:avLst/>
          </a:prstGeom>
          <a:noFill/>
        </p:spPr>
        <p:txBody>
          <a:bodyPr>
            <a:spAutoFit/>
          </a:bodyPr>
          <a:lstStyle/>
          <a:p>
            <a:pPr eaLnBrk="1" fontAlgn="auto" hangingPunct="1">
              <a:spcBef>
                <a:spcPts val="0"/>
              </a:spcBef>
              <a:spcAft>
                <a:spcPts val="0"/>
              </a:spcAft>
              <a:defRPr/>
            </a:pPr>
            <a:r>
              <a:rPr lang="es-ES" b="1" dirty="0">
                <a:solidFill>
                  <a:srgbClr val="800000"/>
                </a:solidFill>
                <a:latin typeface="Calibri"/>
                <a:cs typeface="+mn-cs"/>
              </a:rPr>
              <a:t>Tendencia Ingresos Propios 2011 - 2022</a:t>
            </a:r>
            <a:endParaRPr lang="es-CO" b="1" dirty="0">
              <a:solidFill>
                <a:srgbClr val="800000"/>
              </a:solidFill>
              <a:latin typeface="Calibri"/>
              <a:cs typeface="+mn-cs"/>
            </a:endParaRPr>
          </a:p>
        </p:txBody>
      </p:sp>
      <p:sp>
        <p:nvSpPr>
          <p:cNvPr id="8"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endParaRPr lang="es-CO" sz="2300" b="1" dirty="0">
              <a:solidFill>
                <a:srgbClr val="4F81BD">
                  <a:lumMod val="75000"/>
                </a:srgbClr>
              </a:solidFill>
              <a:latin typeface="Cambria" pitchFamily="18" charset="0"/>
              <a:ea typeface="+mj-ea"/>
              <a:cs typeface="+mj-cs"/>
            </a:endParaRPr>
          </a:p>
        </p:txBody>
      </p:sp>
      <p:sp>
        <p:nvSpPr>
          <p:cNvPr id="11" name="1 Título"/>
          <p:cNvSpPr txBox="1">
            <a:spLocks/>
          </p:cNvSpPr>
          <p:nvPr/>
        </p:nvSpPr>
        <p:spPr>
          <a:xfrm>
            <a:off x="0" y="392683"/>
            <a:ext cx="7591425" cy="503238"/>
          </a:xfrm>
          <a:prstGeom prst="rect">
            <a:avLst/>
          </a:prstGeom>
        </p:spPr>
        <p:txBody>
          <a:bodyPr anchor="ctr"/>
          <a:lstStyle/>
          <a:p>
            <a:pPr eaLnBrk="1" fontAlgn="auto" hangingPunct="1">
              <a:spcAft>
                <a:spcPts val="0"/>
              </a:spcAft>
              <a:defRPr/>
            </a:pPr>
            <a:r>
              <a:rPr lang="es-ES" sz="2400" b="1" dirty="0">
                <a:solidFill>
                  <a:srgbClr val="AF272D"/>
                </a:solidFill>
                <a:latin typeface="Cambria" pitchFamily="18" charset="0"/>
                <a:ea typeface="+mj-ea"/>
                <a:cs typeface="+mj-cs"/>
              </a:rPr>
              <a:t>2. </a:t>
            </a:r>
            <a:r>
              <a:rPr lang="es-ES" sz="2400" b="1" dirty="0">
                <a:solidFill>
                  <a:srgbClr val="AF272D"/>
                </a:solidFill>
                <a:latin typeface="Cambria" pitchFamily="18" charset="0"/>
              </a:rPr>
              <a:t>Ingresos MGMP 2019-2022</a:t>
            </a:r>
            <a:endParaRPr lang="es-CO" sz="2400" b="1" dirty="0">
              <a:solidFill>
                <a:srgbClr val="AF272D"/>
              </a:solidFill>
              <a:latin typeface="Cambria" pitchFamily="18" charset="0"/>
            </a:endParaRPr>
          </a:p>
        </p:txBody>
      </p:sp>
      <p:sp>
        <p:nvSpPr>
          <p:cNvPr id="13" name="6 CuadroTexto"/>
          <p:cNvSpPr txBox="1"/>
          <p:nvPr/>
        </p:nvSpPr>
        <p:spPr>
          <a:xfrm>
            <a:off x="6335712" y="416788"/>
            <a:ext cx="2663825" cy="369887"/>
          </a:xfrm>
          <a:prstGeom prst="rect">
            <a:avLst/>
          </a:prstGeom>
          <a:noFill/>
        </p:spPr>
        <p:txBody>
          <a:bodyPr>
            <a:spAutoFit/>
          </a:bodyPr>
          <a:lstStyle/>
          <a:p>
            <a:pPr algn="r" eaLnBrk="1" fontAlgn="auto" hangingPunct="1">
              <a:spcBef>
                <a:spcPts val="0"/>
              </a:spcBef>
              <a:spcAft>
                <a:spcPts val="0"/>
              </a:spcAft>
              <a:defRPr/>
            </a:pPr>
            <a:r>
              <a:rPr lang="es-ES" dirty="0">
                <a:solidFill>
                  <a:srgbClr val="AF272D"/>
                </a:solidFill>
                <a:latin typeface="+mn-lt"/>
                <a:cs typeface="+mn-cs"/>
              </a:rPr>
              <a:t>Sector XXX</a:t>
            </a:r>
            <a:endParaRPr lang="es-CO" dirty="0">
              <a:solidFill>
                <a:srgbClr val="AF272D"/>
              </a:solidFill>
              <a:latin typeface="+mn-lt"/>
              <a:cs typeface="+mn-cs"/>
            </a:endParaRPr>
          </a:p>
        </p:txBody>
      </p:sp>
      <p:graphicFrame>
        <p:nvGraphicFramePr>
          <p:cNvPr id="9" name="Gráfico 8">
            <a:extLst>
              <a:ext uri="{FF2B5EF4-FFF2-40B4-BE49-F238E27FC236}">
                <a16:creationId xmlns:a16="http://schemas.microsoft.com/office/drawing/2014/main" xmlns="" id="{00000000-0008-0000-0700-000002000000}"/>
              </a:ext>
            </a:extLst>
          </p:cNvPr>
          <p:cNvGraphicFramePr>
            <a:graphicFrameLocks/>
          </p:cNvGraphicFramePr>
          <p:nvPr>
            <p:extLst>
              <p:ext uri="{D42A27DB-BD31-4B8C-83A1-F6EECF244321}">
                <p14:modId xmlns:p14="http://schemas.microsoft.com/office/powerpoint/2010/main" val="2720146569"/>
              </p:ext>
            </p:extLst>
          </p:nvPr>
        </p:nvGraphicFramePr>
        <p:xfrm>
          <a:off x="539552" y="1308610"/>
          <a:ext cx="7953376" cy="4886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511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1124744"/>
            <a:ext cx="7448872"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500" b="1" dirty="0">
                <a:solidFill>
                  <a:srgbClr val="AF272D"/>
                </a:solidFill>
                <a:latin typeface="Cambria" pitchFamily="18" charset="0"/>
                <a:ea typeface="+mj-ea"/>
                <a:cs typeface="+mj-cs"/>
              </a:rPr>
              <a:t>Contenido</a:t>
            </a:r>
            <a:endParaRPr kumimoji="0" lang="es-CO" sz="2500" b="1" i="0" u="none" strike="noStrike" kern="1200" cap="none" spc="0" normalizeH="0" baseline="0" noProof="0" dirty="0">
              <a:ln>
                <a:noFill/>
              </a:ln>
              <a:solidFill>
                <a:srgbClr val="AF272D"/>
              </a:solidFill>
              <a:effectLst/>
              <a:uLnTx/>
              <a:uFillTx/>
              <a:latin typeface="Cambria" pitchFamily="18" charset="0"/>
              <a:ea typeface="+mj-ea"/>
              <a:cs typeface="+mj-cs"/>
            </a:endParaRPr>
          </a:p>
        </p:txBody>
      </p:sp>
      <p:sp>
        <p:nvSpPr>
          <p:cNvPr id="6" name="5 CuadroTexto"/>
          <p:cNvSpPr txBox="1"/>
          <p:nvPr/>
        </p:nvSpPr>
        <p:spPr>
          <a:xfrm>
            <a:off x="467544" y="1844824"/>
            <a:ext cx="6408712" cy="4801314"/>
          </a:xfrm>
          <a:prstGeom prst="rect">
            <a:avLst/>
          </a:prstGeom>
          <a:noFill/>
          <a:ln>
            <a:noFill/>
            <a:prstDash val="sysDash"/>
          </a:ln>
        </p:spPr>
        <p:txBody>
          <a:bodyPr wrap="square" rtlCol="0">
            <a:spAutoFit/>
          </a:bodyPr>
          <a:lstStyle/>
          <a:p>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Principales Metas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Ingresos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rgbClr val="AF272D"/>
                </a:solidFill>
              </a:rPr>
              <a:t>Solicitudes MGMP 2019-2022 y Vigencias Futuras</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Funcionamiento</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Solicitudes MGMP 2019-2022 Inversión</a:t>
            </a:r>
          </a:p>
          <a:p>
            <a:pPr marL="800100" lvl="1" indent="-342900">
              <a:buFont typeface="+mj-lt"/>
              <a:buAutoNum type="alphaLcPeriod"/>
            </a:pPr>
            <a:endParaRPr lang="es-ES" b="1" dirty="0">
              <a:solidFill>
                <a:schemeClr val="bg1">
                  <a:lumMod val="65000"/>
                </a:schemeClr>
              </a:solidFill>
            </a:endParaRPr>
          </a:p>
          <a:p>
            <a:pPr marL="800100" lvl="1" indent="-342900">
              <a:buFont typeface="+mj-lt"/>
              <a:buAutoNum type="alphaLcPeriod"/>
            </a:pPr>
            <a:r>
              <a:rPr lang="es-ES" b="1" dirty="0">
                <a:solidFill>
                  <a:schemeClr val="bg1">
                    <a:lumMod val="65000"/>
                  </a:schemeClr>
                </a:solidFill>
              </a:rPr>
              <a:t>Intervención DNP</a:t>
            </a:r>
          </a:p>
          <a:p>
            <a:pPr marL="800100" lvl="1" indent="-342900">
              <a:buFont typeface="+mj-lt"/>
              <a:buAutoNum type="alphaLcPeriod"/>
            </a:pPr>
            <a:r>
              <a:rPr lang="es-ES" b="1" dirty="0">
                <a:solidFill>
                  <a:schemeClr val="bg1">
                    <a:lumMod val="65000"/>
                  </a:schemeClr>
                </a:solidFill>
              </a:rPr>
              <a:t>Intervención Sector</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a:solidFill>
                  <a:schemeClr val="bg1">
                    <a:lumMod val="65000"/>
                  </a:schemeClr>
                </a:solidFill>
              </a:rPr>
              <a:t>Políticas Transversales</a:t>
            </a:r>
          </a:p>
          <a:p>
            <a:pPr marL="342900" indent="-342900">
              <a:buAutoNum type="arabicPeriod" startAt="4"/>
            </a:pPr>
            <a:endParaRPr lang="es-ES" b="1" dirty="0">
              <a:solidFill>
                <a:schemeClr val="bg1">
                  <a:lumMod val="65000"/>
                </a:schemeClr>
              </a:solidFill>
            </a:endParaRPr>
          </a:p>
          <a:p>
            <a:endParaRPr lang="es-ES" b="1" dirty="0">
              <a:solidFill>
                <a:schemeClr val="accent1">
                  <a:lumMod val="75000"/>
                </a:schemeClr>
              </a:solidFill>
            </a:endParaRPr>
          </a:p>
        </p:txBody>
      </p:sp>
      <p:sp>
        <p:nvSpPr>
          <p:cNvPr id="7" name="6 CuadroTexto"/>
          <p:cNvSpPr txBox="1"/>
          <p:nvPr/>
        </p:nvSpPr>
        <p:spPr>
          <a:xfrm>
            <a:off x="6300788" y="404813"/>
            <a:ext cx="2663825" cy="369887"/>
          </a:xfrm>
          <a:prstGeom prst="rect">
            <a:avLst/>
          </a:prstGeom>
          <a:noFill/>
        </p:spPr>
        <p:txBody>
          <a:bodyPr>
            <a:spAutoFit/>
          </a:bodyPr>
          <a:lstStyle/>
          <a:p>
            <a:pPr algn="r" eaLnBrk="1" fontAlgn="auto" hangingPunct="1">
              <a:spcBef>
                <a:spcPts val="0"/>
              </a:spcBef>
              <a:spcAft>
                <a:spcPts val="0"/>
              </a:spcAft>
              <a:defRPr/>
            </a:pPr>
            <a:r>
              <a:rPr lang="es-ES" b="1" dirty="0">
                <a:solidFill>
                  <a:srgbClr val="AF272D"/>
                </a:solidFill>
                <a:latin typeface="+mn-lt"/>
                <a:cs typeface="+mn-cs"/>
              </a:rPr>
              <a:t>Sector XXX</a:t>
            </a:r>
            <a:endParaRPr lang="es-CO" b="1" dirty="0">
              <a:solidFill>
                <a:srgbClr val="AF272D"/>
              </a:solidFill>
              <a:latin typeface="+mn-lt"/>
              <a:cs typeface="+mn-cs"/>
            </a:endParaRPr>
          </a:p>
        </p:txBody>
      </p:sp>
    </p:spTree>
    <p:extLst>
      <p:ext uri="{BB962C8B-B14F-4D97-AF65-F5344CB8AC3E}">
        <p14:creationId xmlns:p14="http://schemas.microsoft.com/office/powerpoint/2010/main" val="17926309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6037</TotalTime>
  <Words>4653</Words>
  <Application>Microsoft Office PowerPoint</Application>
  <PresentationFormat>Presentación en pantalla (4:3)</PresentationFormat>
  <Paragraphs>3140</Paragraphs>
  <Slides>28</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Calibri</vt:lpstr>
      <vt:lpstr>Cambria</vt:lpstr>
      <vt:lpstr>Tema de Office</vt:lpstr>
      <vt:lpstr>Comités Técnicos Sectoriales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MGMP 2012-2015</dc:title>
  <dc:creator>dmasso</dc:creator>
  <cp:lastModifiedBy>Rosalvina Robles Hernandes</cp:lastModifiedBy>
  <cp:revision>372</cp:revision>
  <cp:lastPrinted>2016-05-05T14:52:02Z</cp:lastPrinted>
  <dcterms:created xsi:type="dcterms:W3CDTF">2011-05-17T14:28:38Z</dcterms:created>
  <dcterms:modified xsi:type="dcterms:W3CDTF">2018-08-02T14:54:09Z</dcterms:modified>
</cp:coreProperties>
</file>