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8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A7A92-C5A3-4FDB-8443-8FCC869EA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29127-E1BF-491C-8FC3-413DD3E39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390EF-E07D-4CD0-9F51-66C6DA70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6F4AE-9838-4265-95E1-056A1BA8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BD754-AE3C-4E4A-81F6-8A116CBF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429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F1700-20E6-400E-BC59-E81E7724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7522E-7681-443F-8B43-5203622F7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5CE50-4473-4D15-B92F-ABA3B938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1E0FA-CC41-4287-987F-40B5975E2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80F27-6C6D-4B1C-A34E-17C7061E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8833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EC3133-9CBA-4660-B358-0501F9606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0C7D1-8823-4D11-82FC-9C37D8D58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C7127-E686-4214-9413-F6542BB4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73881-EA62-40EA-A941-73886EE4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11612-7C64-476E-B4FD-0EF6F343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48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E5A1-6709-4404-BBDF-FFCCF616B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F7F1D-55C2-4E26-B28C-8755551A9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2F59C-EEF6-4AA5-8C5C-659665B06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C7106-6529-4CAC-A8B1-ACFC2054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CCBEE-FA63-499A-BCF1-A918512B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143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70C33-F808-4FB9-A92E-CE0A2A7D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DB548-DAC4-40DF-8D1C-30E133ABB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7B26A-8FDC-4FB9-BB4C-24074F586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72BD7-D977-491E-AD30-8B038C67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EC7CA-40F6-44B6-B4CF-32E8460A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182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6CFC3-6736-482B-9FE6-0E5E9B13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03EEA-20BC-4C20-9367-70E2363315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4A828-D096-41C7-A92A-94B971675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0C306-5856-4E44-9E20-C7B39266D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9E416-6E88-4A40-BD70-48BA6F98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F3A54-0EA4-48A0-86C8-589176DB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600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85ACF-5339-46B9-BA8E-E8DAB225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A6DA9-F9CC-4067-9D72-7B76732B3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01069-346A-42EE-9A2C-B7FAFCC45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E84D0-04E9-4A5D-AAD1-480298869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D5AC1-6B9B-461A-AC81-864307E49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726ED3-1DAE-4E3C-B696-F98761218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796BF-535A-4B18-AF31-EF148A43B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0EBE4C-D255-46AB-A64C-69B8AB2E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588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7D628-DC49-4DEF-B1B2-B8F5D691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10794B-F6BA-49EC-86DF-B5290D21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3B90F-BCD9-46FC-9E15-22D312A3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8C8C45-5D76-4DF0-B607-DA0F5D27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1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4716E7-887E-4921-AD00-5509DAA0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71C286-CB7C-4852-9B2E-537377B11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3A698-D49B-41E9-A184-BF5E1A72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054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42538-18D4-41EB-9872-F1FC0941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33F31-A347-4474-BA4C-79965E6AB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52480-39DA-4246-8FA5-44D34F009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3A7AA-66D7-439E-8480-3EEFA0056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3FEB-37C6-4A42-96CE-D71772782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9B32C-B292-4E1E-87B5-865B1FFF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402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B803E-2B97-4E15-9AB9-A2A02A76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01A0D5-87DA-4883-A541-62DACB4DC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E0FAB-5E1C-42D0-A306-00F9E82B6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B0322-1491-4999-A629-B5654C6EF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64B338-6736-41A0-8390-FE13FD104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EDA4E-AC96-4EB5-95A3-2C52E0DA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874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C446D-8484-43F8-988F-898DE400B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B8A41-6C4C-42EC-B3ED-4F744B707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16E72-C4E3-4178-B1FC-89A90E072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364A-D2DB-4DD0-971A-7B01FA7ED83E}" type="datetimeFigureOut">
              <a:rPr lang="es-CO" smtClean="0"/>
              <a:t>25/09/2020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D85A4-B071-42D6-8E07-BB0A94381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EB2AA-791E-4599-AD58-8A01CF525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25B73-658E-4332-9F0D-7168FF1E7F6A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33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4CE97AD-5878-4492-A8F0-C575E95C1BAE}"/>
              </a:ext>
            </a:extLst>
          </p:cNvPr>
          <p:cNvSpPr txBox="1"/>
          <p:nvPr/>
        </p:nvSpPr>
        <p:spPr>
          <a:xfrm>
            <a:off x="3047260" y="633017"/>
            <a:ext cx="6094520" cy="55964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108077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184910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Conocimientos básicos sobre prevención y minimización de la generación de RESPEL.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1174115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Manejo seguro y responsable de los RESPEL que se generan en la Entidad.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1174115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Planes y procedimientos de emergencia y contingencia.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108331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201420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Riesgos asociados a los residuos peligrosos que se manejan dentro de la Entidad.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1174115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Bases legales sobre gestión y manejo de RESPEL.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1174115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Elaboración y presentación de Hojas de Seguridad.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1174115" algn="l"/>
                <a:tab pos="4499610" algn="l"/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Normas básicas de Seguridad y Salud en el trabajo. Registro: ayuda de memoria.</a:t>
            </a:r>
            <a:endParaRPr lang="es-CO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458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CF6EC-87E9-416C-90BD-E4C0BED3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45A49-E043-4950-B82D-23CE14E14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637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2F28-CBEC-484E-8DCF-63F1C2DFB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44015"/>
          </a:xfrm>
        </p:spPr>
        <p:txBody>
          <a:bodyPr>
            <a:normAutofit/>
          </a:bodyPr>
          <a:lstStyle/>
          <a:p>
            <a:r>
              <a:rPr lang="es-ES" sz="3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Prevención y minimización en la generación de RESPEL.</a:t>
            </a:r>
            <a:endParaRPr lang="es-CO" sz="3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FD07E3-3AC3-4B76-B37C-DBE18ACE6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914018"/>
              </p:ext>
            </p:extLst>
          </p:nvPr>
        </p:nvGraphicFramePr>
        <p:xfrm>
          <a:off x="310342" y="944015"/>
          <a:ext cx="11571316" cy="553642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17716">
                  <a:extLst>
                    <a:ext uri="{9D8B030D-6E8A-4147-A177-3AD203B41FA5}">
                      <a16:colId xmlns:a16="http://schemas.microsoft.com/office/drawing/2014/main" val="3939788990"/>
                    </a:ext>
                  </a:extLst>
                </a:gridCol>
                <a:gridCol w="9753600">
                  <a:extLst>
                    <a:ext uri="{9D8B030D-6E8A-4147-A177-3AD203B41FA5}">
                      <a16:colId xmlns:a16="http://schemas.microsoft.com/office/drawing/2014/main" val="2832851219"/>
                    </a:ext>
                  </a:extLst>
                </a:gridCol>
              </a:tblGrid>
              <a:tr h="2741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RESIDUO</a:t>
                      </a:r>
                      <a:endParaRPr lang="es-CO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ACC5"/>
                    </a:solidFill>
                  </a:tcPr>
                </a:tc>
                <a:tc>
                  <a:txBody>
                    <a:bodyPr/>
                    <a:lstStyle/>
                    <a:p>
                      <a:pPr marR="1788160"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RECOMENDACIÓN</a:t>
                      </a:r>
                      <a:endParaRPr lang="es-CO" sz="16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A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626185"/>
                  </a:ext>
                </a:extLst>
              </a:tr>
              <a:tr h="1452948">
                <a:tc>
                  <a:txBody>
                    <a:bodyPr/>
                    <a:lstStyle/>
                    <a:p>
                      <a:pPr marR="226695"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Tóneres y cartuchos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55880" lvl="0" indent="-166688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Promover el uso de herramientas tecnológicas en el desarrollo de las actividades de la CGN.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55880" lvl="0" indent="-166688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Comprar tintas ecológicas.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54610" lvl="0" indent="-166688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Inclusión en los contratos la responsabilidad extendida de los productos adquiridos para su debida disposición final y que estén certificados bajo la entidad reguladora ambiental pertinente.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1167207"/>
                  </a:ext>
                </a:extLst>
              </a:tr>
              <a:tr h="857037">
                <a:tc>
                  <a:txBody>
                    <a:bodyPr/>
                    <a:lstStyle/>
                    <a:p>
                      <a:pPr marR="299720"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Aceites usados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47625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Los cambios de aceites deben hacerse bajo las indicaciones del fabricante y con marcas reconocidas por su calidad, también en centros automovilísticos autorizados para su debida disposición final.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009280"/>
                  </a:ext>
                </a:extLst>
              </a:tr>
              <a:tr h="14529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Envases de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Productos de limpieza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386715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Promover la compra de elementos biodegradables.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386715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Promover la reutilización de los envases de estos productos con la empresa proveedora de servicios.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386715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El contratista que preste los servicios de aseo y cafetería debe garantizar el manejo y la gestión de los envases de los productos de aseo y limpieza.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6752656"/>
                  </a:ext>
                </a:extLst>
              </a:tr>
              <a:tr h="14529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5580380" algn="l"/>
                        </a:tabLst>
                      </a:pPr>
                      <a:r>
                        <a:rPr lang="es-ES" sz="16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RAEES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Realizar mantenimientos preventivos a los equipos periódicamente.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Programas </a:t>
                      </a:r>
                      <a:r>
                        <a:rPr lang="es-ES" sz="16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pos</a:t>
                      </a: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consumo de los fabricantes y/o empresas gestoras con el fin de asegurar su disposición final y que estén certificadas mediante normativa ambiental para dichas actividades.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166688" algn="just">
                        <a:lnSpc>
                          <a:spcPct val="150000"/>
                        </a:lnSpc>
                        <a:buFont typeface="Symbol" panose="05050102010706020507" pitchFamily="18" charset="2"/>
                        <a:buChar char=""/>
                        <a:tabLst>
                          <a:tab pos="293370" algn="l"/>
                          <a:tab pos="5580380" algn="l"/>
                        </a:tabLs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Promover el aprovechamiento de la luz natural.</a:t>
                      </a:r>
                      <a:endParaRPr lang="es-CO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485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821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439D7B-7F01-4BF9-B340-CE22B3A79AA1}"/>
              </a:ext>
            </a:extLst>
          </p:cNvPr>
          <p:cNvSpPr txBox="1"/>
          <p:nvPr/>
        </p:nvSpPr>
        <p:spPr>
          <a:xfrm>
            <a:off x="1030778" y="814647"/>
            <a:ext cx="9991898" cy="3501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ts val="175"/>
              </a:spcBef>
              <a:spcAft>
                <a:spcPts val="1200"/>
              </a:spcAft>
              <a:tabLst>
                <a:tab pos="270510" algn="l"/>
                <a:tab pos="1766570" algn="l"/>
                <a:tab pos="5580380" algn="l"/>
              </a:tabLst>
            </a:pPr>
            <a:r>
              <a:rPr lang="es-ES" sz="2400" b="1" kern="0" spc="-5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Manejo interno ambientalmente adecuado</a:t>
            </a:r>
            <a:endParaRPr lang="es-CO" sz="3200" b="1" kern="0" spc="-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s-E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Para generar las condiciones adecuadas en el manejo de los residuos peligrosos al interior de la CGN (pisos 3 y 15 del Edificio Elemento) y las zonas comunes, se deben realizar las siguientes actividades para optimizar la separación, almacenaje y manejo interno de los residuos generados, que se definen en la siguiente diapositiva:</a:t>
            </a:r>
            <a:endParaRPr lang="es-CO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8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928DB7-CAC1-4F0B-A518-EF022C7E9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147450"/>
              </p:ext>
            </p:extLst>
          </p:nvPr>
        </p:nvGraphicFramePr>
        <p:xfrm>
          <a:off x="1346660" y="731520"/>
          <a:ext cx="9127376" cy="5528063"/>
        </p:xfrm>
        <a:graphic>
          <a:graphicData uri="http://schemas.openxmlformats.org/drawingml/2006/table">
            <a:tbl>
              <a:tblPr firstRow="1" firstCol="1" bandRow="1"/>
              <a:tblGrid>
                <a:gridCol w="5453151">
                  <a:extLst>
                    <a:ext uri="{9D8B030D-6E8A-4147-A177-3AD203B41FA5}">
                      <a16:colId xmlns:a16="http://schemas.microsoft.com/office/drawing/2014/main" val="749194129"/>
                    </a:ext>
                  </a:extLst>
                </a:gridCol>
                <a:gridCol w="3674225">
                  <a:extLst>
                    <a:ext uri="{9D8B030D-6E8A-4147-A177-3AD203B41FA5}">
                      <a16:colId xmlns:a16="http://schemas.microsoft.com/office/drawing/2014/main" val="4289494869"/>
                    </a:ext>
                  </a:extLst>
                </a:gridCol>
              </a:tblGrid>
              <a:tr h="290951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Actividad 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Responsable</a:t>
                      </a:r>
                      <a:endParaRPr lang="es-CO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102712"/>
                  </a:ext>
                </a:extLst>
              </a:tr>
              <a:tr h="872852">
                <a:tc>
                  <a:txBody>
                    <a:bodyPr/>
                    <a:lstStyle/>
                    <a:p>
                      <a:pPr algn="just"/>
                      <a:r>
                        <a:rPr lang="es-E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Definir el punto de almacenamiento de los residuos peligrosos y RAEES generados en la Entidad</a:t>
                      </a:r>
                      <a:endParaRPr lang="es-CO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Gestión Administrativa y TICS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956447"/>
                  </a:ext>
                </a:extLst>
              </a:tr>
              <a:tr h="872852">
                <a:tc>
                  <a:txBody>
                    <a:bodyPr/>
                    <a:lstStyle/>
                    <a:p>
                      <a:pPr algn="just"/>
                      <a:r>
                        <a:rPr lang="es-ES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Avisar al personal responsable sobre la generación de RESPEL y RAEES para su gestión interna. 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Todos los procesos pertinentes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948092"/>
                  </a:ext>
                </a:extLst>
              </a:tr>
              <a:tr h="872852">
                <a:tc>
                  <a:txBody>
                    <a:bodyPr/>
                    <a:lstStyle/>
                    <a:p>
                      <a:pPr algn="just"/>
                      <a:r>
                        <a:rPr lang="es-E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Almacenar los RESPEL y RAEES en el cuarto temporal garantizando su integridad para su posterior traslado.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Gestión Administrativa y TICS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651166"/>
                  </a:ext>
                </a:extLst>
              </a:tr>
              <a:tr h="1745704">
                <a:tc>
                  <a:txBody>
                    <a:bodyPr/>
                    <a:lstStyle/>
                    <a:p>
                      <a:pPr algn="just"/>
                      <a:r>
                        <a:rPr lang="es-ES" sz="18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Recepción de residuos y almacenamiento de los residuos generados por parte de la gestión operativa del Edificio Elemento para su disposición o tratamiento final, de acuerdo a los protocolos y procedimientos de su sistema.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Administración del Edificio y colaboración con Gestión Administrativa.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962225"/>
                  </a:ext>
                </a:extLst>
              </a:tr>
              <a:tr h="872852">
                <a:tc>
                  <a:txBody>
                    <a:bodyPr/>
                    <a:lstStyle/>
                    <a:p>
                      <a:pPr algn="just"/>
                      <a:r>
                        <a:rPr lang="es-E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Mantener registros de gestión integral de residuos y realizar seguimiento a la gestión (respectivamente).</a:t>
                      </a:r>
                      <a:endParaRPr lang="es-CO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Gestión Administrativa  y Planeación Integral</a:t>
                      </a:r>
                      <a:endParaRPr lang="es-CO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2D6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943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57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F0F4E2-AD26-4B4A-99A8-6931CFF58014}"/>
              </a:ext>
            </a:extLst>
          </p:cNvPr>
          <p:cNvSpPr txBox="1"/>
          <p:nvPr/>
        </p:nvSpPr>
        <p:spPr>
          <a:xfrm>
            <a:off x="767541" y="174566"/>
            <a:ext cx="10656917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  <a:tabLst>
                <a:tab pos="5580380" algn="l"/>
              </a:tabLst>
            </a:pPr>
            <a:r>
              <a:rPr lang="es-ES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La Contaduría General de la Nación dispondrá de recursos para realizar las actividades de identificación, clasificación y cuantificación de residuos para la debida gestión integral en marco de la normatividad colombiana.</a:t>
            </a:r>
            <a:endParaRPr lang="es-CO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6" name="Imagen 12">
            <a:extLst>
              <a:ext uri="{FF2B5EF4-FFF2-40B4-BE49-F238E27FC236}">
                <a16:creationId xmlns:a16="http://schemas.microsoft.com/office/drawing/2014/main" id="{5B7FA213-2EF0-4BFB-962D-45E3305DF45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58486" y="1590946"/>
            <a:ext cx="10075025" cy="522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97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DB9D27-1EAB-454E-B2AC-4341C1FCE614}"/>
              </a:ext>
            </a:extLst>
          </p:cNvPr>
          <p:cNvSpPr txBox="1"/>
          <p:nvPr/>
        </p:nvSpPr>
        <p:spPr>
          <a:xfrm>
            <a:off x="1100051" y="166255"/>
            <a:ext cx="9991898" cy="3143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algn="ctr">
              <a:lnSpc>
                <a:spcPct val="150000"/>
              </a:lnSpc>
              <a:spcAft>
                <a:spcPts val="1200"/>
              </a:spcAft>
              <a:buSzPts val="1300"/>
              <a:tabLst>
                <a:tab pos="540385" algn="l"/>
                <a:tab pos="1979930" algn="l"/>
                <a:tab pos="5580380" algn="l"/>
              </a:tabLst>
            </a:pPr>
            <a:r>
              <a:rPr lang="es-E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Rotulado y etiquetado y movilización interna</a:t>
            </a:r>
            <a:endParaRPr lang="es-CO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tabLst>
                <a:tab pos="5580380" algn="l"/>
              </a:tabLst>
            </a:pPr>
            <a:r>
              <a:rPr lang="es-E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Los envases y embalajes que contendrán los residuos peligrosos en la CGN, estarán rotulados y etiquetados de forma clara. Lo anterior con el fin de identificar el RESPEL y reconocer la naturaleza del peligro, de tal forma que se </a:t>
            </a:r>
            <a:r>
              <a:rPr lang="es-E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alerte</a:t>
            </a:r>
            <a:r>
              <a:rPr lang="es-E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 las personas involucradas en el transporte o manejo sobre las medidas de precaución y prohibiciones.</a:t>
            </a:r>
            <a:endParaRPr lang="es-CO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6" name="Imagen 14">
            <a:extLst>
              <a:ext uri="{FF2B5EF4-FFF2-40B4-BE49-F238E27FC236}">
                <a16:creationId xmlns:a16="http://schemas.microsoft.com/office/drawing/2014/main" id="{BC5516AB-6234-4D22-94F8-350826C949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754042" y="3679384"/>
            <a:ext cx="8553740" cy="248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05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C493B3-9C76-4A47-9DC7-79B05BCB0D63}"/>
              </a:ext>
            </a:extLst>
          </p:cNvPr>
          <p:cNvSpPr txBox="1"/>
          <p:nvPr/>
        </p:nvSpPr>
        <p:spPr>
          <a:xfrm>
            <a:off x="1176942" y="298608"/>
            <a:ext cx="9838113" cy="2035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algn="ctr">
              <a:lnSpc>
                <a:spcPct val="150000"/>
              </a:lnSpc>
              <a:spcAft>
                <a:spcPts val="1200"/>
              </a:spcAft>
              <a:buSzPts val="1300"/>
              <a:tabLst>
                <a:tab pos="5580380" algn="l"/>
              </a:tabLst>
            </a:pPr>
            <a:r>
              <a:rPr lang="es-E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Almacenamiento</a:t>
            </a:r>
            <a:endParaRPr lang="es-CO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tabLst>
                <a:tab pos="5580380" algn="l"/>
              </a:tabLst>
            </a:pPr>
            <a:r>
              <a:rPr lang="es-E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Para el almacenamiento de los RESPEL generados en la Entidad, se tiene definido un espacio en las instalaciones que contempla las condiciones necesarias y seguras para dichos residuos.</a:t>
            </a:r>
            <a:endParaRPr lang="es-CO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6D9146-F47A-433A-92EF-220510984A68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29"/>
          <a:stretch/>
        </p:blipFill>
        <p:spPr bwMode="auto">
          <a:xfrm>
            <a:off x="3440602" y="2797334"/>
            <a:ext cx="5310794" cy="37620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8400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B10D3-1340-4359-9FD1-48263845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6"/>
            <a:ext cx="10515600" cy="815282"/>
          </a:xfrm>
        </p:spPr>
        <p:txBody>
          <a:bodyPr>
            <a:normAutofit fontScale="90000"/>
          </a:bodyPr>
          <a:lstStyle/>
          <a:p>
            <a:r>
              <a:rPr lang="es-ES" sz="3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Planes y procedimientos de emergencia y contingencia.</a:t>
            </a:r>
            <a:endParaRPr lang="es-CO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C906A-7FFC-4836-88E6-D4673A87F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6623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A1618-0897-4CB5-953E-81F44FFE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9345F-7509-4FD7-A1D8-23BD68C08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321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606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Office Theme</vt:lpstr>
      <vt:lpstr>PowerPoint Presentation</vt:lpstr>
      <vt:lpstr>Prevención y minimización en la generación de RESPEL.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Planes y procedimientos de emergencia y contingencia.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pacheco</dc:creator>
  <cp:lastModifiedBy>david pacheco</cp:lastModifiedBy>
  <cp:revision>9</cp:revision>
  <dcterms:created xsi:type="dcterms:W3CDTF">2020-09-25T16:28:57Z</dcterms:created>
  <dcterms:modified xsi:type="dcterms:W3CDTF">2020-09-26T01:40:12Z</dcterms:modified>
</cp:coreProperties>
</file>