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D717"/>
    <a:srgbClr val="66FF66"/>
    <a:srgbClr val="66FF33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0828" autoAdjust="0"/>
  </p:normalViewPr>
  <p:slideViewPr>
    <p:cSldViewPr snapToGrid="0">
      <p:cViewPr varScale="1">
        <p:scale>
          <a:sx n="72" d="100"/>
          <a:sy n="72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ABC21-3FEF-4B99-B3FF-4B421294FB6E}" type="datetimeFigureOut">
              <a:rPr lang="es-CO" smtClean="0"/>
              <a:t>22/07/2020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3119D-1364-4037-870C-E3B35FF380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57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20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38B15CC-C0CA-4905-B265-99E7781CF7EB}" type="datetime">
              <a:rPr lang="es-CO" sz="1200" b="0" strike="noStrike" spc="-1">
                <a:solidFill>
                  <a:srgbClr val="8B8B8B"/>
                </a:solidFill>
                <a:latin typeface="Calibri"/>
              </a:rPr>
              <a:t>22/07/2020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23AF7E7-C899-496F-AA4A-9602AFE5920C}" type="slidenum">
              <a:rPr lang="es-CO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</a:p>
          <a:p>
            <a:pPr marL="863978" lvl="1" indent="-323992">
              <a:spcBef>
                <a:spcPts val="113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5968" lvl="2" indent="-287993">
              <a:spcBef>
                <a:spcPts val="85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7957" lvl="3" indent="-215995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59946" lvl="4" indent="-215995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1935" lvl="5" indent="-215995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3924" lvl="6" indent="-215995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377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FA50CE98-D382-4B3C-A154-F71D66F8FCD4}"/>
              </a:ext>
            </a:extLst>
          </p:cNvPr>
          <p:cNvSpPr/>
          <p:nvPr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85FFBA3-CFFA-4253-92BF-73BAFF130681}"/>
              </a:ext>
            </a:extLst>
          </p:cNvPr>
          <p:cNvSpPr/>
          <p:nvPr/>
        </p:nvSpPr>
        <p:spPr>
          <a:xfrm>
            <a:off x="4999218" y="35505"/>
            <a:ext cx="4096517" cy="66971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A81AAA1-F763-42D8-AFB9-FDE7FCECDE3C}"/>
              </a:ext>
            </a:extLst>
          </p:cNvPr>
          <p:cNvSpPr txBox="1"/>
          <p:nvPr/>
        </p:nvSpPr>
        <p:spPr>
          <a:xfrm>
            <a:off x="472721" y="3557749"/>
            <a:ext cx="315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0D2F27-47D2-4EC7-B644-05BFEFA251B0}"/>
              </a:ext>
            </a:extLst>
          </p:cNvPr>
          <p:cNvSpPr txBox="1"/>
          <p:nvPr/>
        </p:nvSpPr>
        <p:spPr>
          <a:xfrm>
            <a:off x="5251352" y="315370"/>
            <a:ext cx="351700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chemeClr val="bg1"/>
                </a:solidFill>
              </a:rPr>
              <a:t>Los electrodomésticos continúan consumiendo una pequeña cantidad de energía cuando están conectados y apagados.</a:t>
            </a:r>
          </a:p>
          <a:p>
            <a:pPr algn="ctr"/>
            <a:r>
              <a:rPr lang="es-ES" sz="24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s-ES" sz="2400" dirty="0">
                <a:solidFill>
                  <a:schemeClr val="bg1"/>
                </a:solidFill>
              </a:rPr>
              <a:t>Si desconecta los aparatos electrónicos que no se están utilizando se llega a reducir el consumo inactivo de energía alrededor de un </a:t>
            </a:r>
          </a:p>
          <a:p>
            <a:pPr algn="ctr"/>
            <a:r>
              <a:rPr lang="es-ES" sz="2400" b="1" dirty="0">
                <a:solidFill>
                  <a:schemeClr val="bg1"/>
                </a:solidFill>
              </a:rPr>
              <a:t>30%.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361D6F3E-BD35-4469-8BF4-E54DC1BA655A}"/>
              </a:ext>
            </a:extLst>
          </p:cNvPr>
          <p:cNvSpPr txBox="1"/>
          <p:nvPr/>
        </p:nvSpPr>
        <p:spPr>
          <a:xfrm>
            <a:off x="415993" y="152249"/>
            <a:ext cx="38662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>
                <a:solidFill>
                  <a:srgbClr val="92D050"/>
                </a:solidFill>
              </a:rPr>
              <a:t>¿</a:t>
            </a:r>
            <a:r>
              <a:rPr lang="es-CO" sz="4400" b="1" dirty="0">
                <a:solidFill>
                  <a:srgbClr val="92D050"/>
                </a:solidFill>
              </a:rPr>
              <a:t>Sabías </a:t>
            </a:r>
            <a:r>
              <a:rPr lang="es-CO" sz="4400" b="1" dirty="0">
                <a:solidFill>
                  <a:srgbClr val="0070C0"/>
                </a:solidFill>
              </a:rPr>
              <a:t>qué?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6A032AD-0237-4BBA-9696-F0DF7117AB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11259">
            <a:off x="597131" y="1153337"/>
            <a:ext cx="4305317" cy="4671391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D7668C4B-0215-4FBA-98FC-EE5D16B6B5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6985" y="5597463"/>
            <a:ext cx="11053681" cy="1558676"/>
          </a:xfrm>
          <a:prstGeom prst="rect">
            <a:avLst/>
          </a:prstGeom>
        </p:spPr>
      </p:pic>
      <p:sp>
        <p:nvSpPr>
          <p:cNvPr id="20" name="CustomShape 16">
            <a:extLst>
              <a:ext uri="{FF2B5EF4-FFF2-40B4-BE49-F238E27FC236}">
                <a16:creationId xmlns:a16="http://schemas.microsoft.com/office/drawing/2014/main" id="{80A7B481-C76B-4CDF-A969-B45922E8EA5B}"/>
              </a:ext>
            </a:extLst>
          </p:cNvPr>
          <p:cNvSpPr/>
          <p:nvPr/>
        </p:nvSpPr>
        <p:spPr>
          <a:xfrm>
            <a:off x="144106" y="6326847"/>
            <a:ext cx="6865747" cy="52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spcAft>
                <a:spcPts val="451"/>
              </a:spcAft>
            </a:pPr>
            <a:r>
              <a:rPr lang="es-CO" b="1" spc="-1" dirty="0">
                <a:ea typeface="Verdana"/>
              </a:rPr>
              <a:t>¡NUESTRA CULTURA: PROTEGER  EL MEDIO AMBIENTE</a:t>
            </a:r>
            <a:r>
              <a:rPr lang="es-CO" sz="1600" b="1" spc="-1" dirty="0">
                <a:ea typeface="Verdana"/>
              </a:rPr>
              <a:t>!</a:t>
            </a:r>
            <a:endParaRPr lang="es-CO" sz="1600" b="1" spc="-1" dirty="0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D280839F-6C35-4537-B866-CAC27A9E06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7528" y="6207036"/>
            <a:ext cx="2398207" cy="5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73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1243</TotalTime>
  <Words>53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Dayana</dc:creator>
  <dc:description/>
  <cp:lastModifiedBy>Dayana</cp:lastModifiedBy>
  <cp:revision>62</cp:revision>
  <dcterms:created xsi:type="dcterms:W3CDTF">2020-06-10T02:53:19Z</dcterms:created>
  <dcterms:modified xsi:type="dcterms:W3CDTF">2020-07-22T16:49:21Z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