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47"/>
  </p:notesMasterIdLst>
  <p:handoutMasterIdLst>
    <p:handoutMasterId r:id="rId48"/>
  </p:handoutMasterIdLst>
  <p:sldIdLst>
    <p:sldId id="276" r:id="rId2"/>
    <p:sldId id="277" r:id="rId3"/>
    <p:sldId id="354" r:id="rId4"/>
    <p:sldId id="351" r:id="rId5"/>
    <p:sldId id="353" r:id="rId6"/>
    <p:sldId id="352" r:id="rId7"/>
    <p:sldId id="281" r:id="rId8"/>
    <p:sldId id="323" r:id="rId9"/>
    <p:sldId id="324" r:id="rId10"/>
    <p:sldId id="325" r:id="rId11"/>
    <p:sldId id="289" r:id="rId12"/>
    <p:sldId id="350" r:id="rId13"/>
    <p:sldId id="311" r:id="rId14"/>
    <p:sldId id="327" r:id="rId15"/>
    <p:sldId id="297" r:id="rId16"/>
    <p:sldId id="318" r:id="rId17"/>
    <p:sldId id="319" r:id="rId18"/>
    <p:sldId id="298" r:id="rId19"/>
    <p:sldId id="320" r:id="rId20"/>
    <p:sldId id="338" r:id="rId21"/>
    <p:sldId id="321" r:id="rId22"/>
    <p:sldId id="336" r:id="rId23"/>
    <p:sldId id="339" r:id="rId24"/>
    <p:sldId id="340" r:id="rId25"/>
    <p:sldId id="341" r:id="rId26"/>
    <p:sldId id="322" r:id="rId27"/>
    <p:sldId id="337" r:id="rId28"/>
    <p:sldId id="299" r:id="rId29"/>
    <p:sldId id="333" r:id="rId30"/>
    <p:sldId id="306" r:id="rId31"/>
    <p:sldId id="307" r:id="rId32"/>
    <p:sldId id="302" r:id="rId33"/>
    <p:sldId id="308" r:id="rId34"/>
    <p:sldId id="334" r:id="rId35"/>
    <p:sldId id="349" r:id="rId36"/>
    <p:sldId id="343" r:id="rId37"/>
    <p:sldId id="344" r:id="rId38"/>
    <p:sldId id="345" r:id="rId39"/>
    <p:sldId id="348" r:id="rId40"/>
    <p:sldId id="346" r:id="rId41"/>
    <p:sldId id="347" r:id="rId42"/>
    <p:sldId id="309" r:id="rId43"/>
    <p:sldId id="335" r:id="rId44"/>
    <p:sldId id="304" r:id="rId45"/>
    <p:sldId id="305" r:id="rId46"/>
  </p:sldIdLst>
  <p:sldSz cx="9144000" cy="6858000" type="screen4x3"/>
  <p:notesSz cx="6797675" cy="9928225"/>
  <p:defaultTextStyle>
    <a:defPPr>
      <a:defRPr lang="en-US"/>
    </a:defPPr>
    <a:lvl1pPr algn="l" rtl="0" fontAlgn="base">
      <a:spcBef>
        <a:spcPct val="0"/>
      </a:spcBef>
      <a:spcAft>
        <a:spcPct val="0"/>
      </a:spcAft>
      <a:defRPr kern="1200">
        <a:solidFill>
          <a:schemeClr val="tx1"/>
        </a:solidFill>
        <a:latin typeface="Century Gothic" pitchFamily="34" charset="0"/>
        <a:ea typeface="+mn-ea"/>
        <a:cs typeface="Arial" charset="0"/>
      </a:defRPr>
    </a:lvl1pPr>
    <a:lvl2pPr marL="457200" algn="l" rtl="0" fontAlgn="base">
      <a:spcBef>
        <a:spcPct val="0"/>
      </a:spcBef>
      <a:spcAft>
        <a:spcPct val="0"/>
      </a:spcAft>
      <a:defRPr kern="1200">
        <a:solidFill>
          <a:schemeClr val="tx1"/>
        </a:solidFill>
        <a:latin typeface="Century Gothic" pitchFamily="34" charset="0"/>
        <a:ea typeface="+mn-ea"/>
        <a:cs typeface="Arial" charset="0"/>
      </a:defRPr>
    </a:lvl2pPr>
    <a:lvl3pPr marL="914400" algn="l" rtl="0" fontAlgn="base">
      <a:spcBef>
        <a:spcPct val="0"/>
      </a:spcBef>
      <a:spcAft>
        <a:spcPct val="0"/>
      </a:spcAft>
      <a:defRPr kern="1200">
        <a:solidFill>
          <a:schemeClr val="tx1"/>
        </a:solidFill>
        <a:latin typeface="Century Gothic" pitchFamily="34" charset="0"/>
        <a:ea typeface="+mn-ea"/>
        <a:cs typeface="Arial" charset="0"/>
      </a:defRPr>
    </a:lvl3pPr>
    <a:lvl4pPr marL="1371600" algn="l" rtl="0" fontAlgn="base">
      <a:spcBef>
        <a:spcPct val="0"/>
      </a:spcBef>
      <a:spcAft>
        <a:spcPct val="0"/>
      </a:spcAft>
      <a:defRPr kern="1200">
        <a:solidFill>
          <a:schemeClr val="tx1"/>
        </a:solidFill>
        <a:latin typeface="Century Gothic" pitchFamily="34" charset="0"/>
        <a:ea typeface="+mn-ea"/>
        <a:cs typeface="Arial" charset="0"/>
      </a:defRPr>
    </a:lvl4pPr>
    <a:lvl5pPr marL="1828800" algn="l" rtl="0" fontAlgn="base">
      <a:spcBef>
        <a:spcPct val="0"/>
      </a:spcBef>
      <a:spcAft>
        <a:spcPct val="0"/>
      </a:spcAft>
      <a:defRPr kern="1200">
        <a:solidFill>
          <a:schemeClr val="tx1"/>
        </a:solidFill>
        <a:latin typeface="Century Gothic" pitchFamily="34" charset="0"/>
        <a:ea typeface="+mn-ea"/>
        <a:cs typeface="Arial" charset="0"/>
      </a:defRPr>
    </a:lvl5pPr>
    <a:lvl6pPr marL="2286000" algn="l" defTabSz="914400" rtl="0" eaLnBrk="1" latinLnBrk="0" hangingPunct="1">
      <a:defRPr kern="1200">
        <a:solidFill>
          <a:schemeClr val="tx1"/>
        </a:solidFill>
        <a:latin typeface="Century Gothic" pitchFamily="34" charset="0"/>
        <a:ea typeface="+mn-ea"/>
        <a:cs typeface="Arial" charset="0"/>
      </a:defRPr>
    </a:lvl6pPr>
    <a:lvl7pPr marL="2743200" algn="l" defTabSz="914400" rtl="0" eaLnBrk="1" latinLnBrk="0" hangingPunct="1">
      <a:defRPr kern="1200">
        <a:solidFill>
          <a:schemeClr val="tx1"/>
        </a:solidFill>
        <a:latin typeface="Century Gothic" pitchFamily="34" charset="0"/>
        <a:ea typeface="+mn-ea"/>
        <a:cs typeface="Arial" charset="0"/>
      </a:defRPr>
    </a:lvl7pPr>
    <a:lvl8pPr marL="3200400" algn="l" defTabSz="914400" rtl="0" eaLnBrk="1" latinLnBrk="0" hangingPunct="1">
      <a:defRPr kern="1200">
        <a:solidFill>
          <a:schemeClr val="tx1"/>
        </a:solidFill>
        <a:latin typeface="Century Gothic" pitchFamily="34" charset="0"/>
        <a:ea typeface="+mn-ea"/>
        <a:cs typeface="Arial" charset="0"/>
      </a:defRPr>
    </a:lvl8pPr>
    <a:lvl9pPr marL="3657600" algn="l" defTabSz="914400" rtl="0" eaLnBrk="1" latinLnBrk="0" hangingPunct="1">
      <a:defRPr kern="1200">
        <a:solidFill>
          <a:schemeClr val="tx1"/>
        </a:solidFill>
        <a:latin typeface="Century Gothic" pitchFamily="34" charset="0"/>
        <a:ea typeface="+mn-ea"/>
        <a:cs typeface="Arial" charset="0"/>
      </a:defRPr>
    </a:lvl9pPr>
  </p:defaultTextStyle>
  <p:extLst>
    <p:ext uri="{521415D9-36F7-43E2-AB2F-B90AF26B5E84}">
      <p14:sectionLst xmlns:p14="http://schemas.microsoft.com/office/powerpoint/2010/main">
        <p14:section name="Sección predeterminada" id="{4839CEF7-5348-48F5-ACA6-D2EFFAC0F7EE}">
          <p14:sldIdLst>
            <p14:sldId id="276"/>
          </p14:sldIdLst>
        </p14:section>
        <p14:section name="Sección sin título" id="{5D635066-ABAF-4DA9-ADD1-9363E086C444}">
          <p14:sldIdLst>
            <p14:sldId id="277"/>
            <p14:sldId id="354"/>
            <p14:sldId id="351"/>
            <p14:sldId id="353"/>
            <p14:sldId id="352"/>
            <p14:sldId id="281"/>
            <p14:sldId id="323"/>
            <p14:sldId id="324"/>
            <p14:sldId id="325"/>
            <p14:sldId id="289"/>
            <p14:sldId id="350"/>
            <p14:sldId id="311"/>
            <p14:sldId id="327"/>
            <p14:sldId id="297"/>
            <p14:sldId id="318"/>
            <p14:sldId id="319"/>
            <p14:sldId id="298"/>
            <p14:sldId id="320"/>
            <p14:sldId id="338"/>
            <p14:sldId id="321"/>
            <p14:sldId id="336"/>
            <p14:sldId id="339"/>
            <p14:sldId id="340"/>
            <p14:sldId id="341"/>
            <p14:sldId id="322"/>
            <p14:sldId id="337"/>
            <p14:sldId id="299"/>
            <p14:sldId id="333"/>
            <p14:sldId id="306"/>
            <p14:sldId id="307"/>
            <p14:sldId id="302"/>
            <p14:sldId id="308"/>
            <p14:sldId id="334"/>
            <p14:sldId id="349"/>
            <p14:sldId id="343"/>
            <p14:sldId id="344"/>
            <p14:sldId id="345"/>
            <p14:sldId id="348"/>
            <p14:sldId id="346"/>
            <p14:sldId id="347"/>
            <p14:sldId id="309"/>
            <p14:sldId id="335"/>
            <p14:sldId id="304"/>
            <p14:sldId id="30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6F6F6"/>
    <a:srgbClr val="B8B8B8"/>
    <a:srgbClr val="BDC9AF"/>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28" autoAdjust="0"/>
    <p:restoredTop sz="92453" autoAdjust="0"/>
  </p:normalViewPr>
  <p:slideViewPr>
    <p:cSldViewPr>
      <p:cViewPr varScale="1">
        <p:scale>
          <a:sx n="67" d="100"/>
          <a:sy n="67" d="100"/>
        </p:scale>
        <p:origin x="1128"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s-CO"/>
          </a:p>
        </p:txBody>
      </p:sp>
      <p:sp>
        <p:nvSpPr>
          <p:cNvPr id="3" name="2 Marcador de fecha"/>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3F79CD11-C626-4FB5-83A6-489DF9575D78}" type="datetimeFigureOut">
              <a:rPr lang="es-CO"/>
              <a:pPr>
                <a:defRPr/>
              </a:pPr>
              <a:t>27/05/2021</a:t>
            </a:fld>
            <a:endParaRPr lang="es-CO"/>
          </a:p>
        </p:txBody>
      </p:sp>
      <p:sp>
        <p:nvSpPr>
          <p:cNvPr id="4" name="3 Marcador de pie de página"/>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s-CO"/>
          </a:p>
        </p:txBody>
      </p:sp>
      <p:sp>
        <p:nvSpPr>
          <p:cNvPr id="5" name="4 Marcador de número de diapositiva"/>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73676892-3F98-45F4-976D-155956CA45CD}" type="slidenum">
              <a:rPr lang="es-CO"/>
              <a:pPr>
                <a:defRPr/>
              </a:pPr>
              <a:t>‹Nº›</a:t>
            </a:fld>
            <a:endParaRPr lang="es-CO"/>
          </a:p>
        </p:txBody>
      </p:sp>
    </p:spTree>
    <p:extLst>
      <p:ext uri="{BB962C8B-B14F-4D97-AF65-F5344CB8AC3E}">
        <p14:creationId xmlns:p14="http://schemas.microsoft.com/office/powerpoint/2010/main" val="19152175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latinLnBrk="0">
              <a:spcBef>
                <a:spcPts val="0"/>
              </a:spcBef>
              <a:spcAft>
                <a:spcPts val="0"/>
              </a:spcAft>
              <a:defRPr lang="es-ES" sz="1200">
                <a:latin typeface="+mn-lt"/>
                <a:cs typeface="+mn-cs"/>
              </a:defRPr>
            </a:lvl1pPr>
          </a:lstStyle>
          <a:p>
            <a:pPr>
              <a:defRPr/>
            </a:pPr>
            <a:endParaRPr/>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fontAlgn="auto" latinLnBrk="0">
              <a:spcBef>
                <a:spcPts val="0"/>
              </a:spcBef>
              <a:spcAft>
                <a:spcPts val="0"/>
              </a:spcAft>
              <a:defRPr lang="es-ES" sz="1200">
                <a:latin typeface="+mn-lt"/>
                <a:cs typeface="+mn-cs"/>
              </a:defRPr>
            </a:lvl1pPr>
          </a:lstStyle>
          <a:p>
            <a:pPr>
              <a:defRPr/>
            </a:pPr>
            <a:fld id="{0DA11EE7-8267-47AD-B662-8F076126A750}" type="datetimeFigureOut">
              <a:rPr lang="es-ES"/>
              <a:pPr>
                <a:defRPr/>
              </a:pPr>
              <a:t>27/05/2021</a:t>
            </a:fld>
            <a:endParaRPr/>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fontAlgn="auto" latinLnBrk="0">
              <a:spcBef>
                <a:spcPts val="0"/>
              </a:spcBef>
              <a:spcAft>
                <a:spcPts val="0"/>
              </a:spcAft>
              <a:defRPr lang="es-ES" sz="1200">
                <a:latin typeface="+mn-lt"/>
                <a:cs typeface="+mn-cs"/>
              </a:defRPr>
            </a:lvl1pPr>
          </a:lstStyle>
          <a:p>
            <a:pPr>
              <a:defRPr/>
            </a:pPr>
            <a:endParaRPr/>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fontAlgn="auto" latinLnBrk="0">
              <a:spcBef>
                <a:spcPts val="0"/>
              </a:spcBef>
              <a:spcAft>
                <a:spcPts val="0"/>
              </a:spcAft>
              <a:defRPr lang="es-ES" sz="1200">
                <a:latin typeface="+mn-lt"/>
                <a:cs typeface="+mn-cs"/>
              </a:defRPr>
            </a:lvl1pPr>
          </a:lstStyle>
          <a:p>
            <a:pPr>
              <a:defRPr/>
            </a:pPr>
            <a:fld id="{9D98A356-0D97-49DD-AD45-C39CDA017B6B}" type="slidenum">
              <a:rPr/>
              <a:pPr>
                <a:defRPr/>
              </a:pPr>
              <a:t>‹Nº›</a:t>
            </a:fld>
            <a:endParaRPr/>
          </a:p>
        </p:txBody>
      </p:sp>
    </p:spTree>
    <p:extLst>
      <p:ext uri="{BB962C8B-B14F-4D97-AF65-F5344CB8AC3E}">
        <p14:creationId xmlns:p14="http://schemas.microsoft.com/office/powerpoint/2010/main" val="361176530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lang="es-ES" sz="1200" kern="1200">
        <a:solidFill>
          <a:schemeClr val="tx1"/>
        </a:solidFill>
        <a:latin typeface="+mn-lt"/>
        <a:ea typeface="+mn-ea"/>
        <a:cs typeface="+mn-cs"/>
      </a:defRPr>
    </a:lvl1pPr>
    <a:lvl2pPr marL="457200" algn="l" rtl="0" fontAlgn="base">
      <a:spcBef>
        <a:spcPct val="30000"/>
      </a:spcBef>
      <a:spcAft>
        <a:spcPct val="0"/>
      </a:spcAft>
      <a:defRPr lang="es-ES" sz="1200" kern="1200">
        <a:solidFill>
          <a:schemeClr val="tx1"/>
        </a:solidFill>
        <a:latin typeface="+mn-lt"/>
        <a:ea typeface="+mn-ea"/>
        <a:cs typeface="+mn-cs"/>
      </a:defRPr>
    </a:lvl2pPr>
    <a:lvl3pPr marL="914400" algn="l" rtl="0" fontAlgn="base">
      <a:spcBef>
        <a:spcPct val="30000"/>
      </a:spcBef>
      <a:spcAft>
        <a:spcPct val="0"/>
      </a:spcAft>
      <a:defRPr lang="es-ES" sz="1200" kern="1200">
        <a:solidFill>
          <a:schemeClr val="tx1"/>
        </a:solidFill>
        <a:latin typeface="+mn-lt"/>
        <a:ea typeface="+mn-ea"/>
        <a:cs typeface="+mn-cs"/>
      </a:defRPr>
    </a:lvl3pPr>
    <a:lvl4pPr marL="1371600" algn="l" rtl="0" fontAlgn="base">
      <a:spcBef>
        <a:spcPct val="30000"/>
      </a:spcBef>
      <a:spcAft>
        <a:spcPct val="0"/>
      </a:spcAft>
      <a:defRPr lang="es-ES" sz="1200" kern="1200">
        <a:solidFill>
          <a:schemeClr val="tx1"/>
        </a:solidFill>
        <a:latin typeface="+mn-lt"/>
        <a:ea typeface="+mn-ea"/>
        <a:cs typeface="+mn-cs"/>
      </a:defRPr>
    </a:lvl4pPr>
    <a:lvl5pPr marL="1828800" algn="l" rtl="0" fontAlgn="base">
      <a:spcBef>
        <a:spcPct val="30000"/>
      </a:spcBef>
      <a:spcAft>
        <a:spcPct val="0"/>
      </a:spcAft>
      <a:defRPr lang="es-ES" sz="1200" kern="1200">
        <a:solidFill>
          <a:schemeClr val="tx1"/>
        </a:solidFill>
        <a:latin typeface="+mn-lt"/>
        <a:ea typeface="+mn-ea"/>
        <a:cs typeface="+mn-cs"/>
      </a:defRPr>
    </a:lvl5pPr>
    <a:lvl6pPr marL="2286000" algn="l" defTabSz="914400" rtl="0" eaLnBrk="1" latinLnBrk="0" hangingPunct="1">
      <a:defRPr lang="es-ES" sz="1200" kern="1200">
        <a:solidFill>
          <a:schemeClr val="tx1"/>
        </a:solidFill>
        <a:latin typeface="+mn-lt"/>
        <a:ea typeface="+mn-ea"/>
        <a:cs typeface="+mn-cs"/>
      </a:defRPr>
    </a:lvl6pPr>
    <a:lvl7pPr marL="2743200" algn="l" defTabSz="914400" rtl="0" eaLnBrk="1" latinLnBrk="0" hangingPunct="1">
      <a:defRPr lang="es-ES" sz="1200" kern="1200">
        <a:solidFill>
          <a:schemeClr val="tx1"/>
        </a:solidFill>
        <a:latin typeface="+mn-lt"/>
        <a:ea typeface="+mn-ea"/>
        <a:cs typeface="+mn-cs"/>
      </a:defRPr>
    </a:lvl7pPr>
    <a:lvl8pPr marL="3200400" algn="l" defTabSz="914400" rtl="0" eaLnBrk="1" latinLnBrk="0" hangingPunct="1">
      <a:defRPr lang="es-ES" sz="1200" kern="1200">
        <a:solidFill>
          <a:schemeClr val="tx1"/>
        </a:solidFill>
        <a:latin typeface="+mn-lt"/>
        <a:ea typeface="+mn-ea"/>
        <a:cs typeface="+mn-cs"/>
      </a:defRPr>
    </a:lvl8pPr>
    <a:lvl9pPr marL="3657600" algn="l" defTabSz="914400" rtl="0" eaLnBrk="1" latinLnBrk="0" hangingPunct="1">
      <a:defRPr lang="es-ES"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9D98A356-0D97-49DD-AD45-C39CDA017B6B}" type="slidenum">
              <a:rPr lang="es-CO" smtClean="0"/>
              <a:pPr>
                <a:defRPr/>
              </a:pPr>
              <a:t>2</a:t>
            </a:fld>
            <a:endParaRPr lang="es-CO"/>
          </a:p>
        </p:txBody>
      </p:sp>
    </p:spTree>
    <p:extLst>
      <p:ext uri="{BB962C8B-B14F-4D97-AF65-F5344CB8AC3E}">
        <p14:creationId xmlns:p14="http://schemas.microsoft.com/office/powerpoint/2010/main" val="3156962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9D98A356-0D97-49DD-AD45-C39CDA017B6B}" type="slidenum">
              <a:rPr lang="es-CO" smtClean="0"/>
              <a:pPr>
                <a:defRPr/>
              </a:pPr>
              <a:t>3</a:t>
            </a:fld>
            <a:endParaRPr lang="es-CO"/>
          </a:p>
        </p:txBody>
      </p:sp>
    </p:spTree>
    <p:extLst>
      <p:ext uri="{BB962C8B-B14F-4D97-AF65-F5344CB8AC3E}">
        <p14:creationId xmlns:p14="http://schemas.microsoft.com/office/powerpoint/2010/main" val="3540716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CO" altLang="es-CO"/>
          </a:p>
        </p:txBody>
      </p:sp>
      <p:sp>
        <p:nvSpPr>
          <p:cNvPr id="47108" name="Slide Number Placeholder 3"/>
          <p:cNvSpPr txBox="1">
            <a:spLocks noGrp="1"/>
          </p:cNvSpPr>
          <p:nvPr/>
        </p:nvSpPr>
        <p:spPr bwMode="auto">
          <a:xfrm>
            <a:off x="3850443" y="9430091"/>
            <a:ext cx="2945659"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EE89CEBE-254F-45B7-BC30-ED42CC974992}" type="slidenum">
              <a:rPr lang="es-ES" altLang="es-CO" b="0">
                <a:solidFill>
                  <a:srgbClr val="000000"/>
                </a:solidFill>
              </a:rPr>
              <a:pPr algn="r" eaLnBrk="1" hangingPunct="1">
                <a:spcBef>
                  <a:spcPct val="0"/>
                </a:spcBef>
              </a:pPr>
              <a:t>7</a:t>
            </a:fld>
            <a:endParaRPr lang="es-ES" altLang="es-CO" b="0">
              <a:solidFill>
                <a:srgbClr val="000000"/>
              </a:solidFill>
            </a:endParaRPr>
          </a:p>
        </p:txBody>
      </p:sp>
      <p:sp>
        <p:nvSpPr>
          <p:cNvPr id="2" name="1 Marcador de pie de página"/>
          <p:cNvSpPr>
            <a:spLocks noGrp="1"/>
          </p:cNvSpPr>
          <p:nvPr>
            <p:ph type="ftr" sz="quarter" idx="4"/>
          </p:nvPr>
        </p:nvSpPr>
        <p:spPr/>
        <p:txBody>
          <a:bodyPr/>
          <a:lstStyle/>
          <a:p>
            <a:pPr>
              <a:defRPr/>
            </a:pPr>
            <a:r>
              <a:rPr lang="es-CO"/>
              <a:t>http://www.google.com.co/imgres?sa=X&amp;biw=991&amp;bih=640&amp;tbm=isch&amp;tbnid=vpQCL-iKvaLokM:&amp;imgrefurl=http://emplea.universia.es/informacion/ya_trabajo/tu_empresa/&amp;docid=_LoGrqyuF_BASM&amp;imgurl=http://emplea.universia.es/informacion/images/yatrabajo/F2.jpg&amp;w=1300&amp;h</a:t>
            </a:r>
          </a:p>
        </p:txBody>
      </p:sp>
    </p:spTree>
    <p:extLst>
      <p:ext uri="{BB962C8B-B14F-4D97-AF65-F5344CB8AC3E}">
        <p14:creationId xmlns:p14="http://schemas.microsoft.com/office/powerpoint/2010/main" val="2343286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altLang="es-CO"/>
          </a:p>
        </p:txBody>
      </p:sp>
      <p:sp>
        <p:nvSpPr>
          <p:cNvPr id="4" name="Marcador de pie de página 3"/>
          <p:cNvSpPr>
            <a:spLocks noGrp="1"/>
          </p:cNvSpPr>
          <p:nvPr>
            <p:ph type="ftr" sz="quarter" idx="4"/>
          </p:nvPr>
        </p:nvSpPr>
        <p:spPr/>
        <p:txBody>
          <a:bodyPr/>
          <a:lstStyle/>
          <a:p>
            <a:pPr>
              <a:defRPr/>
            </a:pPr>
            <a:r>
              <a:rPr lang="es-CO"/>
              <a:t>http://www.google.com.co/imgres?sa=X&amp;biw=991&amp;bih=640&amp;tbm=isch&amp;tbnid=vpQCL-iKvaLokM:&amp;imgrefurl=http://emplea.universia.es/informacion/ya_trabajo/tu_empresa/&amp;docid=_LoGrqyuF_BASM&amp;imgurl=http://emplea.universia.es/informacion/images/yatrabajo/F2.jpg&amp;w=1300&amp;h</a:t>
            </a:r>
          </a:p>
        </p:txBody>
      </p:sp>
      <p:sp>
        <p:nvSpPr>
          <p:cNvPr id="52229" name="Marcador de número de diapositiva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fld id="{B191F9A1-74FC-49BA-A82D-545160FE5D41}" type="slidenum">
              <a:rPr lang="es-ES" altLang="es-CO" b="0">
                <a:latin typeface="Calibri" pitchFamily="34" charset="0"/>
              </a:rPr>
              <a:pPr/>
              <a:t>11</a:t>
            </a:fld>
            <a:endParaRPr lang="es-ES" altLang="es-CO" b="0">
              <a:latin typeface="Calibri" pitchFamily="34" charset="0"/>
            </a:endParaRPr>
          </a:p>
        </p:txBody>
      </p:sp>
    </p:spTree>
    <p:extLst>
      <p:ext uri="{BB962C8B-B14F-4D97-AF65-F5344CB8AC3E}">
        <p14:creationId xmlns:p14="http://schemas.microsoft.com/office/powerpoint/2010/main" val="4274661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altLang="es-CO"/>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BB435FA-C6BB-4321-86B5-8437C4326866}" type="slidenum">
              <a:rPr lang="es-ES" altLang="es-CO"/>
              <a:pPr>
                <a:spcBef>
                  <a:spcPct val="0"/>
                </a:spcBef>
              </a:pPr>
              <a:t>28</a:t>
            </a:fld>
            <a:endParaRPr lang="es-ES" altLang="es-CO"/>
          </a:p>
        </p:txBody>
      </p:sp>
      <p:sp>
        <p:nvSpPr>
          <p:cNvPr id="2" name="1 Marcador de pie de página"/>
          <p:cNvSpPr>
            <a:spLocks noGrp="1"/>
          </p:cNvSpPr>
          <p:nvPr>
            <p:ph type="ftr" sz="quarter" idx="4"/>
          </p:nvPr>
        </p:nvSpPr>
        <p:spPr/>
        <p:txBody>
          <a:bodyPr/>
          <a:lstStyle/>
          <a:p>
            <a:pPr>
              <a:defRPr/>
            </a:pPr>
            <a:r>
              <a:rPr lang="es-CO"/>
              <a:t>http://www.google.com.co/imgres?sa=X&amp;biw=991&amp;bih=640&amp;tbm=isch&amp;tbnid=vpQCL-iKvaLokM:&amp;imgrefurl=http://emplea.universia.es/informacion/ya_trabajo/tu_empresa/&amp;docid=_LoGrqyuF_BASM&amp;imgurl=http://emplea.universia.es/informacion/images/yatrabajo/F2.jpg&amp;w=1300&amp;h</a:t>
            </a:r>
          </a:p>
        </p:txBody>
      </p:sp>
    </p:spTree>
    <p:extLst>
      <p:ext uri="{BB962C8B-B14F-4D97-AF65-F5344CB8AC3E}">
        <p14:creationId xmlns:p14="http://schemas.microsoft.com/office/powerpoint/2010/main" val="2048444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altLang="es-CO"/>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BB435FA-C6BB-4321-86B5-8437C4326866}" type="slidenum">
              <a:rPr lang="es-ES" altLang="es-CO"/>
              <a:pPr>
                <a:spcBef>
                  <a:spcPct val="0"/>
                </a:spcBef>
              </a:pPr>
              <a:t>29</a:t>
            </a:fld>
            <a:endParaRPr lang="es-ES" altLang="es-CO"/>
          </a:p>
        </p:txBody>
      </p:sp>
      <p:sp>
        <p:nvSpPr>
          <p:cNvPr id="2" name="1 Marcador de pie de página"/>
          <p:cNvSpPr>
            <a:spLocks noGrp="1"/>
          </p:cNvSpPr>
          <p:nvPr>
            <p:ph type="ftr" sz="quarter" idx="4"/>
          </p:nvPr>
        </p:nvSpPr>
        <p:spPr/>
        <p:txBody>
          <a:bodyPr/>
          <a:lstStyle/>
          <a:p>
            <a:pPr>
              <a:defRPr/>
            </a:pPr>
            <a:r>
              <a:rPr lang="es-CO"/>
              <a:t>http://www.google.com.co/imgres?sa=X&amp;biw=991&amp;bih=640&amp;tbm=isch&amp;tbnid=vpQCL-iKvaLokM:&amp;imgrefurl=http://emplea.universia.es/informacion/ya_trabajo/tu_empresa/&amp;docid=_LoGrqyuF_BASM&amp;imgurl=http://emplea.universia.es/informacion/images/yatrabajo/F2.jpg&amp;w=1300&amp;h</a:t>
            </a:r>
          </a:p>
        </p:txBody>
      </p:sp>
    </p:spTree>
    <p:extLst>
      <p:ext uri="{BB962C8B-B14F-4D97-AF65-F5344CB8AC3E}">
        <p14:creationId xmlns:p14="http://schemas.microsoft.com/office/powerpoint/2010/main" val="2048444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altLang="es-CO"/>
          </a:p>
        </p:txBody>
      </p:sp>
      <p:sp>
        <p:nvSpPr>
          <p:cNvPr id="4" name="Marcador de pie de página 3"/>
          <p:cNvSpPr>
            <a:spLocks noGrp="1"/>
          </p:cNvSpPr>
          <p:nvPr>
            <p:ph type="ftr" sz="quarter" idx="4"/>
          </p:nvPr>
        </p:nvSpPr>
        <p:spPr/>
        <p:txBody>
          <a:bodyPr/>
          <a:lstStyle/>
          <a:p>
            <a:pPr>
              <a:defRPr/>
            </a:pPr>
            <a:r>
              <a:rPr lang="es-CO"/>
              <a:t>http://www.google.com.co/imgres?sa=X&amp;biw=991&amp;bih=640&amp;tbm=isch&amp;tbnid=vpQCL-iKvaLokM:&amp;imgrefurl=http://emplea.universia.es/informacion/ya_trabajo/tu_empresa/&amp;docid=_LoGrqyuF_BASM&amp;imgurl=http://emplea.universia.es/informacion/images/yatrabajo/F2.jpg&amp;w=1300&amp;h</a:t>
            </a:r>
          </a:p>
        </p:txBody>
      </p:sp>
      <p:sp>
        <p:nvSpPr>
          <p:cNvPr id="58373" name="Marcador de número de diapositiva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fld id="{FD3D50DD-AE4E-403D-8CF0-FCCE91E19B7F}" type="slidenum">
              <a:rPr lang="es-ES" altLang="es-CO" b="0">
                <a:latin typeface="Calibri" pitchFamily="34" charset="0"/>
              </a:rPr>
              <a:pPr/>
              <a:t>32</a:t>
            </a:fld>
            <a:endParaRPr lang="es-ES" altLang="es-CO" b="0">
              <a:latin typeface="Calibri" pitchFamily="34" charset="0"/>
            </a:endParaRPr>
          </a:p>
        </p:txBody>
      </p:sp>
    </p:spTree>
    <p:extLst>
      <p:ext uri="{BB962C8B-B14F-4D97-AF65-F5344CB8AC3E}">
        <p14:creationId xmlns:p14="http://schemas.microsoft.com/office/powerpoint/2010/main" val="894624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altLang="es-CO"/>
          </a:p>
        </p:txBody>
      </p:sp>
      <p:sp>
        <p:nvSpPr>
          <p:cNvPr id="2" name="1 Marcador de pie de página"/>
          <p:cNvSpPr>
            <a:spLocks noGrp="1"/>
          </p:cNvSpPr>
          <p:nvPr>
            <p:ph type="ftr" sz="quarter" idx="4"/>
          </p:nvPr>
        </p:nvSpPr>
        <p:spPr/>
        <p:txBody>
          <a:bodyPr/>
          <a:lstStyle/>
          <a:p>
            <a:pPr>
              <a:defRPr/>
            </a:pPr>
            <a:r>
              <a:rPr lang="es-CO"/>
              <a:t>http://www.google.com.co/imgres?sa=X&amp;biw=991&amp;bih=640&amp;tbm=isch&amp;tbnid=vpQCL-iKvaLokM:&amp;imgrefurl=http://emplea.universia.es/informacion/ya_trabajo/tu_empresa/&amp;docid=_LoGrqyuF_BASM&amp;imgurl=http://emplea.universia.es/informacion/images/yatrabajo/F2.jpg&amp;w=1300&amp;h</a:t>
            </a:r>
          </a:p>
        </p:txBody>
      </p:sp>
    </p:spTree>
    <p:extLst>
      <p:ext uri="{BB962C8B-B14F-4D97-AF65-F5344CB8AC3E}">
        <p14:creationId xmlns:p14="http://schemas.microsoft.com/office/powerpoint/2010/main" val="20006427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hyperlink" Target="http://www.andesco.org.co/site/index.html" TargetMode="External"/><Relationship Id="rId1" Type="http://schemas.openxmlformats.org/officeDocument/2006/relationships/slideMaster" Target="../slideMasters/slideMaster1.x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cxnSp>
        <p:nvCxnSpPr>
          <p:cNvPr id="3"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4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6"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10" name="9 Rectángulo"/>
          <p:cNvSpPr/>
          <p:nvPr/>
        </p:nvSpPr>
        <p:spPr>
          <a:xfrm>
            <a:off x="36512" y="0"/>
            <a:ext cx="9144000" cy="6881813"/>
          </a:xfrm>
          <a:prstGeom prst="rect">
            <a:avLst/>
          </a:prstGeom>
          <a:gradFill flip="none" rotWithShape="1">
            <a:gsLst>
              <a:gs pos="14000">
                <a:srgbClr val="BDC9AF"/>
              </a:gs>
              <a:gs pos="27000">
                <a:schemeClr val="bg1">
                  <a:lumMod val="95000"/>
                </a:schemeClr>
              </a:gs>
              <a:gs pos="1000">
                <a:schemeClr val="accent1">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dirty="0"/>
          </a:p>
        </p:txBody>
      </p:sp>
      <p:sp>
        <p:nvSpPr>
          <p:cNvPr id="11" name="8 Rectángulo redondeado"/>
          <p:cNvSpPr/>
          <p:nvPr/>
        </p:nvSpPr>
        <p:spPr>
          <a:xfrm>
            <a:off x="0" y="-28575"/>
            <a:ext cx="4787900" cy="1584325"/>
          </a:xfrm>
          <a:custGeom>
            <a:avLst/>
            <a:gdLst>
              <a:gd name="connsiteX0" fmla="*/ 0 w 5328592"/>
              <a:gd name="connsiteY0" fmla="*/ 240031 h 1440160"/>
              <a:gd name="connsiteX1" fmla="*/ 240031 w 5328592"/>
              <a:gd name="connsiteY1" fmla="*/ 0 h 1440160"/>
              <a:gd name="connsiteX2" fmla="*/ 5088561 w 5328592"/>
              <a:gd name="connsiteY2" fmla="*/ 0 h 1440160"/>
              <a:gd name="connsiteX3" fmla="*/ 5328592 w 5328592"/>
              <a:gd name="connsiteY3" fmla="*/ 240031 h 1440160"/>
              <a:gd name="connsiteX4" fmla="*/ 5328592 w 5328592"/>
              <a:gd name="connsiteY4" fmla="*/ 1200129 h 1440160"/>
              <a:gd name="connsiteX5" fmla="*/ 5088561 w 5328592"/>
              <a:gd name="connsiteY5" fmla="*/ 1440160 h 1440160"/>
              <a:gd name="connsiteX6" fmla="*/ 240031 w 5328592"/>
              <a:gd name="connsiteY6" fmla="*/ 1440160 h 1440160"/>
              <a:gd name="connsiteX7" fmla="*/ 0 w 5328592"/>
              <a:gd name="connsiteY7" fmla="*/ 1200129 h 1440160"/>
              <a:gd name="connsiteX8" fmla="*/ 0 w 5328592"/>
              <a:gd name="connsiteY8" fmla="*/ 240031 h 1440160"/>
              <a:gd name="connsiteX0" fmla="*/ 13908 w 5342500"/>
              <a:gd name="connsiteY0" fmla="*/ 240031 h 1440160"/>
              <a:gd name="connsiteX1" fmla="*/ 85690 w 5342500"/>
              <a:gd name="connsiteY1" fmla="*/ 7316 h 1440160"/>
              <a:gd name="connsiteX2" fmla="*/ 5102469 w 5342500"/>
              <a:gd name="connsiteY2" fmla="*/ 0 h 1440160"/>
              <a:gd name="connsiteX3" fmla="*/ 5342500 w 5342500"/>
              <a:gd name="connsiteY3" fmla="*/ 240031 h 1440160"/>
              <a:gd name="connsiteX4" fmla="*/ 5342500 w 5342500"/>
              <a:gd name="connsiteY4" fmla="*/ 1200129 h 1440160"/>
              <a:gd name="connsiteX5" fmla="*/ 5102469 w 5342500"/>
              <a:gd name="connsiteY5" fmla="*/ 1440160 h 1440160"/>
              <a:gd name="connsiteX6" fmla="*/ 253939 w 5342500"/>
              <a:gd name="connsiteY6" fmla="*/ 1440160 h 1440160"/>
              <a:gd name="connsiteX7" fmla="*/ 13908 w 5342500"/>
              <a:gd name="connsiteY7" fmla="*/ 1200129 h 1440160"/>
              <a:gd name="connsiteX8" fmla="*/ 13908 w 5342500"/>
              <a:gd name="connsiteY8" fmla="*/ 240031 h 1440160"/>
              <a:gd name="connsiteX0" fmla="*/ 0 w 5328592"/>
              <a:gd name="connsiteY0" fmla="*/ 240031 h 1440160"/>
              <a:gd name="connsiteX1" fmla="*/ 71782 w 5328592"/>
              <a:gd name="connsiteY1" fmla="*/ 7316 h 1440160"/>
              <a:gd name="connsiteX2" fmla="*/ 5088561 w 5328592"/>
              <a:gd name="connsiteY2" fmla="*/ 0 h 1440160"/>
              <a:gd name="connsiteX3" fmla="*/ 5328592 w 5328592"/>
              <a:gd name="connsiteY3" fmla="*/ 240031 h 1440160"/>
              <a:gd name="connsiteX4" fmla="*/ 5328592 w 5328592"/>
              <a:gd name="connsiteY4" fmla="*/ 1200129 h 1440160"/>
              <a:gd name="connsiteX5" fmla="*/ 5088561 w 5328592"/>
              <a:gd name="connsiteY5" fmla="*/ 1440160 h 1440160"/>
              <a:gd name="connsiteX6" fmla="*/ 240031 w 5328592"/>
              <a:gd name="connsiteY6" fmla="*/ 1440160 h 1440160"/>
              <a:gd name="connsiteX7" fmla="*/ 0 w 5328592"/>
              <a:gd name="connsiteY7" fmla="*/ 1200129 h 1440160"/>
              <a:gd name="connsiteX8" fmla="*/ 0 w 5328592"/>
              <a:gd name="connsiteY8" fmla="*/ 240031 h 1440160"/>
              <a:gd name="connsiteX0" fmla="*/ 6533 w 5335125"/>
              <a:gd name="connsiteY0" fmla="*/ 240031 h 1440160"/>
              <a:gd name="connsiteX1" fmla="*/ 27108 w 5335125"/>
              <a:gd name="connsiteY1" fmla="*/ 7316 h 1440160"/>
              <a:gd name="connsiteX2" fmla="*/ 5095094 w 5335125"/>
              <a:gd name="connsiteY2" fmla="*/ 0 h 1440160"/>
              <a:gd name="connsiteX3" fmla="*/ 5335125 w 5335125"/>
              <a:gd name="connsiteY3" fmla="*/ 240031 h 1440160"/>
              <a:gd name="connsiteX4" fmla="*/ 5335125 w 5335125"/>
              <a:gd name="connsiteY4" fmla="*/ 1200129 h 1440160"/>
              <a:gd name="connsiteX5" fmla="*/ 5095094 w 5335125"/>
              <a:gd name="connsiteY5" fmla="*/ 1440160 h 1440160"/>
              <a:gd name="connsiteX6" fmla="*/ 246564 w 5335125"/>
              <a:gd name="connsiteY6" fmla="*/ 1440160 h 1440160"/>
              <a:gd name="connsiteX7" fmla="*/ 6533 w 5335125"/>
              <a:gd name="connsiteY7" fmla="*/ 1200129 h 1440160"/>
              <a:gd name="connsiteX8" fmla="*/ 6533 w 5335125"/>
              <a:gd name="connsiteY8" fmla="*/ 240031 h 1440160"/>
              <a:gd name="connsiteX0" fmla="*/ 6533 w 5335125"/>
              <a:gd name="connsiteY0" fmla="*/ 240031 h 1445461"/>
              <a:gd name="connsiteX1" fmla="*/ 27108 w 5335125"/>
              <a:gd name="connsiteY1" fmla="*/ 7316 h 1445461"/>
              <a:gd name="connsiteX2" fmla="*/ 5095094 w 5335125"/>
              <a:gd name="connsiteY2" fmla="*/ 0 h 1445461"/>
              <a:gd name="connsiteX3" fmla="*/ 5335125 w 5335125"/>
              <a:gd name="connsiteY3" fmla="*/ 240031 h 1445461"/>
              <a:gd name="connsiteX4" fmla="*/ 5335125 w 5335125"/>
              <a:gd name="connsiteY4" fmla="*/ 1200129 h 1445461"/>
              <a:gd name="connsiteX5" fmla="*/ 5095094 w 5335125"/>
              <a:gd name="connsiteY5" fmla="*/ 1440160 h 1445461"/>
              <a:gd name="connsiteX6" fmla="*/ 246564 w 5335125"/>
              <a:gd name="connsiteY6" fmla="*/ 1440160 h 1445461"/>
              <a:gd name="connsiteX7" fmla="*/ 6533 w 5335125"/>
              <a:gd name="connsiteY7" fmla="*/ 1346433 h 1445461"/>
              <a:gd name="connsiteX8" fmla="*/ 6533 w 5335125"/>
              <a:gd name="connsiteY8" fmla="*/ 240031 h 1445461"/>
              <a:gd name="connsiteX0" fmla="*/ 6533 w 5335125"/>
              <a:gd name="connsiteY0" fmla="*/ 240031 h 1445461"/>
              <a:gd name="connsiteX1" fmla="*/ 27108 w 5335125"/>
              <a:gd name="connsiteY1" fmla="*/ 7316 h 1445461"/>
              <a:gd name="connsiteX2" fmla="*/ 5095094 w 5335125"/>
              <a:gd name="connsiteY2" fmla="*/ 0 h 1445461"/>
              <a:gd name="connsiteX3" fmla="*/ 5335125 w 5335125"/>
              <a:gd name="connsiteY3" fmla="*/ 240031 h 1445461"/>
              <a:gd name="connsiteX4" fmla="*/ 5335125 w 5335125"/>
              <a:gd name="connsiteY4" fmla="*/ 1200129 h 1445461"/>
              <a:gd name="connsiteX5" fmla="*/ 5095094 w 5335125"/>
              <a:gd name="connsiteY5" fmla="*/ 1440160 h 1445461"/>
              <a:gd name="connsiteX6" fmla="*/ 136836 w 5335125"/>
              <a:gd name="connsiteY6" fmla="*/ 1440160 h 1445461"/>
              <a:gd name="connsiteX7" fmla="*/ 6533 w 5335125"/>
              <a:gd name="connsiteY7" fmla="*/ 1346433 h 1445461"/>
              <a:gd name="connsiteX8" fmla="*/ 6533 w 5335125"/>
              <a:gd name="connsiteY8" fmla="*/ 240031 h 144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5125" h="1445461">
                <a:moveTo>
                  <a:pt x="6533" y="240031"/>
                </a:moveTo>
                <a:cubicBezTo>
                  <a:pt x="6533" y="107466"/>
                  <a:pt x="-17675" y="7316"/>
                  <a:pt x="27108" y="7316"/>
                </a:cubicBezTo>
                <a:lnTo>
                  <a:pt x="5095094" y="0"/>
                </a:lnTo>
                <a:cubicBezTo>
                  <a:pt x="5227659" y="0"/>
                  <a:pt x="5335125" y="107466"/>
                  <a:pt x="5335125" y="240031"/>
                </a:cubicBezTo>
                <a:lnTo>
                  <a:pt x="5335125" y="1200129"/>
                </a:lnTo>
                <a:cubicBezTo>
                  <a:pt x="5335125" y="1332694"/>
                  <a:pt x="5227659" y="1440160"/>
                  <a:pt x="5095094" y="1440160"/>
                </a:cubicBezTo>
                <a:lnTo>
                  <a:pt x="136836" y="1440160"/>
                </a:lnTo>
                <a:cubicBezTo>
                  <a:pt x="4271" y="1440160"/>
                  <a:pt x="6533" y="1478998"/>
                  <a:pt x="6533" y="1346433"/>
                </a:cubicBezTo>
                <a:lnTo>
                  <a:pt x="6533" y="24003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dirty="0"/>
          </a:p>
        </p:txBody>
      </p:sp>
      <p:pic>
        <p:nvPicPr>
          <p:cNvPr id="12"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33700" y="547688"/>
            <a:ext cx="1638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0063" y="119063"/>
            <a:ext cx="1363662"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21 Imagen"/>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79613" y="187325"/>
            <a:ext cx="74453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500549" y="3140968"/>
            <a:ext cx="8229600" cy="1143000"/>
          </a:xfrm>
          <a:prstGeom prst="rect">
            <a:avLst/>
          </a:prstGeom>
        </p:spPr>
        <p:txBody>
          <a:bodyPr/>
          <a:lstStyle>
            <a:lvl1pPr algn="ctr">
              <a:defRPr sz="4000" b="1">
                <a:solidFill>
                  <a:schemeClr val="tx1"/>
                </a:solidFill>
              </a:defRPr>
            </a:lvl1pPr>
          </a:lstStyle>
          <a:p>
            <a:r>
              <a:rPr lang="es-ES"/>
              <a:t>Haga clic para modificar el estilo de título del patrón</a:t>
            </a:r>
            <a:endParaRPr lang="es-CO" dirty="0"/>
          </a:p>
        </p:txBody>
      </p:sp>
    </p:spTree>
    <p:extLst>
      <p:ext uri="{BB962C8B-B14F-4D97-AF65-F5344CB8AC3E}">
        <p14:creationId xmlns:p14="http://schemas.microsoft.com/office/powerpoint/2010/main" val="3555559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ítulo vertical y texto">
    <p:spTree>
      <p:nvGrpSpPr>
        <p:cNvPr id="1" name=""/>
        <p:cNvGrpSpPr/>
        <p:nvPr/>
      </p:nvGrpSpPr>
      <p:grpSpPr>
        <a:xfrm>
          <a:off x="0" y="0"/>
          <a:ext cx="0" cy="0"/>
          <a:chOff x="0" y="0"/>
          <a:chExt cx="0" cy="0"/>
        </a:xfrm>
      </p:grpSpPr>
      <p:cxnSp>
        <p:nvCxnSpPr>
          <p:cNvPr id="5"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7" name="6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8"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3" name="Vertical Text Placeholder 2"/>
          <p:cNvSpPr>
            <a:spLocks noGrp="1"/>
          </p:cNvSpPr>
          <p:nvPr>
            <p:ph type="body" orient="vert" idx="1"/>
          </p:nvPr>
        </p:nvSpPr>
        <p:spPr>
          <a:xfrm>
            <a:off x="457200" y="1484784"/>
            <a:ext cx="6248400" cy="4382616"/>
          </a:xfrm>
          <a:prstGeom prst="rect">
            <a:avLst/>
          </a:prstGeom>
        </p:spPr>
        <p:txBody>
          <a:bodyPr vert="eaVert"/>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10" name="9 Marcador de texto"/>
          <p:cNvSpPr>
            <a:spLocks noGrp="1"/>
          </p:cNvSpPr>
          <p:nvPr>
            <p:ph type="body" sz="quarter" idx="13"/>
          </p:nvPr>
        </p:nvSpPr>
        <p:spPr>
          <a:xfrm rot="5400000">
            <a:off x="5616116" y="2816935"/>
            <a:ext cx="4320479" cy="1656184"/>
          </a:xfrm>
          <a:prstGeom prst="rect">
            <a:avLst/>
          </a:prstGeom>
        </p:spPr>
        <p:txBody>
          <a:bodyPr/>
          <a:lstStyle>
            <a:lvl1pPr marL="64008" indent="0">
              <a:buFontTx/>
              <a:buNone/>
              <a:defRPr sz="2400" b="1">
                <a:latin typeface="Calibri" pitchFamily="34" charset="0"/>
              </a:defRPr>
            </a:lvl1pPr>
          </a:lstStyle>
          <a:p>
            <a:pPr lvl="0"/>
            <a:r>
              <a:rPr lang="es-ES"/>
              <a:t>Haga clic para modificar el estilo de texto del patrón</a:t>
            </a:r>
          </a:p>
        </p:txBody>
      </p:sp>
      <p:sp>
        <p:nvSpPr>
          <p:cNvPr id="13" name="Date Placeholder 3"/>
          <p:cNvSpPr>
            <a:spLocks noGrp="1"/>
          </p:cNvSpPr>
          <p:nvPr>
            <p:ph type="dt" sz="half" idx="14"/>
          </p:nvPr>
        </p:nvSpPr>
        <p:spPr>
          <a:xfrm>
            <a:off x="5988050" y="6381750"/>
            <a:ext cx="2133600" cy="301625"/>
          </a:xfrm>
          <a:prstGeom prst="rect">
            <a:avLst/>
          </a:prstGeom>
        </p:spPr>
        <p:txBody>
          <a:bodyPr/>
          <a:lstStyle>
            <a:lvl1pPr>
              <a:defRPr smtClean="0">
                <a:solidFill>
                  <a:prstClr val="white">
                    <a:lumMod val="50000"/>
                  </a:prstClr>
                </a:solidFill>
                <a:latin typeface="Calibri" pitchFamily="34" charset="0"/>
                <a:cs typeface="Calibri" pitchFamily="34" charset="0"/>
              </a:defRPr>
            </a:lvl1pPr>
          </a:lstStyle>
          <a:p>
            <a:pPr>
              <a:defRPr/>
            </a:pPr>
            <a:fld id="{27C70370-9FE9-44FE-8CC4-108C8B64DBE0}" type="datetime1">
              <a:rPr lang="es-CO"/>
              <a:pPr>
                <a:defRPr/>
              </a:pPr>
              <a:t>27/05/2021</a:t>
            </a:fld>
            <a:endParaRPr lang="es-CO"/>
          </a:p>
        </p:txBody>
      </p:sp>
      <p:sp>
        <p:nvSpPr>
          <p:cNvPr id="14" name="Footer Placeholder 4"/>
          <p:cNvSpPr>
            <a:spLocks noGrp="1"/>
          </p:cNvSpPr>
          <p:nvPr>
            <p:ph type="ftr" sz="quarter" idx="15"/>
          </p:nvPr>
        </p:nvSpPr>
        <p:spPr>
          <a:xfrm>
            <a:off x="1430338" y="6381750"/>
            <a:ext cx="4260850" cy="300038"/>
          </a:xfrm>
          <a:prstGeom prst="rect">
            <a:avLst/>
          </a:prstGeom>
        </p:spPr>
        <p:txBody>
          <a:bodyPr/>
          <a:lstStyle>
            <a:lvl1pPr>
              <a:defRPr sz="1000" smtClean="0">
                <a:solidFill>
                  <a:srgbClr val="A5B592">
                    <a:lumMod val="75000"/>
                  </a:srgbClr>
                </a:solidFill>
                <a:latin typeface="Calibri" pitchFamily="34" charset="0"/>
                <a:cs typeface="Calibri" pitchFamily="34" charset="0"/>
              </a:defRPr>
            </a:lvl1pPr>
          </a:lstStyle>
          <a:p>
            <a:pPr>
              <a:defRPr/>
            </a:pPr>
            <a:r>
              <a:rPr lang="es-CO"/>
              <a:t>Contaduría General de la Nación</a:t>
            </a:r>
          </a:p>
        </p:txBody>
      </p:sp>
      <p:sp>
        <p:nvSpPr>
          <p:cNvPr id="15" name="Slide Number Placeholder 5"/>
          <p:cNvSpPr>
            <a:spLocks noGrp="1"/>
          </p:cNvSpPr>
          <p:nvPr>
            <p:ph type="sldNum" sz="quarter" idx="16"/>
          </p:nvPr>
        </p:nvSpPr>
        <p:spPr>
          <a:xfrm>
            <a:off x="8312150" y="6381750"/>
            <a:ext cx="503238" cy="301625"/>
          </a:xfrm>
          <a:prstGeom prst="rect">
            <a:avLst/>
          </a:prstGeom>
        </p:spPr>
        <p:txBody>
          <a:bodyPr/>
          <a:lstStyle>
            <a:lvl1pPr>
              <a:defRPr smtClean="0">
                <a:solidFill>
                  <a:prstClr val="white">
                    <a:lumMod val="50000"/>
                  </a:prstClr>
                </a:solidFill>
                <a:latin typeface="Calibri" pitchFamily="34" charset="0"/>
                <a:cs typeface="Calibri" pitchFamily="34" charset="0"/>
              </a:defRPr>
            </a:lvl1pPr>
          </a:lstStyle>
          <a:p>
            <a:pPr>
              <a:defRPr/>
            </a:pPr>
            <a:fld id="{AC0E85B5-8532-4ABA-8F6A-954F38B73434}" type="slidenum">
              <a:rPr lang="es-CO"/>
              <a:pPr>
                <a:defRPr/>
              </a:pPr>
              <a:t>‹Nº›</a:t>
            </a:fld>
            <a:endParaRPr lang="es-CO"/>
          </a:p>
        </p:txBody>
      </p:sp>
    </p:spTree>
    <p:extLst>
      <p:ext uri="{BB962C8B-B14F-4D97-AF65-F5344CB8AC3E}">
        <p14:creationId xmlns:p14="http://schemas.microsoft.com/office/powerpoint/2010/main" val="991440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62458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Contenido dos">
    <p:spTree>
      <p:nvGrpSpPr>
        <p:cNvPr id="1" name=""/>
        <p:cNvGrpSpPr/>
        <p:nvPr/>
      </p:nvGrpSpPr>
      <p:grpSpPr>
        <a:xfrm>
          <a:off x="0" y="0"/>
          <a:ext cx="0" cy="0"/>
          <a:chOff x="0" y="0"/>
          <a:chExt cx="0" cy="0"/>
        </a:xfrm>
      </p:grpSpPr>
      <p:cxnSp>
        <p:nvCxnSpPr>
          <p:cNvPr id="6"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8" name="7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eaLnBrk="1" fontAlgn="auto" hangingPunct="1">
              <a:spcAft>
                <a:spcPts val="0"/>
              </a:spcAft>
              <a:defRPr/>
            </a:pPr>
            <a:endParaRPr lang="es-CO" sz="2400" b="0" dirty="0">
              <a:latin typeface="Times New Roman" pitchFamily="18" charset="0"/>
              <a:cs typeface="+mn-cs"/>
            </a:endParaRPr>
          </a:p>
        </p:txBody>
      </p:sp>
      <p:pic>
        <p:nvPicPr>
          <p:cNvPr id="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19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b="0"/>
          </a:p>
        </p:txBody>
      </p:sp>
    </p:spTree>
    <p:extLst>
      <p:ext uri="{BB962C8B-B14F-4D97-AF65-F5344CB8AC3E}">
        <p14:creationId xmlns:p14="http://schemas.microsoft.com/office/powerpoint/2010/main" val="127817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dirty="0"/>
              <a:t>Haga clic para modificar el estilo de título del patrón</a:t>
            </a:r>
            <a:endParaRPr lang="es-CO" dirty="0"/>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3 Marcador de fecha"/>
          <p:cNvSpPr>
            <a:spLocks noGrp="1"/>
          </p:cNvSpPr>
          <p:nvPr>
            <p:ph type="dt" sz="half" idx="10"/>
          </p:nvPr>
        </p:nvSpPr>
        <p:spPr>
          <a:xfrm>
            <a:off x="457200" y="6356350"/>
            <a:ext cx="2133600" cy="365125"/>
          </a:xfrm>
          <a:prstGeom prst="rect">
            <a:avLst/>
          </a:prstGeom>
        </p:spPr>
        <p:txBody>
          <a:bodyPr/>
          <a:lstStyle>
            <a:lvl1pPr>
              <a:defRPr/>
            </a:lvl1pPr>
          </a:lstStyle>
          <a:p>
            <a:pPr>
              <a:defRPr/>
            </a:pPr>
            <a:fld id="{8C0DEBB7-D92F-4506-94D5-690F41CDEA94}" type="datetime6">
              <a:rPr lang="es-CO"/>
              <a:pPr>
                <a:defRPr/>
              </a:pPr>
              <a:t>mayo de 2021</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lvl1pPr>
              <a:defRPr smtClean="0"/>
            </a:lvl1pPr>
          </a:lstStyle>
          <a:p>
            <a:pPr>
              <a:defRPr/>
            </a:pPr>
            <a:fld id="{249844C7-A280-441B-85AD-AFDE7D68DA58}" type="slidenum">
              <a:rPr lang="es-CO" altLang="es-ES"/>
              <a:pPr>
                <a:defRPr/>
              </a:pPr>
              <a:t>‹Nº›</a:t>
            </a:fld>
            <a:endParaRPr lang="es-CO" altLang="es-ES"/>
          </a:p>
        </p:txBody>
      </p:sp>
    </p:spTree>
    <p:extLst>
      <p:ext uri="{BB962C8B-B14F-4D97-AF65-F5344CB8AC3E}">
        <p14:creationId xmlns:p14="http://schemas.microsoft.com/office/powerpoint/2010/main" val="2953390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Diapositiva Presentación">
    <p:spTree>
      <p:nvGrpSpPr>
        <p:cNvPr id="1" name=""/>
        <p:cNvGrpSpPr/>
        <p:nvPr/>
      </p:nvGrpSpPr>
      <p:grpSpPr>
        <a:xfrm>
          <a:off x="0" y="0"/>
          <a:ext cx="0" cy="0"/>
          <a:chOff x="0" y="0"/>
          <a:chExt cx="0" cy="0"/>
        </a:xfrm>
      </p:grpSpPr>
      <p:cxnSp>
        <p:nvCxnSpPr>
          <p:cNvPr id="4"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7" name="6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eaLnBrk="1" fontAlgn="auto" hangingPunct="1">
              <a:spcAft>
                <a:spcPts val="0"/>
              </a:spcAft>
              <a:defRPr/>
            </a:pPr>
            <a:endParaRPr lang="es-CO" sz="2400" b="0" dirty="0">
              <a:latin typeface="Times New Roman" pitchFamily="18" charset="0"/>
              <a:cs typeface="+mn-cs"/>
            </a:endParaRPr>
          </a:p>
        </p:txBody>
      </p:sp>
      <p:pic>
        <p:nvPicPr>
          <p:cNvPr id="8"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0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b="0"/>
          </a:p>
        </p:txBody>
      </p:sp>
      <p:sp>
        <p:nvSpPr>
          <p:cNvPr id="6" name="5 Marcador de texto"/>
          <p:cNvSpPr>
            <a:spLocks noGrp="1"/>
          </p:cNvSpPr>
          <p:nvPr>
            <p:ph type="body" sz="quarter" idx="14"/>
          </p:nvPr>
        </p:nvSpPr>
        <p:spPr>
          <a:xfrm>
            <a:off x="1115616" y="2924944"/>
            <a:ext cx="6336704" cy="2375669"/>
          </a:xfrm>
          <a:prstGeom prst="rect">
            <a:avLst/>
          </a:prstGeom>
        </p:spPr>
        <p:txBody>
          <a:bodyPr/>
          <a:lstStyle>
            <a:lvl1pPr marL="0" indent="0" algn="l" rtl="0" eaLnBrk="1" latinLnBrk="0" hangingPunct="1">
              <a:spcBef>
                <a:spcPct val="0"/>
              </a:spcBef>
              <a:buNone/>
              <a:defRPr kumimoji="0" lang="es-CO" sz="3600" b="1" kern="1200" cap="none" baseline="0" dirty="0">
                <a:ln w="6350">
                  <a:noFill/>
                </a:ln>
                <a:solidFill>
                  <a:schemeClr val="tx2"/>
                </a:solidFill>
                <a:effectLst/>
                <a:latin typeface="Calibri" pitchFamily="34" charset="0"/>
                <a:ea typeface="+mj-ea"/>
                <a:cs typeface="Calibri" pitchFamily="34" charset="0"/>
              </a:defRPr>
            </a:lvl1pPr>
          </a:lstStyle>
          <a:p>
            <a:pPr lvl="0"/>
            <a:r>
              <a:rPr lang="es-ES"/>
              <a:t>Haga clic para modificar el estilo de texto del patrón</a:t>
            </a:r>
          </a:p>
        </p:txBody>
      </p:sp>
      <p:sp>
        <p:nvSpPr>
          <p:cNvPr id="2" name="1 Título"/>
          <p:cNvSpPr>
            <a:spLocks noGrp="1"/>
          </p:cNvSpPr>
          <p:nvPr>
            <p:ph type="title"/>
          </p:nvPr>
        </p:nvSpPr>
        <p:spPr>
          <a:xfrm>
            <a:off x="3851920" y="116632"/>
            <a:ext cx="4834880" cy="792088"/>
          </a:xfrm>
          <a:prstGeom prst="rect">
            <a:avLst/>
          </a:prstGeom>
        </p:spPr>
        <p:txBody>
          <a:bodyPr/>
          <a:lstStyle>
            <a:lvl1pPr algn="r">
              <a:defRPr sz="1600" b="0">
                <a:solidFill>
                  <a:schemeClr val="accent1">
                    <a:lumMod val="50000"/>
                  </a:schemeClr>
                </a:solidFill>
              </a:defRPr>
            </a:lvl1pPr>
          </a:lstStyle>
          <a:p>
            <a:r>
              <a:rPr lang="es-ES"/>
              <a:t>Haga clic para modificar el estilo de título del patrón</a:t>
            </a:r>
            <a:endParaRPr lang="es-CO" dirty="0"/>
          </a:p>
        </p:txBody>
      </p:sp>
      <p:sp>
        <p:nvSpPr>
          <p:cNvPr id="12" name="Slide Number Placeholder 28"/>
          <p:cNvSpPr>
            <a:spLocks noGrp="1"/>
          </p:cNvSpPr>
          <p:nvPr>
            <p:ph type="sldNum" sz="quarter" idx="15"/>
          </p:nvPr>
        </p:nvSpPr>
        <p:spPr>
          <a:xfrm>
            <a:off x="8391525" y="5753100"/>
            <a:ext cx="503238" cy="365125"/>
          </a:xfrm>
          <a:prstGeom prst="rect">
            <a:avLst/>
          </a:prstGeom>
        </p:spPr>
        <p:txBody>
          <a:bodyPr anchor="ctr"/>
          <a:lstStyle>
            <a:lvl1pPr>
              <a:defRPr sz="1300" smtClean="0">
                <a:solidFill>
                  <a:srgbClr val="FFFFFF"/>
                </a:solidFill>
              </a:defRPr>
            </a:lvl1pPr>
          </a:lstStyle>
          <a:p>
            <a:pPr>
              <a:defRPr/>
            </a:pPr>
            <a:fld id="{897DE9F6-7D8D-414E-A964-8E2AE9A6CCC2}" type="slidenum">
              <a:rPr lang="es-ES" altLang="es-ES"/>
              <a:pPr>
                <a:defRPr/>
              </a:pPr>
              <a:t>‹Nº›</a:t>
            </a:fld>
            <a:endParaRPr lang="es-ES" altLang="es-ES"/>
          </a:p>
        </p:txBody>
      </p:sp>
    </p:spTree>
    <p:extLst>
      <p:ext uri="{BB962C8B-B14F-4D97-AF65-F5344CB8AC3E}">
        <p14:creationId xmlns:p14="http://schemas.microsoft.com/office/powerpoint/2010/main" val="3928588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de título">
    <p:spTree>
      <p:nvGrpSpPr>
        <p:cNvPr id="1" name=""/>
        <p:cNvGrpSpPr/>
        <p:nvPr/>
      </p:nvGrpSpPr>
      <p:grpSpPr>
        <a:xfrm>
          <a:off x="0" y="0"/>
          <a:ext cx="0" cy="0"/>
          <a:chOff x="0" y="0"/>
          <a:chExt cx="0" cy="0"/>
        </a:xfrm>
      </p:grpSpPr>
      <p:pic>
        <p:nvPicPr>
          <p:cNvPr id="12" name="11 Imagen" descr="http://www.andesco.org.co/site/assets/images/1-banner-home-congreso.png">
            <a:hlinkClick r:id="rId2" tgtFrame="&quot;_blank&quot;"/>
          </p:cNvPr>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851920" y="0"/>
            <a:ext cx="5040560" cy="980728"/>
          </a:xfrm>
          <a:prstGeom prst="rect">
            <a:avLst/>
          </a:prstGeom>
          <a:noFill/>
          <a:ln>
            <a:noFill/>
          </a:ln>
        </p:spPr>
      </p:pic>
      <p:cxnSp>
        <p:nvCxnSpPr>
          <p:cNvPr id="2"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 name="3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10 Imagen"/>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9" name="8 Rectángulo"/>
          <p:cNvSpPr/>
          <p:nvPr/>
        </p:nvSpPr>
        <p:spPr>
          <a:xfrm>
            <a:off x="19312" y="-10380"/>
            <a:ext cx="9144000" cy="6813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dirty="0"/>
          </a:p>
        </p:txBody>
      </p:sp>
      <p:pic>
        <p:nvPicPr>
          <p:cNvPr id="10"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093913" y="1147763"/>
            <a:ext cx="4956175" cy="392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CuadroTexto"/>
          <p:cNvSpPr txBox="1"/>
          <p:nvPr/>
        </p:nvSpPr>
        <p:spPr>
          <a:xfrm>
            <a:off x="1692275" y="5437188"/>
            <a:ext cx="6894513" cy="522287"/>
          </a:xfrm>
          <a:prstGeom prst="rect">
            <a:avLst/>
          </a:prstGeom>
          <a:noFill/>
        </p:spPr>
        <p:txBody>
          <a:bodyPr>
            <a:spAutoFit/>
          </a:bodyPr>
          <a:lstStyle/>
          <a:p>
            <a:pPr fontAlgn="auto">
              <a:spcBef>
                <a:spcPts val="0"/>
              </a:spcBef>
              <a:spcAft>
                <a:spcPts val="0"/>
              </a:spcAft>
              <a:defRPr/>
            </a:pPr>
            <a:r>
              <a:rPr lang="es-CO" sz="2800" i="1" dirty="0">
                <a:solidFill>
                  <a:schemeClr val="accent1">
                    <a:lumMod val="75000"/>
                  </a:schemeClr>
                </a:solidFill>
                <a:effectLst>
                  <a:outerShdw blurRad="60007" dist="310007" dir="7680000" sy="30000" kx="1300200" algn="ctr" rotWithShape="0">
                    <a:prstClr val="black">
                      <a:alpha val="32000"/>
                    </a:prstClr>
                  </a:outerShdw>
                </a:effectLst>
                <a:latin typeface="+mn-lt"/>
                <a:cs typeface="+mn-cs"/>
              </a:rPr>
              <a:t>Cuentas Claras, Estado Transparente</a:t>
            </a:r>
          </a:p>
        </p:txBody>
      </p:sp>
    </p:spTree>
    <p:extLst>
      <p:ext uri="{BB962C8B-B14F-4D97-AF65-F5344CB8AC3E}">
        <p14:creationId xmlns:p14="http://schemas.microsoft.com/office/powerpoint/2010/main" val="224695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apositiva Presentación">
    <p:spTree>
      <p:nvGrpSpPr>
        <p:cNvPr id="1" name=""/>
        <p:cNvGrpSpPr/>
        <p:nvPr/>
      </p:nvGrpSpPr>
      <p:grpSpPr>
        <a:xfrm>
          <a:off x="0" y="0"/>
          <a:ext cx="0" cy="0"/>
          <a:chOff x="0" y="0"/>
          <a:chExt cx="0" cy="0"/>
        </a:xfrm>
      </p:grpSpPr>
      <p:cxnSp>
        <p:nvCxnSpPr>
          <p:cNvPr id="4"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7" name="6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8"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0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6" name="5 Marcador de texto"/>
          <p:cNvSpPr>
            <a:spLocks noGrp="1"/>
          </p:cNvSpPr>
          <p:nvPr>
            <p:ph type="body" sz="quarter" idx="14"/>
          </p:nvPr>
        </p:nvSpPr>
        <p:spPr>
          <a:xfrm>
            <a:off x="1115616" y="2924944"/>
            <a:ext cx="6336704" cy="2375669"/>
          </a:xfrm>
          <a:prstGeom prst="rect">
            <a:avLst/>
          </a:prstGeom>
        </p:spPr>
        <p:txBody>
          <a:bodyPr/>
          <a:lstStyle>
            <a:lvl1pPr marL="0" indent="0" algn="l" rtl="0" eaLnBrk="1" latinLnBrk="0" hangingPunct="1">
              <a:spcBef>
                <a:spcPct val="0"/>
              </a:spcBef>
              <a:buNone/>
              <a:defRPr kumimoji="0" lang="es-CO" sz="3600" b="1" kern="1200" cap="none" baseline="0" dirty="0">
                <a:ln w="6350">
                  <a:noFill/>
                </a:ln>
                <a:solidFill>
                  <a:schemeClr val="tx2"/>
                </a:solidFill>
                <a:effectLst/>
                <a:latin typeface="Calibri" pitchFamily="34" charset="0"/>
                <a:ea typeface="+mj-ea"/>
                <a:cs typeface="Calibri" pitchFamily="34" charset="0"/>
              </a:defRPr>
            </a:lvl1pPr>
          </a:lstStyle>
          <a:p>
            <a:pPr lvl="0"/>
            <a:r>
              <a:rPr lang="es-ES"/>
              <a:t>Haga clic para modificar el estilo de texto del patrón</a:t>
            </a:r>
          </a:p>
        </p:txBody>
      </p:sp>
      <p:sp>
        <p:nvSpPr>
          <p:cNvPr id="12" name="Slide Number Placeholder 28"/>
          <p:cNvSpPr>
            <a:spLocks noGrp="1"/>
          </p:cNvSpPr>
          <p:nvPr>
            <p:ph type="sldNum" sz="quarter" idx="15"/>
          </p:nvPr>
        </p:nvSpPr>
        <p:spPr>
          <a:xfrm>
            <a:off x="8391525" y="5753100"/>
            <a:ext cx="503238" cy="365125"/>
          </a:xfrm>
          <a:prstGeom prst="rect">
            <a:avLst/>
          </a:prstGeom>
        </p:spPr>
        <p:txBody>
          <a:bodyPr anchor="ctr"/>
          <a:lstStyle>
            <a:lvl1pPr algn="ctr" latinLnBrk="0">
              <a:defRPr lang="es-ES" sz="1300">
                <a:solidFill>
                  <a:srgbClr val="FFFFFF"/>
                </a:solidFill>
              </a:defRPr>
            </a:lvl1pPr>
          </a:lstStyle>
          <a:p>
            <a:pPr>
              <a:defRPr/>
            </a:pPr>
            <a:fld id="{A386F712-900D-4F9F-91EE-E626646D9A4E}" type="slidenum">
              <a:rPr/>
              <a:pPr>
                <a:defRPr/>
              </a:pPr>
              <a:t>‹Nº›</a:t>
            </a:fld>
            <a:endParaRPr/>
          </a:p>
        </p:txBody>
      </p:sp>
    </p:spTree>
    <p:extLst>
      <p:ext uri="{BB962C8B-B14F-4D97-AF65-F5344CB8AC3E}">
        <p14:creationId xmlns:p14="http://schemas.microsoft.com/office/powerpoint/2010/main" val="2418872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o Capitulo">
    <p:spTree>
      <p:nvGrpSpPr>
        <p:cNvPr id="1" name=""/>
        <p:cNvGrpSpPr/>
        <p:nvPr/>
      </p:nvGrpSpPr>
      <p:grpSpPr>
        <a:xfrm>
          <a:off x="0" y="0"/>
          <a:ext cx="0" cy="0"/>
          <a:chOff x="0" y="0"/>
          <a:chExt cx="0" cy="0"/>
        </a:xfrm>
      </p:grpSpPr>
      <p:cxnSp>
        <p:nvCxnSpPr>
          <p:cNvPr id="4"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6" name="5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11" name="Right Triangle 8"/>
          <p:cNvSpPr/>
          <p:nvPr userDrawn="1"/>
        </p:nvSpPr>
        <p:spPr>
          <a:xfrm flipV="1">
            <a:off x="29376" y="6350"/>
            <a:ext cx="9131300" cy="6837363"/>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s-ES"/>
          </a:p>
        </p:txBody>
      </p:sp>
      <p:cxnSp>
        <p:nvCxnSpPr>
          <p:cNvPr id="13" name="Straight Connector 10"/>
          <p:cNvCxnSpPr/>
          <p:nvPr/>
        </p:nvCxnSpPr>
        <p:spPr>
          <a:xfrm rot="10800000">
            <a:off x="6469063" y="9525"/>
            <a:ext cx="2673350" cy="1900238"/>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9"/>
          <p:cNvCxnSpPr/>
          <p:nvPr/>
        </p:nvCxnSpPr>
        <p:spPr>
          <a:xfrm flipV="1">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95536" y="2276872"/>
            <a:ext cx="7239000" cy="1872208"/>
          </a:xfrm>
          <a:prstGeom prst="rect">
            <a:avLst/>
          </a:prstGeom>
        </p:spPr>
        <p:txBody>
          <a:bodyPr anchor="ctr"/>
          <a:lstStyle>
            <a:lvl1pPr marL="0" algn="l" latinLnBrk="0">
              <a:buNone/>
              <a:defRPr lang="es-ES" sz="4000" b="1" cap="none" baseline="0">
                <a:latin typeface="Calibri" pitchFamily="34" charset="0"/>
                <a:cs typeface="Calibri" pitchFamily="34" charset="0"/>
              </a:defRPr>
            </a:lvl1pPr>
          </a:lstStyle>
          <a:p>
            <a:r>
              <a:rPr lang="es-ES" dirty="0"/>
              <a:t>Haga clic para modificar el estilo de título del patrón</a:t>
            </a:r>
          </a:p>
        </p:txBody>
      </p:sp>
      <p:sp>
        <p:nvSpPr>
          <p:cNvPr id="3" name="Text Placeholder 2"/>
          <p:cNvSpPr>
            <a:spLocks noGrp="1"/>
          </p:cNvSpPr>
          <p:nvPr>
            <p:ph type="body" idx="1"/>
          </p:nvPr>
        </p:nvSpPr>
        <p:spPr>
          <a:xfrm>
            <a:off x="395536" y="4365104"/>
            <a:ext cx="3886200" cy="1584176"/>
          </a:xfrm>
          <a:prstGeom prst="rect">
            <a:avLst/>
          </a:prstGeom>
        </p:spPr>
        <p:txBody>
          <a:bodyPr anchor="t"/>
          <a:lstStyle>
            <a:lvl1pPr marL="54864" indent="0" algn="l" latinLnBrk="0">
              <a:buNone/>
              <a:defRPr lang="es-ES" sz="2000">
                <a:solidFill>
                  <a:schemeClr val="tx1">
                    <a:tint val="75000"/>
                  </a:schemeClr>
                </a:solidFill>
                <a:latin typeface="Calibri" pitchFamily="34" charset="0"/>
              </a:defRPr>
            </a:lvl1pPr>
            <a:lvl2pPr>
              <a:buNone/>
              <a:defRPr lang="es-ES" sz="1800">
                <a:solidFill>
                  <a:schemeClr val="tx1">
                    <a:tint val="75000"/>
                  </a:schemeClr>
                </a:solidFill>
              </a:defRPr>
            </a:lvl2pPr>
            <a:lvl3pPr>
              <a:buNone/>
              <a:defRPr lang="es-ES" sz="1600">
                <a:solidFill>
                  <a:schemeClr val="tx1">
                    <a:tint val="75000"/>
                  </a:schemeClr>
                </a:solidFill>
              </a:defRPr>
            </a:lvl3pPr>
            <a:lvl4pPr>
              <a:buNone/>
              <a:defRPr lang="es-ES" sz="1400">
                <a:solidFill>
                  <a:schemeClr val="tx1">
                    <a:tint val="75000"/>
                  </a:schemeClr>
                </a:solidFill>
              </a:defRPr>
            </a:lvl4pPr>
            <a:lvl5pPr>
              <a:buNone/>
              <a:defRPr lang="es-ES" sz="1400">
                <a:solidFill>
                  <a:schemeClr val="tx1">
                    <a:tint val="75000"/>
                  </a:schemeClr>
                </a:solidFill>
              </a:defRPr>
            </a:lvl5pPr>
          </a:lstStyle>
          <a:p>
            <a:pPr lvl="0"/>
            <a:r>
              <a:rPr lang="es-ES" dirty="0"/>
              <a:t>Haga clic para modificar el estilo de texto del patrón</a:t>
            </a:r>
          </a:p>
        </p:txBody>
      </p:sp>
      <p:sp>
        <p:nvSpPr>
          <p:cNvPr id="15" name="Date Placeholder 3"/>
          <p:cNvSpPr>
            <a:spLocks noGrp="1"/>
          </p:cNvSpPr>
          <p:nvPr>
            <p:ph type="dt" sz="half" idx="10"/>
          </p:nvPr>
        </p:nvSpPr>
        <p:spPr>
          <a:xfrm>
            <a:off x="6956425" y="6381750"/>
            <a:ext cx="1544638" cy="285750"/>
          </a:xfrm>
          <a:prstGeom prst="rect">
            <a:avLst/>
          </a:prstGeom>
        </p:spPr>
        <p:txBody>
          <a:bodyPr/>
          <a:lstStyle>
            <a:lvl1pPr>
              <a:defRPr smtClean="0">
                <a:solidFill>
                  <a:schemeClr val="bg1">
                    <a:lumMod val="50000"/>
                  </a:schemeClr>
                </a:solidFill>
              </a:defRPr>
            </a:lvl1pPr>
          </a:lstStyle>
          <a:p>
            <a:pPr>
              <a:defRPr/>
            </a:pPr>
            <a:fld id="{D1B90DDD-2F49-404C-8D98-7064E6D5500D}" type="datetime1">
              <a:rPr lang="es-CO"/>
              <a:pPr>
                <a:defRPr/>
              </a:pPr>
              <a:t>27/05/2021</a:t>
            </a:fld>
            <a:endParaRPr lang="es-CO" dirty="0"/>
          </a:p>
        </p:txBody>
      </p:sp>
      <p:sp>
        <p:nvSpPr>
          <p:cNvPr id="12" name="Isosceles Triangle 7"/>
          <p:cNvSpPr/>
          <p:nvPr/>
        </p:nvSpPr>
        <p:spPr>
          <a:xfrm rot="5400000" flipV="1">
            <a:off x="7553325" y="350838"/>
            <a:ext cx="1893888"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s-ES"/>
          </a:p>
        </p:txBody>
      </p:sp>
      <p:sp>
        <p:nvSpPr>
          <p:cNvPr id="16" name="Footer Placeholder 4"/>
          <p:cNvSpPr>
            <a:spLocks noGrp="1"/>
          </p:cNvSpPr>
          <p:nvPr>
            <p:ph type="ftr" sz="quarter" idx="11"/>
          </p:nvPr>
        </p:nvSpPr>
        <p:spPr>
          <a:xfrm>
            <a:off x="1403350" y="6381750"/>
            <a:ext cx="4260850" cy="300038"/>
          </a:xfrm>
          <a:prstGeom prst="rect">
            <a:avLst/>
          </a:prstGeom>
        </p:spPr>
        <p:txBody>
          <a:bodyPr/>
          <a:lstStyle>
            <a:lvl1pPr>
              <a:defRPr sz="1000" smtClean="0"/>
            </a:lvl1pPr>
          </a:lstStyle>
          <a:p>
            <a:pPr>
              <a:defRPr/>
            </a:pPr>
            <a:r>
              <a:rPr lang="es-CO"/>
              <a:t>Contaduría General de la Nación</a:t>
            </a:r>
            <a:endParaRPr lang="es-CO" dirty="0"/>
          </a:p>
        </p:txBody>
      </p:sp>
    </p:spTree>
    <p:extLst>
      <p:ext uri="{BB962C8B-B14F-4D97-AF65-F5344CB8AC3E}">
        <p14:creationId xmlns:p14="http://schemas.microsoft.com/office/powerpoint/2010/main" val="2407664031"/>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ítulo y objetos">
    <p:spTree>
      <p:nvGrpSpPr>
        <p:cNvPr id="1" name=""/>
        <p:cNvGrpSpPr/>
        <p:nvPr/>
      </p:nvGrpSpPr>
      <p:grpSpPr>
        <a:xfrm>
          <a:off x="0" y="0"/>
          <a:ext cx="0" cy="0"/>
          <a:chOff x="0" y="0"/>
          <a:chExt cx="0" cy="0"/>
        </a:xfrm>
      </p:grpSpPr>
      <p:cxnSp>
        <p:nvCxnSpPr>
          <p:cNvPr id="6"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8" name="7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3" name="Content Placeholder 2"/>
          <p:cNvSpPr>
            <a:spLocks noGrp="1"/>
          </p:cNvSpPr>
          <p:nvPr>
            <p:ph idx="1"/>
          </p:nvPr>
        </p:nvSpPr>
        <p:spPr>
          <a:xfrm>
            <a:off x="457200" y="2420888"/>
            <a:ext cx="8229600" cy="3751312"/>
          </a:xfrm>
          <a:prstGeom prst="rect">
            <a:avLst/>
          </a:prstGeo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4 Marcador de texto"/>
          <p:cNvSpPr>
            <a:spLocks noGrp="1"/>
          </p:cNvSpPr>
          <p:nvPr>
            <p:ph type="body" sz="quarter" idx="13"/>
          </p:nvPr>
        </p:nvSpPr>
        <p:spPr>
          <a:xfrm>
            <a:off x="468313" y="1341438"/>
            <a:ext cx="8207375" cy="792162"/>
          </a:xfrm>
          <a:prstGeom prst="rect">
            <a:avLst/>
          </a:prstGeom>
        </p:spPr>
        <p:txBody>
          <a:bodyPr/>
          <a:lstStyle>
            <a:lvl1pPr marL="64008" indent="0">
              <a:buNone/>
              <a:defRPr sz="2800" b="1"/>
            </a:lvl1pPr>
          </a:lstStyle>
          <a:p>
            <a:pPr lvl="0"/>
            <a:r>
              <a:rPr lang="es-ES"/>
              <a:t>Haga clic para modificar el estilo de texto del patrón</a:t>
            </a:r>
          </a:p>
        </p:txBody>
      </p:sp>
      <p:sp>
        <p:nvSpPr>
          <p:cNvPr id="13" name="Date Placeholder 9"/>
          <p:cNvSpPr>
            <a:spLocks noGrp="1"/>
          </p:cNvSpPr>
          <p:nvPr>
            <p:ph type="dt" sz="half" idx="14"/>
          </p:nvPr>
        </p:nvSpPr>
        <p:spPr>
          <a:xfrm>
            <a:off x="5988050" y="6381750"/>
            <a:ext cx="2133600" cy="301625"/>
          </a:xfrm>
          <a:prstGeom prst="rect">
            <a:avLst/>
          </a:prstGeom>
        </p:spPr>
        <p:txBody>
          <a:bodyPr/>
          <a:lstStyle>
            <a:lvl1pPr>
              <a:defRPr smtClean="0">
                <a:solidFill>
                  <a:schemeClr val="bg1">
                    <a:lumMod val="50000"/>
                  </a:schemeClr>
                </a:solidFill>
              </a:defRPr>
            </a:lvl1pPr>
          </a:lstStyle>
          <a:p>
            <a:pPr>
              <a:defRPr/>
            </a:pPr>
            <a:fld id="{5612B7B3-B013-4F35-BEC3-B44935B421BF}" type="datetime1">
              <a:rPr lang="es-CO"/>
              <a:pPr>
                <a:defRPr/>
              </a:pPr>
              <a:t>27/05/2021</a:t>
            </a:fld>
            <a:endParaRPr lang="es-CO" dirty="0"/>
          </a:p>
        </p:txBody>
      </p:sp>
      <p:sp>
        <p:nvSpPr>
          <p:cNvPr id="14" name="Slide Number Placeholder 10"/>
          <p:cNvSpPr>
            <a:spLocks noGrp="1"/>
          </p:cNvSpPr>
          <p:nvPr>
            <p:ph type="sldNum" sz="quarter" idx="15"/>
          </p:nvPr>
        </p:nvSpPr>
        <p:spPr>
          <a:xfrm>
            <a:off x="8312150" y="6381750"/>
            <a:ext cx="503238" cy="301625"/>
          </a:xfrm>
          <a:prstGeom prst="rect">
            <a:avLst/>
          </a:prstGeom>
        </p:spPr>
        <p:txBody>
          <a:bodyPr/>
          <a:lstStyle>
            <a:lvl1pPr>
              <a:defRPr smtClean="0">
                <a:solidFill>
                  <a:schemeClr val="bg1">
                    <a:lumMod val="50000"/>
                  </a:schemeClr>
                </a:solidFill>
              </a:defRPr>
            </a:lvl1pPr>
          </a:lstStyle>
          <a:p>
            <a:pPr>
              <a:defRPr/>
            </a:pPr>
            <a:fld id="{2B0AB1CB-7EBD-462B-9A49-7AC1982A1DC5}" type="slidenum">
              <a:rPr lang="es-CO"/>
              <a:pPr>
                <a:defRPr/>
              </a:pPr>
              <a:t>‹Nº›</a:t>
            </a:fld>
            <a:endParaRPr lang="es-CO"/>
          </a:p>
        </p:txBody>
      </p:sp>
      <p:sp>
        <p:nvSpPr>
          <p:cNvPr id="15" name="Footer Placeholder 11"/>
          <p:cNvSpPr>
            <a:spLocks noGrp="1"/>
          </p:cNvSpPr>
          <p:nvPr>
            <p:ph type="ftr" sz="quarter" idx="16"/>
          </p:nvPr>
        </p:nvSpPr>
        <p:spPr>
          <a:xfrm>
            <a:off x="1430338" y="6381750"/>
            <a:ext cx="4260850" cy="300038"/>
          </a:xfrm>
          <a:prstGeom prst="rect">
            <a:avLst/>
          </a:prstGeom>
        </p:spPr>
        <p:txBody>
          <a:bodyPr/>
          <a:lstStyle>
            <a:lvl1pPr>
              <a:defRPr sz="1000" dirty="0" smtClean="0"/>
            </a:lvl1pPr>
          </a:lstStyle>
          <a:p>
            <a:pPr>
              <a:defRPr/>
            </a:pPr>
            <a:r>
              <a:rPr lang="es-CO"/>
              <a:t>Contaduría General de la Nación</a:t>
            </a:r>
          </a:p>
        </p:txBody>
      </p:sp>
    </p:spTree>
    <p:extLst>
      <p:ext uri="{BB962C8B-B14F-4D97-AF65-F5344CB8AC3E}">
        <p14:creationId xmlns:p14="http://schemas.microsoft.com/office/powerpoint/2010/main" val="2513238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ido dos">
    <p:spTree>
      <p:nvGrpSpPr>
        <p:cNvPr id="1" name=""/>
        <p:cNvGrpSpPr/>
        <p:nvPr/>
      </p:nvGrpSpPr>
      <p:grpSpPr>
        <a:xfrm>
          <a:off x="0" y="0"/>
          <a:ext cx="0" cy="0"/>
          <a:chOff x="0" y="0"/>
          <a:chExt cx="0" cy="0"/>
        </a:xfrm>
      </p:grpSpPr>
      <p:cxnSp>
        <p:nvCxnSpPr>
          <p:cNvPr id="6"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8" name="7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3" name="Content Placeholder 2"/>
          <p:cNvSpPr>
            <a:spLocks noGrp="1"/>
          </p:cNvSpPr>
          <p:nvPr>
            <p:ph sz="half" idx="1"/>
          </p:nvPr>
        </p:nvSpPr>
        <p:spPr>
          <a:xfrm>
            <a:off x="457200" y="2204863"/>
            <a:ext cx="4038600" cy="4043537"/>
          </a:xfrm>
          <a:prstGeom prst="rect">
            <a:avLst/>
          </a:prstGeom>
        </p:spPr>
        <p:txBody>
          <a:bodyPr/>
          <a:lstStyle>
            <a:lvl1pPr latinLnBrk="0">
              <a:defRPr lang="es-ES" sz="2600">
                <a:latin typeface="Calibri" pitchFamily="34" charset="0"/>
                <a:cs typeface="Calibri" pitchFamily="34" charset="0"/>
              </a:defRPr>
            </a:lvl1pPr>
            <a:lvl2pPr>
              <a:defRPr lang="es-ES" sz="2400">
                <a:latin typeface="Calibri" pitchFamily="34" charset="0"/>
                <a:cs typeface="Calibri" pitchFamily="34" charset="0"/>
              </a:defRPr>
            </a:lvl2pPr>
            <a:lvl3pPr>
              <a:defRPr lang="es-ES" sz="2000">
                <a:latin typeface="Calibri" pitchFamily="34" charset="0"/>
                <a:cs typeface="Calibri" pitchFamily="34" charset="0"/>
              </a:defRPr>
            </a:lvl3pPr>
            <a:lvl4pPr>
              <a:defRPr lang="es-ES" sz="1800">
                <a:latin typeface="Calibri" pitchFamily="34" charset="0"/>
                <a:cs typeface="Calibri" pitchFamily="34" charset="0"/>
              </a:defRPr>
            </a:lvl4pPr>
            <a:lvl5pPr>
              <a:defRPr lang="es-ES" sz="1800">
                <a:latin typeface="Calibri" pitchFamily="34" charset="0"/>
                <a:cs typeface="Calibri"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4" name="Content Placeholder 3"/>
          <p:cNvSpPr>
            <a:spLocks noGrp="1"/>
          </p:cNvSpPr>
          <p:nvPr>
            <p:ph sz="half" idx="2"/>
          </p:nvPr>
        </p:nvSpPr>
        <p:spPr>
          <a:xfrm>
            <a:off x="4648200" y="2204863"/>
            <a:ext cx="4038600" cy="4043537"/>
          </a:xfrm>
          <a:prstGeom prst="rect">
            <a:avLst/>
          </a:prstGeom>
        </p:spPr>
        <p:txBody>
          <a:bodyPr/>
          <a:lstStyle>
            <a:lvl1pPr latinLnBrk="0">
              <a:defRPr lang="es-ES" sz="2600">
                <a:latin typeface="Calibri" pitchFamily="34" charset="0"/>
                <a:cs typeface="Calibri" pitchFamily="34" charset="0"/>
              </a:defRPr>
            </a:lvl1pPr>
            <a:lvl2pPr>
              <a:defRPr lang="es-ES" sz="2400">
                <a:latin typeface="Calibri" pitchFamily="34" charset="0"/>
                <a:cs typeface="Calibri" pitchFamily="34" charset="0"/>
              </a:defRPr>
            </a:lvl2pPr>
            <a:lvl3pPr>
              <a:defRPr lang="es-ES" sz="2000">
                <a:latin typeface="Calibri" pitchFamily="34" charset="0"/>
                <a:cs typeface="Calibri" pitchFamily="34" charset="0"/>
              </a:defRPr>
            </a:lvl3pPr>
            <a:lvl4pPr>
              <a:defRPr lang="es-ES" sz="1800">
                <a:latin typeface="Calibri" pitchFamily="34" charset="0"/>
                <a:cs typeface="Calibri" pitchFamily="34" charset="0"/>
              </a:defRPr>
            </a:lvl4pPr>
            <a:lvl5pPr>
              <a:defRPr lang="es-ES" sz="1800">
                <a:latin typeface="Calibri" pitchFamily="34" charset="0"/>
                <a:cs typeface="Calibri"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5" name="4 Marcador de texto"/>
          <p:cNvSpPr>
            <a:spLocks noGrp="1"/>
          </p:cNvSpPr>
          <p:nvPr>
            <p:ph type="body" sz="quarter" idx="13"/>
          </p:nvPr>
        </p:nvSpPr>
        <p:spPr>
          <a:xfrm>
            <a:off x="468313" y="1341438"/>
            <a:ext cx="8280400" cy="719137"/>
          </a:xfrm>
          <a:prstGeom prst="rect">
            <a:avLst/>
          </a:prstGeom>
        </p:spPr>
        <p:txBody>
          <a:bodyPr/>
          <a:lstStyle>
            <a:lvl1pPr marL="64008" indent="0">
              <a:buFontTx/>
              <a:buNone/>
              <a:defRPr sz="2800" b="1"/>
            </a:lvl1pPr>
          </a:lstStyle>
          <a:p>
            <a:pPr lvl="0"/>
            <a:r>
              <a:rPr lang="es-ES"/>
              <a:t>Haga clic para modificar el estilo de texto del patrón</a:t>
            </a:r>
          </a:p>
        </p:txBody>
      </p:sp>
      <p:sp>
        <p:nvSpPr>
          <p:cNvPr id="13" name="Date Placeholder 8"/>
          <p:cNvSpPr>
            <a:spLocks noGrp="1"/>
          </p:cNvSpPr>
          <p:nvPr>
            <p:ph type="dt" sz="half" idx="14"/>
          </p:nvPr>
        </p:nvSpPr>
        <p:spPr>
          <a:xfrm>
            <a:off x="6156325" y="6372225"/>
            <a:ext cx="1917700" cy="301625"/>
          </a:xfrm>
          <a:prstGeom prst="rect">
            <a:avLst/>
          </a:prstGeom>
        </p:spPr>
        <p:txBody>
          <a:bodyPr/>
          <a:lstStyle>
            <a:lvl1pPr>
              <a:defRPr smtClean="0">
                <a:solidFill>
                  <a:schemeClr val="bg1">
                    <a:lumMod val="50000"/>
                  </a:schemeClr>
                </a:solidFill>
                <a:latin typeface="Calibri" pitchFamily="34" charset="0"/>
                <a:cs typeface="Calibri" pitchFamily="34" charset="0"/>
              </a:defRPr>
            </a:lvl1pPr>
          </a:lstStyle>
          <a:p>
            <a:pPr>
              <a:defRPr/>
            </a:pPr>
            <a:fld id="{C2024DAC-8D39-40D6-AB16-EBD678937F73}" type="datetime1">
              <a:rPr lang="es-CO"/>
              <a:pPr>
                <a:defRPr/>
              </a:pPr>
              <a:t>27/05/2021</a:t>
            </a:fld>
            <a:endParaRPr lang="es-CO"/>
          </a:p>
        </p:txBody>
      </p:sp>
      <p:sp>
        <p:nvSpPr>
          <p:cNvPr id="14" name="Slide Number Placeholder 9"/>
          <p:cNvSpPr>
            <a:spLocks noGrp="1"/>
          </p:cNvSpPr>
          <p:nvPr>
            <p:ph type="sldNum" sz="quarter" idx="15"/>
          </p:nvPr>
        </p:nvSpPr>
        <p:spPr>
          <a:xfrm>
            <a:off x="8218488" y="6365875"/>
            <a:ext cx="501650" cy="301625"/>
          </a:xfrm>
          <a:prstGeom prst="rect">
            <a:avLst/>
          </a:prstGeom>
        </p:spPr>
        <p:txBody>
          <a:bodyPr/>
          <a:lstStyle>
            <a:lvl1pPr>
              <a:defRPr smtClean="0">
                <a:solidFill>
                  <a:schemeClr val="bg1">
                    <a:lumMod val="50000"/>
                  </a:schemeClr>
                </a:solidFill>
                <a:latin typeface="Calibri" pitchFamily="34" charset="0"/>
                <a:cs typeface="Calibri" pitchFamily="34" charset="0"/>
              </a:defRPr>
            </a:lvl1pPr>
          </a:lstStyle>
          <a:p>
            <a:pPr>
              <a:defRPr/>
            </a:pPr>
            <a:fld id="{DECEB71B-6877-44B2-BE20-094CD737A5CB}" type="slidenum">
              <a:rPr lang="es-CO"/>
              <a:pPr>
                <a:defRPr/>
              </a:pPr>
              <a:t>‹Nº›</a:t>
            </a:fld>
            <a:endParaRPr lang="es-CO"/>
          </a:p>
        </p:txBody>
      </p:sp>
      <p:sp>
        <p:nvSpPr>
          <p:cNvPr id="15" name="Footer Placeholder 10"/>
          <p:cNvSpPr>
            <a:spLocks noGrp="1"/>
          </p:cNvSpPr>
          <p:nvPr>
            <p:ph type="ftr" sz="quarter" idx="16"/>
          </p:nvPr>
        </p:nvSpPr>
        <p:spPr>
          <a:xfrm>
            <a:off x="1430338" y="6381750"/>
            <a:ext cx="4260850" cy="300038"/>
          </a:xfrm>
          <a:prstGeom prst="rect">
            <a:avLst/>
          </a:prstGeom>
        </p:spPr>
        <p:txBody>
          <a:bodyPr/>
          <a:lstStyle>
            <a:lvl1pPr>
              <a:defRPr sz="1000" smtClean="0">
                <a:latin typeface="Calibri" pitchFamily="34" charset="0"/>
                <a:cs typeface="Calibri" pitchFamily="34" charset="0"/>
              </a:defRPr>
            </a:lvl1pPr>
          </a:lstStyle>
          <a:p>
            <a:pPr>
              <a:defRPr/>
            </a:pPr>
            <a:r>
              <a:rPr lang="es-CO"/>
              <a:t>Contaduría General de la Nación</a:t>
            </a:r>
          </a:p>
        </p:txBody>
      </p:sp>
    </p:spTree>
    <p:extLst>
      <p:ext uri="{BB962C8B-B14F-4D97-AF65-F5344CB8AC3E}">
        <p14:creationId xmlns:p14="http://schemas.microsoft.com/office/powerpoint/2010/main" val="3330324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ólo título">
    <p:spTree>
      <p:nvGrpSpPr>
        <p:cNvPr id="1" name=""/>
        <p:cNvGrpSpPr/>
        <p:nvPr/>
      </p:nvGrpSpPr>
      <p:grpSpPr>
        <a:xfrm>
          <a:off x="0" y="0"/>
          <a:ext cx="0" cy="0"/>
          <a:chOff x="0" y="0"/>
          <a:chExt cx="0" cy="0"/>
        </a:xfrm>
      </p:grpSpPr>
      <p:cxnSp>
        <p:nvCxnSpPr>
          <p:cNvPr id="3"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4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6"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10" name="Date Placeholder 5"/>
          <p:cNvSpPr>
            <a:spLocks noGrp="1"/>
          </p:cNvSpPr>
          <p:nvPr>
            <p:ph type="dt" sz="half" idx="10"/>
          </p:nvPr>
        </p:nvSpPr>
        <p:spPr>
          <a:xfrm>
            <a:off x="5988050" y="6381750"/>
            <a:ext cx="2133600" cy="301625"/>
          </a:xfrm>
          <a:prstGeom prst="rect">
            <a:avLst/>
          </a:prstGeom>
        </p:spPr>
        <p:txBody>
          <a:bodyPr/>
          <a:lstStyle>
            <a:lvl1pPr>
              <a:defRPr smtClean="0">
                <a:solidFill>
                  <a:schemeClr val="bg1">
                    <a:lumMod val="50000"/>
                  </a:schemeClr>
                </a:solidFill>
                <a:latin typeface="Calibri" pitchFamily="34" charset="0"/>
                <a:cs typeface="Calibri" pitchFamily="34" charset="0"/>
              </a:defRPr>
            </a:lvl1pPr>
          </a:lstStyle>
          <a:p>
            <a:pPr>
              <a:defRPr/>
            </a:pPr>
            <a:fld id="{29853FBD-B505-4BC6-BC42-A88B451FEC4B}" type="datetime1">
              <a:rPr lang="es-CO"/>
              <a:pPr>
                <a:defRPr/>
              </a:pPr>
              <a:t>27/05/2021</a:t>
            </a:fld>
            <a:endParaRPr lang="es-CO"/>
          </a:p>
        </p:txBody>
      </p:sp>
      <p:sp>
        <p:nvSpPr>
          <p:cNvPr id="11" name="Slide Number Placeholder 6"/>
          <p:cNvSpPr>
            <a:spLocks noGrp="1"/>
          </p:cNvSpPr>
          <p:nvPr>
            <p:ph type="sldNum" sz="quarter" idx="11"/>
          </p:nvPr>
        </p:nvSpPr>
        <p:spPr>
          <a:xfrm>
            <a:off x="8312150" y="6381750"/>
            <a:ext cx="503238" cy="301625"/>
          </a:xfrm>
          <a:prstGeom prst="rect">
            <a:avLst/>
          </a:prstGeom>
        </p:spPr>
        <p:txBody>
          <a:bodyPr/>
          <a:lstStyle>
            <a:lvl1pPr>
              <a:defRPr smtClean="0">
                <a:solidFill>
                  <a:schemeClr val="bg1">
                    <a:lumMod val="50000"/>
                  </a:schemeClr>
                </a:solidFill>
                <a:latin typeface="Calibri" pitchFamily="34" charset="0"/>
                <a:cs typeface="Calibri" pitchFamily="34" charset="0"/>
              </a:defRPr>
            </a:lvl1pPr>
          </a:lstStyle>
          <a:p>
            <a:pPr>
              <a:defRPr/>
            </a:pPr>
            <a:fld id="{8F32A6F4-AD95-4F27-87BF-2AAD13FD6DBA}" type="slidenum">
              <a:rPr lang="es-CO"/>
              <a:pPr>
                <a:defRPr/>
              </a:pPr>
              <a:t>‹Nº›</a:t>
            </a:fld>
            <a:endParaRPr lang="es-CO"/>
          </a:p>
        </p:txBody>
      </p:sp>
      <p:sp>
        <p:nvSpPr>
          <p:cNvPr id="12" name="Footer Placeholder 7"/>
          <p:cNvSpPr>
            <a:spLocks noGrp="1"/>
          </p:cNvSpPr>
          <p:nvPr>
            <p:ph type="ftr" sz="quarter" idx="12"/>
          </p:nvPr>
        </p:nvSpPr>
        <p:spPr>
          <a:xfrm>
            <a:off x="1430338" y="6381750"/>
            <a:ext cx="4260850" cy="300038"/>
          </a:xfrm>
          <a:prstGeom prst="rect">
            <a:avLst/>
          </a:prstGeom>
        </p:spPr>
        <p:txBody>
          <a:bodyPr/>
          <a:lstStyle>
            <a:lvl1pPr>
              <a:defRPr sz="1000" smtClean="0">
                <a:latin typeface="Calibri" pitchFamily="34" charset="0"/>
                <a:cs typeface="Calibri" pitchFamily="34" charset="0"/>
              </a:defRPr>
            </a:lvl1pPr>
          </a:lstStyle>
          <a:p>
            <a:pPr>
              <a:defRPr/>
            </a:pPr>
            <a:r>
              <a:rPr lang="es-CO"/>
              <a:t>Contaduría General de la Nación</a:t>
            </a:r>
          </a:p>
        </p:txBody>
      </p:sp>
    </p:spTree>
    <p:extLst>
      <p:ext uri="{BB962C8B-B14F-4D97-AF65-F5344CB8AC3E}">
        <p14:creationId xmlns:p14="http://schemas.microsoft.com/office/powerpoint/2010/main" val="3880602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ítulo y texto vertical">
    <p:spTree>
      <p:nvGrpSpPr>
        <p:cNvPr id="1" name=""/>
        <p:cNvGrpSpPr/>
        <p:nvPr/>
      </p:nvGrpSpPr>
      <p:grpSpPr>
        <a:xfrm>
          <a:off x="0" y="0"/>
          <a:ext cx="0" cy="0"/>
          <a:chOff x="0" y="0"/>
          <a:chExt cx="0" cy="0"/>
        </a:xfrm>
      </p:grpSpPr>
      <p:cxnSp>
        <p:nvCxnSpPr>
          <p:cNvPr id="4"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6" name="5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3" name="Vertical Text Placeholder 2"/>
          <p:cNvSpPr>
            <a:spLocks noGrp="1"/>
          </p:cNvSpPr>
          <p:nvPr>
            <p:ph type="body" orient="vert" idx="1"/>
          </p:nvPr>
        </p:nvSpPr>
        <p:spPr>
          <a:xfrm>
            <a:off x="457200" y="1524000"/>
            <a:ext cx="8229600" cy="4648200"/>
          </a:xfrm>
          <a:prstGeom prst="rect">
            <a:avLst/>
          </a:prstGeom>
        </p:spPr>
        <p:txBody>
          <a:bodyPr vert="eaVert"/>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11" name="Date Placeholder 3"/>
          <p:cNvSpPr>
            <a:spLocks noGrp="1"/>
          </p:cNvSpPr>
          <p:nvPr>
            <p:ph type="dt" sz="half" idx="10"/>
          </p:nvPr>
        </p:nvSpPr>
        <p:spPr>
          <a:xfrm>
            <a:off x="5988050" y="6381750"/>
            <a:ext cx="2133600" cy="301625"/>
          </a:xfrm>
          <a:prstGeom prst="rect">
            <a:avLst/>
          </a:prstGeom>
        </p:spPr>
        <p:txBody>
          <a:bodyPr/>
          <a:lstStyle>
            <a:lvl1pPr>
              <a:defRPr smtClean="0">
                <a:solidFill>
                  <a:schemeClr val="bg1">
                    <a:lumMod val="50000"/>
                  </a:schemeClr>
                </a:solidFill>
              </a:defRPr>
            </a:lvl1pPr>
          </a:lstStyle>
          <a:p>
            <a:pPr>
              <a:defRPr/>
            </a:pPr>
            <a:fld id="{ED0718BF-9240-4B6F-BD95-3BF1450D9677}" type="datetime1">
              <a:rPr lang="es-CO"/>
              <a:pPr>
                <a:defRPr/>
              </a:pPr>
              <a:t>27/05/2021</a:t>
            </a:fld>
            <a:endParaRPr lang="es-CO"/>
          </a:p>
        </p:txBody>
      </p:sp>
      <p:sp>
        <p:nvSpPr>
          <p:cNvPr id="12" name="Footer Placeholder 4"/>
          <p:cNvSpPr>
            <a:spLocks noGrp="1"/>
          </p:cNvSpPr>
          <p:nvPr>
            <p:ph type="ftr" sz="quarter" idx="11"/>
          </p:nvPr>
        </p:nvSpPr>
        <p:spPr>
          <a:xfrm>
            <a:off x="1430338" y="6381750"/>
            <a:ext cx="4260850" cy="300038"/>
          </a:xfrm>
          <a:prstGeom prst="rect">
            <a:avLst/>
          </a:prstGeom>
        </p:spPr>
        <p:txBody>
          <a:bodyPr/>
          <a:lstStyle>
            <a:lvl1pPr>
              <a:defRPr sz="1000"/>
            </a:lvl1pPr>
          </a:lstStyle>
          <a:p>
            <a:pPr>
              <a:defRPr/>
            </a:pPr>
            <a:r>
              <a:rPr lang="es-CO"/>
              <a:t>Contaduría General de la Nación</a:t>
            </a:r>
            <a:endParaRPr/>
          </a:p>
        </p:txBody>
      </p:sp>
      <p:sp>
        <p:nvSpPr>
          <p:cNvPr id="13" name="Slide Number Placeholder 5"/>
          <p:cNvSpPr>
            <a:spLocks noGrp="1"/>
          </p:cNvSpPr>
          <p:nvPr>
            <p:ph type="sldNum" sz="quarter" idx="12"/>
          </p:nvPr>
        </p:nvSpPr>
        <p:spPr>
          <a:xfrm>
            <a:off x="8312150" y="6381750"/>
            <a:ext cx="503238" cy="301625"/>
          </a:xfrm>
          <a:prstGeom prst="rect">
            <a:avLst/>
          </a:prstGeom>
        </p:spPr>
        <p:txBody>
          <a:bodyPr/>
          <a:lstStyle>
            <a:lvl1pPr>
              <a:defRPr smtClean="0">
                <a:solidFill>
                  <a:schemeClr val="bg1">
                    <a:lumMod val="50000"/>
                  </a:schemeClr>
                </a:solidFill>
              </a:defRPr>
            </a:lvl1pPr>
          </a:lstStyle>
          <a:p>
            <a:pPr>
              <a:defRPr/>
            </a:pPr>
            <a:fld id="{BD81DEC9-D0DE-4CC2-943C-FDD8CCAC2D9E}" type="slidenum">
              <a:rPr lang="es-CO"/>
              <a:pPr>
                <a:defRPr/>
              </a:pPr>
              <a:t>‹Nº›</a:t>
            </a:fld>
            <a:endParaRPr lang="es-CO"/>
          </a:p>
        </p:txBody>
      </p:sp>
    </p:spTree>
    <p:extLst>
      <p:ext uri="{BB962C8B-B14F-4D97-AF65-F5344CB8AC3E}">
        <p14:creationId xmlns:p14="http://schemas.microsoft.com/office/powerpoint/2010/main" val="1411917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ítulo vertical y texto">
    <p:spTree>
      <p:nvGrpSpPr>
        <p:cNvPr id="1" name=""/>
        <p:cNvGrpSpPr/>
        <p:nvPr/>
      </p:nvGrpSpPr>
      <p:grpSpPr>
        <a:xfrm>
          <a:off x="0" y="0"/>
          <a:ext cx="0" cy="0"/>
          <a:chOff x="0" y="0"/>
          <a:chExt cx="0" cy="0"/>
        </a:xfrm>
      </p:grpSpPr>
      <p:cxnSp>
        <p:nvCxnSpPr>
          <p:cNvPr id="5"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7" name="6 Rectángulo"/>
          <p:cNvSpPr/>
          <p:nvPr/>
        </p:nvSpPr>
        <p:spPr bwMode="auto">
          <a:xfrm>
            <a:off x="7952" y="0"/>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pic>
        <p:nvPicPr>
          <p:cNvPr id="8"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 y="96838"/>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8538" y="333375"/>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10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9563" y="115888"/>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Rectángulo"/>
          <p:cNvSpPr/>
          <p:nvPr/>
        </p:nvSpPr>
        <p:spPr>
          <a:xfrm>
            <a:off x="3887788" y="1000125"/>
            <a:ext cx="5005387" cy="4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p>
        </p:txBody>
      </p:sp>
      <p:sp>
        <p:nvSpPr>
          <p:cNvPr id="3" name="Vertical Text Placeholder 2"/>
          <p:cNvSpPr>
            <a:spLocks noGrp="1"/>
          </p:cNvSpPr>
          <p:nvPr>
            <p:ph type="body" orient="vert" idx="1"/>
          </p:nvPr>
        </p:nvSpPr>
        <p:spPr>
          <a:xfrm>
            <a:off x="457200" y="1484784"/>
            <a:ext cx="6248400" cy="4382616"/>
          </a:xfrm>
          <a:prstGeom prst="rect">
            <a:avLst/>
          </a:prstGeom>
        </p:spPr>
        <p:txBody>
          <a:bodyPr vert="eaVert"/>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10" name="9 Marcador de texto"/>
          <p:cNvSpPr>
            <a:spLocks noGrp="1"/>
          </p:cNvSpPr>
          <p:nvPr>
            <p:ph type="body" sz="quarter" idx="13"/>
          </p:nvPr>
        </p:nvSpPr>
        <p:spPr>
          <a:xfrm rot="5400000">
            <a:off x="5616116" y="2816935"/>
            <a:ext cx="4320479" cy="1656184"/>
          </a:xfrm>
          <a:prstGeom prst="rect">
            <a:avLst/>
          </a:prstGeom>
        </p:spPr>
        <p:txBody>
          <a:bodyPr/>
          <a:lstStyle>
            <a:lvl1pPr marL="64008" indent="0">
              <a:buFontTx/>
              <a:buNone/>
              <a:defRPr sz="2400" b="1">
                <a:latin typeface="Calibri" pitchFamily="34" charset="0"/>
              </a:defRPr>
            </a:lvl1pPr>
          </a:lstStyle>
          <a:p>
            <a:pPr lvl="0"/>
            <a:r>
              <a:rPr lang="es-ES"/>
              <a:t>Haga clic para modificar el estilo de texto del patrón</a:t>
            </a:r>
          </a:p>
        </p:txBody>
      </p:sp>
      <p:sp>
        <p:nvSpPr>
          <p:cNvPr id="13" name="Date Placeholder 3"/>
          <p:cNvSpPr>
            <a:spLocks noGrp="1"/>
          </p:cNvSpPr>
          <p:nvPr>
            <p:ph type="dt" sz="half" idx="14"/>
          </p:nvPr>
        </p:nvSpPr>
        <p:spPr>
          <a:xfrm>
            <a:off x="5988050" y="6381750"/>
            <a:ext cx="2133600" cy="301625"/>
          </a:xfrm>
          <a:prstGeom prst="rect">
            <a:avLst/>
          </a:prstGeom>
        </p:spPr>
        <p:txBody>
          <a:bodyPr/>
          <a:lstStyle>
            <a:lvl1pPr>
              <a:defRPr smtClean="0">
                <a:solidFill>
                  <a:schemeClr val="bg1">
                    <a:lumMod val="50000"/>
                  </a:schemeClr>
                </a:solidFill>
                <a:latin typeface="Calibri" pitchFamily="34" charset="0"/>
                <a:cs typeface="Calibri" pitchFamily="34" charset="0"/>
              </a:defRPr>
            </a:lvl1pPr>
          </a:lstStyle>
          <a:p>
            <a:pPr>
              <a:defRPr/>
            </a:pPr>
            <a:fld id="{BE06DD76-877F-4D0A-A5A4-CCFC24F7E095}" type="datetime1">
              <a:rPr lang="es-CO"/>
              <a:pPr>
                <a:defRPr/>
              </a:pPr>
              <a:t>27/05/2021</a:t>
            </a:fld>
            <a:endParaRPr lang="es-CO"/>
          </a:p>
        </p:txBody>
      </p:sp>
      <p:sp>
        <p:nvSpPr>
          <p:cNvPr id="14" name="Footer Placeholder 4"/>
          <p:cNvSpPr>
            <a:spLocks noGrp="1"/>
          </p:cNvSpPr>
          <p:nvPr>
            <p:ph type="ftr" sz="quarter" idx="15"/>
          </p:nvPr>
        </p:nvSpPr>
        <p:spPr>
          <a:xfrm>
            <a:off x="1430338" y="6381750"/>
            <a:ext cx="4260850" cy="300038"/>
          </a:xfrm>
          <a:prstGeom prst="rect">
            <a:avLst/>
          </a:prstGeom>
        </p:spPr>
        <p:txBody>
          <a:bodyPr/>
          <a:lstStyle>
            <a:lvl1pPr>
              <a:defRPr sz="1000" smtClean="0">
                <a:latin typeface="Calibri" pitchFamily="34" charset="0"/>
                <a:cs typeface="Calibri" pitchFamily="34" charset="0"/>
              </a:defRPr>
            </a:lvl1pPr>
          </a:lstStyle>
          <a:p>
            <a:pPr>
              <a:defRPr/>
            </a:pPr>
            <a:r>
              <a:rPr lang="es-CO"/>
              <a:t>Contaduría General de la Nación</a:t>
            </a:r>
          </a:p>
        </p:txBody>
      </p:sp>
      <p:sp>
        <p:nvSpPr>
          <p:cNvPr id="15" name="Slide Number Placeholder 5"/>
          <p:cNvSpPr>
            <a:spLocks noGrp="1"/>
          </p:cNvSpPr>
          <p:nvPr>
            <p:ph type="sldNum" sz="quarter" idx="16"/>
          </p:nvPr>
        </p:nvSpPr>
        <p:spPr>
          <a:xfrm>
            <a:off x="8312150" y="6381750"/>
            <a:ext cx="503238" cy="301625"/>
          </a:xfrm>
          <a:prstGeom prst="rect">
            <a:avLst/>
          </a:prstGeom>
        </p:spPr>
        <p:txBody>
          <a:bodyPr/>
          <a:lstStyle>
            <a:lvl1pPr>
              <a:defRPr smtClean="0">
                <a:solidFill>
                  <a:schemeClr val="bg1">
                    <a:lumMod val="50000"/>
                  </a:schemeClr>
                </a:solidFill>
                <a:latin typeface="Calibri" pitchFamily="34" charset="0"/>
                <a:cs typeface="Calibri" pitchFamily="34" charset="0"/>
              </a:defRPr>
            </a:lvl1pPr>
          </a:lstStyle>
          <a:p>
            <a:pPr>
              <a:defRPr/>
            </a:pPr>
            <a:fld id="{7000ADAD-A471-4CFA-9625-9ADCD90C45CD}" type="slidenum">
              <a:rPr lang="es-CO"/>
              <a:pPr>
                <a:defRPr/>
              </a:pPr>
              <a:t>‹Nº›</a:t>
            </a:fld>
            <a:endParaRPr lang="es-CO"/>
          </a:p>
        </p:txBody>
      </p:sp>
    </p:spTree>
    <p:extLst>
      <p:ext uri="{BB962C8B-B14F-4D97-AF65-F5344CB8AC3E}">
        <p14:creationId xmlns:p14="http://schemas.microsoft.com/office/powerpoint/2010/main" val="3460473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emf"/><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5.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20000"/>
                <a:lumOff val="80000"/>
              </a:schemeClr>
            </a:gs>
            <a:gs pos="34000">
              <a:srgbClr val="F6F6F6"/>
            </a:gs>
            <a:gs pos="100000">
              <a:schemeClr val="bg1">
                <a:tint val="85000"/>
                <a:satMod val="400000"/>
              </a:schemeClr>
            </a:gs>
          </a:gsLst>
          <a:lin ang="5400000" scaled="0"/>
          <a:tileRect/>
        </a:gradFill>
        <a:effectLst/>
      </p:bgPr>
    </p:bg>
    <p:spTree>
      <p:nvGrpSpPr>
        <p:cNvPr id="1" name=""/>
        <p:cNvGrpSpPr/>
        <p:nvPr/>
      </p:nvGrpSpPr>
      <p:grpSpPr>
        <a:xfrm>
          <a:off x="0" y="0"/>
          <a:ext cx="0" cy="0"/>
          <a:chOff x="0" y="0"/>
          <a:chExt cx="0" cy="0"/>
        </a:xfrm>
      </p:grpSpPr>
      <p:sp>
        <p:nvSpPr>
          <p:cNvPr id="20" name="6 Rectángulo"/>
          <p:cNvSpPr/>
          <p:nvPr userDrawn="1"/>
        </p:nvSpPr>
        <p:spPr bwMode="auto">
          <a:xfrm>
            <a:off x="6772" y="11261"/>
            <a:ext cx="3563887" cy="1000936"/>
          </a:xfrm>
          <a:prstGeom prst="rect">
            <a:avLst/>
          </a:prstGeom>
          <a:solidFill>
            <a:schemeClr val="bg1"/>
          </a:solidFill>
          <a:ln w="9525" cap="flat" cmpd="sng" algn="ctr">
            <a:noFill/>
            <a:prstDash val="solid"/>
            <a:round/>
            <a:headEnd type="none" w="med" len="med"/>
            <a:tailEnd type="none" w="med" len="med"/>
          </a:ln>
          <a:effectLst>
            <a:reflection endPos="8000" dist="25400" dir="5400000" sy="-100000" algn="bl" rotWithShape="0"/>
          </a:effectLst>
        </p:spPr>
        <p:txBody>
          <a:bodyPr/>
          <a:lstStyle/>
          <a:p>
            <a:pPr fontAlgn="auto">
              <a:spcAft>
                <a:spcPts val="0"/>
              </a:spcAft>
              <a:defRPr/>
            </a:pPr>
            <a:endParaRPr lang="es-CO" sz="2400" dirty="0">
              <a:latin typeface="Times New Roman" pitchFamily="18" charset="0"/>
              <a:cs typeface="+mn-cs"/>
            </a:endParaRPr>
          </a:p>
        </p:txBody>
      </p:sp>
      <p:sp>
        <p:nvSpPr>
          <p:cNvPr id="16" name="15 Rectángulo"/>
          <p:cNvSpPr/>
          <p:nvPr/>
        </p:nvSpPr>
        <p:spPr>
          <a:xfrm>
            <a:off x="3887788" y="1000125"/>
            <a:ext cx="5005387" cy="460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O">
              <a:solidFill>
                <a:srgbClr val="00B050"/>
              </a:solidFill>
            </a:endParaRPr>
          </a:p>
        </p:txBody>
      </p:sp>
      <p:sp>
        <p:nvSpPr>
          <p:cNvPr id="6" name="AutoShape 2" descr="data:image/jpeg;base64,/9j/4AAQSkZJRgABAQAAAQABAAD/2wCEAAkGBxATEhUUEhQWExUVGRwbFxgYFhcWGBodGBcYGBgdHhgbHDQgGh0lHxgaITIlJSwrLi4uGB8zODMvOygtLisBCgoKDgwOGhAPGjYkHyU3Ny80Li4sMjc0LC0sNzcsLCw3Ky4rLCs3Ly80Nyw3Nyw0NDQ4LCwsNywsNywsNys3LP/AABEIAJgBGAMBIgACEQEDEQH/xAAcAAEAAgMBAQEAAAAAAAAAAAAABQYDBAcBAgj/xABLEAACAQMCAgQHCgoJBQEAAAABAgMABBESIQUxBhNBUQcVIjJhcdEUIzQ1U4GRk7KzFjNCUmJyc3SSoRckJVRVlKKx00OCweHwY//EABoBAQACAwEAAAAAAAAAAAAAAAADBAECBQb/xAAyEQEAAQICBwUGBwAAAAAAAAAAAQIDBBEFEiExUVJxFDJBkcEVMzSSoeIiQmFysdHh/9oADAMBAAIRAxEAPwDuNKUoFKUoFKUoFKUoFKUoFKUoME97Ehw8iKe5mUH6Cax+NLf5aL6xfbVXi4bBNxi766KOXTbW2NaK+MvcZxqG3IfRXLuLcbtHuG6uJVh68qwW1ikDKpcArupRQMAnOcnzTjfEzEbx3nxpb/LRfWL7aeNLf5aL6xfbX59TjSFcCKJAC4Ja2jZyZtg2BHjEWM7EatecDzV+ouJW4OqRVdPKDRx2qBmUMmyuy7AgvpPneTudxjGtTxZyl+gPGlv8tF9Yvtp40t/lovrF9tcL4f0otlREktUeUCTVL7lh6suYwsJxjOgNkttnPIHs3bHifDClvqURjriZFa0R36nRnSzCPBYyKDkcg5FNeniZS7P40t/lovrF9tPGlv8ALRfWL7a4Lf8AFLMSsYkGkiQjFojDJlbSMtjQerC48lxltwMb/J4ta6yTEvufH4kQR9djIXT1pjA3BznmNLbk4Ja1PEyl3zxpb/LRfWL7aeNLf5aL6xfbXB4uPWzRxRvDGJFZhJKLWIIzeR1cmAuTEAJNS4BJZdu7Tfj0YjY9VCmF1EvAm7Dq2flEwGpo2AGw0y9hprRxMpfoeG+hY4WRGPcHUn6Aa2KpvEOGW0XEOHtBDFFq6/JSNUJHVqRnAq5VswUpSgUpSgUpSgUpSgUpSgUpSgUpSgUpSgUpSgUpSgUpSgUpSgq3Dfji8/drb7dzVS6DH+qD9pL961W3hvxxefu1t9u5qpdBfgo/aS/etXE078PHX0lbwfflJji8Hyg/n7KeN4PlB/q9lWvoif6lB+zFQnCuktxPeXGlQbWKOF4sBtUnW9Z5Q23Gw7wABsdWRHGgbUx35+jbtlXBH+N4PlB/q9la0c1oY5ZCV63r1KE516AIwSBz07n6a6YKirn4dB+73H3lpVnD6It2JqmKpnOJjzR14mqvLYqPjeD5Qf6vZTxtB8oPob2Vcp7+XrmhijVikaOxeQoPfGkVQMI2fxbZ5dlUfwsdILqG2tZLbUkwnywQswCosikHA3QnA3A+nlX9gWuefo37ZVwZjxeD5Qfz9lRvTl88OuiDkGI4/lVu4Hx8XtlLMpBQqwUgY/6YJB35hiRt3VSulfxVN+7j7IqjitH0YS7a1Zzzn+JhNbvTdpqzhceK/DeGeqb7pKtdVTivw3hnqm+6SrXXrHNKUpQKUpQKUpQKUpQKUpQKUpQKUpQKUpQKUpQKUpQKUpQKUpQVbhvxxefu1t9u5qpdBfgo/aS/etVt4b8cXn7tbfbuaqXQX4KP2kv3rVxNO/Dx19JW8H35WjgV/E1lDGyz40AHTC5Bwe/Tgj+Rr54ewOWulleUoqFkgmXzdWSDjK69W4GOQ5863ujty62MIjXWwiDYJIHbjkCSTg7Du7Kyz3IyGy0qlCQo38pdWT5HLcKAeXOu1TuhVnezLxqJVwsUwCjYCCQbAbAeTisPUscTlgWUFMjJbDMurSQdIBIBA0nOlfmzW1y46tVbrGYZYM2PJJbB2BIO2MfMTWARj3RFGMhXilbcnUGieFBvnH/UO5BPkjessITi8pcSFJHhaUBC/Uy5DIGQGN0I1gnJXfG+cHNOGLJF1eoyPpZCztBOWZURhpHk7HU7PqJOSzbDIxYuMwbxKo1ZDIFIyuCoJLHnjShXtzrrVnWdAbhX62QEhoxIVhIzjSNjhlPaBknO2+AHxPf28cEwjhlQOJGOIJACzAlj5vadzVH6V/FU37uPsiuocQYm3kJBUmNjg8xlDsa5f0r+Kpv3cfZFcPS/vLHX+lvDd2vouPFfhvDPVN90lWuqpxX4bwz1TfdJVrruKhSlKBSlKBSlKBSlKBSlKBSlKBSlKBSlKBSlKBSlKBSlKBSlKCrcN+OLz92tvt3NVPoKP6oP2kv3rVbOG/HF5+7W327muIWdhGQxOcl35Mw/LbsBrn6RwvabcUZ5bc0dzH0YKNeuM89mx2PhPE3ihjjMEwdFClkaHBwT+c/Lc9naakIekIUeTaSjO53gyT2k++bmuKeLYv0v439tPFsX6X8b+2tY7VH54+X7lH23heSrzh2h+PblltpkY41FTb5bHLOX3/8Adaq8aPWLOttLohWSFgWh1F5Xt3BHvm48g5PpHzch8Wxfpfxv7at/Dbb+xbhQfI6/l5Wecf5WqpbU39uvVE7OXx80tnSdi/MxRTMZRnty3Qvk/SEOMNazEfrwg7dxEuRWhb8TYaNcMz6G1bC3jy2+5xLvzJ9ZJ9XI/FsX6X8b+2ni2L9L+N/bUWeK54+X7kXtvC8lXnDtN50iZ43UW02WVgMtDjcEfKVTemERXhc6nmsGD8wANUjxbF+l/G/trS41w+MW8pGrIQ/lsezuzVe9hbuIrom5XH4Zz2U/6ltadw8Tq00Tt2eDuXFfhvDPVN90lWuqpxX4bwz1TfdJVrrtLpSlKBSlKBSlKBSlKBSlKBSlKBSlKBSlKBSlKBSlKBSlKBSlKCrcN+OLz92tvt3Nca4f5p/Xf7bV2Xhvxxefu1t9u5rjXD/NP67/AG2qK7ucfTXuaevpLZpSlQvNFWfh5XxRceVv142yP/z7KrFWnhz/ANj3Awfx49XOOt6PF0tGd65+2VWpSlaOaVo8e+DTfqN/tW9Wjx74NN+o3+1Zjelse8p6w7RxX4bwz1TfdJVrqqcV+G8M9U33SVa6tPcFKUoFKUoFKUoFKUoFKUoFKUoFKUoFKUoFKUoFKUoFKUoFKUoKtw344vPTbW2PTh7jNcdt4ihljbzo5pUPrWRhn5+fz12Tjr+5762uTtHKptpT2KWYPAT3DUGT1yLVB8KXCGtLo3gBNtc6RKQD71KBpDH9FxgZ7x6a0rjOHP0nYqvWPw742q/SikEZG4PbSq7yRU/Z3Ljhc6BUKGcZbWQwPvR8zRg+cPyqgKzLe4jMP5zB/R5IIb+fV/8Awramcl3BXYt1V5+NMww0pStVIrS40haB1UZZxoUdpZyFUD0kmt2p3wdcEN7crcEf1a2bUrY2llGdIXvVOZP52O6tqIzlcwNiq9epiN0bZX/jS4v+GrzIE/0CNATju3H01aaqto4ueKPIN47GMwg9hmnKvKP+1EjB/X9dWqrL2JSlKBSlKBSlKBSlKBSlKBSlKBSlKBSlKBSlKBSlKBSvM17QKUpQavFOHxXETwzKHjkUqyntB/2NVZOIzWSGDiKme2xhbvTrBT824QDyCB+Xurbk6e250oOYP4P+FzgycPvOoDb4jkSaHffzGPk+oEVg/ozl/wATj/yq/wDPV94h0U4dOdU1pBIeeTEmfnON61PwB4R/cbf6pfZWNWJQV4azXOdVETPRTf6Mpf8AE4/8qv8Az15/RlL/AInH/lV/5quf4A8I/uNv9Uvsp+APCP7jb/VL7Kxqxwa9iw/JHkpv9GUv+Jx/5Vf+en9GUv8Aicf+VX/nq5fgDwj+42/1S+yn4A8I/uNv9UvspqxwOxYfkjyVa38HvD4hrv7zr1G+lmSCHbvUHLeosR6KmX45JdILfhChY8aTdlMQRLy96XbrnHYB5IPM9lS9p0N4ZEdUdnbqe8RJ/wCRU7WYjJNRbpojKmMo/RocD4TFawpDFnSvaxyzMTlmY9rMSST3mt+lKy3KUpQKUpQKUpQKUpQKUpQKUpQRXSfjPuO2kuDGZViGpwpAIUcyM8/VUNcdOVhS3lubeWGC40hZdSOiGQZXrNLZXPfgis/hO+Kr39i1QcPRa6v7SyjuZoltUWGQxxRtrl0opVWdnwo78Df0UE/J0oaS4lt7OD3S8GBM5kEUSMeSa8Es/oCnHaRX3wvpQJXmgMLR3UIDNAzL5StyZJPNZT37ekCq14EtS210kn49LuXrh26zp3PfnHP0V98TGrpJbdXzjtHMuBnCljpB7s7UFj6F9JxxCAXCRNFGxIXWyknSxU7DluKxdJulfuOa3iMDye6X6uNldANW2dQY5A3578jUL4DPieD9aX71qweEedHvOEaSG03jKcdhAUEesUEjxXp61vbSXUtnKIYpDGTrjySsnVEqucldQ51n4z00ktdfXWci6IWmyJYiGWNkV9O+7DWuRtzFR3hyH9jz/rR/erUv4Th/ZV7+xaghevZyOKyWc0+iIvApli95QrltEYPnkcySScYHdVh4r0pVJ1tbeJrm4ZNZRSEVE7Gkc+aD2bEnuqA4LwriL2NiY7tdA9zs0fUhCY1ZGZRIH/NB7N+W2a1PB9cIeM8WJIYy9Q8TfnR6W3U9q7pyoLKOktws8dvNZskkquUZZVeJtAyVD4BD8tio2zucV50K6b23EVl6oNHLC2HicrqHYDscEZBGR3VY5Y0JUsASpyuew4I29OCfpNcsuOj04tLXiVgP63bodSY2ni1EshA3JHZ9HdgLbJ0ukCXTm1fFmxWTEkeSRGsh09/kuO6vG6cQJZxXUsbp7oKiCIFXllL40qoBxk+vA76rXA+Mx3nDeL3MYIWVpCAeYItIVI+Yg1CREpcdG3kOIuqZQT5okZAAPWxKAeqgvnGOll5awPcXFg3VoM+9zpIy+lwVGkd5Utit6/6T4uTaW0RuZ1XXINYjjiB83XIQcE9gAJ27KnbmJGRlcAowIYHkQRgg+jFc88GSleIcZWT8abhW35mNusMW/aAD82aCz8L6TB7g2lxEba4C61UsHSRe1o5ABqwdiCAR3VKcW4nDbQvNO4SOMZZj7O0+iqL09BbjPBlj/GK07NgZwmmMZPoOGFeeHlG8XI2CY1uIzMB2puPtFaCftukl5JGJ04fIYSupQZUE7DmCIcY3G4BcHesadOoWitGjieSa8XVDApXVjtZ2OyKO0+vGatUUisoZSCpAII3BB3BFc5gjSPpJuAFezxDjGnIkPWAdxznNBYm6VNDLFFfQe5uvbRFIsgliL9iM+lSjnsyMHB3r2w6VGS+ksvc7K8Sh3cuhXS2wIxuT6KgfDqA3DOrAzLJNEsIHnFy3JfTgGvro/n8IL7PP3LDn15GaC68W4nDbQvNOwSOMZZj7O0+ioD8KbrqfdJsJBb6df41DPoxnV1OMct8a847OyoHw7SZsFXOQssckqDzjEraWOO7UyV0R5k0FyRo06ifydOM5z3YoKj0m8IlvaW0N2I3nt5yArxlc5YM26sQeSn59qtnuuPq+t1Dq9OvV2acas57sb1xboJwzreF8PinUmKa9lAU/mNb3H/kEg1IdFbqaSLxHNvLBN1crdjWieXn/AL/JjxnOHz6KC0cF8IgurWe7itZOrtywcM6K+UUO2Fz3EczWRun4W0jvZLWZbaQA9YpjcorHAZkDZx6s1W+jPxfx798vPsLUZccPvT0ehkNwj2yQo8lv1RjZ0UgsnXq+R/DQdD6Q9MBbS20YgaYXbBYnR0C5IU76jkDDZzvyNTHGuKrbW0lxKMCJC7DPaBnTn0naue9Lb1J34BLGuhHmVlX80FEwPm5VZelN4z3UFukL3CR+/wA6p1eRglbdSHIGGcM3PPvQoJ7hHFEubaO4iGVlQOoz3jOM9+dqhejHTeC7uJ7Uq0NxbsQ0blTqAOCylTuAf9xVf8FVw1tNdcMkRohE3XWyuQX6mUnyTgkHScb5OdR5Yr44p0Ve5hNzat1d9a3Nw0D9je/NmNu8H+We4mgt9v0izcXEMkRiW2RXkkZ106XDlSMb/wDTbPdWlY9Kri4j6+1smltzkqzSrFJIB2pGRuD2amXNc7uOOvxGz4xMiNHILe2WaMg5VozP1q4O+29dX6ISI1jamPBUwx4x+oKDJ0e47BeQiaAkqSQQRpZWGzKy9jClUvwThjc8XkX8Q92er7iwL9aR68pv20oLxxzhEV1C0M2rq32YKxXUO4kb4rJwrh6QRLEhYogCrrYuQAMAZO5wB21t0oIW76NQtM1xG0lvM4Ad4m06wOWtSCrEdhIyN694b0at4OtMesSTnMsxcmVyOWZDvgdgGw7KmaUFb4Z0KtbeIQwPcRRjOFW4kAGo5ON8jesD9B+HnqFzJm2YvEBO+VdjqZjvlmJGSWz295q11zqCWCXpDHLEUkVrJsOuCCRLp84fRQWzpF0dt7yEQXJdo9sqHK6iMEZI3JyM1k4rwaGa3NvMzmJhhsyEFgewtzNUvwq3Vww12pOeHaLh8FcF87KwznAjDkgc9a91WDpFxGG54RPMpVo5bZmGcEboTg9mQdvWKDIeidr1HU9dcCELo0i5kA0jbTkNnHZzrLxLopZy9S/lRPAoWKWKQxuqgABdQPlL6DkVBcIEH4PJr0dX7l8rOnT5u+ezOf51ReORypwy+4fLnquHsTHITgSrIwa1UHtIBckDtVOeTQdch4JCp6x5ZJZMYWWSQErnnoAAVCe0qMnFbHR/hkFtEIYGJjTZQXMmkdwJOcVSvDKE8RPp04950Yxjz1835s8qneiPUrK6t1HupkywgAC9SrnqdQHI+Wee5w3YKDdk6K2fVXEQBjjuXaSYI5QEsoVtx5oOATjtzXx+CdjJae42XrrdcBVZy5TAwNLZyCOzfO9TPENPVSa8adLZ1YxjBznO2K5v4P8AqfwbOqTqkMUokkQAlMlgzEDmR29tBbLPgFs4CNcy3Ua8o5J+sXycDDY3kAyPPLc62+J9HreWZZ8tDcBSoljbQ5X81ux1HPDA4qpdAFnivWt7mOB5I7VOrubfYPCXARXUdvkkg/rY51pdPeMyRXUPEEJa3spupk0lSpWXAnPPUWDaBj9A0F74bwC3t5HnyzzSAB5pW1OQOSgnZV9CgCt+4ihmRo3CSo4IZThgQeYIqA8IHFbOCxNxcKkyIVeJCQVkk5xjuYZ3+bPZUT4L+GxWwZJGV765Hui506fIBbCIceaBqOB6GoJqy6IwQr1UU9ykWDiETsFAyM6T56gZAwGAGa3L7ozaSRxR9WIxbkGExkxtFjbyGXdQe0cj25qh9LeNyQ39vxEEm1hla1kIZSmh9Id9jnIkBBGOSLXU1YEZG4PI0ECvR22SVLm4keaSIERyTuMR6sZ0gAKpOwzjJ23rHH0TtTO9ykk3WyqAzrO+6jBUYBxjlioTpQw8dWHujHubq5er1+Z1/Zz216cYz3nHbVn4LDZRCdrbQqtIXmK4CB9ChznkNgM47c53zQYrLoxaI07ENM06qkvWyNNlRqwuHJ0r5R2GBWnJ0QtRF7naaYW+MdQZjoxnOnPn6OzTqxjbGKqnBeNSQ8XSWYkQ8WizFqK4Uw7xAYJ2KOOeN3Ire8ICxHi/BusCEZudWrGMdXHjOfTmgt150dt5Op89BbkNCsblFQhWUEAfosR6jWZeEQCeWZRiaSNEdwfK0oWK+rmd+3A7qqPgoJC32g4sxcv7l/MCDOvR2dXnljbnioq0468XFobp2ItuJqYkJZdHvTZtyMH8oMTvvmQigtkXQ6yijmiDyolyzPMvXt5bPs5JJyCfRivB0IsDEluTK8MWMQmeQoAOQZdXlD0Go/wucHMlot1EoNxYuJ48jOQhBdT2lSBnH6Iqe6LIHiNyU0NdESkEDUFIAjDHtwoHzk0GHifReyuXhdi2bYgwiOUosZGMEKpx+SOfd662uF8It4ppZo3d5JgvWFpC+QgIXY8gMnljmaqnghEeOJaNGPGE/m483ydPL8nnjsqhKkfiyc2oT3b4yf3L1enrdXWLsuN8aOfZj0UHZL3ovby3S3bGUTopVWWRlwpzldI2I3PPNbXBuDRWwcRFyHZnIdy/lOxZyM8skk1ILnAzz7cV7QR9pwW3jmnmRAHuAnW9zdWGCnHLOGIJ7dqjIeh1vGrRwST28LkloopCqeVz07ZjH6hXmTVjpQanC+HQ28SwwIscaDCqowB/7pW3SgUpSgUpSgVHcN4FawMzwwpGzDBKjsyWwO4ZJOBtSlBtNZxHUTGh1edlR5WOWdt699yRadGhNH5ukafoxilKDz3HFp0aE0fm6Rp7+WMV69pEQFKIVHIFQQMDA2x3bUpQePZxFQpRCq8lKggeoYwK9t7SJM6ERM89Khc/QKUoMkkYYEMAQeYIyD81Y47SJVKqiBTzAUAH1jG9KUHlrZxRgiONIwTk6FC5PecDc14bCHBHVpgnJGhcE9/Ln6aUoPp7WMqFKKVHJSoIHqHIV5b2kSZ0IiZ56VC5+gV7Sg+PF8GNPVR4znGhcZ5ZxjnWwqgAADAGwA2ApSgx3FukilZFV1PNWAYH5jtRbdAmgKoTGNOBpx3Y5YpSg+DYQ7e9p5Pm+Qu2+dttt69nsonOXjRzyyyqx/mKUoMpQYxgYxjGNsd2O6sDcPgIAMUZA5DQu3q22pSg2GUEEEZB2IPI00jGMbd3ZSlBhhs4kzojRc7HSoGfXgb86QWcSHKRoh5ZVQD/ACFKUGelKUClKUClKUH/2Q=="/>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7" name="AutoShape 4" descr="data:image/jpeg;base64,/9j/4AAQSkZJRgABAQAAAQABAAD/2wCEAAkGBxATEhUUEhQWExUVGRwbFxgYFhcWGBodGBcYGBgdHhgbHDQgGh0lHxgaITIlJSwrLi4uGB8zODMvOygtLisBCgoKDgwOGhAPGjYkHyU3Ny80Li4sMjc0LC0sNzcsLCw3Ky4rLCs3Ly80Nyw3Nyw0NDQ4LCwsNywsNywsNys3LP/AABEIAJgBGAMBIgACEQEDEQH/xAAcAAEAAgMBAQEAAAAAAAAAAAAABQYDBAcBAgj/xABLEAACAQMCAgQHCgoJBQEAAAABAgMABBESIQUxBhNBUQcVIjJhcdEUIzQ1U4GRk7KzFjNCUmJyc3SSoRckJVRVlKKx00OCweHwY//EABoBAQACAwEAAAAAAAAAAAAAAAADBAECBQb/xAAyEQEAAQICBwUGBwAAAAAAAAAAAQIDBBEFEiExUVJxFDJBkcEVMzSSoeIiQmFysdHh/9oADAMBAAIRAxEAPwDuNKUoFKUoFKUoFKUoFKUoFKUoME97Ehw8iKe5mUH6Cax+NLf5aL6xfbVXi4bBNxi766KOXTbW2NaK+MvcZxqG3IfRXLuLcbtHuG6uJVh68qwW1ikDKpcArupRQMAnOcnzTjfEzEbx3nxpb/LRfWL7aeNLf5aL6xfbX59TjSFcCKJAC4Ja2jZyZtg2BHjEWM7EatecDzV+ouJW4OqRVdPKDRx2qBmUMmyuy7AgvpPneTudxjGtTxZyl+gPGlv8tF9Yvtp40t/lovrF9tcL4f0otlREktUeUCTVL7lh6suYwsJxjOgNkttnPIHs3bHifDClvqURjriZFa0R36nRnSzCPBYyKDkcg5FNeniZS7P40t/lovrF9tPGlv8ALRfWL7a4Lf8AFLMSsYkGkiQjFojDJlbSMtjQerC48lxltwMb/J4ta6yTEvufH4kQR9djIXT1pjA3BznmNLbk4Ja1PEyl3zxpb/LRfWL7aeNLf5aL6xfbXB4uPWzRxRvDGJFZhJKLWIIzeR1cmAuTEAJNS4BJZdu7Tfj0YjY9VCmF1EvAm7Dq2flEwGpo2AGw0y9hprRxMpfoeG+hY4WRGPcHUn6Aa2KpvEOGW0XEOHtBDFFq6/JSNUJHVqRnAq5VswUpSgUpSgUpSgUpSgUpSgUpSgUpSgUpSgUpSgUpSgUpSgUpSgq3Dfji8/drb7dzVS6DH+qD9pL961W3hvxxefu1t9u5qpdBfgo/aS/etXE078PHX0lbwfflJji8Hyg/n7KeN4PlB/q9lWvoif6lB+zFQnCuktxPeXGlQbWKOF4sBtUnW9Z5Q23Gw7wABsdWRHGgbUx35+jbtlXBH+N4PlB/q9la0c1oY5ZCV63r1KE516AIwSBz07n6a6YKirn4dB+73H3lpVnD6It2JqmKpnOJjzR14mqvLYqPjeD5Qf6vZTxtB8oPob2Vcp7+XrmhijVikaOxeQoPfGkVQMI2fxbZ5dlUfwsdILqG2tZLbUkwnywQswCosikHA3QnA3A+nlX9gWuefo37ZVwZjxeD5Qfz9lRvTl88OuiDkGI4/lVu4Hx8XtlLMpBQqwUgY/6YJB35hiRt3VSulfxVN+7j7IqjitH0YS7a1Zzzn+JhNbvTdpqzhceK/DeGeqb7pKtdVTivw3hnqm+6SrXXrHNKUpQKUpQKUpQKUpQKUpQKUpQKUpQKUpQKUpQKUpQKUpQKUpQVbhvxxefu1t9u5qpdBfgo/aS/etVt4b8cXn7tbfbuaqXQX4KP2kv3rVxNO/Dx19JW8H35WjgV/E1lDGyz40AHTC5Bwe/Tgj+Rr54ewOWulleUoqFkgmXzdWSDjK69W4GOQ5863ujty62MIjXWwiDYJIHbjkCSTg7Du7Kyz3IyGy0qlCQo38pdWT5HLcKAeXOu1TuhVnezLxqJVwsUwCjYCCQbAbAeTisPUscTlgWUFMjJbDMurSQdIBIBA0nOlfmzW1y46tVbrGYZYM2PJJbB2BIO2MfMTWARj3RFGMhXilbcnUGieFBvnH/UO5BPkjessITi8pcSFJHhaUBC/Uy5DIGQGN0I1gnJXfG+cHNOGLJF1eoyPpZCztBOWZURhpHk7HU7PqJOSzbDIxYuMwbxKo1ZDIFIyuCoJLHnjShXtzrrVnWdAbhX62QEhoxIVhIzjSNjhlPaBknO2+AHxPf28cEwjhlQOJGOIJACzAlj5vadzVH6V/FU37uPsiuocQYm3kJBUmNjg8xlDsa5f0r+Kpv3cfZFcPS/vLHX+lvDd2vouPFfhvDPVN90lWuqpxX4bwz1TfdJVrruKhSlKBSlKBSlKBSlKBSlKBSlKBSlKBSlKBSlKBSlKBSlKBSlKCrcN+OLz92tvt3NVPoKP6oP2kv3rVbOG/HF5+7W327muIWdhGQxOcl35Mw/LbsBrn6RwvabcUZ5bc0dzH0YKNeuM89mx2PhPE3ihjjMEwdFClkaHBwT+c/Lc9naakIekIUeTaSjO53gyT2k++bmuKeLYv0v439tPFsX6X8b+2tY7VH54+X7lH23heSrzh2h+PblltpkY41FTb5bHLOX3/8Adaq8aPWLOttLohWSFgWh1F5Xt3BHvm48g5PpHzch8Wxfpfxv7at/Dbb+xbhQfI6/l5Wecf5WqpbU39uvVE7OXx80tnSdi/MxRTMZRnty3Qvk/SEOMNazEfrwg7dxEuRWhb8TYaNcMz6G1bC3jy2+5xLvzJ9ZJ9XI/FsX6X8b+2ni2L9L+N/bUWeK54+X7kXtvC8lXnDtN50iZ43UW02WVgMtDjcEfKVTemERXhc6nmsGD8wANUjxbF+l/G/trS41w+MW8pGrIQ/lsezuzVe9hbuIrom5XH4Zz2U/6ltadw8Tq00Tt2eDuXFfhvDPVN90lWuqpxX4bwz1TfdJVrrtLpSlKBSlKBSlKBSlKBSlKBSlKBSlKBSlKBSlKBSlKBSlKBSlKCrcN+OLz92tvt3Nca4f5p/Xf7bV2Xhvxxefu1t9u5rjXD/NP67/AG2qK7ucfTXuaevpLZpSlQvNFWfh5XxRceVv142yP/z7KrFWnhz/ANj3Awfx49XOOt6PF0tGd65+2VWpSlaOaVo8e+DTfqN/tW9Wjx74NN+o3+1Zjelse8p6w7RxX4bwz1TfdJVrqqcV+G8M9U33SVa6tPcFKUoFKUoFKUoFKUoFKUoFKUoFKUoFKUoFKUoFKUoFKUoFKUoKtw344vPTbW2PTh7jNcdt4ihljbzo5pUPrWRhn5+fz12Tjr+5762uTtHKptpT2KWYPAT3DUGT1yLVB8KXCGtLo3gBNtc6RKQD71KBpDH9FxgZ7x6a0rjOHP0nYqvWPw742q/SikEZG4PbSq7yRU/Z3Ljhc6BUKGcZbWQwPvR8zRg+cPyqgKzLe4jMP5zB/R5IIb+fV/8Awramcl3BXYt1V5+NMww0pStVIrS40haB1UZZxoUdpZyFUD0kmt2p3wdcEN7crcEf1a2bUrY2llGdIXvVOZP52O6tqIzlcwNiq9epiN0bZX/jS4v+GrzIE/0CNATju3H01aaqto4ueKPIN47GMwg9hmnKvKP+1EjB/X9dWqrL2JSlKBSlKBSlKBSlKBSlKBSlKBSlKBSlKBSlKBSlKBSvM17QKUpQavFOHxXETwzKHjkUqyntB/2NVZOIzWSGDiKme2xhbvTrBT824QDyCB+Xurbk6e250oOYP4P+FzgycPvOoDb4jkSaHffzGPk+oEVg/ozl/wATj/yq/wDPV94h0U4dOdU1pBIeeTEmfnON61PwB4R/cbf6pfZWNWJQV4azXOdVETPRTf6Mpf8AE4/8qv8Az15/RlL/AInH/lV/5quf4A8I/uNv9Uvsp+APCP7jb/VL7Kxqxwa9iw/JHkpv9GUv+Jx/5Vf+en9GUv8Aicf+VX/nq5fgDwj+42/1S+yn4A8I/uNv9UvspqxwOxYfkjyVa38HvD4hrv7zr1G+lmSCHbvUHLeosR6KmX45JdILfhChY8aTdlMQRLy96XbrnHYB5IPM9lS9p0N4ZEdUdnbqe8RJ/wCRU7WYjJNRbpojKmMo/RocD4TFawpDFnSvaxyzMTlmY9rMSST3mt+lKy3KUpQKUpQKUpQKUpQKUpQKUpQRXSfjPuO2kuDGZViGpwpAIUcyM8/VUNcdOVhS3lubeWGC40hZdSOiGQZXrNLZXPfgis/hO+Kr39i1QcPRa6v7SyjuZoltUWGQxxRtrl0opVWdnwo78Df0UE/J0oaS4lt7OD3S8GBM5kEUSMeSa8Es/oCnHaRX3wvpQJXmgMLR3UIDNAzL5StyZJPNZT37ekCq14EtS210kn49LuXrh26zp3PfnHP0V98TGrpJbdXzjtHMuBnCljpB7s7UFj6F9JxxCAXCRNFGxIXWyknSxU7DluKxdJulfuOa3iMDye6X6uNldANW2dQY5A3578jUL4DPieD9aX71qweEedHvOEaSG03jKcdhAUEesUEjxXp61vbSXUtnKIYpDGTrjySsnVEqucldQ51n4z00ktdfXWci6IWmyJYiGWNkV9O+7DWuRtzFR3hyH9jz/rR/erUv4Th/ZV7+xaghevZyOKyWc0+iIvApli95QrltEYPnkcySScYHdVh4r0pVJ1tbeJrm4ZNZRSEVE7Gkc+aD2bEnuqA4LwriL2NiY7tdA9zs0fUhCY1ZGZRIH/NB7N+W2a1PB9cIeM8WJIYy9Q8TfnR6W3U9q7pyoLKOktws8dvNZskkquUZZVeJtAyVD4BD8tio2zucV50K6b23EVl6oNHLC2HicrqHYDscEZBGR3VY5Y0JUsASpyuew4I29OCfpNcsuOj04tLXiVgP63bodSY2ni1EshA3JHZ9HdgLbJ0ukCXTm1fFmxWTEkeSRGsh09/kuO6vG6cQJZxXUsbp7oKiCIFXllL40qoBxk+vA76rXA+Mx3nDeL3MYIWVpCAeYItIVI+Yg1CREpcdG3kOIuqZQT5okZAAPWxKAeqgvnGOll5awPcXFg3VoM+9zpIy+lwVGkd5Utit6/6T4uTaW0RuZ1XXINYjjiB83XIQcE9gAJ27KnbmJGRlcAowIYHkQRgg+jFc88GSleIcZWT8abhW35mNusMW/aAD82aCz8L6TB7g2lxEba4C61UsHSRe1o5ABqwdiCAR3VKcW4nDbQvNO4SOMZZj7O0+iqL09BbjPBlj/GK07NgZwmmMZPoOGFeeHlG8XI2CY1uIzMB2puPtFaCftukl5JGJ04fIYSupQZUE7DmCIcY3G4BcHesadOoWitGjieSa8XVDApXVjtZ2OyKO0+vGatUUisoZSCpAII3BB3BFc5gjSPpJuAFezxDjGnIkPWAdxznNBYm6VNDLFFfQe5uvbRFIsgliL9iM+lSjnsyMHB3r2w6VGS+ksvc7K8Sh3cuhXS2wIxuT6KgfDqA3DOrAzLJNEsIHnFy3JfTgGvro/n8IL7PP3LDn15GaC68W4nDbQvNOwSOMZZj7O0+ioD8KbrqfdJsJBb6df41DPoxnV1OMct8a847OyoHw7SZsFXOQssckqDzjEraWOO7UyV0R5k0FyRo06ifydOM5z3YoKj0m8IlvaW0N2I3nt5yArxlc5YM26sQeSn59qtnuuPq+t1Dq9OvV2acas57sb1xboJwzreF8PinUmKa9lAU/mNb3H/kEg1IdFbqaSLxHNvLBN1crdjWieXn/AL/JjxnOHz6KC0cF8IgurWe7itZOrtywcM6K+UUO2Fz3EczWRun4W0jvZLWZbaQA9YpjcorHAZkDZx6s1W+jPxfx798vPsLUZccPvT0ehkNwj2yQo8lv1RjZ0UgsnXq+R/DQdD6Q9MBbS20YgaYXbBYnR0C5IU76jkDDZzvyNTHGuKrbW0lxKMCJC7DPaBnTn0naue9Lb1J34BLGuhHmVlX80FEwPm5VZelN4z3UFukL3CR+/wA6p1eRglbdSHIGGcM3PPvQoJ7hHFEubaO4iGVlQOoz3jOM9+dqhejHTeC7uJ7Uq0NxbsQ0blTqAOCylTuAf9xVf8FVw1tNdcMkRohE3XWyuQX6mUnyTgkHScb5OdR5Yr44p0Ve5hNzat1d9a3Nw0D9je/NmNu8H+We4mgt9v0izcXEMkRiW2RXkkZ106XDlSMb/wDTbPdWlY9Kri4j6+1smltzkqzSrFJIB2pGRuD2amXNc7uOOvxGz4xMiNHILe2WaMg5VozP1q4O+29dX6ISI1jamPBUwx4x+oKDJ0e47BeQiaAkqSQQRpZWGzKy9jClUvwThjc8XkX8Q92er7iwL9aR68pv20oLxxzhEV1C0M2rq32YKxXUO4kb4rJwrh6QRLEhYogCrrYuQAMAZO5wB21t0oIW76NQtM1xG0lvM4Ad4m06wOWtSCrEdhIyN694b0at4OtMesSTnMsxcmVyOWZDvgdgGw7KmaUFb4Z0KtbeIQwPcRRjOFW4kAGo5ON8jesD9B+HnqFzJm2YvEBO+VdjqZjvlmJGSWz295q11zqCWCXpDHLEUkVrJsOuCCRLp84fRQWzpF0dt7yEQXJdo9sqHK6iMEZI3JyM1k4rwaGa3NvMzmJhhsyEFgewtzNUvwq3Vww12pOeHaLh8FcF87KwznAjDkgc9a91WDpFxGG54RPMpVo5bZmGcEboTg9mQdvWKDIeidr1HU9dcCELo0i5kA0jbTkNnHZzrLxLopZy9S/lRPAoWKWKQxuqgABdQPlL6DkVBcIEH4PJr0dX7l8rOnT5u+ezOf51ReORypwy+4fLnquHsTHITgSrIwa1UHtIBckDtVOeTQdch4JCp6x5ZJZMYWWSQErnnoAAVCe0qMnFbHR/hkFtEIYGJjTZQXMmkdwJOcVSvDKE8RPp04950Yxjz1835s8qneiPUrK6t1HupkywgAC9SrnqdQHI+Wee5w3YKDdk6K2fVXEQBjjuXaSYI5QEsoVtx5oOATjtzXx+CdjJae42XrrdcBVZy5TAwNLZyCOzfO9TPENPVSa8adLZ1YxjBznO2K5v4P8AqfwbOqTqkMUokkQAlMlgzEDmR29tBbLPgFs4CNcy3Ua8o5J+sXycDDY3kAyPPLc62+J9HreWZZ8tDcBSoljbQ5X81ux1HPDA4qpdAFnivWt7mOB5I7VOrubfYPCXARXUdvkkg/rY51pdPeMyRXUPEEJa3spupk0lSpWXAnPPUWDaBj9A0F74bwC3t5HnyzzSAB5pW1OQOSgnZV9CgCt+4ihmRo3CSo4IZThgQeYIqA8IHFbOCxNxcKkyIVeJCQVkk5xjuYZ3+bPZUT4L+GxWwZJGV765Hui506fIBbCIceaBqOB6GoJqy6IwQr1UU9ykWDiETsFAyM6T56gZAwGAGa3L7ozaSRxR9WIxbkGExkxtFjbyGXdQe0cj25qh9LeNyQ39vxEEm1hla1kIZSmh9Id9jnIkBBGOSLXU1YEZG4PI0ECvR22SVLm4keaSIERyTuMR6sZ0gAKpOwzjJ23rHH0TtTO9ykk3WyqAzrO+6jBUYBxjlioTpQw8dWHujHubq5er1+Z1/Zz216cYz3nHbVn4LDZRCdrbQqtIXmK4CB9ChznkNgM47c53zQYrLoxaI07ENM06qkvWyNNlRqwuHJ0r5R2GBWnJ0QtRF7naaYW+MdQZjoxnOnPn6OzTqxjbGKqnBeNSQ8XSWYkQ8WizFqK4Uw7xAYJ2KOOeN3Ire8ICxHi/BusCEZudWrGMdXHjOfTmgt150dt5Op89BbkNCsblFQhWUEAfosR6jWZeEQCeWZRiaSNEdwfK0oWK+rmd+3A7qqPgoJC32g4sxcv7l/MCDOvR2dXnljbnioq0468XFobp2ItuJqYkJZdHvTZtyMH8oMTvvmQigtkXQ6yijmiDyolyzPMvXt5bPs5JJyCfRivB0IsDEluTK8MWMQmeQoAOQZdXlD0Go/wucHMlot1EoNxYuJ48jOQhBdT2lSBnH6Iqe6LIHiNyU0NdESkEDUFIAjDHtwoHzk0GHifReyuXhdi2bYgwiOUosZGMEKpx+SOfd662uF8It4ppZo3d5JgvWFpC+QgIXY8gMnljmaqnghEeOJaNGPGE/m483ydPL8nnjsqhKkfiyc2oT3b4yf3L1enrdXWLsuN8aOfZj0UHZL3ovby3S3bGUTopVWWRlwpzldI2I3PPNbXBuDRWwcRFyHZnIdy/lOxZyM8skk1ILnAzz7cV7QR9pwW3jmnmRAHuAnW9zdWGCnHLOGIJ7dqjIeh1vGrRwST28LkloopCqeVz07ZjH6hXmTVjpQanC+HQ28SwwIscaDCqowB/7pW3SgUpSgUpSgVHcN4FawMzwwpGzDBKjsyWwO4ZJOBtSlBtNZxHUTGh1edlR5WOWdt699yRadGhNH5ukafoxilKDz3HFp0aE0fm6Rp7+WMV69pEQFKIVHIFQQMDA2x3bUpQePZxFQpRCq8lKggeoYwK9t7SJM6ERM89Khc/QKUoMkkYYEMAQeYIyD81Y47SJVKqiBTzAUAH1jG9KUHlrZxRgiONIwTk6FC5PecDc14bCHBHVpgnJGhcE9/Ln6aUoPp7WMqFKKVHJSoIHqHIV5b2kSZ0IiZ56VC5+gV7Sg+PF8GNPVR4znGhcZ5ZxjnWwqgAADAGwA2ApSgx3FukilZFV1PNWAYH5jtRbdAmgKoTGNOBpx3Y5YpSg+DYQ7e9p5Pm+Qu2+dttt69nsonOXjRzyyyqx/mKUoMpQYxgYxjGNsd2O6sDcPgIAMUZA5DQu3q22pSg2GUEEEZB2IPI00jGMbd3ZSlBhhs4kzojRc7HSoGfXgb86QWcSHKRoh5ZVQD/ACFKUGelKUClKUClKUH/2Q=="/>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032" name="Picture 3"/>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14960" y="83824"/>
            <a:ext cx="838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8"/>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2037398" y="320361"/>
            <a:ext cx="1160462"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10 Imagen"/>
          <p:cNvPicPr>
            <a:picLocks noChangeAspect="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348423" y="102874"/>
            <a:ext cx="544512"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cabezote-FINANCIERO-2014"/>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3887788" y="0"/>
            <a:ext cx="5256212" cy="101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7" r:id="rId13"/>
    <p:sldLayoutId id="2147483708" r:id="rId14"/>
  </p:sldLayoutIdLst>
  <p:hf sldNum="0" hdr="0"/>
  <p:txStyles>
    <p:titleStyle>
      <a:lvl1pPr marL="484188" indent="-484188" algn="l" rtl="0" eaLnBrk="1" fontAlgn="base" hangingPunct="1">
        <a:spcBef>
          <a:spcPct val="0"/>
        </a:spcBef>
        <a:spcAft>
          <a:spcPct val="0"/>
        </a:spcAft>
        <a:defRPr lang="es-ES" sz="1600" kern="1200">
          <a:ln w="6350">
            <a:noFill/>
          </a:ln>
          <a:solidFill>
            <a:schemeClr val="tx2"/>
          </a:solidFill>
          <a:latin typeface="Calibri" pitchFamily="34" charset="0"/>
          <a:ea typeface="+mj-ea"/>
          <a:cs typeface="Calibri" pitchFamily="34" charset="0"/>
        </a:defRPr>
      </a:lvl1pPr>
      <a:lvl2pPr marL="484188" indent="-484188" algn="l" rtl="0" eaLnBrk="1" fontAlgn="base" hangingPunct="1">
        <a:spcBef>
          <a:spcPct val="0"/>
        </a:spcBef>
        <a:spcAft>
          <a:spcPct val="0"/>
        </a:spcAft>
        <a:defRPr sz="1600">
          <a:solidFill>
            <a:schemeClr val="tx2"/>
          </a:solidFill>
          <a:latin typeface="Calibri" pitchFamily="34" charset="0"/>
        </a:defRPr>
      </a:lvl2pPr>
      <a:lvl3pPr marL="484188" indent="-484188" algn="l" rtl="0" eaLnBrk="1" fontAlgn="base" hangingPunct="1">
        <a:spcBef>
          <a:spcPct val="0"/>
        </a:spcBef>
        <a:spcAft>
          <a:spcPct val="0"/>
        </a:spcAft>
        <a:defRPr sz="1600">
          <a:solidFill>
            <a:schemeClr val="tx2"/>
          </a:solidFill>
          <a:latin typeface="Calibri" pitchFamily="34" charset="0"/>
        </a:defRPr>
      </a:lvl3pPr>
      <a:lvl4pPr marL="484188" indent="-484188" algn="l" rtl="0" eaLnBrk="1" fontAlgn="base" hangingPunct="1">
        <a:spcBef>
          <a:spcPct val="0"/>
        </a:spcBef>
        <a:spcAft>
          <a:spcPct val="0"/>
        </a:spcAft>
        <a:defRPr sz="1600">
          <a:solidFill>
            <a:schemeClr val="tx2"/>
          </a:solidFill>
          <a:latin typeface="Calibri" pitchFamily="34" charset="0"/>
        </a:defRPr>
      </a:lvl4pPr>
      <a:lvl5pPr marL="484188" indent="-484188" algn="l" rtl="0" eaLnBrk="1" fontAlgn="base" hangingPunct="1">
        <a:spcBef>
          <a:spcPct val="0"/>
        </a:spcBef>
        <a:spcAft>
          <a:spcPct val="0"/>
        </a:spcAft>
        <a:defRPr sz="1600">
          <a:solidFill>
            <a:schemeClr val="tx2"/>
          </a:solidFill>
          <a:latin typeface="Calibri" pitchFamily="34" charset="0"/>
        </a:defRPr>
      </a:lvl5pPr>
      <a:lvl6pPr marL="941388" indent="-484188" algn="l" rtl="0" eaLnBrk="1" fontAlgn="base" hangingPunct="1">
        <a:spcBef>
          <a:spcPct val="0"/>
        </a:spcBef>
        <a:spcAft>
          <a:spcPct val="0"/>
        </a:spcAft>
        <a:defRPr sz="1600">
          <a:solidFill>
            <a:schemeClr val="tx2"/>
          </a:solidFill>
          <a:latin typeface="Calibri" pitchFamily="34" charset="0"/>
        </a:defRPr>
      </a:lvl6pPr>
      <a:lvl7pPr marL="1398588" indent="-484188" algn="l" rtl="0" eaLnBrk="1" fontAlgn="base" hangingPunct="1">
        <a:spcBef>
          <a:spcPct val="0"/>
        </a:spcBef>
        <a:spcAft>
          <a:spcPct val="0"/>
        </a:spcAft>
        <a:defRPr sz="1600">
          <a:solidFill>
            <a:schemeClr val="tx2"/>
          </a:solidFill>
          <a:latin typeface="Calibri" pitchFamily="34" charset="0"/>
        </a:defRPr>
      </a:lvl7pPr>
      <a:lvl8pPr marL="1855788" indent="-484188" algn="l" rtl="0" eaLnBrk="1" fontAlgn="base" hangingPunct="1">
        <a:spcBef>
          <a:spcPct val="0"/>
        </a:spcBef>
        <a:spcAft>
          <a:spcPct val="0"/>
        </a:spcAft>
        <a:defRPr sz="1600">
          <a:solidFill>
            <a:schemeClr val="tx2"/>
          </a:solidFill>
          <a:latin typeface="Calibri" pitchFamily="34" charset="0"/>
        </a:defRPr>
      </a:lvl8pPr>
      <a:lvl9pPr marL="2312988" indent="-484188" algn="l" rtl="0" eaLnBrk="1" fontAlgn="base" hangingPunct="1">
        <a:spcBef>
          <a:spcPct val="0"/>
        </a:spcBef>
        <a:spcAft>
          <a:spcPct val="0"/>
        </a:spcAft>
        <a:defRPr sz="1600">
          <a:solidFill>
            <a:schemeClr val="tx2"/>
          </a:solidFill>
          <a:latin typeface="Calibri" pitchFamily="34" charset="0"/>
        </a:defRPr>
      </a:lvl9pPr>
    </p:titleStyle>
    <p:bodyStyle>
      <a:lvl1pPr marL="447675" indent="-382588" algn="l" rtl="0" eaLnBrk="1" fontAlgn="base" hangingPunct="1">
        <a:spcBef>
          <a:spcPct val="20000"/>
        </a:spcBef>
        <a:spcAft>
          <a:spcPct val="0"/>
        </a:spcAft>
        <a:buClr>
          <a:schemeClr val="accent1"/>
        </a:buClr>
        <a:buSzPct val="80000"/>
        <a:buFont typeface="Wingdings 2" pitchFamily="18" charset="2"/>
        <a:buChar char=""/>
        <a:defRPr lang="es-ES" sz="3000" kern="1200">
          <a:solidFill>
            <a:schemeClr val="tx1"/>
          </a:solidFill>
          <a:latin typeface="+mn-lt"/>
          <a:ea typeface="+mn-ea"/>
          <a:cs typeface="+mn-cs"/>
        </a:defRPr>
      </a:lvl1pPr>
      <a:lvl2pPr marL="822325" indent="-285750" algn="l" rtl="0" eaLnBrk="1" fontAlgn="base" hangingPunct="1">
        <a:spcBef>
          <a:spcPct val="20000"/>
        </a:spcBef>
        <a:spcAft>
          <a:spcPct val="0"/>
        </a:spcAft>
        <a:buClr>
          <a:schemeClr val="accent1"/>
        </a:buClr>
        <a:buSzPct val="95000"/>
        <a:buFont typeface="Verdana" pitchFamily="34" charset="0"/>
        <a:buChar char="›"/>
        <a:defRPr lang="es-ES" sz="2600" kern="1200">
          <a:solidFill>
            <a:schemeClr val="tx1"/>
          </a:solidFill>
          <a:latin typeface="+mn-lt"/>
          <a:ea typeface="+mn-ea"/>
          <a:cs typeface="+mn-cs"/>
        </a:defRPr>
      </a:lvl2pPr>
      <a:lvl3pPr marL="1104900" indent="-228600" algn="l" rtl="0" eaLnBrk="1" fontAlgn="base" hangingPunct="1">
        <a:spcBef>
          <a:spcPct val="20000"/>
        </a:spcBef>
        <a:spcAft>
          <a:spcPct val="0"/>
        </a:spcAft>
        <a:buClr>
          <a:schemeClr val="accent1"/>
        </a:buClr>
        <a:buFont typeface="Wingdings 2" pitchFamily="18" charset="2"/>
        <a:buChar char=""/>
        <a:defRPr lang="es-ES" sz="2400" kern="1200">
          <a:solidFill>
            <a:schemeClr val="tx1"/>
          </a:solidFill>
          <a:latin typeface="+mn-lt"/>
          <a:ea typeface="+mn-ea"/>
          <a:cs typeface="+mn-cs"/>
        </a:defRPr>
      </a:lvl3pPr>
      <a:lvl4pPr marL="1371600" indent="-209550" algn="l" rtl="0" eaLnBrk="1" fontAlgn="base" hangingPunct="1">
        <a:spcBef>
          <a:spcPct val="20000"/>
        </a:spcBef>
        <a:spcAft>
          <a:spcPct val="0"/>
        </a:spcAft>
        <a:buClr>
          <a:schemeClr val="accent1"/>
        </a:buClr>
        <a:buFont typeface="Wingdings 2" pitchFamily="18" charset="2"/>
        <a:buChar char=""/>
        <a:defRPr lang="es-ES" sz="2000" kern="1200">
          <a:solidFill>
            <a:schemeClr val="tx1"/>
          </a:solidFill>
          <a:latin typeface="+mn-lt"/>
          <a:ea typeface="+mn-ea"/>
          <a:cs typeface="+mn-cs"/>
        </a:defRPr>
      </a:lvl4pPr>
      <a:lvl5pPr marL="1600200" indent="-209550" algn="l" rtl="0" eaLnBrk="1" fontAlgn="base" hangingPunct="1">
        <a:spcBef>
          <a:spcPct val="20000"/>
        </a:spcBef>
        <a:spcAft>
          <a:spcPct val="0"/>
        </a:spcAft>
        <a:buClr>
          <a:srgbClr val="C1CBB6"/>
        </a:buClr>
        <a:buFont typeface="Wingdings 2" pitchFamily="18" charset="2"/>
        <a:buChar char=""/>
        <a:defRPr lang="es-ES"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lang="es-ES"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9pPr>
    </p:bodyStyle>
    <p:otherStyle>
      <a:lvl1pPr marL="0" algn="l" rtl="0" eaLnBrk="1" latinLnBrk="0" hangingPunct="1">
        <a:defRPr kumimoji="0" lang="es-ES" kern="1200">
          <a:solidFill>
            <a:schemeClr val="tx1"/>
          </a:solidFill>
          <a:latin typeface="+mn-lt"/>
          <a:ea typeface="+mn-ea"/>
          <a:cs typeface="+mn-cs"/>
        </a:defRPr>
      </a:lvl1pPr>
      <a:lvl2pPr marL="457200" algn="l" rtl="0" eaLnBrk="1" latinLnBrk="0" hangingPunct="1">
        <a:defRPr kumimoji="0" lang="es-ES" kern="1200">
          <a:solidFill>
            <a:schemeClr val="tx1"/>
          </a:solidFill>
          <a:latin typeface="+mn-lt"/>
          <a:ea typeface="+mn-ea"/>
          <a:cs typeface="+mn-cs"/>
        </a:defRPr>
      </a:lvl2pPr>
      <a:lvl3pPr marL="914400" algn="l" rtl="0" eaLnBrk="1" latinLnBrk="0" hangingPunct="1">
        <a:defRPr kumimoji="0" lang="es-ES" kern="1200">
          <a:solidFill>
            <a:schemeClr val="tx1"/>
          </a:solidFill>
          <a:latin typeface="+mn-lt"/>
          <a:ea typeface="+mn-ea"/>
          <a:cs typeface="+mn-cs"/>
        </a:defRPr>
      </a:lvl3pPr>
      <a:lvl4pPr marL="1371600" algn="l" rtl="0" eaLnBrk="1" latinLnBrk="0" hangingPunct="1">
        <a:defRPr kumimoji="0" lang="es-ES" kern="1200">
          <a:solidFill>
            <a:schemeClr val="tx1"/>
          </a:solidFill>
          <a:latin typeface="+mn-lt"/>
          <a:ea typeface="+mn-ea"/>
          <a:cs typeface="+mn-cs"/>
        </a:defRPr>
      </a:lvl4pPr>
      <a:lvl5pPr marL="1828800" algn="l" rtl="0" eaLnBrk="1" latinLnBrk="0" hangingPunct="1">
        <a:defRPr kumimoji="0" lang="es-ES" kern="1200">
          <a:solidFill>
            <a:schemeClr val="tx1"/>
          </a:solidFill>
          <a:latin typeface="+mn-lt"/>
          <a:ea typeface="+mn-ea"/>
          <a:cs typeface="+mn-cs"/>
        </a:defRPr>
      </a:lvl5pPr>
      <a:lvl6pPr marL="2286000" algn="l" rtl="0" eaLnBrk="1" latinLnBrk="0" hangingPunct="1">
        <a:defRPr kumimoji="0" lang="es-ES" kern="1200">
          <a:solidFill>
            <a:schemeClr val="tx1"/>
          </a:solidFill>
          <a:latin typeface="+mn-lt"/>
          <a:ea typeface="+mn-ea"/>
          <a:cs typeface="+mn-cs"/>
        </a:defRPr>
      </a:lvl6pPr>
      <a:lvl7pPr marL="2743200" algn="l" rtl="0" eaLnBrk="1" latinLnBrk="0" hangingPunct="1">
        <a:defRPr kumimoji="0" lang="es-ES" kern="1200">
          <a:solidFill>
            <a:schemeClr val="tx1"/>
          </a:solidFill>
          <a:latin typeface="+mn-lt"/>
          <a:ea typeface="+mn-ea"/>
          <a:cs typeface="+mn-cs"/>
        </a:defRPr>
      </a:lvl7pPr>
      <a:lvl8pPr marL="3200400" algn="l" rtl="0" eaLnBrk="1" latinLnBrk="0" hangingPunct="1">
        <a:defRPr kumimoji="0" lang="es-ES" kern="1200">
          <a:solidFill>
            <a:schemeClr val="tx1"/>
          </a:solidFill>
          <a:latin typeface="+mn-lt"/>
          <a:ea typeface="+mn-ea"/>
          <a:cs typeface="+mn-cs"/>
        </a:defRPr>
      </a:lvl8pPr>
      <a:lvl9pPr marL="3657600" algn="l" rtl="0" eaLnBrk="1" latinLnBrk="0" hangingPunct="1">
        <a:defRPr kumimoji="0" lang="es-ES"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www.contaduria.gov.co/wps/portal/internetes/home/internet/regimen-contaduria-publica/normas-internacionales/marco-normativo-empresas-no-cotizantes" TargetMode="External"/><Relationship Id="rId2" Type="http://schemas.openxmlformats.org/officeDocument/2006/relationships/hyperlink" Target="http://www.contaduria.gov.co/wps/portal/internetes/!ut/p/b1/04_Sj9CPykssy0xPLMnMz0vMAfGjzOINzPyDTEPdQoONTA1MDBwNTA0tTYL8jAwCTIAKIkEKcABHA0L6_Tzyc1P1C3IjygHTUGxv/dl4/d5/L2dJQSEvUUt3QS80SmtFL1o2XzA2T1I1VUZVU0E0REMwQTBFOVFQVTMzMEUx/" TargetMode="Externa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65.png"/><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1.xml"/><Relationship Id="rId5" Type="http://schemas.openxmlformats.org/officeDocument/2006/relationships/image" Target="../media/image31.jp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67544" y="1124745"/>
            <a:ext cx="8064896" cy="432047"/>
          </a:xfrm>
          <a:prstGeom prst="rect">
            <a:avLst/>
          </a:prstGeom>
          <a:solidFill>
            <a:schemeClr val="accent1">
              <a:lumMod val="20000"/>
              <a:lumOff val="80000"/>
            </a:schemeClr>
          </a:solidFill>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b="1" dirty="0">
                <a:solidFill>
                  <a:schemeClr val="tx1"/>
                </a:solidFill>
              </a:rPr>
              <a:t>A S U N T O S    D E    LA    R. S.</a:t>
            </a:r>
          </a:p>
        </p:txBody>
      </p:sp>
      <p:sp>
        <p:nvSpPr>
          <p:cNvPr id="3" name="Flecha abajo 2"/>
          <p:cNvSpPr/>
          <p:nvPr/>
        </p:nvSpPr>
        <p:spPr>
          <a:xfrm>
            <a:off x="3996310" y="1700808"/>
            <a:ext cx="1132704" cy="792088"/>
          </a:xfrm>
          <a:prstGeom prst="downArrow">
            <a:avLst/>
          </a:prstGeom>
          <a:solidFill>
            <a:schemeClr val="accent2">
              <a:lumMod val="20000"/>
              <a:lumOff val="80000"/>
            </a:schemeClr>
          </a:solidFill>
          <a:ln>
            <a:solidFill>
              <a:schemeClr val="tx1"/>
            </a:solidFill>
          </a:ln>
          <a:effectLst>
            <a:glow rad="139700">
              <a:schemeClr val="accent3">
                <a:satMod val="175000"/>
                <a:alpha val="40000"/>
              </a:schemeClr>
            </a:glow>
            <a:reflection blurRad="6350" stA="50000" endA="300" endPos="55500" dist="50800" dir="5400000" sy="-100000" algn="bl" rotWithShape="0"/>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3"/>
          <p:cNvSpPr/>
          <p:nvPr/>
        </p:nvSpPr>
        <p:spPr>
          <a:xfrm>
            <a:off x="179512" y="2996952"/>
            <a:ext cx="8784976" cy="3672408"/>
          </a:xfrm>
          <a:prstGeom prst="rect">
            <a:avLst/>
          </a:prstGeom>
          <a:solidFill>
            <a:schemeClr val="accent6">
              <a:lumMod val="20000"/>
              <a:lumOff val="80000"/>
            </a:schemeClr>
          </a:solidFill>
          <a:ln>
            <a:solidFill>
              <a:schemeClr val="accent5">
                <a:lumMod val="50000"/>
              </a:schemeClr>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sz="3200" b="1" dirty="0">
                <a:solidFill>
                  <a:schemeClr val="tx1"/>
                </a:solidFill>
              </a:rPr>
              <a:t>- GOBIERNO DE LA ORGANIZACIÓN</a:t>
            </a:r>
          </a:p>
          <a:p>
            <a:pPr algn="just"/>
            <a:r>
              <a:rPr lang="es-CO" sz="3200" b="1" dirty="0">
                <a:solidFill>
                  <a:schemeClr val="tx1"/>
                </a:solidFill>
              </a:rPr>
              <a:t>- DERECHOS HUMANOS</a:t>
            </a:r>
          </a:p>
          <a:p>
            <a:pPr algn="just"/>
            <a:r>
              <a:rPr lang="es-CO" sz="3200" b="1" dirty="0">
                <a:solidFill>
                  <a:schemeClr val="tx1"/>
                </a:solidFill>
              </a:rPr>
              <a:t>- PRÁCTICAS LABORALES</a:t>
            </a:r>
          </a:p>
          <a:p>
            <a:pPr algn="just"/>
            <a:r>
              <a:rPr lang="es-CO" sz="3200" b="1" dirty="0">
                <a:solidFill>
                  <a:schemeClr val="tx1"/>
                </a:solidFill>
              </a:rPr>
              <a:t>- MEDIO AMBIENTE</a:t>
            </a:r>
          </a:p>
          <a:p>
            <a:pPr algn="just"/>
            <a:r>
              <a:rPr lang="es-CO" sz="3200" b="1" dirty="0">
                <a:solidFill>
                  <a:schemeClr val="tx1"/>
                </a:solidFill>
              </a:rPr>
              <a:t>- PRÁCTICAS OPERATIVAS JUSTAS </a:t>
            </a:r>
          </a:p>
          <a:p>
            <a:pPr algn="just"/>
            <a:r>
              <a:rPr lang="es-CO" sz="3200" b="1" dirty="0">
                <a:solidFill>
                  <a:schemeClr val="tx1"/>
                </a:solidFill>
              </a:rPr>
              <a:t>- ASUNTOS DEL CONSUMIDOR</a:t>
            </a:r>
          </a:p>
          <a:p>
            <a:pPr algn="just"/>
            <a:r>
              <a:rPr lang="es-CO" sz="3200" b="1" dirty="0">
                <a:solidFill>
                  <a:schemeClr val="tx1"/>
                </a:solidFill>
              </a:rPr>
              <a:t>- DESARROLLO SOCIAL</a:t>
            </a:r>
            <a:endParaRPr lang="es-CO" sz="3200" dirty="0"/>
          </a:p>
        </p:txBody>
      </p:sp>
    </p:spTree>
    <p:extLst>
      <p:ext uri="{BB962C8B-B14F-4D97-AF65-F5344CB8AC3E}">
        <p14:creationId xmlns:p14="http://schemas.microsoft.com/office/powerpoint/2010/main" val="415974330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ChangeArrowheads="1"/>
          </p:cNvSpPr>
          <p:nvPr/>
        </p:nvSpPr>
        <p:spPr bwMode="auto">
          <a:xfrm>
            <a:off x="41274" y="3770632"/>
            <a:ext cx="907732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entury Gothic" panose="020B0502020202020204" pitchFamily="34" charset="0"/>
                <a:cs typeface="Arial" panose="020B0604020202020204" pitchFamily="34" charset="0"/>
              </a:defRPr>
            </a:lvl1pPr>
            <a:lvl2pPr marL="742950" indent="-285750">
              <a:defRPr b="1">
                <a:solidFill>
                  <a:schemeClr val="tx1"/>
                </a:solidFill>
                <a:latin typeface="Century Gothic" panose="020B0502020202020204" pitchFamily="34" charset="0"/>
                <a:cs typeface="Arial" panose="020B0604020202020204" pitchFamily="34" charset="0"/>
              </a:defRPr>
            </a:lvl2pPr>
            <a:lvl3pPr marL="1143000" indent="-228600">
              <a:defRPr b="1">
                <a:solidFill>
                  <a:schemeClr val="tx1"/>
                </a:solidFill>
                <a:latin typeface="Century Gothic" panose="020B0502020202020204" pitchFamily="34" charset="0"/>
                <a:cs typeface="Arial" panose="020B0604020202020204" pitchFamily="34" charset="0"/>
              </a:defRPr>
            </a:lvl3pPr>
            <a:lvl4pPr marL="1600200" indent="-228600">
              <a:defRPr b="1">
                <a:solidFill>
                  <a:schemeClr val="tx1"/>
                </a:solidFill>
                <a:latin typeface="Century Gothic" panose="020B0502020202020204" pitchFamily="34" charset="0"/>
                <a:cs typeface="Arial" panose="020B0604020202020204" pitchFamily="34" charset="0"/>
              </a:defRPr>
            </a:lvl4pPr>
            <a:lvl5pPr marL="2057400" indent="-228600">
              <a:defRPr b="1">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entury Gothic" panose="020B0502020202020204" pitchFamily="34" charset="0"/>
                <a:cs typeface="Arial" panose="020B0604020202020204" pitchFamily="34" charset="0"/>
              </a:defRPr>
            </a:lvl9pPr>
          </a:lstStyle>
          <a:p>
            <a:pPr algn="just">
              <a:defRPr/>
            </a:pPr>
            <a:r>
              <a:rPr lang="es-ES" altLang="es-CO" sz="3200" dirty="0">
                <a:solidFill>
                  <a:srgbClr val="000000"/>
                </a:solidFill>
                <a:latin typeface="Arial" panose="020B0604020202020204" pitchFamily="34" charset="0"/>
              </a:rPr>
              <a:t>Representa la posibilidad de ocurrencia de eventos, tanto internos como externos, </a:t>
            </a:r>
            <a:r>
              <a:rPr lang="es-ES" altLang="es-CO" sz="3200" i="1" u="sng" dirty="0">
                <a:solidFill>
                  <a:srgbClr val="002060"/>
                </a:solidFill>
                <a:latin typeface="Arial" panose="020B0604020202020204" pitchFamily="34" charset="0"/>
              </a:rPr>
              <a:t>que tienen la probabilidad de afectar o impedir el logro de información contable con las características de</a:t>
            </a:r>
            <a:r>
              <a:rPr lang="es-ES" altLang="es-CO" sz="3200" dirty="0">
                <a:solidFill>
                  <a:schemeClr val="accent5">
                    <a:lumMod val="50000"/>
                  </a:schemeClr>
                </a:solidFill>
                <a:latin typeface="Arial" panose="020B0604020202020204" pitchFamily="34" charset="0"/>
              </a:rPr>
              <a:t> </a:t>
            </a:r>
            <a:r>
              <a:rPr lang="es-ES" altLang="es-CO" sz="3200" dirty="0">
                <a:latin typeface="Arial" panose="020B0604020202020204" pitchFamily="34" charset="0"/>
              </a:rPr>
              <a:t>confiabilidad, relevancia y comprensibilidad</a:t>
            </a:r>
            <a:r>
              <a:rPr lang="es-ES" altLang="es-CO" sz="3200" dirty="0">
                <a:solidFill>
                  <a:srgbClr val="000000"/>
                </a:solidFill>
                <a:latin typeface="Arial" panose="020B0604020202020204" pitchFamily="34" charset="0"/>
              </a:rPr>
              <a:t>.</a:t>
            </a:r>
            <a:r>
              <a:rPr lang="es-ES" altLang="es-CO" dirty="0">
                <a:solidFill>
                  <a:srgbClr val="000000"/>
                </a:solidFill>
                <a:latin typeface="Tahoma" panose="020B0604030504040204" pitchFamily="34" charset="0"/>
              </a:rPr>
              <a:t> </a:t>
            </a:r>
            <a:r>
              <a:rPr lang="es-ES_tradnl" altLang="es-CO" sz="3200" dirty="0">
                <a:solidFill>
                  <a:srgbClr val="000000"/>
                </a:solidFill>
                <a:latin typeface="Tahoma" panose="020B0604030504040204" pitchFamily="34" charset="0"/>
              </a:rPr>
              <a:t> </a:t>
            </a:r>
          </a:p>
        </p:txBody>
      </p:sp>
      <p:sp>
        <p:nvSpPr>
          <p:cNvPr id="27651" name="WordArt 5"/>
          <p:cNvSpPr>
            <a:spLocks noChangeArrowheads="1" noChangeShapeType="1" noTextEdit="1"/>
          </p:cNvSpPr>
          <p:nvPr/>
        </p:nvSpPr>
        <p:spPr bwMode="auto">
          <a:xfrm>
            <a:off x="2504504" y="1103338"/>
            <a:ext cx="6604000" cy="5254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 sz="2400" kern="10" dirty="0">
                <a:effectLst>
                  <a:outerShdw blurRad="38100" dist="19049" dir="2700000" algn="tl" rotWithShape="0">
                    <a:schemeClr val="tx1">
                      <a:alpha val="39998"/>
                    </a:schemeClr>
                  </a:outerShdw>
                </a:effectLst>
                <a:latin typeface="Impact"/>
              </a:rPr>
              <a:t>RIESGO CONTABLE</a:t>
            </a:r>
          </a:p>
        </p:txBody>
      </p:sp>
      <p:pic>
        <p:nvPicPr>
          <p:cNvPr id="27652" name="Imagen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54263" y="1773238"/>
            <a:ext cx="2289744"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Imagen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804247" y="1773238"/>
            <a:ext cx="2314351"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Imagen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275" y="2708275"/>
            <a:ext cx="2405063"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Imagen 4"/>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644008" y="1773238"/>
            <a:ext cx="2160238"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Imagen 5"/>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0" y="1041400"/>
            <a:ext cx="2446338"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31228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wheel(1)">
                                      <p:cBhvr>
                                        <p:cTn id="7" dur="20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504" y="1124744"/>
            <a:ext cx="8928992" cy="5733256"/>
          </a:xfrm>
          <a:prstGeom prst="rect">
            <a:avLst/>
          </a:prstGeom>
        </p:spPr>
      </p:pic>
    </p:spTree>
    <p:extLst>
      <p:ext uri="{BB962C8B-B14F-4D97-AF65-F5344CB8AC3E}">
        <p14:creationId xmlns:p14="http://schemas.microsoft.com/office/powerpoint/2010/main" val="489863516"/>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9036" y="1124744"/>
            <a:ext cx="8205927" cy="566977"/>
          </a:xfrm>
          <a:prstGeom prst="rect">
            <a:avLst/>
          </a:prstGeom>
          <a:solidFill>
            <a:srgbClr val="002060"/>
          </a:solidFill>
          <a:ln>
            <a:solidFill>
              <a:schemeClr val="tx1"/>
            </a:solidFill>
          </a:ln>
        </p:spPr>
      </p:pic>
      <p:pic>
        <p:nvPicPr>
          <p:cNvPr id="7" name="Imagen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03" y="2135138"/>
            <a:ext cx="1925231" cy="2301974"/>
          </a:xfrm>
          <a:prstGeom prst="rect">
            <a:avLst/>
          </a:prstGeom>
          <a:effectLst>
            <a:glow rad="139700">
              <a:schemeClr val="accent3">
                <a:satMod val="175000"/>
                <a:alpha val="40000"/>
              </a:schemeClr>
            </a:glow>
          </a:effectLst>
        </p:spPr>
      </p:pic>
      <p:pic>
        <p:nvPicPr>
          <p:cNvPr id="8" name="Imagen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32735" y="1907745"/>
            <a:ext cx="6931753" cy="5049647"/>
          </a:xfrm>
          <a:prstGeom prst="rect">
            <a:avLst/>
          </a:prstGeom>
        </p:spPr>
      </p:pic>
      <p:sp>
        <p:nvSpPr>
          <p:cNvPr id="9" name="Flecha doblada 8"/>
          <p:cNvSpPr/>
          <p:nvPr/>
        </p:nvSpPr>
        <p:spPr>
          <a:xfrm rot="16200000">
            <a:off x="636460" y="4390004"/>
            <a:ext cx="1154916" cy="1531588"/>
          </a:xfrm>
          <a:prstGeom prst="bentArrow">
            <a:avLst/>
          </a:prstGeom>
          <a:solidFill>
            <a:schemeClr val="accent4">
              <a:lumMod val="50000"/>
            </a:schemeClr>
          </a:solidFill>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Tree>
    <p:extLst>
      <p:ext uri="{BB962C8B-B14F-4D97-AF65-F5344CB8AC3E}">
        <p14:creationId xmlns:p14="http://schemas.microsoft.com/office/powerpoint/2010/main" val="41205238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80728"/>
            <a:ext cx="9032429"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10 Rectángulo"/>
          <p:cNvSpPr/>
          <p:nvPr/>
        </p:nvSpPr>
        <p:spPr>
          <a:xfrm>
            <a:off x="6038987" y="4149080"/>
            <a:ext cx="572714" cy="216024"/>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348</a:t>
            </a:r>
            <a:endParaRPr lang="es-CO" b="1" dirty="0"/>
          </a:p>
        </p:txBody>
      </p:sp>
      <p:sp>
        <p:nvSpPr>
          <p:cNvPr id="4" name="11 Rectángulo"/>
          <p:cNvSpPr/>
          <p:nvPr/>
        </p:nvSpPr>
        <p:spPr>
          <a:xfrm>
            <a:off x="7740352" y="2204864"/>
            <a:ext cx="819600" cy="216024"/>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3.802</a:t>
            </a:r>
            <a:endParaRPr lang="es-CO" b="1" dirty="0"/>
          </a:p>
        </p:txBody>
      </p:sp>
      <p:sp>
        <p:nvSpPr>
          <p:cNvPr id="5" name="12 Rectángulo"/>
          <p:cNvSpPr/>
          <p:nvPr/>
        </p:nvSpPr>
        <p:spPr>
          <a:xfrm>
            <a:off x="8324065" y="4129447"/>
            <a:ext cx="761041" cy="216024"/>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3.452</a:t>
            </a:r>
            <a:endParaRPr lang="es-CO" b="1" dirty="0"/>
          </a:p>
        </p:txBody>
      </p:sp>
      <p:sp>
        <p:nvSpPr>
          <p:cNvPr id="7" name="13 Rectángulo"/>
          <p:cNvSpPr/>
          <p:nvPr/>
        </p:nvSpPr>
        <p:spPr>
          <a:xfrm>
            <a:off x="4716016" y="5031969"/>
            <a:ext cx="442896" cy="197231"/>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67</a:t>
            </a:r>
            <a:endParaRPr lang="es-CO" b="1" dirty="0"/>
          </a:p>
        </p:txBody>
      </p:sp>
      <p:sp>
        <p:nvSpPr>
          <p:cNvPr id="8" name="14 Rectángulo"/>
          <p:cNvSpPr/>
          <p:nvPr/>
        </p:nvSpPr>
        <p:spPr>
          <a:xfrm>
            <a:off x="6156176" y="5050668"/>
            <a:ext cx="569609" cy="178532"/>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281</a:t>
            </a:r>
            <a:endParaRPr lang="es-CO" b="1" dirty="0"/>
          </a:p>
        </p:txBody>
      </p:sp>
      <p:sp>
        <p:nvSpPr>
          <p:cNvPr id="9" name="15 Rectángulo"/>
          <p:cNvSpPr/>
          <p:nvPr/>
        </p:nvSpPr>
        <p:spPr>
          <a:xfrm>
            <a:off x="7092280" y="5050668"/>
            <a:ext cx="442896" cy="178532"/>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74</a:t>
            </a:r>
            <a:endParaRPr lang="es-CO" b="1" dirty="0"/>
          </a:p>
        </p:txBody>
      </p:sp>
      <p:sp>
        <p:nvSpPr>
          <p:cNvPr id="10" name="16 Rectángulo"/>
          <p:cNvSpPr/>
          <p:nvPr/>
        </p:nvSpPr>
        <p:spPr>
          <a:xfrm>
            <a:off x="8316416" y="5055692"/>
            <a:ext cx="776338" cy="173508"/>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3.378</a:t>
            </a:r>
            <a:endParaRPr lang="es-CO" b="1" dirty="0"/>
          </a:p>
        </p:txBody>
      </p:sp>
      <p:sp>
        <p:nvSpPr>
          <p:cNvPr id="11" name="17 Rectángulo"/>
          <p:cNvSpPr/>
          <p:nvPr/>
        </p:nvSpPr>
        <p:spPr>
          <a:xfrm>
            <a:off x="5292080" y="6040927"/>
            <a:ext cx="442895" cy="196385"/>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63</a:t>
            </a:r>
            <a:endParaRPr lang="es-CO" b="1" dirty="0"/>
          </a:p>
        </p:txBody>
      </p:sp>
      <p:sp>
        <p:nvSpPr>
          <p:cNvPr id="12" name="18 Rectángulo"/>
          <p:cNvSpPr/>
          <p:nvPr/>
        </p:nvSpPr>
        <p:spPr>
          <a:xfrm>
            <a:off x="6300192" y="6112935"/>
            <a:ext cx="570886" cy="196385"/>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218</a:t>
            </a:r>
            <a:endParaRPr lang="es-CO" b="1" dirty="0"/>
          </a:p>
        </p:txBody>
      </p:sp>
      <p:sp>
        <p:nvSpPr>
          <p:cNvPr id="13" name="19 Rectángulo"/>
          <p:cNvSpPr/>
          <p:nvPr/>
        </p:nvSpPr>
        <p:spPr>
          <a:xfrm>
            <a:off x="7308304" y="6040927"/>
            <a:ext cx="764380" cy="196385"/>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1.674</a:t>
            </a:r>
            <a:endParaRPr lang="es-CO" b="1" dirty="0"/>
          </a:p>
        </p:txBody>
      </p:sp>
      <p:sp>
        <p:nvSpPr>
          <p:cNvPr id="14" name="20 Rectángulo"/>
          <p:cNvSpPr/>
          <p:nvPr/>
        </p:nvSpPr>
        <p:spPr>
          <a:xfrm>
            <a:off x="8344991" y="6112935"/>
            <a:ext cx="768055" cy="196385"/>
          </a:xfrm>
          <a:prstGeom prst="rect">
            <a:avLst/>
          </a:prstGeom>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b="1" dirty="0"/>
              <a:t>1.704</a:t>
            </a:r>
            <a:endParaRPr lang="es-CO" b="1" dirty="0"/>
          </a:p>
        </p:txBody>
      </p:sp>
    </p:spTree>
    <p:extLst>
      <p:ext uri="{BB962C8B-B14F-4D97-AF65-F5344CB8AC3E}">
        <p14:creationId xmlns:p14="http://schemas.microsoft.com/office/powerpoint/2010/main" val="25575998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51"/>
          <p:cNvSpPr txBox="1">
            <a:spLocks noChangeArrowheads="1"/>
          </p:cNvSpPr>
          <p:nvPr/>
        </p:nvSpPr>
        <p:spPr bwMode="auto">
          <a:xfrm>
            <a:off x="2987675" y="3270250"/>
            <a:ext cx="3097213"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800" i="1" dirty="0"/>
              <a:t>Gobierno</a:t>
            </a:r>
            <a:r>
              <a:rPr lang="es-CO" altLang="es-CO" sz="2000" i="1" dirty="0"/>
              <a:t>  </a:t>
            </a:r>
            <a:endParaRPr lang="es-ES" altLang="es-CO" sz="2000" i="1" dirty="0"/>
          </a:p>
        </p:txBody>
      </p:sp>
      <p:cxnSp>
        <p:nvCxnSpPr>
          <p:cNvPr id="6" name="33 Conector recto de flecha"/>
          <p:cNvCxnSpPr/>
          <p:nvPr/>
        </p:nvCxnSpPr>
        <p:spPr>
          <a:xfrm rot="10800000" flipV="1">
            <a:off x="5572125" y="3486150"/>
            <a:ext cx="428625" cy="1588"/>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sp>
        <p:nvSpPr>
          <p:cNvPr id="35845" name="Text Box 47"/>
          <p:cNvSpPr txBox="1">
            <a:spLocks noChangeArrowheads="1"/>
          </p:cNvSpPr>
          <p:nvPr/>
        </p:nvSpPr>
        <p:spPr bwMode="auto">
          <a:xfrm>
            <a:off x="2987675" y="5100638"/>
            <a:ext cx="3097213" cy="11079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400" i="1" dirty="0"/>
              <a:t>Sector privado</a:t>
            </a:r>
          </a:p>
          <a:p>
            <a:pPr algn="r" eaLnBrk="1" hangingPunct="1">
              <a:spcBef>
                <a:spcPct val="50000"/>
              </a:spcBef>
            </a:pPr>
            <a:r>
              <a:rPr lang="es-CO" altLang="es-CO" sz="2800" i="1" dirty="0"/>
              <a:t>-Empresas-</a:t>
            </a:r>
            <a:endParaRPr lang="es-ES" altLang="es-CO" sz="2800" i="1" dirty="0"/>
          </a:p>
        </p:txBody>
      </p:sp>
      <p:cxnSp>
        <p:nvCxnSpPr>
          <p:cNvPr id="8" name="33 Conector recto de flecha"/>
          <p:cNvCxnSpPr/>
          <p:nvPr/>
        </p:nvCxnSpPr>
        <p:spPr>
          <a:xfrm>
            <a:off x="2919809" y="5284788"/>
            <a:ext cx="500063" cy="1587"/>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cxnSp>
        <p:nvCxnSpPr>
          <p:cNvPr id="9" name="33 Conector recto de flecha"/>
          <p:cNvCxnSpPr/>
          <p:nvPr/>
        </p:nvCxnSpPr>
        <p:spPr>
          <a:xfrm rot="10800000" flipV="1">
            <a:off x="5655543" y="5356225"/>
            <a:ext cx="428625" cy="1588"/>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sp>
        <p:nvSpPr>
          <p:cNvPr id="35848" name="Text Box 46"/>
          <p:cNvSpPr txBox="1">
            <a:spLocks noChangeArrowheads="1"/>
          </p:cNvSpPr>
          <p:nvPr/>
        </p:nvSpPr>
        <p:spPr bwMode="auto">
          <a:xfrm>
            <a:off x="3130550" y="3846513"/>
            <a:ext cx="3097213"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200" i="1" dirty="0"/>
              <a:t>  Empresas públicas</a:t>
            </a:r>
          </a:p>
        </p:txBody>
      </p:sp>
      <p:cxnSp>
        <p:nvCxnSpPr>
          <p:cNvPr id="11" name="33 Conector recto de flecha"/>
          <p:cNvCxnSpPr/>
          <p:nvPr/>
        </p:nvCxnSpPr>
        <p:spPr>
          <a:xfrm>
            <a:off x="3000375" y="4057650"/>
            <a:ext cx="500063" cy="1588"/>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cxnSp>
        <p:nvCxnSpPr>
          <p:cNvPr id="12" name="33 Conector recto de flecha"/>
          <p:cNvCxnSpPr/>
          <p:nvPr/>
        </p:nvCxnSpPr>
        <p:spPr>
          <a:xfrm>
            <a:off x="3000375" y="3486150"/>
            <a:ext cx="500063" cy="1588"/>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grpSp>
        <p:nvGrpSpPr>
          <p:cNvPr id="35851" name="Organization Chart 5"/>
          <p:cNvGrpSpPr>
            <a:grpSpLocks/>
          </p:cNvGrpSpPr>
          <p:nvPr/>
        </p:nvGrpSpPr>
        <p:grpSpPr bwMode="auto">
          <a:xfrm>
            <a:off x="2386013" y="1243013"/>
            <a:ext cx="4310062" cy="947737"/>
            <a:chOff x="1489" y="530"/>
            <a:chExt cx="1205" cy="374"/>
          </a:xfrm>
        </p:grpSpPr>
        <p:cxnSp>
          <p:nvCxnSpPr>
            <p:cNvPr id="14" name="_s14340"/>
            <p:cNvCxnSpPr>
              <a:cxnSpLocks noChangeShapeType="1"/>
            </p:cNvCxnSpPr>
            <p:nvPr/>
          </p:nvCxnSpPr>
          <p:spPr bwMode="auto">
            <a:xfrm rot="16200000" flipV="1">
              <a:off x="2233" y="387"/>
              <a:ext cx="318" cy="604"/>
            </a:xfrm>
            <a:prstGeom prst="bentConnector3">
              <a:avLst>
                <a:gd name="adj1" fmla="val 50000"/>
              </a:avLst>
            </a:prstGeom>
            <a:noFill/>
            <a:ln w="28575">
              <a:solidFill>
                <a:schemeClr val="bg1">
                  <a:lumMod val="75000"/>
                </a:schemeClr>
              </a:solidFill>
              <a:miter lim="800000"/>
              <a:headEnd/>
              <a:tailEnd/>
            </a:ln>
          </p:spPr>
        </p:cxnSp>
        <p:cxnSp>
          <p:nvCxnSpPr>
            <p:cNvPr id="15" name="_s14341"/>
            <p:cNvCxnSpPr>
              <a:cxnSpLocks noChangeShapeType="1"/>
            </p:cNvCxnSpPr>
            <p:nvPr/>
          </p:nvCxnSpPr>
          <p:spPr bwMode="auto">
            <a:xfrm rot="5400000" flipH="1" flipV="1">
              <a:off x="1610" y="410"/>
              <a:ext cx="373" cy="615"/>
            </a:xfrm>
            <a:prstGeom prst="bentConnector2">
              <a:avLst/>
            </a:prstGeom>
            <a:noFill/>
            <a:ln w="28575">
              <a:solidFill>
                <a:schemeClr val="bg1">
                  <a:lumMod val="75000"/>
                </a:schemeClr>
              </a:solidFill>
              <a:miter lim="800000"/>
              <a:headEnd/>
              <a:tailEnd/>
            </a:ln>
          </p:spPr>
        </p:cxnSp>
      </p:grpSp>
      <p:sp>
        <p:nvSpPr>
          <p:cNvPr id="16" name="15 CuadroTexto"/>
          <p:cNvSpPr txBox="1"/>
          <p:nvPr/>
        </p:nvSpPr>
        <p:spPr>
          <a:xfrm>
            <a:off x="944566" y="2190750"/>
            <a:ext cx="2885280" cy="677108"/>
          </a:xfrm>
          <a:prstGeom prst="rect">
            <a:avLst/>
          </a:prstGeom>
          <a:gradFill>
            <a:gsLst>
              <a:gs pos="0">
                <a:schemeClr val="bg1"/>
              </a:gs>
              <a:gs pos="50000">
                <a:srgbClr val="B4DE86"/>
              </a:gs>
              <a:gs pos="100000">
                <a:srgbClr val="76B531"/>
              </a:gs>
            </a:gsLst>
            <a:lin ang="5400000" scaled="0"/>
          </a:gradFill>
          <a:ln w="19050">
            <a:solidFill>
              <a:schemeClr val="tx1"/>
            </a:solidFill>
            <a:prstDash val="solid"/>
          </a:ln>
          <a:effectLst>
            <a:glow rad="139700">
              <a:schemeClr val="accent5">
                <a:satMod val="175000"/>
                <a:alpha val="40000"/>
              </a:schemeClr>
            </a:glow>
          </a:effectLst>
        </p:spPr>
        <p:txBody>
          <a:bodyPr>
            <a:spAutoFit/>
          </a:bodyPr>
          <a:lstStyle/>
          <a:p>
            <a:pPr algn="ctr" eaLnBrk="1" fontAlgn="ctr" hangingPunct="1">
              <a:spcBef>
                <a:spcPts val="0"/>
              </a:spcBef>
              <a:spcAft>
                <a:spcPts val="0"/>
              </a:spcAft>
              <a:defRPr/>
            </a:pPr>
            <a:endParaRPr lang="es-ES" sz="500" dirty="0">
              <a:solidFill>
                <a:srgbClr val="000000"/>
              </a:solidFill>
              <a:latin typeface="+mn-lt"/>
            </a:endParaRPr>
          </a:p>
          <a:p>
            <a:pPr algn="ctr" eaLnBrk="1" fontAlgn="ctr" hangingPunct="1">
              <a:spcBef>
                <a:spcPts val="0"/>
              </a:spcBef>
              <a:spcAft>
                <a:spcPts val="0"/>
              </a:spcAft>
              <a:defRPr/>
            </a:pPr>
            <a:r>
              <a:rPr lang="es-ES" sz="2800" b="1" dirty="0">
                <a:solidFill>
                  <a:srgbClr val="000000"/>
                </a:solidFill>
                <a:latin typeface="+mn-lt"/>
              </a:rPr>
              <a:t>NACIONALES</a:t>
            </a:r>
          </a:p>
          <a:p>
            <a:pPr algn="ctr" eaLnBrk="1" fontAlgn="ctr" hangingPunct="1">
              <a:spcBef>
                <a:spcPts val="0"/>
              </a:spcBef>
              <a:spcAft>
                <a:spcPts val="0"/>
              </a:spcAft>
              <a:defRPr/>
            </a:pPr>
            <a:endParaRPr lang="es-ES" sz="500" dirty="0">
              <a:solidFill>
                <a:srgbClr val="000000"/>
              </a:solidFill>
              <a:latin typeface="+mn-lt"/>
            </a:endParaRPr>
          </a:p>
        </p:txBody>
      </p:sp>
      <p:sp>
        <p:nvSpPr>
          <p:cNvPr id="17" name="16 CuadroTexto"/>
          <p:cNvSpPr txBox="1"/>
          <p:nvPr/>
        </p:nvSpPr>
        <p:spPr>
          <a:xfrm>
            <a:off x="4788024" y="2190750"/>
            <a:ext cx="3384426" cy="677108"/>
          </a:xfrm>
          <a:prstGeom prst="rect">
            <a:avLst/>
          </a:prstGeom>
          <a:gradFill>
            <a:gsLst>
              <a:gs pos="0">
                <a:schemeClr val="bg1"/>
              </a:gs>
              <a:gs pos="50000">
                <a:srgbClr val="B4DE86"/>
              </a:gs>
              <a:gs pos="100000">
                <a:srgbClr val="76B531"/>
              </a:gs>
            </a:gsLst>
            <a:lin ang="5400000" scaled="0"/>
          </a:gradFill>
          <a:ln w="19050">
            <a:solidFill>
              <a:schemeClr val="tx1"/>
            </a:solidFill>
            <a:prstDash val="solid"/>
          </a:ln>
          <a:effectLst>
            <a:glow rad="101600">
              <a:schemeClr val="accent5">
                <a:satMod val="175000"/>
                <a:alpha val="40000"/>
              </a:schemeClr>
            </a:glow>
          </a:effectLst>
        </p:spPr>
        <p:txBody>
          <a:bodyPr wrap="square">
            <a:spAutoFit/>
          </a:bodyPr>
          <a:lstStyle/>
          <a:p>
            <a:pPr algn="ctr" eaLnBrk="1" fontAlgn="ctr" hangingPunct="1">
              <a:spcBef>
                <a:spcPts val="0"/>
              </a:spcBef>
              <a:spcAft>
                <a:spcPts val="0"/>
              </a:spcAft>
              <a:defRPr/>
            </a:pPr>
            <a:endParaRPr lang="es-ES" sz="500" dirty="0">
              <a:solidFill>
                <a:srgbClr val="000000"/>
              </a:solidFill>
              <a:latin typeface="+mn-lt"/>
            </a:endParaRPr>
          </a:p>
          <a:p>
            <a:pPr algn="ctr" eaLnBrk="1" fontAlgn="ctr" hangingPunct="1">
              <a:spcBef>
                <a:spcPts val="0"/>
              </a:spcBef>
              <a:spcAft>
                <a:spcPts val="0"/>
              </a:spcAft>
              <a:defRPr/>
            </a:pPr>
            <a:r>
              <a:rPr lang="es-ES" sz="2800" b="1" dirty="0">
                <a:solidFill>
                  <a:srgbClr val="000000"/>
                </a:solidFill>
                <a:latin typeface="+mn-lt"/>
              </a:rPr>
              <a:t>INTERNACIONALES</a:t>
            </a:r>
          </a:p>
          <a:p>
            <a:pPr algn="ctr" eaLnBrk="1" fontAlgn="ctr" hangingPunct="1">
              <a:spcBef>
                <a:spcPts val="0"/>
              </a:spcBef>
              <a:spcAft>
                <a:spcPts val="0"/>
              </a:spcAft>
              <a:defRPr/>
            </a:pPr>
            <a:endParaRPr lang="es-ES" sz="500" dirty="0">
              <a:solidFill>
                <a:srgbClr val="000000"/>
              </a:solidFill>
              <a:latin typeface="+mn-lt"/>
            </a:endParaRPr>
          </a:p>
        </p:txBody>
      </p:sp>
      <p:sp>
        <p:nvSpPr>
          <p:cNvPr id="18" name="17 CuadroTexto"/>
          <p:cNvSpPr txBox="1"/>
          <p:nvPr/>
        </p:nvSpPr>
        <p:spPr>
          <a:xfrm>
            <a:off x="1763713" y="3270250"/>
            <a:ext cx="1295400" cy="1008063"/>
          </a:xfrm>
          <a:prstGeom prst="rect">
            <a:avLst/>
          </a:prstGeom>
          <a:gradFill>
            <a:gsLst>
              <a:gs pos="0">
                <a:schemeClr val="bg1"/>
              </a:gs>
              <a:gs pos="50000">
                <a:schemeClr val="bg1"/>
              </a:gs>
              <a:gs pos="100000">
                <a:srgbClr val="F7B009"/>
              </a:gs>
            </a:gsLst>
            <a:lin ang="0" scaled="0"/>
          </a:gradFill>
          <a:ln w="19050">
            <a:noFill/>
            <a:prstDash val="solid"/>
          </a:ln>
        </p:spPr>
        <p:txBody>
          <a:bodyPr anchor="ctr"/>
          <a:lstStyle/>
          <a:p>
            <a:pPr algn="ctr" eaLnBrk="1" fontAlgn="ctr" hangingPunct="1">
              <a:spcBef>
                <a:spcPts val="0"/>
              </a:spcBef>
              <a:spcAft>
                <a:spcPts val="0"/>
              </a:spcAft>
              <a:defRPr/>
            </a:pPr>
            <a:r>
              <a:rPr lang="es-ES" sz="3200" b="1" dirty="0">
                <a:latin typeface="+mn-lt"/>
              </a:rPr>
              <a:t>CGN</a:t>
            </a:r>
            <a:endParaRPr lang="es-ES" sz="3200" b="1" i="1" dirty="0">
              <a:latin typeface="+mn-lt"/>
            </a:endParaRPr>
          </a:p>
        </p:txBody>
      </p:sp>
      <p:sp>
        <p:nvSpPr>
          <p:cNvPr id="19" name="_s1030"/>
          <p:cNvSpPr>
            <a:spLocks noChangeArrowheads="1"/>
          </p:cNvSpPr>
          <p:nvPr/>
        </p:nvSpPr>
        <p:spPr bwMode="auto">
          <a:xfrm>
            <a:off x="457200" y="3232150"/>
            <a:ext cx="1090613" cy="1046163"/>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101600">
              <a:schemeClr val="accent5">
                <a:satMod val="175000"/>
                <a:alpha val="40000"/>
              </a:schemeClr>
            </a:glow>
          </a:effectLst>
        </p:spPr>
        <p:txBody>
          <a:bodyPr wrap="none" anchor="ctr"/>
          <a:lstStyle/>
          <a:p>
            <a:pPr algn="ctr" eaLnBrk="1" fontAlgn="auto" hangingPunct="1">
              <a:spcBef>
                <a:spcPts val="0"/>
              </a:spcBef>
              <a:spcAft>
                <a:spcPts val="0"/>
              </a:spcAft>
              <a:defRPr/>
            </a:pPr>
            <a:r>
              <a:rPr lang="es-ES" sz="3200" b="1" dirty="0">
                <a:solidFill>
                  <a:schemeClr val="accent6">
                    <a:lumMod val="75000"/>
                  </a:schemeClr>
                </a:solidFill>
                <a:latin typeface="+mn-lt"/>
              </a:rPr>
              <a:t>RCP</a:t>
            </a:r>
          </a:p>
        </p:txBody>
      </p:sp>
      <p:sp>
        <p:nvSpPr>
          <p:cNvPr id="20" name="19 CuadroTexto"/>
          <p:cNvSpPr txBox="1"/>
          <p:nvPr/>
        </p:nvSpPr>
        <p:spPr>
          <a:xfrm>
            <a:off x="6008689" y="3357041"/>
            <a:ext cx="1155700" cy="1008063"/>
          </a:xfrm>
          <a:prstGeom prst="rect">
            <a:avLst/>
          </a:prstGeom>
          <a:gradFill>
            <a:gsLst>
              <a:gs pos="0">
                <a:srgbClr val="F7B031"/>
              </a:gs>
              <a:gs pos="50000">
                <a:schemeClr val="bg1"/>
              </a:gs>
              <a:gs pos="100000">
                <a:schemeClr val="bg1"/>
              </a:gs>
            </a:gsLst>
            <a:lin ang="0" scaled="0"/>
          </a:gradFill>
          <a:ln w="19050">
            <a:noFill/>
            <a:prstDash val="solid"/>
          </a:ln>
        </p:spPr>
        <p:txBody>
          <a:bodyPr anchor="ctr"/>
          <a:lstStyle/>
          <a:p>
            <a:pPr algn="ctr" eaLnBrk="1" fontAlgn="ctr" hangingPunct="1">
              <a:spcBef>
                <a:spcPts val="0"/>
              </a:spcBef>
              <a:spcAft>
                <a:spcPts val="0"/>
              </a:spcAft>
              <a:defRPr/>
            </a:pPr>
            <a:r>
              <a:rPr lang="es-ES" sz="2800" b="1" dirty="0">
                <a:latin typeface="+mn-lt"/>
              </a:rPr>
              <a:t>IFAC</a:t>
            </a:r>
          </a:p>
        </p:txBody>
      </p:sp>
      <p:sp>
        <p:nvSpPr>
          <p:cNvPr id="21" name="_s1030"/>
          <p:cNvSpPr>
            <a:spLocks noChangeArrowheads="1"/>
          </p:cNvSpPr>
          <p:nvPr/>
        </p:nvSpPr>
        <p:spPr bwMode="auto">
          <a:xfrm>
            <a:off x="7380288" y="3270250"/>
            <a:ext cx="1079500" cy="1092200"/>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101600">
              <a:schemeClr val="accent5">
                <a:satMod val="175000"/>
                <a:alpha val="40000"/>
              </a:schemeClr>
            </a:glow>
          </a:effectLst>
        </p:spPr>
        <p:txBody>
          <a:bodyPr wrap="none" anchor="ctr"/>
          <a:lstStyle/>
          <a:p>
            <a:pPr algn="ctr" eaLnBrk="1" fontAlgn="auto" hangingPunct="1">
              <a:spcBef>
                <a:spcPts val="0"/>
              </a:spcBef>
              <a:spcAft>
                <a:spcPts val="0"/>
              </a:spcAft>
              <a:defRPr/>
            </a:pPr>
            <a:r>
              <a:rPr lang="es-ES" sz="2800" b="1" dirty="0">
                <a:solidFill>
                  <a:schemeClr val="accent6">
                    <a:lumMod val="75000"/>
                  </a:schemeClr>
                </a:solidFill>
                <a:latin typeface="+mn-lt"/>
              </a:rPr>
              <a:t>NICSP</a:t>
            </a:r>
          </a:p>
        </p:txBody>
      </p:sp>
      <p:sp>
        <p:nvSpPr>
          <p:cNvPr id="22" name="_s1030"/>
          <p:cNvSpPr>
            <a:spLocks noChangeArrowheads="1"/>
          </p:cNvSpPr>
          <p:nvPr/>
        </p:nvSpPr>
        <p:spPr bwMode="auto">
          <a:xfrm>
            <a:off x="7380288" y="4999037"/>
            <a:ext cx="1152525" cy="1208087"/>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101600">
              <a:schemeClr val="accent5">
                <a:satMod val="175000"/>
                <a:alpha val="40000"/>
              </a:schemeClr>
            </a:glow>
          </a:effectLst>
        </p:spPr>
        <p:txBody>
          <a:bodyPr wrap="none" anchor="ctr"/>
          <a:lstStyle/>
          <a:p>
            <a:pPr algn="ctr" eaLnBrk="1" hangingPunct="1">
              <a:defRPr/>
            </a:pPr>
            <a:r>
              <a:rPr lang="es-ES" sz="2800" b="1" dirty="0">
                <a:solidFill>
                  <a:srgbClr val="4E75A3"/>
                </a:solidFill>
              </a:rPr>
              <a:t>NIC </a:t>
            </a:r>
          </a:p>
          <a:p>
            <a:pPr algn="ctr" eaLnBrk="1" hangingPunct="1">
              <a:defRPr/>
            </a:pPr>
            <a:r>
              <a:rPr lang="es-ES" sz="2800" b="1" dirty="0">
                <a:solidFill>
                  <a:srgbClr val="4E75A3"/>
                </a:solidFill>
              </a:rPr>
              <a:t>NIIF</a:t>
            </a:r>
          </a:p>
        </p:txBody>
      </p:sp>
      <p:cxnSp>
        <p:nvCxnSpPr>
          <p:cNvPr id="23" name="_s14340"/>
          <p:cNvCxnSpPr>
            <a:cxnSpLocks noChangeShapeType="1"/>
            <a:stCxn id="18" idx="1"/>
          </p:cNvCxnSpPr>
          <p:nvPr/>
        </p:nvCxnSpPr>
        <p:spPr bwMode="auto">
          <a:xfrm rot="10800000">
            <a:off x="1547813" y="3756025"/>
            <a:ext cx="215900" cy="19050"/>
          </a:xfrm>
          <a:prstGeom prst="bentConnector3">
            <a:avLst>
              <a:gd name="adj1" fmla="val 50000"/>
            </a:avLst>
          </a:prstGeom>
          <a:noFill/>
          <a:ln w="28575">
            <a:solidFill>
              <a:schemeClr val="bg1">
                <a:lumMod val="50000"/>
              </a:schemeClr>
            </a:solidFill>
            <a:miter lim="800000"/>
            <a:headEnd/>
            <a:tailEnd/>
          </a:ln>
        </p:spPr>
      </p:cxnSp>
      <p:cxnSp>
        <p:nvCxnSpPr>
          <p:cNvPr id="24" name="_s14340"/>
          <p:cNvCxnSpPr>
            <a:cxnSpLocks noChangeShapeType="1"/>
            <a:stCxn id="20" idx="3"/>
          </p:cNvCxnSpPr>
          <p:nvPr/>
        </p:nvCxnSpPr>
        <p:spPr bwMode="auto">
          <a:xfrm flipV="1">
            <a:off x="7164389" y="3809481"/>
            <a:ext cx="215899" cy="51592"/>
          </a:xfrm>
          <a:prstGeom prst="bentConnector3">
            <a:avLst>
              <a:gd name="adj1" fmla="val 50000"/>
            </a:avLst>
          </a:prstGeom>
          <a:noFill/>
          <a:ln w="28575">
            <a:solidFill>
              <a:schemeClr val="bg1">
                <a:lumMod val="50000"/>
              </a:schemeClr>
            </a:solidFill>
            <a:miter lim="800000"/>
            <a:headEnd/>
            <a:tailEnd/>
          </a:ln>
        </p:spPr>
      </p:cxnSp>
      <p:cxnSp>
        <p:nvCxnSpPr>
          <p:cNvPr id="25" name="_s14340"/>
          <p:cNvCxnSpPr>
            <a:cxnSpLocks noChangeShapeType="1"/>
            <a:stCxn id="32" idx="3"/>
          </p:cNvCxnSpPr>
          <p:nvPr/>
        </p:nvCxnSpPr>
        <p:spPr bwMode="auto">
          <a:xfrm>
            <a:off x="7153275" y="5456238"/>
            <a:ext cx="227013" cy="25400"/>
          </a:xfrm>
          <a:prstGeom prst="bentConnector3">
            <a:avLst>
              <a:gd name="adj1" fmla="val 50000"/>
            </a:avLst>
          </a:prstGeom>
          <a:noFill/>
          <a:ln w="28575">
            <a:solidFill>
              <a:schemeClr val="bg1">
                <a:lumMod val="50000"/>
              </a:schemeClr>
            </a:solidFill>
            <a:miter lim="800000"/>
            <a:headEnd/>
            <a:tailEnd/>
          </a:ln>
        </p:spPr>
      </p:cxnSp>
      <p:sp>
        <p:nvSpPr>
          <p:cNvPr id="26" name="25 CuadroTexto"/>
          <p:cNvSpPr txBox="1"/>
          <p:nvPr/>
        </p:nvSpPr>
        <p:spPr>
          <a:xfrm>
            <a:off x="1691680" y="4781550"/>
            <a:ext cx="1287463" cy="1181100"/>
          </a:xfrm>
          <a:prstGeom prst="rect">
            <a:avLst/>
          </a:prstGeom>
          <a:gradFill>
            <a:gsLst>
              <a:gs pos="0">
                <a:schemeClr val="bg1"/>
              </a:gs>
              <a:gs pos="50000">
                <a:schemeClr val="bg1"/>
              </a:gs>
              <a:gs pos="100000">
                <a:srgbClr val="F7B009"/>
              </a:gs>
            </a:gsLst>
            <a:lin ang="0" scaled="0"/>
          </a:gradFill>
          <a:ln w="19050">
            <a:noFill/>
            <a:prstDash val="solid"/>
          </a:ln>
        </p:spPr>
        <p:txBody>
          <a:bodyPr anchor="ctr"/>
          <a:lstStyle/>
          <a:p>
            <a:pPr algn="ctr" eaLnBrk="1" fontAlgn="ctr" hangingPunct="1">
              <a:spcBef>
                <a:spcPts val="0"/>
              </a:spcBef>
              <a:spcAft>
                <a:spcPts val="0"/>
              </a:spcAft>
              <a:defRPr/>
            </a:pPr>
            <a:r>
              <a:rPr lang="es-ES" sz="2800" b="1" dirty="0">
                <a:latin typeface="+mn-lt"/>
              </a:rPr>
              <a:t>MHCP</a:t>
            </a:r>
          </a:p>
          <a:p>
            <a:pPr algn="ctr" eaLnBrk="1" fontAlgn="ctr" hangingPunct="1">
              <a:spcBef>
                <a:spcPts val="0"/>
              </a:spcBef>
              <a:spcAft>
                <a:spcPts val="0"/>
              </a:spcAft>
              <a:defRPr/>
            </a:pPr>
            <a:r>
              <a:rPr lang="es-ES" sz="2800" b="1" dirty="0">
                <a:latin typeface="+mn-lt"/>
              </a:rPr>
              <a:t>MCIT</a:t>
            </a:r>
          </a:p>
          <a:p>
            <a:pPr algn="ctr" eaLnBrk="1" fontAlgn="ctr" hangingPunct="1">
              <a:spcBef>
                <a:spcPts val="0"/>
              </a:spcBef>
              <a:spcAft>
                <a:spcPts val="0"/>
              </a:spcAft>
              <a:defRPr/>
            </a:pPr>
            <a:r>
              <a:rPr lang="es-ES" sz="2800" b="1" dirty="0">
                <a:latin typeface="+mn-lt"/>
              </a:rPr>
              <a:t>CTCP</a:t>
            </a:r>
          </a:p>
        </p:txBody>
      </p:sp>
      <p:cxnSp>
        <p:nvCxnSpPr>
          <p:cNvPr id="27" name="_s14341"/>
          <p:cNvCxnSpPr>
            <a:cxnSpLocks noChangeShapeType="1"/>
          </p:cNvCxnSpPr>
          <p:nvPr/>
        </p:nvCxnSpPr>
        <p:spPr bwMode="auto">
          <a:xfrm rot="10800000" flipH="1">
            <a:off x="381000" y="2505075"/>
            <a:ext cx="514350" cy="1249363"/>
          </a:xfrm>
          <a:prstGeom prst="bentConnector3">
            <a:avLst>
              <a:gd name="adj1" fmla="val -44444"/>
            </a:avLst>
          </a:prstGeom>
          <a:noFill/>
          <a:ln w="28575">
            <a:solidFill>
              <a:schemeClr val="bg1">
                <a:lumMod val="75000"/>
              </a:schemeClr>
            </a:solidFill>
            <a:miter lim="800000"/>
            <a:headEnd/>
            <a:tailEnd/>
          </a:ln>
        </p:spPr>
      </p:cxnSp>
      <p:cxnSp>
        <p:nvCxnSpPr>
          <p:cNvPr id="28" name="_s14341"/>
          <p:cNvCxnSpPr>
            <a:cxnSpLocks noChangeShapeType="1"/>
          </p:cNvCxnSpPr>
          <p:nvPr/>
        </p:nvCxnSpPr>
        <p:spPr bwMode="auto">
          <a:xfrm rot="10800000">
            <a:off x="681038" y="2678113"/>
            <a:ext cx="792162" cy="2865437"/>
          </a:xfrm>
          <a:prstGeom prst="bentConnector3">
            <a:avLst>
              <a:gd name="adj1" fmla="val 136874"/>
            </a:avLst>
          </a:prstGeom>
          <a:noFill/>
          <a:ln w="28575">
            <a:solidFill>
              <a:schemeClr val="bg1">
                <a:lumMod val="75000"/>
              </a:schemeClr>
            </a:solidFill>
            <a:miter lim="800000"/>
            <a:headEnd/>
            <a:tailEnd/>
          </a:ln>
        </p:spPr>
      </p:cxnSp>
      <p:cxnSp>
        <p:nvCxnSpPr>
          <p:cNvPr id="35875" name="_s14341"/>
          <p:cNvCxnSpPr>
            <a:cxnSpLocks noChangeShapeType="1"/>
          </p:cNvCxnSpPr>
          <p:nvPr/>
        </p:nvCxnSpPr>
        <p:spPr bwMode="auto">
          <a:xfrm flipH="1" flipV="1">
            <a:off x="8172450" y="2505075"/>
            <a:ext cx="287338" cy="1217613"/>
          </a:xfrm>
          <a:prstGeom prst="bentConnector3">
            <a:avLst>
              <a:gd name="adj1" fmla="val -79560"/>
            </a:avLst>
          </a:prstGeom>
          <a:noFill/>
          <a:ln w="28575">
            <a:solidFill>
              <a:srgbClr val="BFBFBF"/>
            </a:solidFill>
            <a:miter lim="800000"/>
            <a:headEnd/>
            <a:tailEnd/>
          </a:ln>
          <a:extLst>
            <a:ext uri="{909E8E84-426E-40DD-AFC4-6F175D3DCCD1}">
              <a14:hiddenFill xmlns:a14="http://schemas.microsoft.com/office/drawing/2010/main">
                <a:noFill/>
              </a14:hiddenFill>
            </a:ext>
          </a:extLst>
        </p:spPr>
      </p:cxnSp>
      <p:cxnSp>
        <p:nvCxnSpPr>
          <p:cNvPr id="35876" name="_s14341"/>
          <p:cNvCxnSpPr>
            <a:cxnSpLocks noChangeShapeType="1"/>
          </p:cNvCxnSpPr>
          <p:nvPr/>
        </p:nvCxnSpPr>
        <p:spPr bwMode="auto">
          <a:xfrm flipH="1" flipV="1">
            <a:off x="8172450" y="2505075"/>
            <a:ext cx="360363" cy="2976563"/>
          </a:xfrm>
          <a:prstGeom prst="bentConnector3">
            <a:avLst>
              <a:gd name="adj1" fmla="val -63435"/>
            </a:avLst>
          </a:prstGeom>
          <a:noFill/>
          <a:ln w="28575">
            <a:solidFill>
              <a:srgbClr val="BFBFBF"/>
            </a:solidFill>
            <a:miter lim="800000"/>
            <a:headEnd/>
            <a:tailEnd/>
          </a:ln>
          <a:extLst>
            <a:ext uri="{909E8E84-426E-40DD-AFC4-6F175D3DCCD1}">
              <a14:hiddenFill xmlns:a14="http://schemas.microsoft.com/office/drawing/2010/main">
                <a:noFill/>
              </a14:hiddenFill>
            </a:ext>
          </a:extLst>
        </p:spPr>
      </p:cxnSp>
      <p:cxnSp>
        <p:nvCxnSpPr>
          <p:cNvPr id="31" name="30 Conector angular"/>
          <p:cNvCxnSpPr/>
          <p:nvPr/>
        </p:nvCxnSpPr>
        <p:spPr>
          <a:xfrm rot="16200000" flipV="1">
            <a:off x="5324476" y="4243387"/>
            <a:ext cx="925512" cy="785813"/>
          </a:xfrm>
          <a:prstGeom prst="bentConnector3">
            <a:avLst>
              <a:gd name="adj1" fmla="val 50000"/>
            </a:avLst>
          </a:prstGeom>
          <a:ln w="63500">
            <a:solidFill>
              <a:srgbClr val="F7B03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2" name="31 CuadroTexto"/>
          <p:cNvSpPr txBox="1"/>
          <p:nvPr/>
        </p:nvSpPr>
        <p:spPr>
          <a:xfrm>
            <a:off x="6000750" y="4772025"/>
            <a:ext cx="1152525" cy="1368425"/>
          </a:xfrm>
          <a:prstGeom prst="rect">
            <a:avLst/>
          </a:prstGeom>
          <a:gradFill>
            <a:gsLst>
              <a:gs pos="0">
                <a:srgbClr val="F7B031"/>
              </a:gs>
              <a:gs pos="50000">
                <a:schemeClr val="bg1"/>
              </a:gs>
              <a:gs pos="100000">
                <a:schemeClr val="bg1"/>
              </a:gs>
            </a:gsLst>
            <a:lin ang="0" scaled="0"/>
          </a:gradFill>
          <a:ln w="19050">
            <a:noFill/>
            <a:prstDash val="solid"/>
          </a:ln>
        </p:spPr>
        <p:txBody>
          <a:bodyPr anchor="ctr"/>
          <a:lstStyle/>
          <a:p>
            <a:pPr algn="ctr" eaLnBrk="1" fontAlgn="ctr" hangingPunct="1">
              <a:spcBef>
                <a:spcPts val="0"/>
              </a:spcBef>
              <a:spcAft>
                <a:spcPts val="0"/>
              </a:spcAft>
              <a:defRPr/>
            </a:pPr>
            <a:r>
              <a:rPr lang="es-ES" sz="2800" b="1" dirty="0">
                <a:latin typeface="+mn-lt"/>
              </a:rPr>
              <a:t>IASB</a:t>
            </a:r>
          </a:p>
        </p:txBody>
      </p:sp>
      <p:sp>
        <p:nvSpPr>
          <p:cNvPr id="33" name="AutoShape 4"/>
          <p:cNvSpPr>
            <a:spLocks noChangeArrowheads="1"/>
          </p:cNvSpPr>
          <p:nvPr/>
        </p:nvSpPr>
        <p:spPr bwMode="auto">
          <a:xfrm>
            <a:off x="381000" y="1142999"/>
            <a:ext cx="8439471" cy="711875"/>
          </a:xfrm>
          <a:prstGeom prst="roundRect">
            <a:avLst>
              <a:gd name="adj" fmla="val 21667"/>
            </a:avLst>
          </a:prstGeom>
          <a:gradFill rotWithShape="1">
            <a:gsLst>
              <a:gs pos="0">
                <a:srgbClr val="BDC9AF"/>
              </a:gs>
              <a:gs pos="100000">
                <a:srgbClr val="FFFFFF"/>
              </a:gs>
            </a:gsLst>
            <a:lin ang="2700000" scaled="1"/>
          </a:gradFill>
          <a:ln w="50800" algn="ctr">
            <a:noFill/>
            <a:round/>
            <a:headEnd/>
            <a:tailEnd/>
          </a:ln>
          <a:effectLst>
            <a:glow rad="101600">
              <a:schemeClr val="accent3">
                <a:satMod val="175000"/>
                <a:alpha val="40000"/>
              </a:schemeClr>
            </a:glow>
            <a:outerShdw dist="38100" dir="2700000" algn="tl" rotWithShape="0">
              <a:srgbClr val="000000">
                <a:alpha val="39999"/>
              </a:srgbClr>
            </a:outerShdw>
          </a:effectLst>
        </p:spPr>
        <p:txBody>
          <a:bodyPr anchor="ctr" anchorCtr="1"/>
          <a:lstStyle/>
          <a:p>
            <a:pPr algn="ctr" eaLnBrk="1" hangingPunct="1">
              <a:defRPr/>
            </a:pPr>
            <a:r>
              <a:rPr lang="es-ES" sz="2400" b="1" dirty="0">
                <a:effectLst>
                  <a:outerShdw blurRad="38100" dist="38100" dir="2700000" algn="tl">
                    <a:srgbClr val="000000"/>
                  </a:outerShdw>
                </a:effectLst>
                <a:latin typeface="Arial" pitchFamily="34" charset="0"/>
                <a:cs typeface="Arial" panose="020B0604020202020204" pitchFamily="34" charset="0"/>
              </a:rPr>
              <a:t>REFERENTES INTERNACIONALES PARA LA CONVERGENCIA</a:t>
            </a:r>
          </a:p>
        </p:txBody>
      </p:sp>
    </p:spTree>
    <p:extLst>
      <p:ext uri="{BB962C8B-B14F-4D97-AF65-F5344CB8AC3E}">
        <p14:creationId xmlns:p14="http://schemas.microsoft.com/office/powerpoint/2010/main" val="426715050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9 Forma libre"/>
          <p:cNvSpPr/>
          <p:nvPr/>
        </p:nvSpPr>
        <p:spPr bwMode="auto">
          <a:xfrm>
            <a:off x="2824163" y="4210050"/>
            <a:ext cx="385762" cy="1792288"/>
          </a:xfrm>
          <a:custGeom>
            <a:avLst/>
            <a:gdLst>
              <a:gd name="connsiteX0" fmla="*/ 0 w 415454"/>
              <a:gd name="connsiteY0" fmla="*/ 0 h 1792958"/>
              <a:gd name="connsiteX1" fmla="*/ 225642 w 415454"/>
              <a:gd name="connsiteY1" fmla="*/ 0 h 1792958"/>
              <a:gd name="connsiteX2" fmla="*/ 225642 w 415454"/>
              <a:gd name="connsiteY2" fmla="*/ 1831325 h 1792958"/>
              <a:gd name="connsiteX3" fmla="*/ 451285 w 415454"/>
              <a:gd name="connsiteY3" fmla="*/ 1831325 h 1792958"/>
            </a:gdLst>
            <a:ahLst/>
            <a:cxnLst>
              <a:cxn ang="0">
                <a:pos x="connsiteX0" y="connsiteY0"/>
              </a:cxn>
              <a:cxn ang="0">
                <a:pos x="connsiteX1" y="connsiteY1"/>
              </a:cxn>
              <a:cxn ang="0">
                <a:pos x="connsiteX2" y="connsiteY2"/>
              </a:cxn>
              <a:cxn ang="0">
                <a:pos x="connsiteX3" y="connsiteY3"/>
              </a:cxn>
            </a:cxnLst>
            <a:rect l="l" t="t" r="r" b="b"/>
            <a:pathLst>
              <a:path w="415454" h="1792958">
                <a:moveTo>
                  <a:pt x="0" y="0"/>
                </a:moveTo>
                <a:lnTo>
                  <a:pt x="225642" y="0"/>
                </a:lnTo>
                <a:lnTo>
                  <a:pt x="225642" y="1831325"/>
                </a:lnTo>
                <a:lnTo>
                  <a:pt x="451285" y="1831325"/>
                </a:lnTo>
              </a:path>
            </a:pathLst>
          </a:custGeom>
          <a:noFill/>
          <a:ln w="25400" cap="flat" cmpd="sng" algn="ctr">
            <a:solidFill>
              <a:srgbClr val="8064A2">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lIns="174415" tIns="850468" rIns="174416" bIns="850467" spcCol="1270" anchor="ctr"/>
          <a:lstStyle/>
          <a:p>
            <a:pPr algn="ctr" defTabSz="266700">
              <a:lnSpc>
                <a:spcPct val="90000"/>
              </a:lnSpc>
              <a:spcAft>
                <a:spcPct val="35000"/>
              </a:spcAft>
              <a:defRPr/>
            </a:pPr>
            <a:endParaRPr lang="es-ES" sz="600">
              <a:solidFill>
                <a:sysClr val="windowText" lastClr="000000">
                  <a:hueOff val="0"/>
                  <a:satOff val="0"/>
                  <a:lumOff val="0"/>
                  <a:alphaOff val="0"/>
                </a:sysClr>
              </a:solidFill>
            </a:endParaRPr>
          </a:p>
        </p:txBody>
      </p:sp>
      <p:sp>
        <p:nvSpPr>
          <p:cNvPr id="7" name="11 Forma libre"/>
          <p:cNvSpPr/>
          <p:nvPr/>
        </p:nvSpPr>
        <p:spPr bwMode="auto">
          <a:xfrm>
            <a:off x="2824163" y="1495425"/>
            <a:ext cx="400050" cy="3019425"/>
          </a:xfrm>
          <a:custGeom>
            <a:avLst/>
            <a:gdLst>
              <a:gd name="connsiteX0" fmla="*/ 0 w 432124"/>
              <a:gd name="connsiteY0" fmla="*/ 1712671 h 1790240"/>
              <a:gd name="connsiteX1" fmla="*/ 234881 w 432124"/>
              <a:gd name="connsiteY1" fmla="*/ 1712671 h 1790240"/>
              <a:gd name="connsiteX2" fmla="*/ 234881 w 432124"/>
              <a:gd name="connsiteY2" fmla="*/ 0 h 1790240"/>
              <a:gd name="connsiteX3" fmla="*/ 469763 w 432124"/>
              <a:gd name="connsiteY3" fmla="*/ 0 h 1790240"/>
            </a:gdLst>
            <a:ahLst/>
            <a:cxnLst>
              <a:cxn ang="0">
                <a:pos x="connsiteX0" y="connsiteY0"/>
              </a:cxn>
              <a:cxn ang="0">
                <a:pos x="connsiteX1" y="connsiteY1"/>
              </a:cxn>
              <a:cxn ang="0">
                <a:pos x="connsiteX2" y="connsiteY2"/>
              </a:cxn>
              <a:cxn ang="0">
                <a:pos x="connsiteX3" y="connsiteY3"/>
              </a:cxn>
            </a:cxnLst>
            <a:rect l="l" t="t" r="r" b="b"/>
            <a:pathLst>
              <a:path w="432124" h="1790240">
                <a:moveTo>
                  <a:pt x="0" y="1712671"/>
                </a:moveTo>
                <a:lnTo>
                  <a:pt x="234881" y="1712671"/>
                </a:lnTo>
                <a:lnTo>
                  <a:pt x="234881" y="0"/>
                </a:lnTo>
                <a:lnTo>
                  <a:pt x="469763" y="0"/>
                </a:lnTo>
              </a:path>
            </a:pathLst>
          </a:custGeom>
          <a:noFill/>
          <a:ln w="25400" cap="flat" cmpd="sng" algn="ctr">
            <a:solidFill>
              <a:srgbClr val="8064A2">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lIns="182720" tIns="849079" rIns="182722" bIns="849079" spcCol="1270" anchor="ctr"/>
          <a:lstStyle/>
          <a:p>
            <a:pPr algn="ctr" defTabSz="266700">
              <a:lnSpc>
                <a:spcPct val="90000"/>
              </a:lnSpc>
              <a:spcAft>
                <a:spcPct val="35000"/>
              </a:spcAft>
              <a:defRPr/>
            </a:pPr>
            <a:endParaRPr lang="es-ES" sz="600">
              <a:solidFill>
                <a:sysClr val="windowText" lastClr="000000">
                  <a:hueOff val="0"/>
                  <a:satOff val="0"/>
                  <a:lumOff val="0"/>
                  <a:alphaOff val="0"/>
                </a:sysClr>
              </a:solidFill>
            </a:endParaRPr>
          </a:p>
        </p:txBody>
      </p:sp>
      <p:sp>
        <p:nvSpPr>
          <p:cNvPr id="8" name="12 Forma libre"/>
          <p:cNvSpPr/>
          <p:nvPr/>
        </p:nvSpPr>
        <p:spPr bwMode="auto">
          <a:xfrm>
            <a:off x="107950" y="3140968"/>
            <a:ext cx="2716213" cy="3384376"/>
          </a:xfrm>
          <a:custGeom>
            <a:avLst/>
            <a:gdLst>
              <a:gd name="connsiteX0" fmla="*/ 0 w 2122347"/>
              <a:gd name="connsiteY0" fmla="*/ 0 h 2448095"/>
              <a:gd name="connsiteX1" fmla="*/ 2122347 w 2122347"/>
              <a:gd name="connsiteY1" fmla="*/ 0 h 2448095"/>
              <a:gd name="connsiteX2" fmla="*/ 2122347 w 2122347"/>
              <a:gd name="connsiteY2" fmla="*/ 2448095 h 2448095"/>
              <a:gd name="connsiteX3" fmla="*/ 0 w 2122347"/>
              <a:gd name="connsiteY3" fmla="*/ 2448095 h 2448095"/>
              <a:gd name="connsiteX4" fmla="*/ 0 w 2122347"/>
              <a:gd name="connsiteY4" fmla="*/ 0 h 244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2347" h="2448095">
                <a:moveTo>
                  <a:pt x="0" y="0"/>
                </a:moveTo>
                <a:lnTo>
                  <a:pt x="2122347" y="0"/>
                </a:lnTo>
                <a:lnTo>
                  <a:pt x="2122347" y="2448095"/>
                </a:lnTo>
                <a:lnTo>
                  <a:pt x="0" y="2448095"/>
                </a:lnTo>
                <a:lnTo>
                  <a:pt x="0" y="0"/>
                </a:lnTo>
                <a:close/>
              </a:path>
            </a:pathLst>
          </a:custGeom>
          <a:ln/>
          <a:effectLst>
            <a:glow rad="139700">
              <a:schemeClr val="accent3">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lIns="17145" tIns="17145" rIns="17145" bIns="17145" spcCol="1270" anchor="ctr"/>
          <a:lstStyle/>
          <a:p>
            <a:pPr algn="ctr" defTabSz="1200150">
              <a:lnSpc>
                <a:spcPct val="90000"/>
              </a:lnSpc>
              <a:spcAft>
                <a:spcPct val="35000"/>
              </a:spcAft>
              <a:defRPr/>
            </a:pPr>
            <a:r>
              <a:rPr lang="es-MX" sz="3500" b="1" dirty="0">
                <a:ln/>
                <a:solidFill>
                  <a:sysClr val="windowText" lastClr="000000"/>
                </a:solidFill>
                <a:latin typeface="Calibri" pitchFamily="34" charset="0"/>
                <a:cs typeface="Calibri" pitchFamily="34" charset="0"/>
              </a:rPr>
              <a:t>Características </a:t>
            </a:r>
            <a:br>
              <a:rPr lang="es-MX" sz="3500" b="1" dirty="0">
                <a:ln/>
                <a:solidFill>
                  <a:sysClr val="windowText" lastClr="000000"/>
                </a:solidFill>
                <a:latin typeface="Calibri" pitchFamily="34" charset="0"/>
                <a:cs typeface="Calibri" pitchFamily="34" charset="0"/>
              </a:rPr>
            </a:br>
            <a:r>
              <a:rPr lang="es-MX" sz="3500" b="1" dirty="0">
                <a:ln/>
                <a:solidFill>
                  <a:sysClr val="windowText" lastClr="000000"/>
                </a:solidFill>
                <a:latin typeface="Calibri" pitchFamily="34" charset="0"/>
                <a:cs typeface="Calibri" pitchFamily="34" charset="0"/>
              </a:rPr>
              <a:t>de la </a:t>
            </a:r>
          </a:p>
          <a:p>
            <a:pPr algn="ctr" defTabSz="1200150">
              <a:lnSpc>
                <a:spcPct val="90000"/>
              </a:lnSpc>
              <a:spcAft>
                <a:spcPct val="35000"/>
              </a:spcAft>
              <a:defRPr/>
            </a:pPr>
            <a:r>
              <a:rPr lang="es-MX" sz="4000" b="1" dirty="0">
                <a:ln/>
                <a:solidFill>
                  <a:sysClr val="windowText" lastClr="000000"/>
                </a:solidFill>
                <a:latin typeface="Calibri" pitchFamily="34" charset="0"/>
                <a:cs typeface="Calibri" pitchFamily="34" charset="0"/>
              </a:rPr>
              <a:t>Nueva Regulación</a:t>
            </a:r>
          </a:p>
          <a:p>
            <a:pPr algn="ctr" defTabSz="1200150">
              <a:lnSpc>
                <a:spcPct val="90000"/>
              </a:lnSpc>
              <a:spcAft>
                <a:spcPct val="35000"/>
              </a:spcAft>
              <a:defRPr/>
            </a:pPr>
            <a:r>
              <a:rPr lang="es-MX" sz="3500" b="1" dirty="0">
                <a:ln/>
                <a:solidFill>
                  <a:sysClr val="windowText" lastClr="000000"/>
                </a:solidFill>
                <a:latin typeface="Calibri" pitchFamily="34" charset="0"/>
                <a:cs typeface="Calibri" pitchFamily="34" charset="0"/>
              </a:rPr>
              <a:t> </a:t>
            </a:r>
            <a:endParaRPr lang="es-ES" sz="3500" b="1" dirty="0">
              <a:solidFill>
                <a:sysClr val="windowText" lastClr="000000"/>
              </a:solidFill>
              <a:latin typeface="Calibri" pitchFamily="34" charset="0"/>
              <a:cs typeface="Calibri" pitchFamily="34" charset="0"/>
            </a:endParaRPr>
          </a:p>
        </p:txBody>
      </p:sp>
      <p:sp>
        <p:nvSpPr>
          <p:cNvPr id="9" name="13 Forma libre"/>
          <p:cNvSpPr/>
          <p:nvPr/>
        </p:nvSpPr>
        <p:spPr bwMode="auto">
          <a:xfrm>
            <a:off x="3310171" y="1124744"/>
            <a:ext cx="5726325" cy="937834"/>
          </a:xfrm>
          <a:custGeom>
            <a:avLst/>
            <a:gdLst>
              <a:gd name="connsiteX0" fmla="*/ 0 w 5497553"/>
              <a:gd name="connsiteY0" fmla="*/ 0 h 883865"/>
              <a:gd name="connsiteX1" fmla="*/ 5497553 w 5497553"/>
              <a:gd name="connsiteY1" fmla="*/ 0 h 883865"/>
              <a:gd name="connsiteX2" fmla="*/ 5497553 w 5497553"/>
              <a:gd name="connsiteY2" fmla="*/ 883865 h 883865"/>
              <a:gd name="connsiteX3" fmla="*/ 0 w 5497553"/>
              <a:gd name="connsiteY3" fmla="*/ 883865 h 883865"/>
              <a:gd name="connsiteX4" fmla="*/ 0 w 5497553"/>
              <a:gd name="connsiteY4" fmla="*/ 0 h 883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553" h="883865">
                <a:moveTo>
                  <a:pt x="0" y="0"/>
                </a:moveTo>
                <a:lnTo>
                  <a:pt x="5497553" y="0"/>
                </a:lnTo>
                <a:lnTo>
                  <a:pt x="5497553" y="883865"/>
                </a:lnTo>
                <a:lnTo>
                  <a:pt x="0" y="883865"/>
                </a:lnTo>
                <a:lnTo>
                  <a:pt x="0" y="0"/>
                </a:lnTo>
                <a:close/>
              </a:path>
            </a:pathLst>
          </a:custGeom>
          <a:gradFill rotWithShape="0">
            <a:gsLst>
              <a:gs pos="0">
                <a:srgbClr val="8064A2">
                  <a:lumMod val="20000"/>
                  <a:lumOff val="80000"/>
                </a:srgbClr>
              </a:gs>
              <a:gs pos="35000">
                <a:srgbClr val="EEECE1"/>
              </a:gs>
              <a:gs pos="100000">
                <a:srgbClr val="8064A2">
                  <a:hueOff val="0"/>
                  <a:satOff val="0"/>
                  <a:lumOff val="0"/>
                  <a:alphaOff val="0"/>
                  <a:tint val="15000"/>
                  <a:satMod val="350000"/>
                </a:srgbClr>
              </a:gs>
            </a:gsLst>
            <a:lin ang="16200000" scaled="1"/>
          </a:gradFill>
          <a:ln>
            <a:solidFill>
              <a:srgbClr val="FFFF00"/>
            </a:solidFill>
          </a:ln>
          <a:effectLst>
            <a:glow rad="139700">
              <a:schemeClr val="accent3">
                <a:satMod val="175000"/>
                <a:alpha val="40000"/>
              </a:schemeClr>
            </a:glow>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lIns="12700" tIns="12700" rIns="12700" bIns="12700" spcCol="1270" anchor="ctr"/>
          <a:lstStyle/>
          <a:p>
            <a:pPr algn="just" defTabSz="889000">
              <a:lnSpc>
                <a:spcPct val="90000"/>
              </a:lnSpc>
              <a:spcAft>
                <a:spcPct val="35000"/>
              </a:spcAft>
              <a:defRPr/>
            </a:pPr>
            <a:r>
              <a:rPr lang="es-ES" sz="1900" b="1" dirty="0">
                <a:solidFill>
                  <a:schemeClr val="tx1"/>
                </a:solidFill>
                <a:latin typeface="Calibri" pitchFamily="34" charset="0"/>
                <a:cs typeface="Calibri" pitchFamily="34" charset="0"/>
              </a:rPr>
              <a:t>Separación de modelos de contabilidad de acuerdo con la función económica y, en el caso de las empresas, considerando si son o no emisoras de valores</a:t>
            </a:r>
          </a:p>
        </p:txBody>
      </p:sp>
      <p:sp>
        <p:nvSpPr>
          <p:cNvPr id="10" name="14 Forma libre"/>
          <p:cNvSpPr/>
          <p:nvPr/>
        </p:nvSpPr>
        <p:spPr bwMode="auto">
          <a:xfrm>
            <a:off x="3257537" y="2289859"/>
            <a:ext cx="5778959" cy="779101"/>
          </a:xfrm>
          <a:custGeom>
            <a:avLst/>
            <a:gdLst>
              <a:gd name="connsiteX0" fmla="*/ 0 w 5493030"/>
              <a:gd name="connsiteY0" fmla="*/ 0 h 564666"/>
              <a:gd name="connsiteX1" fmla="*/ 5493030 w 5493030"/>
              <a:gd name="connsiteY1" fmla="*/ 0 h 564666"/>
              <a:gd name="connsiteX2" fmla="*/ 5493030 w 5493030"/>
              <a:gd name="connsiteY2" fmla="*/ 564666 h 564666"/>
              <a:gd name="connsiteX3" fmla="*/ 0 w 5493030"/>
              <a:gd name="connsiteY3" fmla="*/ 564666 h 564666"/>
              <a:gd name="connsiteX4" fmla="*/ 0 w 5493030"/>
              <a:gd name="connsiteY4" fmla="*/ 0 h 56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030" h="564666">
                <a:moveTo>
                  <a:pt x="0" y="0"/>
                </a:moveTo>
                <a:lnTo>
                  <a:pt x="5493030" y="0"/>
                </a:lnTo>
                <a:lnTo>
                  <a:pt x="5493030" y="564666"/>
                </a:lnTo>
                <a:lnTo>
                  <a:pt x="0" y="564666"/>
                </a:lnTo>
                <a:lnTo>
                  <a:pt x="0" y="0"/>
                </a:lnTo>
                <a:close/>
              </a:path>
            </a:pathLst>
          </a:custGeom>
          <a:gradFill rotWithShape="0">
            <a:gsLst>
              <a:gs pos="0">
                <a:srgbClr val="8064A2">
                  <a:lumMod val="20000"/>
                  <a:lumOff val="80000"/>
                </a:srgbClr>
              </a:gs>
              <a:gs pos="35000">
                <a:srgbClr val="EEECE1"/>
              </a:gs>
              <a:gs pos="100000">
                <a:srgbClr val="8064A2">
                  <a:hueOff val="0"/>
                  <a:satOff val="0"/>
                  <a:lumOff val="0"/>
                  <a:alphaOff val="0"/>
                  <a:tint val="15000"/>
                  <a:satMod val="350000"/>
                </a:srgbClr>
              </a:gs>
            </a:gsLst>
            <a:lin ang="16200000" scaled="1"/>
          </a:gradFill>
          <a:ln>
            <a:solidFill>
              <a:srgbClr val="FFFF00"/>
            </a:solidFill>
          </a:ln>
          <a:effectLst>
            <a:glow rad="139700">
              <a:schemeClr val="accent3">
                <a:satMod val="175000"/>
                <a:alpha val="40000"/>
              </a:schemeClr>
            </a:glow>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lIns="12700" tIns="12700" rIns="12700" bIns="12700" spcCol="1270" anchor="ctr"/>
          <a:lstStyle/>
          <a:p>
            <a:pPr algn="just" defTabSz="889000">
              <a:lnSpc>
                <a:spcPct val="90000"/>
              </a:lnSpc>
              <a:spcAft>
                <a:spcPct val="35000"/>
              </a:spcAft>
              <a:defRPr/>
            </a:pPr>
            <a:r>
              <a:rPr lang="es-ES" sz="1900" b="1" dirty="0">
                <a:solidFill>
                  <a:schemeClr val="tx1"/>
                </a:solidFill>
                <a:latin typeface="Calibri" pitchFamily="34" charset="0"/>
                <a:cs typeface="Calibri" pitchFamily="34" charset="0"/>
              </a:rPr>
              <a:t>Para entidades de gobierno y empresas no emisoras, construcción de modelos con prevalencia de la satisfacción de las necesidades de los usuarios</a:t>
            </a:r>
          </a:p>
        </p:txBody>
      </p:sp>
      <p:sp>
        <p:nvSpPr>
          <p:cNvPr id="11" name="15 Forma libre"/>
          <p:cNvSpPr/>
          <p:nvPr/>
        </p:nvSpPr>
        <p:spPr bwMode="auto">
          <a:xfrm>
            <a:off x="3257537" y="3292208"/>
            <a:ext cx="5778959" cy="1280355"/>
          </a:xfrm>
          <a:custGeom>
            <a:avLst/>
            <a:gdLst>
              <a:gd name="connsiteX0" fmla="*/ 0 w 5542169"/>
              <a:gd name="connsiteY0" fmla="*/ 0 h 1175090"/>
              <a:gd name="connsiteX1" fmla="*/ 5542169 w 5542169"/>
              <a:gd name="connsiteY1" fmla="*/ 0 h 1175090"/>
              <a:gd name="connsiteX2" fmla="*/ 5542169 w 5542169"/>
              <a:gd name="connsiteY2" fmla="*/ 1175090 h 1175090"/>
              <a:gd name="connsiteX3" fmla="*/ 0 w 5542169"/>
              <a:gd name="connsiteY3" fmla="*/ 1175090 h 1175090"/>
              <a:gd name="connsiteX4" fmla="*/ 0 w 5542169"/>
              <a:gd name="connsiteY4" fmla="*/ 0 h 1175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2169" h="1175090">
                <a:moveTo>
                  <a:pt x="0" y="0"/>
                </a:moveTo>
                <a:lnTo>
                  <a:pt x="5542169" y="0"/>
                </a:lnTo>
                <a:lnTo>
                  <a:pt x="5542169" y="1175090"/>
                </a:lnTo>
                <a:lnTo>
                  <a:pt x="0" y="1175090"/>
                </a:lnTo>
                <a:lnTo>
                  <a:pt x="0" y="0"/>
                </a:lnTo>
                <a:close/>
              </a:path>
            </a:pathLst>
          </a:custGeom>
          <a:gradFill rotWithShape="0">
            <a:gsLst>
              <a:gs pos="0">
                <a:srgbClr val="8064A2">
                  <a:lumMod val="20000"/>
                  <a:lumOff val="80000"/>
                </a:srgbClr>
              </a:gs>
              <a:gs pos="35000">
                <a:srgbClr val="EEECE1"/>
              </a:gs>
              <a:gs pos="100000">
                <a:srgbClr val="8064A2">
                  <a:hueOff val="0"/>
                  <a:satOff val="0"/>
                  <a:lumOff val="0"/>
                  <a:alphaOff val="0"/>
                  <a:tint val="15000"/>
                  <a:satMod val="350000"/>
                </a:srgbClr>
              </a:gs>
            </a:gsLst>
            <a:lin ang="16200000" scaled="1"/>
          </a:gradFill>
          <a:ln>
            <a:solidFill>
              <a:srgbClr val="FFFF00"/>
            </a:solidFill>
          </a:ln>
          <a:effectLst>
            <a:glow rad="101600">
              <a:schemeClr val="accent3">
                <a:satMod val="175000"/>
                <a:alpha val="40000"/>
              </a:schemeClr>
            </a:glow>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lIns="12700" tIns="12700" rIns="12700" bIns="12700" spcCol="1270" anchor="ctr"/>
          <a:lstStyle/>
          <a:p>
            <a:pPr algn="just" defTabSz="889000">
              <a:lnSpc>
                <a:spcPct val="90000"/>
              </a:lnSpc>
              <a:spcAft>
                <a:spcPct val="35000"/>
              </a:spcAft>
              <a:defRPr/>
            </a:pPr>
            <a:r>
              <a:rPr lang="es-ES" sz="1900" b="1" dirty="0">
                <a:solidFill>
                  <a:schemeClr val="tx1"/>
                </a:solidFill>
                <a:latin typeface="Calibri" pitchFamily="34" charset="0"/>
                <a:cs typeface="Calibri" pitchFamily="34" charset="0"/>
              </a:rPr>
              <a:t>Para entidades de gobierno y empresas no emisoras, incorporación de criterios que resulten pertinentes desde lo técnico, desde su aplicabilidad en el contexto del sector público y desde la relación costo beneficio, a través de un proceso gradual</a:t>
            </a:r>
          </a:p>
        </p:txBody>
      </p:sp>
      <p:sp>
        <p:nvSpPr>
          <p:cNvPr id="12" name="16 Forma libre"/>
          <p:cNvSpPr/>
          <p:nvPr/>
        </p:nvSpPr>
        <p:spPr bwMode="auto">
          <a:xfrm>
            <a:off x="3220649" y="4774002"/>
            <a:ext cx="5815848" cy="936104"/>
          </a:xfrm>
          <a:custGeom>
            <a:avLst/>
            <a:gdLst>
              <a:gd name="connsiteX0" fmla="*/ 0 w 5531153"/>
              <a:gd name="connsiteY0" fmla="*/ 0 h 498659"/>
              <a:gd name="connsiteX1" fmla="*/ 5531153 w 5531153"/>
              <a:gd name="connsiteY1" fmla="*/ 0 h 498659"/>
              <a:gd name="connsiteX2" fmla="*/ 5531153 w 5531153"/>
              <a:gd name="connsiteY2" fmla="*/ 498659 h 498659"/>
              <a:gd name="connsiteX3" fmla="*/ 0 w 5531153"/>
              <a:gd name="connsiteY3" fmla="*/ 498659 h 498659"/>
              <a:gd name="connsiteX4" fmla="*/ 0 w 5531153"/>
              <a:gd name="connsiteY4" fmla="*/ 0 h 498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1153" h="498659">
                <a:moveTo>
                  <a:pt x="0" y="0"/>
                </a:moveTo>
                <a:lnTo>
                  <a:pt x="5531153" y="0"/>
                </a:lnTo>
                <a:lnTo>
                  <a:pt x="5531153" y="498659"/>
                </a:lnTo>
                <a:lnTo>
                  <a:pt x="0" y="498659"/>
                </a:lnTo>
                <a:lnTo>
                  <a:pt x="0" y="0"/>
                </a:lnTo>
                <a:close/>
              </a:path>
            </a:pathLst>
          </a:custGeom>
          <a:gradFill rotWithShape="0">
            <a:gsLst>
              <a:gs pos="0">
                <a:srgbClr val="8064A2">
                  <a:lumMod val="20000"/>
                  <a:lumOff val="80000"/>
                </a:srgbClr>
              </a:gs>
              <a:gs pos="35000">
                <a:srgbClr val="EEECE1"/>
              </a:gs>
              <a:gs pos="100000">
                <a:srgbClr val="8064A2">
                  <a:hueOff val="0"/>
                  <a:satOff val="0"/>
                  <a:lumOff val="0"/>
                  <a:alphaOff val="0"/>
                  <a:tint val="15000"/>
                  <a:satMod val="350000"/>
                </a:srgbClr>
              </a:gs>
            </a:gsLst>
            <a:lin ang="16200000" scaled="1"/>
          </a:gradFill>
          <a:ln>
            <a:solidFill>
              <a:srgbClr val="FFFF00"/>
            </a:solidFill>
          </a:ln>
          <a:effectLst>
            <a:glow rad="139700">
              <a:schemeClr val="accent3">
                <a:satMod val="175000"/>
                <a:alpha val="40000"/>
              </a:schemeClr>
            </a:glow>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lIns="12065" tIns="12065" rIns="12065" bIns="12065" spcCol="1270" anchor="ctr"/>
          <a:lstStyle/>
          <a:p>
            <a:pPr algn="just" defTabSz="844550">
              <a:lnSpc>
                <a:spcPct val="90000"/>
              </a:lnSpc>
              <a:spcAft>
                <a:spcPct val="35000"/>
              </a:spcAft>
              <a:defRPr/>
            </a:pPr>
            <a:r>
              <a:rPr lang="es-ES" sz="1900" b="1" dirty="0">
                <a:solidFill>
                  <a:schemeClr val="tx1"/>
                </a:solidFill>
                <a:latin typeface="Calibri" pitchFamily="34" charset="0"/>
                <a:cs typeface="Calibri" pitchFamily="34" charset="0"/>
              </a:rPr>
              <a:t>Para entidades de gobierno y empresas no emisoras, definición de políticas que propendan por la uniformidad de la información</a:t>
            </a:r>
          </a:p>
        </p:txBody>
      </p:sp>
      <p:sp>
        <p:nvSpPr>
          <p:cNvPr id="13" name="17 Forma libre"/>
          <p:cNvSpPr/>
          <p:nvPr/>
        </p:nvSpPr>
        <p:spPr bwMode="auto">
          <a:xfrm>
            <a:off x="3207829" y="5864146"/>
            <a:ext cx="5828668" cy="914505"/>
          </a:xfrm>
          <a:custGeom>
            <a:avLst/>
            <a:gdLst>
              <a:gd name="connsiteX0" fmla="*/ 0 w 5011609"/>
              <a:gd name="connsiteY0" fmla="*/ 0 h 774778"/>
              <a:gd name="connsiteX1" fmla="*/ 5011609 w 5011609"/>
              <a:gd name="connsiteY1" fmla="*/ 0 h 774778"/>
              <a:gd name="connsiteX2" fmla="*/ 5011609 w 5011609"/>
              <a:gd name="connsiteY2" fmla="*/ 774778 h 774778"/>
              <a:gd name="connsiteX3" fmla="*/ 0 w 5011609"/>
              <a:gd name="connsiteY3" fmla="*/ 774778 h 774778"/>
              <a:gd name="connsiteX4" fmla="*/ 0 w 5011609"/>
              <a:gd name="connsiteY4" fmla="*/ 0 h 77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1609" h="774778">
                <a:moveTo>
                  <a:pt x="0" y="0"/>
                </a:moveTo>
                <a:lnTo>
                  <a:pt x="5011609" y="0"/>
                </a:lnTo>
                <a:lnTo>
                  <a:pt x="5011609" y="774778"/>
                </a:lnTo>
                <a:lnTo>
                  <a:pt x="0" y="774778"/>
                </a:lnTo>
                <a:lnTo>
                  <a:pt x="0" y="0"/>
                </a:lnTo>
                <a:close/>
              </a:path>
            </a:pathLst>
          </a:custGeom>
          <a:gradFill>
            <a:gsLst>
              <a:gs pos="35000">
                <a:srgbClr val="8064A2">
                  <a:lumMod val="20000"/>
                  <a:lumOff val="80000"/>
                </a:srgbClr>
              </a:gs>
              <a:gs pos="35000">
                <a:srgbClr val="EEECE1"/>
              </a:gs>
              <a:gs pos="100000">
                <a:srgbClr val="8064A2">
                  <a:hueOff val="0"/>
                  <a:satOff val="0"/>
                  <a:lumOff val="0"/>
                  <a:alphaOff val="0"/>
                  <a:tint val="15000"/>
                  <a:satMod val="350000"/>
                </a:srgbClr>
              </a:gs>
            </a:gsLst>
            <a:lin ang="16200000" scaled="1"/>
          </a:gradFill>
          <a:ln>
            <a:solidFill>
              <a:srgbClr val="FFFF00"/>
            </a:solidFill>
          </a:ln>
          <a:effectLst>
            <a:glow rad="63500">
              <a:schemeClr val="accent3">
                <a:satMod val="175000"/>
                <a:alpha val="40000"/>
              </a:schemeClr>
            </a:glow>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lIns="12700" tIns="12700" rIns="12700" bIns="12700" spcCol="1270" anchor="ctr"/>
          <a:lstStyle/>
          <a:p>
            <a:pPr algn="just" defTabSz="889000">
              <a:lnSpc>
                <a:spcPct val="90000"/>
              </a:lnSpc>
              <a:spcAft>
                <a:spcPct val="35000"/>
              </a:spcAft>
              <a:defRPr/>
            </a:pPr>
            <a:r>
              <a:rPr lang="es-ES" sz="1900" b="1" dirty="0">
                <a:solidFill>
                  <a:schemeClr val="tx1"/>
                </a:solidFill>
                <a:latin typeface="Calibri" pitchFamily="34" charset="0"/>
                <a:cs typeface="Calibri" pitchFamily="34" charset="0"/>
              </a:rPr>
              <a:t>Para la empresas emisoras de valores o que captan o administran recursos del público, preparación y presentación de la información financiera bajo NIIF</a:t>
            </a:r>
          </a:p>
        </p:txBody>
      </p:sp>
      <p:pic>
        <p:nvPicPr>
          <p:cNvPr id="14"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950" y="1081764"/>
            <a:ext cx="2807866" cy="1368152"/>
          </a:xfrm>
          <a:prstGeom prst="rect">
            <a:avLst/>
          </a:prstGeom>
          <a:effectLst>
            <a:glow rad="139700">
              <a:schemeClr val="accent6">
                <a:satMod val="175000"/>
                <a:alpha val="40000"/>
              </a:schemeClr>
            </a:glow>
          </a:effectLst>
        </p:spPr>
      </p:pic>
      <p:sp>
        <p:nvSpPr>
          <p:cNvPr id="15" name="20 Flecha abajo"/>
          <p:cNvSpPr/>
          <p:nvPr/>
        </p:nvSpPr>
        <p:spPr>
          <a:xfrm>
            <a:off x="1187450" y="2506660"/>
            <a:ext cx="647700" cy="528869"/>
          </a:xfrm>
          <a:prstGeom prst="downArrow">
            <a:avLst>
              <a:gd name="adj1" fmla="val 50000"/>
              <a:gd name="adj2" fmla="val 4461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Tree>
    <p:extLst>
      <p:ext uri="{BB962C8B-B14F-4D97-AF65-F5344CB8AC3E}">
        <p14:creationId xmlns:p14="http://schemas.microsoft.com/office/powerpoint/2010/main" val="40858579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par>
                                <p:cTn id="24" presetID="31"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par>
                                <p:cTn id="30" presetID="31"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fltVal val="0"/>
                                          </p:val>
                                        </p:tav>
                                        <p:tav tm="100000">
                                          <p:val>
                                            <p:strVal val="#ppt_w"/>
                                          </p:val>
                                        </p:tav>
                                      </p:tavLst>
                                    </p:anim>
                                    <p:anim calcmode="lin" valueType="num">
                                      <p:cBhvr>
                                        <p:cTn id="33" dur="1000" fill="hold"/>
                                        <p:tgtEl>
                                          <p:spTgt spid="9"/>
                                        </p:tgtEl>
                                        <p:attrNameLst>
                                          <p:attrName>ppt_h</p:attrName>
                                        </p:attrNameLst>
                                      </p:cBhvr>
                                      <p:tavLst>
                                        <p:tav tm="0">
                                          <p:val>
                                            <p:fltVal val="0"/>
                                          </p:val>
                                        </p:tav>
                                        <p:tav tm="100000">
                                          <p:val>
                                            <p:strVal val="#ppt_h"/>
                                          </p:val>
                                        </p:tav>
                                      </p:tavLst>
                                    </p:anim>
                                    <p:anim calcmode="lin" valueType="num">
                                      <p:cBhvr>
                                        <p:cTn id="34" dur="1000" fill="hold"/>
                                        <p:tgtEl>
                                          <p:spTgt spid="9"/>
                                        </p:tgtEl>
                                        <p:attrNameLst>
                                          <p:attrName>style.rotation</p:attrName>
                                        </p:attrNameLst>
                                      </p:cBhvr>
                                      <p:tavLst>
                                        <p:tav tm="0">
                                          <p:val>
                                            <p:fltVal val="90"/>
                                          </p:val>
                                        </p:tav>
                                        <p:tav tm="100000">
                                          <p:val>
                                            <p:fltVal val="0"/>
                                          </p:val>
                                        </p:tav>
                                      </p:tavLst>
                                    </p:anim>
                                    <p:animEffect transition="in" filter="fade">
                                      <p:cBhvr>
                                        <p:cTn id="35" dur="1000"/>
                                        <p:tgtEl>
                                          <p:spTgt spid="9"/>
                                        </p:tgtEl>
                                      </p:cBhvr>
                                    </p:animEffect>
                                  </p:childTnLst>
                                </p:cTn>
                              </p:par>
                              <p:par>
                                <p:cTn id="36" presetID="31"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ppt_w</p:attrName>
                                        </p:attrNameLst>
                                      </p:cBhvr>
                                      <p:tavLst>
                                        <p:tav tm="0">
                                          <p:val>
                                            <p:fltVal val="0"/>
                                          </p:val>
                                        </p:tav>
                                        <p:tav tm="100000">
                                          <p:val>
                                            <p:strVal val="#ppt_w"/>
                                          </p:val>
                                        </p:tav>
                                      </p:tavLst>
                                    </p:anim>
                                    <p:anim calcmode="lin" valueType="num">
                                      <p:cBhvr>
                                        <p:cTn id="39" dur="1000" fill="hold"/>
                                        <p:tgtEl>
                                          <p:spTgt spid="10"/>
                                        </p:tgtEl>
                                        <p:attrNameLst>
                                          <p:attrName>ppt_h</p:attrName>
                                        </p:attrNameLst>
                                      </p:cBhvr>
                                      <p:tavLst>
                                        <p:tav tm="0">
                                          <p:val>
                                            <p:fltVal val="0"/>
                                          </p:val>
                                        </p:tav>
                                        <p:tav tm="100000">
                                          <p:val>
                                            <p:strVal val="#ppt_h"/>
                                          </p:val>
                                        </p:tav>
                                      </p:tavLst>
                                    </p:anim>
                                    <p:anim calcmode="lin" valueType="num">
                                      <p:cBhvr>
                                        <p:cTn id="40" dur="1000" fill="hold"/>
                                        <p:tgtEl>
                                          <p:spTgt spid="10"/>
                                        </p:tgtEl>
                                        <p:attrNameLst>
                                          <p:attrName>style.rotation</p:attrName>
                                        </p:attrNameLst>
                                      </p:cBhvr>
                                      <p:tavLst>
                                        <p:tav tm="0">
                                          <p:val>
                                            <p:fltVal val="90"/>
                                          </p:val>
                                        </p:tav>
                                        <p:tav tm="100000">
                                          <p:val>
                                            <p:fltVal val="0"/>
                                          </p:val>
                                        </p:tav>
                                      </p:tavLst>
                                    </p:anim>
                                    <p:animEffect transition="in" filter="fade">
                                      <p:cBhvr>
                                        <p:cTn id="41" dur="1000"/>
                                        <p:tgtEl>
                                          <p:spTgt spid="10"/>
                                        </p:tgtEl>
                                      </p:cBhvr>
                                    </p:animEffect>
                                  </p:childTnLst>
                                </p:cTn>
                              </p:par>
                              <p:par>
                                <p:cTn id="42" presetID="31"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1000" fill="hold"/>
                                        <p:tgtEl>
                                          <p:spTgt spid="11"/>
                                        </p:tgtEl>
                                        <p:attrNameLst>
                                          <p:attrName>ppt_w</p:attrName>
                                        </p:attrNameLst>
                                      </p:cBhvr>
                                      <p:tavLst>
                                        <p:tav tm="0">
                                          <p:val>
                                            <p:fltVal val="0"/>
                                          </p:val>
                                        </p:tav>
                                        <p:tav tm="100000">
                                          <p:val>
                                            <p:strVal val="#ppt_w"/>
                                          </p:val>
                                        </p:tav>
                                      </p:tavLst>
                                    </p:anim>
                                    <p:anim calcmode="lin" valueType="num">
                                      <p:cBhvr>
                                        <p:cTn id="45" dur="1000" fill="hold"/>
                                        <p:tgtEl>
                                          <p:spTgt spid="11"/>
                                        </p:tgtEl>
                                        <p:attrNameLst>
                                          <p:attrName>ppt_h</p:attrName>
                                        </p:attrNameLst>
                                      </p:cBhvr>
                                      <p:tavLst>
                                        <p:tav tm="0">
                                          <p:val>
                                            <p:fltVal val="0"/>
                                          </p:val>
                                        </p:tav>
                                        <p:tav tm="100000">
                                          <p:val>
                                            <p:strVal val="#ppt_h"/>
                                          </p:val>
                                        </p:tav>
                                      </p:tavLst>
                                    </p:anim>
                                    <p:anim calcmode="lin" valueType="num">
                                      <p:cBhvr>
                                        <p:cTn id="46" dur="1000" fill="hold"/>
                                        <p:tgtEl>
                                          <p:spTgt spid="11"/>
                                        </p:tgtEl>
                                        <p:attrNameLst>
                                          <p:attrName>style.rotation</p:attrName>
                                        </p:attrNameLst>
                                      </p:cBhvr>
                                      <p:tavLst>
                                        <p:tav tm="0">
                                          <p:val>
                                            <p:fltVal val="90"/>
                                          </p:val>
                                        </p:tav>
                                        <p:tav tm="100000">
                                          <p:val>
                                            <p:fltVal val="0"/>
                                          </p:val>
                                        </p:tav>
                                      </p:tavLst>
                                    </p:anim>
                                    <p:animEffect transition="in" filter="fade">
                                      <p:cBhvr>
                                        <p:cTn id="47" dur="1000"/>
                                        <p:tgtEl>
                                          <p:spTgt spid="11"/>
                                        </p:tgtEl>
                                      </p:cBhvr>
                                    </p:animEffect>
                                  </p:childTnLst>
                                </p:cTn>
                              </p:par>
                              <p:par>
                                <p:cTn id="48" presetID="31"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1000" fill="hold"/>
                                        <p:tgtEl>
                                          <p:spTgt spid="12"/>
                                        </p:tgtEl>
                                        <p:attrNameLst>
                                          <p:attrName>ppt_w</p:attrName>
                                        </p:attrNameLst>
                                      </p:cBhvr>
                                      <p:tavLst>
                                        <p:tav tm="0">
                                          <p:val>
                                            <p:fltVal val="0"/>
                                          </p:val>
                                        </p:tav>
                                        <p:tav tm="100000">
                                          <p:val>
                                            <p:strVal val="#ppt_w"/>
                                          </p:val>
                                        </p:tav>
                                      </p:tavLst>
                                    </p:anim>
                                    <p:anim calcmode="lin" valueType="num">
                                      <p:cBhvr>
                                        <p:cTn id="51" dur="1000" fill="hold"/>
                                        <p:tgtEl>
                                          <p:spTgt spid="12"/>
                                        </p:tgtEl>
                                        <p:attrNameLst>
                                          <p:attrName>ppt_h</p:attrName>
                                        </p:attrNameLst>
                                      </p:cBhvr>
                                      <p:tavLst>
                                        <p:tav tm="0">
                                          <p:val>
                                            <p:fltVal val="0"/>
                                          </p:val>
                                        </p:tav>
                                        <p:tav tm="100000">
                                          <p:val>
                                            <p:strVal val="#ppt_h"/>
                                          </p:val>
                                        </p:tav>
                                      </p:tavLst>
                                    </p:anim>
                                    <p:anim calcmode="lin" valueType="num">
                                      <p:cBhvr>
                                        <p:cTn id="52" dur="1000" fill="hold"/>
                                        <p:tgtEl>
                                          <p:spTgt spid="12"/>
                                        </p:tgtEl>
                                        <p:attrNameLst>
                                          <p:attrName>style.rotation</p:attrName>
                                        </p:attrNameLst>
                                      </p:cBhvr>
                                      <p:tavLst>
                                        <p:tav tm="0">
                                          <p:val>
                                            <p:fltVal val="90"/>
                                          </p:val>
                                        </p:tav>
                                        <p:tav tm="100000">
                                          <p:val>
                                            <p:fltVal val="0"/>
                                          </p:val>
                                        </p:tav>
                                      </p:tavLst>
                                    </p:anim>
                                    <p:animEffect transition="in" filter="fade">
                                      <p:cBhvr>
                                        <p:cTn id="53" dur="1000"/>
                                        <p:tgtEl>
                                          <p:spTgt spid="12"/>
                                        </p:tgtEl>
                                      </p:cBhvr>
                                    </p:animEffect>
                                  </p:childTnLst>
                                </p:cTn>
                              </p:par>
                              <p:par>
                                <p:cTn id="54" presetID="31"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1000" fill="hold"/>
                                        <p:tgtEl>
                                          <p:spTgt spid="13"/>
                                        </p:tgtEl>
                                        <p:attrNameLst>
                                          <p:attrName>ppt_w</p:attrName>
                                        </p:attrNameLst>
                                      </p:cBhvr>
                                      <p:tavLst>
                                        <p:tav tm="0">
                                          <p:val>
                                            <p:fltVal val="0"/>
                                          </p:val>
                                        </p:tav>
                                        <p:tav tm="100000">
                                          <p:val>
                                            <p:strVal val="#ppt_w"/>
                                          </p:val>
                                        </p:tav>
                                      </p:tavLst>
                                    </p:anim>
                                    <p:anim calcmode="lin" valueType="num">
                                      <p:cBhvr>
                                        <p:cTn id="57" dur="1000" fill="hold"/>
                                        <p:tgtEl>
                                          <p:spTgt spid="13"/>
                                        </p:tgtEl>
                                        <p:attrNameLst>
                                          <p:attrName>ppt_h</p:attrName>
                                        </p:attrNameLst>
                                      </p:cBhvr>
                                      <p:tavLst>
                                        <p:tav tm="0">
                                          <p:val>
                                            <p:fltVal val="0"/>
                                          </p:val>
                                        </p:tav>
                                        <p:tav tm="100000">
                                          <p:val>
                                            <p:strVal val="#ppt_h"/>
                                          </p:val>
                                        </p:tav>
                                      </p:tavLst>
                                    </p:anim>
                                    <p:anim calcmode="lin" valueType="num">
                                      <p:cBhvr>
                                        <p:cTn id="58" dur="1000" fill="hold"/>
                                        <p:tgtEl>
                                          <p:spTgt spid="13"/>
                                        </p:tgtEl>
                                        <p:attrNameLst>
                                          <p:attrName>style.rotation</p:attrName>
                                        </p:attrNameLst>
                                      </p:cBhvr>
                                      <p:tavLst>
                                        <p:tav tm="0">
                                          <p:val>
                                            <p:fltVal val="90"/>
                                          </p:val>
                                        </p:tav>
                                        <p:tav tm="100000">
                                          <p:val>
                                            <p:fltVal val="0"/>
                                          </p:val>
                                        </p:tav>
                                      </p:tavLst>
                                    </p:anim>
                                    <p:animEffect transition="in" filter="fade">
                                      <p:cBhvr>
                                        <p:cTn id="5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7 Conector recto"/>
          <p:cNvSpPr/>
          <p:nvPr/>
        </p:nvSpPr>
        <p:spPr>
          <a:xfrm>
            <a:off x="3865854" y="5877272"/>
            <a:ext cx="991175" cy="0"/>
          </a:xfrm>
          <a:prstGeom prst="line">
            <a:avLst/>
          </a:prstGeom>
          <a:noFill/>
          <a:ln w="25400" cap="flat" cmpd="sng" algn="ctr">
            <a:solidFill>
              <a:srgbClr val="F79646"/>
            </a:solidFill>
            <a:prstDash val="solid"/>
          </a:ln>
          <a:effectLst>
            <a:outerShdw blurRad="40000" dist="20000" dir="5400000" rotWithShape="0">
              <a:srgbClr val="000000">
                <a:alpha val="38000"/>
              </a:srgbClr>
            </a:outerShdw>
          </a:effectLst>
        </p:spPr>
      </p:sp>
      <p:sp>
        <p:nvSpPr>
          <p:cNvPr id="7" name="18 Conector recto"/>
          <p:cNvSpPr/>
          <p:nvPr/>
        </p:nvSpPr>
        <p:spPr>
          <a:xfrm flipV="1">
            <a:off x="4488271" y="3861048"/>
            <a:ext cx="1091841" cy="3207"/>
          </a:xfrm>
          <a:prstGeom prst="line">
            <a:avLst/>
          </a:prstGeom>
          <a:noFill/>
          <a:ln w="38100" cap="flat" cmpd="sng" algn="ctr">
            <a:solidFill>
              <a:srgbClr val="C0504D"/>
            </a:solidFill>
            <a:prstDash val="solid"/>
          </a:ln>
          <a:effectLst>
            <a:outerShdw blurRad="40000" dist="23000" dir="5400000" rotWithShape="0">
              <a:srgbClr val="000000">
                <a:alpha val="35000"/>
              </a:srgbClr>
            </a:outerShdw>
          </a:effectLst>
        </p:spPr>
      </p:sp>
      <p:sp>
        <p:nvSpPr>
          <p:cNvPr id="8" name="21 Elipse"/>
          <p:cNvSpPr/>
          <p:nvPr/>
        </p:nvSpPr>
        <p:spPr>
          <a:xfrm>
            <a:off x="4115568" y="1124744"/>
            <a:ext cx="2659462" cy="1512167"/>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FFFF00"/>
            </a:solidFill>
            <a:prstDash val="solid"/>
          </a:ln>
          <a:effectLst>
            <a:glow rad="139700">
              <a:schemeClr val="accent3">
                <a:satMod val="175000"/>
                <a:alpha val="40000"/>
              </a:schemeClr>
            </a:glow>
            <a:outerShdw blurRad="40000" dist="20000" dir="5400000" rotWithShape="0">
              <a:srgbClr val="000000">
                <a:alpha val="38000"/>
              </a:srgbClr>
            </a:outerShdw>
          </a:effectLst>
          <a:scene3d>
            <a:camera prst="orthographicFront"/>
            <a:lightRig rig="threePt" dir="t"/>
          </a:scene3d>
          <a:sp3d>
            <a:bevelT/>
          </a:sp3d>
        </p:spPr>
        <p:txBody>
          <a:bodyPr lIns="93510" tIns="46756" rIns="93510" bIns="46756" anchor="ctr"/>
          <a:lstStyle/>
          <a:p>
            <a:pPr algn="ctr" fontAlgn="auto">
              <a:spcBef>
                <a:spcPts val="0"/>
              </a:spcBef>
              <a:spcAft>
                <a:spcPts val="0"/>
              </a:spcAft>
              <a:defRPr/>
            </a:pPr>
            <a:r>
              <a:rPr lang="es-MX" sz="2700" b="1" kern="0" dirty="0">
                <a:solidFill>
                  <a:sysClr val="windowText" lastClr="000000"/>
                </a:solidFill>
                <a:effectLst>
                  <a:outerShdw blurRad="38100" dist="38100" dir="2700000" algn="tl">
                    <a:srgbClr val="C0C0C0"/>
                  </a:outerShdw>
                </a:effectLst>
                <a:latin typeface="Calibri" pitchFamily="34" charset="0"/>
                <a:cs typeface="Calibri" pitchFamily="34" charset="0"/>
              </a:rPr>
              <a:t>1.Entidades de Gobierno</a:t>
            </a:r>
            <a:endParaRPr lang="es-ES" sz="2700" b="1" kern="0" dirty="0">
              <a:solidFill>
                <a:sysClr val="windowText" lastClr="000000"/>
              </a:solidFill>
              <a:latin typeface="Calibri" pitchFamily="34" charset="0"/>
              <a:cs typeface="Calibri" pitchFamily="34" charset="0"/>
            </a:endParaRPr>
          </a:p>
        </p:txBody>
      </p:sp>
      <p:sp>
        <p:nvSpPr>
          <p:cNvPr id="9" name="22 Elipse"/>
          <p:cNvSpPr/>
          <p:nvPr/>
        </p:nvSpPr>
        <p:spPr>
          <a:xfrm>
            <a:off x="5580111" y="2451100"/>
            <a:ext cx="3528392" cy="2318669"/>
          </a:xfrm>
          <a:prstGeom prst="ellipse">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FFFF00"/>
            </a:solidFill>
            <a:prstDash val="solid"/>
          </a:ln>
          <a:effectLst>
            <a:glow rad="228600">
              <a:schemeClr val="accent3">
                <a:satMod val="175000"/>
                <a:alpha val="40000"/>
              </a:schemeClr>
            </a:glow>
            <a:outerShdw blurRad="40000" dist="20000" dir="5400000" rotWithShape="0">
              <a:srgbClr val="000000">
                <a:alpha val="38000"/>
              </a:srgbClr>
            </a:outerShdw>
          </a:effectLst>
          <a:scene3d>
            <a:camera prst="orthographicFront"/>
            <a:lightRig rig="threePt" dir="t"/>
          </a:scene3d>
          <a:sp3d>
            <a:bevelT w="152400" h="50800" prst="softRound"/>
          </a:sp3d>
        </p:spPr>
        <p:txBody>
          <a:bodyPr lIns="93510" tIns="46756" rIns="93510" bIns="46756" anchor="ctr"/>
          <a:lstStyle/>
          <a:p>
            <a:pPr algn="ctr" fontAlgn="auto">
              <a:spcBef>
                <a:spcPts val="0"/>
              </a:spcBef>
              <a:spcAft>
                <a:spcPts val="0"/>
              </a:spcAft>
              <a:defRPr/>
            </a:pPr>
            <a:r>
              <a:rPr lang="es-MX" sz="2100" b="1" kern="0" dirty="0">
                <a:solidFill>
                  <a:sysClr val="windowText" lastClr="000000"/>
                </a:solidFill>
                <a:effectLst>
                  <a:outerShdw blurRad="38100" dist="38100" dir="2700000" algn="tl">
                    <a:srgbClr val="000000">
                      <a:alpha val="43137"/>
                    </a:srgbClr>
                  </a:outerShdw>
                </a:effectLst>
                <a:latin typeface="Calibri" pitchFamily="34" charset="0"/>
                <a:cs typeface="Calibri" pitchFamily="34" charset="0"/>
              </a:rPr>
              <a:t>2.Empresas No Emisoras de Valores o que No Captan o Administran Ahorro del Público.</a:t>
            </a:r>
            <a:endParaRPr lang="es-ES" sz="2100" b="1" kern="0" dirty="0">
              <a:solidFill>
                <a:sysClr val="windowText" lastClr="000000"/>
              </a:solidFill>
              <a:effectLst>
                <a:outerShdw blurRad="38100" dist="38100" dir="2700000" algn="tl">
                  <a:srgbClr val="000000">
                    <a:alpha val="43137"/>
                  </a:srgbClr>
                </a:outerShdw>
              </a:effectLst>
              <a:latin typeface="Calibri" pitchFamily="34" charset="0"/>
              <a:cs typeface="Calibri" pitchFamily="34" charset="0"/>
            </a:endParaRPr>
          </a:p>
        </p:txBody>
      </p:sp>
      <p:sp>
        <p:nvSpPr>
          <p:cNvPr id="10" name="35 Elipse"/>
          <p:cNvSpPr/>
          <p:nvPr/>
        </p:nvSpPr>
        <p:spPr>
          <a:xfrm>
            <a:off x="4860032" y="4869160"/>
            <a:ext cx="3312368" cy="1944216"/>
          </a:xfrm>
          <a:prstGeom prst="ellipse">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FFF00"/>
            </a:solidFill>
            <a:prstDash val="solid"/>
          </a:ln>
          <a:effectLst>
            <a:glow rad="139700">
              <a:schemeClr val="accent3">
                <a:satMod val="175000"/>
                <a:alpha val="40000"/>
              </a:schemeClr>
            </a:glow>
            <a:outerShdw blurRad="40000" dist="20000" dir="5400000" rotWithShape="0">
              <a:srgbClr val="000000">
                <a:alpha val="38000"/>
              </a:srgbClr>
            </a:outerShdw>
          </a:effectLst>
          <a:scene3d>
            <a:camera prst="orthographicFront"/>
            <a:lightRig rig="threePt" dir="t"/>
          </a:scene3d>
          <a:sp3d>
            <a:bevelT w="101600" prst="riblet"/>
          </a:sp3d>
        </p:spPr>
        <p:txBody>
          <a:bodyPr lIns="93510" tIns="46756" rIns="93510" bIns="46756" anchor="ctr"/>
          <a:lstStyle/>
          <a:p>
            <a:pPr algn="ctr" fontAlgn="auto">
              <a:spcBef>
                <a:spcPts val="0"/>
              </a:spcBef>
              <a:spcAft>
                <a:spcPts val="0"/>
              </a:spcAft>
              <a:defRPr/>
            </a:pPr>
            <a:r>
              <a:rPr lang="es-MX" sz="2000" b="1" kern="0" dirty="0">
                <a:solidFill>
                  <a:sysClr val="windowText" lastClr="000000"/>
                </a:solidFill>
                <a:effectLst>
                  <a:outerShdw blurRad="38100" dist="38100" dir="2700000" algn="tl">
                    <a:srgbClr val="C0C0C0"/>
                  </a:outerShdw>
                </a:effectLst>
                <a:latin typeface="Calibri" pitchFamily="34" charset="0"/>
                <a:cs typeface="Calibri" pitchFamily="34" charset="0"/>
              </a:rPr>
              <a:t>3.Empresas Emisoras de Valores o que Captan Administran Ahorro del Público.</a:t>
            </a:r>
            <a:endParaRPr lang="es-ES" sz="2000" b="1" kern="0" dirty="0">
              <a:solidFill>
                <a:sysClr val="windowText" lastClr="000000"/>
              </a:solidFill>
              <a:latin typeface="Calibri" pitchFamily="34" charset="0"/>
              <a:cs typeface="Calibri" pitchFamily="34" charset="0"/>
            </a:endParaRPr>
          </a:p>
        </p:txBody>
      </p:sp>
      <p:sp>
        <p:nvSpPr>
          <p:cNvPr id="11" name="36 Elipse"/>
          <p:cNvSpPr/>
          <p:nvPr/>
        </p:nvSpPr>
        <p:spPr>
          <a:xfrm>
            <a:off x="107503" y="2060848"/>
            <a:ext cx="4536505" cy="4464497"/>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solidFill>
              <a:schemeClr val="accent3">
                <a:lumMod val="75000"/>
              </a:schemeClr>
            </a:solidFill>
          </a:ln>
          <a:effectLst>
            <a:glow rad="228600">
              <a:schemeClr val="accent5">
                <a:satMod val="175000"/>
                <a:alpha val="40000"/>
              </a:schemeClr>
            </a:glow>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3510" tIns="46756" rIns="93510" bIns="46756" anchor="ctr"/>
          <a:lstStyle/>
          <a:p>
            <a:pPr algn="ctr" fontAlgn="auto">
              <a:spcBef>
                <a:spcPts val="0"/>
              </a:spcBef>
              <a:spcAft>
                <a:spcPts val="0"/>
              </a:spcAft>
              <a:defRPr/>
            </a:pPr>
            <a:r>
              <a:rPr lang="es-MX" sz="4000" b="1" kern="0" dirty="0">
                <a:latin typeface="Calibri" pitchFamily="34" charset="0"/>
                <a:cs typeface="Calibri" pitchFamily="34" charset="0"/>
              </a:rPr>
              <a:t>MODELOS </a:t>
            </a:r>
          </a:p>
          <a:p>
            <a:pPr algn="ctr" fontAlgn="auto">
              <a:spcBef>
                <a:spcPts val="0"/>
              </a:spcBef>
              <a:spcAft>
                <a:spcPts val="0"/>
              </a:spcAft>
              <a:defRPr/>
            </a:pPr>
            <a:endParaRPr lang="es-MX" sz="4000" b="1" kern="0" dirty="0">
              <a:latin typeface="Calibri" pitchFamily="34" charset="0"/>
              <a:cs typeface="Calibri" pitchFamily="34" charset="0"/>
            </a:endParaRPr>
          </a:p>
          <a:p>
            <a:pPr algn="ctr" fontAlgn="auto">
              <a:spcBef>
                <a:spcPts val="0"/>
              </a:spcBef>
              <a:spcAft>
                <a:spcPts val="0"/>
              </a:spcAft>
              <a:defRPr/>
            </a:pPr>
            <a:r>
              <a:rPr lang="es-MX" sz="4000" b="1" kern="0" dirty="0">
                <a:latin typeface="Calibri" pitchFamily="34" charset="0"/>
                <a:cs typeface="Calibri" pitchFamily="34" charset="0"/>
              </a:rPr>
              <a:t>DE </a:t>
            </a:r>
          </a:p>
          <a:p>
            <a:pPr algn="ctr" fontAlgn="auto">
              <a:spcBef>
                <a:spcPts val="0"/>
              </a:spcBef>
              <a:spcAft>
                <a:spcPts val="0"/>
              </a:spcAft>
              <a:defRPr/>
            </a:pPr>
            <a:endParaRPr lang="es-MX" sz="4000" b="1" kern="0" dirty="0">
              <a:latin typeface="Calibri" pitchFamily="34" charset="0"/>
              <a:cs typeface="Calibri" pitchFamily="34" charset="0"/>
            </a:endParaRPr>
          </a:p>
          <a:p>
            <a:pPr algn="ctr" fontAlgn="auto">
              <a:spcBef>
                <a:spcPts val="0"/>
              </a:spcBef>
              <a:spcAft>
                <a:spcPts val="0"/>
              </a:spcAft>
              <a:defRPr/>
            </a:pPr>
            <a:r>
              <a:rPr lang="es-MX" sz="3600" b="1" kern="0" dirty="0">
                <a:latin typeface="Calibri" pitchFamily="34" charset="0"/>
                <a:cs typeface="Calibri" pitchFamily="34" charset="0"/>
              </a:rPr>
              <a:t>CONTABILIDAD</a:t>
            </a:r>
          </a:p>
          <a:p>
            <a:pPr algn="ctr" fontAlgn="auto">
              <a:spcBef>
                <a:spcPts val="0"/>
              </a:spcBef>
              <a:spcAft>
                <a:spcPts val="0"/>
              </a:spcAft>
              <a:defRPr/>
            </a:pPr>
            <a:endParaRPr lang="es-ES" sz="2900" b="1" kern="0" dirty="0">
              <a:solidFill>
                <a:sysClr val="windowText" lastClr="000000"/>
              </a:solidFill>
              <a:latin typeface="Calibri" pitchFamily="34" charset="0"/>
              <a:cs typeface="Calibri" pitchFamily="34" charset="0"/>
            </a:endParaRPr>
          </a:p>
        </p:txBody>
      </p:sp>
      <p:sp>
        <p:nvSpPr>
          <p:cNvPr id="12" name="37 Rectángulo"/>
          <p:cNvSpPr/>
          <p:nvPr/>
        </p:nvSpPr>
        <p:spPr>
          <a:xfrm>
            <a:off x="6732241" y="1124744"/>
            <a:ext cx="1296143" cy="401638"/>
          </a:xfrm>
          <a:prstGeom prst="rect">
            <a:avLst/>
          </a:prstGeom>
          <a:ln>
            <a:solidFill>
              <a:schemeClr val="accent1">
                <a:lumMod val="7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latin typeface="Calibri" pitchFamily="34" charset="0"/>
                <a:cs typeface="Calibri" pitchFamily="34" charset="0"/>
              </a:rPr>
              <a:t>NICSP</a:t>
            </a:r>
            <a:endParaRPr lang="es-CO" sz="3200" b="1" dirty="0">
              <a:solidFill>
                <a:schemeClr val="tx1"/>
              </a:solidFill>
              <a:latin typeface="Calibri" pitchFamily="34" charset="0"/>
              <a:cs typeface="Calibri" pitchFamily="34" charset="0"/>
            </a:endParaRPr>
          </a:p>
        </p:txBody>
      </p:sp>
      <p:sp>
        <p:nvSpPr>
          <p:cNvPr id="13" name="38 Rectángulo"/>
          <p:cNvSpPr/>
          <p:nvPr/>
        </p:nvSpPr>
        <p:spPr>
          <a:xfrm>
            <a:off x="8101013" y="5061049"/>
            <a:ext cx="935483" cy="384175"/>
          </a:xfrm>
          <a:prstGeom prst="rect">
            <a:avLst/>
          </a:prstGeom>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latin typeface="Calibri" pitchFamily="34" charset="0"/>
                <a:cs typeface="Calibri" pitchFamily="34" charset="0"/>
              </a:rPr>
              <a:t>NIIF</a:t>
            </a:r>
            <a:endParaRPr lang="es-CO" sz="3200" b="1" dirty="0">
              <a:solidFill>
                <a:schemeClr val="tx1"/>
              </a:solidFill>
              <a:latin typeface="Calibri" pitchFamily="34" charset="0"/>
              <a:cs typeface="Calibri" pitchFamily="34" charset="0"/>
            </a:endParaRPr>
          </a:p>
        </p:txBody>
      </p:sp>
      <p:sp>
        <p:nvSpPr>
          <p:cNvPr id="14" name="39 Rectángulo"/>
          <p:cNvSpPr/>
          <p:nvPr/>
        </p:nvSpPr>
        <p:spPr>
          <a:xfrm>
            <a:off x="8101583" y="2105025"/>
            <a:ext cx="862905" cy="346075"/>
          </a:xfrm>
          <a:prstGeom prst="rect">
            <a:avLst/>
          </a:prstGeom>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latin typeface="Calibri" pitchFamily="34" charset="0"/>
                <a:cs typeface="Calibri" pitchFamily="34" charset="0"/>
              </a:rPr>
              <a:t>NIIF</a:t>
            </a:r>
            <a:endParaRPr lang="es-CO" sz="3200" b="1" dirty="0">
              <a:solidFill>
                <a:schemeClr val="tx1"/>
              </a:solidFill>
              <a:latin typeface="Calibri" pitchFamily="34" charset="0"/>
              <a:cs typeface="Calibri" pitchFamily="34" charset="0"/>
            </a:endParaRPr>
          </a:p>
        </p:txBody>
      </p:sp>
      <p:sp>
        <p:nvSpPr>
          <p:cNvPr id="15" name="19 Conector recto"/>
          <p:cNvSpPr/>
          <p:nvPr/>
        </p:nvSpPr>
        <p:spPr>
          <a:xfrm>
            <a:off x="2564946" y="2052866"/>
            <a:ext cx="1550622" cy="0"/>
          </a:xfrm>
          <a:prstGeom prst="line">
            <a:avLst/>
          </a:prstGeom>
          <a:noFill/>
          <a:ln w="38100" cap="flat" cmpd="sng" algn="ctr">
            <a:solidFill>
              <a:srgbClr val="9BBB59"/>
            </a:solidFill>
            <a:prstDash val="solid"/>
          </a:ln>
          <a:effectLst>
            <a:outerShdw blurRad="40000" dist="23000" dir="5400000" rotWithShape="0">
              <a:srgbClr val="000000">
                <a:alpha val="35000"/>
              </a:srgbClr>
            </a:outerShdw>
          </a:effectLst>
        </p:spPr>
      </p:sp>
      <p:sp>
        <p:nvSpPr>
          <p:cNvPr id="2" name="Flecha derecha 1">
            <a:hlinkClick r:id="rId2"/>
          </p:cNvPr>
          <p:cNvSpPr/>
          <p:nvPr/>
        </p:nvSpPr>
        <p:spPr>
          <a:xfrm>
            <a:off x="7739421" y="6453336"/>
            <a:ext cx="756879" cy="432592"/>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Flecha derecha 15">
            <a:hlinkClick r:id="rId3"/>
          </p:cNvPr>
          <p:cNvSpPr/>
          <p:nvPr/>
        </p:nvSpPr>
        <p:spPr>
          <a:xfrm>
            <a:off x="8388425" y="4437112"/>
            <a:ext cx="720080" cy="432048"/>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3270795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500" fill="hold"/>
                                        <p:tgtEl>
                                          <p:spTgt spid="16"/>
                                        </p:tgtEl>
                                        <p:attrNameLst>
                                          <p:attrName>ppt_w</p:attrName>
                                        </p:attrNameLst>
                                      </p:cBhvr>
                                      <p:tavLst>
                                        <p:tav tm="0">
                                          <p:val>
                                            <p:fltVal val="0"/>
                                          </p:val>
                                        </p:tav>
                                        <p:tav tm="100000">
                                          <p:val>
                                            <p:strVal val="#ppt_w"/>
                                          </p:val>
                                        </p:tav>
                                      </p:tavLst>
                                    </p:anim>
                                    <p:anim calcmode="lin" valueType="num">
                                      <p:cBhvr>
                                        <p:cTn id="47" dur="500" fill="hold"/>
                                        <p:tgtEl>
                                          <p:spTgt spid="16"/>
                                        </p:tgtEl>
                                        <p:attrNameLst>
                                          <p:attrName>ppt_h</p:attrName>
                                        </p:attrNameLst>
                                      </p:cBhvr>
                                      <p:tavLst>
                                        <p:tav tm="0">
                                          <p:val>
                                            <p:fltVal val="0"/>
                                          </p:val>
                                        </p:tav>
                                        <p:tav tm="100000">
                                          <p:val>
                                            <p:strVal val="#ppt_h"/>
                                          </p:val>
                                        </p:tav>
                                      </p:tavLst>
                                    </p:anim>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500" fill="hold"/>
                                        <p:tgtEl>
                                          <p:spTgt spid="6"/>
                                        </p:tgtEl>
                                        <p:attrNameLst>
                                          <p:attrName>ppt_w</p:attrName>
                                        </p:attrNameLst>
                                      </p:cBhvr>
                                      <p:tavLst>
                                        <p:tav tm="0">
                                          <p:val>
                                            <p:fltVal val="0"/>
                                          </p:val>
                                        </p:tav>
                                        <p:tav tm="100000">
                                          <p:val>
                                            <p:strVal val="#ppt_w"/>
                                          </p:val>
                                        </p:tav>
                                      </p:tavLst>
                                    </p:anim>
                                    <p:anim calcmode="lin" valueType="num">
                                      <p:cBhvr>
                                        <p:cTn id="54" dur="500" fill="hold"/>
                                        <p:tgtEl>
                                          <p:spTgt spid="6"/>
                                        </p:tgtEl>
                                        <p:attrNameLst>
                                          <p:attrName>ppt_h</p:attrName>
                                        </p:attrNameLst>
                                      </p:cBhvr>
                                      <p:tavLst>
                                        <p:tav tm="0">
                                          <p:val>
                                            <p:fltVal val="0"/>
                                          </p:val>
                                        </p:tav>
                                        <p:tav tm="100000">
                                          <p:val>
                                            <p:strVal val="#ppt_h"/>
                                          </p:val>
                                        </p:tav>
                                      </p:tavLst>
                                    </p:anim>
                                    <p:animEffect transition="in" filter="fade">
                                      <p:cBhvr>
                                        <p:cTn id="55" dur="500"/>
                                        <p:tgtEl>
                                          <p:spTgt spid="6"/>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500" fill="hold"/>
                                        <p:tgtEl>
                                          <p:spTgt spid="10"/>
                                        </p:tgtEl>
                                        <p:attrNameLst>
                                          <p:attrName>ppt_w</p:attrName>
                                        </p:attrNameLst>
                                      </p:cBhvr>
                                      <p:tavLst>
                                        <p:tav tm="0">
                                          <p:val>
                                            <p:fltVal val="0"/>
                                          </p:val>
                                        </p:tav>
                                        <p:tav tm="100000">
                                          <p:val>
                                            <p:strVal val="#ppt_w"/>
                                          </p:val>
                                        </p:tav>
                                      </p:tavLst>
                                    </p:anim>
                                    <p:anim calcmode="lin" valueType="num">
                                      <p:cBhvr>
                                        <p:cTn id="59" dur="500" fill="hold"/>
                                        <p:tgtEl>
                                          <p:spTgt spid="10"/>
                                        </p:tgtEl>
                                        <p:attrNameLst>
                                          <p:attrName>ppt_h</p:attrName>
                                        </p:attrNameLst>
                                      </p:cBhvr>
                                      <p:tavLst>
                                        <p:tav tm="0">
                                          <p:val>
                                            <p:fltVal val="0"/>
                                          </p:val>
                                        </p:tav>
                                        <p:tav tm="100000">
                                          <p:val>
                                            <p:strVal val="#ppt_h"/>
                                          </p:val>
                                        </p:tav>
                                      </p:tavLst>
                                    </p:anim>
                                    <p:animEffect transition="in" filter="fade">
                                      <p:cBhvr>
                                        <p:cTn id="60" dur="500"/>
                                        <p:tgtEl>
                                          <p:spTgt spid="10"/>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Effect transition="in" filter="fade">
                                      <p:cBhvr>
                                        <p:cTn id="65" dur="500"/>
                                        <p:tgtEl>
                                          <p:spTgt spid="13"/>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2"/>
                                        </p:tgtEl>
                                        <p:attrNameLst>
                                          <p:attrName>style.visibility</p:attrName>
                                        </p:attrNameLst>
                                      </p:cBhvr>
                                      <p:to>
                                        <p:strVal val="visible"/>
                                      </p:to>
                                    </p:set>
                                    <p:anim calcmode="lin" valueType="num">
                                      <p:cBhvr>
                                        <p:cTn id="68" dur="500" fill="hold"/>
                                        <p:tgtEl>
                                          <p:spTgt spid="2"/>
                                        </p:tgtEl>
                                        <p:attrNameLst>
                                          <p:attrName>ppt_w</p:attrName>
                                        </p:attrNameLst>
                                      </p:cBhvr>
                                      <p:tavLst>
                                        <p:tav tm="0">
                                          <p:val>
                                            <p:fltVal val="0"/>
                                          </p:val>
                                        </p:tav>
                                        <p:tav tm="100000">
                                          <p:val>
                                            <p:strVal val="#ppt_w"/>
                                          </p:val>
                                        </p:tav>
                                      </p:tavLst>
                                    </p:anim>
                                    <p:anim calcmode="lin" valueType="num">
                                      <p:cBhvr>
                                        <p:cTn id="69" dur="500" fill="hold"/>
                                        <p:tgtEl>
                                          <p:spTgt spid="2"/>
                                        </p:tgtEl>
                                        <p:attrNameLst>
                                          <p:attrName>ppt_h</p:attrName>
                                        </p:attrNameLst>
                                      </p:cBhvr>
                                      <p:tavLst>
                                        <p:tav tm="0">
                                          <p:val>
                                            <p:fltVal val="0"/>
                                          </p:val>
                                        </p:tav>
                                        <p:tav tm="100000">
                                          <p:val>
                                            <p:strVal val="#ppt_h"/>
                                          </p:val>
                                        </p:tav>
                                      </p:tavLst>
                                    </p:anim>
                                    <p:animEffect transition="in" filter="fade">
                                      <p:cBhvr>
                                        <p:cTn id="7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P spid="14" grpId="0" animBg="1"/>
      <p:bldP spid="2"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1124744"/>
            <a:ext cx="8928992" cy="5544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75373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a:off x="684213" y="1196529"/>
            <a:ext cx="7848600" cy="506412"/>
          </a:xfrm>
          <a:prstGeom prst="roundRect">
            <a:avLst>
              <a:gd name="adj" fmla="val 21667"/>
            </a:avLst>
          </a:prstGeom>
          <a:gradFill rotWithShape="1">
            <a:gsLst>
              <a:gs pos="0">
                <a:srgbClr val="BDC9AF"/>
              </a:gs>
              <a:gs pos="100000">
                <a:srgbClr val="FFFFFF"/>
              </a:gs>
            </a:gsLst>
            <a:lin ang="2700000" scaled="1"/>
          </a:gradFill>
          <a:ln w="50800" algn="ctr">
            <a:solidFill>
              <a:schemeClr val="tx1"/>
            </a:solidFill>
            <a:round/>
            <a:headEnd/>
            <a:tailEnd/>
          </a:ln>
          <a:effectLst>
            <a:glow rad="139700">
              <a:schemeClr val="accent3">
                <a:satMod val="175000"/>
                <a:alpha val="40000"/>
              </a:schemeClr>
            </a:glow>
            <a:outerShdw dist="38100" dir="2700000" algn="tl" rotWithShape="0">
              <a:srgbClr val="000000">
                <a:alpha val="39998"/>
              </a:srgbClr>
            </a:outerShdw>
          </a:effectLst>
        </p:spPr>
        <p:txBody>
          <a:bodyPr anchor="ctr" anchorCtr="1"/>
          <a:lstStyle/>
          <a:p>
            <a:pPr algn="ctr" fontAlgn="auto">
              <a:spcBef>
                <a:spcPts val="0"/>
              </a:spcBef>
              <a:spcAft>
                <a:spcPts val="0"/>
              </a:spcAft>
              <a:defRPr/>
            </a:pPr>
            <a:r>
              <a:rPr lang="es-ES" sz="2800" b="1" kern="0" dirty="0">
                <a:solidFill>
                  <a:srgbClr val="1F497D"/>
                </a:solidFill>
                <a:latin typeface="Calibri" pitchFamily="34" charset="0"/>
              </a:rPr>
              <a:t>CRONOGRAMA PARA LAS EMPRESAS EMISORAS</a:t>
            </a:r>
          </a:p>
        </p:txBody>
      </p:sp>
      <p:sp>
        <p:nvSpPr>
          <p:cNvPr id="7" name="33 Rectángulo"/>
          <p:cNvSpPr/>
          <p:nvPr/>
        </p:nvSpPr>
        <p:spPr>
          <a:xfrm>
            <a:off x="179512" y="2204864"/>
            <a:ext cx="2663825" cy="914400"/>
          </a:xfrm>
          <a:prstGeom prst="rect">
            <a:avLst/>
          </a:prstGeom>
          <a:solidFill>
            <a:schemeClr val="accent3">
              <a:lumMod val="60000"/>
              <a:lumOff val="40000"/>
            </a:schemeClr>
          </a:solidFill>
          <a:ln w="25400" cap="flat" cmpd="sng" algn="ctr">
            <a:solidFill>
              <a:schemeClr val="accent2">
                <a:lumMod val="50000"/>
              </a:schemeClr>
            </a:solidFill>
            <a:prstDash val="solid"/>
          </a:ln>
          <a:effectLst>
            <a:glow rad="139700">
              <a:schemeClr val="accent3">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2100" b="1" kern="0" dirty="0">
                <a:latin typeface="Calibri"/>
                <a:cs typeface="+mn-cs"/>
              </a:rPr>
              <a:t>PERÍODO DE PREPARACIÓN OBLIGATORIA</a:t>
            </a:r>
          </a:p>
        </p:txBody>
      </p:sp>
      <p:sp>
        <p:nvSpPr>
          <p:cNvPr id="8" name="34 Rectángulo"/>
          <p:cNvSpPr/>
          <p:nvPr/>
        </p:nvSpPr>
        <p:spPr>
          <a:xfrm>
            <a:off x="3276600" y="2204864"/>
            <a:ext cx="2909888" cy="914400"/>
          </a:xfrm>
          <a:prstGeom prst="rect">
            <a:avLst/>
          </a:prstGeom>
          <a:solidFill>
            <a:srgbClr val="C0504D">
              <a:hueOff val="2340759"/>
              <a:satOff val="-2919"/>
              <a:lumOff val="686"/>
              <a:alphaOff val="0"/>
            </a:srgbClr>
          </a:solidFill>
          <a:ln w="25400" cap="flat" cmpd="sng" algn="ctr">
            <a:solidFill>
              <a:schemeClr val="accent2">
                <a:lumMod val="50000"/>
              </a:schemeClr>
            </a:solidFill>
            <a:prstDash val="solid"/>
          </a:ln>
          <a:effectLst>
            <a:glow rad="139700">
              <a:schemeClr val="accent3">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2400" b="1" kern="0" dirty="0">
                <a:latin typeface="Calibri"/>
                <a:cs typeface="+mn-cs"/>
              </a:rPr>
              <a:t>PERÍODO DE TRANSICIÓN </a:t>
            </a:r>
          </a:p>
        </p:txBody>
      </p:sp>
      <p:sp>
        <p:nvSpPr>
          <p:cNvPr id="9" name="35 Rectángulo"/>
          <p:cNvSpPr/>
          <p:nvPr/>
        </p:nvSpPr>
        <p:spPr>
          <a:xfrm>
            <a:off x="6443663" y="2204864"/>
            <a:ext cx="2520950" cy="914400"/>
          </a:xfrm>
          <a:prstGeom prst="rect">
            <a:avLst/>
          </a:prstGeom>
          <a:solidFill>
            <a:schemeClr val="tx2">
              <a:lumMod val="40000"/>
              <a:lumOff val="60000"/>
            </a:schemeClr>
          </a:solidFill>
          <a:ln w="25400" cap="flat" cmpd="sng" algn="ctr">
            <a:solidFill>
              <a:schemeClr val="accent2">
                <a:lumMod val="50000"/>
              </a:schemeClr>
            </a:solidFill>
            <a:prstDash val="solid"/>
          </a:ln>
          <a:effectLst>
            <a:glow rad="139700">
              <a:schemeClr val="accent3">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2200" b="1" kern="0" dirty="0">
                <a:latin typeface="Calibri"/>
                <a:cs typeface="+mn-cs"/>
              </a:rPr>
              <a:t>PERÍODO DE APLICACIÓN </a:t>
            </a:r>
          </a:p>
        </p:txBody>
      </p:sp>
      <p:sp>
        <p:nvSpPr>
          <p:cNvPr id="10" name="8 CuadroTexto"/>
          <p:cNvSpPr txBox="1">
            <a:spLocks noChangeArrowheads="1"/>
          </p:cNvSpPr>
          <p:nvPr/>
        </p:nvSpPr>
        <p:spPr bwMode="auto">
          <a:xfrm>
            <a:off x="828675" y="1731516"/>
            <a:ext cx="16557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t>2013</a:t>
            </a:r>
          </a:p>
        </p:txBody>
      </p:sp>
      <p:sp>
        <p:nvSpPr>
          <p:cNvPr id="11" name="9 CuadroTexto"/>
          <p:cNvSpPr txBox="1">
            <a:spLocks noChangeArrowheads="1"/>
          </p:cNvSpPr>
          <p:nvPr/>
        </p:nvSpPr>
        <p:spPr bwMode="auto">
          <a:xfrm>
            <a:off x="3781425" y="1731516"/>
            <a:ext cx="16557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t>2014</a:t>
            </a:r>
          </a:p>
        </p:txBody>
      </p:sp>
      <p:sp>
        <p:nvSpPr>
          <p:cNvPr id="12" name="10 CuadroTexto"/>
          <p:cNvSpPr txBox="1">
            <a:spLocks noChangeArrowheads="1"/>
          </p:cNvSpPr>
          <p:nvPr/>
        </p:nvSpPr>
        <p:spPr bwMode="auto">
          <a:xfrm>
            <a:off x="6661150" y="1702941"/>
            <a:ext cx="16557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t>2015</a:t>
            </a:r>
          </a:p>
        </p:txBody>
      </p:sp>
      <p:sp>
        <p:nvSpPr>
          <p:cNvPr id="13" name="12 Rectángulo"/>
          <p:cNvSpPr>
            <a:spLocks noChangeArrowheads="1"/>
          </p:cNvSpPr>
          <p:nvPr/>
        </p:nvSpPr>
        <p:spPr bwMode="auto">
          <a:xfrm>
            <a:off x="3137035" y="3503166"/>
            <a:ext cx="3097212" cy="3231654"/>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FFF00"/>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a:spAutoFit/>
          </a:bodyPr>
          <a:lstStyle/>
          <a:p>
            <a:pPr marL="268288" indent="-268288" fontAlgn="auto">
              <a:spcBef>
                <a:spcPts val="0"/>
              </a:spcBef>
              <a:spcAft>
                <a:spcPts val="0"/>
              </a:spcAft>
              <a:defRPr/>
            </a:pPr>
            <a:r>
              <a:rPr lang="es-ES" sz="2000" b="0" kern="0" dirty="0">
                <a:solidFill>
                  <a:sysClr val="windowText" lastClr="000000"/>
                </a:solidFill>
                <a:latin typeface="Calibri"/>
              </a:rPr>
              <a:t>1. </a:t>
            </a:r>
            <a:r>
              <a:rPr lang="es-ES" sz="2000" b="1" kern="0" dirty="0">
                <a:solidFill>
                  <a:sysClr val="windowText" lastClr="000000"/>
                </a:solidFill>
                <a:latin typeface="Calibri"/>
              </a:rPr>
              <a:t>Para efectos legales, aplicación del PGCP, MP y DC y, simultáneamente se debe preparar información con base en el nuevo marco normativo.</a:t>
            </a:r>
          </a:p>
          <a:p>
            <a:pPr marL="268288" indent="-268288" fontAlgn="auto">
              <a:spcBef>
                <a:spcPts val="0"/>
              </a:spcBef>
              <a:spcAft>
                <a:spcPts val="0"/>
              </a:spcAft>
              <a:defRPr/>
            </a:pPr>
            <a:r>
              <a:rPr lang="es-ES" sz="2000" b="1" kern="0" dirty="0">
                <a:solidFill>
                  <a:sysClr val="windowText" lastClr="000000"/>
                </a:solidFill>
                <a:latin typeface="Calibri"/>
              </a:rPr>
              <a:t>2. </a:t>
            </a:r>
            <a:r>
              <a:rPr lang="es-ES" sz="2400" b="1" u="sng" kern="0" dirty="0">
                <a:solidFill>
                  <a:sysClr val="windowText" lastClr="000000"/>
                </a:solidFill>
                <a:latin typeface="Calibri"/>
              </a:rPr>
              <a:t>Enero 1</a:t>
            </a:r>
            <a:r>
              <a:rPr lang="es-ES" sz="2000" b="1" kern="0" dirty="0">
                <a:solidFill>
                  <a:sysClr val="windowText" lastClr="000000"/>
                </a:solidFill>
                <a:latin typeface="Calibri"/>
              </a:rPr>
              <a:t>: Preparación del estado de situación financiera de apertura.</a:t>
            </a:r>
            <a:endParaRPr lang="es-CO" b="1" kern="0" dirty="0">
              <a:solidFill>
                <a:sysClr val="windowText" lastClr="000000"/>
              </a:solidFill>
              <a:latin typeface="Calibri"/>
            </a:endParaRPr>
          </a:p>
        </p:txBody>
      </p:sp>
      <p:sp>
        <p:nvSpPr>
          <p:cNvPr id="14" name="19 Rectángulo"/>
          <p:cNvSpPr>
            <a:spLocks noChangeArrowheads="1"/>
          </p:cNvSpPr>
          <p:nvPr/>
        </p:nvSpPr>
        <p:spPr bwMode="auto">
          <a:xfrm>
            <a:off x="6494463" y="3644776"/>
            <a:ext cx="2419350" cy="3046988"/>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FFFF00"/>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wrap="square">
            <a:spAutoFit/>
          </a:bodyPr>
          <a:lstStyle/>
          <a:p>
            <a:pPr fontAlgn="auto">
              <a:spcBef>
                <a:spcPts val="0"/>
              </a:spcBef>
              <a:spcAft>
                <a:spcPts val="0"/>
              </a:spcAft>
              <a:defRPr/>
            </a:pPr>
            <a:r>
              <a:rPr lang="es-ES" sz="2400" b="1" kern="0" dirty="0">
                <a:solidFill>
                  <a:sysClr val="windowText" lastClr="000000"/>
                </a:solidFill>
                <a:latin typeface="Calibri"/>
              </a:rPr>
              <a:t>Para todos los efectos, aplicación del nuevo marco normativo anexo del Decreto 2784 de 2012 a partir del 1 de enero.</a:t>
            </a:r>
            <a:endParaRPr lang="es-CO" sz="2400" b="1" kern="0" dirty="0">
              <a:solidFill>
                <a:sysClr val="windowText" lastClr="000000"/>
              </a:solidFill>
              <a:latin typeface="Calibri"/>
            </a:endParaRPr>
          </a:p>
        </p:txBody>
      </p:sp>
      <p:sp>
        <p:nvSpPr>
          <p:cNvPr id="15" name="20 CuadroTexto"/>
          <p:cNvSpPr txBox="1">
            <a:spLocks noChangeArrowheads="1"/>
          </p:cNvSpPr>
          <p:nvPr/>
        </p:nvSpPr>
        <p:spPr bwMode="auto">
          <a:xfrm>
            <a:off x="179512" y="3717032"/>
            <a:ext cx="2663825" cy="2308324"/>
          </a:xfrm>
          <a:prstGeom prst="rect">
            <a:avLst/>
          </a:prstGeom>
          <a:gradFill rotWithShape="1">
            <a:gsLst>
              <a:gs pos="0">
                <a:srgbClr val="C0504D">
                  <a:lumMod val="20000"/>
                  <a:lumOff val="80000"/>
                </a:srgbClr>
              </a:gs>
              <a:gs pos="35000">
                <a:srgbClr val="C0504D">
                  <a:tint val="37000"/>
                  <a:satMod val="300000"/>
                </a:srgbClr>
              </a:gs>
              <a:gs pos="100000">
                <a:srgbClr val="C0504D">
                  <a:tint val="15000"/>
                  <a:satMod val="350000"/>
                </a:srgbClr>
              </a:gs>
            </a:gsLst>
            <a:lin ang="16200000" scaled="1"/>
          </a:gradFill>
          <a:ln w="9525" cap="flat" cmpd="sng" algn="ctr">
            <a:solidFill>
              <a:srgbClr val="FFFF00"/>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fontAlgn="auto" hangingPunct="1">
              <a:spcBef>
                <a:spcPts val="0"/>
              </a:spcBef>
              <a:spcAft>
                <a:spcPts val="0"/>
              </a:spcAft>
              <a:defRPr/>
            </a:pPr>
            <a:r>
              <a:rPr lang="es-CO" sz="2400" kern="0" dirty="0">
                <a:solidFill>
                  <a:sysClr val="windowText" lastClr="000000"/>
                </a:solidFill>
                <a:latin typeface="Calibri" pitchFamily="34" charset="0"/>
              </a:rPr>
              <a:t>Actividades de preparación para aplicar el marco normativo anexo del Decreto 2784 de 2012</a:t>
            </a:r>
            <a:r>
              <a:rPr lang="es-CO" sz="2400" b="0" kern="0" dirty="0">
                <a:solidFill>
                  <a:sysClr val="windowText" lastClr="000000"/>
                </a:solidFill>
                <a:latin typeface="Calibri" pitchFamily="34" charset="0"/>
              </a:rPr>
              <a:t>.</a:t>
            </a:r>
            <a:endParaRPr lang="es-CO" b="0" kern="0" dirty="0">
              <a:solidFill>
                <a:sysClr val="windowText" lastClr="000000"/>
              </a:solidFill>
              <a:latin typeface="Calibri" pitchFamily="34" charset="0"/>
            </a:endParaRPr>
          </a:p>
        </p:txBody>
      </p:sp>
      <p:sp>
        <p:nvSpPr>
          <p:cNvPr id="16" name="42 Flecha derecha"/>
          <p:cNvSpPr/>
          <p:nvPr/>
        </p:nvSpPr>
        <p:spPr>
          <a:xfrm>
            <a:off x="2916238" y="2596704"/>
            <a:ext cx="360362" cy="287337"/>
          </a:xfrm>
          <a:prstGeom prst="rightArrow">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b="0" kern="0" dirty="0">
              <a:solidFill>
                <a:sysClr val="window" lastClr="FFFFFF"/>
              </a:solidFill>
              <a:latin typeface="Calibri"/>
              <a:cs typeface="+mn-cs"/>
            </a:endParaRPr>
          </a:p>
        </p:txBody>
      </p:sp>
      <p:sp>
        <p:nvSpPr>
          <p:cNvPr id="17" name="43 Flecha derecha"/>
          <p:cNvSpPr/>
          <p:nvPr/>
        </p:nvSpPr>
        <p:spPr>
          <a:xfrm>
            <a:off x="6186488" y="2574479"/>
            <a:ext cx="288925" cy="287337"/>
          </a:xfrm>
          <a:prstGeom prst="rightArrow">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b="0" kern="0" dirty="0">
              <a:solidFill>
                <a:sysClr val="window" lastClr="FFFFFF"/>
              </a:solidFill>
              <a:latin typeface="Calibri"/>
              <a:cs typeface="+mn-cs"/>
            </a:endParaRPr>
          </a:p>
        </p:txBody>
      </p:sp>
      <p:sp>
        <p:nvSpPr>
          <p:cNvPr id="18" name="44 Flecha izquierda y derecha"/>
          <p:cNvSpPr/>
          <p:nvPr/>
        </p:nvSpPr>
        <p:spPr>
          <a:xfrm>
            <a:off x="224125" y="3212976"/>
            <a:ext cx="2592387" cy="431800"/>
          </a:xfrm>
          <a:prstGeom prst="leftRightArrow">
            <a:avLst/>
          </a:prstGeom>
          <a:solidFill>
            <a:schemeClr val="accent3">
              <a:lumMod val="60000"/>
              <a:lumOff val="40000"/>
            </a:scheme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3200" b="0" kern="0" dirty="0">
              <a:solidFill>
                <a:sysClr val="window" lastClr="FFFFFF"/>
              </a:solidFill>
              <a:latin typeface="Calibri"/>
              <a:cs typeface="+mn-cs"/>
            </a:endParaRPr>
          </a:p>
        </p:txBody>
      </p:sp>
      <p:sp>
        <p:nvSpPr>
          <p:cNvPr id="19" name="45 Flecha izquierda y derecha"/>
          <p:cNvSpPr/>
          <p:nvPr/>
        </p:nvSpPr>
        <p:spPr>
          <a:xfrm>
            <a:off x="3399631" y="3090762"/>
            <a:ext cx="2663825" cy="431800"/>
          </a:xfrm>
          <a:prstGeom prst="leftRightArrow">
            <a:avLst/>
          </a:prstGeom>
          <a:solidFill>
            <a:srgbClr val="C0504D">
              <a:hueOff val="2340759"/>
              <a:satOff val="-2919"/>
              <a:lumOff val="686"/>
              <a:alphaOff val="0"/>
            </a:srgb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3200" b="0" kern="0" dirty="0">
              <a:solidFill>
                <a:sysClr val="window" lastClr="FFFFFF"/>
              </a:solidFill>
              <a:latin typeface="Calibri"/>
              <a:cs typeface="+mn-cs"/>
            </a:endParaRPr>
          </a:p>
        </p:txBody>
      </p:sp>
      <p:sp>
        <p:nvSpPr>
          <p:cNvPr id="20" name="46 Flecha izquierda y derecha"/>
          <p:cNvSpPr/>
          <p:nvPr/>
        </p:nvSpPr>
        <p:spPr>
          <a:xfrm>
            <a:off x="6372225" y="3141216"/>
            <a:ext cx="2592388" cy="431800"/>
          </a:xfrm>
          <a:prstGeom prst="leftRightArrow">
            <a:avLst/>
          </a:prstGeom>
          <a:solidFill>
            <a:schemeClr val="tx2">
              <a:lumMod val="40000"/>
              <a:lumOff val="60000"/>
            </a:scheme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3200" b="0" kern="0" dirty="0">
              <a:solidFill>
                <a:sysClr val="window" lastClr="FFFFFF"/>
              </a:solidFill>
              <a:latin typeface="Calibri"/>
              <a:cs typeface="+mn-cs"/>
            </a:endParaRPr>
          </a:p>
        </p:txBody>
      </p:sp>
    </p:spTree>
    <p:extLst>
      <p:ext uri="{BB962C8B-B14F-4D97-AF65-F5344CB8AC3E}">
        <p14:creationId xmlns:p14="http://schemas.microsoft.com/office/powerpoint/2010/main" val="159073851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31840" y="1268760"/>
            <a:ext cx="3312368" cy="3744416"/>
          </a:xfrm>
          <a:prstGeom prst="rect">
            <a:avLst/>
          </a:prstGeom>
          <a:noFill/>
          <a:ln w="9525">
            <a:solidFill>
              <a:sysClr val="windowText" lastClr="000000"/>
            </a:solidFill>
            <a:miter lim="800000"/>
            <a:headEnd/>
            <a:tailEnd/>
          </a:ln>
          <a:effectLst>
            <a:glow rad="139700">
              <a:srgbClr val="F3A447">
                <a:satMod val="175000"/>
                <a:alpha val="40000"/>
              </a:srgbClr>
            </a:glow>
            <a:outerShdw dist="35921" dir="2700000" algn="ctr" rotWithShape="0">
              <a:srgbClr val="FEFAC9"/>
            </a:outerShdw>
          </a:effectLst>
          <a:extLst>
            <a:ext uri="{909E8E84-426E-40DD-AFC4-6F175D3DCCD1}">
              <a14:hiddenFill xmlns:a14="http://schemas.microsoft.com/office/drawing/2010/main">
                <a:solidFill>
                  <a:schemeClr val="accent1"/>
                </a:solidFill>
              </a14:hiddenFill>
            </a:ext>
          </a:extLst>
        </p:spPr>
      </p:pic>
      <p:pic>
        <p:nvPicPr>
          <p:cNvPr id="22" name="Imagen 2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19872" y="1484784"/>
            <a:ext cx="384128" cy="555306"/>
          </a:xfrm>
          <a:prstGeom prst="rect">
            <a:avLst/>
          </a:prstGeom>
        </p:spPr>
      </p:pic>
      <p:sp>
        <p:nvSpPr>
          <p:cNvPr id="4" name="AutoShape 4" descr="imagen para firm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8" name="Imagen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19672" y="5219503"/>
            <a:ext cx="6408712" cy="1530318"/>
          </a:xfrm>
          <a:prstGeom prst="rect">
            <a:avLst/>
          </a:prstGeom>
        </p:spPr>
      </p:pic>
    </p:spTree>
    <p:extLst>
      <p:ext uri="{BB962C8B-B14F-4D97-AF65-F5344CB8AC3E}">
        <p14:creationId xmlns:p14="http://schemas.microsoft.com/office/powerpoint/2010/main" val="1000301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6"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80">
                                          <p:stCondLst>
                                            <p:cond delay="0"/>
                                          </p:stCondLst>
                                        </p:cTn>
                                        <p:tgtEl>
                                          <p:spTgt spid="22"/>
                                        </p:tgtEl>
                                      </p:cBhvr>
                                    </p:animEffect>
                                    <p:anim calcmode="lin" valueType="num">
                                      <p:cBhvr>
                                        <p:cTn id="11"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6" dur="26">
                                          <p:stCondLst>
                                            <p:cond delay="650"/>
                                          </p:stCondLst>
                                        </p:cTn>
                                        <p:tgtEl>
                                          <p:spTgt spid="22"/>
                                        </p:tgtEl>
                                      </p:cBhvr>
                                      <p:to x="100000" y="60000"/>
                                    </p:animScale>
                                    <p:animScale>
                                      <p:cBhvr>
                                        <p:cTn id="17" dur="166" decel="50000">
                                          <p:stCondLst>
                                            <p:cond delay="676"/>
                                          </p:stCondLst>
                                        </p:cTn>
                                        <p:tgtEl>
                                          <p:spTgt spid="22"/>
                                        </p:tgtEl>
                                      </p:cBhvr>
                                      <p:to x="100000" y="100000"/>
                                    </p:animScale>
                                    <p:animScale>
                                      <p:cBhvr>
                                        <p:cTn id="18" dur="26">
                                          <p:stCondLst>
                                            <p:cond delay="1312"/>
                                          </p:stCondLst>
                                        </p:cTn>
                                        <p:tgtEl>
                                          <p:spTgt spid="22"/>
                                        </p:tgtEl>
                                      </p:cBhvr>
                                      <p:to x="100000" y="80000"/>
                                    </p:animScale>
                                    <p:animScale>
                                      <p:cBhvr>
                                        <p:cTn id="19" dur="166" decel="50000">
                                          <p:stCondLst>
                                            <p:cond delay="1338"/>
                                          </p:stCondLst>
                                        </p:cTn>
                                        <p:tgtEl>
                                          <p:spTgt spid="22"/>
                                        </p:tgtEl>
                                      </p:cBhvr>
                                      <p:to x="100000" y="100000"/>
                                    </p:animScale>
                                    <p:animScale>
                                      <p:cBhvr>
                                        <p:cTn id="20" dur="26">
                                          <p:stCondLst>
                                            <p:cond delay="1642"/>
                                          </p:stCondLst>
                                        </p:cTn>
                                        <p:tgtEl>
                                          <p:spTgt spid="22"/>
                                        </p:tgtEl>
                                      </p:cBhvr>
                                      <p:to x="100000" y="90000"/>
                                    </p:animScale>
                                    <p:animScale>
                                      <p:cBhvr>
                                        <p:cTn id="21" dur="166" decel="50000">
                                          <p:stCondLst>
                                            <p:cond delay="1668"/>
                                          </p:stCondLst>
                                        </p:cTn>
                                        <p:tgtEl>
                                          <p:spTgt spid="22"/>
                                        </p:tgtEl>
                                      </p:cBhvr>
                                      <p:to x="100000" y="100000"/>
                                    </p:animScale>
                                    <p:animScale>
                                      <p:cBhvr>
                                        <p:cTn id="22" dur="26">
                                          <p:stCondLst>
                                            <p:cond delay="1808"/>
                                          </p:stCondLst>
                                        </p:cTn>
                                        <p:tgtEl>
                                          <p:spTgt spid="22"/>
                                        </p:tgtEl>
                                      </p:cBhvr>
                                      <p:to x="100000" y="95000"/>
                                    </p:animScale>
                                    <p:animScale>
                                      <p:cBhvr>
                                        <p:cTn id="23" dur="166" decel="50000">
                                          <p:stCondLst>
                                            <p:cond delay="1834"/>
                                          </p:stCondLst>
                                        </p:cTn>
                                        <p:tgtEl>
                                          <p:spTgt spid="22"/>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3" presetClass="entr" presetSubtype="32"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plus(out)">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Forma libre"/>
          <p:cNvSpPr/>
          <p:nvPr/>
        </p:nvSpPr>
        <p:spPr>
          <a:xfrm rot="16200000">
            <a:off x="179425" y="1124832"/>
            <a:ext cx="5544916" cy="5688756"/>
          </a:xfrm>
          <a:custGeom>
            <a:avLst/>
            <a:gdLst>
              <a:gd name="connsiteX0" fmla="*/ 0 w 4788391"/>
              <a:gd name="connsiteY0" fmla="*/ 226536 h 4530725"/>
              <a:gd name="connsiteX1" fmla="*/ 226536 w 4788391"/>
              <a:gd name="connsiteY1" fmla="*/ 0 h 4530725"/>
              <a:gd name="connsiteX2" fmla="*/ 4561855 w 4788391"/>
              <a:gd name="connsiteY2" fmla="*/ 0 h 4530725"/>
              <a:gd name="connsiteX3" fmla="*/ 4788391 w 4788391"/>
              <a:gd name="connsiteY3" fmla="*/ 226536 h 4530725"/>
              <a:gd name="connsiteX4" fmla="*/ 4788391 w 4788391"/>
              <a:gd name="connsiteY4" fmla="*/ 4304189 h 4530725"/>
              <a:gd name="connsiteX5" fmla="*/ 4561855 w 4788391"/>
              <a:gd name="connsiteY5" fmla="*/ 4530725 h 4530725"/>
              <a:gd name="connsiteX6" fmla="*/ 226536 w 4788391"/>
              <a:gd name="connsiteY6" fmla="*/ 4530725 h 4530725"/>
              <a:gd name="connsiteX7" fmla="*/ 0 w 4788391"/>
              <a:gd name="connsiteY7" fmla="*/ 4304189 h 4530725"/>
              <a:gd name="connsiteX8" fmla="*/ 0 w 4788391"/>
              <a:gd name="connsiteY8" fmla="*/ 226536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8391" h="4530725">
                <a:moveTo>
                  <a:pt x="4548971" y="0"/>
                </a:moveTo>
                <a:cubicBezTo>
                  <a:pt x="4681198" y="0"/>
                  <a:pt x="4788390" y="95967"/>
                  <a:pt x="4788390" y="214346"/>
                </a:cubicBezTo>
                <a:lnTo>
                  <a:pt x="4788390" y="4316379"/>
                </a:lnTo>
                <a:cubicBezTo>
                  <a:pt x="4788390" y="4434758"/>
                  <a:pt x="4681198" y="4530725"/>
                  <a:pt x="4548971" y="4530725"/>
                </a:cubicBezTo>
                <a:lnTo>
                  <a:pt x="239420" y="4530725"/>
                </a:lnTo>
                <a:cubicBezTo>
                  <a:pt x="107193" y="4530725"/>
                  <a:pt x="1" y="4434758"/>
                  <a:pt x="1" y="4316379"/>
                </a:cubicBezTo>
                <a:lnTo>
                  <a:pt x="1" y="214346"/>
                </a:lnTo>
                <a:cubicBezTo>
                  <a:pt x="1" y="95967"/>
                  <a:pt x="107193" y="0"/>
                  <a:pt x="239420" y="0"/>
                </a:cubicBezTo>
                <a:lnTo>
                  <a:pt x="4548971" y="0"/>
                </a:lnTo>
                <a:close/>
              </a:path>
            </a:pathLst>
          </a:custGeom>
          <a:gradFill>
            <a:gsLst>
              <a:gs pos="0">
                <a:srgbClr val="F79646">
                  <a:lumMod val="40000"/>
                  <a:lumOff val="60000"/>
                </a:srgbClr>
              </a:gs>
              <a:gs pos="80000">
                <a:srgbClr val="F79646">
                  <a:lumMod val="20000"/>
                  <a:lumOff val="80000"/>
                </a:srgbClr>
              </a:gs>
              <a:gs pos="100000">
                <a:sysClr val="window" lastClr="FFFFFF"/>
              </a:gs>
            </a:gsLst>
            <a:lin ang="16200000" scaled="0"/>
          </a:gradFill>
          <a:ln w="38100" cap="flat" cmpd="sng" algn="ctr">
            <a:solidFill>
              <a:schemeClr val="accent5">
                <a:lumMod val="75000"/>
              </a:schemeClr>
            </a:solidFill>
            <a:prstDash val="solid"/>
          </a:ln>
          <a:effectLst>
            <a:glow rad="139700">
              <a:schemeClr val="accent5">
                <a:satMod val="175000"/>
                <a:alpha val="40000"/>
              </a:schemeClr>
            </a:glow>
            <a:outerShdw blurRad="40000" dist="20000" dir="5400000" rotWithShape="0">
              <a:srgbClr val="000000">
                <a:alpha val="38000"/>
              </a:srgbClr>
            </a:outerShdw>
          </a:effectLst>
        </p:spPr>
        <p:txBody>
          <a:bodyPr lIns="815531" tIns="164594" rIns="213361" bIns="3830711" spcCol="1270"/>
          <a:lstStyle/>
          <a:p>
            <a:pPr algn="r" defTabSz="2133600" fontAlgn="auto">
              <a:lnSpc>
                <a:spcPct val="90000"/>
              </a:lnSpc>
              <a:spcBef>
                <a:spcPts val="0"/>
              </a:spcBef>
              <a:spcAft>
                <a:spcPct val="35000"/>
              </a:spcAft>
              <a:defRPr/>
            </a:pPr>
            <a:endParaRPr lang="es-ES" sz="4800" b="0" kern="0" dirty="0">
              <a:solidFill>
                <a:sysClr val="windowText" lastClr="000000"/>
              </a:solidFill>
              <a:latin typeface="Calibri"/>
              <a:cs typeface="+mn-cs"/>
            </a:endParaRPr>
          </a:p>
        </p:txBody>
      </p:sp>
      <p:grpSp>
        <p:nvGrpSpPr>
          <p:cNvPr id="7" name="11 Grupo"/>
          <p:cNvGrpSpPr>
            <a:grpSpLocks/>
          </p:cNvGrpSpPr>
          <p:nvPr/>
        </p:nvGrpSpPr>
        <p:grpSpPr bwMode="auto">
          <a:xfrm>
            <a:off x="6588224" y="3236927"/>
            <a:ext cx="2412898" cy="3216409"/>
            <a:chOff x="6217770" y="3200520"/>
            <a:chExt cx="2879094" cy="1654336"/>
          </a:xfrm>
          <a:effectLst>
            <a:glow rad="139700">
              <a:schemeClr val="accent5">
                <a:satMod val="175000"/>
                <a:alpha val="40000"/>
              </a:schemeClr>
            </a:glow>
          </a:effectLst>
        </p:grpSpPr>
        <p:sp>
          <p:nvSpPr>
            <p:cNvPr id="8" name="7 Forma libre"/>
            <p:cNvSpPr/>
            <p:nvPr/>
          </p:nvSpPr>
          <p:spPr>
            <a:xfrm rot="16200000">
              <a:off x="6830149" y="2588141"/>
              <a:ext cx="1654336" cy="2879094"/>
            </a:xfrm>
            <a:custGeom>
              <a:avLst/>
              <a:gdLst>
                <a:gd name="connsiteX0" fmla="*/ 0 w 3467944"/>
                <a:gd name="connsiteY0" fmla="*/ 173397 h 4530725"/>
                <a:gd name="connsiteX1" fmla="*/ 173397 w 3467944"/>
                <a:gd name="connsiteY1" fmla="*/ 0 h 4530725"/>
                <a:gd name="connsiteX2" fmla="*/ 3294547 w 3467944"/>
                <a:gd name="connsiteY2" fmla="*/ 0 h 4530725"/>
                <a:gd name="connsiteX3" fmla="*/ 3467944 w 3467944"/>
                <a:gd name="connsiteY3" fmla="*/ 173397 h 4530725"/>
                <a:gd name="connsiteX4" fmla="*/ 3467944 w 3467944"/>
                <a:gd name="connsiteY4" fmla="*/ 4357328 h 4530725"/>
                <a:gd name="connsiteX5" fmla="*/ 3294547 w 3467944"/>
                <a:gd name="connsiteY5" fmla="*/ 4530725 h 4530725"/>
                <a:gd name="connsiteX6" fmla="*/ 173397 w 3467944"/>
                <a:gd name="connsiteY6" fmla="*/ 4530725 h 4530725"/>
                <a:gd name="connsiteX7" fmla="*/ 0 w 3467944"/>
                <a:gd name="connsiteY7" fmla="*/ 4357328 h 4530725"/>
                <a:gd name="connsiteX8" fmla="*/ 0 w 3467944"/>
                <a:gd name="connsiteY8" fmla="*/ 173397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944" h="4530725">
                  <a:moveTo>
                    <a:pt x="3335221" y="1"/>
                  </a:moveTo>
                  <a:cubicBezTo>
                    <a:pt x="3408522" y="1"/>
                    <a:pt x="3467944" y="101424"/>
                    <a:pt x="3467944" y="226537"/>
                  </a:cubicBezTo>
                  <a:lnTo>
                    <a:pt x="3467944" y="4304188"/>
                  </a:lnTo>
                  <a:cubicBezTo>
                    <a:pt x="3467944" y="4429301"/>
                    <a:pt x="3408522" y="4530724"/>
                    <a:pt x="3335221" y="4530724"/>
                  </a:cubicBezTo>
                  <a:lnTo>
                    <a:pt x="132723" y="4530724"/>
                  </a:lnTo>
                  <a:cubicBezTo>
                    <a:pt x="59422" y="4530724"/>
                    <a:pt x="0" y="4429301"/>
                    <a:pt x="0" y="4304188"/>
                  </a:cubicBezTo>
                  <a:lnTo>
                    <a:pt x="0" y="226537"/>
                  </a:lnTo>
                  <a:cubicBezTo>
                    <a:pt x="0" y="101424"/>
                    <a:pt x="59422" y="1"/>
                    <a:pt x="132723" y="1"/>
                  </a:cubicBezTo>
                  <a:lnTo>
                    <a:pt x="3335221" y="1"/>
                  </a:lnTo>
                  <a:close/>
                </a:path>
              </a:pathLst>
            </a:custGeom>
            <a:solidFill>
              <a:srgbClr val="F79646">
                <a:lumMod val="20000"/>
                <a:lumOff val="80000"/>
              </a:srgbClr>
            </a:solidFill>
            <a:ln w="38100" cap="flat" cmpd="sng" algn="ctr">
              <a:solidFill>
                <a:schemeClr val="accent5">
                  <a:lumMod val="75000"/>
                </a:schemeClr>
              </a:solidFill>
              <a:prstDash val="solid"/>
            </a:ln>
            <a:effectLst>
              <a:outerShdw blurRad="40000" dist="20000" dir="5400000" rotWithShape="0">
                <a:srgbClr val="000000">
                  <a:alpha val="38000"/>
                </a:srgbClr>
              </a:outerShdw>
            </a:effectLst>
          </p:spPr>
          <p:txBody>
            <a:bodyPr lIns="815532" tIns="164591" rIns="213359" bIns="2774357" spcCol="1270"/>
            <a:lstStyle/>
            <a:p>
              <a:pPr algn="r" defTabSz="2133600" fontAlgn="auto">
                <a:spcBef>
                  <a:spcPts val="0"/>
                </a:spcBef>
                <a:spcAft>
                  <a:spcPts val="0"/>
                </a:spcAft>
                <a:defRPr/>
              </a:pPr>
              <a:endParaRPr lang="es-ES" sz="2500" b="0" kern="0" dirty="0">
                <a:solidFill>
                  <a:srgbClr val="4F81BD">
                    <a:lumMod val="50000"/>
                  </a:srgbClr>
                </a:solidFill>
                <a:latin typeface="Calibri"/>
                <a:cs typeface="+mn-cs"/>
              </a:endParaRPr>
            </a:p>
          </p:txBody>
        </p:sp>
        <p:sp>
          <p:nvSpPr>
            <p:cNvPr id="9" name="3 CuadroTexto"/>
            <p:cNvSpPr txBox="1">
              <a:spLocks noChangeArrowheads="1"/>
            </p:cNvSpPr>
            <p:nvPr/>
          </p:nvSpPr>
          <p:spPr bwMode="auto">
            <a:xfrm>
              <a:off x="6389611" y="3278000"/>
              <a:ext cx="2577620" cy="1472214"/>
            </a:xfrm>
            <a:prstGeom prst="rect">
              <a:avLst/>
            </a:prstGeom>
            <a:noFill/>
            <a:ln w="9525">
              <a:solidFill>
                <a:schemeClr val="accent6">
                  <a:lumMod val="75000"/>
                </a:schemeClr>
              </a:solidFill>
              <a:miter lim="800000"/>
              <a:headEnd/>
              <a:tailEnd/>
            </a:ln>
            <a:effectLst>
              <a:glow rad="63500">
                <a:schemeClr val="accent5">
                  <a:satMod val="175000"/>
                  <a:alpha val="40000"/>
                </a:schemeClr>
              </a:glow>
            </a:effectLst>
          </p:spPr>
          <p:txBody>
            <a:bodyPr wrap="square">
              <a:spAutoFit/>
            </a:bodyPr>
            <a:lstStyle/>
            <a:p>
              <a:pPr algn="ctr" fontAlgn="auto">
                <a:spcBef>
                  <a:spcPts val="0"/>
                </a:spcBef>
                <a:spcAft>
                  <a:spcPts val="0"/>
                </a:spcAft>
                <a:defRPr/>
              </a:pPr>
              <a:r>
                <a:rPr lang="es-ES" sz="3000" b="1" kern="0" dirty="0">
                  <a:solidFill>
                    <a:srgbClr val="003300"/>
                  </a:solidFill>
                  <a:latin typeface="Calibri" pitchFamily="34" charset="0"/>
                </a:rPr>
                <a:t>Anexo del Decreto 2784 de 2012 (NIIF) Incorporado al RCP.</a:t>
              </a:r>
              <a:endParaRPr lang="es-ES" sz="3000" b="1" kern="0" dirty="0">
                <a:solidFill>
                  <a:sysClr val="windowText" lastClr="000000"/>
                </a:solidFill>
                <a:latin typeface="Calibri" pitchFamily="34" charset="0"/>
              </a:endParaRPr>
            </a:p>
          </p:txBody>
        </p:sp>
      </p:grpSp>
      <p:sp>
        <p:nvSpPr>
          <p:cNvPr id="11" name="7 Rectángulo"/>
          <p:cNvSpPr>
            <a:spLocks noChangeArrowheads="1"/>
          </p:cNvSpPr>
          <p:nvPr/>
        </p:nvSpPr>
        <p:spPr bwMode="auto">
          <a:xfrm>
            <a:off x="323528" y="1568863"/>
            <a:ext cx="5256584" cy="5244513"/>
          </a:xfrm>
          <a:prstGeom prst="rect">
            <a:avLst/>
          </a:prstGeom>
          <a:noFill/>
          <a:ln w="9525">
            <a:noFill/>
            <a:miter lim="800000"/>
            <a:headEnd/>
            <a:tailEnd/>
          </a:ln>
        </p:spPr>
        <p:txBody>
          <a:bodyPr wrap="square">
            <a:spAutoFit/>
          </a:bodyPr>
          <a:lstStyle/>
          <a:p>
            <a:pPr algn="just" fontAlgn="auto">
              <a:spcBef>
                <a:spcPct val="20000"/>
              </a:spcBef>
              <a:spcAft>
                <a:spcPts val="0"/>
              </a:spcAft>
              <a:buClr>
                <a:schemeClr val="accent1"/>
              </a:buClr>
              <a:buSzPct val="80000"/>
              <a:defRPr/>
            </a:pPr>
            <a:r>
              <a:rPr lang="es-ES" b="1" dirty="0">
                <a:solidFill>
                  <a:srgbClr val="003300"/>
                </a:solidFill>
                <a:latin typeface="Calibri" pitchFamily="34" charset="0"/>
              </a:rPr>
              <a:t>Empresas bajo el ámbito del RCP que cumplan alguna de las siguientes condiciones:</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Emisoras de valores.</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Empresas que hagan parte de un grupo económico cuya matriz tenga valores inscritos en el RNVE.</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Sociedades fiduciarias.</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Negocios fiduciarios cuyo fideicomitente sea una empresa pública que cumpla las condiciones establecidas en a) o b)</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Negocios fiduciarios cuyos títulos estén inscritos en el RNVE y su fideicomitente sea directa o indirectamente una o más empresas públicas.</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Establecimientos bancarios y aseguradoras.</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Fondos de garantías y entidades financieras con regímenes especiales</a:t>
            </a:r>
          </a:p>
          <a:p>
            <a:pPr marL="342900" indent="-342900" algn="just" fontAlgn="auto">
              <a:spcBef>
                <a:spcPct val="20000"/>
              </a:spcBef>
              <a:spcAft>
                <a:spcPts val="0"/>
              </a:spcAft>
              <a:buClr>
                <a:schemeClr val="accent1"/>
              </a:buClr>
              <a:buSzPct val="80000"/>
              <a:buFontTx/>
              <a:buAutoNum type="alphaLcPeriod"/>
              <a:defRPr/>
            </a:pPr>
            <a:r>
              <a:rPr lang="es-ES" b="1" dirty="0">
                <a:solidFill>
                  <a:srgbClr val="003300"/>
                </a:solidFill>
                <a:latin typeface="Calibri" pitchFamily="34" charset="0"/>
              </a:rPr>
              <a:t>Banco de la República.</a:t>
            </a:r>
          </a:p>
        </p:txBody>
      </p:sp>
      <p:sp>
        <p:nvSpPr>
          <p:cNvPr id="12" name="11 Rectángulo"/>
          <p:cNvSpPr/>
          <p:nvPr/>
        </p:nvSpPr>
        <p:spPr>
          <a:xfrm>
            <a:off x="6372200" y="1196752"/>
            <a:ext cx="2664296" cy="1008112"/>
          </a:xfrm>
          <a:prstGeom prst="rect">
            <a:avLst/>
          </a:prstGeom>
          <a:ln>
            <a:solidFill>
              <a:schemeClr val="accent5">
                <a:lumMod val="75000"/>
              </a:schemeClr>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chemeClr val="tx1"/>
                </a:solidFill>
              </a:rPr>
              <a:t>MARCO </a:t>
            </a:r>
          </a:p>
          <a:p>
            <a:pPr algn="ctr"/>
            <a:r>
              <a:rPr lang="es-CO" sz="2400" b="1" dirty="0">
                <a:solidFill>
                  <a:schemeClr val="tx1"/>
                </a:solidFill>
              </a:rPr>
              <a:t>NORMATIVO </a:t>
            </a:r>
          </a:p>
        </p:txBody>
      </p:sp>
      <p:sp>
        <p:nvSpPr>
          <p:cNvPr id="13" name="12 Flecha abajo"/>
          <p:cNvSpPr/>
          <p:nvPr/>
        </p:nvSpPr>
        <p:spPr>
          <a:xfrm>
            <a:off x="7236296" y="2355503"/>
            <a:ext cx="700656" cy="677975"/>
          </a:xfrm>
          <a:prstGeom prst="downArrow">
            <a:avLst/>
          </a:prstGeom>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14 Flecha abajo"/>
          <p:cNvSpPr/>
          <p:nvPr/>
        </p:nvSpPr>
        <p:spPr>
          <a:xfrm rot="16200000">
            <a:off x="5990724" y="4333956"/>
            <a:ext cx="484632" cy="441760"/>
          </a:xfrm>
          <a:prstGeom prst="downArrow">
            <a:avLst/>
          </a:prstGeom>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4892401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2000"/>
                                        <p:tgtEl>
                                          <p:spTgt spid="6"/>
                                        </p:tgtEl>
                                      </p:cBhvr>
                                    </p:animEffect>
                                  </p:childTnLst>
                                </p:cTn>
                              </p:par>
                              <p:par>
                                <p:cTn id="8" presetID="3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 calcmode="lin" valueType="num">
                                      <p:cBhvr>
                                        <p:cTn id="12" dur="1000" fill="hold"/>
                                        <p:tgtEl>
                                          <p:spTgt spid="7"/>
                                        </p:tgtEl>
                                        <p:attrNameLst>
                                          <p:attrName>style.rotation</p:attrName>
                                        </p:attrNameLst>
                                      </p:cBhvr>
                                      <p:tavLst>
                                        <p:tav tm="0">
                                          <p:val>
                                            <p:fltVal val="90"/>
                                          </p:val>
                                        </p:tav>
                                        <p:tav tm="100000">
                                          <p:val>
                                            <p:fltVal val="0"/>
                                          </p:val>
                                        </p:tav>
                                      </p:tavLst>
                                    </p:anim>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a:off x="684213" y="1138392"/>
            <a:ext cx="7848600" cy="506412"/>
          </a:xfrm>
          <a:prstGeom prst="roundRect">
            <a:avLst>
              <a:gd name="adj" fmla="val 21667"/>
            </a:avLst>
          </a:prstGeom>
          <a:gradFill rotWithShape="1">
            <a:gsLst>
              <a:gs pos="0">
                <a:srgbClr val="BDC9AF"/>
              </a:gs>
              <a:gs pos="100000">
                <a:srgbClr val="FFFFFF"/>
              </a:gs>
            </a:gsLst>
            <a:lin ang="2700000" scaled="1"/>
          </a:gradFill>
          <a:ln w="50800" algn="ctr">
            <a:solidFill>
              <a:schemeClr val="tx1"/>
            </a:solidFill>
            <a:round/>
            <a:headEnd/>
            <a:tailEnd/>
          </a:ln>
          <a:effectLst>
            <a:glow rad="139700">
              <a:schemeClr val="accent3">
                <a:satMod val="175000"/>
                <a:alpha val="40000"/>
              </a:schemeClr>
            </a:glow>
            <a:outerShdw dist="38100" dir="2700000" algn="tl" rotWithShape="0">
              <a:srgbClr val="000000">
                <a:alpha val="39998"/>
              </a:srgbClr>
            </a:outerShdw>
          </a:effectLst>
        </p:spPr>
        <p:txBody>
          <a:bodyPr anchor="ctr" anchorCtr="1"/>
          <a:lstStyle/>
          <a:p>
            <a:pPr algn="ctr" fontAlgn="auto">
              <a:spcBef>
                <a:spcPts val="0"/>
              </a:spcBef>
              <a:spcAft>
                <a:spcPts val="0"/>
              </a:spcAft>
              <a:defRPr/>
            </a:pPr>
            <a:r>
              <a:rPr lang="es-ES" sz="2800" b="1" kern="0" dirty="0">
                <a:solidFill>
                  <a:srgbClr val="1F497D"/>
                </a:solidFill>
                <a:latin typeface="Calibri" pitchFamily="34" charset="0"/>
              </a:rPr>
              <a:t>CRONOGRAMA PARA EMPRESAS NO EMISORAS</a:t>
            </a:r>
          </a:p>
        </p:txBody>
      </p:sp>
      <p:sp>
        <p:nvSpPr>
          <p:cNvPr id="7" name="8 CuadroTexto"/>
          <p:cNvSpPr txBox="1">
            <a:spLocks noChangeArrowheads="1"/>
          </p:cNvSpPr>
          <p:nvPr/>
        </p:nvSpPr>
        <p:spPr bwMode="auto">
          <a:xfrm>
            <a:off x="1919288" y="1629023"/>
            <a:ext cx="16557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2014</a:t>
            </a:r>
          </a:p>
        </p:txBody>
      </p:sp>
      <p:sp>
        <p:nvSpPr>
          <p:cNvPr id="8" name="9 CuadroTexto"/>
          <p:cNvSpPr txBox="1">
            <a:spLocks noChangeArrowheads="1"/>
          </p:cNvSpPr>
          <p:nvPr/>
        </p:nvSpPr>
        <p:spPr bwMode="auto">
          <a:xfrm>
            <a:off x="4572000" y="1629023"/>
            <a:ext cx="16557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2015</a:t>
            </a:r>
          </a:p>
        </p:txBody>
      </p:sp>
      <p:sp>
        <p:nvSpPr>
          <p:cNvPr id="9" name="10 CuadroTexto"/>
          <p:cNvSpPr txBox="1">
            <a:spLocks noChangeArrowheads="1"/>
          </p:cNvSpPr>
          <p:nvPr/>
        </p:nvSpPr>
        <p:spPr bwMode="auto">
          <a:xfrm>
            <a:off x="7164288" y="1629023"/>
            <a:ext cx="1657668" cy="460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2016</a:t>
            </a:r>
          </a:p>
        </p:txBody>
      </p:sp>
      <p:sp>
        <p:nvSpPr>
          <p:cNvPr id="10" name="8 CuadroTexto"/>
          <p:cNvSpPr txBox="1">
            <a:spLocks noChangeArrowheads="1"/>
          </p:cNvSpPr>
          <p:nvPr/>
        </p:nvSpPr>
        <p:spPr bwMode="auto">
          <a:xfrm>
            <a:off x="-114300" y="1629023"/>
            <a:ext cx="15557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2014</a:t>
            </a:r>
          </a:p>
        </p:txBody>
      </p:sp>
      <p:sp>
        <p:nvSpPr>
          <p:cNvPr id="11" name="49 Rectángulo"/>
          <p:cNvSpPr/>
          <p:nvPr/>
        </p:nvSpPr>
        <p:spPr>
          <a:xfrm>
            <a:off x="4355976" y="2147094"/>
            <a:ext cx="2185988" cy="941387"/>
          </a:xfrm>
          <a:prstGeom prst="rect">
            <a:avLst/>
          </a:prstGeom>
          <a:solidFill>
            <a:srgbClr val="DFB569"/>
          </a:solidFill>
          <a:ln w="25400" cap="flat" cmpd="sng" algn="ctr">
            <a:solidFill>
              <a:schemeClr val="accent2">
                <a:lumMod val="50000"/>
              </a:schemeClr>
            </a:solidFill>
            <a:prstDash val="solid"/>
          </a:ln>
          <a:effectLst>
            <a:glow rad="1397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700" b="1" kern="0" dirty="0">
                <a:latin typeface="Calibri"/>
                <a:cs typeface="+mn-cs"/>
              </a:rPr>
              <a:t>PERÍODO DE TRANSICIÓN </a:t>
            </a:r>
          </a:p>
        </p:txBody>
      </p:sp>
      <p:sp>
        <p:nvSpPr>
          <p:cNvPr id="12" name="50 Rectángulo"/>
          <p:cNvSpPr/>
          <p:nvPr/>
        </p:nvSpPr>
        <p:spPr>
          <a:xfrm>
            <a:off x="6876255" y="2175669"/>
            <a:ext cx="2232819" cy="941387"/>
          </a:xfrm>
          <a:prstGeom prst="rect">
            <a:avLst/>
          </a:prstGeom>
          <a:solidFill>
            <a:schemeClr val="tx2">
              <a:lumMod val="40000"/>
              <a:lumOff val="60000"/>
            </a:schemeClr>
          </a:solidFill>
          <a:ln w="25400" cap="flat" cmpd="sng" algn="ctr">
            <a:solidFill>
              <a:schemeClr val="accent2">
                <a:lumMod val="50000"/>
              </a:schemeClr>
            </a:solidFill>
            <a:prstDash val="solid"/>
          </a:ln>
          <a:effectLst>
            <a:glow rad="1397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b="1" kern="0" dirty="0">
                <a:latin typeface="Calibri"/>
                <a:cs typeface="+mn-cs"/>
              </a:rPr>
              <a:t>PERÍODO DE APLICACIÓN </a:t>
            </a:r>
          </a:p>
        </p:txBody>
      </p:sp>
      <p:sp>
        <p:nvSpPr>
          <p:cNvPr id="13" name="12 Rectángulo"/>
          <p:cNvSpPr>
            <a:spLocks noChangeArrowheads="1"/>
          </p:cNvSpPr>
          <p:nvPr/>
        </p:nvSpPr>
        <p:spPr bwMode="auto">
          <a:xfrm>
            <a:off x="4355976" y="3527947"/>
            <a:ext cx="2185988" cy="3141413"/>
          </a:xfrm>
          <a:prstGeom prst="rect">
            <a:avLst/>
          </a:prstGeom>
          <a:solidFill>
            <a:schemeClr val="accent3">
              <a:lumMod val="20000"/>
              <a:lumOff val="80000"/>
            </a:schemeClr>
          </a:solidFill>
          <a:ln w="9525" cap="flat" cmpd="sng" algn="ctr">
            <a:solidFill>
              <a:srgbClr val="FFFF00"/>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wrap="square" lIns="93510" tIns="46756" rIns="93510" bIns="46756">
            <a:spAutoFit/>
          </a:bodyPr>
          <a:lstStyle/>
          <a:p>
            <a:pPr marL="274362" indent="-274362" fontAlgn="auto">
              <a:spcBef>
                <a:spcPts val="0"/>
              </a:spcBef>
              <a:spcAft>
                <a:spcPts val="0"/>
              </a:spcAft>
              <a:defRPr/>
            </a:pPr>
            <a:r>
              <a:rPr lang="es-ES" b="1" kern="0" dirty="0">
                <a:solidFill>
                  <a:sysClr val="windowText" lastClr="000000"/>
                </a:solidFill>
                <a:latin typeface="Calibri"/>
                <a:cs typeface="+mn-cs"/>
              </a:rPr>
              <a:t>1</a:t>
            </a:r>
            <a:r>
              <a:rPr lang="es-ES" kern="0" dirty="0">
                <a:solidFill>
                  <a:sysClr val="windowText" lastClr="000000"/>
                </a:solidFill>
                <a:latin typeface="Calibri"/>
                <a:cs typeface="+mn-cs"/>
              </a:rPr>
              <a:t>. </a:t>
            </a:r>
            <a:r>
              <a:rPr lang="es-ES" b="1" kern="0" dirty="0">
                <a:solidFill>
                  <a:sysClr val="windowText" lastClr="000000"/>
                </a:solidFill>
                <a:latin typeface="Calibri"/>
                <a:cs typeface="+mn-cs"/>
              </a:rPr>
              <a:t>P</a:t>
            </a:r>
            <a:r>
              <a:rPr lang="es-ES" b="1" kern="0" dirty="0">
                <a:solidFill>
                  <a:sysClr val="windowText" lastClr="000000"/>
                </a:solidFill>
                <a:latin typeface="+mn-lt"/>
                <a:cs typeface="+mn-cs"/>
              </a:rPr>
              <a:t>reparar </a:t>
            </a:r>
            <a:r>
              <a:rPr lang="es-ES" b="1" kern="0" dirty="0">
                <a:solidFill>
                  <a:sysClr val="windowText" lastClr="000000"/>
                </a:solidFill>
                <a:latin typeface="Calibri"/>
                <a:cs typeface="+mn-cs"/>
              </a:rPr>
              <a:t>simultáneamente información con base en </a:t>
            </a:r>
            <a:r>
              <a:rPr lang="es-CO" b="1" kern="0" dirty="0">
                <a:solidFill>
                  <a:sysClr val="windowText" lastClr="000000"/>
                </a:solidFill>
                <a:latin typeface="Calibri" pitchFamily="34" charset="0"/>
                <a:cs typeface="+mn-cs"/>
              </a:rPr>
              <a:t>el nuevo marco normativo</a:t>
            </a:r>
            <a:endParaRPr lang="es-ES" b="1" kern="0" dirty="0">
              <a:solidFill>
                <a:sysClr val="windowText" lastClr="000000"/>
              </a:solidFill>
              <a:latin typeface="Calibri"/>
              <a:cs typeface="+mn-cs"/>
            </a:endParaRPr>
          </a:p>
          <a:p>
            <a:pPr marL="274362" indent="-274362" fontAlgn="auto">
              <a:spcBef>
                <a:spcPts val="0"/>
              </a:spcBef>
              <a:spcAft>
                <a:spcPts val="0"/>
              </a:spcAft>
              <a:defRPr/>
            </a:pPr>
            <a:r>
              <a:rPr lang="es-ES" b="1" kern="0" dirty="0">
                <a:solidFill>
                  <a:sysClr val="windowText" lastClr="000000"/>
                </a:solidFill>
                <a:latin typeface="Calibri"/>
                <a:cs typeface="+mn-cs"/>
              </a:rPr>
              <a:t>2. </a:t>
            </a:r>
            <a:r>
              <a:rPr lang="es-ES" b="1" u="sng" kern="0" dirty="0">
                <a:solidFill>
                  <a:sysClr val="windowText" lastClr="000000"/>
                </a:solidFill>
                <a:latin typeface="Calibri"/>
                <a:cs typeface="+mn-cs"/>
              </a:rPr>
              <a:t>Enero 1: </a:t>
            </a:r>
            <a:r>
              <a:rPr lang="es-ES" b="1" kern="0" dirty="0">
                <a:solidFill>
                  <a:sysClr val="windowText" lastClr="000000"/>
                </a:solidFill>
                <a:latin typeface="Calibri"/>
                <a:cs typeface="+mn-cs"/>
              </a:rPr>
              <a:t>Preparación del estado de situación financiera de apertura.</a:t>
            </a:r>
            <a:endParaRPr lang="es-CO" b="1" kern="0" dirty="0">
              <a:solidFill>
                <a:sysClr val="windowText" lastClr="000000"/>
              </a:solidFill>
              <a:latin typeface="Calibri"/>
              <a:cs typeface="+mn-cs"/>
            </a:endParaRPr>
          </a:p>
        </p:txBody>
      </p:sp>
      <p:sp>
        <p:nvSpPr>
          <p:cNvPr id="14" name="19 Rectángulo"/>
          <p:cNvSpPr>
            <a:spLocks noChangeArrowheads="1"/>
          </p:cNvSpPr>
          <p:nvPr/>
        </p:nvSpPr>
        <p:spPr bwMode="auto">
          <a:xfrm>
            <a:off x="6865689" y="3578692"/>
            <a:ext cx="2243386" cy="2925970"/>
          </a:xfrm>
          <a:prstGeom prst="rect">
            <a:avLst/>
          </a:prstGeom>
          <a:solidFill>
            <a:schemeClr val="accent3">
              <a:lumMod val="20000"/>
              <a:lumOff val="80000"/>
            </a:schemeClr>
          </a:solidFill>
          <a:ln w="9525" cap="flat" cmpd="sng" algn="ctr">
            <a:solidFill>
              <a:srgbClr val="FFFF00"/>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wrap="square" lIns="93510" tIns="46756" rIns="93510" bIns="46756">
            <a:spAutoFit/>
          </a:bodyPr>
          <a:lstStyle/>
          <a:p>
            <a:pPr algn="just" fontAlgn="auto">
              <a:spcBef>
                <a:spcPts val="0"/>
              </a:spcBef>
              <a:spcAft>
                <a:spcPts val="0"/>
              </a:spcAft>
              <a:defRPr/>
            </a:pPr>
            <a:endParaRPr lang="es-ES" sz="1600" kern="0" dirty="0">
              <a:solidFill>
                <a:sysClr val="windowText" lastClr="000000"/>
              </a:solidFill>
              <a:latin typeface="Calibri"/>
              <a:cs typeface="+mn-cs"/>
            </a:endParaRPr>
          </a:p>
          <a:p>
            <a:pPr fontAlgn="auto">
              <a:spcBef>
                <a:spcPts val="0"/>
              </a:spcBef>
              <a:spcAft>
                <a:spcPts val="0"/>
              </a:spcAft>
              <a:defRPr/>
            </a:pPr>
            <a:r>
              <a:rPr lang="es-ES" sz="2400" b="1" kern="0" dirty="0">
                <a:solidFill>
                  <a:sysClr val="windowText" lastClr="000000"/>
                </a:solidFill>
                <a:latin typeface="Calibri"/>
                <a:cs typeface="+mn-cs"/>
              </a:rPr>
              <a:t>Para todos los efectos, aplicación del nuevo marco normativo </a:t>
            </a:r>
            <a:r>
              <a:rPr lang="es-CO" sz="2400" b="1" kern="0" dirty="0">
                <a:solidFill>
                  <a:sysClr val="windowText" lastClr="000000"/>
                </a:solidFill>
                <a:latin typeface="Calibri"/>
                <a:cs typeface="+mn-cs"/>
              </a:rPr>
              <a:t>a partir de las NIFF</a:t>
            </a:r>
          </a:p>
        </p:txBody>
      </p:sp>
      <p:sp>
        <p:nvSpPr>
          <p:cNvPr id="15" name="20 CuadroTexto"/>
          <p:cNvSpPr txBox="1">
            <a:spLocks noChangeArrowheads="1"/>
          </p:cNvSpPr>
          <p:nvPr/>
        </p:nvSpPr>
        <p:spPr bwMode="auto">
          <a:xfrm>
            <a:off x="1763688" y="3485779"/>
            <a:ext cx="2116138" cy="3172191"/>
          </a:xfrm>
          <a:prstGeom prst="rect">
            <a:avLst/>
          </a:prstGeom>
          <a:solidFill>
            <a:schemeClr val="accent3">
              <a:lumMod val="20000"/>
              <a:lumOff val="80000"/>
            </a:schemeClr>
          </a:solidFill>
          <a:ln w="9525" cap="flat" cmpd="sng" algn="ctr">
            <a:solidFill>
              <a:srgbClr val="FFFF00"/>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fontAlgn="auto" hangingPunct="1">
              <a:spcBef>
                <a:spcPts val="0"/>
              </a:spcBef>
              <a:spcAft>
                <a:spcPts val="0"/>
              </a:spcAft>
              <a:defRPr/>
            </a:pPr>
            <a:endParaRPr lang="es-CO" sz="1600" kern="0" dirty="0">
              <a:solidFill>
                <a:sysClr val="windowText" lastClr="000000"/>
              </a:solidFill>
              <a:latin typeface="Calibri" pitchFamily="34" charset="0"/>
            </a:endParaRPr>
          </a:p>
          <a:p>
            <a:pPr eaLnBrk="1" fontAlgn="auto" hangingPunct="1">
              <a:spcBef>
                <a:spcPts val="0"/>
              </a:spcBef>
              <a:spcAft>
                <a:spcPts val="0"/>
              </a:spcAft>
              <a:defRPr/>
            </a:pPr>
            <a:r>
              <a:rPr lang="es-CO" sz="2400" kern="0" dirty="0">
                <a:solidFill>
                  <a:sysClr val="windowText" lastClr="000000"/>
                </a:solidFill>
                <a:latin typeface="Calibri" pitchFamily="34" charset="0"/>
              </a:rPr>
              <a:t>Actividades de preparación para aplicar el nuevo marco normativo a partir de las NIFF</a:t>
            </a:r>
          </a:p>
          <a:p>
            <a:pPr algn="just" eaLnBrk="1" fontAlgn="auto" hangingPunct="1">
              <a:spcBef>
                <a:spcPts val="0"/>
              </a:spcBef>
              <a:spcAft>
                <a:spcPts val="0"/>
              </a:spcAft>
              <a:defRPr/>
            </a:pPr>
            <a:endParaRPr lang="es-CO" sz="1600" b="0" kern="0" dirty="0">
              <a:solidFill>
                <a:sysClr val="windowText" lastClr="000000"/>
              </a:solidFill>
              <a:latin typeface="Calibri" pitchFamily="34" charset="0"/>
            </a:endParaRPr>
          </a:p>
        </p:txBody>
      </p:sp>
      <p:sp>
        <p:nvSpPr>
          <p:cNvPr id="16" name="57 Flecha derecha"/>
          <p:cNvSpPr/>
          <p:nvPr/>
        </p:nvSpPr>
        <p:spPr>
          <a:xfrm>
            <a:off x="3995936" y="2572544"/>
            <a:ext cx="325437" cy="287337"/>
          </a:xfrm>
          <a:prstGeom prst="rightArrow">
            <a:avLst/>
          </a:prstGeom>
          <a:solidFill>
            <a:schemeClr val="tx2">
              <a:lumMod val="60000"/>
              <a:lumOff val="40000"/>
            </a:schemeClr>
          </a:solidFill>
          <a:ln w="38100" cap="flat" cmpd="sng" algn="ctr">
            <a:solidFill>
              <a:schemeClr val="tx1"/>
            </a:solidFill>
            <a:prstDash val="solid"/>
          </a:ln>
          <a:effectLst>
            <a:outerShdw blurRad="40000" dist="20000" dir="5400000" rotWithShape="0">
              <a:srgbClr val="000000">
                <a:alpha val="38000"/>
              </a:srgbClr>
            </a:outerShdw>
          </a:effectLst>
        </p:spPr>
        <p:txBody>
          <a:bodyPr lIns="93510" tIns="46756" rIns="93510" bIns="46756" anchor="ctr"/>
          <a:lstStyle/>
          <a:p>
            <a:pPr algn="ctr" fontAlgn="auto">
              <a:spcBef>
                <a:spcPts val="0"/>
              </a:spcBef>
              <a:spcAft>
                <a:spcPts val="0"/>
              </a:spcAft>
              <a:defRPr/>
            </a:pPr>
            <a:endParaRPr lang="es-CO" sz="1600" kern="0" dirty="0">
              <a:solidFill>
                <a:sysClr val="window" lastClr="FFFFFF"/>
              </a:solidFill>
              <a:latin typeface="Calibri"/>
              <a:cs typeface="+mn-cs"/>
            </a:endParaRPr>
          </a:p>
        </p:txBody>
      </p:sp>
      <p:sp>
        <p:nvSpPr>
          <p:cNvPr id="17" name="58 Flecha derecha"/>
          <p:cNvSpPr/>
          <p:nvPr/>
        </p:nvSpPr>
        <p:spPr>
          <a:xfrm>
            <a:off x="6588224" y="2502694"/>
            <a:ext cx="315912" cy="287337"/>
          </a:xfrm>
          <a:prstGeom prst="rightArrow">
            <a:avLst/>
          </a:prstGeom>
          <a:solidFill>
            <a:schemeClr val="tx2">
              <a:lumMod val="60000"/>
              <a:lumOff val="40000"/>
            </a:schemeClr>
          </a:solidFill>
          <a:ln w="38100" cap="flat" cmpd="sng" algn="ctr">
            <a:solidFill>
              <a:schemeClr val="tx1"/>
            </a:solidFill>
            <a:prstDash val="solid"/>
          </a:ln>
          <a:effectLst>
            <a:outerShdw blurRad="40000" dist="20000" dir="5400000" rotWithShape="0">
              <a:srgbClr val="000000">
                <a:alpha val="38000"/>
              </a:srgbClr>
            </a:outerShdw>
          </a:effectLst>
        </p:spPr>
        <p:txBody>
          <a:bodyPr lIns="93510" tIns="46756" rIns="93510" bIns="46756" anchor="ctr"/>
          <a:lstStyle/>
          <a:p>
            <a:pPr algn="ctr" fontAlgn="auto">
              <a:spcBef>
                <a:spcPts val="0"/>
              </a:spcBef>
              <a:spcAft>
                <a:spcPts val="0"/>
              </a:spcAft>
              <a:defRPr/>
            </a:pPr>
            <a:endParaRPr lang="es-CO" sz="1600" kern="0" dirty="0">
              <a:solidFill>
                <a:sysClr val="window" lastClr="FFFFFF"/>
              </a:solidFill>
              <a:latin typeface="Calibri"/>
              <a:cs typeface="+mn-cs"/>
            </a:endParaRPr>
          </a:p>
        </p:txBody>
      </p:sp>
      <p:sp>
        <p:nvSpPr>
          <p:cNvPr id="18" name="59 Flecha izquierda y derecha"/>
          <p:cNvSpPr/>
          <p:nvPr/>
        </p:nvSpPr>
        <p:spPr>
          <a:xfrm>
            <a:off x="1691680" y="3088481"/>
            <a:ext cx="2185035" cy="409575"/>
          </a:xfrm>
          <a:prstGeom prst="leftRightArrow">
            <a:avLst/>
          </a:prstGeom>
          <a:solidFill>
            <a:srgbClr val="DFB569"/>
          </a:solidFill>
          <a:ln w="25400" cap="flat" cmpd="sng" algn="ctr">
            <a:solidFill>
              <a:schemeClr val="tx1"/>
            </a:solidFill>
            <a:prstDash val="solid"/>
          </a:ln>
          <a:effectLst/>
        </p:spPr>
        <p:txBody>
          <a:bodyPr lIns="575940" tIns="43638" rIns="488664" bIns="43638" spcCol="1298" anchor="ctr"/>
          <a:lstStyle/>
          <a:p>
            <a:pPr algn="ctr" defTabSz="1454603" fontAlgn="auto">
              <a:lnSpc>
                <a:spcPct val="90000"/>
              </a:lnSpc>
              <a:spcBef>
                <a:spcPts val="0"/>
              </a:spcBef>
              <a:spcAft>
                <a:spcPct val="35000"/>
              </a:spcAft>
            </a:pPr>
            <a:endParaRPr lang="es-CO" sz="1600" kern="0" dirty="0">
              <a:solidFill>
                <a:sysClr val="window" lastClr="FFFFFF"/>
              </a:solidFill>
              <a:latin typeface="Calibri"/>
              <a:cs typeface="+mn-cs"/>
            </a:endParaRPr>
          </a:p>
        </p:txBody>
      </p:sp>
      <p:sp>
        <p:nvSpPr>
          <p:cNvPr id="19" name="60 Flecha izquierda y derecha"/>
          <p:cNvSpPr/>
          <p:nvPr/>
        </p:nvSpPr>
        <p:spPr>
          <a:xfrm>
            <a:off x="4355976" y="3088588"/>
            <a:ext cx="2144712" cy="397191"/>
          </a:xfrm>
          <a:prstGeom prst="leftRightArrow">
            <a:avLst/>
          </a:prstGeom>
          <a:solidFill>
            <a:srgbClr val="DFB569"/>
          </a:solidFill>
          <a:ln w="25400" cap="flat" cmpd="sng" algn="ctr">
            <a:solidFill>
              <a:schemeClr val="tx1"/>
            </a:solidFill>
            <a:prstDash val="solid"/>
          </a:ln>
          <a:effectLst/>
        </p:spPr>
        <p:txBody>
          <a:bodyPr lIns="575940" tIns="43638" rIns="488664" bIns="43638" spcCol="1298" anchor="ctr"/>
          <a:lstStyle/>
          <a:p>
            <a:pPr algn="ctr" defTabSz="1454603" fontAlgn="auto">
              <a:lnSpc>
                <a:spcPct val="90000"/>
              </a:lnSpc>
              <a:spcBef>
                <a:spcPts val="0"/>
              </a:spcBef>
              <a:spcAft>
                <a:spcPct val="35000"/>
              </a:spcAft>
              <a:defRPr/>
            </a:pPr>
            <a:endParaRPr lang="es-CO" sz="1600" kern="0" dirty="0">
              <a:solidFill>
                <a:sysClr val="window" lastClr="FFFFFF"/>
              </a:solidFill>
              <a:latin typeface="Calibri"/>
              <a:cs typeface="+mn-cs"/>
            </a:endParaRPr>
          </a:p>
        </p:txBody>
      </p:sp>
      <p:sp>
        <p:nvSpPr>
          <p:cNvPr id="20" name="61 Flecha izquierda y derecha"/>
          <p:cNvSpPr/>
          <p:nvPr/>
        </p:nvSpPr>
        <p:spPr>
          <a:xfrm>
            <a:off x="6876256" y="3141439"/>
            <a:ext cx="2177733" cy="431800"/>
          </a:xfrm>
          <a:prstGeom prst="leftRightArrow">
            <a:avLst/>
          </a:prstGeom>
          <a:solidFill>
            <a:srgbClr val="DFB569"/>
          </a:solidFill>
          <a:ln w="25400" cap="flat" cmpd="sng" algn="ctr">
            <a:solidFill>
              <a:schemeClr val="tx1"/>
            </a:solidFill>
            <a:prstDash val="solid"/>
          </a:ln>
          <a:effectLst/>
        </p:spPr>
        <p:txBody>
          <a:bodyPr lIns="575940" tIns="43638" rIns="488664" bIns="43638" spcCol="1298" anchor="ctr"/>
          <a:lstStyle/>
          <a:p>
            <a:pPr algn="ctr" defTabSz="1454603" fontAlgn="auto">
              <a:lnSpc>
                <a:spcPct val="90000"/>
              </a:lnSpc>
              <a:spcBef>
                <a:spcPts val="0"/>
              </a:spcBef>
              <a:spcAft>
                <a:spcPct val="35000"/>
              </a:spcAft>
            </a:pPr>
            <a:endParaRPr lang="es-CO" sz="1600" kern="0" dirty="0">
              <a:solidFill>
                <a:sysClr val="window" lastClr="FFFFFF"/>
              </a:solidFill>
              <a:latin typeface="Calibri"/>
              <a:cs typeface="+mn-cs"/>
            </a:endParaRPr>
          </a:p>
        </p:txBody>
      </p:sp>
      <p:sp>
        <p:nvSpPr>
          <p:cNvPr id="21" name="62 Rectángulo"/>
          <p:cNvSpPr/>
          <p:nvPr/>
        </p:nvSpPr>
        <p:spPr>
          <a:xfrm rot="10800000" flipV="1">
            <a:off x="115888" y="2160112"/>
            <a:ext cx="1225550" cy="4506912"/>
          </a:xfrm>
          <a:prstGeom prst="rect">
            <a:avLst/>
          </a:prstGeom>
          <a:solidFill>
            <a:schemeClr val="tx2">
              <a:lumMod val="40000"/>
              <a:lumOff val="60000"/>
            </a:schemeClr>
          </a:solidFill>
          <a:ln w="25400" cap="flat" cmpd="sng" algn="ctr">
            <a:solidFill>
              <a:schemeClr val="accent2">
                <a:lumMod val="50000"/>
              </a:schemeClr>
            </a:solidFill>
            <a:prstDash val="solid"/>
          </a:ln>
          <a:effectLst>
            <a:glow rad="139700">
              <a:schemeClr val="accent5">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600" kern="0" dirty="0">
                <a:solidFill>
                  <a:sysClr val="window" lastClr="FFFFFF"/>
                </a:solidFill>
                <a:latin typeface="Calibri"/>
                <a:cs typeface="+mn-cs"/>
              </a:rPr>
              <a:t> </a:t>
            </a:r>
            <a:r>
              <a:rPr lang="es-CO" b="1" kern="0" dirty="0">
                <a:latin typeface="Calibri"/>
                <a:cs typeface="+mn-cs"/>
              </a:rPr>
              <a:t>MARCO  </a:t>
            </a:r>
          </a:p>
          <a:p>
            <a:pPr algn="ctr" defTabSz="1454603" fontAlgn="auto">
              <a:lnSpc>
                <a:spcPct val="90000"/>
              </a:lnSpc>
              <a:spcBef>
                <a:spcPts val="0"/>
              </a:spcBef>
              <a:spcAft>
                <a:spcPct val="35000"/>
              </a:spcAft>
              <a:defRPr/>
            </a:pPr>
            <a:endParaRPr lang="es-CO" b="1" kern="0" dirty="0">
              <a:latin typeface="Calibri"/>
              <a:cs typeface="+mn-cs"/>
            </a:endParaRPr>
          </a:p>
          <a:p>
            <a:pPr algn="ctr" defTabSz="1454603" fontAlgn="auto">
              <a:lnSpc>
                <a:spcPct val="90000"/>
              </a:lnSpc>
              <a:spcBef>
                <a:spcPts val="0"/>
              </a:spcBef>
              <a:spcAft>
                <a:spcPct val="35000"/>
              </a:spcAft>
              <a:defRPr/>
            </a:pPr>
            <a:r>
              <a:rPr lang="es-CO" b="1" kern="0" dirty="0">
                <a:latin typeface="Calibri"/>
                <a:cs typeface="+mn-cs"/>
              </a:rPr>
              <a:t>NORMARIVO</a:t>
            </a:r>
          </a:p>
          <a:p>
            <a:pPr algn="ctr" defTabSz="1454603" fontAlgn="auto">
              <a:lnSpc>
                <a:spcPct val="90000"/>
              </a:lnSpc>
              <a:spcBef>
                <a:spcPts val="0"/>
              </a:spcBef>
              <a:spcAft>
                <a:spcPct val="35000"/>
              </a:spcAft>
              <a:defRPr/>
            </a:pPr>
            <a:endParaRPr lang="es-CO" sz="1600" kern="0" dirty="0">
              <a:solidFill>
                <a:sysClr val="window" lastClr="FFFFFF"/>
              </a:solidFill>
              <a:latin typeface="Calibri"/>
              <a:cs typeface="+mn-cs"/>
            </a:endParaRPr>
          </a:p>
        </p:txBody>
      </p:sp>
      <p:sp>
        <p:nvSpPr>
          <p:cNvPr id="22" name="64 Flecha derecha"/>
          <p:cNvSpPr/>
          <p:nvPr/>
        </p:nvSpPr>
        <p:spPr>
          <a:xfrm>
            <a:off x="1331640" y="4245435"/>
            <a:ext cx="388938" cy="571500"/>
          </a:xfrm>
          <a:prstGeom prst="rightArrow">
            <a:avLst/>
          </a:prstGeom>
          <a:solidFill>
            <a:schemeClr val="tx2">
              <a:lumMod val="60000"/>
              <a:lumOff val="40000"/>
            </a:schemeClr>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kern="0" dirty="0">
              <a:solidFill>
                <a:sysClr val="window" lastClr="FFFFFF"/>
              </a:solidFill>
              <a:latin typeface="Calibri"/>
              <a:cs typeface="+mn-cs"/>
            </a:endParaRPr>
          </a:p>
        </p:txBody>
      </p:sp>
      <p:sp>
        <p:nvSpPr>
          <p:cNvPr id="23" name="48 Rectángulo"/>
          <p:cNvSpPr/>
          <p:nvPr/>
        </p:nvSpPr>
        <p:spPr>
          <a:xfrm>
            <a:off x="1547664" y="2159794"/>
            <a:ext cx="2354262" cy="950912"/>
          </a:xfrm>
          <a:prstGeom prst="rect">
            <a:avLst/>
          </a:prstGeom>
          <a:solidFill>
            <a:schemeClr val="accent3">
              <a:lumMod val="60000"/>
              <a:lumOff val="40000"/>
            </a:schemeClr>
          </a:solidFill>
          <a:ln w="25400" cap="flat" cmpd="sng" algn="ctr">
            <a:solidFill>
              <a:schemeClr val="accent2">
                <a:lumMod val="50000"/>
              </a:schemeClr>
            </a:solidFill>
            <a:prstDash val="solid"/>
          </a:ln>
          <a:effectLst>
            <a:glow rad="1397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600" b="1" kern="0" dirty="0">
                <a:latin typeface="Calibri"/>
                <a:cs typeface="+mn-cs"/>
              </a:rPr>
              <a:t>PERÍODO DE PREPARACIÓN OBLIGATORIA</a:t>
            </a:r>
          </a:p>
        </p:txBody>
      </p:sp>
    </p:spTree>
    <p:extLst>
      <p:ext uri="{BB962C8B-B14F-4D97-AF65-F5344CB8AC3E}">
        <p14:creationId xmlns:p14="http://schemas.microsoft.com/office/powerpoint/2010/main" val="15228876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a:off x="550863" y="1125116"/>
            <a:ext cx="8207375" cy="488695"/>
          </a:xfrm>
          <a:prstGeom prst="roundRect">
            <a:avLst>
              <a:gd name="adj" fmla="val 21667"/>
            </a:avLst>
          </a:prstGeom>
          <a:gradFill rotWithShape="1">
            <a:gsLst>
              <a:gs pos="0">
                <a:srgbClr val="BDC9AF"/>
              </a:gs>
              <a:gs pos="100000">
                <a:srgbClr val="FFFFFF"/>
              </a:gs>
            </a:gsLst>
            <a:lin ang="2700000" scaled="1"/>
          </a:gradFill>
          <a:ln>
            <a:noFill/>
          </a:ln>
          <a:effectLst>
            <a:outerShdw dist="38100" dir="2700000" algn="tl" rotWithShape="0">
              <a:srgbClr val="000000">
                <a:alpha val="39998"/>
              </a:srgbClr>
            </a:outerShdw>
          </a:effectLst>
        </p:spPr>
        <p:txBody>
          <a:bodyPr anchor="ctr" anchorCtr="1">
            <a:normAutofit fontScale="90000" lnSpcReduction="20000"/>
          </a:bodyPr>
          <a:lstStyle/>
          <a:p>
            <a:pPr marL="444500" indent="-444500" algn="ctr" fontAlgn="auto">
              <a:lnSpc>
                <a:spcPct val="90000"/>
              </a:lnSpc>
              <a:spcAft>
                <a:spcPct val="35000"/>
              </a:spcAft>
              <a:buSzPct val="90000"/>
              <a:defRPr/>
            </a:pPr>
            <a:r>
              <a:rPr lang="es-ES" sz="3200" b="1" dirty="0">
                <a:solidFill>
                  <a:srgbClr val="003300"/>
                </a:solidFill>
                <a:latin typeface="Calibri" pitchFamily="34" charset="0"/>
              </a:rPr>
              <a:t>Marco Normativo Resolución 414/14</a:t>
            </a:r>
          </a:p>
        </p:txBody>
      </p:sp>
      <p:sp>
        <p:nvSpPr>
          <p:cNvPr id="7" name="6 Forma libre"/>
          <p:cNvSpPr/>
          <p:nvPr/>
        </p:nvSpPr>
        <p:spPr>
          <a:xfrm rot="16200000">
            <a:off x="166838" y="1616497"/>
            <a:ext cx="4993530" cy="5256212"/>
          </a:xfrm>
          <a:custGeom>
            <a:avLst/>
            <a:gdLst>
              <a:gd name="connsiteX0" fmla="*/ 0 w 4788391"/>
              <a:gd name="connsiteY0" fmla="*/ 226536 h 4530725"/>
              <a:gd name="connsiteX1" fmla="*/ 226536 w 4788391"/>
              <a:gd name="connsiteY1" fmla="*/ 0 h 4530725"/>
              <a:gd name="connsiteX2" fmla="*/ 4561855 w 4788391"/>
              <a:gd name="connsiteY2" fmla="*/ 0 h 4530725"/>
              <a:gd name="connsiteX3" fmla="*/ 4788391 w 4788391"/>
              <a:gd name="connsiteY3" fmla="*/ 226536 h 4530725"/>
              <a:gd name="connsiteX4" fmla="*/ 4788391 w 4788391"/>
              <a:gd name="connsiteY4" fmla="*/ 4304189 h 4530725"/>
              <a:gd name="connsiteX5" fmla="*/ 4561855 w 4788391"/>
              <a:gd name="connsiteY5" fmla="*/ 4530725 h 4530725"/>
              <a:gd name="connsiteX6" fmla="*/ 226536 w 4788391"/>
              <a:gd name="connsiteY6" fmla="*/ 4530725 h 4530725"/>
              <a:gd name="connsiteX7" fmla="*/ 0 w 4788391"/>
              <a:gd name="connsiteY7" fmla="*/ 4304189 h 4530725"/>
              <a:gd name="connsiteX8" fmla="*/ 0 w 4788391"/>
              <a:gd name="connsiteY8" fmla="*/ 226536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8391" h="4530725">
                <a:moveTo>
                  <a:pt x="4548971" y="0"/>
                </a:moveTo>
                <a:cubicBezTo>
                  <a:pt x="4681198" y="0"/>
                  <a:pt x="4788390" y="95967"/>
                  <a:pt x="4788390" y="214346"/>
                </a:cubicBezTo>
                <a:lnTo>
                  <a:pt x="4788390" y="4316379"/>
                </a:lnTo>
                <a:cubicBezTo>
                  <a:pt x="4788390" y="4434758"/>
                  <a:pt x="4681198" y="4530725"/>
                  <a:pt x="4548971" y="4530725"/>
                </a:cubicBezTo>
                <a:lnTo>
                  <a:pt x="239420" y="4530725"/>
                </a:lnTo>
                <a:cubicBezTo>
                  <a:pt x="107193" y="4530725"/>
                  <a:pt x="1" y="4434758"/>
                  <a:pt x="1" y="4316379"/>
                </a:cubicBezTo>
                <a:lnTo>
                  <a:pt x="1" y="214346"/>
                </a:lnTo>
                <a:cubicBezTo>
                  <a:pt x="1" y="95967"/>
                  <a:pt x="107193" y="0"/>
                  <a:pt x="239420" y="0"/>
                </a:cubicBezTo>
                <a:lnTo>
                  <a:pt x="4548971" y="0"/>
                </a:lnTo>
                <a:close/>
              </a:path>
            </a:pathLst>
          </a:custGeom>
          <a:gradFill>
            <a:gsLst>
              <a:gs pos="0">
                <a:srgbClr val="F79646">
                  <a:lumMod val="40000"/>
                  <a:lumOff val="60000"/>
                </a:srgbClr>
              </a:gs>
              <a:gs pos="80000">
                <a:srgbClr val="F79646">
                  <a:lumMod val="20000"/>
                  <a:lumOff val="80000"/>
                </a:srgbClr>
              </a:gs>
              <a:gs pos="100000">
                <a:sysClr val="window" lastClr="FFFFFF"/>
              </a:gs>
            </a:gsLst>
            <a:lin ang="16200000" scaled="0"/>
          </a:gra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lIns="815531" tIns="164594" rIns="213361" bIns="3830711" spcCol="1270"/>
          <a:lstStyle/>
          <a:p>
            <a:pPr algn="ctr" defTabSz="2133600" fontAlgn="auto">
              <a:lnSpc>
                <a:spcPct val="90000"/>
              </a:lnSpc>
              <a:spcBef>
                <a:spcPts val="0"/>
              </a:spcBef>
              <a:spcAft>
                <a:spcPct val="35000"/>
              </a:spcAft>
              <a:defRPr/>
            </a:pPr>
            <a:r>
              <a:rPr lang="es-ES" sz="4800" b="1" kern="0" dirty="0">
                <a:solidFill>
                  <a:srgbClr val="7030A0"/>
                </a:solidFill>
                <a:latin typeface="Calibri"/>
                <a:cs typeface="+mn-cs"/>
              </a:rPr>
              <a:t>Ámbito</a:t>
            </a:r>
          </a:p>
        </p:txBody>
      </p:sp>
      <p:grpSp>
        <p:nvGrpSpPr>
          <p:cNvPr id="8" name="11 Grupo"/>
          <p:cNvGrpSpPr>
            <a:grpSpLocks/>
          </p:cNvGrpSpPr>
          <p:nvPr/>
        </p:nvGrpSpPr>
        <p:grpSpPr bwMode="auto">
          <a:xfrm>
            <a:off x="6084168" y="1819845"/>
            <a:ext cx="3168352" cy="4849515"/>
            <a:chOff x="6217770" y="1997432"/>
            <a:chExt cx="3023693" cy="4368028"/>
          </a:xfrm>
        </p:grpSpPr>
        <p:sp>
          <p:nvSpPr>
            <p:cNvPr id="9" name="8 Forma libre"/>
            <p:cNvSpPr/>
            <p:nvPr/>
          </p:nvSpPr>
          <p:spPr>
            <a:xfrm rot="16200000">
              <a:off x="5473304" y="2741898"/>
              <a:ext cx="4368028" cy="2879095"/>
            </a:xfrm>
            <a:custGeom>
              <a:avLst/>
              <a:gdLst>
                <a:gd name="connsiteX0" fmla="*/ 0 w 3467944"/>
                <a:gd name="connsiteY0" fmla="*/ 173397 h 4530725"/>
                <a:gd name="connsiteX1" fmla="*/ 173397 w 3467944"/>
                <a:gd name="connsiteY1" fmla="*/ 0 h 4530725"/>
                <a:gd name="connsiteX2" fmla="*/ 3294547 w 3467944"/>
                <a:gd name="connsiteY2" fmla="*/ 0 h 4530725"/>
                <a:gd name="connsiteX3" fmla="*/ 3467944 w 3467944"/>
                <a:gd name="connsiteY3" fmla="*/ 173397 h 4530725"/>
                <a:gd name="connsiteX4" fmla="*/ 3467944 w 3467944"/>
                <a:gd name="connsiteY4" fmla="*/ 4357328 h 4530725"/>
                <a:gd name="connsiteX5" fmla="*/ 3294547 w 3467944"/>
                <a:gd name="connsiteY5" fmla="*/ 4530725 h 4530725"/>
                <a:gd name="connsiteX6" fmla="*/ 173397 w 3467944"/>
                <a:gd name="connsiteY6" fmla="*/ 4530725 h 4530725"/>
                <a:gd name="connsiteX7" fmla="*/ 0 w 3467944"/>
                <a:gd name="connsiteY7" fmla="*/ 4357328 h 4530725"/>
                <a:gd name="connsiteX8" fmla="*/ 0 w 3467944"/>
                <a:gd name="connsiteY8" fmla="*/ 173397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944" h="4530725">
                  <a:moveTo>
                    <a:pt x="3335221" y="1"/>
                  </a:moveTo>
                  <a:cubicBezTo>
                    <a:pt x="3408522" y="1"/>
                    <a:pt x="3467944" y="101424"/>
                    <a:pt x="3467944" y="226537"/>
                  </a:cubicBezTo>
                  <a:lnTo>
                    <a:pt x="3467944" y="4304188"/>
                  </a:lnTo>
                  <a:cubicBezTo>
                    <a:pt x="3467944" y="4429301"/>
                    <a:pt x="3408522" y="4530724"/>
                    <a:pt x="3335221" y="4530724"/>
                  </a:cubicBezTo>
                  <a:lnTo>
                    <a:pt x="132723" y="4530724"/>
                  </a:lnTo>
                  <a:cubicBezTo>
                    <a:pt x="59422" y="4530724"/>
                    <a:pt x="0" y="4429301"/>
                    <a:pt x="0" y="4304188"/>
                  </a:cubicBezTo>
                  <a:lnTo>
                    <a:pt x="0" y="226537"/>
                  </a:lnTo>
                  <a:cubicBezTo>
                    <a:pt x="0" y="101424"/>
                    <a:pt x="59422" y="1"/>
                    <a:pt x="132723" y="1"/>
                  </a:cubicBezTo>
                  <a:lnTo>
                    <a:pt x="3335221" y="1"/>
                  </a:lnTo>
                  <a:close/>
                </a:path>
              </a:pathLst>
            </a:custGeom>
            <a:solidFill>
              <a:srgbClr val="F79646">
                <a:lumMod val="20000"/>
                <a:lumOff val="8000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lIns="815532" tIns="164591" rIns="213359" bIns="2774357" spcCol="1270" anchor="ctr"/>
            <a:lstStyle/>
            <a:p>
              <a:pPr algn="ctr" defTabSz="2133600" fontAlgn="auto">
                <a:spcBef>
                  <a:spcPts val="0"/>
                </a:spcBef>
                <a:spcAft>
                  <a:spcPts val="0"/>
                </a:spcAft>
                <a:defRPr/>
              </a:pPr>
              <a:r>
                <a:rPr lang="es-ES" sz="3600" b="1" kern="0" dirty="0">
                  <a:solidFill>
                    <a:srgbClr val="7030A0"/>
                  </a:solidFill>
                  <a:latin typeface="Calibri"/>
                  <a:cs typeface="+mn-cs"/>
                </a:rPr>
                <a:t>Marco Normativo</a:t>
              </a:r>
            </a:p>
          </p:txBody>
        </p:sp>
        <p:sp>
          <p:nvSpPr>
            <p:cNvPr id="10" name="3 CuadroTexto"/>
            <p:cNvSpPr txBox="1">
              <a:spLocks noChangeArrowheads="1"/>
            </p:cNvSpPr>
            <p:nvPr/>
          </p:nvSpPr>
          <p:spPr bwMode="auto">
            <a:xfrm>
              <a:off x="6727075" y="2283860"/>
              <a:ext cx="2514388" cy="4070632"/>
            </a:xfrm>
            <a:prstGeom prst="rect">
              <a:avLst/>
            </a:prstGeom>
            <a:noFill/>
            <a:ln w="9525">
              <a:noFill/>
              <a:miter lim="800000"/>
              <a:headEnd/>
              <a:tailEnd/>
            </a:ln>
          </p:spPr>
          <p:txBody>
            <a:bodyPr>
              <a:spAutoFit/>
            </a:bodyPr>
            <a:lstStyle/>
            <a:p>
              <a:pPr fontAlgn="auto">
                <a:spcBef>
                  <a:spcPts val="0"/>
                </a:spcBef>
                <a:spcAft>
                  <a:spcPts val="0"/>
                </a:spcAft>
                <a:defRPr/>
              </a:pPr>
              <a:r>
                <a:rPr lang="es-ES" sz="2400" b="1" kern="0" dirty="0">
                  <a:solidFill>
                    <a:srgbClr val="003300"/>
                  </a:solidFill>
                  <a:latin typeface="Calibri" pitchFamily="34" charset="0"/>
                </a:rPr>
                <a:t>Anexo:</a:t>
              </a:r>
            </a:p>
            <a:p>
              <a:pPr marL="342900" indent="-342900" fontAlgn="auto">
                <a:spcBef>
                  <a:spcPts val="0"/>
                </a:spcBef>
                <a:spcAft>
                  <a:spcPts val="0"/>
                </a:spcAft>
                <a:buFontTx/>
                <a:buChar char="-"/>
                <a:defRPr/>
              </a:pPr>
              <a:r>
                <a:rPr lang="es-ES" sz="2400" b="1" kern="0" dirty="0">
                  <a:solidFill>
                    <a:srgbClr val="003300"/>
                  </a:solidFill>
                  <a:latin typeface="Calibri" pitchFamily="34" charset="0"/>
                </a:rPr>
                <a:t>Marco conceptual</a:t>
              </a:r>
            </a:p>
            <a:p>
              <a:pPr marL="342900" indent="-342900" fontAlgn="auto">
                <a:spcBef>
                  <a:spcPts val="0"/>
                </a:spcBef>
                <a:spcAft>
                  <a:spcPts val="0"/>
                </a:spcAft>
                <a:buFontTx/>
                <a:buChar char="-"/>
                <a:defRPr/>
              </a:pPr>
              <a:r>
                <a:rPr lang="es-ES" sz="2400" b="1" kern="0" dirty="0">
                  <a:solidFill>
                    <a:srgbClr val="003300"/>
                  </a:solidFill>
                  <a:latin typeface="Calibri" pitchFamily="34" charset="0"/>
                </a:rPr>
                <a:t>Normas para el reconocimiento,  medición, revelación y presentación de los hechos económicos</a:t>
              </a:r>
            </a:p>
            <a:p>
              <a:pPr marL="342900" indent="-342900" fontAlgn="auto">
                <a:spcBef>
                  <a:spcPts val="0"/>
                </a:spcBef>
                <a:spcAft>
                  <a:spcPts val="0"/>
                </a:spcAft>
                <a:buFontTx/>
                <a:buChar char="-"/>
                <a:defRPr/>
              </a:pPr>
              <a:endParaRPr lang="es-ES" sz="2000" b="0" kern="0" dirty="0">
                <a:solidFill>
                  <a:sysClr val="windowText" lastClr="000000"/>
                </a:solidFill>
                <a:latin typeface="Calibri" pitchFamily="34" charset="0"/>
              </a:endParaRPr>
            </a:p>
          </p:txBody>
        </p:sp>
      </p:grpSp>
      <p:sp>
        <p:nvSpPr>
          <p:cNvPr id="11" name="10 Extracto"/>
          <p:cNvSpPr>
            <a:spLocks noChangeArrowheads="1"/>
          </p:cNvSpPr>
          <p:nvPr/>
        </p:nvSpPr>
        <p:spPr bwMode="auto">
          <a:xfrm rot="5400000">
            <a:off x="5356281" y="4150984"/>
            <a:ext cx="654050" cy="638285"/>
          </a:xfrm>
          <a:prstGeom prst="flowChartExtract">
            <a:avLst/>
          </a:prstGeom>
          <a:solidFill>
            <a:srgbClr val="002060"/>
          </a:solidFill>
          <a:ln w="25400" algn="ctr">
            <a:solidFill>
              <a:srgbClr val="385D8A"/>
            </a:solidFill>
            <a:miter lim="800000"/>
            <a:headEnd/>
            <a:tailEnd/>
          </a:ln>
        </p:spPr>
        <p:txBody>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hangingPunct="1"/>
            <a:endParaRPr lang="es-CO" altLang="es-CO"/>
          </a:p>
        </p:txBody>
      </p:sp>
      <p:sp>
        <p:nvSpPr>
          <p:cNvPr id="12" name="7 Rectángulo"/>
          <p:cNvSpPr>
            <a:spLocks noChangeArrowheads="1"/>
          </p:cNvSpPr>
          <p:nvPr/>
        </p:nvSpPr>
        <p:spPr bwMode="auto">
          <a:xfrm>
            <a:off x="971550" y="1747838"/>
            <a:ext cx="4392613" cy="5127558"/>
          </a:xfrm>
          <a:prstGeom prst="rect">
            <a:avLst/>
          </a:prstGeom>
          <a:noFill/>
          <a:ln w="9525">
            <a:noFill/>
            <a:miter lim="800000"/>
            <a:headEnd/>
            <a:tailEnd/>
          </a:ln>
        </p:spPr>
        <p:txBody>
          <a:bodyPr>
            <a:spAutoFit/>
          </a:bodyPr>
          <a:lstStyle/>
          <a:p>
            <a:pPr algn="just" fontAlgn="auto">
              <a:spcBef>
                <a:spcPct val="20000"/>
              </a:spcBef>
              <a:spcAft>
                <a:spcPts val="0"/>
              </a:spcAft>
              <a:buClr>
                <a:schemeClr val="accent1"/>
              </a:buClr>
              <a:buSzPct val="80000"/>
              <a:defRPr/>
            </a:pPr>
            <a:endParaRPr lang="es-ES" sz="2000" b="0" dirty="0">
              <a:solidFill>
                <a:srgbClr val="003300"/>
              </a:solidFill>
              <a:latin typeface="Calibri" pitchFamily="34" charset="0"/>
            </a:endParaRPr>
          </a:p>
          <a:p>
            <a:pPr algn="just" fontAlgn="auto">
              <a:spcBef>
                <a:spcPct val="20000"/>
              </a:spcBef>
              <a:spcAft>
                <a:spcPts val="0"/>
              </a:spcAft>
              <a:buClr>
                <a:schemeClr val="accent1"/>
              </a:buClr>
              <a:buSzPct val="80000"/>
              <a:defRPr/>
            </a:pPr>
            <a:r>
              <a:rPr lang="es-ES" sz="2400" b="1" dirty="0">
                <a:solidFill>
                  <a:srgbClr val="003300"/>
                </a:solidFill>
                <a:latin typeface="Calibri" pitchFamily="34" charset="0"/>
              </a:rPr>
              <a:t>Empresas bajo el ámbito del RCP que cumplan alguna de las siguientes características:</a:t>
            </a:r>
          </a:p>
          <a:p>
            <a:pPr marL="342900" indent="-342900" algn="just" fontAlgn="auto">
              <a:spcBef>
                <a:spcPct val="20000"/>
              </a:spcBef>
              <a:spcAft>
                <a:spcPts val="0"/>
              </a:spcAft>
              <a:buClr>
                <a:schemeClr val="accent1"/>
              </a:buClr>
              <a:buSzPct val="80000"/>
              <a:buFontTx/>
              <a:buAutoNum type="alphaLcPeriod"/>
              <a:defRPr/>
            </a:pPr>
            <a:r>
              <a:rPr lang="es-ES" sz="2400" b="1" dirty="0">
                <a:solidFill>
                  <a:srgbClr val="003300"/>
                </a:solidFill>
                <a:latin typeface="Calibri" pitchFamily="34" charset="0"/>
              </a:rPr>
              <a:t>Que no coticen en el mercado de valores.</a:t>
            </a:r>
          </a:p>
          <a:p>
            <a:pPr marL="342900" indent="-342900" algn="just" fontAlgn="auto">
              <a:spcBef>
                <a:spcPct val="20000"/>
              </a:spcBef>
              <a:spcAft>
                <a:spcPts val="0"/>
              </a:spcAft>
              <a:buClr>
                <a:schemeClr val="accent1"/>
              </a:buClr>
              <a:buSzPct val="80000"/>
              <a:buFontTx/>
              <a:buAutoNum type="alphaLcPeriod"/>
              <a:defRPr/>
            </a:pPr>
            <a:r>
              <a:rPr lang="es-ES" sz="2400" b="1" dirty="0">
                <a:solidFill>
                  <a:srgbClr val="003300"/>
                </a:solidFill>
                <a:latin typeface="Calibri" pitchFamily="34" charset="0"/>
              </a:rPr>
              <a:t>Que no capten ni administren ahorro del público</a:t>
            </a:r>
          </a:p>
          <a:p>
            <a:pPr marL="342900" indent="-342900" algn="just" fontAlgn="auto">
              <a:spcBef>
                <a:spcPct val="20000"/>
              </a:spcBef>
              <a:spcAft>
                <a:spcPts val="0"/>
              </a:spcAft>
              <a:buClr>
                <a:schemeClr val="accent1"/>
              </a:buClr>
              <a:buSzPct val="80000"/>
              <a:buFontTx/>
              <a:buAutoNum type="alphaLcPeriod"/>
              <a:defRPr/>
            </a:pPr>
            <a:r>
              <a:rPr lang="es-ES" sz="2400" b="1" dirty="0">
                <a:solidFill>
                  <a:srgbClr val="003300"/>
                </a:solidFill>
                <a:latin typeface="Calibri" pitchFamily="34" charset="0"/>
              </a:rPr>
              <a:t>Que hayan sido clasificadas como empresas por el Comité Interinstitucional de la Comisión de Estadísticas de Finanzas Públicas</a:t>
            </a:r>
          </a:p>
        </p:txBody>
      </p:sp>
    </p:spTree>
    <p:extLst>
      <p:ext uri="{BB962C8B-B14F-4D97-AF65-F5344CB8AC3E}">
        <p14:creationId xmlns:p14="http://schemas.microsoft.com/office/powerpoint/2010/main" val="5651281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2000"/>
                                        <p:tgtEl>
                                          <p:spTgt spid="7"/>
                                        </p:tgtEl>
                                      </p:cBhvr>
                                    </p:animEffect>
                                  </p:childTnLst>
                                </p:cTn>
                              </p:par>
                            </p:childTnLst>
                          </p:cTn>
                        </p:par>
                        <p:par>
                          <p:cTn id="8" fill="hold">
                            <p:stCondLst>
                              <p:cond delay="2000"/>
                            </p:stCondLst>
                            <p:childTnLst>
                              <p:par>
                                <p:cTn id="9" presetID="30" presetClass="entr" presetSubtype="0" fill="hold" grpId="0" nodeType="afterEffect">
                                  <p:stCondLst>
                                    <p:cond delay="2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800" decel="100000"/>
                                        <p:tgtEl>
                                          <p:spTgt spid="11"/>
                                        </p:tgtEl>
                                      </p:cBhvr>
                                    </p:animEffect>
                                    <p:anim calcmode="lin" valueType="num">
                                      <p:cBhvr>
                                        <p:cTn id="12" dur="800" decel="100000" fill="hold"/>
                                        <p:tgtEl>
                                          <p:spTgt spid="11"/>
                                        </p:tgtEl>
                                        <p:attrNameLst>
                                          <p:attrName>style.rotation</p:attrName>
                                        </p:attrNameLst>
                                      </p:cBhvr>
                                      <p:tavLst>
                                        <p:tav tm="0">
                                          <p:val>
                                            <p:fltVal val="-90"/>
                                          </p:val>
                                        </p:tav>
                                        <p:tav tm="100000">
                                          <p:val>
                                            <p:fltVal val="0"/>
                                          </p:val>
                                        </p:tav>
                                      </p:tavLst>
                                    </p:anim>
                                    <p:anim calcmode="lin" valueType="num">
                                      <p:cBhvr>
                                        <p:cTn id="13" dur="800" decel="100000" fill="hold"/>
                                        <p:tgtEl>
                                          <p:spTgt spid="11"/>
                                        </p:tgtEl>
                                        <p:attrNameLst>
                                          <p:attrName>ppt_x</p:attrName>
                                        </p:attrNameLst>
                                      </p:cBhvr>
                                      <p:tavLst>
                                        <p:tav tm="0">
                                          <p:val>
                                            <p:strVal val="#ppt_x+0.4"/>
                                          </p:val>
                                        </p:tav>
                                        <p:tav tm="100000">
                                          <p:val>
                                            <p:strVal val="#ppt_x-0.05"/>
                                          </p:val>
                                        </p:tav>
                                      </p:tavLst>
                                    </p:anim>
                                    <p:anim calcmode="lin" valueType="num">
                                      <p:cBhvr>
                                        <p:cTn id="14" dur="800" decel="100000" fill="hold"/>
                                        <p:tgtEl>
                                          <p:spTgt spid="11"/>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17" presetID="3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0 CuadroTexto"/>
          <p:cNvSpPr txBox="1">
            <a:spLocks noChangeArrowheads="1"/>
          </p:cNvSpPr>
          <p:nvPr/>
        </p:nvSpPr>
        <p:spPr bwMode="auto">
          <a:xfrm>
            <a:off x="210971" y="2509484"/>
            <a:ext cx="8739662" cy="4249409"/>
          </a:xfrm>
          <a:prstGeom prst="rect">
            <a:avLst/>
          </a:prstGeom>
          <a:solidFill>
            <a:schemeClr val="accent3">
              <a:lumMod val="40000"/>
              <a:lumOff val="60000"/>
            </a:schemeClr>
          </a:solidFill>
          <a:ln w="9525" cap="flat" cmpd="sng" algn="ctr">
            <a:solidFill>
              <a:srgbClr val="FFFF00"/>
            </a:solidFill>
            <a:prstDash val="solid"/>
            <a:headEnd/>
            <a:tailEnd/>
          </a:ln>
          <a:effectLst>
            <a:glow rad="101600">
              <a:schemeClr val="accent5">
                <a:satMod val="175000"/>
                <a:alpha val="40000"/>
              </a:schemeClr>
            </a:glow>
            <a:outerShdw blurRad="40000" dist="20000" dir="5400000" rotWithShape="0">
              <a:srgbClr val="000000">
                <a:alpha val="38000"/>
              </a:srgbClr>
            </a:outerShdw>
          </a:effectLst>
        </p:spPr>
        <p:txBody>
          <a:bodyPr wrap="square"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marL="444500" lvl="1" indent="12700" algn="just" eaLnBrk="1" fontAlgn="auto" hangingPunct="1">
              <a:spcBef>
                <a:spcPts val="0"/>
              </a:spcBef>
              <a:spcAft>
                <a:spcPts val="0"/>
              </a:spcAft>
              <a:defRPr/>
            </a:pPr>
            <a:r>
              <a:rPr lang="es-ES" sz="2700" i="1" u="sng" dirty="0">
                <a:latin typeface="Calibri" panose="020F0502020204030204" pitchFamily="34" charset="0"/>
              </a:rPr>
              <a:t>Parágrafo 1</a:t>
            </a:r>
            <a:r>
              <a:rPr lang="es-ES" sz="2700" i="1" dirty="0">
                <a:latin typeface="Calibri" panose="020F0502020204030204" pitchFamily="34" charset="0"/>
              </a:rPr>
              <a:t>: </a:t>
            </a:r>
            <a:r>
              <a:rPr lang="es-ES" sz="2700" dirty="0">
                <a:latin typeface="Calibri" panose="020F0502020204030204" pitchFamily="34" charset="0"/>
              </a:rPr>
              <a:t>Cuando una entidad considere que la clasificación asignada no corresponde con la función económica que desarrolla, de conformidad con los criterios establecidos en el Manual de Estadísticas de las Finanzas Públicas, la entidad solicitará, a través de la CGN, la revisión de la clasificación para que la mesa de entidades del Comité Interinstitucional de la Comisión de Estadísticas de Finanzas Públicas realice el correspondiente análisis y se oficialice en el Comité la modificación a la clasificación, si a ello hay lugar.</a:t>
            </a:r>
            <a:endParaRPr lang="es-CO" sz="2700" dirty="0">
              <a:latin typeface="Calibri" panose="020F0502020204030204" pitchFamily="34" charset="0"/>
            </a:endParaRPr>
          </a:p>
        </p:txBody>
      </p:sp>
      <p:sp>
        <p:nvSpPr>
          <p:cNvPr id="7" name="6 Rectángulo"/>
          <p:cNvSpPr/>
          <p:nvPr/>
        </p:nvSpPr>
        <p:spPr>
          <a:xfrm>
            <a:off x="98702" y="1134510"/>
            <a:ext cx="8928992" cy="648072"/>
          </a:xfrm>
          <a:prstGeom prst="rect">
            <a:avLst/>
          </a:prstGeom>
          <a:solidFill>
            <a:schemeClr val="accent3">
              <a:lumMod val="60000"/>
              <a:lumOff val="40000"/>
            </a:schemeClr>
          </a:solidFill>
          <a:ln>
            <a:solidFill>
              <a:schemeClr val="tx1"/>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i="1" u="sng" dirty="0">
                <a:solidFill>
                  <a:schemeClr val="tx1"/>
                </a:solidFill>
              </a:rPr>
              <a:t>ARTÍCULO 2</a:t>
            </a:r>
            <a:r>
              <a:rPr lang="es-CO" sz="2400" b="1" i="1" dirty="0">
                <a:solidFill>
                  <a:schemeClr val="tx1"/>
                </a:solidFill>
              </a:rPr>
              <a:t>. </a:t>
            </a:r>
            <a:r>
              <a:rPr lang="es-CO" sz="2400" b="1" dirty="0">
                <a:solidFill>
                  <a:schemeClr val="tx1"/>
                </a:solidFill>
              </a:rPr>
              <a:t>ÁMBITO DE  APLICACIÓN PARÁGRAFOS 1 y 2</a:t>
            </a:r>
          </a:p>
        </p:txBody>
      </p:sp>
      <p:sp>
        <p:nvSpPr>
          <p:cNvPr id="8" name="7 Flecha abajo"/>
          <p:cNvSpPr/>
          <p:nvPr/>
        </p:nvSpPr>
        <p:spPr>
          <a:xfrm>
            <a:off x="3995936" y="1906921"/>
            <a:ext cx="808668" cy="468535"/>
          </a:xfrm>
          <a:prstGeom prst="downArrow">
            <a:avLst/>
          </a:prstGeom>
          <a:solidFill>
            <a:schemeClr val="accent3">
              <a:lumMod val="40000"/>
              <a:lumOff val="60000"/>
            </a:schemeClr>
          </a:solidFill>
          <a:ln>
            <a:solidFill>
              <a:schemeClr val="tx1"/>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12033855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2 Rectángulo"/>
          <p:cNvSpPr>
            <a:spLocks noChangeArrowheads="1"/>
          </p:cNvSpPr>
          <p:nvPr/>
        </p:nvSpPr>
        <p:spPr bwMode="auto">
          <a:xfrm>
            <a:off x="179512" y="1570722"/>
            <a:ext cx="8784975" cy="5170646"/>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noFill/>
            <a:prstDash val="solid"/>
            <a:headEnd/>
            <a:tailEnd/>
          </a:ln>
          <a:effectLst>
            <a:glow rad="101600">
              <a:schemeClr val="accent5">
                <a:satMod val="175000"/>
                <a:alpha val="40000"/>
              </a:schemeClr>
            </a:glow>
            <a:outerShdw blurRad="40000" dist="20000" dir="5400000" rotWithShape="0">
              <a:srgbClr val="000000">
                <a:alpha val="38000"/>
              </a:srgbClr>
            </a:outerShdw>
          </a:effectLst>
        </p:spPr>
        <p:txBody>
          <a:bodyPr wrap="square">
            <a:spAutoFit/>
          </a:bodyPr>
          <a:lstStyle/>
          <a:p>
            <a:pPr algn="just" fontAlgn="auto">
              <a:spcBef>
                <a:spcPts val="0"/>
              </a:spcBef>
              <a:spcAft>
                <a:spcPts val="0"/>
              </a:spcAft>
              <a:defRPr/>
            </a:pPr>
            <a:endParaRPr lang="es-ES" b="0" kern="0" dirty="0">
              <a:solidFill>
                <a:sysClr val="windowText" lastClr="000000"/>
              </a:solidFill>
              <a:latin typeface="Calibri"/>
            </a:endParaRPr>
          </a:p>
          <a:p>
            <a:pPr lvl="1" algn="just">
              <a:defRPr/>
            </a:pPr>
            <a:r>
              <a:rPr lang="es-ES" sz="2500" b="1" i="1" u="sng" dirty="0"/>
              <a:t>Parágrafo 2</a:t>
            </a:r>
            <a:r>
              <a:rPr lang="es-ES" sz="2500" b="1" i="1" dirty="0"/>
              <a:t>: </a:t>
            </a:r>
            <a:r>
              <a:rPr lang="es-ES" sz="2400" b="1" dirty="0"/>
              <a:t>Las sociedades de economía mixta y las que se asimilen, en las que la participación del sector público, de manera directa o indirecta, sea igual o superior al 50% e inferior al 90% podrán optar por aplicar el marco normativo anexo al Decreto 3022 de 2013, siempre que participen en condiciones de mercado en competencia con entidades del sector privado, para lo cual allegarán la información que sustente esta condición y la justificación para aplicar dicho marco normativo en términos de costo-beneficio. Lo anterior, sin perjuicio del reporte de información que deberán efectuar a la CGN en las condiciones y plazos que esta establezca. </a:t>
            </a:r>
            <a:endParaRPr lang="es-CO" sz="2400" b="1" kern="0" dirty="0">
              <a:solidFill>
                <a:sysClr val="windowText" lastClr="000000"/>
              </a:solidFill>
              <a:latin typeface="Calibri"/>
            </a:endParaRPr>
          </a:p>
        </p:txBody>
      </p:sp>
      <p:pic>
        <p:nvPicPr>
          <p:cNvPr id="307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29089" y="1124744"/>
            <a:ext cx="658936" cy="288032"/>
          </a:xfrm>
          <a:prstGeom prst="rect">
            <a:avLst/>
          </a:prstGeom>
          <a:noFill/>
          <a:ln w="9525">
            <a:solidFill>
              <a:schemeClr val="bg1"/>
            </a:solidFill>
            <a:miter lim="800000"/>
            <a:headEnd/>
            <a:tailEnd/>
          </a:ln>
          <a:effectLst>
            <a:glow rad="1016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900318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07504" y="1124744"/>
            <a:ext cx="8928992" cy="5616624"/>
          </a:xfrm>
          <a:prstGeom prst="rect">
            <a:avLst/>
          </a:prstGeom>
          <a:gradFill>
            <a:gsLst>
              <a:gs pos="0">
                <a:schemeClr val="accent3">
                  <a:lumMod val="60000"/>
                  <a:lumOff val="40000"/>
                </a:schemeClr>
              </a:gs>
              <a:gs pos="23000">
                <a:schemeClr val="accent3">
                  <a:lumMod val="60000"/>
                  <a:lumOff val="40000"/>
                </a:schemeClr>
              </a:gs>
              <a:gs pos="99000">
                <a:schemeClr val="bg1"/>
              </a:gs>
            </a:gsLst>
          </a:gradFill>
          <a:effectLst>
            <a:glow rad="101600">
              <a:schemeClr val="accent5">
                <a:satMod val="175000"/>
                <a:alpha val="40000"/>
              </a:schemeClr>
            </a:glow>
            <a:outerShdw blurRad="50800" dist="38100" dir="14700000" algn="t" rotWithShape="0">
              <a:srgbClr val="000000">
                <a:alpha val="60000"/>
              </a:srgbClr>
            </a:outerShdw>
          </a:effectLst>
        </p:spPr>
        <p:style>
          <a:lnRef idx="0">
            <a:schemeClr val="accent3"/>
          </a:lnRef>
          <a:fillRef idx="3">
            <a:schemeClr val="accent3"/>
          </a:fillRef>
          <a:effectRef idx="3">
            <a:schemeClr val="accent3"/>
          </a:effectRef>
          <a:fontRef idx="minor">
            <a:schemeClr val="lt1"/>
          </a:fontRef>
        </p:style>
        <p:txBody>
          <a:bodyPr anchor="ct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hangingPunct="1"/>
            <a:r>
              <a:rPr lang="es-CO" altLang="es-CO" sz="2400" dirty="0">
                <a:solidFill>
                  <a:srgbClr val="000000"/>
                </a:solidFill>
                <a:latin typeface="Calibri" pitchFamily="34" charset="0"/>
              </a:rPr>
              <a:t>Documentos a consultarse en la página  web de la CGN</a:t>
            </a:r>
          </a:p>
          <a:p>
            <a:pPr eaLnBrk="1" hangingPunct="1"/>
            <a:endParaRPr lang="es-CO" altLang="es-CO" sz="2000" b="0" dirty="0">
              <a:solidFill>
                <a:srgbClr val="000000"/>
              </a:solidFill>
              <a:latin typeface="Calibri" pitchFamily="34" charset="0"/>
            </a:endParaRPr>
          </a:p>
          <a:p>
            <a:pPr marL="342900" indent="-342900" eaLnBrk="1" hangingPunct="1">
              <a:buFont typeface="Arial" panose="020B0604020202020204" pitchFamily="34" charset="0"/>
              <a:buChar char="•"/>
            </a:pPr>
            <a:r>
              <a:rPr lang="es-CO" altLang="es-CO" sz="2800" i="1" dirty="0">
                <a:solidFill>
                  <a:srgbClr val="000000"/>
                </a:solidFill>
                <a:latin typeface="Calibri" pitchFamily="34" charset="0"/>
              </a:rPr>
              <a:t>Resolución 414 de 2014 (Anexos)</a:t>
            </a:r>
          </a:p>
          <a:p>
            <a:pPr algn="just" eaLnBrk="1" hangingPunct="1"/>
            <a:r>
              <a:rPr lang="es-CO" altLang="es-CO" sz="2000" b="0" dirty="0">
                <a:solidFill>
                  <a:srgbClr val="000000"/>
                </a:solidFill>
                <a:latin typeface="Calibri" pitchFamily="34" charset="0"/>
              </a:rPr>
              <a:t>	- </a:t>
            </a:r>
            <a:r>
              <a:rPr lang="es-CO" altLang="es-CO" sz="2200" dirty="0">
                <a:solidFill>
                  <a:srgbClr val="000000"/>
                </a:solidFill>
                <a:latin typeface="Calibri" pitchFamily="34" charset="0"/>
              </a:rPr>
              <a:t>Marco conceptual para la preparación y presentación de 		información financiera</a:t>
            </a:r>
          </a:p>
          <a:p>
            <a:pPr algn="just" eaLnBrk="1" hangingPunct="1"/>
            <a:r>
              <a:rPr lang="es-CO" altLang="es-CO" sz="2200" dirty="0">
                <a:solidFill>
                  <a:srgbClr val="000000"/>
                </a:solidFill>
                <a:latin typeface="Calibri" pitchFamily="34" charset="0"/>
              </a:rPr>
              <a:t>	- Normas para el Reconocimiento, Medición, Revelación y 	Presentación de los Hechos Económicos</a:t>
            </a:r>
          </a:p>
          <a:p>
            <a:pPr eaLnBrk="1" hangingPunct="1"/>
            <a:endParaRPr lang="es-CO" altLang="es-CO" sz="2000" b="0" dirty="0">
              <a:solidFill>
                <a:srgbClr val="000000"/>
              </a:solidFill>
              <a:latin typeface="Calibri" pitchFamily="34" charset="0"/>
            </a:endParaRPr>
          </a:p>
          <a:p>
            <a:pPr marL="342900" indent="-342900" eaLnBrk="1" hangingPunct="1">
              <a:buFont typeface="Arial" panose="020B0604020202020204" pitchFamily="34" charset="0"/>
              <a:buChar char="•"/>
            </a:pPr>
            <a:r>
              <a:rPr lang="es-CO" altLang="es-CO" sz="2800" i="1" dirty="0">
                <a:solidFill>
                  <a:srgbClr val="000000"/>
                </a:solidFill>
                <a:latin typeface="Calibri" pitchFamily="34" charset="0"/>
              </a:rPr>
              <a:t>Instructivo 002 de 2014 (Instructivo de transición)</a:t>
            </a:r>
          </a:p>
          <a:p>
            <a:pPr eaLnBrk="1" hangingPunct="1"/>
            <a:endParaRPr lang="es-CO" altLang="es-CO" sz="2000" b="0" dirty="0">
              <a:solidFill>
                <a:srgbClr val="000000"/>
              </a:solidFill>
              <a:latin typeface="Calibri" pitchFamily="34" charset="0"/>
            </a:endParaRPr>
          </a:p>
          <a:p>
            <a:pPr marL="342900" indent="-342900" eaLnBrk="1" hangingPunct="1">
              <a:buFont typeface="Arial" panose="020B0604020202020204" pitchFamily="34" charset="0"/>
              <a:buChar char="•"/>
            </a:pPr>
            <a:r>
              <a:rPr lang="es-CO" altLang="es-CO" sz="2800" i="1" dirty="0">
                <a:solidFill>
                  <a:srgbClr val="000000"/>
                </a:solidFill>
                <a:latin typeface="Calibri" pitchFamily="34" charset="0"/>
              </a:rPr>
              <a:t>Entidades sujetas al nuevo marco normativo</a:t>
            </a:r>
          </a:p>
          <a:p>
            <a:pPr eaLnBrk="1" hangingPunct="1"/>
            <a:endParaRPr lang="es-CO" altLang="es-CO" sz="2000" b="0" dirty="0">
              <a:solidFill>
                <a:srgbClr val="000000"/>
              </a:solidFill>
              <a:latin typeface="Calibri" pitchFamily="34" charset="0"/>
            </a:endParaRPr>
          </a:p>
          <a:p>
            <a:pPr marL="342900" indent="-342900" algn="just" eaLnBrk="1" hangingPunct="1">
              <a:buFont typeface="Arial" panose="020B0604020202020204" pitchFamily="34" charset="0"/>
              <a:buChar char="•"/>
            </a:pPr>
            <a:r>
              <a:rPr lang="es-CO" altLang="es-CO" sz="2800" i="1" dirty="0">
                <a:solidFill>
                  <a:srgbClr val="000000"/>
                </a:solidFill>
                <a:latin typeface="Calibri" pitchFamily="34" charset="0"/>
              </a:rPr>
              <a:t>Cambios en la Política de la Regulación Contable Pública y Definición del Marco Normativo</a:t>
            </a:r>
          </a:p>
          <a:p>
            <a:pPr eaLnBrk="1" hangingPunct="1"/>
            <a:r>
              <a:rPr lang="es-CO" altLang="es-CO" sz="2000" b="0" dirty="0">
                <a:solidFill>
                  <a:srgbClr val="000000"/>
                </a:solidFill>
                <a:latin typeface="Calibri" pitchFamily="34" charset="0"/>
              </a:rPr>
              <a:t>	</a:t>
            </a:r>
            <a:r>
              <a:rPr lang="es-CO" altLang="es-CO" sz="2000" b="0" i="1" dirty="0">
                <a:solidFill>
                  <a:srgbClr val="000000"/>
                </a:solidFill>
                <a:latin typeface="Calibri" pitchFamily="34" charset="0"/>
              </a:rPr>
              <a:t>- </a:t>
            </a:r>
            <a:r>
              <a:rPr lang="es-CO" altLang="es-CO" sz="2200" dirty="0">
                <a:solidFill>
                  <a:srgbClr val="000000"/>
                </a:solidFill>
                <a:latin typeface="Calibri" pitchFamily="34" charset="0"/>
              </a:rPr>
              <a:t>Comentarios a la estrategia</a:t>
            </a:r>
          </a:p>
          <a:p>
            <a:pPr eaLnBrk="1" hangingPunct="1"/>
            <a:r>
              <a:rPr lang="es-CO" altLang="es-CO" sz="2200" dirty="0">
                <a:solidFill>
                  <a:srgbClr val="000000"/>
                </a:solidFill>
                <a:latin typeface="Calibri" pitchFamily="34" charset="0"/>
              </a:rPr>
              <a:t>	- Comentarios al proyecto de marco normativo</a:t>
            </a:r>
          </a:p>
        </p:txBody>
      </p:sp>
    </p:spTree>
    <p:extLst>
      <p:ext uri="{BB962C8B-B14F-4D97-AF65-F5344CB8AC3E}">
        <p14:creationId xmlns:p14="http://schemas.microsoft.com/office/powerpoint/2010/main" val="33271557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a:off x="250825" y="1126351"/>
            <a:ext cx="8569325" cy="506412"/>
          </a:xfrm>
          <a:prstGeom prst="roundRect">
            <a:avLst>
              <a:gd name="adj" fmla="val 21667"/>
            </a:avLst>
          </a:prstGeom>
          <a:gradFill rotWithShape="1">
            <a:gsLst>
              <a:gs pos="0">
                <a:srgbClr val="BDC9AF"/>
              </a:gs>
              <a:gs pos="100000">
                <a:srgbClr val="FFFFFF"/>
              </a:gs>
            </a:gsLst>
            <a:lin ang="2700000" scaled="1"/>
          </a:gradFill>
          <a:ln w="50800" algn="ctr">
            <a:solidFill>
              <a:schemeClr val="tx1"/>
            </a:solidFill>
            <a:round/>
            <a:headEnd/>
            <a:tailEnd/>
          </a:ln>
          <a:effectLst>
            <a:glow rad="139700">
              <a:schemeClr val="accent3">
                <a:satMod val="175000"/>
                <a:alpha val="40000"/>
              </a:schemeClr>
            </a:glow>
            <a:outerShdw dist="38100" dir="2700000" algn="tl" rotWithShape="0">
              <a:srgbClr val="000000">
                <a:alpha val="39998"/>
              </a:srgbClr>
            </a:outerShdw>
          </a:effectLst>
        </p:spPr>
        <p:txBody>
          <a:bodyPr anchor="ctr" anchorCtr="1"/>
          <a:lstStyle/>
          <a:p>
            <a:pPr algn="ctr" fontAlgn="auto">
              <a:spcBef>
                <a:spcPts val="0"/>
              </a:spcBef>
              <a:spcAft>
                <a:spcPts val="0"/>
              </a:spcAft>
              <a:defRPr/>
            </a:pPr>
            <a:r>
              <a:rPr lang="es-ES" sz="2800" b="1" kern="0" dirty="0">
                <a:solidFill>
                  <a:srgbClr val="1F497D"/>
                </a:solidFill>
                <a:latin typeface="Calibri" pitchFamily="34" charset="0"/>
              </a:rPr>
              <a:t>CRONOGRAMA PARA LAS ENTIDADES DE GOBIERNO</a:t>
            </a:r>
          </a:p>
        </p:txBody>
      </p:sp>
      <p:sp>
        <p:nvSpPr>
          <p:cNvPr id="7" name="8 CuadroTexto"/>
          <p:cNvSpPr txBox="1">
            <a:spLocks noChangeArrowheads="1"/>
          </p:cNvSpPr>
          <p:nvPr/>
        </p:nvSpPr>
        <p:spPr bwMode="auto">
          <a:xfrm>
            <a:off x="1919288" y="1630630"/>
            <a:ext cx="1655762" cy="46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2015</a:t>
            </a:r>
          </a:p>
        </p:txBody>
      </p:sp>
      <p:sp>
        <p:nvSpPr>
          <p:cNvPr id="8" name="9 CuadroTexto"/>
          <p:cNvSpPr txBox="1">
            <a:spLocks noChangeArrowheads="1"/>
          </p:cNvSpPr>
          <p:nvPr/>
        </p:nvSpPr>
        <p:spPr bwMode="auto">
          <a:xfrm>
            <a:off x="4746625" y="1630630"/>
            <a:ext cx="1655763" cy="46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2016</a:t>
            </a:r>
          </a:p>
        </p:txBody>
      </p:sp>
      <p:sp>
        <p:nvSpPr>
          <p:cNvPr id="9" name="10 CuadroTexto"/>
          <p:cNvSpPr txBox="1">
            <a:spLocks noChangeArrowheads="1"/>
          </p:cNvSpPr>
          <p:nvPr/>
        </p:nvSpPr>
        <p:spPr bwMode="auto">
          <a:xfrm>
            <a:off x="7164288" y="1630630"/>
            <a:ext cx="1657350" cy="46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itchFamily="34" charset="0"/>
              </a:rPr>
              <a:t>2017</a:t>
            </a:r>
          </a:p>
        </p:txBody>
      </p:sp>
      <p:sp>
        <p:nvSpPr>
          <p:cNvPr id="10" name="8 CuadroTexto"/>
          <p:cNvSpPr txBox="1">
            <a:spLocks noChangeArrowheads="1"/>
          </p:cNvSpPr>
          <p:nvPr/>
        </p:nvSpPr>
        <p:spPr bwMode="auto">
          <a:xfrm>
            <a:off x="-114300" y="1412776"/>
            <a:ext cx="1555750" cy="92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endParaRPr lang="es-CO" altLang="es-CO" dirty="0">
              <a:latin typeface="Calibri" pitchFamily="34" charset="0"/>
            </a:endParaRPr>
          </a:p>
          <a:p>
            <a:pPr algn="ctr" eaLnBrk="1" hangingPunct="1"/>
            <a:r>
              <a:rPr lang="es-CO" altLang="es-CO" dirty="0">
                <a:latin typeface="Calibri" pitchFamily="34" charset="0"/>
              </a:rPr>
              <a:t>I TRIMESTRE 2015</a:t>
            </a:r>
          </a:p>
        </p:txBody>
      </p:sp>
      <p:sp>
        <p:nvSpPr>
          <p:cNvPr id="11" name="49 Rectángulo"/>
          <p:cNvSpPr/>
          <p:nvPr/>
        </p:nvSpPr>
        <p:spPr>
          <a:xfrm>
            <a:off x="1642269" y="2161401"/>
            <a:ext cx="2418556" cy="950912"/>
          </a:xfrm>
          <a:prstGeom prst="rect">
            <a:avLst/>
          </a:prstGeom>
          <a:solidFill>
            <a:schemeClr val="tx2">
              <a:lumMod val="60000"/>
              <a:lumOff val="40000"/>
            </a:schemeClr>
          </a:solidFill>
          <a:ln w="25400" cap="flat" cmpd="sng" algn="ctr">
            <a:solidFill>
              <a:schemeClr val="bg2">
                <a:lumMod val="25000"/>
              </a:schemeClr>
            </a:solidFill>
            <a:prstDash val="solid"/>
          </a:ln>
          <a:effectLst>
            <a:glow rad="1397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700" b="1" kern="0" dirty="0">
                <a:latin typeface="Calibri"/>
                <a:cs typeface="+mn-cs"/>
              </a:rPr>
              <a:t>PERÍODO DE PREPARACIÓN OBLIGATORIA</a:t>
            </a:r>
          </a:p>
        </p:txBody>
      </p:sp>
      <p:sp>
        <p:nvSpPr>
          <p:cNvPr id="12" name="50 Rectángulo"/>
          <p:cNvSpPr/>
          <p:nvPr/>
        </p:nvSpPr>
        <p:spPr>
          <a:xfrm>
            <a:off x="4430713" y="2186801"/>
            <a:ext cx="2185987" cy="941387"/>
          </a:xfrm>
          <a:prstGeom prst="rect">
            <a:avLst/>
          </a:prstGeom>
          <a:solidFill>
            <a:schemeClr val="tx2">
              <a:lumMod val="60000"/>
              <a:lumOff val="40000"/>
            </a:schemeClr>
          </a:solidFill>
          <a:ln w="25400" cap="flat" cmpd="sng" algn="ctr">
            <a:solidFill>
              <a:schemeClr val="bg2">
                <a:lumMod val="25000"/>
              </a:schemeClr>
            </a:solidFill>
            <a:prstDash val="solid"/>
          </a:ln>
          <a:effectLst>
            <a:glow rad="1397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700" b="1" kern="0" dirty="0">
                <a:latin typeface="Calibri"/>
                <a:cs typeface="+mn-cs"/>
              </a:rPr>
              <a:t>PERÍODO DE TRANSICIÓN </a:t>
            </a:r>
          </a:p>
        </p:txBody>
      </p:sp>
      <p:sp>
        <p:nvSpPr>
          <p:cNvPr id="13" name="51 Rectángulo"/>
          <p:cNvSpPr/>
          <p:nvPr/>
        </p:nvSpPr>
        <p:spPr>
          <a:xfrm>
            <a:off x="7013575" y="2177276"/>
            <a:ext cx="2089150" cy="941387"/>
          </a:xfrm>
          <a:prstGeom prst="rect">
            <a:avLst/>
          </a:prstGeom>
          <a:solidFill>
            <a:schemeClr val="tx2">
              <a:lumMod val="60000"/>
              <a:lumOff val="40000"/>
            </a:schemeClr>
          </a:solidFill>
          <a:ln w="25400" cap="flat" cmpd="sng" algn="ctr">
            <a:solidFill>
              <a:schemeClr val="bg2">
                <a:lumMod val="25000"/>
              </a:schemeClr>
            </a:solidFill>
            <a:prstDash val="solid"/>
          </a:ln>
          <a:effectLst>
            <a:glow rad="1397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500" b="1" kern="0" dirty="0">
                <a:latin typeface="Calibri"/>
                <a:cs typeface="+mn-cs"/>
              </a:rPr>
              <a:t>PERÍODO DE APLICACIÓN </a:t>
            </a:r>
          </a:p>
        </p:txBody>
      </p:sp>
      <p:sp>
        <p:nvSpPr>
          <p:cNvPr id="14" name="12 Rectángulo"/>
          <p:cNvSpPr>
            <a:spLocks noChangeArrowheads="1"/>
          </p:cNvSpPr>
          <p:nvPr/>
        </p:nvSpPr>
        <p:spPr bwMode="auto">
          <a:xfrm>
            <a:off x="4427538" y="3599955"/>
            <a:ext cx="2219325" cy="3141413"/>
          </a:xfrm>
          <a:prstGeom prst="rect">
            <a:avLst/>
          </a:prstGeom>
          <a:solidFill>
            <a:schemeClr val="accent3">
              <a:lumMod val="40000"/>
              <a:lumOff val="60000"/>
            </a:schemeClr>
          </a:solidFill>
          <a:ln w="9525" cap="flat" cmpd="sng" algn="ctr">
            <a:solidFill>
              <a:schemeClr val="bg2">
                <a:lumMod val="10000"/>
              </a:schemeClr>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wrap="square" lIns="93510" tIns="46756" rIns="93510" bIns="46756">
            <a:spAutoFit/>
          </a:bodyPr>
          <a:lstStyle/>
          <a:p>
            <a:pPr marL="274362" indent="-274362" fontAlgn="auto">
              <a:spcBef>
                <a:spcPts val="0"/>
              </a:spcBef>
              <a:spcAft>
                <a:spcPts val="0"/>
              </a:spcAft>
              <a:defRPr/>
            </a:pPr>
            <a:r>
              <a:rPr lang="es-ES" b="1" kern="0" dirty="0">
                <a:solidFill>
                  <a:sysClr val="windowText" lastClr="000000"/>
                </a:solidFill>
                <a:latin typeface="Calibri"/>
                <a:cs typeface="+mn-cs"/>
              </a:rPr>
              <a:t>1. P</a:t>
            </a:r>
            <a:r>
              <a:rPr lang="es-ES" b="1" kern="0" dirty="0">
                <a:solidFill>
                  <a:sysClr val="windowText" lastClr="000000"/>
                </a:solidFill>
                <a:latin typeface="+mn-lt"/>
                <a:cs typeface="+mn-cs"/>
              </a:rPr>
              <a:t>reparar </a:t>
            </a:r>
            <a:r>
              <a:rPr lang="es-ES" b="1" kern="0" dirty="0">
                <a:solidFill>
                  <a:sysClr val="windowText" lastClr="000000"/>
                </a:solidFill>
                <a:latin typeface="Calibri"/>
                <a:cs typeface="+mn-cs"/>
              </a:rPr>
              <a:t>simultáneamente información con base en </a:t>
            </a:r>
            <a:r>
              <a:rPr lang="es-CO" b="1" kern="0" dirty="0">
                <a:solidFill>
                  <a:sysClr val="windowText" lastClr="000000"/>
                </a:solidFill>
                <a:latin typeface="Calibri" pitchFamily="34" charset="0"/>
                <a:cs typeface="+mn-cs"/>
              </a:rPr>
              <a:t>el nuevo marco normativo</a:t>
            </a:r>
            <a:endParaRPr lang="es-ES" b="1" kern="0" dirty="0">
              <a:solidFill>
                <a:sysClr val="windowText" lastClr="000000"/>
              </a:solidFill>
              <a:latin typeface="Calibri"/>
              <a:cs typeface="+mn-cs"/>
            </a:endParaRPr>
          </a:p>
          <a:p>
            <a:pPr marL="274362" indent="-274362" fontAlgn="auto">
              <a:spcBef>
                <a:spcPts val="0"/>
              </a:spcBef>
              <a:spcAft>
                <a:spcPts val="0"/>
              </a:spcAft>
              <a:defRPr/>
            </a:pPr>
            <a:r>
              <a:rPr lang="es-ES" b="1" kern="0" dirty="0">
                <a:solidFill>
                  <a:sysClr val="windowText" lastClr="000000"/>
                </a:solidFill>
                <a:latin typeface="Calibri"/>
                <a:cs typeface="+mn-cs"/>
              </a:rPr>
              <a:t>2. </a:t>
            </a:r>
            <a:r>
              <a:rPr lang="es-ES" b="1" u="sng" kern="0" dirty="0">
                <a:solidFill>
                  <a:sysClr val="windowText" lastClr="000000"/>
                </a:solidFill>
                <a:latin typeface="Calibri"/>
                <a:cs typeface="+mn-cs"/>
              </a:rPr>
              <a:t>Enero 1: </a:t>
            </a:r>
            <a:r>
              <a:rPr lang="es-ES" b="1" kern="0" dirty="0">
                <a:solidFill>
                  <a:sysClr val="windowText" lastClr="000000"/>
                </a:solidFill>
                <a:latin typeface="Calibri"/>
                <a:cs typeface="+mn-cs"/>
              </a:rPr>
              <a:t>Preparación del estado de situación financiera de apertura.</a:t>
            </a:r>
            <a:endParaRPr lang="es-CO" b="1" kern="0" dirty="0">
              <a:solidFill>
                <a:sysClr val="windowText" lastClr="000000"/>
              </a:solidFill>
              <a:latin typeface="Calibri"/>
              <a:cs typeface="+mn-cs"/>
            </a:endParaRPr>
          </a:p>
        </p:txBody>
      </p:sp>
      <p:sp>
        <p:nvSpPr>
          <p:cNvPr id="15" name="19 Rectángulo"/>
          <p:cNvSpPr>
            <a:spLocks noChangeArrowheads="1"/>
          </p:cNvSpPr>
          <p:nvPr/>
        </p:nvSpPr>
        <p:spPr bwMode="auto">
          <a:xfrm>
            <a:off x="7084218" y="3617958"/>
            <a:ext cx="1947863" cy="2248861"/>
          </a:xfrm>
          <a:prstGeom prst="rect">
            <a:avLst/>
          </a:prstGeom>
          <a:solidFill>
            <a:schemeClr val="accent3">
              <a:lumMod val="40000"/>
              <a:lumOff val="60000"/>
            </a:schemeClr>
          </a:solidFill>
          <a:ln w="9525" cap="flat" cmpd="sng" algn="ctr">
            <a:solidFill>
              <a:schemeClr val="tx1">
                <a:lumMod val="85000"/>
                <a:lumOff val="15000"/>
              </a:schemeClr>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lIns="93510" tIns="46756" rIns="93510" bIns="46756">
            <a:spAutoFit/>
          </a:bodyPr>
          <a:lstStyle/>
          <a:p>
            <a:pPr fontAlgn="auto">
              <a:spcBef>
                <a:spcPts val="0"/>
              </a:spcBef>
              <a:spcAft>
                <a:spcPts val="0"/>
              </a:spcAft>
              <a:defRPr/>
            </a:pPr>
            <a:r>
              <a:rPr lang="es-ES" sz="2000" b="1" kern="0" dirty="0">
                <a:solidFill>
                  <a:sysClr val="windowText" lastClr="000000"/>
                </a:solidFill>
                <a:latin typeface="Calibri"/>
                <a:cs typeface="+mn-cs"/>
              </a:rPr>
              <a:t>Para todos los efectos, aplicación del nuevo marco normativo </a:t>
            </a:r>
            <a:r>
              <a:rPr lang="es-CO" sz="2000" b="1" kern="0" dirty="0">
                <a:solidFill>
                  <a:sysClr val="windowText" lastClr="000000"/>
                </a:solidFill>
                <a:latin typeface="Calibri"/>
                <a:cs typeface="+mn-cs"/>
              </a:rPr>
              <a:t>a partir de las NICSP</a:t>
            </a:r>
          </a:p>
        </p:txBody>
      </p:sp>
      <p:sp>
        <p:nvSpPr>
          <p:cNvPr id="16" name="20 CuadroTexto"/>
          <p:cNvSpPr txBox="1">
            <a:spLocks noChangeArrowheads="1"/>
          </p:cNvSpPr>
          <p:nvPr/>
        </p:nvSpPr>
        <p:spPr bwMode="auto">
          <a:xfrm>
            <a:off x="1866900" y="3626504"/>
            <a:ext cx="2116138" cy="2187306"/>
          </a:xfrm>
          <a:prstGeom prst="rect">
            <a:avLst/>
          </a:prstGeom>
          <a:solidFill>
            <a:schemeClr val="accent3">
              <a:lumMod val="40000"/>
              <a:lumOff val="60000"/>
            </a:schemeClr>
          </a:solidFill>
          <a:ln w="9525" cap="flat" cmpd="sng" algn="ctr">
            <a:solidFill>
              <a:schemeClr val="tx2">
                <a:lumMod val="50000"/>
              </a:schemeClr>
            </a:solidFill>
            <a:prstDash val="solid"/>
            <a:headEnd/>
            <a:tailEnd/>
          </a:ln>
          <a:effectLst>
            <a:glow rad="139700">
              <a:schemeClr val="accent5">
                <a:satMod val="175000"/>
                <a:alpha val="40000"/>
              </a:schemeClr>
            </a:glow>
            <a:outerShdw blurRad="40000" dist="20000" dir="5400000" rotWithShape="0">
              <a:srgbClr val="000000">
                <a:alpha val="38000"/>
              </a:srgbClr>
            </a:outerShdw>
          </a:effectLst>
        </p:spPr>
        <p:txBody>
          <a:bodyPr lIns="93510" tIns="46756" rIns="93510" bIns="46756">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fontAlgn="auto" hangingPunct="1">
              <a:spcBef>
                <a:spcPts val="0"/>
              </a:spcBef>
              <a:spcAft>
                <a:spcPts val="0"/>
              </a:spcAft>
              <a:defRPr/>
            </a:pPr>
            <a:r>
              <a:rPr lang="es-CO" sz="2000" kern="0" dirty="0">
                <a:solidFill>
                  <a:sysClr val="windowText" lastClr="000000"/>
                </a:solidFill>
                <a:latin typeface="Calibri" pitchFamily="34" charset="0"/>
              </a:rPr>
              <a:t>Actividades de preparación para aplicar el nuevo marco normativo a partir de las NICSP</a:t>
            </a:r>
          </a:p>
          <a:p>
            <a:pPr algn="just" eaLnBrk="1" fontAlgn="auto" hangingPunct="1">
              <a:spcBef>
                <a:spcPts val="0"/>
              </a:spcBef>
              <a:spcAft>
                <a:spcPts val="0"/>
              </a:spcAft>
              <a:defRPr/>
            </a:pPr>
            <a:endParaRPr lang="es-CO" sz="1600" b="0" kern="0" dirty="0">
              <a:solidFill>
                <a:sysClr val="windowText" lastClr="000000"/>
              </a:solidFill>
              <a:latin typeface="Calibri" pitchFamily="34" charset="0"/>
            </a:endParaRPr>
          </a:p>
        </p:txBody>
      </p:sp>
      <p:sp>
        <p:nvSpPr>
          <p:cNvPr id="17" name="58 Flecha derecha"/>
          <p:cNvSpPr/>
          <p:nvPr/>
        </p:nvSpPr>
        <p:spPr>
          <a:xfrm>
            <a:off x="4102100" y="2574151"/>
            <a:ext cx="325438" cy="287337"/>
          </a:xfrm>
          <a:prstGeom prst="rightArrow">
            <a:avLst/>
          </a:prstGeom>
          <a:solidFill>
            <a:schemeClr val="tx2">
              <a:lumMod val="60000"/>
              <a:lumOff val="4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3510" tIns="46756" rIns="93510" bIns="46756" anchor="ctr"/>
          <a:lstStyle/>
          <a:p>
            <a:pPr algn="ctr" fontAlgn="auto">
              <a:spcBef>
                <a:spcPts val="0"/>
              </a:spcBef>
              <a:spcAft>
                <a:spcPts val="0"/>
              </a:spcAft>
              <a:defRPr/>
            </a:pPr>
            <a:endParaRPr lang="es-CO" sz="1600" kern="0" dirty="0">
              <a:solidFill>
                <a:sysClr val="window" lastClr="FFFFFF"/>
              </a:solidFill>
              <a:latin typeface="Calibri"/>
              <a:cs typeface="+mn-cs"/>
            </a:endParaRPr>
          </a:p>
        </p:txBody>
      </p:sp>
      <p:sp>
        <p:nvSpPr>
          <p:cNvPr id="18" name="59 Flecha derecha"/>
          <p:cNvSpPr/>
          <p:nvPr/>
        </p:nvSpPr>
        <p:spPr>
          <a:xfrm>
            <a:off x="6646863" y="2504301"/>
            <a:ext cx="315912" cy="287337"/>
          </a:xfrm>
          <a:prstGeom prst="rightArrow">
            <a:avLst/>
          </a:prstGeom>
          <a:solidFill>
            <a:schemeClr val="tx2">
              <a:lumMod val="60000"/>
              <a:lumOff val="4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3510" tIns="46756" rIns="93510" bIns="46756" anchor="ctr"/>
          <a:lstStyle/>
          <a:p>
            <a:pPr algn="ctr" fontAlgn="auto">
              <a:spcBef>
                <a:spcPts val="0"/>
              </a:spcBef>
              <a:spcAft>
                <a:spcPts val="0"/>
              </a:spcAft>
              <a:defRPr/>
            </a:pPr>
            <a:endParaRPr lang="es-CO" sz="1600" kern="0" dirty="0">
              <a:solidFill>
                <a:sysClr val="window" lastClr="FFFFFF"/>
              </a:solidFill>
              <a:latin typeface="Calibri"/>
              <a:cs typeface="+mn-cs"/>
            </a:endParaRPr>
          </a:p>
        </p:txBody>
      </p:sp>
      <p:sp>
        <p:nvSpPr>
          <p:cNvPr id="19" name="60 Flecha izquierda y derecha"/>
          <p:cNvSpPr/>
          <p:nvPr/>
        </p:nvSpPr>
        <p:spPr>
          <a:xfrm>
            <a:off x="1836738" y="3143046"/>
            <a:ext cx="2189162" cy="431800"/>
          </a:xfrm>
          <a:prstGeom prst="leftRightArrow">
            <a:avLst/>
          </a:prstGeom>
          <a:solidFill>
            <a:schemeClr val="accent1">
              <a:lumMod val="40000"/>
              <a:lumOff val="60000"/>
            </a:schemeClr>
          </a:solidFill>
          <a:ln w="25400" cap="flat" cmpd="sng" algn="ctr">
            <a:solidFill>
              <a:schemeClr val="tx1"/>
            </a:solidFill>
            <a:prstDash val="solid"/>
          </a:ln>
          <a:effectLst>
            <a:glow rad="101600">
              <a:schemeClr val="accent1">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endParaRPr lang="es-CO" sz="1600" kern="0" dirty="0">
              <a:solidFill>
                <a:sysClr val="window" lastClr="FFFFFF"/>
              </a:solidFill>
              <a:latin typeface="Calibri"/>
              <a:cs typeface="+mn-cs"/>
            </a:endParaRPr>
          </a:p>
        </p:txBody>
      </p:sp>
      <p:sp>
        <p:nvSpPr>
          <p:cNvPr id="20" name="61 Flecha izquierda y derecha"/>
          <p:cNvSpPr/>
          <p:nvPr/>
        </p:nvSpPr>
        <p:spPr>
          <a:xfrm>
            <a:off x="4489450" y="3143046"/>
            <a:ext cx="2144713" cy="431800"/>
          </a:xfrm>
          <a:prstGeom prst="leftRightArrow">
            <a:avLst/>
          </a:prstGeom>
          <a:solidFill>
            <a:schemeClr val="accent1">
              <a:lumMod val="40000"/>
              <a:lumOff val="60000"/>
            </a:schemeClr>
          </a:solidFill>
          <a:ln w="25400" cap="flat" cmpd="sng" algn="ctr">
            <a:solidFill>
              <a:schemeClr val="tx1"/>
            </a:solidFill>
            <a:prstDash val="solid"/>
          </a:ln>
          <a:effectLst/>
        </p:spPr>
        <p:txBody>
          <a:bodyPr lIns="575940" tIns="43638" rIns="488664" bIns="43638" spcCol="1298" anchor="ctr"/>
          <a:lstStyle/>
          <a:p>
            <a:pPr algn="ctr" defTabSz="1454603" fontAlgn="auto">
              <a:lnSpc>
                <a:spcPct val="90000"/>
              </a:lnSpc>
              <a:spcBef>
                <a:spcPts val="0"/>
              </a:spcBef>
              <a:spcAft>
                <a:spcPct val="35000"/>
              </a:spcAft>
              <a:defRPr/>
            </a:pPr>
            <a:endParaRPr lang="es-CO" sz="1600" kern="0" dirty="0">
              <a:solidFill>
                <a:sysClr val="window" lastClr="FFFFFF"/>
              </a:solidFill>
              <a:latin typeface="Calibri"/>
              <a:cs typeface="+mn-cs"/>
            </a:endParaRPr>
          </a:p>
        </p:txBody>
      </p:sp>
      <p:sp>
        <p:nvSpPr>
          <p:cNvPr id="21" name="62 Flecha izquierda y derecha"/>
          <p:cNvSpPr/>
          <p:nvPr/>
        </p:nvSpPr>
        <p:spPr>
          <a:xfrm>
            <a:off x="6915150" y="3143046"/>
            <a:ext cx="2193925" cy="431800"/>
          </a:xfrm>
          <a:prstGeom prst="leftRightArrow">
            <a:avLst/>
          </a:prstGeom>
          <a:solidFill>
            <a:schemeClr val="accent1">
              <a:lumMod val="40000"/>
              <a:lumOff val="60000"/>
            </a:schemeClr>
          </a:solidFill>
          <a:ln w="25400" cap="flat" cmpd="sng" algn="ctr">
            <a:solidFill>
              <a:schemeClr val="tx1"/>
            </a:solidFill>
            <a:prstDash val="solid"/>
          </a:ln>
          <a:effectLst/>
        </p:spPr>
        <p:txBody>
          <a:bodyPr lIns="575940" tIns="43638" rIns="488664" bIns="43638" spcCol="1298" anchor="ctr"/>
          <a:lstStyle/>
          <a:p>
            <a:pPr algn="ctr" defTabSz="1454603" fontAlgn="auto">
              <a:lnSpc>
                <a:spcPct val="90000"/>
              </a:lnSpc>
              <a:spcBef>
                <a:spcPts val="0"/>
              </a:spcBef>
              <a:spcAft>
                <a:spcPct val="35000"/>
              </a:spcAft>
              <a:defRPr/>
            </a:pPr>
            <a:endParaRPr lang="es-CO" sz="3200" kern="0" dirty="0">
              <a:solidFill>
                <a:sysClr val="window" lastClr="FFFFFF"/>
              </a:solidFill>
              <a:latin typeface="Calibri"/>
              <a:cs typeface="+mn-cs"/>
            </a:endParaRPr>
          </a:p>
        </p:txBody>
      </p:sp>
      <p:sp>
        <p:nvSpPr>
          <p:cNvPr id="22" name="63 Rectángulo"/>
          <p:cNvSpPr/>
          <p:nvPr/>
        </p:nvSpPr>
        <p:spPr>
          <a:xfrm rot="10800000" flipV="1">
            <a:off x="149225" y="2338198"/>
            <a:ext cx="1225550" cy="4375518"/>
          </a:xfrm>
          <a:prstGeom prst="rect">
            <a:avLst/>
          </a:prstGeom>
          <a:solidFill>
            <a:schemeClr val="accent2">
              <a:lumMod val="60000"/>
              <a:lumOff val="40000"/>
            </a:schemeClr>
          </a:solidFill>
          <a:ln w="25400" cap="flat" cmpd="sng" algn="ctr">
            <a:solidFill>
              <a:schemeClr val="accent2">
                <a:lumMod val="50000"/>
              </a:schemeClr>
            </a:solidFill>
            <a:prstDash val="solid"/>
          </a:ln>
          <a:effectLst>
            <a:glow rad="228600">
              <a:schemeClr val="accent3">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600" kern="0" dirty="0">
                <a:solidFill>
                  <a:sysClr val="window" lastClr="FFFFFF"/>
                </a:solidFill>
                <a:latin typeface="Calibri"/>
                <a:cs typeface="+mn-cs"/>
              </a:rPr>
              <a:t> </a:t>
            </a:r>
            <a:r>
              <a:rPr lang="es-CO" b="1" kern="0" dirty="0">
                <a:latin typeface="Calibri"/>
                <a:cs typeface="+mn-cs"/>
              </a:rPr>
              <a:t>MARCO </a:t>
            </a:r>
            <a:r>
              <a:rPr lang="es-CO" sz="1600" b="1" kern="0" dirty="0">
                <a:latin typeface="Calibri"/>
                <a:cs typeface="+mn-cs"/>
              </a:rPr>
              <a:t> </a:t>
            </a:r>
          </a:p>
          <a:p>
            <a:pPr algn="ctr" defTabSz="1454603" fontAlgn="auto">
              <a:lnSpc>
                <a:spcPct val="90000"/>
              </a:lnSpc>
              <a:spcBef>
                <a:spcPts val="0"/>
              </a:spcBef>
              <a:spcAft>
                <a:spcPct val="35000"/>
              </a:spcAft>
              <a:defRPr/>
            </a:pPr>
            <a:endParaRPr lang="es-CO" sz="1600" b="1" kern="0" dirty="0">
              <a:latin typeface="Calibri"/>
              <a:cs typeface="+mn-cs"/>
            </a:endParaRPr>
          </a:p>
          <a:p>
            <a:pPr algn="ctr" defTabSz="1454603" fontAlgn="auto">
              <a:lnSpc>
                <a:spcPct val="90000"/>
              </a:lnSpc>
              <a:spcBef>
                <a:spcPts val="0"/>
              </a:spcBef>
              <a:spcAft>
                <a:spcPct val="35000"/>
              </a:spcAft>
              <a:defRPr/>
            </a:pPr>
            <a:r>
              <a:rPr lang="es-CO" b="1" kern="0" dirty="0">
                <a:latin typeface="Calibri"/>
                <a:cs typeface="+mn-cs"/>
              </a:rPr>
              <a:t>NORMARIVO</a:t>
            </a:r>
          </a:p>
          <a:p>
            <a:pPr algn="ctr" defTabSz="1454603" fontAlgn="auto">
              <a:lnSpc>
                <a:spcPct val="90000"/>
              </a:lnSpc>
              <a:spcBef>
                <a:spcPts val="0"/>
              </a:spcBef>
              <a:spcAft>
                <a:spcPct val="35000"/>
              </a:spcAft>
              <a:defRPr/>
            </a:pPr>
            <a:endParaRPr lang="es-CO" sz="1600" kern="0" dirty="0">
              <a:solidFill>
                <a:sysClr val="window" lastClr="FFFFFF"/>
              </a:solidFill>
              <a:latin typeface="Calibri"/>
              <a:cs typeface="+mn-cs"/>
            </a:endParaRPr>
          </a:p>
        </p:txBody>
      </p:sp>
      <p:sp>
        <p:nvSpPr>
          <p:cNvPr id="23" name="65 Flecha derecha"/>
          <p:cNvSpPr/>
          <p:nvPr/>
        </p:nvSpPr>
        <p:spPr>
          <a:xfrm>
            <a:off x="1447800" y="4149080"/>
            <a:ext cx="388938" cy="571500"/>
          </a:xfrm>
          <a:prstGeom prst="rightArrow">
            <a:avLst/>
          </a:prstGeom>
          <a:solidFill>
            <a:schemeClr val="tx2">
              <a:lumMod val="60000"/>
              <a:lumOff val="4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kern="0" dirty="0">
              <a:solidFill>
                <a:sysClr val="window" lastClr="FFFFFF"/>
              </a:solidFill>
              <a:latin typeface="Calibri"/>
              <a:cs typeface="+mn-cs"/>
            </a:endParaRPr>
          </a:p>
        </p:txBody>
      </p:sp>
    </p:spTree>
    <p:extLst>
      <p:ext uri="{BB962C8B-B14F-4D97-AF65-F5344CB8AC3E}">
        <p14:creationId xmlns:p14="http://schemas.microsoft.com/office/powerpoint/2010/main" val="30349211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51520" y="1477228"/>
            <a:ext cx="8784976" cy="500136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342900" indent="-342900">
              <a:buFont typeface="+mj-lt"/>
              <a:buAutoNum type="arabicPeriod"/>
            </a:pPr>
            <a:r>
              <a:rPr lang="es-CO" sz="2900" b="1" dirty="0">
                <a:latin typeface="Calibri" panose="020F0502020204030204" pitchFamily="34" charset="0"/>
                <a:cs typeface="Calibri" panose="020F0502020204030204" pitchFamily="34" charset="0"/>
              </a:rPr>
              <a:t>El referente son las NICSP.</a:t>
            </a:r>
          </a:p>
          <a:p>
            <a:pPr marL="342900" indent="-342900">
              <a:buFont typeface="+mj-lt"/>
              <a:buAutoNum type="arabicPeriod"/>
            </a:pPr>
            <a:r>
              <a:rPr lang="es-CO" sz="2900" b="1" dirty="0">
                <a:latin typeface="Calibri" panose="020F0502020204030204" pitchFamily="34" charset="0"/>
                <a:cs typeface="Calibri" panose="020F0502020204030204" pitchFamily="34" charset="0"/>
              </a:rPr>
              <a:t>Se definió la política de regulación contable en el documento “Estrategia de convergencia de la regulación contable pública hacia Normas internacionales de Información Financiera (NIIF) Y Normas Internacionales de Contabilidad del Sector Público (NICSP)” publicado en julio del 2013.</a:t>
            </a:r>
          </a:p>
          <a:p>
            <a:pPr marL="342900" indent="-342900">
              <a:buFont typeface="+mj-lt"/>
              <a:buAutoNum type="arabicPeriod"/>
            </a:pPr>
            <a:r>
              <a:rPr lang="es-CO" sz="2900" b="1" dirty="0">
                <a:latin typeface="Calibri" panose="020F0502020204030204" pitchFamily="34" charset="0"/>
                <a:cs typeface="Calibri" panose="020F0502020204030204" pitchFamily="34" charset="0"/>
              </a:rPr>
              <a:t>Se analizó la política por parte del Banco Mundial  y se produjo un documento de recomendaciones.</a:t>
            </a:r>
          </a:p>
          <a:p>
            <a:pPr marL="342900" indent="-342900">
              <a:buFont typeface="+mj-lt"/>
              <a:buAutoNum type="arabicPeriod"/>
            </a:pPr>
            <a:r>
              <a:rPr lang="es-CO" sz="2900" b="1" dirty="0">
                <a:latin typeface="Calibri" panose="020F0502020204030204" pitchFamily="34" charset="0"/>
                <a:cs typeface="Calibri" panose="020F0502020204030204" pitchFamily="34" charset="0"/>
              </a:rPr>
              <a:t>El marco normativo se encuentra en proceso de construcción.</a:t>
            </a:r>
          </a:p>
        </p:txBody>
      </p:sp>
    </p:spTree>
    <p:extLst>
      <p:ext uri="{BB962C8B-B14F-4D97-AF65-F5344CB8AC3E}">
        <p14:creationId xmlns:p14="http://schemas.microsoft.com/office/powerpoint/2010/main" val="250584046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1 Título"/>
          <p:cNvSpPr>
            <a:spLocks noGrp="1"/>
          </p:cNvSpPr>
          <p:nvPr>
            <p:ph type="title"/>
          </p:nvPr>
        </p:nvSpPr>
        <p:spPr bwMode="auto">
          <a:xfrm>
            <a:off x="179512" y="4365104"/>
            <a:ext cx="8640960" cy="20162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indent="0" algn="ctr" eaLnBrk="1" hangingPunct="1"/>
            <a:r>
              <a:rPr lang="es-CO" altLang="es-CO" sz="4400" dirty="0">
                <a:ln>
                  <a:noFill/>
                </a:ln>
                <a:solidFill>
                  <a:schemeClr val="tx1"/>
                </a:solidFill>
              </a:rPr>
              <a:t> IMPACTOS EN EL CONTROL INTERNO CONTABLE</a:t>
            </a:r>
          </a:p>
        </p:txBody>
      </p:sp>
      <p:pic>
        <p:nvPicPr>
          <p:cNvPr id="3" name="Imagen 1"/>
          <p:cNvPicPr>
            <a:picLocks noChangeAspect="1"/>
          </p:cNvPicPr>
          <p:nvPr/>
        </p:nvPicPr>
        <p:blipFill>
          <a:blip r:embed="rId3"/>
          <a:stretch>
            <a:fillRect/>
          </a:stretch>
        </p:blipFill>
        <p:spPr>
          <a:xfrm>
            <a:off x="1547664" y="1340768"/>
            <a:ext cx="5904656" cy="2880320"/>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24591359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890"/>
                                        </p:tgtEl>
                                        <p:attrNameLst>
                                          <p:attrName>style.visibility</p:attrName>
                                        </p:attrNameLst>
                                      </p:cBhvr>
                                      <p:to>
                                        <p:strVal val="visible"/>
                                      </p:to>
                                    </p:set>
                                    <p:animEffect transition="in" filter="fade">
                                      <p:cBhvr>
                                        <p:cTn id="12"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n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56375" y="4051399"/>
            <a:ext cx="4492153" cy="276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3464" y="4051399"/>
            <a:ext cx="4597463" cy="276197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Rectángulo 3"/>
          <p:cNvSpPr/>
          <p:nvPr/>
        </p:nvSpPr>
        <p:spPr>
          <a:xfrm>
            <a:off x="35456" y="1152040"/>
            <a:ext cx="6056313" cy="576064"/>
          </a:xfrm>
          <a:prstGeom prst="rect">
            <a:avLst/>
          </a:prstGeom>
          <a:solidFill>
            <a:schemeClr val="accent3">
              <a:lumMod val="85000"/>
            </a:schemeClr>
          </a:solidFill>
          <a:ln>
            <a:solidFill>
              <a:schemeClr val="tx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s-CO" sz="3200" b="1" dirty="0">
                <a:solidFill>
                  <a:schemeClr val="tx1"/>
                </a:solidFill>
              </a:rPr>
              <a:t>   </a:t>
            </a:r>
            <a:r>
              <a:rPr lang="es-CO" sz="4000" b="1" dirty="0">
                <a:solidFill>
                  <a:schemeClr val="tx1"/>
                </a:solidFill>
              </a:rPr>
              <a:t>CONTROL   INTERNO </a:t>
            </a:r>
          </a:p>
        </p:txBody>
      </p:sp>
      <p:sp>
        <p:nvSpPr>
          <p:cNvPr id="6" name="Cinta perforada 9"/>
          <p:cNvSpPr/>
          <p:nvPr/>
        </p:nvSpPr>
        <p:spPr>
          <a:xfrm>
            <a:off x="107950" y="2204863"/>
            <a:ext cx="5903913" cy="1728193"/>
          </a:xfrm>
          <a:prstGeom prst="flowChartPunchedTape">
            <a:avLst/>
          </a:prstGeom>
          <a:solidFill>
            <a:schemeClr val="bg2"/>
          </a:solidFill>
          <a:ln>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s-CO" sz="2600" b="1" i="1" dirty="0">
                <a:solidFill>
                  <a:srgbClr val="002060"/>
                </a:solidFill>
              </a:rPr>
              <a:t>RESPONSABILDAD Y COMPROMISO DE  Y PARA  </a:t>
            </a:r>
            <a:r>
              <a:rPr lang="es-CO" sz="2800" b="1" i="1" dirty="0">
                <a:solidFill>
                  <a:srgbClr val="002060"/>
                </a:solidFill>
              </a:rPr>
              <a:t>…  </a:t>
            </a:r>
            <a:r>
              <a:rPr lang="es-CO" sz="3600" b="1" i="1" dirty="0">
                <a:solidFill>
                  <a:srgbClr val="002060"/>
                </a:solidFill>
              </a:rPr>
              <a:t>T  O  D  O  S</a:t>
            </a:r>
          </a:p>
        </p:txBody>
      </p:sp>
      <p:sp>
        <p:nvSpPr>
          <p:cNvPr id="7" name="Flecha abajo 4"/>
          <p:cNvSpPr/>
          <p:nvPr/>
        </p:nvSpPr>
        <p:spPr>
          <a:xfrm>
            <a:off x="2070547" y="1832810"/>
            <a:ext cx="629245" cy="512297"/>
          </a:xfrm>
          <a:prstGeom prst="downArrow">
            <a:avLst/>
          </a:prstGeom>
          <a:solidFill>
            <a:schemeClr val="accent2">
              <a:lumMod val="75000"/>
            </a:schemeClr>
          </a:solidFill>
          <a:ln>
            <a:solidFill>
              <a:schemeClr val="tx1"/>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8" name="Flecha curvada hacia arriba 7"/>
          <p:cNvSpPr/>
          <p:nvPr/>
        </p:nvSpPr>
        <p:spPr>
          <a:xfrm rot="16200000">
            <a:off x="6485763" y="723150"/>
            <a:ext cx="1893837" cy="2553011"/>
          </a:xfrm>
          <a:prstGeom prst="curvedUpArrow">
            <a:avLst/>
          </a:prstGeom>
          <a:solidFill>
            <a:schemeClr val="bg2">
              <a:lumMod val="90000"/>
            </a:schemeClr>
          </a:solidFill>
          <a:ln>
            <a:solidFill>
              <a:schemeClr val="tx1"/>
            </a:solidFill>
          </a:ln>
          <a:effectLst>
            <a:glow rad="101600">
              <a:schemeClr val="accent6">
                <a:satMod val="175000"/>
                <a:alpha val="40000"/>
              </a:schemeClr>
            </a:glow>
            <a:reflection blurRad="6350" stA="50000" endA="300" endPos="55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solidFill>
                <a:schemeClr val="tx1"/>
              </a:solidFill>
            </a:endParaRPr>
          </a:p>
        </p:txBody>
      </p:sp>
    </p:spTree>
    <p:extLst>
      <p:ext uri="{BB962C8B-B14F-4D97-AF65-F5344CB8AC3E}">
        <p14:creationId xmlns:p14="http://schemas.microsoft.com/office/powerpoint/2010/main" val="30612555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5"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000"/>
                                        <p:tgtEl>
                                          <p:spTgt spid="4"/>
                                        </p:tgtEl>
                                      </p:cBhvr>
                                    </p:animEffect>
                                    <p:anim calcmode="lin" valueType="num">
                                      <p:cBhvr>
                                        <p:cTn id="38" dur="2000" fill="hold"/>
                                        <p:tgtEl>
                                          <p:spTgt spid="4"/>
                                        </p:tgtEl>
                                        <p:attrNameLst>
                                          <p:attrName>style.rotation</p:attrName>
                                        </p:attrNameLst>
                                      </p:cBhvr>
                                      <p:tavLst>
                                        <p:tav tm="0">
                                          <p:val>
                                            <p:fltVal val="720"/>
                                          </p:val>
                                        </p:tav>
                                        <p:tav tm="100000">
                                          <p:val>
                                            <p:fltVal val="0"/>
                                          </p:val>
                                        </p:tav>
                                      </p:tavLst>
                                    </p:anim>
                                    <p:anim calcmode="lin" valueType="num">
                                      <p:cBhvr>
                                        <p:cTn id="39" dur="2000" fill="hold"/>
                                        <p:tgtEl>
                                          <p:spTgt spid="4"/>
                                        </p:tgtEl>
                                        <p:attrNameLst>
                                          <p:attrName>ppt_h</p:attrName>
                                        </p:attrNameLst>
                                      </p:cBhvr>
                                      <p:tavLst>
                                        <p:tav tm="0">
                                          <p:val>
                                            <p:fltVal val="0"/>
                                          </p:val>
                                        </p:tav>
                                        <p:tav tm="100000">
                                          <p:val>
                                            <p:strVal val="#ppt_h"/>
                                          </p:val>
                                        </p:tav>
                                      </p:tavLst>
                                    </p:anim>
                                    <p:anim calcmode="lin" valueType="num">
                                      <p:cBhvr>
                                        <p:cTn id="40" dur="2000" fill="hold"/>
                                        <p:tgtEl>
                                          <p:spTgt spid="4"/>
                                        </p:tgtEl>
                                        <p:attrNameLst>
                                          <p:attrName>ppt_w</p:attrName>
                                        </p:attrNameLst>
                                      </p:cBhvr>
                                      <p:tavLst>
                                        <p:tav tm="0">
                                          <p:val>
                                            <p:fltVal val="0"/>
                                          </p:val>
                                        </p:tav>
                                        <p:tav tm="100000">
                                          <p:val>
                                            <p:strVal val="#ppt_w"/>
                                          </p:val>
                                        </p:tav>
                                      </p:tavLst>
                                    </p:anim>
                                  </p:childTnLst>
                                </p:cTn>
                              </p:par>
                              <p:par>
                                <p:cTn id="41" presetID="35"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2000"/>
                                        <p:tgtEl>
                                          <p:spTgt spid="3"/>
                                        </p:tgtEl>
                                      </p:cBhvr>
                                    </p:animEffect>
                                    <p:anim calcmode="lin" valueType="num">
                                      <p:cBhvr>
                                        <p:cTn id="44" dur="2000" fill="hold"/>
                                        <p:tgtEl>
                                          <p:spTgt spid="3"/>
                                        </p:tgtEl>
                                        <p:attrNameLst>
                                          <p:attrName>style.rotation</p:attrName>
                                        </p:attrNameLst>
                                      </p:cBhvr>
                                      <p:tavLst>
                                        <p:tav tm="0">
                                          <p:val>
                                            <p:fltVal val="720"/>
                                          </p:val>
                                        </p:tav>
                                        <p:tav tm="100000">
                                          <p:val>
                                            <p:fltVal val="0"/>
                                          </p:val>
                                        </p:tav>
                                      </p:tavLst>
                                    </p:anim>
                                    <p:anim calcmode="lin" valueType="num">
                                      <p:cBhvr>
                                        <p:cTn id="45" dur="2000" fill="hold"/>
                                        <p:tgtEl>
                                          <p:spTgt spid="3"/>
                                        </p:tgtEl>
                                        <p:attrNameLst>
                                          <p:attrName>ppt_h</p:attrName>
                                        </p:attrNameLst>
                                      </p:cBhvr>
                                      <p:tavLst>
                                        <p:tav tm="0">
                                          <p:val>
                                            <p:fltVal val="0"/>
                                          </p:val>
                                        </p:tav>
                                        <p:tav tm="100000">
                                          <p:val>
                                            <p:strVal val="#ppt_h"/>
                                          </p:val>
                                        </p:tav>
                                      </p:tavLst>
                                    </p:anim>
                                    <p:anim calcmode="lin" valueType="num">
                                      <p:cBhvr>
                                        <p:cTn id="46" dur="2000" fill="hold"/>
                                        <p:tgtEl>
                                          <p:spTgt spid="3"/>
                                        </p:tgtEl>
                                        <p:attrNameLst>
                                          <p:attrName>ppt_w</p:attrName>
                                        </p:attrNameLst>
                                      </p:cBhvr>
                                      <p:tavLst>
                                        <p:tav tm="0">
                                          <p:val>
                                            <p:fltVal val="0"/>
                                          </p:val>
                                        </p:tav>
                                        <p:tav tm="100000">
                                          <p:val>
                                            <p:strVal val="#ppt_w"/>
                                          </p:val>
                                        </p:tav>
                                      </p:tavLst>
                                    </p:anim>
                                  </p:childTnLst>
                                </p:cTn>
                              </p:par>
                              <p:par>
                                <p:cTn id="47" presetID="53" presetClass="entr" presetSubtype="16"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5495" y="1508586"/>
            <a:ext cx="9108505" cy="5016758"/>
          </a:xfrm>
          <a:prstGeom prst="rect">
            <a:avLst/>
          </a:prstGeom>
          <a:noFill/>
        </p:spPr>
        <p:txBody>
          <a:bodyPr wrap="square" rtlCol="0">
            <a:spAutoFit/>
          </a:bodyPr>
          <a:lstStyle/>
          <a:p>
            <a:pPr algn="ctr"/>
            <a:r>
              <a:rPr lang="es-CO" sz="6000" b="1" dirty="0">
                <a:latin typeface="Calibri" panose="020F0502020204030204" pitchFamily="34" charset="0"/>
              </a:rPr>
              <a:t>Modelo de Aplicación de NIIF para Empresas sujetas al Régimen de Contabilidad Pública</a:t>
            </a:r>
          </a:p>
          <a:p>
            <a:pPr algn="ctr"/>
            <a:endParaRPr lang="es-CO" sz="6000" b="1" dirty="0">
              <a:latin typeface="Calibri" panose="020F0502020204030204" pitchFamily="34" charset="0"/>
            </a:endParaRPr>
          </a:p>
          <a:p>
            <a:pPr algn="ctr"/>
            <a:r>
              <a:rPr lang="es-CO" sz="2000" b="1" dirty="0">
                <a:latin typeface="Calibri" panose="020F0502020204030204" pitchFamily="34" charset="0"/>
              </a:rPr>
              <a:t>Bogotá, </a:t>
            </a:r>
            <a:r>
              <a:rPr lang="es-CO" sz="2000" b="1">
                <a:latin typeface="Calibri" panose="020F0502020204030204" pitchFamily="34" charset="0"/>
              </a:rPr>
              <a:t>Octubre 31</a:t>
            </a:r>
            <a:endParaRPr lang="es-CO" sz="2000" b="1" dirty="0">
              <a:latin typeface="Calibri" panose="020F0502020204030204" pitchFamily="34" charset="0"/>
            </a:endParaRPr>
          </a:p>
        </p:txBody>
      </p:sp>
    </p:spTree>
    <p:extLst>
      <p:ext uri="{BB962C8B-B14F-4D97-AF65-F5344CB8AC3E}">
        <p14:creationId xmlns:p14="http://schemas.microsoft.com/office/powerpoint/2010/main" val="44520102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 Rectángulo"/>
          <p:cNvSpPr/>
          <p:nvPr/>
        </p:nvSpPr>
        <p:spPr>
          <a:xfrm>
            <a:off x="1331640" y="1138392"/>
            <a:ext cx="6624736" cy="563281"/>
          </a:xfrm>
          <a:prstGeom prst="rect">
            <a:avLst/>
          </a:prstGeom>
          <a:solidFill>
            <a:schemeClr val="accent2">
              <a:lumMod val="40000"/>
              <a:lumOff val="60000"/>
            </a:schemeClr>
          </a:solidFill>
          <a:ln>
            <a:solidFill>
              <a:schemeClr val="bg2">
                <a:lumMod val="25000"/>
              </a:schemeClr>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rPr>
              <a:t>LA  AUDITORIA  INTERNA </a:t>
            </a:r>
            <a:endParaRPr lang="es-CO" sz="3200" b="1" dirty="0">
              <a:solidFill>
                <a:schemeClr val="tx1"/>
              </a:solidFill>
            </a:endParaRPr>
          </a:p>
        </p:txBody>
      </p:sp>
      <p:pic>
        <p:nvPicPr>
          <p:cNvPr id="9" name="Imagen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3928" y="1930481"/>
            <a:ext cx="720080" cy="778440"/>
          </a:xfrm>
          <a:prstGeom prst="rect">
            <a:avLst/>
          </a:prstGeom>
          <a:solidFill>
            <a:schemeClr val="bg1"/>
          </a:solidFill>
          <a:ln>
            <a:solidFill>
              <a:schemeClr val="tx1"/>
            </a:solidFill>
          </a:ln>
          <a:effectLst>
            <a:glow rad="139700">
              <a:schemeClr val="accent2">
                <a:satMod val="175000"/>
                <a:alpha val="40000"/>
              </a:schemeClr>
            </a:glow>
            <a:reflection blurRad="6350" stA="52000" endA="300" endPos="35000" dir="5400000" sy="-100000" algn="bl" rotWithShape="0"/>
          </a:effectLst>
        </p:spPr>
      </p:pic>
      <p:pic>
        <p:nvPicPr>
          <p:cNvPr id="10" name="Imagen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355" y="2924944"/>
            <a:ext cx="2577430" cy="3888432"/>
          </a:xfrm>
          <a:prstGeom prst="rect">
            <a:avLst/>
          </a:prstGeom>
          <a:solidFill>
            <a:schemeClr val="bg1"/>
          </a:solidFill>
          <a:ln>
            <a:solidFill>
              <a:schemeClr val="tx1"/>
            </a:solidFill>
          </a:ln>
          <a:effectLst>
            <a:glow rad="63500">
              <a:schemeClr val="accent5">
                <a:satMod val="175000"/>
                <a:alpha val="40000"/>
              </a:schemeClr>
            </a:glow>
          </a:effectLst>
        </p:spPr>
      </p:pic>
      <p:sp>
        <p:nvSpPr>
          <p:cNvPr id="11" name="4 Flecha abajo"/>
          <p:cNvSpPr/>
          <p:nvPr/>
        </p:nvSpPr>
        <p:spPr>
          <a:xfrm rot="5400000">
            <a:off x="2703191" y="4494494"/>
            <a:ext cx="354012" cy="504825"/>
          </a:xfrm>
          <a:prstGeom prst="downArrow">
            <a:avLst>
              <a:gd name="adj1" fmla="val 50000"/>
              <a:gd name="adj2" fmla="val 27495"/>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dirty="0"/>
          </a:p>
        </p:txBody>
      </p:sp>
      <p:pic>
        <p:nvPicPr>
          <p:cNvPr id="14" name="Imagen 1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16216" y="2924944"/>
            <a:ext cx="2592404" cy="3902080"/>
          </a:xfrm>
          <a:prstGeom prst="rect">
            <a:avLst/>
          </a:prstGeom>
          <a:solidFill>
            <a:schemeClr val="accent3">
              <a:lumMod val="20000"/>
              <a:lumOff val="80000"/>
            </a:schemeClr>
          </a:solidFill>
          <a:ln w="9525">
            <a:solidFill>
              <a:schemeClr val="tx1"/>
            </a:solidFill>
            <a:miter lim="800000"/>
            <a:headEnd/>
            <a:tailEnd/>
          </a:ln>
          <a:effectLst>
            <a:glow rad="63500">
              <a:schemeClr val="accent5">
                <a:satMod val="175000"/>
                <a:alpha val="40000"/>
              </a:schemeClr>
            </a:glow>
          </a:effectLst>
        </p:spPr>
      </p:pic>
      <p:sp>
        <p:nvSpPr>
          <p:cNvPr id="15" name="1 Rectángulo"/>
          <p:cNvSpPr/>
          <p:nvPr/>
        </p:nvSpPr>
        <p:spPr>
          <a:xfrm>
            <a:off x="4932040" y="1917696"/>
            <a:ext cx="4152080" cy="863232"/>
          </a:xfrm>
          <a:prstGeom prst="rect">
            <a:avLst/>
          </a:prstGeom>
          <a:solidFill>
            <a:schemeClr val="bg2"/>
          </a:solidFill>
          <a:ln>
            <a:solidFill>
              <a:schemeClr val="tx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tx1"/>
                </a:solidFill>
              </a:rPr>
              <a:t>GENERADORA DE VALOR PARA</a:t>
            </a:r>
          </a:p>
          <a:p>
            <a:pPr algn="ctr"/>
            <a:r>
              <a:rPr lang="en-US" sz="2000" b="1" i="1" dirty="0">
                <a:solidFill>
                  <a:schemeClr val="tx1"/>
                </a:solidFill>
              </a:rPr>
              <a:t> UN PAIS DE BUENAS PRÁCTICAS </a:t>
            </a:r>
          </a:p>
          <a:p>
            <a:pPr algn="ctr"/>
            <a:r>
              <a:rPr lang="en-US" sz="2000" b="1" i="1" dirty="0">
                <a:solidFill>
                  <a:schemeClr val="tx1"/>
                </a:solidFill>
              </a:rPr>
              <a:t>DE GOBIERNO  </a:t>
            </a:r>
            <a:endParaRPr lang="es-CO" sz="2000" b="1" i="1" dirty="0">
              <a:solidFill>
                <a:schemeClr val="tx1"/>
              </a:solidFill>
            </a:endParaRPr>
          </a:p>
        </p:txBody>
      </p:sp>
      <p:sp>
        <p:nvSpPr>
          <p:cNvPr id="17" name="6 Rectángulo redondeado"/>
          <p:cNvSpPr/>
          <p:nvPr/>
        </p:nvSpPr>
        <p:spPr>
          <a:xfrm>
            <a:off x="3204618" y="2924944"/>
            <a:ext cx="2591518" cy="3809740"/>
          </a:xfrm>
          <a:prstGeom prst="roundRect">
            <a:avLst/>
          </a:prstGeom>
          <a:solidFill>
            <a:schemeClr val="accent3">
              <a:lumMod val="20000"/>
              <a:lumOff val="80000"/>
            </a:schemeClr>
          </a:solidFill>
          <a:ln>
            <a:solidFill>
              <a:schemeClr val="tx1"/>
            </a:solidFill>
          </a:ln>
          <a:effectLst>
            <a:glow rad="101600">
              <a:schemeClr val="accent5">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00" b="1" dirty="0">
                <a:solidFill>
                  <a:schemeClr val="tx1"/>
                </a:solidFill>
              </a:rPr>
              <a:t>FUNDAMENTAL EN EL ACTUAL PROCESO </a:t>
            </a:r>
          </a:p>
          <a:p>
            <a:pPr algn="ctr">
              <a:defRPr/>
            </a:pPr>
            <a:r>
              <a:rPr lang="en-US" sz="2100" b="1" dirty="0">
                <a:solidFill>
                  <a:schemeClr val="tx1"/>
                </a:solidFill>
              </a:rPr>
              <a:t>DE </a:t>
            </a:r>
          </a:p>
          <a:p>
            <a:pPr algn="ctr">
              <a:defRPr/>
            </a:pPr>
            <a:r>
              <a:rPr lang="en-US" sz="2100" b="1" dirty="0">
                <a:solidFill>
                  <a:schemeClr val="tx1"/>
                </a:solidFill>
              </a:rPr>
              <a:t>GLOBALIZACIÓN</a:t>
            </a:r>
          </a:p>
          <a:p>
            <a:pPr algn="ctr">
              <a:defRPr/>
            </a:pPr>
            <a:r>
              <a:rPr lang="en-US" sz="2100" b="1" dirty="0">
                <a:solidFill>
                  <a:schemeClr val="tx1"/>
                </a:solidFill>
              </a:rPr>
              <a:t> CONTABLE </a:t>
            </a:r>
            <a:endParaRPr lang="es-CO" sz="2100" b="1" dirty="0">
              <a:solidFill>
                <a:schemeClr val="tx1"/>
              </a:solidFill>
            </a:endParaRPr>
          </a:p>
        </p:txBody>
      </p:sp>
      <p:sp>
        <p:nvSpPr>
          <p:cNvPr id="19" name="4 Flecha abajo"/>
          <p:cNvSpPr/>
          <p:nvPr/>
        </p:nvSpPr>
        <p:spPr>
          <a:xfrm rot="16200000">
            <a:off x="6014789" y="4500886"/>
            <a:ext cx="354012" cy="504825"/>
          </a:xfrm>
          <a:prstGeom prst="downArrow">
            <a:avLst>
              <a:gd name="adj1" fmla="val 50000"/>
              <a:gd name="adj2" fmla="val 27495"/>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dirty="0"/>
          </a:p>
        </p:txBody>
      </p:sp>
    </p:spTree>
    <p:extLst>
      <p:ext uri="{BB962C8B-B14F-4D97-AF65-F5344CB8AC3E}">
        <p14:creationId xmlns:p14="http://schemas.microsoft.com/office/powerpoint/2010/main" val="12672930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par>
                                <p:cTn id="36" presetID="53" presetClass="entr" presetSubtype="16"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anim calcmode="lin" valueType="num">
                                      <p:cBhvr>
                                        <p:cTn id="48" dur="500" fill="hold"/>
                                        <p:tgtEl>
                                          <p:spTgt spid="15"/>
                                        </p:tgtEl>
                                        <p:attrNameLst>
                                          <p:attrName>ppt_x</p:attrName>
                                        </p:attrNameLst>
                                      </p:cBhvr>
                                      <p:tavLst>
                                        <p:tav tm="0">
                                          <p:val>
                                            <p:fltVal val="0.5"/>
                                          </p:val>
                                        </p:tav>
                                        <p:tav tm="100000">
                                          <p:val>
                                            <p:strVal val="#ppt_x"/>
                                          </p:val>
                                        </p:tav>
                                      </p:tavLst>
                                    </p:anim>
                                    <p:anim calcmode="lin" valueType="num">
                                      <p:cBhvr>
                                        <p:cTn id="49" dur="500" fill="hold"/>
                                        <p:tgtEl>
                                          <p:spTgt spid="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5" grpId="0" animBg="1"/>
      <p:bldP spid="17"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07950" y="1125538"/>
            <a:ext cx="8928100" cy="10793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CuadroTexto"/>
          <p:cNvSpPr txBox="1"/>
          <p:nvPr/>
        </p:nvSpPr>
        <p:spPr>
          <a:xfrm>
            <a:off x="107950" y="1125538"/>
            <a:ext cx="8928100" cy="5402262"/>
          </a:xfrm>
          <a:prstGeom prst="rect">
            <a:avLst/>
          </a:prstGeom>
          <a:noFill/>
          <a:effectLst>
            <a:glow rad="63500">
              <a:schemeClr val="accent5">
                <a:satMod val="175000"/>
                <a:alpha val="40000"/>
              </a:schemeClr>
            </a:glow>
          </a:effectLst>
        </p:spPr>
        <p:txBody>
          <a:bodyPr>
            <a:spAutoFit/>
          </a:bodyPr>
          <a:lstStyle/>
          <a:p>
            <a:pPr algn="ctr" eaLnBrk="1" hangingPunct="1">
              <a:defRPr/>
            </a:pPr>
            <a:r>
              <a:rPr lang="es-CO" sz="2900" b="1" dirty="0">
                <a:latin typeface="Calibri" pitchFamily="34" charset="0"/>
                <a:cs typeface="Calibri" pitchFamily="34" charset="0"/>
              </a:rPr>
              <a:t>CRITERIOS PARA EL RECONOCIMIENTO, MEDICIÓN, REVELACIÓN Y PRESENTACIÓN DE LA INFORMACIÓN</a:t>
            </a:r>
          </a:p>
          <a:p>
            <a:pPr algn="ctr" eaLnBrk="1" hangingPunct="1">
              <a:defRPr/>
            </a:pPr>
            <a:endParaRPr lang="es-CO" sz="2800" dirty="0">
              <a:solidFill>
                <a:srgbClr val="FF0000"/>
              </a:solidFill>
              <a:latin typeface="Calibri" pitchFamily="34" charset="0"/>
              <a:cs typeface="Arial" panose="020B0604020202020204" pitchFamily="34" charset="0"/>
            </a:endParaRPr>
          </a:p>
          <a:p>
            <a:pPr algn="just" eaLnBrk="1" hangingPunct="1">
              <a:defRPr/>
            </a:pPr>
            <a:r>
              <a:rPr lang="es-CO" sz="2900" b="1" dirty="0">
                <a:solidFill>
                  <a:srgbClr val="000000"/>
                </a:solidFill>
                <a:latin typeface="Calibri" pitchFamily="34" charset="0"/>
                <a:cs typeface="Arial" panose="020B0604020202020204" pitchFamily="34" charset="0"/>
              </a:rPr>
              <a:t>1. RECONOCIMIENTO.  </a:t>
            </a:r>
            <a:r>
              <a:rPr lang="es-CO" sz="2900" dirty="0">
                <a:latin typeface="Calibri" pitchFamily="34" charset="0"/>
                <a:cs typeface="Arial" panose="020B0604020202020204" pitchFamily="34" charset="0"/>
              </a:rPr>
              <a:t>Incorporación a la estructura de los elementos de los estados financieros (activos, pasivos, patrimonio, </a:t>
            </a:r>
            <a:r>
              <a:rPr lang="es-CO" sz="2900" dirty="0" err="1">
                <a:latin typeface="Calibri" pitchFamily="34" charset="0"/>
                <a:cs typeface="Arial" panose="020B0604020202020204" pitchFamily="34" charset="0"/>
              </a:rPr>
              <a:t>etc</a:t>
            </a:r>
            <a:r>
              <a:rPr lang="es-CO" sz="2900" dirty="0">
                <a:latin typeface="Calibri" pitchFamily="34" charset="0"/>
                <a:cs typeface="Arial" panose="020B0604020202020204" pitchFamily="34" charset="0"/>
              </a:rPr>
              <a:t>).</a:t>
            </a:r>
          </a:p>
          <a:p>
            <a:pPr algn="just" eaLnBrk="1" hangingPunct="1">
              <a:defRPr/>
            </a:pPr>
            <a:r>
              <a:rPr lang="es-CO" sz="2900" b="1" dirty="0">
                <a:solidFill>
                  <a:srgbClr val="000000"/>
                </a:solidFill>
                <a:latin typeface="Calibri" pitchFamily="34" charset="0"/>
                <a:cs typeface="Calibri" pitchFamily="34" charset="0"/>
              </a:rPr>
              <a:t>2. MEDICIÓN. </a:t>
            </a:r>
            <a:r>
              <a:rPr lang="es-CO" sz="2900" dirty="0">
                <a:latin typeface="Calibri" pitchFamily="34" charset="0"/>
                <a:cs typeface="Calibri" pitchFamily="34" charset="0"/>
              </a:rPr>
              <a:t>Asignación de valor a los hechos económicos susceptibles de representación contable.</a:t>
            </a:r>
          </a:p>
          <a:p>
            <a:pPr algn="just" eaLnBrk="1" hangingPunct="1">
              <a:defRPr/>
            </a:pPr>
            <a:r>
              <a:rPr lang="es-CO" sz="2900" b="1" dirty="0">
                <a:solidFill>
                  <a:srgbClr val="000000"/>
                </a:solidFill>
                <a:latin typeface="Calibri" pitchFamily="34" charset="0"/>
                <a:cs typeface="Calibri" pitchFamily="34" charset="0"/>
              </a:rPr>
              <a:t>3. REVELACIÓN. </a:t>
            </a:r>
            <a:r>
              <a:rPr lang="es-CO" sz="2900" dirty="0">
                <a:latin typeface="Calibri" pitchFamily="34" charset="0"/>
                <a:cs typeface="Calibri" pitchFamily="34" charset="0"/>
              </a:rPr>
              <a:t>Forma de comunicación descriptiva complementaria de los estados financieros (Notas).</a:t>
            </a:r>
          </a:p>
          <a:p>
            <a:pPr algn="just" eaLnBrk="1" hangingPunct="1">
              <a:defRPr/>
            </a:pPr>
            <a:r>
              <a:rPr lang="es-CO" sz="2900" b="1" dirty="0">
                <a:solidFill>
                  <a:srgbClr val="000000"/>
                </a:solidFill>
                <a:latin typeface="Calibri" pitchFamily="34" charset="0"/>
                <a:cs typeface="Calibri" pitchFamily="34" charset="0"/>
              </a:rPr>
              <a:t>4. PRESENTACIÓN. </a:t>
            </a:r>
            <a:r>
              <a:rPr lang="es-CO" sz="2900" dirty="0">
                <a:latin typeface="Calibri" pitchFamily="34" charset="0"/>
                <a:cs typeface="Calibri" pitchFamily="34" charset="0"/>
              </a:rPr>
              <a:t>Estructuración y divulgación de estados financieros.</a:t>
            </a:r>
            <a:endParaRPr lang="es-ES" sz="2900" dirty="0">
              <a:latin typeface="Calibri" pitchFamily="34" charset="0"/>
              <a:cs typeface="Calibri" pitchFamily="34" charset="0"/>
            </a:endParaRPr>
          </a:p>
        </p:txBody>
      </p:sp>
    </p:spTree>
    <p:extLst>
      <p:ext uri="{BB962C8B-B14F-4D97-AF65-F5344CB8AC3E}">
        <p14:creationId xmlns:p14="http://schemas.microsoft.com/office/powerpoint/2010/main" val="207015386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Título"/>
          <p:cNvSpPr>
            <a:spLocks noGrp="1"/>
          </p:cNvSpPr>
          <p:nvPr>
            <p:ph type="title"/>
          </p:nvPr>
        </p:nvSpPr>
        <p:spPr bwMode="auto">
          <a:xfrm>
            <a:off x="108520" y="1052737"/>
            <a:ext cx="9035480" cy="4320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r>
              <a:rPr lang="es-CO" altLang="es-CO" sz="2300" b="1" dirty="0">
                <a:ln>
                  <a:noFill/>
                </a:ln>
                <a:solidFill>
                  <a:schemeClr val="tx1"/>
                </a:solidFill>
                <a:latin typeface="Arial" charset="0"/>
                <a:cs typeface="Arial" charset="0"/>
              </a:rPr>
              <a:t>  ALGUNOS CAMBIOS EN EL RCP CON IMPACTOS EN EL C.I.C.</a:t>
            </a:r>
            <a:endParaRPr lang="es-CO" altLang="es-CO" sz="2300" b="1" dirty="0">
              <a:ln>
                <a:noFill/>
              </a:ln>
              <a:solidFill>
                <a:schemeClr val="tx1"/>
              </a:solidFill>
            </a:endParaRPr>
          </a:p>
        </p:txBody>
      </p:sp>
      <p:sp>
        <p:nvSpPr>
          <p:cNvPr id="7" name="6 Rectángulo redondeado"/>
          <p:cNvSpPr/>
          <p:nvPr/>
        </p:nvSpPr>
        <p:spPr>
          <a:xfrm>
            <a:off x="107504" y="1926357"/>
            <a:ext cx="8928992" cy="4824536"/>
          </a:xfrm>
          <a:prstGeom prst="roundRect">
            <a:avLst/>
          </a:prstGeom>
          <a:solidFill>
            <a:schemeClr val="accent1">
              <a:lumMod val="60000"/>
              <a:lumOff val="40000"/>
            </a:schemeClr>
          </a:solidFill>
          <a:ln>
            <a:solidFill>
              <a:schemeClr val="tx1"/>
            </a:solidFill>
          </a:ln>
          <a:effectLst>
            <a:glow rad="139700">
              <a:schemeClr val="accent5">
                <a:satMod val="175000"/>
                <a:alpha val="40000"/>
              </a:schemeClr>
            </a:glow>
            <a:innerShdw blurRad="63500" dist="50800" dir="54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just">
              <a:buFont typeface="Wingdings" panose="05000000000000000000" pitchFamily="2" charset="2"/>
              <a:buChar char="Ø"/>
            </a:pPr>
            <a:r>
              <a:rPr lang="es-CO" altLang="es-CO" sz="2800" b="1" dirty="0">
                <a:solidFill>
                  <a:schemeClr val="tx1"/>
                </a:solidFill>
                <a:latin typeface="Arial" charset="0"/>
                <a:cs typeface="Arial" charset="0"/>
              </a:rPr>
              <a:t>Definición de políticas contables </a:t>
            </a:r>
            <a:r>
              <a:rPr lang="es-CO" altLang="es-CO" sz="2800" b="1" i="1" dirty="0">
                <a:solidFill>
                  <a:schemeClr val="tx1"/>
                </a:solidFill>
                <a:latin typeface="Arial" charset="0"/>
                <a:cs typeface="Arial" charset="0"/>
              </a:rPr>
              <a:t>(en el caso de las empresas emisoras, administradoras o que captan recursos del público).</a:t>
            </a:r>
          </a:p>
          <a:p>
            <a:pPr marL="342900" indent="-342900">
              <a:buFont typeface="Wingdings" panose="05000000000000000000" pitchFamily="2" charset="2"/>
              <a:buChar char="Ø"/>
            </a:pPr>
            <a:r>
              <a:rPr lang="es-CO" altLang="es-CO" sz="2800" b="1" dirty="0">
                <a:solidFill>
                  <a:schemeClr val="tx1"/>
                </a:solidFill>
                <a:latin typeface="Arial" charset="0"/>
                <a:cs typeface="Arial" charset="0"/>
              </a:rPr>
              <a:t>Criterios de medición.</a:t>
            </a:r>
          </a:p>
          <a:p>
            <a:pPr marL="342900" indent="-342900" algn="just">
              <a:buFont typeface="Wingdings" panose="05000000000000000000" pitchFamily="2" charset="2"/>
              <a:buChar char="Ø"/>
            </a:pPr>
            <a:r>
              <a:rPr lang="es-CO" altLang="es-CO" sz="2800" b="1" dirty="0">
                <a:solidFill>
                  <a:schemeClr val="tx1"/>
                </a:solidFill>
                <a:latin typeface="Arial" charset="0"/>
                <a:cs typeface="Arial" charset="0"/>
              </a:rPr>
              <a:t>Presentación de información sin sujeción a los catálogos de cuenta.</a:t>
            </a:r>
          </a:p>
          <a:p>
            <a:pPr marL="342900" indent="-342900" algn="just">
              <a:buFont typeface="Wingdings" panose="05000000000000000000" pitchFamily="2" charset="2"/>
              <a:buChar char="Ø"/>
            </a:pPr>
            <a:r>
              <a:rPr lang="es-CO" altLang="es-CO" sz="2800" b="1" dirty="0">
                <a:solidFill>
                  <a:schemeClr val="tx1"/>
                </a:solidFill>
                <a:latin typeface="Arial" charset="0"/>
                <a:cs typeface="Arial" charset="0"/>
              </a:rPr>
              <a:t>Revelaciones más exhaustivas como parte integral de la información.</a:t>
            </a:r>
          </a:p>
          <a:p>
            <a:pPr marL="342900" indent="-342900">
              <a:buFont typeface="Wingdings" panose="05000000000000000000" pitchFamily="2" charset="2"/>
              <a:buChar char="Ø"/>
            </a:pPr>
            <a:r>
              <a:rPr lang="es-CO" altLang="es-CO" sz="2800" b="1" dirty="0">
                <a:solidFill>
                  <a:schemeClr val="tx1"/>
                </a:solidFill>
                <a:latin typeface="Arial" charset="0"/>
                <a:cs typeface="Arial" charset="0"/>
              </a:rPr>
              <a:t>Esencia sobre la forma para el reconocimiento de los hechos.</a:t>
            </a:r>
          </a:p>
        </p:txBody>
      </p:sp>
      <p:pic>
        <p:nvPicPr>
          <p:cNvPr id="12"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36296" y="5985226"/>
            <a:ext cx="1202974" cy="693659"/>
          </a:xfrm>
          <a:prstGeom prst="rect">
            <a:avLst/>
          </a:prstGeom>
          <a:noFill/>
          <a:ln>
            <a:noFill/>
          </a:ln>
          <a:effectLst>
            <a:glow rad="635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uadroTexto 1"/>
          <p:cNvSpPr txBox="1">
            <a:spLocks noChangeArrowheads="1"/>
          </p:cNvSpPr>
          <p:nvPr/>
        </p:nvSpPr>
        <p:spPr bwMode="auto">
          <a:xfrm>
            <a:off x="7308304" y="6417275"/>
            <a:ext cx="168647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r>
              <a:rPr lang="es-CO" altLang="es-CO" sz="1100" dirty="0">
                <a:solidFill>
                  <a:schemeClr val="bg1"/>
                </a:solidFill>
              </a:rPr>
              <a:t>   </a:t>
            </a:r>
            <a:r>
              <a:rPr lang="es-CO" altLang="es-CO" sz="1000" dirty="0">
                <a:solidFill>
                  <a:srgbClr val="FFFF00"/>
                </a:solidFill>
              </a:rPr>
              <a:t>NICSP IPSAS</a:t>
            </a:r>
          </a:p>
        </p:txBody>
      </p:sp>
      <p:sp>
        <p:nvSpPr>
          <p:cNvPr id="2" name="Flecha abajo 1"/>
          <p:cNvSpPr/>
          <p:nvPr/>
        </p:nvSpPr>
        <p:spPr>
          <a:xfrm>
            <a:off x="4015360" y="1431826"/>
            <a:ext cx="844672" cy="432048"/>
          </a:xfrm>
          <a:prstGeom prst="downArrow">
            <a:avLst/>
          </a:prstGeom>
          <a:ln>
            <a:solidFill>
              <a:schemeClr val="tx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8801471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p:cTn id="7" dur="500" fill="hold"/>
                                        <p:tgtEl>
                                          <p:spTgt spid="40962"/>
                                        </p:tgtEl>
                                        <p:attrNameLst>
                                          <p:attrName>ppt_w</p:attrName>
                                        </p:attrNameLst>
                                      </p:cBhvr>
                                      <p:tavLst>
                                        <p:tav tm="0">
                                          <p:val>
                                            <p:fltVal val="0"/>
                                          </p:val>
                                        </p:tav>
                                        <p:tav tm="100000">
                                          <p:val>
                                            <p:strVal val="#ppt_w"/>
                                          </p:val>
                                        </p:tav>
                                      </p:tavLst>
                                    </p:anim>
                                    <p:anim calcmode="lin" valueType="num">
                                      <p:cBhvr>
                                        <p:cTn id="8" dur="500" fill="hold"/>
                                        <p:tgtEl>
                                          <p:spTgt spid="40962"/>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7" grpId="0" animBg="1"/>
      <p:bldP spid="13" grpId="0"/>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0 Rectángulo redondeado"/>
          <p:cNvSpPr/>
          <p:nvPr/>
        </p:nvSpPr>
        <p:spPr>
          <a:xfrm>
            <a:off x="75810" y="2027192"/>
            <a:ext cx="8992380" cy="4752528"/>
          </a:xfrm>
          <a:prstGeom prst="roundRect">
            <a:avLst/>
          </a:prstGeom>
          <a:solidFill>
            <a:schemeClr val="accent1">
              <a:lumMod val="60000"/>
              <a:lumOff val="40000"/>
            </a:schemeClr>
          </a:solidFill>
          <a:effectLst>
            <a:glow rad="139700">
              <a:schemeClr val="accent5">
                <a:satMod val="175000"/>
                <a:alpha val="40000"/>
              </a:schemeClr>
            </a:glow>
            <a:innerShdw blurRad="63500" dist="50800" dir="54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just">
              <a:buFont typeface="Wingdings" panose="05000000000000000000" pitchFamily="2" charset="2"/>
              <a:buChar char="q"/>
            </a:pPr>
            <a:r>
              <a:rPr lang="es-CO" altLang="es-CO" sz="2700" b="1" dirty="0">
                <a:solidFill>
                  <a:schemeClr val="tx1"/>
                </a:solidFill>
                <a:latin typeface="Arial" charset="0"/>
                <a:cs typeface="Arial" charset="0"/>
              </a:rPr>
              <a:t>Concepto de Control vs Concepto de Propiedad para el reconocimiento de los activos.</a:t>
            </a:r>
          </a:p>
          <a:p>
            <a:pPr marL="342900" indent="-342900" algn="just">
              <a:buFont typeface="Wingdings" panose="05000000000000000000" pitchFamily="2" charset="2"/>
              <a:buChar char="q"/>
            </a:pPr>
            <a:r>
              <a:rPr lang="es-CO" altLang="es-CO" sz="2700" b="1" dirty="0">
                <a:solidFill>
                  <a:schemeClr val="tx1"/>
                </a:solidFill>
                <a:latin typeface="Arial" charset="0"/>
                <a:cs typeface="Arial" charset="0"/>
              </a:rPr>
              <a:t>Generación de beneficios económicos futuros para los activos.</a:t>
            </a:r>
          </a:p>
          <a:p>
            <a:pPr marL="342900" indent="-342900" algn="just">
              <a:buFont typeface="Wingdings" panose="05000000000000000000" pitchFamily="2" charset="2"/>
              <a:buChar char="q"/>
            </a:pPr>
            <a:r>
              <a:rPr lang="es-CO" altLang="es-CO" sz="2700" b="1" dirty="0">
                <a:solidFill>
                  <a:schemeClr val="tx1"/>
                </a:solidFill>
                <a:latin typeface="Arial" charset="0"/>
                <a:cs typeface="Arial" charset="0"/>
              </a:rPr>
              <a:t>El potencial de servicios en los activos de las entidades de gobierno general.</a:t>
            </a:r>
          </a:p>
          <a:p>
            <a:pPr marL="342900" indent="-342900" algn="just">
              <a:buFont typeface="Wingdings" panose="05000000000000000000" pitchFamily="2" charset="2"/>
              <a:buChar char="q"/>
            </a:pPr>
            <a:r>
              <a:rPr lang="es-CO" altLang="es-CO" sz="2700" b="1" dirty="0">
                <a:solidFill>
                  <a:schemeClr val="tx1"/>
                </a:solidFill>
                <a:latin typeface="Arial" charset="0"/>
                <a:cs typeface="Arial" charset="0"/>
              </a:rPr>
              <a:t>Forma de medición del deterioro (Provisión) de los activos.</a:t>
            </a:r>
          </a:p>
          <a:p>
            <a:pPr marL="342900" indent="-342900" algn="just">
              <a:buFont typeface="Wingdings" panose="05000000000000000000" pitchFamily="2" charset="2"/>
              <a:buChar char="q"/>
            </a:pPr>
            <a:r>
              <a:rPr lang="es-CO" altLang="es-CO" sz="2700" b="1" dirty="0">
                <a:solidFill>
                  <a:schemeClr val="tx1"/>
                </a:solidFill>
                <a:latin typeface="Arial" charset="0"/>
                <a:cs typeface="Arial" charset="0"/>
              </a:rPr>
              <a:t>Reconocimiento de pasivos por obligaciones implícitas</a:t>
            </a:r>
            <a:r>
              <a:rPr lang="es-CO" altLang="es-CO" sz="2400" b="1" dirty="0">
                <a:solidFill>
                  <a:schemeClr val="tx1"/>
                </a:solidFill>
                <a:latin typeface="Arial" charset="0"/>
                <a:cs typeface="Arial" charset="0"/>
              </a:rPr>
              <a:t>.</a:t>
            </a:r>
            <a:r>
              <a:rPr lang="es-CO" altLang="es-CO" sz="2400" dirty="0">
                <a:solidFill>
                  <a:srgbClr val="FFFF00"/>
                </a:solidFill>
              </a:rPr>
              <a:t>                     </a:t>
            </a:r>
            <a:endParaRPr lang="es-CO" altLang="es-CO" sz="1200" dirty="0">
              <a:solidFill>
                <a:srgbClr val="FFFF00"/>
              </a:solidFill>
            </a:endParaRPr>
          </a:p>
          <a:p>
            <a:pPr marL="342900" indent="-342900" algn="just">
              <a:buFont typeface="Wingdings" panose="05000000000000000000" pitchFamily="2" charset="2"/>
              <a:buChar char="q"/>
            </a:pPr>
            <a:endParaRPr lang="es-CO" altLang="es-CO" sz="2400" b="1" dirty="0">
              <a:solidFill>
                <a:schemeClr val="tx1"/>
              </a:solidFill>
              <a:latin typeface="Arial" charset="0"/>
              <a:cs typeface="Arial" charset="0"/>
            </a:endParaRPr>
          </a:p>
        </p:txBody>
      </p:sp>
      <p:pic>
        <p:nvPicPr>
          <p:cNvPr id="7" name="Imagen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810" y="980728"/>
            <a:ext cx="8992379" cy="621846"/>
          </a:xfrm>
          <a:prstGeom prst="rect">
            <a:avLst/>
          </a:prstGeom>
        </p:spPr>
      </p:pic>
      <p:sp>
        <p:nvSpPr>
          <p:cNvPr id="8" name="Flecha abajo 7"/>
          <p:cNvSpPr/>
          <p:nvPr/>
        </p:nvSpPr>
        <p:spPr>
          <a:xfrm>
            <a:off x="4022414" y="1456210"/>
            <a:ext cx="1080120" cy="504055"/>
          </a:xfrm>
          <a:prstGeom prst="downArrow">
            <a:avLst/>
          </a:prstGeom>
          <a:ln>
            <a:solidFill>
              <a:schemeClr val="tx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3" name="Grupo 2"/>
          <p:cNvGrpSpPr/>
          <p:nvPr/>
        </p:nvGrpSpPr>
        <p:grpSpPr>
          <a:xfrm>
            <a:off x="7132397" y="5865320"/>
            <a:ext cx="1544059" cy="804040"/>
            <a:chOff x="6948262" y="5865320"/>
            <a:chExt cx="1544059" cy="804040"/>
          </a:xfrm>
        </p:grpSpPr>
        <p:pic>
          <p:nvPicPr>
            <p:cNvPr id="9"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48262" y="5865320"/>
              <a:ext cx="1337319" cy="804040"/>
            </a:xfrm>
            <a:prstGeom prst="rect">
              <a:avLst/>
            </a:prstGeom>
            <a:noFill/>
            <a:ln>
              <a:noFill/>
            </a:ln>
            <a:effectLst>
              <a:glow rad="635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7092280" y="6309320"/>
              <a:ext cx="1400041" cy="261610"/>
            </a:xfrm>
            <a:prstGeom prst="rect">
              <a:avLst/>
            </a:prstGeom>
          </p:spPr>
          <p:txBody>
            <a:bodyPr wrap="square">
              <a:spAutoFit/>
            </a:bodyPr>
            <a:lstStyle/>
            <a:p>
              <a:r>
                <a:rPr lang="es-CO" altLang="es-CO" sz="1100" dirty="0">
                  <a:solidFill>
                    <a:srgbClr val="FFFF00"/>
                  </a:solidFill>
                </a:rPr>
                <a:t>NICSP IPSAS</a:t>
              </a:r>
              <a:endParaRPr lang="es-CO" sz="1100" dirty="0"/>
            </a:p>
          </p:txBody>
        </p:sp>
      </p:grpSp>
    </p:spTree>
    <p:extLst>
      <p:ext uri="{BB962C8B-B14F-4D97-AF65-F5344CB8AC3E}">
        <p14:creationId xmlns:p14="http://schemas.microsoft.com/office/powerpoint/2010/main" val="6301950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38274" y="918631"/>
            <a:ext cx="6590109" cy="85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10" y="1904771"/>
            <a:ext cx="2293678" cy="1440160"/>
          </a:xfrm>
          <a:prstGeom prst="rect">
            <a:avLst/>
          </a:prstGeom>
          <a:noFill/>
          <a:ln>
            <a:noFill/>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486" y="3501008"/>
            <a:ext cx="2360228" cy="1243013"/>
          </a:xfrm>
          <a:prstGeom prst="rect">
            <a:avLst/>
          </a:prstGeom>
          <a:noFill/>
          <a:ln>
            <a:noFill/>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7369" y="4869160"/>
            <a:ext cx="2646381" cy="1377950"/>
          </a:xfrm>
          <a:prstGeom prst="rect">
            <a:avLst/>
          </a:prstGeom>
          <a:noFill/>
          <a:ln>
            <a:noFill/>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14 Grupo"/>
          <p:cNvGrpSpPr>
            <a:grpSpLocks/>
          </p:cNvGrpSpPr>
          <p:nvPr/>
        </p:nvGrpSpPr>
        <p:grpSpPr bwMode="auto">
          <a:xfrm>
            <a:off x="3275856" y="1683554"/>
            <a:ext cx="5845934" cy="5013771"/>
            <a:chOff x="2047029" y="1542458"/>
            <a:chExt cx="5292567" cy="4811001"/>
          </a:xfrm>
        </p:grpSpPr>
        <p:sp>
          <p:nvSpPr>
            <p:cNvPr id="15" name="11 Forma libre"/>
            <p:cNvSpPr/>
            <p:nvPr/>
          </p:nvSpPr>
          <p:spPr>
            <a:xfrm>
              <a:off x="2075643" y="1542458"/>
              <a:ext cx="5263952" cy="650919"/>
            </a:xfrm>
            <a:custGeom>
              <a:avLst/>
              <a:gdLst>
                <a:gd name="connsiteX0" fmla="*/ 0 w 2610000"/>
                <a:gd name="connsiteY0" fmla="*/ 0 h 650919"/>
                <a:gd name="connsiteX1" fmla="*/ 2610000 w 2610000"/>
                <a:gd name="connsiteY1" fmla="*/ 0 h 650919"/>
                <a:gd name="connsiteX2" fmla="*/ 2610000 w 2610000"/>
                <a:gd name="connsiteY2" fmla="*/ 650919 h 650919"/>
                <a:gd name="connsiteX3" fmla="*/ 0 w 2610000"/>
                <a:gd name="connsiteY3" fmla="*/ 650919 h 650919"/>
                <a:gd name="connsiteX4" fmla="*/ 0 w 261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000" h="650919">
                  <a:moveTo>
                    <a:pt x="0" y="0"/>
                  </a:moveTo>
                  <a:lnTo>
                    <a:pt x="2610000" y="0"/>
                  </a:lnTo>
                  <a:lnTo>
                    <a:pt x="2610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algn="just" defTabSz="844550" fontAlgn="auto">
                <a:lnSpc>
                  <a:spcPct val="90000"/>
                </a:lnSpc>
                <a:spcBef>
                  <a:spcPts val="0"/>
                </a:spcBef>
                <a:spcAft>
                  <a:spcPct val="35000"/>
                </a:spcAft>
                <a:defRPr/>
              </a:pPr>
              <a:r>
                <a:rPr lang="es-ES" sz="2400" b="1" dirty="0">
                  <a:solidFill>
                    <a:srgbClr val="000000"/>
                  </a:solidFill>
                </a:rPr>
                <a:t>Países en desarrollo y países en transición</a:t>
              </a:r>
              <a:endParaRPr lang="es-CO" sz="2400" b="1" dirty="0">
                <a:solidFill>
                  <a:srgbClr val="000000"/>
                </a:solidFill>
              </a:endParaRPr>
            </a:p>
          </p:txBody>
        </p:sp>
        <p:sp>
          <p:nvSpPr>
            <p:cNvPr id="16" name="12 Forma libre"/>
            <p:cNvSpPr/>
            <p:nvPr/>
          </p:nvSpPr>
          <p:spPr>
            <a:xfrm>
              <a:off x="2047029" y="2336935"/>
              <a:ext cx="5292566" cy="477963"/>
            </a:xfrm>
            <a:custGeom>
              <a:avLst/>
              <a:gdLst>
                <a:gd name="connsiteX0" fmla="*/ 0 w 2385000"/>
                <a:gd name="connsiteY0" fmla="*/ 0 h 650919"/>
                <a:gd name="connsiteX1" fmla="*/ 2385000 w 2385000"/>
                <a:gd name="connsiteY1" fmla="*/ 0 h 650919"/>
                <a:gd name="connsiteX2" fmla="*/ 2385000 w 2385000"/>
                <a:gd name="connsiteY2" fmla="*/ 650919 h 650919"/>
                <a:gd name="connsiteX3" fmla="*/ 0 w 2385000"/>
                <a:gd name="connsiteY3" fmla="*/ 650919 h 650919"/>
                <a:gd name="connsiteX4" fmla="*/ 0 w 2385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5000" h="650919">
                  <a:moveTo>
                    <a:pt x="0" y="0"/>
                  </a:moveTo>
                  <a:lnTo>
                    <a:pt x="2385000" y="0"/>
                  </a:lnTo>
                  <a:lnTo>
                    <a:pt x="2385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400" b="1" dirty="0">
                  <a:solidFill>
                    <a:srgbClr val="000000"/>
                  </a:solidFill>
                </a:rPr>
                <a:t>Modifican sus Modelos Contables</a:t>
              </a:r>
              <a:endParaRPr lang="es-CO" sz="2400" b="1" dirty="0">
                <a:solidFill>
                  <a:srgbClr val="000000"/>
                </a:solidFill>
              </a:endParaRPr>
            </a:p>
          </p:txBody>
        </p:sp>
        <p:sp>
          <p:nvSpPr>
            <p:cNvPr id="17" name="13 Forma libre"/>
            <p:cNvSpPr/>
            <p:nvPr/>
          </p:nvSpPr>
          <p:spPr>
            <a:xfrm>
              <a:off x="2075642" y="2986962"/>
              <a:ext cx="5263954" cy="477963"/>
            </a:xfrm>
            <a:custGeom>
              <a:avLst/>
              <a:gdLst>
                <a:gd name="connsiteX0" fmla="*/ 0 w 2025000"/>
                <a:gd name="connsiteY0" fmla="*/ 0 h 650919"/>
                <a:gd name="connsiteX1" fmla="*/ 2025000 w 2025000"/>
                <a:gd name="connsiteY1" fmla="*/ 0 h 650919"/>
                <a:gd name="connsiteX2" fmla="*/ 2025000 w 2025000"/>
                <a:gd name="connsiteY2" fmla="*/ 650919 h 650919"/>
                <a:gd name="connsiteX3" fmla="*/ 0 w 2025000"/>
                <a:gd name="connsiteY3" fmla="*/ 650919 h 650919"/>
                <a:gd name="connsiteX4" fmla="*/ 0 w 2025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000" h="650919">
                  <a:moveTo>
                    <a:pt x="0" y="0"/>
                  </a:moveTo>
                  <a:lnTo>
                    <a:pt x="2025000" y="0"/>
                  </a:lnTo>
                  <a:lnTo>
                    <a:pt x="2025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400" b="1" dirty="0">
                  <a:solidFill>
                    <a:srgbClr val="000000"/>
                  </a:solidFill>
                </a:rPr>
                <a:t>Configurados a sus necesidades</a:t>
              </a:r>
              <a:endParaRPr lang="es-CO" sz="2400" b="1" dirty="0">
                <a:solidFill>
                  <a:srgbClr val="000000"/>
                </a:solidFill>
              </a:endParaRPr>
            </a:p>
          </p:txBody>
        </p:sp>
        <p:sp>
          <p:nvSpPr>
            <p:cNvPr id="18" name="14 Forma libre"/>
            <p:cNvSpPr/>
            <p:nvPr/>
          </p:nvSpPr>
          <p:spPr>
            <a:xfrm>
              <a:off x="2075642" y="3653262"/>
              <a:ext cx="5263954" cy="586261"/>
            </a:xfrm>
            <a:custGeom>
              <a:avLst/>
              <a:gdLst>
                <a:gd name="connsiteX0" fmla="*/ 0 w 4680000"/>
                <a:gd name="connsiteY0" fmla="*/ 0 h 650919"/>
                <a:gd name="connsiteX1" fmla="*/ 4680000 w 4680000"/>
                <a:gd name="connsiteY1" fmla="*/ 0 h 650919"/>
                <a:gd name="connsiteX2" fmla="*/ 4680000 w 4680000"/>
                <a:gd name="connsiteY2" fmla="*/ 650919 h 650919"/>
                <a:gd name="connsiteX3" fmla="*/ 0 w 4680000"/>
                <a:gd name="connsiteY3" fmla="*/ 650919 h 650919"/>
                <a:gd name="connsiteX4" fmla="*/ 0 w 468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0000" h="650919">
                  <a:moveTo>
                    <a:pt x="0" y="0"/>
                  </a:moveTo>
                  <a:lnTo>
                    <a:pt x="4680000" y="0"/>
                  </a:lnTo>
                  <a:lnTo>
                    <a:pt x="4680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200" b="1" dirty="0">
                  <a:solidFill>
                    <a:srgbClr val="000000"/>
                  </a:solidFill>
                </a:rPr>
                <a:t>Procesos de Adopción, Convergencia, Armonización, Adaptación</a:t>
              </a:r>
              <a:endParaRPr lang="es-CO" sz="2200" b="1" dirty="0">
                <a:solidFill>
                  <a:srgbClr val="000000"/>
                </a:solidFill>
              </a:endParaRPr>
            </a:p>
          </p:txBody>
        </p:sp>
        <p:sp>
          <p:nvSpPr>
            <p:cNvPr id="19" name="15 Forma libre"/>
            <p:cNvSpPr/>
            <p:nvPr/>
          </p:nvSpPr>
          <p:spPr>
            <a:xfrm>
              <a:off x="2075642" y="4376544"/>
              <a:ext cx="5263954" cy="477963"/>
            </a:xfrm>
            <a:custGeom>
              <a:avLst/>
              <a:gdLst>
                <a:gd name="connsiteX0" fmla="*/ 0 w 2340000"/>
                <a:gd name="connsiteY0" fmla="*/ 0 h 650919"/>
                <a:gd name="connsiteX1" fmla="*/ 2340000 w 2340000"/>
                <a:gd name="connsiteY1" fmla="*/ 0 h 650919"/>
                <a:gd name="connsiteX2" fmla="*/ 2340000 w 2340000"/>
                <a:gd name="connsiteY2" fmla="*/ 650919 h 650919"/>
                <a:gd name="connsiteX3" fmla="*/ 0 w 2340000"/>
                <a:gd name="connsiteY3" fmla="*/ 650919 h 650919"/>
                <a:gd name="connsiteX4" fmla="*/ 0 w 234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0" h="650919">
                  <a:moveTo>
                    <a:pt x="0" y="0"/>
                  </a:moveTo>
                  <a:lnTo>
                    <a:pt x="2340000" y="0"/>
                  </a:lnTo>
                  <a:lnTo>
                    <a:pt x="2340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400" b="1" dirty="0">
                  <a:solidFill>
                    <a:srgbClr val="000000"/>
                  </a:solidFill>
                </a:rPr>
                <a:t>Modelos Contables Homogéneos</a:t>
              </a:r>
              <a:endParaRPr lang="es-CO" sz="2400" b="1" dirty="0">
                <a:solidFill>
                  <a:srgbClr val="000000"/>
                </a:solidFill>
              </a:endParaRPr>
            </a:p>
          </p:txBody>
        </p:sp>
        <p:sp>
          <p:nvSpPr>
            <p:cNvPr id="20" name="16 Forma libre"/>
            <p:cNvSpPr/>
            <p:nvPr/>
          </p:nvSpPr>
          <p:spPr>
            <a:xfrm>
              <a:off x="2075642" y="5028628"/>
              <a:ext cx="5263954" cy="477963"/>
            </a:xfrm>
            <a:custGeom>
              <a:avLst/>
              <a:gdLst>
                <a:gd name="connsiteX0" fmla="*/ 0 w 1755000"/>
                <a:gd name="connsiteY0" fmla="*/ 0 h 650919"/>
                <a:gd name="connsiteX1" fmla="*/ 1755000 w 1755000"/>
                <a:gd name="connsiteY1" fmla="*/ 0 h 650919"/>
                <a:gd name="connsiteX2" fmla="*/ 1755000 w 1755000"/>
                <a:gd name="connsiteY2" fmla="*/ 650919 h 650919"/>
                <a:gd name="connsiteX3" fmla="*/ 0 w 1755000"/>
                <a:gd name="connsiteY3" fmla="*/ 650919 h 650919"/>
                <a:gd name="connsiteX4" fmla="*/ 0 w 1755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000" h="650919">
                  <a:moveTo>
                    <a:pt x="0" y="0"/>
                  </a:moveTo>
                  <a:lnTo>
                    <a:pt x="1755000" y="0"/>
                  </a:lnTo>
                  <a:lnTo>
                    <a:pt x="1755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400" b="1" dirty="0">
                  <a:solidFill>
                    <a:schemeClr val="tx1"/>
                  </a:solidFill>
                </a:rPr>
                <a:t>Vinculados al Capital Global</a:t>
              </a:r>
              <a:endParaRPr lang="es-CO" sz="2400" b="1" dirty="0">
                <a:solidFill>
                  <a:schemeClr val="tx1"/>
                </a:solidFill>
              </a:endParaRPr>
            </a:p>
          </p:txBody>
        </p:sp>
        <p:sp>
          <p:nvSpPr>
            <p:cNvPr id="21" name="17 Forma libre"/>
            <p:cNvSpPr/>
            <p:nvPr/>
          </p:nvSpPr>
          <p:spPr>
            <a:xfrm>
              <a:off x="2061913" y="5635667"/>
              <a:ext cx="5277683" cy="717792"/>
            </a:xfrm>
            <a:custGeom>
              <a:avLst/>
              <a:gdLst>
                <a:gd name="connsiteX0" fmla="*/ 0 w 3510000"/>
                <a:gd name="connsiteY0" fmla="*/ 0 h 650919"/>
                <a:gd name="connsiteX1" fmla="*/ 3510000 w 3510000"/>
                <a:gd name="connsiteY1" fmla="*/ 0 h 650919"/>
                <a:gd name="connsiteX2" fmla="*/ 3510000 w 3510000"/>
                <a:gd name="connsiteY2" fmla="*/ 650919 h 650919"/>
                <a:gd name="connsiteX3" fmla="*/ 0 w 3510000"/>
                <a:gd name="connsiteY3" fmla="*/ 650919 h 650919"/>
                <a:gd name="connsiteX4" fmla="*/ 0 w 351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0000" h="650919">
                  <a:moveTo>
                    <a:pt x="0" y="0"/>
                  </a:moveTo>
                  <a:lnTo>
                    <a:pt x="3510000" y="0"/>
                  </a:lnTo>
                  <a:lnTo>
                    <a:pt x="3510000" y="650919"/>
                  </a:lnTo>
                  <a:lnTo>
                    <a:pt x="0" y="650919"/>
                  </a:lnTo>
                  <a:lnTo>
                    <a:pt x="0" y="0"/>
                  </a:lnTo>
                  <a:close/>
                </a:path>
              </a:pathLst>
            </a:cu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400" b="1" dirty="0">
                  <a:solidFill>
                    <a:srgbClr val="000000"/>
                  </a:solidFill>
                </a:rPr>
                <a:t>Asociados a las necesidades </a:t>
              </a:r>
            </a:p>
            <a:p>
              <a:pPr defTabSz="844550" fontAlgn="auto">
                <a:lnSpc>
                  <a:spcPct val="90000"/>
                </a:lnSpc>
                <a:spcBef>
                  <a:spcPts val="0"/>
                </a:spcBef>
                <a:spcAft>
                  <a:spcPct val="35000"/>
                </a:spcAft>
                <a:defRPr/>
              </a:pPr>
              <a:r>
                <a:rPr lang="es-ES" sz="2400" b="1" dirty="0">
                  <a:solidFill>
                    <a:srgbClr val="000000"/>
                  </a:solidFill>
                </a:rPr>
                <a:t>de países desarrollados</a:t>
              </a:r>
              <a:endParaRPr lang="es-CO" sz="2400" b="1" dirty="0">
                <a:solidFill>
                  <a:srgbClr val="000000"/>
                </a:solidFill>
              </a:endParaRPr>
            </a:p>
          </p:txBody>
        </p:sp>
      </p:grpSp>
      <p:sp>
        <p:nvSpPr>
          <p:cNvPr id="22" name="Rectángulo 16"/>
          <p:cNvSpPr/>
          <p:nvPr/>
        </p:nvSpPr>
        <p:spPr>
          <a:xfrm>
            <a:off x="35496" y="6581274"/>
            <a:ext cx="2232246" cy="2321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800" b="1" dirty="0">
                <a:solidFill>
                  <a:schemeClr val="tx1"/>
                </a:solidFill>
              </a:rPr>
              <a:t>* </a:t>
            </a:r>
            <a:r>
              <a:rPr lang="es-CO" sz="600" b="1" dirty="0">
                <a:solidFill>
                  <a:schemeClr val="tx1"/>
                </a:solidFill>
              </a:rPr>
              <a:t>Original Ajustada de John Cardona A </a:t>
            </a:r>
          </a:p>
        </p:txBody>
      </p:sp>
      <p:sp>
        <p:nvSpPr>
          <p:cNvPr id="23" name="Flecha izquierda y derecha 21"/>
          <p:cNvSpPr/>
          <p:nvPr/>
        </p:nvSpPr>
        <p:spPr>
          <a:xfrm rot="5400000">
            <a:off x="351534" y="3599765"/>
            <a:ext cx="4769780" cy="937360"/>
          </a:xfrm>
          <a:prstGeom prst="leftRightArrow">
            <a:avLst/>
          </a:prstGeom>
          <a:solidFill>
            <a:schemeClr val="accent1">
              <a:lumMod val="75000"/>
            </a:schemeClr>
          </a:solidFill>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7442604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500"/>
                                        <p:tgtEl>
                                          <p:spTgt spid="10"/>
                                        </p:tgtEl>
                                      </p:cBhvr>
                                    </p:animEffect>
                                  </p:childTnLst>
                                </p:cTn>
                              </p:par>
                              <p:par>
                                <p:cTn id="8" presetID="14" presetClass="entr" presetSubtype="5"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vertical)">
                                      <p:cBhvr>
                                        <p:cTn id="10" dur="500"/>
                                        <p:tgtEl>
                                          <p:spTgt spid="11"/>
                                        </p:tgtEl>
                                      </p:cBhvr>
                                    </p:animEffect>
                                  </p:childTnLst>
                                </p:cTn>
                              </p:par>
                              <p:par>
                                <p:cTn id="11" presetID="14" presetClass="entr" presetSubtype="5"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vertical)">
                                      <p:cBhvr>
                                        <p:cTn id="13" dur="500"/>
                                        <p:tgtEl>
                                          <p:spTgt spid="12"/>
                                        </p:tgtEl>
                                      </p:cBhvr>
                                    </p:animEffect>
                                  </p:childTnLst>
                                </p:cTn>
                              </p:par>
                              <p:par>
                                <p:cTn id="14" presetID="14" presetClass="entr" presetSubtype="5"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vertical)">
                                      <p:cBhvr>
                                        <p:cTn id="16" dur="500"/>
                                        <p:tgtEl>
                                          <p:spTgt spid="13"/>
                                        </p:tgtEl>
                                      </p:cBhvr>
                                    </p:animEffect>
                                  </p:childTnLst>
                                </p:cTn>
                              </p:par>
                              <p:par>
                                <p:cTn id="17" presetID="14" presetClass="entr" presetSubtype="5"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vertical)">
                                      <p:cBhvr>
                                        <p:cTn id="19" dur="500"/>
                                        <p:tgtEl>
                                          <p:spTgt spid="14"/>
                                        </p:tgtEl>
                                      </p:cBhvr>
                                    </p:animEffect>
                                  </p:childTnLst>
                                </p:cTn>
                              </p:par>
                              <p:par>
                                <p:cTn id="20" presetID="14" presetClass="entr" presetSubtype="5"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vertical)">
                                      <p:cBhvr>
                                        <p:cTn id="22" dur="500"/>
                                        <p:tgtEl>
                                          <p:spTgt spid="22"/>
                                        </p:tgtEl>
                                      </p:cBhvr>
                                    </p:animEffect>
                                  </p:childTnLst>
                                </p:cTn>
                              </p:par>
                              <p:par>
                                <p:cTn id="23" presetID="14" presetClass="entr" presetSubtype="5"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vertic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82" y="1124744"/>
            <a:ext cx="9127218" cy="5748722"/>
          </a:xfrm>
          <a:prstGeom prst="rect">
            <a:avLst/>
          </a:prstGeom>
        </p:spPr>
      </p:pic>
    </p:spTree>
    <p:extLst>
      <p:ext uri="{BB962C8B-B14F-4D97-AF65-F5344CB8AC3E}">
        <p14:creationId xmlns:p14="http://schemas.microsoft.com/office/powerpoint/2010/main" val="2329400671"/>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1520" y="1196752"/>
            <a:ext cx="8784976" cy="5661248"/>
          </a:xfrm>
          <a:prstGeom prst="rect">
            <a:avLst/>
          </a:prstGeom>
        </p:spPr>
      </p:pic>
    </p:spTree>
    <p:extLst>
      <p:ext uri="{BB962C8B-B14F-4D97-AF65-F5344CB8AC3E}">
        <p14:creationId xmlns:p14="http://schemas.microsoft.com/office/powerpoint/2010/main" val="235416055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504" y="764705"/>
            <a:ext cx="8928992" cy="6093296"/>
          </a:xfrm>
          <a:prstGeom prst="rect">
            <a:avLst/>
          </a:prstGeom>
        </p:spPr>
      </p:pic>
    </p:spTree>
    <p:extLst>
      <p:ext uri="{BB962C8B-B14F-4D97-AF65-F5344CB8AC3E}">
        <p14:creationId xmlns:p14="http://schemas.microsoft.com/office/powerpoint/2010/main" val="33440044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 y="1196752"/>
            <a:ext cx="8876476" cy="5760640"/>
          </a:xfrm>
          <a:prstGeom prst="rect">
            <a:avLst/>
          </a:prstGeom>
        </p:spPr>
      </p:pic>
    </p:spTree>
    <p:extLst>
      <p:ext uri="{BB962C8B-B14F-4D97-AF65-F5344CB8AC3E}">
        <p14:creationId xmlns:p14="http://schemas.microsoft.com/office/powerpoint/2010/main" val="24153091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504" y="925970"/>
            <a:ext cx="9122243" cy="6535478"/>
          </a:xfrm>
          <a:prstGeom prst="rect">
            <a:avLst/>
          </a:prstGeom>
        </p:spPr>
      </p:pic>
    </p:spTree>
    <p:extLst>
      <p:ext uri="{BB962C8B-B14F-4D97-AF65-F5344CB8AC3E}">
        <p14:creationId xmlns:p14="http://schemas.microsoft.com/office/powerpoint/2010/main" val="27801815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904526" y="4797152"/>
            <a:ext cx="3239474" cy="2160240"/>
          </a:xfrm>
          <a:prstGeom prst="rect">
            <a:avLst/>
          </a:prstGeom>
        </p:spPr>
      </p:pic>
      <p:pic>
        <p:nvPicPr>
          <p:cNvPr id="3" name="Imagen 2"/>
          <p:cNvPicPr>
            <a:picLocks noChangeAspect="1"/>
          </p:cNvPicPr>
          <p:nvPr/>
        </p:nvPicPr>
        <p:blipFill>
          <a:blip r:embed="rId3"/>
          <a:stretch>
            <a:fillRect/>
          </a:stretch>
        </p:blipFill>
        <p:spPr>
          <a:xfrm>
            <a:off x="2699792" y="3667890"/>
            <a:ext cx="3204734" cy="3190110"/>
          </a:xfrm>
          <a:prstGeom prst="rect">
            <a:avLst/>
          </a:prstGeom>
        </p:spPr>
      </p:pic>
      <p:pic>
        <p:nvPicPr>
          <p:cNvPr id="4" name="Imagen 3"/>
          <p:cNvPicPr>
            <a:picLocks noChangeAspect="1"/>
          </p:cNvPicPr>
          <p:nvPr/>
        </p:nvPicPr>
        <p:blipFill>
          <a:blip r:embed="rId4"/>
          <a:stretch>
            <a:fillRect/>
          </a:stretch>
        </p:blipFill>
        <p:spPr>
          <a:xfrm>
            <a:off x="5941038" y="2924944"/>
            <a:ext cx="3182235" cy="1800200"/>
          </a:xfrm>
          <a:prstGeom prst="rect">
            <a:avLst/>
          </a:prstGeom>
        </p:spPr>
      </p:pic>
      <p:pic>
        <p:nvPicPr>
          <p:cNvPr id="5" name="Imagen 4"/>
          <p:cNvPicPr>
            <a:picLocks noChangeAspect="1"/>
          </p:cNvPicPr>
          <p:nvPr/>
        </p:nvPicPr>
        <p:blipFill>
          <a:blip r:embed="rId5"/>
          <a:stretch>
            <a:fillRect/>
          </a:stretch>
        </p:blipFill>
        <p:spPr>
          <a:xfrm>
            <a:off x="0" y="1031162"/>
            <a:ext cx="2663280" cy="5826838"/>
          </a:xfrm>
          <a:prstGeom prst="rect">
            <a:avLst/>
          </a:prstGeom>
          <a:ln>
            <a:solidFill>
              <a:schemeClr val="tx1"/>
            </a:solidFill>
          </a:ln>
        </p:spPr>
      </p:pic>
      <p:pic>
        <p:nvPicPr>
          <p:cNvPr id="6" name="Imagen 5"/>
          <p:cNvPicPr>
            <a:picLocks noChangeAspect="1"/>
          </p:cNvPicPr>
          <p:nvPr/>
        </p:nvPicPr>
        <p:blipFill>
          <a:blip r:embed="rId6"/>
          <a:stretch>
            <a:fillRect/>
          </a:stretch>
        </p:blipFill>
        <p:spPr>
          <a:xfrm>
            <a:off x="2699793" y="1052736"/>
            <a:ext cx="3204734" cy="2615154"/>
          </a:xfrm>
          <a:prstGeom prst="rect">
            <a:avLst/>
          </a:prstGeom>
        </p:spPr>
      </p:pic>
      <p:pic>
        <p:nvPicPr>
          <p:cNvPr id="7" name="Imagen 6"/>
          <p:cNvPicPr>
            <a:picLocks noChangeAspect="1"/>
          </p:cNvPicPr>
          <p:nvPr/>
        </p:nvPicPr>
        <p:blipFill>
          <a:blip r:embed="rId7"/>
          <a:stretch>
            <a:fillRect/>
          </a:stretch>
        </p:blipFill>
        <p:spPr>
          <a:xfrm>
            <a:off x="5941037" y="1052736"/>
            <a:ext cx="3182237" cy="1872208"/>
          </a:xfrm>
          <a:prstGeom prst="rect">
            <a:avLst/>
          </a:prstGeom>
        </p:spPr>
      </p:pic>
    </p:spTree>
    <p:extLst>
      <p:ext uri="{BB962C8B-B14F-4D97-AF65-F5344CB8AC3E}">
        <p14:creationId xmlns:p14="http://schemas.microsoft.com/office/powerpoint/2010/main" val="31147054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par>
                                <p:cTn id="14" presetID="16" presetClass="entr" presetSubtype="37"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par>
                                <p:cTn id="17" presetID="16" presetClass="entr" presetSubtype="37"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outVertical)">
                                      <p:cBhvr>
                                        <p:cTn id="19" dur="500"/>
                                        <p:tgtEl>
                                          <p:spTgt spid="6"/>
                                        </p:tgtEl>
                                      </p:cBhvr>
                                    </p:animEffect>
                                  </p:childTnLst>
                                </p:cTn>
                              </p:par>
                              <p:par>
                                <p:cTn id="20" presetID="16" presetClass="entr" presetSubtype="37"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out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97" y="1052736"/>
            <a:ext cx="9120406" cy="5688632"/>
          </a:xfrm>
          <a:prstGeom prst="rect">
            <a:avLst/>
          </a:prstGeom>
        </p:spPr>
      </p:pic>
    </p:spTree>
    <p:extLst>
      <p:ext uri="{BB962C8B-B14F-4D97-AF65-F5344CB8AC3E}">
        <p14:creationId xmlns:p14="http://schemas.microsoft.com/office/powerpoint/2010/main" val="12345006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433669"/>
            <a:ext cx="8928100"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8 CuadroTexto"/>
          <p:cNvSpPr txBox="1"/>
          <p:nvPr/>
        </p:nvSpPr>
        <p:spPr>
          <a:xfrm>
            <a:off x="899592" y="1445875"/>
            <a:ext cx="1632669" cy="830997"/>
          </a:xfrm>
          <a:prstGeom prst="rect">
            <a:avLst/>
          </a:prstGeom>
          <a:noFill/>
        </p:spPr>
        <p:txBody>
          <a:bodyPr wrap="square">
            <a:spAutoFit/>
          </a:bodyPr>
          <a:lstStyle/>
          <a:p>
            <a:pPr fontAlgn="auto">
              <a:spcBef>
                <a:spcPts val="0"/>
              </a:spcBef>
              <a:spcAft>
                <a:spcPts val="0"/>
              </a:spcAft>
              <a:defRPr/>
            </a:pPr>
            <a:r>
              <a:rPr lang="es-CO" sz="2400" b="1" dirty="0">
                <a:solidFill>
                  <a:schemeClr val="accent2">
                    <a:lumMod val="50000"/>
                  </a:schemeClr>
                </a:solidFill>
                <a:latin typeface="+mn-lt"/>
              </a:rPr>
              <a:t>Saben redactar</a:t>
            </a:r>
            <a:endParaRPr lang="es-MX" sz="2400" b="1" dirty="0">
              <a:solidFill>
                <a:schemeClr val="accent2">
                  <a:lumMod val="50000"/>
                </a:schemeClr>
              </a:solidFill>
              <a:latin typeface="+mn-lt"/>
            </a:endParaRPr>
          </a:p>
        </p:txBody>
      </p:sp>
      <p:sp>
        <p:nvSpPr>
          <p:cNvPr id="6" name="9 CuadroTexto"/>
          <p:cNvSpPr txBox="1"/>
          <p:nvPr/>
        </p:nvSpPr>
        <p:spPr>
          <a:xfrm>
            <a:off x="1691680" y="5469031"/>
            <a:ext cx="1728192" cy="1200329"/>
          </a:xfrm>
          <a:prstGeom prst="rect">
            <a:avLst/>
          </a:prstGeom>
          <a:noFill/>
        </p:spPr>
        <p:txBody>
          <a:bodyPr wrap="square">
            <a:spAutoFit/>
          </a:bodyPr>
          <a:lstStyle/>
          <a:p>
            <a:pPr fontAlgn="auto">
              <a:spcBef>
                <a:spcPts val="0"/>
              </a:spcBef>
              <a:spcAft>
                <a:spcPts val="0"/>
              </a:spcAft>
              <a:defRPr/>
            </a:pPr>
            <a:r>
              <a:rPr lang="es-CO" sz="2400" b="1" dirty="0">
                <a:latin typeface="+mn-lt"/>
              </a:rPr>
              <a:t>Saben hablar en Público</a:t>
            </a:r>
            <a:endParaRPr lang="es-MX" sz="2400" b="1" dirty="0">
              <a:latin typeface="+mn-lt"/>
            </a:endParaRPr>
          </a:p>
        </p:txBody>
      </p:sp>
      <p:sp>
        <p:nvSpPr>
          <p:cNvPr id="7" name="10 CuadroTexto"/>
          <p:cNvSpPr txBox="1"/>
          <p:nvPr/>
        </p:nvSpPr>
        <p:spPr>
          <a:xfrm>
            <a:off x="736472" y="4244895"/>
            <a:ext cx="2539384" cy="1200329"/>
          </a:xfrm>
          <a:prstGeom prst="rect">
            <a:avLst/>
          </a:prstGeom>
          <a:noFill/>
        </p:spPr>
        <p:txBody>
          <a:bodyPr wrap="square">
            <a:spAutoFit/>
          </a:bodyPr>
          <a:lstStyle/>
          <a:p>
            <a:pPr fontAlgn="auto">
              <a:spcBef>
                <a:spcPts val="0"/>
              </a:spcBef>
              <a:spcAft>
                <a:spcPts val="0"/>
              </a:spcAft>
              <a:defRPr/>
            </a:pPr>
            <a:r>
              <a:rPr lang="es-CO" sz="2400" b="1" dirty="0">
                <a:solidFill>
                  <a:srgbClr val="002060"/>
                </a:solidFill>
                <a:latin typeface="+mn-lt"/>
              </a:rPr>
              <a:t>Resuelven problemas y generan valor</a:t>
            </a:r>
            <a:endParaRPr lang="es-MX" sz="2400" b="1" dirty="0">
              <a:solidFill>
                <a:srgbClr val="002060"/>
              </a:solidFill>
              <a:latin typeface="+mn-lt"/>
            </a:endParaRPr>
          </a:p>
        </p:txBody>
      </p:sp>
      <p:sp>
        <p:nvSpPr>
          <p:cNvPr id="8" name="11 CuadroTexto"/>
          <p:cNvSpPr txBox="1">
            <a:spLocks noChangeArrowheads="1"/>
          </p:cNvSpPr>
          <p:nvPr/>
        </p:nvSpPr>
        <p:spPr bwMode="auto">
          <a:xfrm rot="20307946">
            <a:off x="2559150" y="1585871"/>
            <a:ext cx="201807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hangingPunct="1"/>
            <a:r>
              <a:rPr lang="es-CO" sz="2200" dirty="0">
                <a:solidFill>
                  <a:srgbClr val="002060"/>
                </a:solidFill>
              </a:rPr>
              <a:t>Majan el lenguaje corporativo</a:t>
            </a:r>
            <a:endParaRPr lang="es-MX" sz="2200" dirty="0">
              <a:solidFill>
                <a:srgbClr val="002060"/>
              </a:solidFill>
            </a:endParaRPr>
          </a:p>
        </p:txBody>
      </p:sp>
      <p:sp>
        <p:nvSpPr>
          <p:cNvPr id="9" name="12 CuadroTexto"/>
          <p:cNvSpPr txBox="1"/>
          <p:nvPr/>
        </p:nvSpPr>
        <p:spPr>
          <a:xfrm rot="19102123">
            <a:off x="3416778" y="4776551"/>
            <a:ext cx="2263099" cy="830997"/>
          </a:xfrm>
          <a:prstGeom prst="rect">
            <a:avLst/>
          </a:prstGeom>
          <a:noFill/>
        </p:spPr>
        <p:txBody>
          <a:bodyPr wrap="square">
            <a:spAutoFit/>
          </a:bodyPr>
          <a:lstStyle/>
          <a:p>
            <a:pPr fontAlgn="auto">
              <a:spcBef>
                <a:spcPts val="0"/>
              </a:spcBef>
              <a:spcAft>
                <a:spcPts val="0"/>
              </a:spcAft>
              <a:defRPr/>
            </a:pPr>
            <a:r>
              <a:rPr lang="es-CO" sz="2400" b="1" dirty="0">
                <a:solidFill>
                  <a:schemeClr val="accent2">
                    <a:lumMod val="50000"/>
                  </a:schemeClr>
                </a:solidFill>
                <a:latin typeface="+mn-lt"/>
              </a:rPr>
              <a:t>Pensamiento Estratégico</a:t>
            </a:r>
            <a:endParaRPr lang="es-MX" sz="2400" b="1" dirty="0">
              <a:solidFill>
                <a:schemeClr val="accent2">
                  <a:lumMod val="50000"/>
                </a:schemeClr>
              </a:solidFill>
              <a:latin typeface="+mn-lt"/>
            </a:endParaRPr>
          </a:p>
        </p:txBody>
      </p:sp>
      <p:sp>
        <p:nvSpPr>
          <p:cNvPr id="10" name="13 CuadroTexto"/>
          <p:cNvSpPr txBox="1"/>
          <p:nvPr/>
        </p:nvSpPr>
        <p:spPr>
          <a:xfrm rot="19087022">
            <a:off x="2451362" y="3366772"/>
            <a:ext cx="2116589" cy="769441"/>
          </a:xfrm>
          <a:prstGeom prst="rect">
            <a:avLst/>
          </a:prstGeom>
          <a:noFill/>
        </p:spPr>
        <p:txBody>
          <a:bodyPr wrap="square">
            <a:spAutoFit/>
          </a:bodyPr>
          <a:lstStyle/>
          <a:p>
            <a:pPr algn="ctr" fontAlgn="auto">
              <a:spcBef>
                <a:spcPts val="0"/>
              </a:spcBef>
              <a:spcAft>
                <a:spcPts val="0"/>
              </a:spcAft>
              <a:defRPr/>
            </a:pPr>
            <a:r>
              <a:rPr lang="es-CO" sz="2200" b="1" dirty="0">
                <a:latin typeface="+mn-lt"/>
              </a:rPr>
              <a:t>Consultivos no hacedores</a:t>
            </a:r>
            <a:endParaRPr lang="es-MX" sz="2200" b="1" dirty="0">
              <a:latin typeface="+mn-lt"/>
            </a:endParaRPr>
          </a:p>
        </p:txBody>
      </p:sp>
      <p:sp>
        <p:nvSpPr>
          <p:cNvPr id="11" name="14 CuadroTexto"/>
          <p:cNvSpPr txBox="1"/>
          <p:nvPr/>
        </p:nvSpPr>
        <p:spPr>
          <a:xfrm rot="20211479">
            <a:off x="432530" y="3298901"/>
            <a:ext cx="2438076" cy="461665"/>
          </a:xfrm>
          <a:prstGeom prst="rect">
            <a:avLst/>
          </a:prstGeom>
          <a:noFill/>
        </p:spPr>
        <p:txBody>
          <a:bodyPr wrap="square">
            <a:spAutoFit/>
          </a:bodyPr>
          <a:lstStyle/>
          <a:p>
            <a:pPr algn="ctr" fontAlgn="auto">
              <a:spcBef>
                <a:spcPts val="0"/>
              </a:spcBef>
              <a:spcAft>
                <a:spcPts val="0"/>
              </a:spcAft>
              <a:defRPr/>
            </a:pPr>
            <a:r>
              <a:rPr lang="es-CO" sz="2400" b="1" dirty="0">
                <a:solidFill>
                  <a:schemeClr val="accent5">
                    <a:lumMod val="10000"/>
                  </a:schemeClr>
                </a:solidFill>
                <a:latin typeface="+mn-lt"/>
              </a:rPr>
              <a:t>Acreditados</a:t>
            </a:r>
            <a:endParaRPr lang="es-MX" sz="2400" b="1" dirty="0">
              <a:solidFill>
                <a:schemeClr val="accent5">
                  <a:lumMod val="10000"/>
                </a:schemeClr>
              </a:solidFill>
              <a:latin typeface="+mn-lt"/>
            </a:endParaRPr>
          </a:p>
        </p:txBody>
      </p:sp>
      <p:sp>
        <p:nvSpPr>
          <p:cNvPr id="12" name="15 CuadroTexto"/>
          <p:cNvSpPr txBox="1"/>
          <p:nvPr/>
        </p:nvSpPr>
        <p:spPr>
          <a:xfrm>
            <a:off x="6911363" y="2276872"/>
            <a:ext cx="2289787" cy="1323439"/>
          </a:xfrm>
          <a:prstGeom prst="rect">
            <a:avLst/>
          </a:prstGeom>
          <a:noFill/>
        </p:spPr>
        <p:txBody>
          <a:bodyPr wrap="square">
            <a:spAutoFit/>
          </a:bodyPr>
          <a:lstStyle/>
          <a:p>
            <a:pPr algn="ctr" fontAlgn="auto">
              <a:spcBef>
                <a:spcPts val="0"/>
              </a:spcBef>
              <a:spcAft>
                <a:spcPts val="0"/>
              </a:spcAft>
              <a:defRPr/>
            </a:pPr>
            <a:r>
              <a:rPr lang="es-CO" sz="2000" b="1" dirty="0">
                <a:solidFill>
                  <a:schemeClr val="tx1">
                    <a:lumMod val="95000"/>
                    <a:lumOff val="5000"/>
                  </a:schemeClr>
                </a:solidFill>
                <a:latin typeface="+mn-lt"/>
              </a:rPr>
              <a:t>FIRMAS DE CONTADORES</a:t>
            </a:r>
          </a:p>
          <a:p>
            <a:pPr algn="ctr" fontAlgn="auto">
              <a:spcBef>
                <a:spcPts val="0"/>
              </a:spcBef>
              <a:spcAft>
                <a:spcPts val="0"/>
              </a:spcAft>
              <a:defRPr/>
            </a:pPr>
            <a:r>
              <a:rPr lang="es-CO" sz="2000" b="1" dirty="0">
                <a:solidFill>
                  <a:schemeClr val="tx1">
                    <a:lumMod val="95000"/>
                    <a:lumOff val="5000"/>
                  </a:schemeClr>
                </a:solidFill>
                <a:latin typeface="+mn-lt"/>
              </a:rPr>
              <a:t>ASOCIACIONES</a:t>
            </a:r>
          </a:p>
          <a:p>
            <a:pPr algn="ctr" fontAlgn="auto">
              <a:spcBef>
                <a:spcPts val="0"/>
              </a:spcBef>
              <a:spcAft>
                <a:spcPts val="0"/>
              </a:spcAft>
              <a:defRPr/>
            </a:pPr>
            <a:r>
              <a:rPr lang="es-CO" sz="2000" b="1" dirty="0">
                <a:solidFill>
                  <a:schemeClr val="tx1">
                    <a:lumMod val="95000"/>
                    <a:lumOff val="5000"/>
                  </a:schemeClr>
                </a:solidFill>
                <a:latin typeface="+mn-lt"/>
              </a:rPr>
              <a:t>AGREMIACIONES</a:t>
            </a:r>
            <a:endParaRPr lang="es-MX" sz="2000" b="1" dirty="0">
              <a:solidFill>
                <a:schemeClr val="tx1">
                  <a:lumMod val="95000"/>
                  <a:lumOff val="5000"/>
                </a:schemeClr>
              </a:solidFill>
              <a:latin typeface="+mn-lt"/>
            </a:endParaRPr>
          </a:p>
        </p:txBody>
      </p:sp>
      <p:sp>
        <p:nvSpPr>
          <p:cNvPr id="13" name="16 CuadroTexto"/>
          <p:cNvSpPr txBox="1"/>
          <p:nvPr/>
        </p:nvSpPr>
        <p:spPr>
          <a:xfrm>
            <a:off x="6948264" y="1484784"/>
            <a:ext cx="2087786" cy="615553"/>
          </a:xfrm>
          <a:prstGeom prst="rect">
            <a:avLst/>
          </a:prstGeom>
          <a:noFill/>
        </p:spPr>
        <p:txBody>
          <a:bodyPr wrap="square">
            <a:spAutoFit/>
          </a:bodyPr>
          <a:lstStyle/>
          <a:p>
            <a:pPr algn="ctr" fontAlgn="auto">
              <a:spcBef>
                <a:spcPts val="0"/>
              </a:spcBef>
              <a:spcAft>
                <a:spcPts val="0"/>
              </a:spcAft>
              <a:defRPr/>
            </a:pPr>
            <a:r>
              <a:rPr lang="es-CO" sz="1400" dirty="0">
                <a:solidFill>
                  <a:schemeClr val="tx1">
                    <a:lumMod val="95000"/>
                    <a:lumOff val="5000"/>
                  </a:schemeClr>
                </a:solidFill>
                <a:latin typeface="+mn-lt"/>
              </a:rPr>
              <a:t> </a:t>
            </a:r>
            <a:r>
              <a:rPr lang="es-CO" sz="2000" b="1" dirty="0">
                <a:solidFill>
                  <a:schemeClr val="tx1">
                    <a:lumMod val="95000"/>
                    <a:lumOff val="5000"/>
                  </a:schemeClr>
                </a:solidFill>
                <a:latin typeface="+mn-lt"/>
              </a:rPr>
              <a:t>UNIVERSIDADES</a:t>
            </a:r>
            <a:endParaRPr lang="es-MX" sz="2000" b="1" dirty="0">
              <a:solidFill>
                <a:schemeClr val="tx1">
                  <a:lumMod val="95000"/>
                  <a:lumOff val="5000"/>
                </a:schemeClr>
              </a:solidFill>
              <a:latin typeface="+mn-lt"/>
            </a:endParaRPr>
          </a:p>
        </p:txBody>
      </p:sp>
      <p:sp>
        <p:nvSpPr>
          <p:cNvPr id="14" name="17 Llamada de flecha a la izquierda"/>
          <p:cNvSpPr/>
          <p:nvPr/>
        </p:nvSpPr>
        <p:spPr bwMode="auto">
          <a:xfrm>
            <a:off x="4283967" y="1503777"/>
            <a:ext cx="2704325" cy="1926240"/>
          </a:xfrm>
          <a:prstGeom prst="leftArrowCallout">
            <a:avLst>
              <a:gd name="adj1" fmla="val 26883"/>
              <a:gd name="adj2" fmla="val 25000"/>
              <a:gd name="adj3" fmla="val 25000"/>
              <a:gd name="adj4" fmla="val 64977"/>
            </a:avLst>
          </a:prstGeom>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wrap="none" anchor="ctr"/>
          <a:lstStyle/>
          <a:p>
            <a:pPr algn="ctr" fontAlgn="auto">
              <a:spcBef>
                <a:spcPts val="0"/>
              </a:spcBef>
              <a:spcAft>
                <a:spcPts val="0"/>
              </a:spcAft>
              <a:defRPr/>
            </a:pPr>
            <a:r>
              <a:rPr lang="es-CO" sz="2000" b="1" dirty="0">
                <a:solidFill>
                  <a:schemeClr val="tx1">
                    <a:lumMod val="95000"/>
                    <a:lumOff val="5000"/>
                  </a:schemeClr>
                </a:solidFill>
                <a:latin typeface="Verdana" pitchFamily="34" charset="0"/>
              </a:rPr>
              <a:t>Trabajando</a:t>
            </a:r>
            <a:endParaRPr lang="es-MX" sz="2000" b="1" dirty="0">
              <a:solidFill>
                <a:schemeClr val="tx1">
                  <a:lumMod val="95000"/>
                  <a:lumOff val="5000"/>
                </a:schemeClr>
              </a:solidFill>
              <a:latin typeface="Verdana" pitchFamily="34" charset="0"/>
            </a:endParaRPr>
          </a:p>
          <a:p>
            <a:pPr algn="ctr" fontAlgn="auto">
              <a:spcBef>
                <a:spcPts val="0"/>
              </a:spcBef>
              <a:spcAft>
                <a:spcPts val="0"/>
              </a:spcAft>
              <a:defRPr/>
            </a:pPr>
            <a:r>
              <a:rPr lang="es-CO" sz="2000" b="1" dirty="0">
                <a:solidFill>
                  <a:schemeClr val="tx1">
                    <a:lumMod val="95000"/>
                    <a:lumOff val="5000"/>
                  </a:schemeClr>
                </a:solidFill>
                <a:latin typeface="Verdana" pitchFamily="34" charset="0"/>
              </a:rPr>
              <a:t>en la </a:t>
            </a:r>
          </a:p>
          <a:p>
            <a:pPr algn="ctr" fontAlgn="auto">
              <a:spcBef>
                <a:spcPts val="0"/>
              </a:spcBef>
              <a:spcAft>
                <a:spcPts val="0"/>
              </a:spcAft>
              <a:defRPr/>
            </a:pPr>
            <a:r>
              <a:rPr lang="es-CO" sz="2000" b="1" dirty="0">
                <a:solidFill>
                  <a:schemeClr val="tx1">
                    <a:lumMod val="95000"/>
                    <a:lumOff val="5000"/>
                  </a:schemeClr>
                </a:solidFill>
                <a:latin typeface="Verdana" pitchFamily="34" charset="0"/>
              </a:rPr>
              <a:t>Construcción </a:t>
            </a:r>
          </a:p>
          <a:p>
            <a:pPr algn="ctr" fontAlgn="auto">
              <a:spcBef>
                <a:spcPts val="0"/>
              </a:spcBef>
              <a:spcAft>
                <a:spcPts val="0"/>
              </a:spcAft>
              <a:defRPr/>
            </a:pPr>
            <a:r>
              <a:rPr lang="es-CO" sz="2000" b="1" dirty="0">
                <a:solidFill>
                  <a:schemeClr val="tx1">
                    <a:lumMod val="95000"/>
                    <a:lumOff val="5000"/>
                  </a:schemeClr>
                </a:solidFill>
                <a:latin typeface="Verdana" pitchFamily="34" charset="0"/>
              </a:rPr>
              <a:t>de un nuevo</a:t>
            </a:r>
          </a:p>
          <a:p>
            <a:pPr algn="ctr" fontAlgn="auto">
              <a:spcBef>
                <a:spcPts val="0"/>
              </a:spcBef>
              <a:spcAft>
                <a:spcPts val="0"/>
              </a:spcAft>
              <a:defRPr/>
            </a:pPr>
            <a:r>
              <a:rPr lang="es-CO" sz="2000" b="1" dirty="0">
                <a:solidFill>
                  <a:schemeClr val="tx1">
                    <a:lumMod val="95000"/>
                    <a:lumOff val="5000"/>
                  </a:schemeClr>
                </a:solidFill>
                <a:latin typeface="Verdana" pitchFamily="34" charset="0"/>
              </a:rPr>
              <a:t>perfil</a:t>
            </a:r>
          </a:p>
        </p:txBody>
      </p:sp>
      <p:sp>
        <p:nvSpPr>
          <p:cNvPr id="15" name="18 CuadroTexto"/>
          <p:cNvSpPr txBox="1"/>
          <p:nvPr/>
        </p:nvSpPr>
        <p:spPr>
          <a:xfrm>
            <a:off x="4684124" y="5729288"/>
            <a:ext cx="2920002" cy="1107996"/>
          </a:xfrm>
          <a:prstGeom prst="rect">
            <a:avLst/>
          </a:prstGeom>
          <a:noFill/>
        </p:spPr>
        <p:txBody>
          <a:bodyPr wrap="square">
            <a:spAutoFit/>
          </a:bodyPr>
          <a:lstStyle/>
          <a:p>
            <a:pPr algn="ctr" fontAlgn="auto">
              <a:spcBef>
                <a:spcPts val="0"/>
              </a:spcBef>
              <a:spcAft>
                <a:spcPts val="0"/>
              </a:spcAft>
              <a:defRPr/>
            </a:pPr>
            <a:r>
              <a:rPr lang="es-CO" sz="2200" b="1" dirty="0">
                <a:solidFill>
                  <a:srgbClr val="002060"/>
                </a:solidFill>
                <a:latin typeface="+mn-lt"/>
              </a:rPr>
              <a:t>Valor su trabajo </a:t>
            </a:r>
          </a:p>
          <a:p>
            <a:pPr algn="ctr" fontAlgn="auto">
              <a:spcBef>
                <a:spcPts val="0"/>
              </a:spcBef>
              <a:spcAft>
                <a:spcPts val="0"/>
              </a:spcAft>
              <a:defRPr/>
            </a:pPr>
            <a:r>
              <a:rPr lang="es-CO" sz="2200" b="1" dirty="0">
                <a:solidFill>
                  <a:srgbClr val="002060"/>
                </a:solidFill>
                <a:latin typeface="+mn-lt"/>
              </a:rPr>
              <a:t>$$ VS.. Responsabilidad</a:t>
            </a:r>
            <a:endParaRPr lang="es-MX" sz="2200" b="1" dirty="0">
              <a:solidFill>
                <a:srgbClr val="002060"/>
              </a:solidFill>
              <a:latin typeface="+mn-lt"/>
            </a:endParaRPr>
          </a:p>
        </p:txBody>
      </p:sp>
      <p:sp>
        <p:nvSpPr>
          <p:cNvPr id="16" name="5 Rectángulo"/>
          <p:cNvSpPr/>
          <p:nvPr/>
        </p:nvSpPr>
        <p:spPr>
          <a:xfrm>
            <a:off x="1763688" y="915988"/>
            <a:ext cx="5527475" cy="523220"/>
          </a:xfrm>
          <a:prstGeom prst="rect">
            <a:avLst/>
          </a:prstGeom>
        </p:spPr>
        <p:txBody>
          <a:bodyPr wrap="none">
            <a:spAutoFit/>
          </a:bodyPr>
          <a:lstStyle/>
          <a:p>
            <a:pPr algn="ctr" fontAlgn="auto">
              <a:spcBef>
                <a:spcPts val="0"/>
              </a:spcBef>
              <a:spcAft>
                <a:spcPts val="0"/>
              </a:spcAft>
              <a:defRPr/>
            </a:pPr>
            <a:r>
              <a:rPr lang="es-CO" sz="2800" b="1" dirty="0">
                <a:solidFill>
                  <a:schemeClr val="accent6">
                    <a:lumMod val="50000"/>
                  </a:schemeClr>
                </a:solidFill>
                <a:latin typeface="+mn-lt"/>
              </a:rPr>
              <a:t>Nuevo Perfil de los Contadores</a:t>
            </a:r>
            <a:endParaRPr lang="es-MX" sz="2800" b="1" dirty="0">
              <a:solidFill>
                <a:schemeClr val="accent6">
                  <a:lumMod val="50000"/>
                </a:schemeClr>
              </a:solidFill>
              <a:latin typeface="+mn-lt"/>
            </a:endParaRPr>
          </a:p>
        </p:txBody>
      </p:sp>
    </p:spTree>
    <p:extLst>
      <p:ext uri="{BB962C8B-B14F-4D97-AF65-F5344CB8AC3E}">
        <p14:creationId xmlns:p14="http://schemas.microsoft.com/office/powerpoint/2010/main" val="9246047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45271" y="2171010"/>
            <a:ext cx="2414762" cy="2410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9396" y="4619282"/>
            <a:ext cx="2152843" cy="225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89350" y="2171011"/>
            <a:ext cx="1919154" cy="2410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38836" y="4581128"/>
            <a:ext cx="1940561" cy="227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4188299"/>
            <a:ext cx="2638836" cy="2669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1" descr="https://encrypted-tbn2.gstatic.com/images?q=tbn:ANd9GcSACtr7y3g-ugertQP6Mp3RnxWxiVyYpeylBJpx2Jqxjn83YWDL"/>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732240" y="4581128"/>
            <a:ext cx="2411760" cy="227687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 descr="https://encrypted-tbn3.gstatic.com/images?q=tbn:ANd9GcTLkOk7aLCGU7OKV7aaM9il4XTHVEDbyKGijpuI6CNuQDBcuHQmb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860033" y="2171010"/>
            <a:ext cx="2329317" cy="2410118"/>
          </a:xfrm>
          <a:prstGeom prst="rect">
            <a:avLst/>
          </a:prstGeom>
          <a:noFill/>
          <a:extLst>
            <a:ext uri="{909E8E84-426E-40DD-AFC4-6F175D3DCCD1}">
              <a14:hiddenFill xmlns:a14="http://schemas.microsoft.com/office/drawing/2010/main">
                <a:solidFill>
                  <a:srgbClr val="FFFFFF"/>
                </a:solidFill>
              </a14:hiddenFill>
            </a:ext>
          </a:extLst>
        </p:spPr>
      </p:pic>
      <p:sp>
        <p:nvSpPr>
          <p:cNvPr id="19" name="18 Rectángulo"/>
          <p:cNvSpPr/>
          <p:nvPr/>
        </p:nvSpPr>
        <p:spPr>
          <a:xfrm>
            <a:off x="1479629" y="1174411"/>
            <a:ext cx="6408712" cy="958445"/>
          </a:xfrm>
          <a:prstGeom prst="rect">
            <a:avLst/>
          </a:prstGeom>
          <a:solidFill>
            <a:schemeClr val="bg2"/>
          </a:solidFill>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Trabajo en Equipo </a:t>
            </a:r>
            <a:endParaRPr lang="es-CO" sz="3600" b="1" dirty="0">
              <a:solidFill>
                <a:schemeClr val="tx1"/>
              </a:solidFill>
            </a:endParaRPr>
          </a:p>
        </p:txBody>
      </p:sp>
      <p:pic>
        <p:nvPicPr>
          <p:cNvPr id="20" name="Picture 4"/>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0" y="2171010"/>
            <a:ext cx="2445271" cy="1999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334777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anim calcmode="lin" valueType="num">
                                      <p:cBhvr>
                                        <p:cTn id="10" dur="500" fill="hold"/>
                                        <p:tgtEl>
                                          <p:spTgt spid="19"/>
                                        </p:tgtEl>
                                        <p:attrNameLst>
                                          <p:attrName>ppt_x</p:attrName>
                                        </p:attrNameLst>
                                      </p:cBhvr>
                                      <p:tavLst>
                                        <p:tav tm="0">
                                          <p:val>
                                            <p:fltVal val="0.5"/>
                                          </p:val>
                                        </p:tav>
                                        <p:tav tm="100000">
                                          <p:val>
                                            <p:strVal val="#ppt_x"/>
                                          </p:val>
                                        </p:tav>
                                      </p:tavLst>
                                    </p:anim>
                                    <p:anim calcmode="lin" valueType="num">
                                      <p:cBhvr>
                                        <p:cTn id="11" dur="500" fill="hold"/>
                                        <p:tgtEl>
                                          <p:spTgt spid="19"/>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000"/>
                                        <p:tgtEl>
                                          <p:spTgt spid="20"/>
                                        </p:tgtEl>
                                      </p:cBhvr>
                                    </p:animEffect>
                                    <p:anim calcmode="lin" valueType="num">
                                      <p:cBhvr>
                                        <p:cTn id="17" dur="2000" fill="hold"/>
                                        <p:tgtEl>
                                          <p:spTgt spid="20"/>
                                        </p:tgtEl>
                                        <p:attrNameLst>
                                          <p:attrName>ppt_w</p:attrName>
                                        </p:attrNameLst>
                                      </p:cBhvr>
                                      <p:tavLst>
                                        <p:tav tm="0" fmla="#ppt_w*sin(2.5*pi*$)">
                                          <p:val>
                                            <p:fltVal val="0"/>
                                          </p:val>
                                        </p:tav>
                                        <p:tav tm="100000">
                                          <p:val>
                                            <p:fltVal val="1"/>
                                          </p:val>
                                        </p:tav>
                                      </p:tavLst>
                                    </p:anim>
                                    <p:anim calcmode="lin" valueType="num">
                                      <p:cBhvr>
                                        <p:cTn id="18" dur="2000" fill="hold"/>
                                        <p:tgtEl>
                                          <p:spTgt spid="20"/>
                                        </p:tgtEl>
                                        <p:attrNameLst>
                                          <p:attrName>ppt_h</p:attrName>
                                        </p:attrNameLst>
                                      </p:cBhvr>
                                      <p:tavLst>
                                        <p:tav tm="0">
                                          <p:val>
                                            <p:strVal val="#ppt_h"/>
                                          </p:val>
                                        </p:tav>
                                        <p:tav tm="100000">
                                          <p:val>
                                            <p:strVal val="#ppt_h"/>
                                          </p:val>
                                        </p:tav>
                                      </p:tavLst>
                                    </p:anim>
                                  </p:childTnLst>
                                </p:cTn>
                              </p:par>
                              <p:par>
                                <p:cTn id="19" presetID="45"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anim calcmode="lin" valueType="num">
                                      <p:cBhvr>
                                        <p:cTn id="22" dur="2000" fill="hold"/>
                                        <p:tgtEl>
                                          <p:spTgt spid="12"/>
                                        </p:tgtEl>
                                        <p:attrNameLst>
                                          <p:attrName>ppt_w</p:attrName>
                                        </p:attrNameLst>
                                      </p:cBhvr>
                                      <p:tavLst>
                                        <p:tav tm="0" fmla="#ppt_w*sin(2.5*pi*$)">
                                          <p:val>
                                            <p:fltVal val="0"/>
                                          </p:val>
                                        </p:tav>
                                        <p:tav tm="100000">
                                          <p:val>
                                            <p:fltVal val="1"/>
                                          </p:val>
                                        </p:tav>
                                      </p:tavLst>
                                    </p:anim>
                                    <p:anim calcmode="lin" valueType="num">
                                      <p:cBhvr>
                                        <p:cTn id="23" dur="2000" fill="hold"/>
                                        <p:tgtEl>
                                          <p:spTgt spid="12"/>
                                        </p:tgtEl>
                                        <p:attrNameLst>
                                          <p:attrName>ppt_h</p:attrName>
                                        </p:attrNameLst>
                                      </p:cBhvr>
                                      <p:tavLst>
                                        <p:tav tm="0">
                                          <p:val>
                                            <p:strVal val="#ppt_h"/>
                                          </p:val>
                                        </p:tav>
                                        <p:tav tm="100000">
                                          <p:val>
                                            <p:strVal val="#ppt_h"/>
                                          </p:val>
                                        </p:tav>
                                      </p:tavLst>
                                    </p:anim>
                                  </p:childTnLst>
                                </p:cTn>
                              </p:par>
                              <p:par>
                                <p:cTn id="24" presetID="45"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anim calcmode="lin" valueType="num">
                                      <p:cBhvr>
                                        <p:cTn id="27" dur="2000" fill="hold"/>
                                        <p:tgtEl>
                                          <p:spTgt spid="13"/>
                                        </p:tgtEl>
                                        <p:attrNameLst>
                                          <p:attrName>ppt_w</p:attrName>
                                        </p:attrNameLst>
                                      </p:cBhvr>
                                      <p:tavLst>
                                        <p:tav tm="0" fmla="#ppt_w*sin(2.5*pi*$)">
                                          <p:val>
                                            <p:fltVal val="0"/>
                                          </p:val>
                                        </p:tav>
                                        <p:tav tm="100000">
                                          <p:val>
                                            <p:fltVal val="1"/>
                                          </p:val>
                                        </p:tav>
                                      </p:tavLst>
                                    </p:anim>
                                    <p:anim calcmode="lin" valueType="num">
                                      <p:cBhvr>
                                        <p:cTn id="28" dur="2000" fill="hold"/>
                                        <p:tgtEl>
                                          <p:spTgt spid="13"/>
                                        </p:tgtEl>
                                        <p:attrNameLst>
                                          <p:attrName>ppt_h</p:attrName>
                                        </p:attrNameLst>
                                      </p:cBhvr>
                                      <p:tavLst>
                                        <p:tav tm="0">
                                          <p:val>
                                            <p:strVal val="#ppt_h"/>
                                          </p:val>
                                        </p:tav>
                                        <p:tav tm="100000">
                                          <p:val>
                                            <p:strVal val="#ppt_h"/>
                                          </p:val>
                                        </p:tav>
                                      </p:tavLst>
                                    </p:anim>
                                  </p:childTnLst>
                                </p:cTn>
                              </p:par>
                              <p:par>
                                <p:cTn id="29" presetID="45"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000"/>
                                        <p:tgtEl>
                                          <p:spTgt spid="14"/>
                                        </p:tgtEl>
                                      </p:cBhvr>
                                    </p:animEffect>
                                    <p:anim calcmode="lin" valueType="num">
                                      <p:cBhvr>
                                        <p:cTn id="32" dur="2000" fill="hold"/>
                                        <p:tgtEl>
                                          <p:spTgt spid="14"/>
                                        </p:tgtEl>
                                        <p:attrNameLst>
                                          <p:attrName>ppt_w</p:attrName>
                                        </p:attrNameLst>
                                      </p:cBhvr>
                                      <p:tavLst>
                                        <p:tav tm="0" fmla="#ppt_w*sin(2.5*pi*$)">
                                          <p:val>
                                            <p:fltVal val="0"/>
                                          </p:val>
                                        </p:tav>
                                        <p:tav tm="100000">
                                          <p:val>
                                            <p:fltVal val="1"/>
                                          </p:val>
                                        </p:tav>
                                      </p:tavLst>
                                    </p:anim>
                                    <p:anim calcmode="lin" valueType="num">
                                      <p:cBhvr>
                                        <p:cTn id="33" dur="2000" fill="hold"/>
                                        <p:tgtEl>
                                          <p:spTgt spid="14"/>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000"/>
                                        <p:tgtEl>
                                          <p:spTgt spid="16"/>
                                        </p:tgtEl>
                                      </p:cBhvr>
                                    </p:animEffect>
                                    <p:anim calcmode="lin" valueType="num">
                                      <p:cBhvr>
                                        <p:cTn id="37" dur="2000" fill="hold"/>
                                        <p:tgtEl>
                                          <p:spTgt spid="16"/>
                                        </p:tgtEl>
                                        <p:attrNameLst>
                                          <p:attrName>ppt_w</p:attrName>
                                        </p:attrNameLst>
                                      </p:cBhvr>
                                      <p:tavLst>
                                        <p:tav tm="0" fmla="#ppt_w*sin(2.5*pi*$)">
                                          <p:val>
                                            <p:fltVal val="0"/>
                                          </p:val>
                                        </p:tav>
                                        <p:tav tm="100000">
                                          <p:val>
                                            <p:fltVal val="1"/>
                                          </p:val>
                                        </p:tav>
                                      </p:tavLst>
                                    </p:anim>
                                    <p:anim calcmode="lin" valueType="num">
                                      <p:cBhvr>
                                        <p:cTn id="38" dur="2000" fill="hold"/>
                                        <p:tgtEl>
                                          <p:spTgt spid="16"/>
                                        </p:tgtEl>
                                        <p:attrNameLst>
                                          <p:attrName>ppt_h</p:attrName>
                                        </p:attrNameLst>
                                      </p:cBhvr>
                                      <p:tavLst>
                                        <p:tav tm="0">
                                          <p:val>
                                            <p:strVal val="#ppt_h"/>
                                          </p:val>
                                        </p:tav>
                                        <p:tav tm="100000">
                                          <p:val>
                                            <p:strVal val="#ppt_h"/>
                                          </p:val>
                                        </p:tav>
                                      </p:tavLst>
                                    </p:anim>
                                  </p:childTnLst>
                                </p:cTn>
                              </p:par>
                              <p:par>
                                <p:cTn id="39" presetID="45"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2000"/>
                                        <p:tgtEl>
                                          <p:spTgt spid="15"/>
                                        </p:tgtEl>
                                      </p:cBhvr>
                                    </p:animEffect>
                                    <p:anim calcmode="lin" valueType="num">
                                      <p:cBhvr>
                                        <p:cTn id="42" dur="2000" fill="hold"/>
                                        <p:tgtEl>
                                          <p:spTgt spid="15"/>
                                        </p:tgtEl>
                                        <p:attrNameLst>
                                          <p:attrName>ppt_w</p:attrName>
                                        </p:attrNameLst>
                                      </p:cBhvr>
                                      <p:tavLst>
                                        <p:tav tm="0" fmla="#ppt_w*sin(2.5*pi*$)">
                                          <p:val>
                                            <p:fltVal val="0"/>
                                          </p:val>
                                        </p:tav>
                                        <p:tav tm="100000">
                                          <p:val>
                                            <p:fltVal val="1"/>
                                          </p:val>
                                        </p:tav>
                                      </p:tavLst>
                                    </p:anim>
                                    <p:anim calcmode="lin" valueType="num">
                                      <p:cBhvr>
                                        <p:cTn id="43" dur="2000" fill="hold"/>
                                        <p:tgtEl>
                                          <p:spTgt spid="15"/>
                                        </p:tgtEl>
                                        <p:attrNameLst>
                                          <p:attrName>ppt_h</p:attrName>
                                        </p:attrNameLst>
                                      </p:cBhvr>
                                      <p:tavLst>
                                        <p:tav tm="0">
                                          <p:val>
                                            <p:strVal val="#ppt_h"/>
                                          </p:val>
                                        </p:tav>
                                        <p:tav tm="100000">
                                          <p:val>
                                            <p:strVal val="#ppt_h"/>
                                          </p:val>
                                        </p:tav>
                                      </p:tavLst>
                                    </p:anim>
                                  </p:childTnLst>
                                </p:cTn>
                              </p:par>
                              <p:par>
                                <p:cTn id="44" presetID="45"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2000"/>
                                        <p:tgtEl>
                                          <p:spTgt spid="18"/>
                                        </p:tgtEl>
                                      </p:cBhvr>
                                    </p:animEffect>
                                    <p:anim calcmode="lin" valueType="num">
                                      <p:cBhvr>
                                        <p:cTn id="47" dur="2000" fill="hold"/>
                                        <p:tgtEl>
                                          <p:spTgt spid="18"/>
                                        </p:tgtEl>
                                        <p:attrNameLst>
                                          <p:attrName>ppt_w</p:attrName>
                                        </p:attrNameLst>
                                      </p:cBhvr>
                                      <p:tavLst>
                                        <p:tav tm="0" fmla="#ppt_w*sin(2.5*pi*$)">
                                          <p:val>
                                            <p:fltVal val="0"/>
                                          </p:val>
                                        </p:tav>
                                        <p:tav tm="100000">
                                          <p:val>
                                            <p:fltVal val="1"/>
                                          </p:val>
                                        </p:tav>
                                      </p:tavLst>
                                    </p:anim>
                                    <p:anim calcmode="lin" valueType="num">
                                      <p:cBhvr>
                                        <p:cTn id="48" dur="2000" fill="hold"/>
                                        <p:tgtEl>
                                          <p:spTgt spid="18"/>
                                        </p:tgtEl>
                                        <p:attrNameLst>
                                          <p:attrName>ppt_h</p:attrName>
                                        </p:attrNameLst>
                                      </p:cBhvr>
                                      <p:tavLst>
                                        <p:tav tm="0">
                                          <p:val>
                                            <p:strVal val="#ppt_h"/>
                                          </p:val>
                                        </p:tav>
                                        <p:tav tm="100000">
                                          <p:val>
                                            <p:strVal val="#ppt_h"/>
                                          </p:val>
                                        </p:tav>
                                      </p:tavLst>
                                    </p:anim>
                                  </p:childTnLst>
                                </p:cTn>
                              </p:par>
                              <p:par>
                                <p:cTn id="49" presetID="45"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2000"/>
                                        <p:tgtEl>
                                          <p:spTgt spid="17"/>
                                        </p:tgtEl>
                                      </p:cBhvr>
                                    </p:animEffect>
                                    <p:anim calcmode="lin" valueType="num">
                                      <p:cBhvr>
                                        <p:cTn id="52" dur="2000" fill="hold"/>
                                        <p:tgtEl>
                                          <p:spTgt spid="17"/>
                                        </p:tgtEl>
                                        <p:attrNameLst>
                                          <p:attrName>ppt_w</p:attrName>
                                        </p:attrNameLst>
                                      </p:cBhvr>
                                      <p:tavLst>
                                        <p:tav tm="0" fmla="#ppt_w*sin(2.5*pi*$)">
                                          <p:val>
                                            <p:fltVal val="0"/>
                                          </p:val>
                                        </p:tav>
                                        <p:tav tm="100000">
                                          <p:val>
                                            <p:fltVal val="1"/>
                                          </p:val>
                                        </p:tav>
                                      </p:tavLst>
                                    </p:anim>
                                    <p:anim calcmode="lin" valueType="num">
                                      <p:cBhvr>
                                        <p:cTn id="53"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 VUELO DE LOS GANSO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496" y="1079895"/>
            <a:ext cx="9036496" cy="5157417"/>
          </a:xfrm>
          <a:prstGeom prst="rect">
            <a:avLst/>
          </a:prstGeom>
        </p:spPr>
      </p:pic>
    </p:spTree>
    <p:extLst>
      <p:ext uri="{BB962C8B-B14F-4D97-AF65-F5344CB8AC3E}">
        <p14:creationId xmlns:p14="http://schemas.microsoft.com/office/powerpoint/2010/main" val="25713043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6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fullScrn="1">
              <p:cMediaNode vol="80000">
                <p:cTn id="12" fill="hold" display="0">
                  <p:stCondLst>
                    <p:cond delay="indefinite"/>
                  </p:stCondLst>
                </p:cTn>
                <p:tgtEl>
                  <p:spTgt spid="3"/>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Marcador de contenido 5"/>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5496" y="1124744"/>
            <a:ext cx="9036496" cy="38884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1 CuadroTexto"/>
          <p:cNvSpPr txBox="1"/>
          <p:nvPr/>
        </p:nvSpPr>
        <p:spPr>
          <a:xfrm>
            <a:off x="35496" y="5085184"/>
            <a:ext cx="9036496" cy="1754326"/>
          </a:xfrm>
          <a:prstGeom prst="rect">
            <a:avLst/>
          </a:prstGeom>
          <a:solidFill>
            <a:schemeClr val="accent2"/>
          </a:solidFill>
          <a:ln>
            <a:solidFill>
              <a:srgbClr val="666633"/>
            </a:solidFill>
          </a:ln>
        </p:spPr>
        <p:txBody>
          <a:bodyPr wrap="square" rtlCol="0">
            <a:spAutoFit/>
          </a:bodyPr>
          <a:lstStyle/>
          <a:p>
            <a:pPr algn="ctr"/>
            <a:r>
              <a:rPr lang="es-CO" sz="3600" b="1" dirty="0"/>
              <a:t>No dejemos que el </a:t>
            </a:r>
            <a:r>
              <a:rPr lang="es-CO" sz="3600" b="1" i="1" u="sng" dirty="0"/>
              <a:t>FUTURO</a:t>
            </a:r>
            <a:r>
              <a:rPr lang="es-CO" sz="3600" b="1" dirty="0"/>
              <a:t> - que ya está entre </a:t>
            </a:r>
            <a:r>
              <a:rPr lang="es-CO" sz="3600" b="1" i="1" u="sng" dirty="0"/>
              <a:t>NOSOTROS</a:t>
            </a:r>
            <a:r>
              <a:rPr lang="es-CO" sz="3600" b="1" dirty="0"/>
              <a:t> - nos encuentre </a:t>
            </a:r>
            <a:r>
              <a:rPr lang="es-CO" sz="3600" b="1" i="1" u="sng" dirty="0"/>
              <a:t>DESPREVENIDOS</a:t>
            </a:r>
          </a:p>
        </p:txBody>
      </p:sp>
    </p:spTree>
    <p:extLst>
      <p:ext uri="{BB962C8B-B14F-4D97-AF65-F5344CB8AC3E}">
        <p14:creationId xmlns:p14="http://schemas.microsoft.com/office/powerpoint/2010/main" val="224180139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a:spLocks noChangeArrowheads="1"/>
          </p:cNvSpPr>
          <p:nvPr/>
        </p:nvSpPr>
        <p:spPr bwMode="auto">
          <a:xfrm>
            <a:off x="31229" y="2780928"/>
            <a:ext cx="914400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4400" i="1" dirty="0">
                <a:latin typeface="Calibri" pitchFamily="34" charset="0"/>
              </a:rPr>
              <a:t>“POR PERMITIRNOS HACER PÚBLICO </a:t>
            </a:r>
          </a:p>
          <a:p>
            <a:pPr algn="ctr" eaLnBrk="1" hangingPunct="1"/>
            <a:r>
              <a:rPr lang="es-CO" altLang="es-CO" sz="4400" i="1" dirty="0">
                <a:latin typeface="Calibri" pitchFamily="34" charset="0"/>
              </a:rPr>
              <a:t>LO PÚBLICO ”</a:t>
            </a:r>
          </a:p>
          <a:p>
            <a:pPr algn="ctr"/>
            <a:r>
              <a:rPr lang="es-CO" altLang="es-CO" sz="3200" dirty="0">
                <a:latin typeface="Calibri" pitchFamily="34" charset="0"/>
              </a:rPr>
              <a:t>pbohorquez@contaduria.gov.co</a:t>
            </a:r>
          </a:p>
          <a:p>
            <a:pPr algn="ctr" eaLnBrk="1" hangingPunct="1"/>
            <a:endParaRPr lang="es-CO" altLang="es-CO" sz="4400" i="1" dirty="0">
              <a:latin typeface="Calibri" pitchFamily="34" charset="0"/>
            </a:endParaRPr>
          </a:p>
        </p:txBody>
      </p:sp>
      <p:grpSp>
        <p:nvGrpSpPr>
          <p:cNvPr id="5" name="Grupo 4"/>
          <p:cNvGrpSpPr/>
          <p:nvPr/>
        </p:nvGrpSpPr>
        <p:grpSpPr>
          <a:xfrm>
            <a:off x="1636012" y="4941168"/>
            <a:ext cx="5307590" cy="1708814"/>
            <a:chOff x="1547664" y="4941621"/>
            <a:chExt cx="5307590" cy="1708814"/>
          </a:xfrm>
        </p:grpSpPr>
        <p:sp>
          <p:nvSpPr>
            <p:cNvPr id="6" name="CuadroTexto 5"/>
            <p:cNvSpPr txBox="1"/>
            <p:nvPr/>
          </p:nvSpPr>
          <p:spPr>
            <a:xfrm>
              <a:off x="1818332" y="6096352"/>
              <a:ext cx="2098802" cy="338554"/>
            </a:xfrm>
            <a:prstGeom prst="rect">
              <a:avLst/>
            </a:prstGeom>
            <a:noFill/>
          </p:spPr>
          <p:txBody>
            <a:bodyPr wrap="square" rtlCol="0">
              <a:spAutoFit/>
            </a:bodyPr>
            <a:lstStyle/>
            <a:p>
              <a:r>
                <a:rPr lang="es-CO" sz="1600" b="1" dirty="0">
                  <a:solidFill>
                    <a:schemeClr val="accent6">
                      <a:lumMod val="50000"/>
                    </a:schemeClr>
                  </a:solidFill>
                </a:rPr>
                <a:t>@</a:t>
              </a:r>
              <a:r>
                <a:rPr lang="es-CO" sz="1600" b="1" dirty="0" err="1">
                  <a:solidFill>
                    <a:schemeClr val="accent6">
                      <a:lumMod val="50000"/>
                    </a:schemeClr>
                  </a:solidFill>
                </a:rPr>
                <a:t>Contaduria_CGN</a:t>
              </a:r>
              <a:endParaRPr lang="es-CO" sz="1600" b="1" dirty="0">
                <a:solidFill>
                  <a:schemeClr val="accent6">
                    <a:lumMod val="50000"/>
                  </a:schemeClr>
                </a:solidFill>
              </a:endParaRPr>
            </a:p>
          </p:txBody>
        </p:sp>
        <p:sp>
          <p:nvSpPr>
            <p:cNvPr id="7" name="CuadroTexto 6"/>
            <p:cNvSpPr txBox="1"/>
            <p:nvPr/>
          </p:nvSpPr>
          <p:spPr>
            <a:xfrm>
              <a:off x="4427984" y="6065660"/>
              <a:ext cx="2405302" cy="584775"/>
            </a:xfrm>
            <a:prstGeom prst="rect">
              <a:avLst/>
            </a:prstGeom>
            <a:noFill/>
          </p:spPr>
          <p:txBody>
            <a:bodyPr wrap="square" rtlCol="0">
              <a:spAutoFit/>
            </a:bodyPr>
            <a:lstStyle/>
            <a:p>
              <a:pPr algn="ctr"/>
              <a:r>
                <a:rPr lang="es-CO" sz="1600" b="1" dirty="0">
                  <a:solidFill>
                    <a:schemeClr val="accent6">
                      <a:lumMod val="50000"/>
                    </a:schemeClr>
                  </a:solidFill>
                </a:rPr>
                <a:t>Contaduría General de la Nación </a:t>
              </a:r>
            </a:p>
          </p:txBody>
        </p:sp>
        <p:pic>
          <p:nvPicPr>
            <p:cNvPr id="8" name="Imagen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47664" y="4951191"/>
              <a:ext cx="2566785" cy="1071178"/>
            </a:xfrm>
            <a:prstGeom prst="rect">
              <a:avLst/>
            </a:prstGeom>
          </p:spPr>
        </p:pic>
        <p:pic>
          <p:nvPicPr>
            <p:cNvPr id="9" name="Imagen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27984" y="4941621"/>
              <a:ext cx="2427270" cy="1080747"/>
            </a:xfrm>
            <a:prstGeom prst="rect">
              <a:avLst/>
            </a:prstGeom>
          </p:spPr>
        </p:pic>
      </p:grpSp>
      <p:sp>
        <p:nvSpPr>
          <p:cNvPr id="10" name="10 CuadroTexto"/>
          <p:cNvSpPr txBox="1"/>
          <p:nvPr/>
        </p:nvSpPr>
        <p:spPr>
          <a:xfrm>
            <a:off x="1577339" y="1484784"/>
            <a:ext cx="5991717" cy="1198722"/>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s-CO" sz="7200" b="0" kern="0"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G  r  a  c  i  a  s</a:t>
            </a:r>
          </a:p>
        </p:txBody>
      </p:sp>
    </p:spTree>
    <p:extLst>
      <p:ext uri="{BB962C8B-B14F-4D97-AF65-F5344CB8AC3E}">
        <p14:creationId xmlns:p14="http://schemas.microsoft.com/office/powerpoint/2010/main" val="152666015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out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07504" y="1124744"/>
            <a:ext cx="8856984" cy="6340197"/>
          </a:xfrm>
          <a:prstGeom prst="rect">
            <a:avLst/>
          </a:prstGeom>
        </p:spPr>
        <p:txBody>
          <a:bodyPr wrap="square">
            <a:spAutoFit/>
          </a:bodyPr>
          <a:lstStyle/>
          <a:p>
            <a:endParaRPr lang="es-CO" sz="3400" b="1" dirty="0"/>
          </a:p>
          <a:p>
            <a:r>
              <a:rPr lang="es-CO" sz="3400" b="1" dirty="0"/>
              <a:t>La Gerencia Moderna está </a:t>
            </a:r>
          </a:p>
          <a:p>
            <a:r>
              <a:rPr lang="es-CO" sz="3400" b="1" dirty="0"/>
              <a:t>Asociada a conceptos como:</a:t>
            </a:r>
          </a:p>
          <a:p>
            <a:pPr algn="ctr"/>
            <a:r>
              <a:rPr lang="es-CO" sz="3200" b="1" dirty="0"/>
              <a:t> </a:t>
            </a:r>
          </a:p>
          <a:p>
            <a:pPr algn="ctr"/>
            <a:r>
              <a:rPr lang="es-CO" sz="3400" b="1" dirty="0"/>
              <a:t>Eficiencia, Efectividad, Productividad, Creatividad, Excelencia, </a:t>
            </a:r>
          </a:p>
          <a:p>
            <a:pPr algn="ctr"/>
            <a:r>
              <a:rPr lang="es-CO" sz="3400" b="1" dirty="0"/>
              <a:t>Competitividad y Calidad para lograr objetivos económicos y generar beneficios sociales, bajo actividades </a:t>
            </a:r>
          </a:p>
          <a:p>
            <a:pPr algn="ctr"/>
            <a:r>
              <a:rPr lang="es-CO" sz="3400" b="1" dirty="0"/>
              <a:t>de planificación, organización </a:t>
            </a:r>
          </a:p>
          <a:p>
            <a:pPr algn="ctr"/>
            <a:r>
              <a:rPr lang="es-CO" sz="3400" b="1" dirty="0"/>
              <a:t>dirección y control.</a:t>
            </a:r>
            <a:br>
              <a:rPr lang="es-CO" sz="3400" b="1" dirty="0"/>
            </a:br>
            <a:endParaRPr lang="es-CO" sz="3400" b="1" dirty="0"/>
          </a:p>
        </p:txBody>
      </p:sp>
      <p:pic>
        <p:nvPicPr>
          <p:cNvPr id="6" name="Imagen 5"/>
          <p:cNvPicPr>
            <a:picLocks noChangeAspect="1"/>
          </p:cNvPicPr>
          <p:nvPr/>
        </p:nvPicPr>
        <p:blipFill>
          <a:blip r:embed="rId2"/>
          <a:stretch>
            <a:fillRect/>
          </a:stretch>
        </p:blipFill>
        <p:spPr>
          <a:xfrm>
            <a:off x="6516216" y="1052736"/>
            <a:ext cx="2627784" cy="2232248"/>
          </a:xfrm>
          <a:prstGeom prst="rect">
            <a:avLst/>
          </a:prstGeom>
        </p:spPr>
      </p:pic>
    </p:spTree>
    <p:extLst>
      <p:ext uri="{BB962C8B-B14F-4D97-AF65-F5344CB8AC3E}">
        <p14:creationId xmlns:p14="http://schemas.microsoft.com/office/powerpoint/2010/main" val="3157687624"/>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51520" y="1124744"/>
            <a:ext cx="8424936" cy="646331"/>
          </a:xfrm>
          <a:prstGeom prst="rect">
            <a:avLst/>
          </a:prstGeom>
          <a:noFill/>
        </p:spPr>
        <p:txBody>
          <a:bodyPr wrap="square" rtlCol="0">
            <a:spAutoFit/>
          </a:bodyPr>
          <a:lstStyle/>
          <a:p>
            <a:pPr algn="ctr"/>
            <a:r>
              <a:rPr lang="es-CO" sz="3600" b="1" dirty="0"/>
              <a:t>PILARES DE LA GERENCIA MODERNA </a:t>
            </a:r>
          </a:p>
        </p:txBody>
      </p:sp>
      <p:sp>
        <p:nvSpPr>
          <p:cNvPr id="3" name="Pergamino vertical 2"/>
          <p:cNvSpPr/>
          <p:nvPr/>
        </p:nvSpPr>
        <p:spPr>
          <a:xfrm>
            <a:off x="72008" y="1915091"/>
            <a:ext cx="8964488" cy="4826277"/>
          </a:xfrm>
          <a:prstGeom prst="verticalScroll">
            <a:avLst/>
          </a:prstGeom>
          <a:ln>
            <a:solidFill>
              <a:schemeClr val="tx1"/>
            </a:solidFill>
          </a:ln>
          <a:effectLst>
            <a:glow rad="139700">
              <a:schemeClr val="accent2">
                <a:satMod val="175000"/>
                <a:alpha val="40000"/>
              </a:schemeClr>
            </a:glow>
            <a:outerShdw blurRad="63500" dist="25400" dir="14700000" algn="t"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4" name="CuadroTexto 3"/>
          <p:cNvSpPr txBox="1"/>
          <p:nvPr/>
        </p:nvSpPr>
        <p:spPr>
          <a:xfrm>
            <a:off x="971600" y="2636912"/>
            <a:ext cx="7056784" cy="4247317"/>
          </a:xfrm>
          <a:prstGeom prst="rect">
            <a:avLst/>
          </a:prstGeom>
          <a:noFill/>
        </p:spPr>
        <p:txBody>
          <a:bodyPr wrap="square" rtlCol="0">
            <a:spAutoFit/>
          </a:bodyPr>
          <a:lstStyle/>
          <a:p>
            <a:pPr marL="285750" indent="-285750">
              <a:buFont typeface="Arial" panose="020B0604020202020204" pitchFamily="34" charset="0"/>
              <a:buChar char="•"/>
            </a:pPr>
            <a:r>
              <a:rPr lang="es-CO" sz="3600" b="1" dirty="0"/>
              <a:t>INNOVACIÓN</a:t>
            </a:r>
          </a:p>
          <a:p>
            <a:pPr marL="285750" indent="-285750">
              <a:buFont typeface="Arial" panose="020B0604020202020204" pitchFamily="34" charset="0"/>
              <a:buChar char="•"/>
            </a:pPr>
            <a:endParaRPr lang="es-CO" sz="3600" b="1" dirty="0"/>
          </a:p>
          <a:p>
            <a:pPr marL="285750" indent="-285750">
              <a:buFont typeface="Arial" panose="020B0604020202020204" pitchFamily="34" charset="0"/>
              <a:buChar char="•"/>
            </a:pPr>
            <a:r>
              <a:rPr lang="es-CO" sz="3600" b="1" dirty="0"/>
              <a:t>DIFERENCIACIÓN</a:t>
            </a:r>
          </a:p>
          <a:p>
            <a:pPr marL="285750" indent="-285750">
              <a:buFont typeface="Arial" panose="020B0604020202020204" pitchFamily="34" charset="0"/>
              <a:buChar char="•"/>
            </a:pPr>
            <a:endParaRPr lang="es-CO" sz="3600" b="1" dirty="0"/>
          </a:p>
          <a:p>
            <a:pPr marL="285750" indent="-285750">
              <a:buFont typeface="Arial" panose="020B0604020202020204" pitchFamily="34" charset="0"/>
              <a:buChar char="•"/>
            </a:pPr>
            <a:r>
              <a:rPr lang="es-CO" sz="3600" b="1" dirty="0"/>
              <a:t>CAPACIDAD DE APRENDIZAJE</a:t>
            </a:r>
          </a:p>
          <a:p>
            <a:pPr marL="285750" indent="-285750">
              <a:buFont typeface="Arial" panose="020B0604020202020204" pitchFamily="34" charset="0"/>
              <a:buChar char="•"/>
            </a:pPr>
            <a:endParaRPr lang="es-CO" sz="3600" b="1" dirty="0"/>
          </a:p>
          <a:p>
            <a:pPr marL="285750" indent="-285750">
              <a:buFont typeface="Arial" panose="020B0604020202020204" pitchFamily="34" charset="0"/>
              <a:buChar char="•"/>
            </a:pPr>
            <a:r>
              <a:rPr lang="es-CO" sz="3600" b="1" dirty="0"/>
              <a:t>PARTICIPATIVA Y SOCIAL </a:t>
            </a:r>
          </a:p>
          <a:p>
            <a:endParaRPr lang="es-CO" dirty="0"/>
          </a:p>
        </p:txBody>
      </p:sp>
      <p:pic>
        <p:nvPicPr>
          <p:cNvPr id="5" name="Imagen 4"/>
          <p:cNvPicPr>
            <a:picLocks noChangeAspect="1"/>
          </p:cNvPicPr>
          <p:nvPr/>
        </p:nvPicPr>
        <p:blipFill>
          <a:blip r:embed="rId2"/>
          <a:stretch>
            <a:fillRect/>
          </a:stretch>
        </p:blipFill>
        <p:spPr>
          <a:xfrm>
            <a:off x="5292080" y="2564904"/>
            <a:ext cx="3096344" cy="2376264"/>
          </a:xfrm>
          <a:prstGeom prst="rect">
            <a:avLst/>
          </a:prstGeom>
        </p:spPr>
      </p:pic>
    </p:spTree>
    <p:extLst>
      <p:ext uri="{BB962C8B-B14F-4D97-AF65-F5344CB8AC3E}">
        <p14:creationId xmlns:p14="http://schemas.microsoft.com/office/powerpoint/2010/main" val="3626548909"/>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1 Título"/>
          <p:cNvSpPr>
            <a:spLocks noGrp="1"/>
          </p:cNvSpPr>
          <p:nvPr>
            <p:ph type="title" idx="4294967295"/>
          </p:nvPr>
        </p:nvSpPr>
        <p:spPr bwMode="auto">
          <a:xfrm>
            <a:off x="2339752" y="980728"/>
            <a:ext cx="6769000" cy="1656184"/>
          </a:xfrm>
          <a:prstGeom prst="rect">
            <a:avLst/>
          </a:prstGeom>
        </p:spPr>
        <p:txBody>
          <a:bodyPr>
            <a:normAutofit fontScale="90000"/>
          </a:bodyPr>
          <a:lstStyle/>
          <a:p>
            <a:pPr indent="0" algn="ctr">
              <a:defRPr/>
            </a:pPr>
            <a:r>
              <a:rPr lang="es-ES" sz="4000" b="1" dirty="0">
                <a:solidFill>
                  <a:srgbClr val="333333"/>
                </a:solidFill>
                <a:cs typeface="Times New Roman" pitchFamily="18" charset="0"/>
              </a:rPr>
              <a:t>Estrategia de Convergencia de la Regulación Contable Pública  hacia NIIF y NICSP </a:t>
            </a:r>
            <a:endParaRPr lang="es-CO" sz="4500" b="1" dirty="0">
              <a:solidFill>
                <a:schemeClr val="tx1"/>
              </a:solidFill>
              <a:effectLst>
                <a:outerShdw blurRad="38100" dist="38100" dir="2700000" algn="tl">
                  <a:srgbClr val="FFFFFF"/>
                </a:outerShdw>
              </a:effectLst>
            </a:endParaRPr>
          </a:p>
        </p:txBody>
      </p:sp>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300663"/>
            <a:ext cx="2195513" cy="155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72225" y="4726912"/>
            <a:ext cx="2736528" cy="2153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95513" y="2858748"/>
            <a:ext cx="4176712" cy="3999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73490" y="2924944"/>
            <a:ext cx="2735263"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http://t3.gstatic.com/images?q=tbn:ANd9GcS3osU_I5FHJS1lfLcBEA8LyCK1YQqymNPzxyfcDoz_cEILSPxQ"/>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2699657"/>
            <a:ext cx="2195513" cy="258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Imagen 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7938" y="1056780"/>
            <a:ext cx="2187575" cy="1652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Imagen 1"/>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948264" y="6079331"/>
            <a:ext cx="1968823"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4227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8787"/>
                                        </p:tgtEl>
                                        <p:attrNameLst>
                                          <p:attrName>style.visibility</p:attrName>
                                        </p:attrNameLst>
                                      </p:cBhvr>
                                      <p:to>
                                        <p:strVal val="visible"/>
                                      </p:to>
                                    </p:set>
                                    <p:animEffect transition="in" filter="randombar(horizontal)">
                                      <p:cBhvr>
                                        <p:cTn id="7" dur="500"/>
                                        <p:tgtEl>
                                          <p:spTgt spid="11878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465"/>
                                        </p:tgtEl>
                                        <p:attrNameLst>
                                          <p:attrName>style.visibility</p:attrName>
                                        </p:attrNameLst>
                                      </p:cBhvr>
                                      <p:to>
                                        <p:strVal val="visible"/>
                                      </p:to>
                                    </p:set>
                                    <p:animEffect transition="in" filter="circle(in)">
                                      <p:cBhvr>
                                        <p:cTn id="12" dur="2000"/>
                                        <p:tgtEl>
                                          <p:spTgt spid="19465"/>
                                        </p:tgtEl>
                                      </p:cBhvr>
                                    </p:animEffect>
                                  </p:childTnLst>
                                </p:cTn>
                              </p:par>
                              <p:par>
                                <p:cTn id="13" presetID="6"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par>
                                <p:cTn id="19" presetID="6"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par>
                                <p:cTn id="22" presetID="6" presetClass="entr" presetSubtype="16" fill="hold" nodeType="withEffect">
                                  <p:stCondLst>
                                    <p:cond delay="0"/>
                                  </p:stCondLst>
                                  <p:childTnLst>
                                    <p:set>
                                      <p:cBhvr>
                                        <p:cTn id="23" dur="1" fill="hold">
                                          <p:stCondLst>
                                            <p:cond delay="0"/>
                                          </p:stCondLst>
                                        </p:cTn>
                                        <p:tgtEl>
                                          <p:spTgt spid="19466"/>
                                        </p:tgtEl>
                                        <p:attrNameLst>
                                          <p:attrName>style.visibility</p:attrName>
                                        </p:attrNameLst>
                                      </p:cBhvr>
                                      <p:to>
                                        <p:strVal val="visible"/>
                                      </p:to>
                                    </p:set>
                                    <p:animEffect transition="in" filter="circle(in)">
                                      <p:cBhvr>
                                        <p:cTn id="24" dur="2000"/>
                                        <p:tgtEl>
                                          <p:spTgt spid="19466"/>
                                        </p:tgtEl>
                                      </p:cBhvr>
                                    </p:animEffect>
                                  </p:childTnLst>
                                </p:cTn>
                              </p:par>
                              <p:par>
                                <p:cTn id="25" presetID="6"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par>
                                <p:cTn id="28" presetID="6" presetClass="entr" presetSubtype="16"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5536" y="1031828"/>
            <a:ext cx="8280921" cy="740988"/>
          </a:xfrm>
          <a:prstGeom prst="rect">
            <a:avLst/>
          </a:prstGeom>
        </p:spPr>
      </p:pic>
      <p:pic>
        <p:nvPicPr>
          <p:cNvPr id="4" name="Imagen 3"/>
          <p:cNvPicPr>
            <a:picLocks noChangeAspect="1"/>
          </p:cNvPicPr>
          <p:nvPr/>
        </p:nvPicPr>
        <p:blipFill>
          <a:blip r:embed="rId3"/>
          <a:stretch>
            <a:fillRect/>
          </a:stretch>
        </p:blipFill>
        <p:spPr>
          <a:xfrm>
            <a:off x="2987824" y="3933056"/>
            <a:ext cx="3059832" cy="2924944"/>
          </a:xfrm>
          <a:prstGeom prst="rect">
            <a:avLst/>
          </a:prstGeom>
        </p:spPr>
      </p:pic>
      <p:pic>
        <p:nvPicPr>
          <p:cNvPr id="5" name="Imagen 4"/>
          <p:cNvPicPr>
            <a:picLocks noChangeAspect="1"/>
          </p:cNvPicPr>
          <p:nvPr/>
        </p:nvPicPr>
        <p:blipFill>
          <a:blip r:embed="rId4"/>
          <a:stretch>
            <a:fillRect/>
          </a:stretch>
        </p:blipFill>
        <p:spPr>
          <a:xfrm>
            <a:off x="0" y="4005064"/>
            <a:ext cx="2987824" cy="2852936"/>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47656" y="4005064"/>
            <a:ext cx="3096343" cy="2852936"/>
          </a:xfrm>
          <a:prstGeom prst="rect">
            <a:avLst/>
          </a:prstGeom>
        </p:spPr>
      </p:pic>
      <p:sp>
        <p:nvSpPr>
          <p:cNvPr id="7" name="Rectángulo 6"/>
          <p:cNvSpPr/>
          <p:nvPr/>
        </p:nvSpPr>
        <p:spPr>
          <a:xfrm>
            <a:off x="251519" y="2996952"/>
            <a:ext cx="8728973" cy="914400"/>
          </a:xfrm>
          <a:prstGeom prst="rect">
            <a:avLst/>
          </a:prstGeom>
          <a:solidFill>
            <a:schemeClr val="accent3"/>
          </a:solidFill>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rPr>
              <a:t>C. P.UN GRAN QUEHACER PARA UN </a:t>
            </a:r>
          </a:p>
          <a:p>
            <a:pPr algn="ctr"/>
            <a:r>
              <a:rPr lang="es-CO" sz="3200" b="1" dirty="0">
                <a:solidFill>
                  <a:schemeClr val="tx1"/>
                </a:solidFill>
              </a:rPr>
              <a:t>PAIS DE MUCHA PROSPERIDAD </a:t>
            </a:r>
          </a:p>
        </p:txBody>
      </p:sp>
      <p:sp>
        <p:nvSpPr>
          <p:cNvPr id="8" name="Rectángulo 7"/>
          <p:cNvSpPr/>
          <p:nvPr/>
        </p:nvSpPr>
        <p:spPr>
          <a:xfrm>
            <a:off x="251519" y="1722512"/>
            <a:ext cx="8728973" cy="1130424"/>
          </a:xfrm>
          <a:prstGeom prst="rect">
            <a:avLst/>
          </a:prstGeom>
          <a:solidFill>
            <a:schemeClr val="bg2">
              <a:lumMod val="75000"/>
            </a:schemeClr>
          </a:solidFill>
          <a:ln w="76200">
            <a:solidFill>
              <a:srgbClr val="006666"/>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500" b="1" dirty="0">
                <a:solidFill>
                  <a:schemeClr val="tx1"/>
                </a:solidFill>
                <a:latin typeface="Calibri" panose="020F0502020204030204" pitchFamily="34" charset="0"/>
                <a:cs typeface="Calibri" panose="020F0502020204030204" pitchFamily="34" charset="0"/>
              </a:rPr>
              <a:t>GENERADORA DE VALOR PARA UN PAÍS DE BUENAS PRÁCTICAS DE GOBIERNO</a:t>
            </a:r>
          </a:p>
        </p:txBody>
      </p:sp>
    </p:spTree>
    <p:extLst>
      <p:ext uri="{BB962C8B-B14F-4D97-AF65-F5344CB8AC3E}">
        <p14:creationId xmlns:p14="http://schemas.microsoft.com/office/powerpoint/2010/main" val="32528446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7504" y="1080032"/>
            <a:ext cx="8928992" cy="1844911"/>
          </a:xfrm>
          <a:prstGeom prst="rect">
            <a:avLst/>
          </a:prstGeom>
          <a:solidFill>
            <a:schemeClr val="accent1">
              <a:lumMod val="60000"/>
              <a:lumOff val="40000"/>
            </a:schemeClr>
          </a:solidFill>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DE LA RESPONSABILIDAD </a:t>
            </a:r>
          </a:p>
          <a:p>
            <a:pPr algn="just"/>
            <a:r>
              <a:rPr lang="es-CO" sz="2400" b="1" dirty="0">
                <a:solidFill>
                  <a:schemeClr val="tx1"/>
                </a:solidFill>
              </a:rPr>
              <a:t>CAPACIDAD EXISTENTE EN TODO SUJETO ACTIVO DE DERECHO PARA CONOCER Y ACEPTAR LAS CONSECUENCIAS DE UN HECHO REALIZADO LIBREMENTE. </a:t>
            </a:r>
            <a:r>
              <a:rPr lang="es-CO" sz="2400" b="1" i="1" dirty="0">
                <a:solidFill>
                  <a:schemeClr val="tx1"/>
                </a:solidFill>
              </a:rPr>
              <a:t>Diccionario de la RAE. </a:t>
            </a:r>
            <a:r>
              <a:rPr lang="es-CO" sz="2400" i="1" dirty="0">
                <a:solidFill>
                  <a:schemeClr val="tx1"/>
                </a:solidFill>
              </a:rPr>
              <a:t>Concepción Jurídica </a:t>
            </a:r>
          </a:p>
        </p:txBody>
      </p:sp>
      <p:sp>
        <p:nvSpPr>
          <p:cNvPr id="3" name="Flecha abajo 2"/>
          <p:cNvSpPr/>
          <p:nvPr/>
        </p:nvSpPr>
        <p:spPr>
          <a:xfrm>
            <a:off x="3851920" y="2996952"/>
            <a:ext cx="792088" cy="432048"/>
          </a:xfrm>
          <a:prstGeom prst="downArrow">
            <a:avLst/>
          </a:prstGeom>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3"/>
          <p:cNvSpPr/>
          <p:nvPr/>
        </p:nvSpPr>
        <p:spPr>
          <a:xfrm>
            <a:off x="-36512" y="3370641"/>
            <a:ext cx="9217024" cy="3477875"/>
          </a:xfrm>
          <a:prstGeom prst="rect">
            <a:avLst/>
          </a:prstGeom>
        </p:spPr>
        <p:txBody>
          <a:bodyPr wrap="square">
            <a:spAutoFit/>
          </a:bodyPr>
          <a:lstStyle/>
          <a:p>
            <a:pPr algn="just">
              <a:spcAft>
                <a:spcPts val="0"/>
              </a:spcAft>
            </a:pPr>
            <a:r>
              <a:rPr lang="es-ES" sz="2500" b="1" dirty="0">
                <a:latin typeface="Times New Roman" panose="02020603050405020304" pitchFamily="18" charset="0"/>
                <a:ea typeface="Times New Roman" panose="02020603050405020304" pitchFamily="18" charset="0"/>
              </a:rPr>
              <a:t>                        </a:t>
            </a:r>
            <a:r>
              <a:rPr lang="es-ES" sz="2500" b="1" u="sng" dirty="0">
                <a:latin typeface="Times New Roman" panose="02020603050405020304" pitchFamily="18" charset="0"/>
                <a:ea typeface="Times New Roman" panose="02020603050405020304" pitchFamily="18" charset="0"/>
              </a:rPr>
              <a:t>Nuestra Corte Constitucional sostuvo</a:t>
            </a:r>
            <a:r>
              <a:rPr lang="es-ES" sz="2800" b="1" dirty="0">
                <a:latin typeface="Times New Roman" panose="02020603050405020304" pitchFamily="18" charset="0"/>
                <a:ea typeface="Times New Roman" panose="02020603050405020304" pitchFamily="18" charset="0"/>
              </a:rPr>
              <a:t>:</a:t>
            </a:r>
          </a:p>
          <a:p>
            <a:pPr algn="just">
              <a:spcAft>
                <a:spcPts val="0"/>
              </a:spcAft>
            </a:pPr>
            <a:r>
              <a:rPr lang="es-CO" sz="2600" b="1" dirty="0">
                <a:latin typeface="Times New Roman" panose="02020603050405020304" pitchFamily="18" charset="0"/>
                <a:ea typeface="Times New Roman" panose="02020603050405020304" pitchFamily="18" charset="0"/>
              </a:rPr>
              <a:t>La responsabilidad social es una manifestación propia del hombre. No sólo es un compromiso tácito del individuo con la sociedad, sino la apertura del hombre hacia los demás. Todo asociado debe responderle, con servicios directos o indirectos, a la sociedad, como retribución proporcionada a los beneficios que ésta brinda a cada uno de sus componentes.</a:t>
            </a:r>
            <a:r>
              <a:rPr lang="es-CO" sz="2600" dirty="0">
                <a:latin typeface="Times New Roman" panose="02020603050405020304" pitchFamily="18" charset="0"/>
                <a:ea typeface="Times New Roman" panose="02020603050405020304" pitchFamily="18" charset="0"/>
              </a:rPr>
              <a:t>  </a:t>
            </a:r>
          </a:p>
          <a:p>
            <a:pPr algn="ctr">
              <a:spcAft>
                <a:spcPts val="0"/>
              </a:spcAft>
            </a:pPr>
            <a:r>
              <a:rPr lang="es-CO" i="1" dirty="0">
                <a:latin typeface="Times New Roman" panose="02020603050405020304" pitchFamily="18" charset="0"/>
                <a:ea typeface="Times New Roman" panose="02020603050405020304" pitchFamily="18" charset="0"/>
              </a:rPr>
              <a:t>(</a:t>
            </a:r>
            <a:r>
              <a:rPr lang="es-ES" i="1" dirty="0">
                <a:latin typeface="Times New Roman" panose="02020603050405020304" pitchFamily="18" charset="0"/>
                <a:ea typeface="Times New Roman" panose="02020603050405020304" pitchFamily="18" charset="0"/>
              </a:rPr>
              <a:t>Sentencia T - 224 de junio 15 de 1993. </a:t>
            </a:r>
            <a:r>
              <a:rPr lang="es-ES" i="1" dirty="0" err="1">
                <a:latin typeface="Times New Roman" panose="02020603050405020304" pitchFamily="18" charset="0"/>
                <a:ea typeface="Times New Roman" panose="02020603050405020304" pitchFamily="18" charset="0"/>
              </a:rPr>
              <a:t>Mag</a:t>
            </a:r>
            <a:r>
              <a:rPr lang="es-ES" i="1" dirty="0">
                <a:latin typeface="Times New Roman" panose="02020603050405020304" pitchFamily="18" charset="0"/>
                <a:ea typeface="Times New Roman" panose="02020603050405020304" pitchFamily="18" charset="0"/>
              </a:rPr>
              <a:t>. Ponente. Dr. Vladimiro Naranjo Mesa</a:t>
            </a:r>
            <a:r>
              <a:rPr lang="es-ES" dirty="0"/>
              <a:t>.</a:t>
            </a:r>
            <a:r>
              <a:rPr lang="es-ES" i="1" dirty="0">
                <a:latin typeface="Times New Roman" panose="02020603050405020304" pitchFamily="18" charset="0"/>
                <a:ea typeface="Times New Roman" panose="02020603050405020304" pitchFamily="18" charset="0"/>
              </a:rPr>
              <a:t> </a:t>
            </a:r>
          </a:p>
          <a:p>
            <a:pPr algn="ctr">
              <a:spcAft>
                <a:spcPts val="0"/>
              </a:spcAft>
            </a:pPr>
            <a:r>
              <a:rPr lang="es-ES" i="1" dirty="0">
                <a:latin typeface="Times New Roman" panose="02020603050405020304" pitchFamily="18" charset="0"/>
                <a:ea typeface="Times New Roman" panose="02020603050405020304" pitchFamily="18" charset="0"/>
              </a:rPr>
              <a:t>Sala Novena de Revisión</a:t>
            </a:r>
            <a:r>
              <a:rPr lang="es-ES" dirty="0"/>
              <a:t>)</a:t>
            </a:r>
            <a:endParaRPr lang="es-CO"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961754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inHacienda_2012Def_para 97-2003">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MinHacienda_2012Def_para 97-2003</Template>
  <TotalTime>0</TotalTime>
  <Words>2266</Words>
  <Application>Microsoft Office PowerPoint</Application>
  <PresentationFormat>Presentación en pantalla (4:3)</PresentationFormat>
  <Paragraphs>255</Paragraphs>
  <Slides>45</Slides>
  <Notes>8</Notes>
  <HiddenSlides>0</HiddenSlides>
  <MMClips>1</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45</vt:i4>
      </vt:variant>
    </vt:vector>
  </HeadingPairs>
  <TitlesOfParts>
    <vt:vector size="55" baseType="lpstr">
      <vt:lpstr>Arial</vt:lpstr>
      <vt:lpstr>Calibri</vt:lpstr>
      <vt:lpstr>Century Gothic</vt:lpstr>
      <vt:lpstr>Impact</vt:lpstr>
      <vt:lpstr>Tahoma</vt:lpstr>
      <vt:lpstr>Times New Roman</vt:lpstr>
      <vt:lpstr>Verdana</vt:lpstr>
      <vt:lpstr>Wingdings</vt:lpstr>
      <vt:lpstr>Wingdings 2</vt:lpstr>
      <vt:lpstr>MinHacienda_2012Def_para 97-2003</vt:lpstr>
      <vt:lpstr>Presentación de PowerPoint</vt:lpstr>
      <vt:lpstr>Presentación de PowerPoint</vt:lpstr>
      <vt:lpstr>Presentación de PowerPoint</vt:lpstr>
      <vt:lpstr>Presentación de PowerPoint</vt:lpstr>
      <vt:lpstr>Presentación de PowerPoint</vt:lpstr>
      <vt:lpstr>Presentación de PowerPoint</vt:lpstr>
      <vt:lpstr>Estrategia de Convergencia de la Regulación Contable Pública  hacia NIIF y NICSP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IMPACTOS EN EL CONTROL INTERNO CONTABLE</vt:lpstr>
      <vt:lpstr>Presentación de PowerPoint</vt:lpstr>
      <vt:lpstr>Presentación de PowerPoint</vt:lpstr>
      <vt:lpstr>Presentación de PowerPoint</vt:lpstr>
      <vt:lpstr>  ALGUNOS CAMBIOS EN EL RCP CON IMPACTOS EN EL C.I.C.</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2013-06-17T15:45:30Z</dcterms:created>
  <dcterms:modified xsi:type="dcterms:W3CDTF">2021-05-27T14:09:48Z</dcterms:modified>
  <cp:version/>
</cp:coreProperties>
</file>