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8"/>
  </p:notesMasterIdLst>
  <p:handoutMasterIdLst>
    <p:handoutMasterId r:id="rId49"/>
  </p:handoutMasterIdLst>
  <p:sldIdLst>
    <p:sldId id="276" r:id="rId2"/>
    <p:sldId id="277" r:id="rId3"/>
    <p:sldId id="354" r:id="rId4"/>
    <p:sldId id="351" r:id="rId5"/>
    <p:sldId id="353" r:id="rId6"/>
    <p:sldId id="352" r:id="rId7"/>
    <p:sldId id="281" r:id="rId8"/>
    <p:sldId id="323" r:id="rId9"/>
    <p:sldId id="324" r:id="rId10"/>
    <p:sldId id="325" r:id="rId11"/>
    <p:sldId id="289" r:id="rId12"/>
    <p:sldId id="350" r:id="rId13"/>
    <p:sldId id="311" r:id="rId14"/>
    <p:sldId id="327" r:id="rId15"/>
    <p:sldId id="297" r:id="rId16"/>
    <p:sldId id="318" r:id="rId17"/>
    <p:sldId id="319" r:id="rId18"/>
    <p:sldId id="356" r:id="rId19"/>
    <p:sldId id="357" r:id="rId20"/>
    <p:sldId id="320" r:id="rId21"/>
    <p:sldId id="338" r:id="rId22"/>
    <p:sldId id="321" r:id="rId23"/>
    <p:sldId id="336" r:id="rId24"/>
    <p:sldId id="339" r:id="rId25"/>
    <p:sldId id="340" r:id="rId26"/>
    <p:sldId id="341" r:id="rId27"/>
    <p:sldId id="322" r:id="rId28"/>
    <p:sldId id="337" r:id="rId29"/>
    <p:sldId id="299" r:id="rId30"/>
    <p:sldId id="333" r:id="rId31"/>
    <p:sldId id="306" r:id="rId32"/>
    <p:sldId id="307" r:id="rId33"/>
    <p:sldId id="302" r:id="rId34"/>
    <p:sldId id="308" r:id="rId35"/>
    <p:sldId id="334" r:id="rId36"/>
    <p:sldId id="349" r:id="rId37"/>
    <p:sldId id="343" r:id="rId38"/>
    <p:sldId id="344" r:id="rId39"/>
    <p:sldId id="345" r:id="rId40"/>
    <p:sldId id="348" r:id="rId41"/>
    <p:sldId id="346" r:id="rId42"/>
    <p:sldId id="347" r:id="rId43"/>
    <p:sldId id="309" r:id="rId44"/>
    <p:sldId id="335" r:id="rId45"/>
    <p:sldId id="304" r:id="rId46"/>
    <p:sldId id="305" r:id="rId47"/>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521415D9-36F7-43E2-AB2F-B90AF26B5E84}">
      <p14:sectionLst xmlns:p14="http://schemas.microsoft.com/office/powerpoint/2010/main">
        <p14:section name="Sección predeterminada" id="{4839CEF7-5348-48F5-ACA6-D2EFFAC0F7EE}">
          <p14:sldIdLst>
            <p14:sldId id="276"/>
          </p14:sldIdLst>
        </p14:section>
        <p14:section name="Sección sin título" id="{5D635066-ABAF-4DA9-ADD1-9363E086C444}">
          <p14:sldIdLst>
            <p14:sldId id="277"/>
            <p14:sldId id="354"/>
            <p14:sldId id="351"/>
            <p14:sldId id="353"/>
            <p14:sldId id="352"/>
            <p14:sldId id="281"/>
            <p14:sldId id="323"/>
            <p14:sldId id="324"/>
            <p14:sldId id="325"/>
            <p14:sldId id="289"/>
            <p14:sldId id="350"/>
            <p14:sldId id="311"/>
            <p14:sldId id="327"/>
            <p14:sldId id="297"/>
            <p14:sldId id="318"/>
            <p14:sldId id="319"/>
            <p14:sldId id="356"/>
            <p14:sldId id="357"/>
            <p14:sldId id="320"/>
            <p14:sldId id="338"/>
            <p14:sldId id="321"/>
            <p14:sldId id="336"/>
            <p14:sldId id="339"/>
            <p14:sldId id="340"/>
            <p14:sldId id="341"/>
            <p14:sldId id="322"/>
            <p14:sldId id="337"/>
            <p14:sldId id="299"/>
            <p14:sldId id="333"/>
            <p14:sldId id="306"/>
            <p14:sldId id="307"/>
            <p14:sldId id="302"/>
            <p14:sldId id="308"/>
            <p14:sldId id="334"/>
            <p14:sldId id="349"/>
            <p14:sldId id="343"/>
            <p14:sldId id="344"/>
            <p14:sldId id="345"/>
            <p14:sldId id="348"/>
            <p14:sldId id="346"/>
            <p14:sldId id="347"/>
            <p14:sldId id="309"/>
            <p14:sldId id="335"/>
            <p14:sldId id="304"/>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B8B8B8"/>
    <a:srgbClr val="BDC9A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autoAdjust="0"/>
    <p:restoredTop sz="92453" autoAdjust="0"/>
  </p:normalViewPr>
  <p:slideViewPr>
    <p:cSldViewPr>
      <p:cViewPr varScale="1">
        <p:scale>
          <a:sx n="67" d="100"/>
          <a:sy n="67" d="100"/>
        </p:scale>
        <p:origin x="112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79CD11-C626-4FB5-83A6-489DF9575D78}" type="datetimeFigureOut">
              <a:rPr lang="es-CO"/>
              <a:pPr>
                <a:defRPr/>
              </a:pPr>
              <a:t>27/05/2021</a:t>
            </a:fld>
            <a:endParaRPr lang="es-CO"/>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CO"/>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676892-3F98-45F4-976D-155956CA45CD}" type="slidenum">
              <a:rPr lang="es-CO"/>
              <a:pPr>
                <a:defRPr/>
              </a:pPr>
              <a:t>‹Nº›</a:t>
            </a:fld>
            <a:endParaRPr lang="es-CO"/>
          </a:p>
        </p:txBody>
      </p:sp>
    </p:spTree>
    <p:extLst>
      <p:ext uri="{BB962C8B-B14F-4D97-AF65-F5344CB8AC3E}">
        <p14:creationId xmlns:p14="http://schemas.microsoft.com/office/powerpoint/2010/main" val="19152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latinLnBrk="0">
              <a:spcBef>
                <a:spcPts val="0"/>
              </a:spcBef>
              <a:spcAft>
                <a:spcPts val="0"/>
              </a:spcAft>
              <a:defRPr lang="es-ES"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latinLnBrk="0">
              <a:spcBef>
                <a:spcPts val="0"/>
              </a:spcBef>
              <a:spcAft>
                <a:spcPts val="0"/>
              </a:spcAft>
              <a:defRPr lang="es-ES" sz="1200">
                <a:latin typeface="+mn-lt"/>
                <a:cs typeface="+mn-cs"/>
              </a:defRPr>
            </a:lvl1pPr>
          </a:lstStyle>
          <a:p>
            <a:pPr>
              <a:defRPr/>
            </a:pPr>
            <a:fld id="{0DA11EE7-8267-47AD-B662-8F076126A750}" type="datetimeFigureOut">
              <a:rPr lang="es-ES"/>
              <a:pPr>
                <a:defRPr/>
              </a:pPr>
              <a:t>27/05/2021</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latinLnBrk="0">
              <a:spcBef>
                <a:spcPts val="0"/>
              </a:spcBef>
              <a:spcAft>
                <a:spcPts val="0"/>
              </a:spcAft>
              <a:defRPr lang="es-ES"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latinLnBrk="0">
              <a:spcBef>
                <a:spcPts val="0"/>
              </a:spcBef>
              <a:spcAft>
                <a:spcPts val="0"/>
              </a:spcAft>
              <a:defRPr lang="es-ES" sz="1200">
                <a:latin typeface="+mn-lt"/>
                <a:cs typeface="+mn-cs"/>
              </a:defRPr>
            </a:lvl1pPr>
          </a:lstStyle>
          <a:p>
            <a:pPr>
              <a:defRPr/>
            </a:pPr>
            <a:fld id="{9D98A356-0D97-49DD-AD45-C39CDA017B6B}" type="slidenum">
              <a:rPr/>
              <a:pPr>
                <a:defRPr/>
              </a:pPr>
              <a:t>‹Nº›</a:t>
            </a:fld>
            <a:endParaRPr/>
          </a:p>
        </p:txBody>
      </p:sp>
    </p:spTree>
    <p:extLst>
      <p:ext uri="{BB962C8B-B14F-4D97-AF65-F5344CB8AC3E}">
        <p14:creationId xmlns:p14="http://schemas.microsoft.com/office/powerpoint/2010/main" val="361176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lang="es-ES" sz="1200" kern="1200">
        <a:solidFill>
          <a:schemeClr val="tx1"/>
        </a:solidFill>
        <a:latin typeface="+mn-lt"/>
        <a:ea typeface="+mn-ea"/>
        <a:cs typeface="+mn-cs"/>
      </a:defRPr>
    </a:lvl1pPr>
    <a:lvl2pPr marL="457200" algn="l" rtl="0" fontAlgn="base">
      <a:spcBef>
        <a:spcPct val="30000"/>
      </a:spcBef>
      <a:spcAft>
        <a:spcPct val="0"/>
      </a:spcAft>
      <a:defRPr lang="es-ES" sz="1200" kern="1200">
        <a:solidFill>
          <a:schemeClr val="tx1"/>
        </a:solidFill>
        <a:latin typeface="+mn-lt"/>
        <a:ea typeface="+mn-ea"/>
        <a:cs typeface="+mn-cs"/>
      </a:defRPr>
    </a:lvl2pPr>
    <a:lvl3pPr marL="914400" algn="l" rtl="0" fontAlgn="base">
      <a:spcBef>
        <a:spcPct val="30000"/>
      </a:spcBef>
      <a:spcAft>
        <a:spcPct val="0"/>
      </a:spcAft>
      <a:defRPr lang="es-ES" sz="1200" kern="1200">
        <a:solidFill>
          <a:schemeClr val="tx1"/>
        </a:solidFill>
        <a:latin typeface="+mn-lt"/>
        <a:ea typeface="+mn-ea"/>
        <a:cs typeface="+mn-cs"/>
      </a:defRPr>
    </a:lvl3pPr>
    <a:lvl4pPr marL="1371600" algn="l" rtl="0" fontAlgn="base">
      <a:spcBef>
        <a:spcPct val="30000"/>
      </a:spcBef>
      <a:spcAft>
        <a:spcPct val="0"/>
      </a:spcAft>
      <a:defRPr lang="es-ES" sz="1200" kern="1200">
        <a:solidFill>
          <a:schemeClr val="tx1"/>
        </a:solidFill>
        <a:latin typeface="+mn-lt"/>
        <a:ea typeface="+mn-ea"/>
        <a:cs typeface="+mn-cs"/>
      </a:defRPr>
    </a:lvl4pPr>
    <a:lvl5pPr marL="1828800" algn="l" rtl="0" fontAlgn="base">
      <a:spcBef>
        <a:spcPct val="30000"/>
      </a:spcBef>
      <a:spcAft>
        <a:spcPct val="0"/>
      </a:spcAft>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D98A356-0D97-49DD-AD45-C39CDA017B6B}" type="slidenum">
              <a:rPr lang="es-CO" smtClean="0"/>
              <a:pPr>
                <a:defRPr/>
              </a:pPr>
              <a:t>2</a:t>
            </a:fld>
            <a:endParaRPr lang="es-CO"/>
          </a:p>
        </p:txBody>
      </p:sp>
    </p:spTree>
    <p:extLst>
      <p:ext uri="{BB962C8B-B14F-4D97-AF65-F5344CB8AC3E}">
        <p14:creationId xmlns:p14="http://schemas.microsoft.com/office/powerpoint/2010/main" val="31569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9D98A356-0D97-49DD-AD45-C39CDA017B6B}" type="slidenum">
              <a:rPr lang="es-CO" smtClean="0"/>
              <a:pPr>
                <a:defRPr/>
              </a:pPr>
              <a:t>3</a:t>
            </a:fld>
            <a:endParaRPr lang="es-CO"/>
          </a:p>
        </p:txBody>
      </p:sp>
    </p:spTree>
    <p:extLst>
      <p:ext uri="{BB962C8B-B14F-4D97-AF65-F5344CB8AC3E}">
        <p14:creationId xmlns:p14="http://schemas.microsoft.com/office/powerpoint/2010/main" val="35407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7108" name="Slide Number Placeholder 3"/>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E89CEBE-254F-45B7-BC30-ED42CC974992}" type="slidenum">
              <a:rPr lang="es-ES" altLang="es-CO" b="0">
                <a:solidFill>
                  <a:srgbClr val="000000"/>
                </a:solidFill>
              </a:rPr>
              <a:pPr algn="r" eaLnBrk="1" hangingPunct="1">
                <a:spcBef>
                  <a:spcPct val="0"/>
                </a:spcBef>
              </a:pPr>
              <a:t>7</a:t>
            </a:fld>
            <a:endParaRPr lang="es-ES" altLang="es-CO" b="0">
              <a:solidFill>
                <a:srgbClr val="000000"/>
              </a:solidFill>
            </a:endParaRPr>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34328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2229"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B191F9A1-74FC-49BA-A82D-545160FE5D41}" type="slidenum">
              <a:rPr lang="es-ES" altLang="es-CO" b="0">
                <a:latin typeface="Calibri" pitchFamily="34" charset="0"/>
              </a:rPr>
              <a:pPr/>
              <a:t>11</a:t>
            </a:fld>
            <a:endParaRPr lang="es-ES" altLang="es-CO" b="0">
              <a:latin typeface="Calibri" pitchFamily="34" charset="0"/>
            </a:endParaRPr>
          </a:p>
        </p:txBody>
      </p:sp>
    </p:spTree>
    <p:extLst>
      <p:ext uri="{BB962C8B-B14F-4D97-AF65-F5344CB8AC3E}">
        <p14:creationId xmlns:p14="http://schemas.microsoft.com/office/powerpoint/2010/main" val="427466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29</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30</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8373"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FD3D50DD-AE4E-403D-8CF0-FCCE91E19B7F}" type="slidenum">
              <a:rPr lang="es-ES" altLang="es-CO" b="0">
                <a:latin typeface="Calibri" pitchFamily="34" charset="0"/>
              </a:rPr>
              <a:pPr/>
              <a:t>33</a:t>
            </a:fld>
            <a:endParaRPr lang="es-ES" altLang="es-CO" b="0">
              <a:latin typeface="Calibri" pitchFamily="34" charset="0"/>
            </a:endParaRPr>
          </a:p>
        </p:txBody>
      </p:sp>
    </p:spTree>
    <p:extLst>
      <p:ext uri="{BB962C8B-B14F-4D97-AF65-F5344CB8AC3E}">
        <p14:creationId xmlns:p14="http://schemas.microsoft.com/office/powerpoint/2010/main" val="89462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0064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hyperlink" Target="http://www.andesco.org.co/site/index.html" TargetMode="External"/><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9 Rectángulo"/>
          <p:cNvSpPr/>
          <p:nvPr/>
        </p:nvSpPr>
        <p:spPr>
          <a:xfrm>
            <a:off x="36512" y="0"/>
            <a:ext cx="9144000" cy="6881813"/>
          </a:xfrm>
          <a:prstGeom prst="rect">
            <a:avLst/>
          </a:prstGeom>
          <a:gradFill flip="none" rotWithShape="1">
            <a:gsLst>
              <a:gs pos="14000">
                <a:srgbClr val="BDC9AF"/>
              </a:gs>
              <a:gs pos="27000">
                <a:schemeClr val="bg1">
                  <a:lumMod val="95000"/>
                </a:schemeClr>
              </a:gs>
              <a:gs pos="1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sp>
        <p:nvSpPr>
          <p:cNvPr id="11" name="8 Rectángulo redondeado"/>
          <p:cNvSpPr/>
          <p:nvPr/>
        </p:nvSpPr>
        <p:spPr>
          <a:xfrm>
            <a:off x="0" y="-28575"/>
            <a:ext cx="4787900" cy="1584325"/>
          </a:xfrm>
          <a:custGeom>
            <a:avLst/>
            <a:gdLst>
              <a:gd name="connsiteX0" fmla="*/ 0 w 5328592"/>
              <a:gd name="connsiteY0" fmla="*/ 240031 h 1440160"/>
              <a:gd name="connsiteX1" fmla="*/ 240031 w 5328592"/>
              <a:gd name="connsiteY1" fmla="*/ 0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13908 w 5342500"/>
              <a:gd name="connsiteY0" fmla="*/ 240031 h 1440160"/>
              <a:gd name="connsiteX1" fmla="*/ 85690 w 5342500"/>
              <a:gd name="connsiteY1" fmla="*/ 7316 h 1440160"/>
              <a:gd name="connsiteX2" fmla="*/ 5102469 w 5342500"/>
              <a:gd name="connsiteY2" fmla="*/ 0 h 1440160"/>
              <a:gd name="connsiteX3" fmla="*/ 5342500 w 5342500"/>
              <a:gd name="connsiteY3" fmla="*/ 240031 h 1440160"/>
              <a:gd name="connsiteX4" fmla="*/ 5342500 w 5342500"/>
              <a:gd name="connsiteY4" fmla="*/ 1200129 h 1440160"/>
              <a:gd name="connsiteX5" fmla="*/ 5102469 w 5342500"/>
              <a:gd name="connsiteY5" fmla="*/ 1440160 h 1440160"/>
              <a:gd name="connsiteX6" fmla="*/ 253939 w 5342500"/>
              <a:gd name="connsiteY6" fmla="*/ 1440160 h 1440160"/>
              <a:gd name="connsiteX7" fmla="*/ 13908 w 5342500"/>
              <a:gd name="connsiteY7" fmla="*/ 1200129 h 1440160"/>
              <a:gd name="connsiteX8" fmla="*/ 13908 w 5342500"/>
              <a:gd name="connsiteY8" fmla="*/ 240031 h 1440160"/>
              <a:gd name="connsiteX0" fmla="*/ 0 w 5328592"/>
              <a:gd name="connsiteY0" fmla="*/ 240031 h 1440160"/>
              <a:gd name="connsiteX1" fmla="*/ 71782 w 5328592"/>
              <a:gd name="connsiteY1" fmla="*/ 7316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6533 w 5335125"/>
              <a:gd name="connsiteY0" fmla="*/ 240031 h 1440160"/>
              <a:gd name="connsiteX1" fmla="*/ 27108 w 5335125"/>
              <a:gd name="connsiteY1" fmla="*/ 7316 h 1440160"/>
              <a:gd name="connsiteX2" fmla="*/ 5095094 w 5335125"/>
              <a:gd name="connsiteY2" fmla="*/ 0 h 1440160"/>
              <a:gd name="connsiteX3" fmla="*/ 5335125 w 5335125"/>
              <a:gd name="connsiteY3" fmla="*/ 240031 h 1440160"/>
              <a:gd name="connsiteX4" fmla="*/ 5335125 w 5335125"/>
              <a:gd name="connsiteY4" fmla="*/ 1200129 h 1440160"/>
              <a:gd name="connsiteX5" fmla="*/ 5095094 w 5335125"/>
              <a:gd name="connsiteY5" fmla="*/ 1440160 h 1440160"/>
              <a:gd name="connsiteX6" fmla="*/ 246564 w 5335125"/>
              <a:gd name="connsiteY6" fmla="*/ 1440160 h 1440160"/>
              <a:gd name="connsiteX7" fmla="*/ 6533 w 5335125"/>
              <a:gd name="connsiteY7" fmla="*/ 1200129 h 1440160"/>
              <a:gd name="connsiteX8" fmla="*/ 6533 w 5335125"/>
              <a:gd name="connsiteY8" fmla="*/ 240031 h 1440160"/>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246564 w 5335125"/>
              <a:gd name="connsiteY6" fmla="*/ 1440160 h 1445461"/>
              <a:gd name="connsiteX7" fmla="*/ 6533 w 5335125"/>
              <a:gd name="connsiteY7" fmla="*/ 1346433 h 1445461"/>
              <a:gd name="connsiteX8" fmla="*/ 6533 w 5335125"/>
              <a:gd name="connsiteY8" fmla="*/ 240031 h 1445461"/>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136836 w 5335125"/>
              <a:gd name="connsiteY6" fmla="*/ 1440160 h 1445461"/>
              <a:gd name="connsiteX7" fmla="*/ 6533 w 5335125"/>
              <a:gd name="connsiteY7" fmla="*/ 1346433 h 1445461"/>
              <a:gd name="connsiteX8" fmla="*/ 6533 w 5335125"/>
              <a:gd name="connsiteY8" fmla="*/ 240031 h 144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125" h="1445461">
                <a:moveTo>
                  <a:pt x="6533" y="240031"/>
                </a:moveTo>
                <a:cubicBezTo>
                  <a:pt x="6533" y="107466"/>
                  <a:pt x="-17675" y="7316"/>
                  <a:pt x="27108" y="7316"/>
                </a:cubicBezTo>
                <a:lnTo>
                  <a:pt x="5095094" y="0"/>
                </a:lnTo>
                <a:cubicBezTo>
                  <a:pt x="5227659" y="0"/>
                  <a:pt x="5335125" y="107466"/>
                  <a:pt x="5335125" y="240031"/>
                </a:cubicBezTo>
                <a:lnTo>
                  <a:pt x="5335125" y="1200129"/>
                </a:lnTo>
                <a:cubicBezTo>
                  <a:pt x="5335125" y="1332694"/>
                  <a:pt x="5227659" y="1440160"/>
                  <a:pt x="5095094" y="1440160"/>
                </a:cubicBezTo>
                <a:lnTo>
                  <a:pt x="136836" y="1440160"/>
                </a:lnTo>
                <a:cubicBezTo>
                  <a:pt x="4271" y="1440160"/>
                  <a:pt x="6533" y="1478998"/>
                  <a:pt x="6533" y="1346433"/>
                </a:cubicBezTo>
                <a:lnTo>
                  <a:pt x="6533" y="2400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700" y="547688"/>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3" y="119063"/>
            <a:ext cx="13636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1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3" y="187325"/>
            <a:ext cx="744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00549" y="3140968"/>
            <a:ext cx="8229600" cy="1143000"/>
          </a:xfrm>
          <a:prstGeom prst="rect">
            <a:avLst/>
          </a:prstGeom>
        </p:spPr>
        <p:txBody>
          <a:bodyPr/>
          <a:lstStyle>
            <a:lvl1pPr algn="ctr">
              <a:defRPr sz="4000" b="1">
                <a:solidFill>
                  <a:schemeClr val="tx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5555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27C70370-9FE9-44FE-8CC4-108C8B64DBE0}"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solidFill>
                  <a:srgbClr val="A5B592">
                    <a:lumMod val="75000"/>
                  </a:srgbClr>
                </a:solidFill>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AC0E85B5-8532-4ABA-8F6A-954F38B73434}" type="slidenum">
              <a:rPr lang="es-CO"/>
              <a:pPr>
                <a:defRPr/>
              </a:pPr>
              <a:t>‹Nº›</a:t>
            </a:fld>
            <a:endParaRPr lang="es-CO"/>
          </a:p>
        </p:txBody>
      </p:sp>
    </p:spTree>
    <p:extLst>
      <p:ext uri="{BB962C8B-B14F-4D97-AF65-F5344CB8AC3E}">
        <p14:creationId xmlns:p14="http://schemas.microsoft.com/office/powerpoint/2010/main" val="991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24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Tree>
    <p:extLst>
      <p:ext uri="{BB962C8B-B14F-4D97-AF65-F5344CB8AC3E}">
        <p14:creationId xmlns:p14="http://schemas.microsoft.com/office/powerpoint/2010/main" val="12781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a:defRPr/>
            </a:pPr>
            <a:fld id="{8C0DEBB7-D92F-4506-94D5-690F41CDEA94}" type="datetime6">
              <a:rPr lang="es-CO"/>
              <a:pPr>
                <a:defRPr/>
              </a:pPr>
              <a:t>mayo de 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249844C7-A280-441B-85AD-AFDE7D68DA58}" type="slidenum">
              <a:rPr lang="es-CO" altLang="es-ES"/>
              <a:pPr>
                <a:defRPr/>
              </a:pPr>
              <a:t>‹Nº›</a:t>
            </a:fld>
            <a:endParaRPr lang="es-CO" altLang="es-ES"/>
          </a:p>
        </p:txBody>
      </p:sp>
    </p:spTree>
    <p:extLst>
      <p:ext uri="{BB962C8B-B14F-4D97-AF65-F5344CB8AC3E}">
        <p14:creationId xmlns:p14="http://schemas.microsoft.com/office/powerpoint/2010/main" val="295339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2" name="1 Título"/>
          <p:cNvSpPr>
            <a:spLocks noGrp="1"/>
          </p:cNvSpPr>
          <p:nvPr>
            <p:ph type="title"/>
          </p:nvPr>
        </p:nvSpPr>
        <p:spPr>
          <a:xfrm>
            <a:off x="3851920" y="116632"/>
            <a:ext cx="4834880" cy="792088"/>
          </a:xfrm>
          <a:prstGeom prst="rect">
            <a:avLst/>
          </a:prstGeom>
        </p:spPr>
        <p:txBody>
          <a:bodyPr/>
          <a:lstStyle>
            <a:lvl1pPr algn="r">
              <a:defRPr sz="1600" b="0">
                <a:solidFill>
                  <a:schemeClr val="accent1">
                    <a:lumMod val="50000"/>
                  </a:schemeClr>
                </a:solidFill>
              </a:defRPr>
            </a:lvl1pPr>
          </a:lstStyle>
          <a:p>
            <a:r>
              <a:rPr lang="es-ES"/>
              <a:t>Haga clic para modificar el estilo de título del patrón</a:t>
            </a:r>
            <a:endParaRPr lang="es-CO" dirty="0"/>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defRPr sz="1300" smtClean="0">
                <a:solidFill>
                  <a:srgbClr val="FFFFFF"/>
                </a:solidFill>
              </a:defRPr>
            </a:lvl1pPr>
          </a:lstStyle>
          <a:p>
            <a:pPr>
              <a:defRPr/>
            </a:pPr>
            <a:fld id="{897DE9F6-7D8D-414E-A964-8E2AE9A6CCC2}" type="slidenum">
              <a:rPr lang="es-ES" altLang="es-ES"/>
              <a:pPr>
                <a:defRPr/>
              </a:pPr>
              <a:t>‹Nº›</a:t>
            </a:fld>
            <a:endParaRPr lang="es-ES" altLang="es-ES"/>
          </a:p>
        </p:txBody>
      </p:sp>
      <p:pic>
        <p:nvPicPr>
          <p:cNvPr id="13"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5" name="Imagen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spTree>
    <p:extLst>
      <p:ext uri="{BB962C8B-B14F-4D97-AF65-F5344CB8AC3E}">
        <p14:creationId xmlns:p14="http://schemas.microsoft.com/office/powerpoint/2010/main" val="392858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11 Imagen" descr="http://www.andesco.org.co/site/assets/images/1-banner-home-congreso.png">
            <a:hlinkClick r:id="rId2" tgtFrame="&quot;_blank&quo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51920" y="0"/>
            <a:ext cx="5040560" cy="980728"/>
          </a:xfrm>
          <a:prstGeom prst="rect">
            <a:avLst/>
          </a:prstGeom>
          <a:noFill/>
          <a:ln>
            <a:noFill/>
          </a:ln>
        </p:spPr>
      </p:pic>
      <p:cxnSp>
        <p:nvCxnSpPr>
          <p:cNvPr id="2"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3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0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9" name="8 Rectángulo"/>
          <p:cNvSpPr/>
          <p:nvPr/>
        </p:nvSpPr>
        <p:spPr>
          <a:xfrm>
            <a:off x="19312" y="-10380"/>
            <a:ext cx="9144000" cy="681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93913" y="1147763"/>
            <a:ext cx="4956175"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692275" y="5437188"/>
            <a:ext cx="6894513" cy="522287"/>
          </a:xfrm>
          <a:prstGeom prst="rect">
            <a:avLst/>
          </a:prstGeom>
          <a:noFill/>
        </p:spPr>
        <p:txBody>
          <a:bodyPr>
            <a:spAutoFit/>
          </a:bodyPr>
          <a:lstStyle/>
          <a:p>
            <a:pPr fontAlgn="auto">
              <a:spcBef>
                <a:spcPts val="0"/>
              </a:spcBef>
              <a:spcAft>
                <a:spcPts val="0"/>
              </a:spcAft>
              <a:defRPr/>
            </a:pPr>
            <a:r>
              <a:rPr lang="es-CO" sz="2800" i="1" dirty="0">
                <a:solidFill>
                  <a:schemeClr val="accent1">
                    <a:lumMod val="75000"/>
                  </a:schemeClr>
                </a:solidFill>
                <a:effectLst>
                  <a:outerShdw blurRad="60007" dist="310007" dir="7680000" sy="30000" kx="1300200" algn="ctr" rotWithShape="0">
                    <a:prstClr val="black">
                      <a:alpha val="32000"/>
                    </a:prstClr>
                  </a:outerShdw>
                </a:effectLst>
                <a:latin typeface="+mn-lt"/>
                <a:cs typeface="+mn-cs"/>
              </a:rPr>
              <a:t>Cuentas Claras, Estado Transparente</a:t>
            </a:r>
          </a:p>
        </p:txBody>
      </p:sp>
    </p:spTree>
    <p:extLst>
      <p:ext uri="{BB962C8B-B14F-4D97-AF65-F5344CB8AC3E}">
        <p14:creationId xmlns:p14="http://schemas.microsoft.com/office/powerpoint/2010/main" val="2246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lgn="ctr" latinLnBrk="0">
              <a:defRPr lang="es-ES" sz="1300">
                <a:solidFill>
                  <a:srgbClr val="FFFFFF"/>
                </a:solidFill>
              </a:defRPr>
            </a:lvl1pPr>
          </a:lstStyle>
          <a:p>
            <a:pPr>
              <a:defRPr/>
            </a:pPr>
            <a:fld id="{A386F712-900D-4F9F-91EE-E626646D9A4E}" type="slidenum">
              <a:rPr/>
              <a:pPr>
                <a:defRPr/>
              </a:pPr>
              <a:t>‹Nº›</a:t>
            </a:fld>
            <a:endParaRPr/>
          </a:p>
        </p:txBody>
      </p:sp>
    </p:spTree>
    <p:extLst>
      <p:ext uri="{BB962C8B-B14F-4D97-AF65-F5344CB8AC3E}">
        <p14:creationId xmlns:p14="http://schemas.microsoft.com/office/powerpoint/2010/main" val="24188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o Capitulo">
    <p:spTree>
      <p:nvGrpSpPr>
        <p:cNvPr id="1" name=""/>
        <p:cNvGrpSpPr/>
        <p:nvPr/>
      </p:nvGrpSpPr>
      <p:grpSpPr>
        <a:xfrm>
          <a:off x="0" y="0"/>
          <a:ext cx="0" cy="0"/>
          <a:chOff x="0" y="0"/>
          <a:chExt cx="0" cy="0"/>
        </a:xfrm>
      </p:grpSpPr>
      <p:sp>
        <p:nvSpPr>
          <p:cNvPr id="11" name="Right Triangle 8"/>
          <p:cNvSpPr/>
          <p:nvPr userDrawn="1"/>
        </p:nvSpPr>
        <p:spPr>
          <a:xfrm flipV="1">
            <a:off x="29376"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cxnSp>
        <p:nvCxnSpPr>
          <p:cNvPr id="13"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5536" y="2276872"/>
            <a:ext cx="7239000" cy="1872208"/>
          </a:xfrm>
          <a:prstGeom prst="rect">
            <a:avLst/>
          </a:prstGeom>
        </p:spPr>
        <p:txBody>
          <a:bodyPr anchor="ctr"/>
          <a:lstStyle>
            <a:lvl1pPr marL="0" algn="l" latinLnBrk="0">
              <a:buNone/>
              <a:defRPr lang="es-ES" sz="4000" b="1" cap="none" baseline="0">
                <a:latin typeface="Calibri" pitchFamily="34" charset="0"/>
                <a:cs typeface="Calibri" pitchFamily="34" charset="0"/>
              </a:defRPr>
            </a:lvl1pPr>
          </a:lstStyle>
          <a:p>
            <a:r>
              <a:rPr lang="es-ES" dirty="0"/>
              <a:t>Haga clic para modificar el estilo de título del patrón</a:t>
            </a:r>
          </a:p>
        </p:txBody>
      </p:sp>
      <p:sp>
        <p:nvSpPr>
          <p:cNvPr id="3" name="Text Placeholder 2"/>
          <p:cNvSpPr>
            <a:spLocks noGrp="1"/>
          </p:cNvSpPr>
          <p:nvPr>
            <p:ph type="body" idx="1"/>
          </p:nvPr>
        </p:nvSpPr>
        <p:spPr>
          <a:xfrm>
            <a:off x="395536" y="4365104"/>
            <a:ext cx="3886200" cy="1584176"/>
          </a:xfrm>
          <a:prstGeom prst="rect">
            <a:avLst/>
          </a:prstGeom>
        </p:spPr>
        <p:txBody>
          <a:bodyPr anchor="t"/>
          <a:lstStyle>
            <a:lvl1pPr marL="54864" indent="0" algn="l" latinLnBrk="0">
              <a:buNone/>
              <a:defRPr lang="es-ES" sz="2000">
                <a:solidFill>
                  <a:schemeClr val="tx1">
                    <a:tint val="75000"/>
                  </a:schemeClr>
                </a:solidFill>
                <a:latin typeface="Calibri" pitchFamily="34" charset="0"/>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lstStyle>
          <a:p>
            <a:pPr lvl="0"/>
            <a:r>
              <a:rPr lang="es-ES" dirty="0"/>
              <a:t>Haga clic para modificar el estilo de texto del patrón</a:t>
            </a:r>
          </a:p>
        </p:txBody>
      </p:sp>
      <p:sp>
        <p:nvSpPr>
          <p:cNvPr id="15" name="Date Placeholder 3"/>
          <p:cNvSpPr>
            <a:spLocks noGrp="1"/>
          </p:cNvSpPr>
          <p:nvPr>
            <p:ph type="dt" sz="half" idx="10"/>
          </p:nvPr>
        </p:nvSpPr>
        <p:spPr>
          <a:xfrm>
            <a:off x="6956425" y="6381750"/>
            <a:ext cx="1544638" cy="285750"/>
          </a:xfrm>
          <a:prstGeom prst="rect">
            <a:avLst/>
          </a:prstGeom>
        </p:spPr>
        <p:txBody>
          <a:bodyPr/>
          <a:lstStyle>
            <a:lvl1pPr>
              <a:defRPr smtClean="0">
                <a:solidFill>
                  <a:schemeClr val="bg1">
                    <a:lumMod val="50000"/>
                  </a:schemeClr>
                </a:solidFill>
              </a:defRPr>
            </a:lvl1pPr>
          </a:lstStyle>
          <a:p>
            <a:pPr>
              <a:defRPr/>
            </a:pPr>
            <a:fld id="{D1B90DDD-2F49-404C-8D98-7064E6D5500D}" type="datetime1">
              <a:rPr lang="es-CO"/>
              <a:pPr>
                <a:defRPr/>
              </a:pPr>
              <a:t>27/05/2021</a:t>
            </a:fld>
            <a:endParaRPr lang="es-CO" dirty="0"/>
          </a:p>
        </p:txBody>
      </p:sp>
      <p:sp>
        <p:nvSpPr>
          <p:cNvPr id="12" name="Isosceles Triangle 7"/>
          <p:cNvSpPr/>
          <p:nvPr/>
        </p:nvSpPr>
        <p:spPr>
          <a:xfrm rot="5400000" flipV="1">
            <a:off x="7553325" y="350838"/>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Footer Placeholder 4"/>
          <p:cNvSpPr>
            <a:spLocks noGrp="1"/>
          </p:cNvSpPr>
          <p:nvPr>
            <p:ph type="ftr" sz="quarter" idx="11"/>
          </p:nvPr>
        </p:nvSpPr>
        <p:spPr>
          <a:xfrm>
            <a:off x="1403350" y="6381750"/>
            <a:ext cx="4260850" cy="300038"/>
          </a:xfrm>
          <a:prstGeom prst="rect">
            <a:avLst/>
          </a:prstGeom>
        </p:spPr>
        <p:txBody>
          <a:bodyPr/>
          <a:lstStyle>
            <a:lvl1pPr>
              <a:defRPr sz="1000" smtClean="0"/>
            </a:lvl1pPr>
          </a:lstStyle>
          <a:p>
            <a:pPr>
              <a:defRPr/>
            </a:pPr>
            <a:r>
              <a:rPr lang="es-CO"/>
              <a:t>Contaduría General de la Nación</a:t>
            </a:r>
            <a:endParaRPr lang="es-CO" dirty="0"/>
          </a:p>
        </p:txBody>
      </p:sp>
      <p:pic>
        <p:nvPicPr>
          <p:cNvPr id="1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9" name="Imagen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spTree>
    <p:extLst>
      <p:ext uri="{BB962C8B-B14F-4D97-AF65-F5344CB8AC3E}">
        <p14:creationId xmlns:p14="http://schemas.microsoft.com/office/powerpoint/2010/main" val="24076640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idx="1"/>
          </p:nvPr>
        </p:nvSpPr>
        <p:spPr>
          <a:xfrm>
            <a:off x="457200" y="2420888"/>
            <a:ext cx="8229600" cy="3751312"/>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13"/>
          </p:nvPr>
        </p:nvSpPr>
        <p:spPr>
          <a:xfrm>
            <a:off x="468313" y="1341438"/>
            <a:ext cx="8207375" cy="792162"/>
          </a:xfrm>
          <a:prstGeom prst="rect">
            <a:avLst/>
          </a:prstGeom>
        </p:spPr>
        <p:txBody>
          <a:bodyPr/>
          <a:lstStyle>
            <a:lvl1pPr marL="64008" indent="0">
              <a:buNone/>
              <a:defRPr sz="2800" b="1"/>
            </a:lvl1pPr>
          </a:lstStyle>
          <a:p>
            <a:pPr lvl="0"/>
            <a:r>
              <a:rPr lang="es-ES"/>
              <a:t>Haga clic para modificar el estilo de texto del patrón</a:t>
            </a:r>
          </a:p>
        </p:txBody>
      </p:sp>
      <p:sp>
        <p:nvSpPr>
          <p:cNvPr id="13" name="Date Placeholder 9"/>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5612B7B3-B013-4F35-BEC3-B44935B421BF}" type="datetime1">
              <a:rPr lang="es-CO"/>
              <a:pPr>
                <a:defRPr/>
              </a:pPr>
              <a:t>27/05/2021</a:t>
            </a:fld>
            <a:endParaRPr lang="es-CO" dirty="0"/>
          </a:p>
        </p:txBody>
      </p:sp>
      <p:sp>
        <p:nvSpPr>
          <p:cNvPr id="14" name="Slide Number Placeholder 10"/>
          <p:cNvSpPr>
            <a:spLocks noGrp="1"/>
          </p:cNvSpPr>
          <p:nvPr>
            <p:ph type="sldNum" sz="quarter" idx="15"/>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2B0AB1CB-7EBD-462B-9A49-7AC1982A1DC5}" type="slidenum">
              <a:rPr lang="es-CO"/>
              <a:pPr>
                <a:defRPr/>
              </a:pPr>
              <a:t>‹Nº›</a:t>
            </a:fld>
            <a:endParaRPr lang="es-CO"/>
          </a:p>
        </p:txBody>
      </p:sp>
      <p:sp>
        <p:nvSpPr>
          <p:cNvPr id="15" name="Footer Placeholder 11"/>
          <p:cNvSpPr>
            <a:spLocks noGrp="1"/>
          </p:cNvSpPr>
          <p:nvPr>
            <p:ph type="ftr" sz="quarter" idx="16"/>
          </p:nvPr>
        </p:nvSpPr>
        <p:spPr>
          <a:xfrm>
            <a:off x="1430338" y="6381750"/>
            <a:ext cx="4260850" cy="300038"/>
          </a:xfrm>
          <a:prstGeom prst="rect">
            <a:avLst/>
          </a:prstGeom>
        </p:spPr>
        <p:txBody>
          <a:bodyPr/>
          <a:lstStyle>
            <a:lvl1pPr>
              <a:defRPr sz="1000" dirty="0" smtClean="0"/>
            </a:lvl1pPr>
          </a:lstStyle>
          <a:p>
            <a:pPr>
              <a:defRPr/>
            </a:pPr>
            <a:r>
              <a:rPr lang="es-CO"/>
              <a:t>Contaduría General de la Nación</a:t>
            </a:r>
          </a:p>
        </p:txBody>
      </p:sp>
    </p:spTree>
    <p:extLst>
      <p:ext uri="{BB962C8B-B14F-4D97-AF65-F5344CB8AC3E}">
        <p14:creationId xmlns:p14="http://schemas.microsoft.com/office/powerpoint/2010/main" val="25132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sz="half" idx="1"/>
          </p:nvPr>
        </p:nvSpPr>
        <p:spPr>
          <a:xfrm>
            <a:off x="457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Content Placeholder 3"/>
          <p:cNvSpPr>
            <a:spLocks noGrp="1"/>
          </p:cNvSpPr>
          <p:nvPr>
            <p:ph sz="half" idx="2"/>
          </p:nvPr>
        </p:nvSpPr>
        <p:spPr>
          <a:xfrm>
            <a:off x="4648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4 Marcador de texto"/>
          <p:cNvSpPr>
            <a:spLocks noGrp="1"/>
          </p:cNvSpPr>
          <p:nvPr>
            <p:ph type="body" sz="quarter" idx="13"/>
          </p:nvPr>
        </p:nvSpPr>
        <p:spPr>
          <a:xfrm>
            <a:off x="468313" y="1341438"/>
            <a:ext cx="8280400" cy="719137"/>
          </a:xfrm>
          <a:prstGeom prst="rect">
            <a:avLst/>
          </a:prstGeom>
        </p:spPr>
        <p:txBody>
          <a:bodyPr/>
          <a:lstStyle>
            <a:lvl1pPr marL="64008" indent="0">
              <a:buFontTx/>
              <a:buNone/>
              <a:defRPr sz="2800" b="1"/>
            </a:lvl1pPr>
          </a:lstStyle>
          <a:p>
            <a:pPr lvl="0"/>
            <a:r>
              <a:rPr lang="es-ES"/>
              <a:t>Haga clic para modificar el estilo de texto del patrón</a:t>
            </a:r>
          </a:p>
        </p:txBody>
      </p:sp>
      <p:sp>
        <p:nvSpPr>
          <p:cNvPr id="13" name="Date Placeholder 8"/>
          <p:cNvSpPr>
            <a:spLocks noGrp="1"/>
          </p:cNvSpPr>
          <p:nvPr>
            <p:ph type="dt" sz="half" idx="14"/>
          </p:nvPr>
        </p:nvSpPr>
        <p:spPr>
          <a:xfrm>
            <a:off x="6156325" y="6372225"/>
            <a:ext cx="19177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C2024DAC-8D39-40D6-AB16-EBD678937F73}" type="datetime1">
              <a:rPr lang="es-CO"/>
              <a:pPr>
                <a:defRPr/>
              </a:pPr>
              <a:t>27/05/2021</a:t>
            </a:fld>
            <a:endParaRPr lang="es-CO"/>
          </a:p>
        </p:txBody>
      </p:sp>
      <p:sp>
        <p:nvSpPr>
          <p:cNvPr id="14" name="Slide Number Placeholder 9"/>
          <p:cNvSpPr>
            <a:spLocks noGrp="1"/>
          </p:cNvSpPr>
          <p:nvPr>
            <p:ph type="sldNum" sz="quarter" idx="15"/>
          </p:nvPr>
        </p:nvSpPr>
        <p:spPr>
          <a:xfrm>
            <a:off x="8218488" y="6365875"/>
            <a:ext cx="50165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DECEB71B-6877-44B2-BE20-094CD737A5CB}" type="slidenum">
              <a:rPr lang="es-CO"/>
              <a:pPr>
                <a:defRPr/>
              </a:pPr>
              <a:t>‹Nº›</a:t>
            </a:fld>
            <a:endParaRPr lang="es-CO"/>
          </a:p>
        </p:txBody>
      </p:sp>
      <p:sp>
        <p:nvSpPr>
          <p:cNvPr id="15" name="Footer Placeholder 10"/>
          <p:cNvSpPr>
            <a:spLocks noGrp="1"/>
          </p:cNvSpPr>
          <p:nvPr>
            <p:ph type="ftr" sz="quarter" idx="16"/>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3303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Date Placeholder 5"/>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29853FBD-B505-4BC6-BC42-A88B451FEC4B}" type="datetime1">
              <a:rPr lang="es-CO"/>
              <a:pPr>
                <a:defRPr/>
              </a:pPr>
              <a:t>27/05/2021</a:t>
            </a:fld>
            <a:endParaRPr lang="es-CO"/>
          </a:p>
        </p:txBody>
      </p:sp>
      <p:sp>
        <p:nvSpPr>
          <p:cNvPr id="11" name="Slide Number Placeholder 6"/>
          <p:cNvSpPr>
            <a:spLocks noGrp="1"/>
          </p:cNvSpPr>
          <p:nvPr>
            <p:ph type="sldNum" sz="quarter" idx="11"/>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8F32A6F4-AD95-4F27-87BF-2AAD13FD6DBA}" type="slidenum">
              <a:rPr lang="es-CO"/>
              <a:pPr>
                <a:defRPr/>
              </a:pPr>
              <a:t>‹Nº›</a:t>
            </a:fld>
            <a:endParaRPr lang="es-CO"/>
          </a:p>
        </p:txBody>
      </p:sp>
      <p:sp>
        <p:nvSpPr>
          <p:cNvPr id="12" name="Footer Placeholder 7"/>
          <p:cNvSpPr>
            <a:spLocks noGrp="1"/>
          </p:cNvSpPr>
          <p:nvPr>
            <p:ph type="ftr" sz="quarter" idx="12"/>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88060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524000"/>
            <a:ext cx="8229600" cy="4648200"/>
          </a:xfrm>
          <a:prstGeom prst="rect">
            <a:avLst/>
          </a:prstGeo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1" name="Date Placeholder 3"/>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ED0718BF-9240-4B6F-BD95-3BF1450D9677}" type="datetime1">
              <a:rPr lang="es-CO"/>
              <a:pPr>
                <a:defRPr/>
              </a:pPr>
              <a:t>27/05/2021</a:t>
            </a:fld>
            <a:endParaRPr lang="es-CO"/>
          </a:p>
        </p:txBody>
      </p:sp>
      <p:sp>
        <p:nvSpPr>
          <p:cNvPr id="12" name="Footer Placeholder 4"/>
          <p:cNvSpPr>
            <a:spLocks noGrp="1"/>
          </p:cNvSpPr>
          <p:nvPr>
            <p:ph type="ftr" sz="quarter" idx="11"/>
          </p:nvPr>
        </p:nvSpPr>
        <p:spPr>
          <a:xfrm>
            <a:off x="1430338" y="6381750"/>
            <a:ext cx="4260850" cy="300038"/>
          </a:xfrm>
          <a:prstGeom prst="rect">
            <a:avLst/>
          </a:prstGeom>
        </p:spPr>
        <p:txBody>
          <a:bodyPr/>
          <a:lstStyle>
            <a:lvl1pPr>
              <a:defRPr sz="1000"/>
            </a:lvl1pPr>
          </a:lstStyle>
          <a:p>
            <a:pPr>
              <a:defRPr/>
            </a:pPr>
            <a:r>
              <a:rPr lang="es-CO"/>
              <a:t>Contaduría General de la Nación</a:t>
            </a:r>
            <a:endParaRPr/>
          </a:p>
        </p:txBody>
      </p:sp>
      <p:sp>
        <p:nvSpPr>
          <p:cNvPr id="13" name="Slide Number Placeholder 5"/>
          <p:cNvSpPr>
            <a:spLocks noGrp="1"/>
          </p:cNvSpPr>
          <p:nvPr>
            <p:ph type="sldNum" sz="quarter" idx="12"/>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BD81DEC9-D0DE-4CC2-943C-FDD8CCAC2D9E}" type="slidenum">
              <a:rPr lang="es-CO"/>
              <a:pPr>
                <a:defRPr/>
              </a:pPr>
              <a:t>‹Nº›</a:t>
            </a:fld>
            <a:endParaRPr lang="es-CO"/>
          </a:p>
        </p:txBody>
      </p:sp>
    </p:spTree>
    <p:extLst>
      <p:ext uri="{BB962C8B-B14F-4D97-AF65-F5344CB8AC3E}">
        <p14:creationId xmlns:p14="http://schemas.microsoft.com/office/powerpoint/2010/main" val="14119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BE06DD76-877F-4D0A-A5A4-CCFC24F7E095}"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7000ADAD-A471-4CFA-9625-9ADCD90C45CD}" type="slidenum">
              <a:rPr lang="es-CO"/>
              <a:pPr>
                <a:defRPr/>
              </a:pPr>
              <a:t>‹Nº›</a:t>
            </a:fld>
            <a:endParaRPr lang="es-CO"/>
          </a:p>
        </p:txBody>
      </p:sp>
    </p:spTree>
    <p:extLst>
      <p:ext uri="{BB962C8B-B14F-4D97-AF65-F5344CB8AC3E}">
        <p14:creationId xmlns:p14="http://schemas.microsoft.com/office/powerpoint/2010/main" val="3460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4000">
              <a:srgbClr val="F6F6F6"/>
            </a:gs>
            <a:gs pos="100000">
              <a:schemeClr val="bg1">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20" name="6 Rectángulo"/>
          <p:cNvSpPr/>
          <p:nvPr userDrawn="1"/>
        </p:nvSpPr>
        <p:spPr bwMode="auto">
          <a:xfrm>
            <a:off x="6772" y="11261"/>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6" name="15 Rectángulo"/>
          <p:cNvSpPr/>
          <p:nvPr/>
        </p:nvSpPr>
        <p:spPr>
          <a:xfrm>
            <a:off x="3887788" y="1000125"/>
            <a:ext cx="5005387"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srgbClr val="00B050"/>
              </a:solidFill>
            </a:endParaRPr>
          </a:p>
        </p:txBody>
      </p:sp>
      <p:sp>
        <p:nvSpPr>
          <p:cNvPr id="6" name="AutoShape 2"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Rectángulo 2"/>
          <p:cNvSpPr/>
          <p:nvPr userDrawn="1"/>
        </p:nvSpPr>
        <p:spPr>
          <a:xfrm>
            <a:off x="3609902" y="26972"/>
            <a:ext cx="3301188" cy="969496"/>
          </a:xfrm>
          <a:prstGeom prst="rect">
            <a:avLst/>
          </a:prstGeom>
        </p:spPr>
        <p:txBody>
          <a:bodyPr wrap="square">
            <a:spAutoFit/>
          </a:bodyPr>
          <a:lstStyle/>
          <a:p>
            <a:pPr algn="ctr"/>
            <a:r>
              <a:rPr lang="es-ES" sz="1900" b="1" dirty="0">
                <a:effectLst/>
                <a:latin typeface="Calibri" panose="020F0502020204030204" pitchFamily="34" charset="0"/>
                <a:ea typeface="Times New Roman" panose="02020603050405020304" pitchFamily="18" charset="0"/>
              </a:rPr>
              <a:t>DÉCIMO TERCER ENCUENTRO NACIONAL DE INVESTIGACIÓN EN CIENCIAS CONTABLES</a:t>
            </a:r>
            <a:endParaRPr lang="es-CO" sz="1900" b="1" dirty="0">
              <a:latin typeface="Calibri" panose="020F0502020204030204" pitchFamily="34" charset="0"/>
            </a:endParaRPr>
          </a:p>
        </p:txBody>
      </p:sp>
      <p:pic>
        <p:nvPicPr>
          <p:cNvPr id="1026" name="Picture 2" descr="http://aciup.com/wp-content/uploads/2012/09/LOGOTIPO_NUEVO_CUN1.jp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6923790" y="-43376"/>
            <a:ext cx="1248610" cy="10435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anpablo.co/archivosftp/EventoAnselm/patrocinio/images/uniagustiniana.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8172400" y="-43376"/>
            <a:ext cx="985961" cy="1043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61666" y="47771"/>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n 13"/>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313532" y="142496"/>
            <a:ext cx="1149822" cy="766224"/>
          </a:xfrm>
          <a:prstGeom prst="rect">
            <a:avLst/>
          </a:prstGeom>
        </p:spPr>
      </p:pic>
      <p:pic>
        <p:nvPicPr>
          <p:cNvPr id="15" name="Imagen 14"/>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999061" y="355481"/>
            <a:ext cx="1233371" cy="371227"/>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Lst>
  <p:hf sldNum="0" hdr="0"/>
  <p:txStyles>
    <p:title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taduria.gov.co/wps/portal/internetes/home/internet/regimen-contaduria-publica/normas-internacionales/marco-normativo-empresas-no-cotizantes" TargetMode="External"/><Relationship Id="rId2" Type="http://schemas.openxmlformats.org/officeDocument/2006/relationships/hyperlink" Target="http://www.contaduria.gov.co/wps/portal/internetes/!ut/p/b1/04_Sj9CPykssy0xPLMnMz0vMAfGjzOINzPyDTEPdQoONTA1MDBwNTA0tTYL8jAwCTIAKIkEKcABHA0L6_Tzyc1P1C3IjygHTUGxv/dl4/d5/L2dJQSEvUUt3QS80SmtFL1o2XzA2T1I1VUZVU0E0REMwQTBFOVFQVTMzMEU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5"/>
            <a:ext cx="8064896" cy="432047"/>
          </a:xfrm>
          <a:prstGeom prst="rect">
            <a:avLst/>
          </a:prstGeom>
          <a:solidFill>
            <a:schemeClr val="accent1">
              <a:lumMod val="20000"/>
              <a:lumOff val="8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LA    R. S.</a:t>
            </a:r>
          </a:p>
        </p:txBody>
      </p:sp>
      <p:sp>
        <p:nvSpPr>
          <p:cNvPr id="3" name="Flecha abajo 2"/>
          <p:cNvSpPr/>
          <p:nvPr/>
        </p:nvSpPr>
        <p:spPr>
          <a:xfrm>
            <a:off x="3996310" y="1700808"/>
            <a:ext cx="1132704" cy="792088"/>
          </a:xfrm>
          <a:prstGeom prst="downArrow">
            <a:avLst/>
          </a:prstGeom>
          <a:solidFill>
            <a:schemeClr val="accent2">
              <a:lumMod val="20000"/>
              <a:lumOff val="80000"/>
            </a:schemeClr>
          </a:solidFill>
          <a:ln>
            <a:solidFill>
              <a:schemeClr val="tx1"/>
            </a:solidFill>
          </a:ln>
          <a:effectLst>
            <a:glow rad="139700">
              <a:schemeClr val="accent3">
                <a:satMod val="175000"/>
                <a:alpha val="40000"/>
              </a:schemeClr>
            </a:glow>
            <a:reflection blurRad="6350" stA="50000" endA="300" endPos="55500" dist="508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179512" y="2996952"/>
            <a:ext cx="8784976" cy="3672408"/>
          </a:xfrm>
          <a:prstGeom prst="rect">
            <a:avLst/>
          </a:prstGeom>
          <a:solidFill>
            <a:schemeClr val="accent6">
              <a:lumMod val="20000"/>
              <a:lumOff val="8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GOBIERNO DE LA ORGANIZACIÓN</a:t>
            </a:r>
          </a:p>
          <a:p>
            <a:pPr algn="just"/>
            <a:r>
              <a:rPr lang="es-CO" sz="3200" b="1" dirty="0">
                <a:solidFill>
                  <a:schemeClr val="tx1"/>
                </a:solidFill>
              </a:rPr>
              <a:t>- DERECHOS HUMANOS</a:t>
            </a:r>
          </a:p>
          <a:p>
            <a:pPr algn="just"/>
            <a:r>
              <a:rPr lang="es-CO" sz="3200" b="1" dirty="0">
                <a:solidFill>
                  <a:schemeClr val="tx1"/>
                </a:solidFill>
              </a:rPr>
              <a:t>- PRÁCTICAS LABORALES</a:t>
            </a:r>
          </a:p>
          <a:p>
            <a:pPr algn="just"/>
            <a:r>
              <a:rPr lang="es-CO" sz="3200" b="1" dirty="0">
                <a:solidFill>
                  <a:schemeClr val="tx1"/>
                </a:solidFill>
              </a:rPr>
              <a:t>- MEDIO AMBIENTE</a:t>
            </a:r>
          </a:p>
          <a:p>
            <a:pPr algn="just"/>
            <a:r>
              <a:rPr lang="es-CO" sz="3200" b="1" dirty="0">
                <a:solidFill>
                  <a:schemeClr val="tx1"/>
                </a:solidFill>
              </a:rPr>
              <a:t>- PRÁCTICAS OPERATIVAS JUSTAS </a:t>
            </a:r>
          </a:p>
          <a:p>
            <a:pPr algn="just"/>
            <a:r>
              <a:rPr lang="es-CO" sz="3200" b="1" dirty="0">
                <a:solidFill>
                  <a:schemeClr val="tx1"/>
                </a:solidFill>
              </a:rPr>
              <a:t>- ASUNTOS DEL CONSUMIDOR</a:t>
            </a:r>
          </a:p>
          <a:p>
            <a:pPr algn="just"/>
            <a:r>
              <a:rPr lang="es-CO" sz="3200" b="1" dirty="0">
                <a:solidFill>
                  <a:schemeClr val="tx1"/>
                </a:solidFill>
              </a:rPr>
              <a:t>- DESARROLLO SOCIAL</a:t>
            </a:r>
            <a:endParaRPr lang="es-CO" sz="3200" dirty="0"/>
          </a:p>
        </p:txBody>
      </p:sp>
    </p:spTree>
    <p:extLst>
      <p:ext uri="{BB962C8B-B14F-4D97-AF65-F5344CB8AC3E}">
        <p14:creationId xmlns:p14="http://schemas.microsoft.com/office/powerpoint/2010/main" val="415974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1274" y="3770632"/>
            <a:ext cx="9077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anose="020B0502020202020204" pitchFamily="34" charset="0"/>
                <a:cs typeface="Arial" panose="020B0604020202020204" pitchFamily="34" charset="0"/>
              </a:defRPr>
            </a:lvl1pPr>
            <a:lvl2pPr marL="742950" indent="-285750">
              <a:defRPr b="1">
                <a:solidFill>
                  <a:schemeClr val="tx1"/>
                </a:solidFill>
                <a:latin typeface="Century Gothic" panose="020B0502020202020204" pitchFamily="34" charset="0"/>
                <a:cs typeface="Arial" panose="020B0604020202020204" pitchFamily="34" charset="0"/>
              </a:defRPr>
            </a:lvl2pPr>
            <a:lvl3pPr marL="1143000" indent="-228600">
              <a:defRPr b="1">
                <a:solidFill>
                  <a:schemeClr val="tx1"/>
                </a:solidFill>
                <a:latin typeface="Century Gothic" panose="020B0502020202020204" pitchFamily="34" charset="0"/>
                <a:cs typeface="Arial" panose="020B0604020202020204" pitchFamily="34" charset="0"/>
              </a:defRPr>
            </a:lvl3pPr>
            <a:lvl4pPr marL="1600200" indent="-228600">
              <a:defRPr b="1">
                <a:solidFill>
                  <a:schemeClr val="tx1"/>
                </a:solidFill>
                <a:latin typeface="Century Gothic" panose="020B0502020202020204" pitchFamily="34" charset="0"/>
                <a:cs typeface="Arial" panose="020B0604020202020204" pitchFamily="34" charset="0"/>
              </a:defRPr>
            </a:lvl4pPr>
            <a:lvl5pPr marL="2057400" indent="-228600">
              <a:defRPr b="1">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9pPr>
          </a:lstStyle>
          <a:p>
            <a:pPr algn="just">
              <a:defRPr/>
            </a:pPr>
            <a:r>
              <a:rPr lang="es-ES" altLang="es-CO" sz="3200" dirty="0">
                <a:solidFill>
                  <a:srgbClr val="000000"/>
                </a:solidFill>
                <a:latin typeface="Arial" panose="020B0604020202020204" pitchFamily="34" charset="0"/>
              </a:rPr>
              <a:t>Representa la posibilidad de ocurrencia de eventos, tanto internos como externos, </a:t>
            </a:r>
            <a:r>
              <a:rPr lang="es-ES" altLang="es-CO" sz="3200" i="1" u="sng" dirty="0">
                <a:solidFill>
                  <a:srgbClr val="002060"/>
                </a:solidFill>
                <a:latin typeface="Arial" panose="020B0604020202020204" pitchFamily="34" charset="0"/>
              </a:rPr>
              <a:t>que tienen la probabilidad de afectar o impedir el logro de información contable con las características de</a:t>
            </a:r>
            <a:r>
              <a:rPr lang="es-ES" altLang="es-CO" sz="3200" dirty="0">
                <a:solidFill>
                  <a:schemeClr val="accent5">
                    <a:lumMod val="50000"/>
                  </a:schemeClr>
                </a:solidFill>
                <a:latin typeface="Arial" panose="020B0604020202020204" pitchFamily="34" charset="0"/>
              </a:rPr>
              <a:t> </a:t>
            </a:r>
            <a:r>
              <a:rPr lang="es-ES" altLang="es-CO" sz="3200" dirty="0">
                <a:latin typeface="Arial" panose="020B0604020202020204" pitchFamily="34" charset="0"/>
              </a:rPr>
              <a:t>confiabilidad, relevancia y comprensibilidad</a:t>
            </a:r>
            <a:r>
              <a:rPr lang="es-ES" altLang="es-CO" sz="3200" dirty="0">
                <a:solidFill>
                  <a:srgbClr val="000000"/>
                </a:solidFill>
                <a:latin typeface="Arial" panose="020B0604020202020204" pitchFamily="34" charset="0"/>
              </a:rPr>
              <a:t>.</a:t>
            </a:r>
            <a:r>
              <a:rPr lang="es-ES" altLang="es-CO" dirty="0">
                <a:solidFill>
                  <a:srgbClr val="000000"/>
                </a:solidFill>
                <a:latin typeface="Tahoma" panose="020B0604030504040204" pitchFamily="34" charset="0"/>
              </a:rPr>
              <a:t> </a:t>
            </a:r>
            <a:r>
              <a:rPr lang="es-ES_tradnl" altLang="es-CO" sz="3200" dirty="0">
                <a:solidFill>
                  <a:srgbClr val="000000"/>
                </a:solidFill>
                <a:latin typeface="Tahoma" panose="020B0604030504040204" pitchFamily="34" charset="0"/>
              </a:rPr>
              <a:t> </a:t>
            </a:r>
          </a:p>
        </p:txBody>
      </p:sp>
      <p:sp>
        <p:nvSpPr>
          <p:cNvPr id="27651" name="WordArt 5"/>
          <p:cNvSpPr>
            <a:spLocks noChangeArrowheads="1" noChangeShapeType="1" noTextEdit="1"/>
          </p:cNvSpPr>
          <p:nvPr/>
        </p:nvSpPr>
        <p:spPr bwMode="auto">
          <a:xfrm>
            <a:off x="2504504" y="1103338"/>
            <a:ext cx="6604000" cy="5254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400" kern="10" dirty="0">
                <a:effectLst>
                  <a:outerShdw blurRad="38100" dist="19049" dir="2700000" algn="tl" rotWithShape="0">
                    <a:schemeClr val="tx1">
                      <a:alpha val="39998"/>
                    </a:schemeClr>
                  </a:outerShdw>
                </a:effectLst>
                <a:latin typeface="Impact"/>
              </a:rPr>
              <a:t>RIESGO CONTABLE</a:t>
            </a:r>
          </a:p>
        </p:txBody>
      </p:sp>
      <p:pic>
        <p:nvPicPr>
          <p:cNvPr id="27652"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4263" y="1773238"/>
            <a:ext cx="228974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773238"/>
            <a:ext cx="2314351"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75" y="2708275"/>
            <a:ext cx="24050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n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4008" y="1773238"/>
            <a:ext cx="21602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n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1041400"/>
            <a:ext cx="24463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22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24744"/>
            <a:ext cx="8928992" cy="5733256"/>
          </a:xfrm>
          <a:prstGeom prst="rect">
            <a:avLst/>
          </a:prstGeom>
        </p:spPr>
      </p:pic>
    </p:spTree>
    <p:extLst>
      <p:ext uri="{BB962C8B-B14F-4D97-AF65-F5344CB8AC3E}">
        <p14:creationId xmlns:p14="http://schemas.microsoft.com/office/powerpoint/2010/main" val="4898635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36" y="1124744"/>
            <a:ext cx="8205927" cy="566977"/>
          </a:xfrm>
          <a:prstGeom prst="rect">
            <a:avLst/>
          </a:prstGeom>
          <a:solidFill>
            <a:srgbClr val="002060"/>
          </a:solidFill>
          <a:ln>
            <a:solidFill>
              <a:schemeClr val="tx1"/>
            </a:solidFill>
          </a:ln>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3" y="2135138"/>
            <a:ext cx="1925231" cy="2301974"/>
          </a:xfrm>
          <a:prstGeom prst="rect">
            <a:avLst/>
          </a:prstGeom>
          <a:effectLst>
            <a:glow rad="139700">
              <a:schemeClr val="accent3">
                <a:satMod val="175000"/>
                <a:alpha val="40000"/>
              </a:schemeClr>
            </a:glow>
          </a:effectLst>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35" y="1907745"/>
            <a:ext cx="6931753" cy="5049647"/>
          </a:xfrm>
          <a:prstGeom prst="rect">
            <a:avLst/>
          </a:prstGeom>
        </p:spPr>
      </p:pic>
      <p:sp>
        <p:nvSpPr>
          <p:cNvPr id="9" name="Flecha doblada 8"/>
          <p:cNvSpPr/>
          <p:nvPr/>
        </p:nvSpPr>
        <p:spPr>
          <a:xfrm rot="16200000">
            <a:off x="636460" y="4390004"/>
            <a:ext cx="1154916" cy="1531588"/>
          </a:xfrm>
          <a:prstGeom prst="bentArrow">
            <a:avLst/>
          </a:prstGeom>
          <a:solidFill>
            <a:schemeClr val="accent4">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205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03242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0 Rectángulo"/>
          <p:cNvSpPr/>
          <p:nvPr/>
        </p:nvSpPr>
        <p:spPr>
          <a:xfrm>
            <a:off x="6038987" y="4149080"/>
            <a:ext cx="572714"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348</a:t>
            </a:r>
            <a:endParaRPr lang="es-CO" b="1" dirty="0"/>
          </a:p>
        </p:txBody>
      </p:sp>
      <p:sp>
        <p:nvSpPr>
          <p:cNvPr id="4" name="11 Rectángulo"/>
          <p:cNvSpPr/>
          <p:nvPr/>
        </p:nvSpPr>
        <p:spPr>
          <a:xfrm>
            <a:off x="7740352" y="2204864"/>
            <a:ext cx="819600"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3.802</a:t>
            </a:r>
            <a:endParaRPr lang="es-CO" b="1" dirty="0"/>
          </a:p>
        </p:txBody>
      </p:sp>
      <p:sp>
        <p:nvSpPr>
          <p:cNvPr id="5" name="12 Rectángulo"/>
          <p:cNvSpPr/>
          <p:nvPr/>
        </p:nvSpPr>
        <p:spPr>
          <a:xfrm>
            <a:off x="8324065" y="4129447"/>
            <a:ext cx="761041"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3.452</a:t>
            </a:r>
            <a:endParaRPr lang="es-CO" b="1" dirty="0"/>
          </a:p>
        </p:txBody>
      </p:sp>
      <p:sp>
        <p:nvSpPr>
          <p:cNvPr id="7" name="13 Rectángulo"/>
          <p:cNvSpPr/>
          <p:nvPr/>
        </p:nvSpPr>
        <p:spPr>
          <a:xfrm>
            <a:off x="4716016" y="5031969"/>
            <a:ext cx="442896" cy="197231"/>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67</a:t>
            </a:r>
            <a:endParaRPr lang="es-CO" b="1" dirty="0"/>
          </a:p>
        </p:txBody>
      </p:sp>
      <p:sp>
        <p:nvSpPr>
          <p:cNvPr id="8" name="14 Rectángulo"/>
          <p:cNvSpPr/>
          <p:nvPr/>
        </p:nvSpPr>
        <p:spPr>
          <a:xfrm>
            <a:off x="6156176" y="5050668"/>
            <a:ext cx="569609"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281</a:t>
            </a:r>
            <a:endParaRPr lang="es-CO" b="1" dirty="0"/>
          </a:p>
        </p:txBody>
      </p:sp>
      <p:sp>
        <p:nvSpPr>
          <p:cNvPr id="9" name="15 Rectángulo"/>
          <p:cNvSpPr/>
          <p:nvPr/>
        </p:nvSpPr>
        <p:spPr>
          <a:xfrm>
            <a:off x="7092280" y="5050668"/>
            <a:ext cx="442896"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74</a:t>
            </a:r>
            <a:endParaRPr lang="es-CO" b="1" dirty="0"/>
          </a:p>
        </p:txBody>
      </p:sp>
      <p:sp>
        <p:nvSpPr>
          <p:cNvPr id="10" name="16 Rectángulo"/>
          <p:cNvSpPr/>
          <p:nvPr/>
        </p:nvSpPr>
        <p:spPr>
          <a:xfrm>
            <a:off x="8316416" y="5055692"/>
            <a:ext cx="776338" cy="173508"/>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3.378</a:t>
            </a:r>
            <a:endParaRPr lang="es-CO" b="1" dirty="0"/>
          </a:p>
        </p:txBody>
      </p:sp>
      <p:sp>
        <p:nvSpPr>
          <p:cNvPr id="11" name="17 Rectángulo"/>
          <p:cNvSpPr/>
          <p:nvPr/>
        </p:nvSpPr>
        <p:spPr>
          <a:xfrm>
            <a:off x="5292080" y="6040927"/>
            <a:ext cx="44289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63</a:t>
            </a:r>
            <a:endParaRPr lang="es-CO" b="1" dirty="0"/>
          </a:p>
        </p:txBody>
      </p:sp>
      <p:sp>
        <p:nvSpPr>
          <p:cNvPr id="12" name="18 Rectángulo"/>
          <p:cNvSpPr/>
          <p:nvPr/>
        </p:nvSpPr>
        <p:spPr>
          <a:xfrm>
            <a:off x="6300192" y="6112935"/>
            <a:ext cx="570886"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218</a:t>
            </a:r>
            <a:endParaRPr lang="es-CO" b="1" dirty="0"/>
          </a:p>
        </p:txBody>
      </p:sp>
      <p:sp>
        <p:nvSpPr>
          <p:cNvPr id="13" name="19 Rectángulo"/>
          <p:cNvSpPr/>
          <p:nvPr/>
        </p:nvSpPr>
        <p:spPr>
          <a:xfrm>
            <a:off x="7308304" y="6040927"/>
            <a:ext cx="764380"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1.674</a:t>
            </a:r>
            <a:endParaRPr lang="es-CO" b="1" dirty="0"/>
          </a:p>
        </p:txBody>
      </p:sp>
      <p:sp>
        <p:nvSpPr>
          <p:cNvPr id="14" name="20 Rectángulo"/>
          <p:cNvSpPr/>
          <p:nvPr/>
        </p:nvSpPr>
        <p:spPr>
          <a:xfrm>
            <a:off x="8344991" y="6112935"/>
            <a:ext cx="76805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1.704</a:t>
            </a:r>
            <a:endParaRPr lang="es-CO" b="1" dirty="0"/>
          </a:p>
        </p:txBody>
      </p:sp>
    </p:spTree>
    <p:extLst>
      <p:ext uri="{BB962C8B-B14F-4D97-AF65-F5344CB8AC3E}">
        <p14:creationId xmlns:p14="http://schemas.microsoft.com/office/powerpoint/2010/main" val="255759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1"/>
          <p:cNvSpPr txBox="1">
            <a:spLocks noChangeArrowheads="1"/>
          </p:cNvSpPr>
          <p:nvPr/>
        </p:nvSpPr>
        <p:spPr bwMode="auto">
          <a:xfrm>
            <a:off x="2987675" y="3270250"/>
            <a:ext cx="30972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800" i="1" dirty="0"/>
              <a:t>Gobierno</a:t>
            </a:r>
            <a:r>
              <a:rPr lang="es-CO" altLang="es-CO" sz="2000" i="1" dirty="0"/>
              <a:t>  </a:t>
            </a:r>
            <a:endParaRPr lang="es-ES" altLang="es-CO" sz="2000" i="1" dirty="0"/>
          </a:p>
        </p:txBody>
      </p:sp>
      <p:cxnSp>
        <p:nvCxnSpPr>
          <p:cNvPr id="6" name="33 Conector recto de flecha"/>
          <p:cNvCxnSpPr/>
          <p:nvPr/>
        </p:nvCxnSpPr>
        <p:spPr>
          <a:xfrm rot="10800000" flipV="1">
            <a:off x="5572125" y="3486150"/>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5" name="Text Box 47"/>
          <p:cNvSpPr txBox="1">
            <a:spLocks noChangeArrowheads="1"/>
          </p:cNvSpPr>
          <p:nvPr/>
        </p:nvSpPr>
        <p:spPr bwMode="auto">
          <a:xfrm>
            <a:off x="2987675" y="5100638"/>
            <a:ext cx="309721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t>Sector privado</a:t>
            </a:r>
          </a:p>
          <a:p>
            <a:pPr algn="r" eaLnBrk="1" hangingPunct="1">
              <a:spcBef>
                <a:spcPct val="50000"/>
              </a:spcBef>
            </a:pPr>
            <a:r>
              <a:rPr lang="es-CO" altLang="es-CO" sz="2800" i="1" dirty="0"/>
              <a:t>-Empresas-</a:t>
            </a:r>
            <a:endParaRPr lang="es-ES" altLang="es-CO" sz="2800" i="1" dirty="0"/>
          </a:p>
        </p:txBody>
      </p:sp>
      <p:cxnSp>
        <p:nvCxnSpPr>
          <p:cNvPr id="8" name="33 Conector recto de flecha"/>
          <p:cNvCxnSpPr/>
          <p:nvPr/>
        </p:nvCxnSpPr>
        <p:spPr>
          <a:xfrm>
            <a:off x="2919809" y="5284788"/>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9" name="33 Conector recto de flecha"/>
          <p:cNvCxnSpPr/>
          <p:nvPr/>
        </p:nvCxnSpPr>
        <p:spPr>
          <a:xfrm rot="10800000" flipV="1">
            <a:off x="5655543" y="5356225"/>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8" name="Text Box 46"/>
          <p:cNvSpPr txBox="1">
            <a:spLocks noChangeArrowheads="1"/>
          </p:cNvSpPr>
          <p:nvPr/>
        </p:nvSpPr>
        <p:spPr bwMode="auto">
          <a:xfrm>
            <a:off x="3130550" y="3846513"/>
            <a:ext cx="30972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200" i="1" dirty="0"/>
              <a:t>  Empresas públicas</a:t>
            </a:r>
          </a:p>
        </p:txBody>
      </p:sp>
      <p:cxnSp>
        <p:nvCxnSpPr>
          <p:cNvPr id="11" name="33 Conector recto de flecha"/>
          <p:cNvCxnSpPr/>
          <p:nvPr/>
        </p:nvCxnSpPr>
        <p:spPr>
          <a:xfrm>
            <a:off x="3000375" y="40576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2" name="33 Conector recto de flecha"/>
          <p:cNvCxnSpPr/>
          <p:nvPr/>
        </p:nvCxnSpPr>
        <p:spPr>
          <a:xfrm>
            <a:off x="3000375" y="34861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grpSp>
        <p:nvGrpSpPr>
          <p:cNvPr id="35851" name="Organization Chart 5"/>
          <p:cNvGrpSpPr>
            <a:grpSpLocks/>
          </p:cNvGrpSpPr>
          <p:nvPr/>
        </p:nvGrpSpPr>
        <p:grpSpPr bwMode="auto">
          <a:xfrm>
            <a:off x="2386013" y="1243013"/>
            <a:ext cx="4310062" cy="947737"/>
            <a:chOff x="1489" y="530"/>
            <a:chExt cx="1205" cy="374"/>
          </a:xfrm>
        </p:grpSpPr>
        <p:cxnSp>
          <p:nvCxnSpPr>
            <p:cNvPr id="14" name="_s14340"/>
            <p:cNvCxnSpPr>
              <a:cxnSpLocks noChangeShapeType="1"/>
            </p:cNvCxnSpPr>
            <p:nvPr/>
          </p:nvCxnSpPr>
          <p:spPr bwMode="auto">
            <a:xfrm rot="16200000" flipV="1">
              <a:off x="2233" y="387"/>
              <a:ext cx="318" cy="604"/>
            </a:xfrm>
            <a:prstGeom prst="bentConnector3">
              <a:avLst>
                <a:gd name="adj1" fmla="val 50000"/>
              </a:avLst>
            </a:prstGeom>
            <a:noFill/>
            <a:ln w="28575">
              <a:solidFill>
                <a:schemeClr val="bg1">
                  <a:lumMod val="75000"/>
                </a:schemeClr>
              </a:solidFill>
              <a:miter lim="800000"/>
              <a:headEnd/>
              <a:tailEnd/>
            </a:ln>
          </p:spPr>
        </p:cxnSp>
        <p:cxnSp>
          <p:nvCxnSpPr>
            <p:cNvPr id="15" name="_s14341"/>
            <p:cNvCxnSpPr>
              <a:cxnSpLocks noChangeShapeType="1"/>
            </p:cNvCxnSpPr>
            <p:nvPr/>
          </p:nvCxnSpPr>
          <p:spPr bwMode="auto">
            <a:xfrm rot="5400000" flipH="1" flipV="1">
              <a:off x="1610" y="410"/>
              <a:ext cx="373" cy="615"/>
            </a:xfrm>
            <a:prstGeom prst="bentConnector2">
              <a:avLst/>
            </a:prstGeom>
            <a:noFill/>
            <a:ln w="28575">
              <a:solidFill>
                <a:schemeClr val="bg1">
                  <a:lumMod val="75000"/>
                </a:schemeClr>
              </a:solidFill>
              <a:miter lim="800000"/>
              <a:headEnd/>
              <a:tailEnd/>
            </a:ln>
          </p:spPr>
        </p:cxnSp>
      </p:grpSp>
      <p:sp>
        <p:nvSpPr>
          <p:cNvPr id="16" name="15 CuadroTexto"/>
          <p:cNvSpPr txBox="1"/>
          <p:nvPr/>
        </p:nvSpPr>
        <p:spPr>
          <a:xfrm>
            <a:off x="944566" y="2190750"/>
            <a:ext cx="2885280"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39700">
              <a:schemeClr val="accent5">
                <a:satMod val="175000"/>
                <a:alpha val="40000"/>
              </a:schemeClr>
            </a:glow>
          </a:effectLst>
        </p:spPr>
        <p:txBody>
          <a:bodyPr>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7" name="16 CuadroTexto"/>
          <p:cNvSpPr txBox="1"/>
          <p:nvPr/>
        </p:nvSpPr>
        <p:spPr>
          <a:xfrm>
            <a:off x="4788024" y="2190750"/>
            <a:ext cx="3384426"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01600">
              <a:schemeClr val="accent5">
                <a:satMod val="175000"/>
                <a:alpha val="40000"/>
              </a:schemeClr>
            </a:glow>
          </a:effectLst>
        </p:spPr>
        <p:txBody>
          <a:bodyPr wrap="square">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INTERNACIONALES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8" name="17 CuadroTexto"/>
          <p:cNvSpPr txBox="1"/>
          <p:nvPr/>
        </p:nvSpPr>
        <p:spPr>
          <a:xfrm>
            <a:off x="1763713" y="3270250"/>
            <a:ext cx="1295400" cy="1008063"/>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3200" b="1" dirty="0">
                <a:latin typeface="+mn-lt"/>
              </a:rPr>
              <a:t>CGN</a:t>
            </a:r>
            <a:endParaRPr lang="es-ES" sz="3200" b="1" i="1" dirty="0">
              <a:latin typeface="+mn-lt"/>
            </a:endParaRPr>
          </a:p>
        </p:txBody>
      </p:sp>
      <p:sp>
        <p:nvSpPr>
          <p:cNvPr id="19" name="_s1030"/>
          <p:cNvSpPr>
            <a:spLocks noChangeArrowheads="1"/>
          </p:cNvSpPr>
          <p:nvPr/>
        </p:nvSpPr>
        <p:spPr bwMode="auto">
          <a:xfrm>
            <a:off x="457200" y="3232150"/>
            <a:ext cx="1090613" cy="104616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3200" b="1" dirty="0">
                <a:solidFill>
                  <a:schemeClr val="accent6">
                    <a:lumMod val="75000"/>
                  </a:schemeClr>
                </a:solidFill>
                <a:latin typeface="+mn-lt"/>
              </a:rPr>
              <a:t>RCP</a:t>
            </a:r>
          </a:p>
        </p:txBody>
      </p:sp>
      <p:sp>
        <p:nvSpPr>
          <p:cNvPr id="20" name="19 CuadroTexto"/>
          <p:cNvSpPr txBox="1"/>
          <p:nvPr/>
        </p:nvSpPr>
        <p:spPr>
          <a:xfrm>
            <a:off x="6008689" y="3357041"/>
            <a:ext cx="1155700" cy="1008063"/>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IFAC</a:t>
            </a:r>
          </a:p>
        </p:txBody>
      </p:sp>
      <p:sp>
        <p:nvSpPr>
          <p:cNvPr id="21" name="_s1030"/>
          <p:cNvSpPr>
            <a:spLocks noChangeArrowheads="1"/>
          </p:cNvSpPr>
          <p:nvPr/>
        </p:nvSpPr>
        <p:spPr bwMode="auto">
          <a:xfrm>
            <a:off x="7380288" y="3270250"/>
            <a:ext cx="1079500" cy="109220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2800" b="1" dirty="0">
                <a:solidFill>
                  <a:schemeClr val="accent6">
                    <a:lumMod val="75000"/>
                  </a:schemeClr>
                </a:solidFill>
                <a:latin typeface="+mn-lt"/>
              </a:rPr>
              <a:t>NICSP</a:t>
            </a:r>
          </a:p>
        </p:txBody>
      </p:sp>
      <p:sp>
        <p:nvSpPr>
          <p:cNvPr id="22" name="_s1030"/>
          <p:cNvSpPr>
            <a:spLocks noChangeArrowheads="1"/>
          </p:cNvSpPr>
          <p:nvPr/>
        </p:nvSpPr>
        <p:spPr bwMode="auto">
          <a:xfrm>
            <a:off x="7380288" y="4999037"/>
            <a:ext cx="1152525" cy="120808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hangingPunct="1">
              <a:defRPr/>
            </a:pPr>
            <a:r>
              <a:rPr lang="es-ES" sz="2800" b="1" dirty="0">
                <a:solidFill>
                  <a:srgbClr val="4E75A3"/>
                </a:solidFill>
              </a:rPr>
              <a:t>NIC </a:t>
            </a:r>
          </a:p>
          <a:p>
            <a:pPr algn="ctr" eaLnBrk="1" hangingPunct="1">
              <a:defRPr/>
            </a:pPr>
            <a:r>
              <a:rPr lang="es-ES" sz="2800" b="1" dirty="0">
                <a:solidFill>
                  <a:srgbClr val="4E75A3"/>
                </a:solidFill>
              </a:rPr>
              <a:t>NIIF</a:t>
            </a:r>
          </a:p>
        </p:txBody>
      </p:sp>
      <p:cxnSp>
        <p:nvCxnSpPr>
          <p:cNvPr id="23" name="_s14340"/>
          <p:cNvCxnSpPr>
            <a:cxnSpLocks noChangeShapeType="1"/>
            <a:stCxn id="18" idx="1"/>
          </p:cNvCxnSpPr>
          <p:nvPr/>
        </p:nvCxnSpPr>
        <p:spPr bwMode="auto">
          <a:xfrm rot="10800000">
            <a:off x="1547813" y="3756025"/>
            <a:ext cx="215900" cy="19050"/>
          </a:xfrm>
          <a:prstGeom prst="bentConnector3">
            <a:avLst>
              <a:gd name="adj1" fmla="val 50000"/>
            </a:avLst>
          </a:prstGeom>
          <a:noFill/>
          <a:ln w="28575">
            <a:solidFill>
              <a:schemeClr val="bg1">
                <a:lumMod val="50000"/>
              </a:schemeClr>
            </a:solidFill>
            <a:miter lim="800000"/>
            <a:headEnd/>
            <a:tailEnd/>
          </a:ln>
        </p:spPr>
      </p:cxnSp>
      <p:cxnSp>
        <p:nvCxnSpPr>
          <p:cNvPr id="24" name="_s14340"/>
          <p:cNvCxnSpPr>
            <a:cxnSpLocks noChangeShapeType="1"/>
            <a:stCxn id="20" idx="3"/>
          </p:cNvCxnSpPr>
          <p:nvPr/>
        </p:nvCxnSpPr>
        <p:spPr bwMode="auto">
          <a:xfrm flipV="1">
            <a:off x="7164389" y="3809481"/>
            <a:ext cx="215899" cy="51592"/>
          </a:xfrm>
          <a:prstGeom prst="bentConnector3">
            <a:avLst>
              <a:gd name="adj1" fmla="val 50000"/>
            </a:avLst>
          </a:prstGeom>
          <a:noFill/>
          <a:ln w="28575">
            <a:solidFill>
              <a:schemeClr val="bg1">
                <a:lumMod val="50000"/>
              </a:schemeClr>
            </a:solidFill>
            <a:miter lim="800000"/>
            <a:headEnd/>
            <a:tailEnd/>
          </a:ln>
        </p:spPr>
      </p:cxnSp>
      <p:cxnSp>
        <p:nvCxnSpPr>
          <p:cNvPr id="25" name="_s14340"/>
          <p:cNvCxnSpPr>
            <a:cxnSpLocks noChangeShapeType="1"/>
            <a:stCxn id="32" idx="3"/>
          </p:cNvCxnSpPr>
          <p:nvPr/>
        </p:nvCxnSpPr>
        <p:spPr bwMode="auto">
          <a:xfrm>
            <a:off x="7153275" y="5456238"/>
            <a:ext cx="227013" cy="25400"/>
          </a:xfrm>
          <a:prstGeom prst="bentConnector3">
            <a:avLst>
              <a:gd name="adj1" fmla="val 50000"/>
            </a:avLst>
          </a:prstGeom>
          <a:noFill/>
          <a:ln w="28575">
            <a:solidFill>
              <a:schemeClr val="bg1">
                <a:lumMod val="50000"/>
              </a:schemeClr>
            </a:solidFill>
            <a:miter lim="800000"/>
            <a:headEnd/>
            <a:tailEnd/>
          </a:ln>
        </p:spPr>
      </p:cxnSp>
      <p:sp>
        <p:nvSpPr>
          <p:cNvPr id="26" name="25 CuadroTexto"/>
          <p:cNvSpPr txBox="1"/>
          <p:nvPr/>
        </p:nvSpPr>
        <p:spPr>
          <a:xfrm>
            <a:off x="1691680" y="4781550"/>
            <a:ext cx="1287463" cy="1181100"/>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MHCP</a:t>
            </a:r>
          </a:p>
          <a:p>
            <a:pPr algn="ctr" eaLnBrk="1" fontAlgn="ctr" hangingPunct="1">
              <a:spcBef>
                <a:spcPts val="0"/>
              </a:spcBef>
              <a:spcAft>
                <a:spcPts val="0"/>
              </a:spcAft>
              <a:defRPr/>
            </a:pPr>
            <a:r>
              <a:rPr lang="es-ES" sz="2800" b="1" dirty="0">
                <a:latin typeface="+mn-lt"/>
              </a:rPr>
              <a:t>MCIT</a:t>
            </a:r>
          </a:p>
          <a:p>
            <a:pPr algn="ctr" eaLnBrk="1" fontAlgn="ctr" hangingPunct="1">
              <a:spcBef>
                <a:spcPts val="0"/>
              </a:spcBef>
              <a:spcAft>
                <a:spcPts val="0"/>
              </a:spcAft>
              <a:defRPr/>
            </a:pPr>
            <a:r>
              <a:rPr lang="es-ES" sz="2800" b="1" dirty="0">
                <a:latin typeface="+mn-lt"/>
              </a:rPr>
              <a:t>CTCP</a:t>
            </a:r>
          </a:p>
        </p:txBody>
      </p:sp>
      <p:cxnSp>
        <p:nvCxnSpPr>
          <p:cNvPr id="27" name="_s14341"/>
          <p:cNvCxnSpPr>
            <a:cxnSpLocks noChangeShapeType="1"/>
          </p:cNvCxnSpPr>
          <p:nvPr/>
        </p:nvCxnSpPr>
        <p:spPr bwMode="auto">
          <a:xfrm rot="10800000" flipH="1">
            <a:off x="381000" y="2505075"/>
            <a:ext cx="514350" cy="1249363"/>
          </a:xfrm>
          <a:prstGeom prst="bentConnector3">
            <a:avLst>
              <a:gd name="adj1" fmla="val -44444"/>
            </a:avLst>
          </a:prstGeom>
          <a:noFill/>
          <a:ln w="28575">
            <a:solidFill>
              <a:schemeClr val="bg1">
                <a:lumMod val="75000"/>
              </a:schemeClr>
            </a:solidFill>
            <a:miter lim="800000"/>
            <a:headEnd/>
            <a:tailEnd/>
          </a:ln>
        </p:spPr>
      </p:cxnSp>
      <p:cxnSp>
        <p:nvCxnSpPr>
          <p:cNvPr id="28" name="_s14341"/>
          <p:cNvCxnSpPr>
            <a:cxnSpLocks noChangeShapeType="1"/>
          </p:cNvCxnSpPr>
          <p:nvPr/>
        </p:nvCxnSpPr>
        <p:spPr bwMode="auto">
          <a:xfrm rot="10800000">
            <a:off x="681038" y="2678113"/>
            <a:ext cx="792162" cy="2865437"/>
          </a:xfrm>
          <a:prstGeom prst="bentConnector3">
            <a:avLst>
              <a:gd name="adj1" fmla="val 136874"/>
            </a:avLst>
          </a:prstGeom>
          <a:noFill/>
          <a:ln w="28575">
            <a:solidFill>
              <a:schemeClr val="bg1">
                <a:lumMod val="75000"/>
              </a:schemeClr>
            </a:solidFill>
            <a:miter lim="800000"/>
            <a:headEnd/>
            <a:tailEnd/>
          </a:ln>
        </p:spPr>
      </p:cxnSp>
      <p:cxnSp>
        <p:nvCxnSpPr>
          <p:cNvPr id="35875" name="_s14341"/>
          <p:cNvCxnSpPr>
            <a:cxnSpLocks noChangeShapeType="1"/>
          </p:cNvCxnSpPr>
          <p:nvPr/>
        </p:nvCxnSpPr>
        <p:spPr bwMode="auto">
          <a:xfrm flipH="1" flipV="1">
            <a:off x="8172450" y="2505075"/>
            <a:ext cx="287338" cy="1217613"/>
          </a:xfrm>
          <a:prstGeom prst="bentConnector3">
            <a:avLst>
              <a:gd name="adj1" fmla="val -79560"/>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5876" name="_s14341"/>
          <p:cNvCxnSpPr>
            <a:cxnSpLocks noChangeShapeType="1"/>
          </p:cNvCxnSpPr>
          <p:nvPr/>
        </p:nvCxnSpPr>
        <p:spPr bwMode="auto">
          <a:xfrm flipH="1" flipV="1">
            <a:off x="8172450" y="2505075"/>
            <a:ext cx="360363" cy="2976563"/>
          </a:xfrm>
          <a:prstGeom prst="bentConnector3">
            <a:avLst>
              <a:gd name="adj1" fmla="val -63435"/>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1" name="30 Conector angular"/>
          <p:cNvCxnSpPr/>
          <p:nvPr/>
        </p:nvCxnSpPr>
        <p:spPr>
          <a:xfrm rot="16200000" flipV="1">
            <a:off x="5324476" y="4243387"/>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6000750" y="4772025"/>
            <a:ext cx="1152525" cy="1368425"/>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IASB</a:t>
            </a:r>
          </a:p>
        </p:txBody>
      </p:sp>
      <p:sp>
        <p:nvSpPr>
          <p:cNvPr id="33" name="AutoShape 4"/>
          <p:cNvSpPr>
            <a:spLocks noChangeArrowheads="1"/>
          </p:cNvSpPr>
          <p:nvPr/>
        </p:nvSpPr>
        <p:spPr bwMode="auto">
          <a:xfrm>
            <a:off x="381000" y="1142999"/>
            <a:ext cx="8439471" cy="711875"/>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glow rad="101600">
              <a:schemeClr val="accent3">
                <a:satMod val="175000"/>
                <a:alpha val="40000"/>
              </a:schemeClr>
            </a:glow>
            <a:outerShdw dist="38100" dir="2700000" algn="tl" rotWithShape="0">
              <a:srgbClr val="000000">
                <a:alpha val="39999"/>
              </a:srgbClr>
            </a:outerShdw>
          </a:effectLst>
        </p:spPr>
        <p:txBody>
          <a:bodyPr anchor="ctr" anchorCtr="1"/>
          <a:lstStyle/>
          <a:p>
            <a:pPr algn="ctr" eaLnBrk="1" hangingPunct="1">
              <a:defRPr/>
            </a:pPr>
            <a:r>
              <a:rPr lang="es-ES" sz="2400" b="1" dirty="0">
                <a:effectLst>
                  <a:outerShdw blurRad="38100" dist="38100" dir="2700000" algn="tl">
                    <a:srgbClr val="000000"/>
                  </a:outerShdw>
                </a:effectLst>
                <a:latin typeface="Arial" pitchFamily="34" charset="0"/>
                <a:cs typeface="Arial" panose="020B0604020202020204" pitchFamily="34" charset="0"/>
              </a:rPr>
              <a:t>REFERENTES INTERNACIONALES PARA LA CONVERGENCIA</a:t>
            </a:r>
          </a:p>
        </p:txBody>
      </p:sp>
    </p:spTree>
    <p:extLst>
      <p:ext uri="{BB962C8B-B14F-4D97-AF65-F5344CB8AC3E}">
        <p14:creationId xmlns:p14="http://schemas.microsoft.com/office/powerpoint/2010/main" val="4267150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 Forma libre"/>
          <p:cNvSpPr/>
          <p:nvPr/>
        </p:nvSpPr>
        <p:spPr bwMode="auto">
          <a:xfrm>
            <a:off x="2824163" y="4210050"/>
            <a:ext cx="385762" cy="1792288"/>
          </a:xfrm>
          <a:custGeom>
            <a:avLst/>
            <a:gdLst>
              <a:gd name="connsiteX0" fmla="*/ 0 w 415454"/>
              <a:gd name="connsiteY0" fmla="*/ 0 h 1792958"/>
              <a:gd name="connsiteX1" fmla="*/ 225642 w 415454"/>
              <a:gd name="connsiteY1" fmla="*/ 0 h 1792958"/>
              <a:gd name="connsiteX2" fmla="*/ 225642 w 415454"/>
              <a:gd name="connsiteY2" fmla="*/ 1831325 h 1792958"/>
              <a:gd name="connsiteX3" fmla="*/ 451285 w 415454"/>
              <a:gd name="connsiteY3" fmla="*/ 1831325 h 1792958"/>
            </a:gdLst>
            <a:ahLst/>
            <a:cxnLst>
              <a:cxn ang="0">
                <a:pos x="connsiteX0" y="connsiteY0"/>
              </a:cxn>
              <a:cxn ang="0">
                <a:pos x="connsiteX1" y="connsiteY1"/>
              </a:cxn>
              <a:cxn ang="0">
                <a:pos x="connsiteX2" y="connsiteY2"/>
              </a:cxn>
              <a:cxn ang="0">
                <a:pos x="connsiteX3" y="connsiteY3"/>
              </a:cxn>
            </a:cxnLst>
            <a:rect l="l" t="t" r="r" b="b"/>
            <a:pathLst>
              <a:path w="415454" h="1792958">
                <a:moveTo>
                  <a:pt x="0" y="0"/>
                </a:moveTo>
                <a:lnTo>
                  <a:pt x="225642" y="0"/>
                </a:lnTo>
                <a:lnTo>
                  <a:pt x="225642" y="1831325"/>
                </a:lnTo>
                <a:lnTo>
                  <a:pt x="451285" y="1831325"/>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74415" tIns="850468" rIns="174416" bIns="850467"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7" name="11 Forma libre"/>
          <p:cNvSpPr/>
          <p:nvPr/>
        </p:nvSpPr>
        <p:spPr bwMode="auto">
          <a:xfrm>
            <a:off x="2824163" y="1495425"/>
            <a:ext cx="400050" cy="3019425"/>
          </a:xfrm>
          <a:custGeom>
            <a:avLst/>
            <a:gdLst>
              <a:gd name="connsiteX0" fmla="*/ 0 w 432124"/>
              <a:gd name="connsiteY0" fmla="*/ 1712671 h 1790240"/>
              <a:gd name="connsiteX1" fmla="*/ 234881 w 432124"/>
              <a:gd name="connsiteY1" fmla="*/ 1712671 h 1790240"/>
              <a:gd name="connsiteX2" fmla="*/ 234881 w 432124"/>
              <a:gd name="connsiteY2" fmla="*/ 0 h 1790240"/>
              <a:gd name="connsiteX3" fmla="*/ 469763 w 432124"/>
              <a:gd name="connsiteY3" fmla="*/ 0 h 1790240"/>
            </a:gdLst>
            <a:ahLst/>
            <a:cxnLst>
              <a:cxn ang="0">
                <a:pos x="connsiteX0" y="connsiteY0"/>
              </a:cxn>
              <a:cxn ang="0">
                <a:pos x="connsiteX1" y="connsiteY1"/>
              </a:cxn>
              <a:cxn ang="0">
                <a:pos x="connsiteX2" y="connsiteY2"/>
              </a:cxn>
              <a:cxn ang="0">
                <a:pos x="connsiteX3" y="connsiteY3"/>
              </a:cxn>
            </a:cxnLst>
            <a:rect l="l" t="t" r="r" b="b"/>
            <a:pathLst>
              <a:path w="432124" h="1790240">
                <a:moveTo>
                  <a:pt x="0" y="1712671"/>
                </a:moveTo>
                <a:lnTo>
                  <a:pt x="234881" y="1712671"/>
                </a:lnTo>
                <a:lnTo>
                  <a:pt x="234881" y="0"/>
                </a:lnTo>
                <a:lnTo>
                  <a:pt x="469763"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82720" tIns="849079" rIns="182722" bIns="849079"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8" name="12 Forma libre"/>
          <p:cNvSpPr/>
          <p:nvPr/>
        </p:nvSpPr>
        <p:spPr bwMode="auto">
          <a:xfrm>
            <a:off x="107950" y="3140968"/>
            <a:ext cx="2716213" cy="3384376"/>
          </a:xfrm>
          <a:custGeom>
            <a:avLst/>
            <a:gdLst>
              <a:gd name="connsiteX0" fmla="*/ 0 w 2122347"/>
              <a:gd name="connsiteY0" fmla="*/ 0 h 2448095"/>
              <a:gd name="connsiteX1" fmla="*/ 2122347 w 2122347"/>
              <a:gd name="connsiteY1" fmla="*/ 0 h 2448095"/>
              <a:gd name="connsiteX2" fmla="*/ 2122347 w 2122347"/>
              <a:gd name="connsiteY2" fmla="*/ 2448095 h 2448095"/>
              <a:gd name="connsiteX3" fmla="*/ 0 w 2122347"/>
              <a:gd name="connsiteY3" fmla="*/ 2448095 h 2448095"/>
              <a:gd name="connsiteX4" fmla="*/ 0 w 2122347"/>
              <a:gd name="connsiteY4" fmla="*/ 0 h 244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347" h="2448095">
                <a:moveTo>
                  <a:pt x="0" y="0"/>
                </a:moveTo>
                <a:lnTo>
                  <a:pt x="2122347" y="0"/>
                </a:lnTo>
                <a:lnTo>
                  <a:pt x="2122347" y="2448095"/>
                </a:lnTo>
                <a:lnTo>
                  <a:pt x="0" y="2448095"/>
                </a:lnTo>
                <a:lnTo>
                  <a:pt x="0" y="0"/>
                </a:lnTo>
                <a:close/>
              </a:path>
            </a:pathLst>
          </a:custGeom>
          <a:ln/>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lIns="17145" tIns="17145" rIns="17145" bIns="17145" spcCol="1270" anchor="ctr"/>
          <a:lstStyle/>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Características </a:t>
            </a:r>
            <a:br>
              <a:rPr lang="es-MX" sz="3500" b="1" dirty="0">
                <a:ln/>
                <a:solidFill>
                  <a:sysClr val="windowText" lastClr="000000"/>
                </a:solidFill>
                <a:latin typeface="Calibri" pitchFamily="34" charset="0"/>
                <a:cs typeface="Calibri" pitchFamily="34" charset="0"/>
              </a:rPr>
            </a:br>
            <a:r>
              <a:rPr lang="es-MX" sz="3500" b="1" dirty="0">
                <a:ln/>
                <a:solidFill>
                  <a:sysClr val="windowText" lastClr="000000"/>
                </a:solidFill>
                <a:latin typeface="Calibri" pitchFamily="34" charset="0"/>
                <a:cs typeface="Calibri" pitchFamily="34" charset="0"/>
              </a:rPr>
              <a:t>de la </a:t>
            </a:r>
          </a:p>
          <a:p>
            <a:pPr algn="ctr" defTabSz="1200150">
              <a:lnSpc>
                <a:spcPct val="90000"/>
              </a:lnSpc>
              <a:spcAft>
                <a:spcPct val="35000"/>
              </a:spcAft>
              <a:defRPr/>
            </a:pPr>
            <a:r>
              <a:rPr lang="es-MX" sz="4000" b="1" dirty="0">
                <a:ln/>
                <a:solidFill>
                  <a:sysClr val="windowText" lastClr="000000"/>
                </a:solidFill>
                <a:latin typeface="Calibri" pitchFamily="34" charset="0"/>
                <a:cs typeface="Calibri" pitchFamily="34" charset="0"/>
              </a:rPr>
              <a:t>Nueva Regulación</a:t>
            </a:r>
          </a:p>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 </a:t>
            </a:r>
            <a:endParaRPr lang="es-ES" sz="3500" b="1" dirty="0">
              <a:solidFill>
                <a:sysClr val="windowText" lastClr="000000"/>
              </a:solidFill>
              <a:latin typeface="Calibri" pitchFamily="34" charset="0"/>
              <a:cs typeface="Calibri" pitchFamily="34" charset="0"/>
            </a:endParaRPr>
          </a:p>
        </p:txBody>
      </p:sp>
      <p:sp>
        <p:nvSpPr>
          <p:cNvPr id="9" name="13 Forma libre"/>
          <p:cNvSpPr/>
          <p:nvPr/>
        </p:nvSpPr>
        <p:spPr bwMode="auto">
          <a:xfrm>
            <a:off x="3310171" y="1124744"/>
            <a:ext cx="5726325" cy="937834"/>
          </a:xfrm>
          <a:custGeom>
            <a:avLst/>
            <a:gdLst>
              <a:gd name="connsiteX0" fmla="*/ 0 w 5497553"/>
              <a:gd name="connsiteY0" fmla="*/ 0 h 883865"/>
              <a:gd name="connsiteX1" fmla="*/ 5497553 w 5497553"/>
              <a:gd name="connsiteY1" fmla="*/ 0 h 883865"/>
              <a:gd name="connsiteX2" fmla="*/ 5497553 w 5497553"/>
              <a:gd name="connsiteY2" fmla="*/ 883865 h 883865"/>
              <a:gd name="connsiteX3" fmla="*/ 0 w 5497553"/>
              <a:gd name="connsiteY3" fmla="*/ 883865 h 883865"/>
              <a:gd name="connsiteX4" fmla="*/ 0 w 5497553"/>
              <a:gd name="connsiteY4" fmla="*/ 0 h 88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553" h="883865">
                <a:moveTo>
                  <a:pt x="0" y="0"/>
                </a:moveTo>
                <a:lnTo>
                  <a:pt x="5497553" y="0"/>
                </a:lnTo>
                <a:lnTo>
                  <a:pt x="5497553" y="883865"/>
                </a:lnTo>
                <a:lnTo>
                  <a:pt x="0" y="883865"/>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Separación de modelos de contabilidad de acuerdo con la función económica y, en el caso de las empresas, considerando si son o no emisoras de valores</a:t>
            </a:r>
          </a:p>
        </p:txBody>
      </p:sp>
      <p:sp>
        <p:nvSpPr>
          <p:cNvPr id="10" name="14 Forma libre"/>
          <p:cNvSpPr/>
          <p:nvPr/>
        </p:nvSpPr>
        <p:spPr bwMode="auto">
          <a:xfrm>
            <a:off x="3257537" y="2289859"/>
            <a:ext cx="5778959" cy="779101"/>
          </a:xfrm>
          <a:custGeom>
            <a:avLst/>
            <a:gdLst>
              <a:gd name="connsiteX0" fmla="*/ 0 w 5493030"/>
              <a:gd name="connsiteY0" fmla="*/ 0 h 564666"/>
              <a:gd name="connsiteX1" fmla="*/ 5493030 w 5493030"/>
              <a:gd name="connsiteY1" fmla="*/ 0 h 564666"/>
              <a:gd name="connsiteX2" fmla="*/ 5493030 w 5493030"/>
              <a:gd name="connsiteY2" fmla="*/ 564666 h 564666"/>
              <a:gd name="connsiteX3" fmla="*/ 0 w 5493030"/>
              <a:gd name="connsiteY3" fmla="*/ 564666 h 564666"/>
              <a:gd name="connsiteX4" fmla="*/ 0 w 5493030"/>
              <a:gd name="connsiteY4" fmla="*/ 0 h 56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30" h="564666">
                <a:moveTo>
                  <a:pt x="0" y="0"/>
                </a:moveTo>
                <a:lnTo>
                  <a:pt x="5493030" y="0"/>
                </a:lnTo>
                <a:lnTo>
                  <a:pt x="5493030" y="564666"/>
                </a:lnTo>
                <a:lnTo>
                  <a:pt x="0" y="564666"/>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construcción de modelos con prevalencia de la satisfacción de las necesidades de los usuarios</a:t>
            </a:r>
          </a:p>
        </p:txBody>
      </p:sp>
      <p:sp>
        <p:nvSpPr>
          <p:cNvPr id="11" name="15 Forma libre"/>
          <p:cNvSpPr/>
          <p:nvPr/>
        </p:nvSpPr>
        <p:spPr bwMode="auto">
          <a:xfrm>
            <a:off x="3257537" y="3292208"/>
            <a:ext cx="5778959" cy="1280355"/>
          </a:xfrm>
          <a:custGeom>
            <a:avLst/>
            <a:gdLst>
              <a:gd name="connsiteX0" fmla="*/ 0 w 5542169"/>
              <a:gd name="connsiteY0" fmla="*/ 0 h 1175090"/>
              <a:gd name="connsiteX1" fmla="*/ 5542169 w 5542169"/>
              <a:gd name="connsiteY1" fmla="*/ 0 h 1175090"/>
              <a:gd name="connsiteX2" fmla="*/ 5542169 w 5542169"/>
              <a:gd name="connsiteY2" fmla="*/ 1175090 h 1175090"/>
              <a:gd name="connsiteX3" fmla="*/ 0 w 5542169"/>
              <a:gd name="connsiteY3" fmla="*/ 1175090 h 1175090"/>
              <a:gd name="connsiteX4" fmla="*/ 0 w 5542169"/>
              <a:gd name="connsiteY4" fmla="*/ 0 h 11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169" h="1175090">
                <a:moveTo>
                  <a:pt x="0" y="0"/>
                </a:moveTo>
                <a:lnTo>
                  <a:pt x="5542169" y="0"/>
                </a:lnTo>
                <a:lnTo>
                  <a:pt x="5542169" y="1175090"/>
                </a:lnTo>
                <a:lnTo>
                  <a:pt x="0" y="1175090"/>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016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incorporación de criterios que resulten pertinentes desde lo técnico, desde su aplicabilidad en el contexto del sector público y desde la relación costo beneficio, a través de un proceso gradual</a:t>
            </a:r>
          </a:p>
        </p:txBody>
      </p:sp>
      <p:sp>
        <p:nvSpPr>
          <p:cNvPr id="12" name="16 Forma libre"/>
          <p:cNvSpPr/>
          <p:nvPr/>
        </p:nvSpPr>
        <p:spPr bwMode="auto">
          <a:xfrm>
            <a:off x="3220649" y="4774002"/>
            <a:ext cx="5815848" cy="936104"/>
          </a:xfrm>
          <a:custGeom>
            <a:avLst/>
            <a:gdLst>
              <a:gd name="connsiteX0" fmla="*/ 0 w 5531153"/>
              <a:gd name="connsiteY0" fmla="*/ 0 h 498659"/>
              <a:gd name="connsiteX1" fmla="*/ 5531153 w 5531153"/>
              <a:gd name="connsiteY1" fmla="*/ 0 h 498659"/>
              <a:gd name="connsiteX2" fmla="*/ 5531153 w 5531153"/>
              <a:gd name="connsiteY2" fmla="*/ 498659 h 498659"/>
              <a:gd name="connsiteX3" fmla="*/ 0 w 5531153"/>
              <a:gd name="connsiteY3" fmla="*/ 498659 h 498659"/>
              <a:gd name="connsiteX4" fmla="*/ 0 w 5531153"/>
              <a:gd name="connsiteY4" fmla="*/ 0 h 49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153" h="498659">
                <a:moveTo>
                  <a:pt x="0" y="0"/>
                </a:moveTo>
                <a:lnTo>
                  <a:pt x="5531153" y="0"/>
                </a:lnTo>
                <a:lnTo>
                  <a:pt x="5531153" y="498659"/>
                </a:lnTo>
                <a:lnTo>
                  <a:pt x="0" y="498659"/>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065" tIns="12065" rIns="12065" bIns="12065" spcCol="1270" anchor="ctr"/>
          <a:lstStyle/>
          <a:p>
            <a:pPr algn="just" defTabSz="84455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definición de políticas que propendan por la uniformidad de la información</a:t>
            </a:r>
          </a:p>
        </p:txBody>
      </p:sp>
      <p:sp>
        <p:nvSpPr>
          <p:cNvPr id="13" name="17 Forma libre"/>
          <p:cNvSpPr/>
          <p:nvPr/>
        </p:nvSpPr>
        <p:spPr bwMode="auto">
          <a:xfrm>
            <a:off x="3207829" y="5864146"/>
            <a:ext cx="5828668" cy="914505"/>
          </a:xfrm>
          <a:custGeom>
            <a:avLst/>
            <a:gdLst>
              <a:gd name="connsiteX0" fmla="*/ 0 w 5011609"/>
              <a:gd name="connsiteY0" fmla="*/ 0 h 774778"/>
              <a:gd name="connsiteX1" fmla="*/ 5011609 w 5011609"/>
              <a:gd name="connsiteY1" fmla="*/ 0 h 774778"/>
              <a:gd name="connsiteX2" fmla="*/ 5011609 w 5011609"/>
              <a:gd name="connsiteY2" fmla="*/ 774778 h 774778"/>
              <a:gd name="connsiteX3" fmla="*/ 0 w 5011609"/>
              <a:gd name="connsiteY3" fmla="*/ 774778 h 774778"/>
              <a:gd name="connsiteX4" fmla="*/ 0 w 5011609"/>
              <a:gd name="connsiteY4" fmla="*/ 0 h 77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609" h="774778">
                <a:moveTo>
                  <a:pt x="0" y="0"/>
                </a:moveTo>
                <a:lnTo>
                  <a:pt x="5011609" y="0"/>
                </a:lnTo>
                <a:lnTo>
                  <a:pt x="5011609" y="774778"/>
                </a:lnTo>
                <a:lnTo>
                  <a:pt x="0" y="774778"/>
                </a:lnTo>
                <a:lnTo>
                  <a:pt x="0" y="0"/>
                </a:lnTo>
                <a:close/>
              </a:path>
            </a:pathLst>
          </a:custGeom>
          <a:gradFill>
            <a:gsLst>
              <a:gs pos="3500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635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la empresas emisoras de valores o que captan o administran recursos del público, preparación y presentación de la información financiera bajo NIIF</a:t>
            </a:r>
          </a:p>
        </p:txBody>
      </p:sp>
      <p:pic>
        <p:nvPicPr>
          <p:cNvPr id="14"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 y="1081764"/>
            <a:ext cx="2807866" cy="1368152"/>
          </a:xfrm>
          <a:prstGeom prst="rect">
            <a:avLst/>
          </a:prstGeom>
          <a:effectLst>
            <a:glow rad="139700">
              <a:schemeClr val="accent6">
                <a:satMod val="175000"/>
                <a:alpha val="40000"/>
              </a:schemeClr>
            </a:glow>
          </a:effectLst>
        </p:spPr>
      </p:pic>
      <p:sp>
        <p:nvSpPr>
          <p:cNvPr id="15" name="20 Flecha abajo"/>
          <p:cNvSpPr/>
          <p:nvPr/>
        </p:nvSpPr>
        <p:spPr>
          <a:xfrm>
            <a:off x="1187450" y="2506660"/>
            <a:ext cx="647700" cy="528869"/>
          </a:xfrm>
          <a:prstGeom prst="downArrow">
            <a:avLst>
              <a:gd name="adj1" fmla="val 50000"/>
              <a:gd name="adj2" fmla="val 446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4085857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onector recto"/>
          <p:cNvSpPr/>
          <p:nvPr/>
        </p:nvSpPr>
        <p:spPr>
          <a:xfrm>
            <a:off x="3865854" y="5877272"/>
            <a:ext cx="991175" cy="0"/>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sp>
      <p:sp>
        <p:nvSpPr>
          <p:cNvPr id="7" name="18 Conector recto"/>
          <p:cNvSpPr/>
          <p:nvPr/>
        </p:nvSpPr>
        <p:spPr>
          <a:xfrm flipV="1">
            <a:off x="4488271" y="3861048"/>
            <a:ext cx="1091841" cy="3207"/>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sp>
      <p:sp>
        <p:nvSpPr>
          <p:cNvPr id="8" name="21 Elipse"/>
          <p:cNvSpPr/>
          <p:nvPr/>
        </p:nvSpPr>
        <p:spPr>
          <a:xfrm>
            <a:off x="4115568" y="1124744"/>
            <a:ext cx="2659462" cy="1512167"/>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a:sp3d>
        </p:spPr>
        <p:txBody>
          <a:bodyPr lIns="93510" tIns="46756" rIns="93510" bIns="46756" anchor="ctr"/>
          <a:lstStyle/>
          <a:p>
            <a:pPr algn="ctr" fontAlgn="auto">
              <a:spcBef>
                <a:spcPts val="0"/>
              </a:spcBef>
              <a:spcAft>
                <a:spcPts val="0"/>
              </a:spcAft>
              <a:defRPr/>
            </a:pPr>
            <a:r>
              <a:rPr lang="es-MX" sz="2700" b="1" kern="0" dirty="0">
                <a:solidFill>
                  <a:sysClr val="windowText" lastClr="000000"/>
                </a:solidFill>
                <a:effectLst>
                  <a:outerShdw blurRad="38100" dist="38100" dir="2700000" algn="tl">
                    <a:srgbClr val="C0C0C0"/>
                  </a:outerShdw>
                </a:effectLst>
                <a:latin typeface="Calibri" pitchFamily="34" charset="0"/>
                <a:cs typeface="Calibri" pitchFamily="34" charset="0"/>
              </a:rPr>
              <a:t>1.Entidades de Gobierno</a:t>
            </a:r>
            <a:endParaRPr lang="es-ES" sz="2700" b="1" kern="0" dirty="0">
              <a:solidFill>
                <a:sysClr val="windowText" lastClr="000000"/>
              </a:solidFill>
              <a:latin typeface="Calibri" pitchFamily="34" charset="0"/>
              <a:cs typeface="Calibri" pitchFamily="34" charset="0"/>
            </a:endParaRPr>
          </a:p>
        </p:txBody>
      </p:sp>
      <p:sp>
        <p:nvSpPr>
          <p:cNvPr id="9" name="22 Elipse"/>
          <p:cNvSpPr/>
          <p:nvPr/>
        </p:nvSpPr>
        <p:spPr>
          <a:xfrm>
            <a:off x="5580111" y="2451100"/>
            <a:ext cx="3528392" cy="2318669"/>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ln>
          <a:effectLst>
            <a:glow rad="2286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txBody>
          <a:bodyPr lIns="93510" tIns="46756" rIns="93510" bIns="46756" anchor="ctr"/>
          <a:lstStyle/>
          <a:p>
            <a:pPr algn="ctr" fontAlgn="auto">
              <a:spcBef>
                <a:spcPts val="0"/>
              </a:spcBef>
              <a:spcAft>
                <a:spcPts val="0"/>
              </a:spcAft>
              <a:defRPr/>
            </a:pPr>
            <a:r>
              <a:rPr lang="es-MX"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rPr>
              <a:t>2.Empresas No Emisoras de Valores y que No Captan ni Administran Ahorro del Público.</a:t>
            </a:r>
            <a:endParaRPr lang="es-ES"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35 Elipse"/>
          <p:cNvSpPr/>
          <p:nvPr/>
        </p:nvSpPr>
        <p:spPr>
          <a:xfrm>
            <a:off x="4860032" y="4869160"/>
            <a:ext cx="3312368" cy="1944216"/>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01600" prst="riblet"/>
          </a:sp3d>
        </p:spPr>
        <p:txBody>
          <a:bodyPr lIns="93510" tIns="46756" rIns="93510" bIns="46756" anchor="ctr"/>
          <a:lstStyle/>
          <a:p>
            <a:pPr algn="ctr" fontAlgn="auto">
              <a:spcBef>
                <a:spcPts val="0"/>
              </a:spcBef>
              <a:spcAft>
                <a:spcPts val="0"/>
              </a:spcAft>
              <a:defRPr/>
            </a:pPr>
            <a:r>
              <a:rPr lang="es-MX" sz="2000" b="1" kern="0" dirty="0">
                <a:solidFill>
                  <a:sysClr val="windowText" lastClr="000000"/>
                </a:solidFill>
                <a:effectLst>
                  <a:outerShdw blurRad="38100" dist="38100" dir="2700000" algn="tl">
                    <a:srgbClr val="C0C0C0"/>
                  </a:outerShdw>
                </a:effectLst>
                <a:latin typeface="Calibri" pitchFamily="34" charset="0"/>
                <a:cs typeface="Calibri" pitchFamily="34" charset="0"/>
              </a:rPr>
              <a:t>3.Empresas Emisoras de Valores o que Captan Administran Ahorro del Público.</a:t>
            </a:r>
            <a:endParaRPr lang="es-ES" sz="2000" b="1" kern="0" dirty="0">
              <a:solidFill>
                <a:sysClr val="windowText" lastClr="000000"/>
              </a:solidFill>
              <a:latin typeface="Calibri" pitchFamily="34" charset="0"/>
              <a:cs typeface="Calibri" pitchFamily="34" charset="0"/>
            </a:endParaRPr>
          </a:p>
        </p:txBody>
      </p:sp>
      <p:sp>
        <p:nvSpPr>
          <p:cNvPr id="11" name="36 Elipse"/>
          <p:cNvSpPr/>
          <p:nvPr/>
        </p:nvSpPr>
        <p:spPr>
          <a:xfrm>
            <a:off x="107503" y="2060848"/>
            <a:ext cx="4536505" cy="4464497"/>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chemeClr val="accent3">
                <a:lumMod val="75000"/>
              </a:schemeClr>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3510" tIns="46756" rIns="93510" bIns="46756" anchor="ctr"/>
          <a:lstStyle/>
          <a:p>
            <a:pPr algn="ctr" fontAlgn="auto">
              <a:spcBef>
                <a:spcPts val="0"/>
              </a:spcBef>
              <a:spcAft>
                <a:spcPts val="0"/>
              </a:spcAft>
              <a:defRPr/>
            </a:pPr>
            <a:r>
              <a:rPr lang="es-MX" sz="4000" b="1" kern="0" dirty="0">
                <a:latin typeface="Calibri" pitchFamily="34" charset="0"/>
                <a:cs typeface="Calibri" pitchFamily="34" charset="0"/>
              </a:rPr>
              <a:t>MODELOS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4000" b="1" kern="0" dirty="0">
                <a:latin typeface="Calibri" pitchFamily="34" charset="0"/>
                <a:cs typeface="Calibri" pitchFamily="34" charset="0"/>
              </a:rPr>
              <a:t>DE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3600" b="1" kern="0" dirty="0">
                <a:latin typeface="Calibri" pitchFamily="34" charset="0"/>
                <a:cs typeface="Calibri" pitchFamily="34" charset="0"/>
              </a:rPr>
              <a:t>CONTABILIDAD</a:t>
            </a:r>
          </a:p>
          <a:p>
            <a:pPr algn="ctr" fontAlgn="auto">
              <a:spcBef>
                <a:spcPts val="0"/>
              </a:spcBef>
              <a:spcAft>
                <a:spcPts val="0"/>
              </a:spcAft>
              <a:defRPr/>
            </a:pPr>
            <a:endParaRPr lang="es-ES" sz="2900" b="1" kern="0" dirty="0">
              <a:solidFill>
                <a:sysClr val="windowText" lastClr="000000"/>
              </a:solidFill>
              <a:latin typeface="Calibri" pitchFamily="34" charset="0"/>
              <a:cs typeface="Calibri" pitchFamily="34" charset="0"/>
            </a:endParaRPr>
          </a:p>
        </p:txBody>
      </p:sp>
      <p:sp>
        <p:nvSpPr>
          <p:cNvPr id="12" name="37 Rectángulo"/>
          <p:cNvSpPr/>
          <p:nvPr/>
        </p:nvSpPr>
        <p:spPr>
          <a:xfrm>
            <a:off x="6732241" y="1124744"/>
            <a:ext cx="1296143" cy="401638"/>
          </a:xfrm>
          <a:prstGeom prst="rect">
            <a:avLst/>
          </a:prstGeom>
          <a:ln>
            <a:solidFill>
              <a:schemeClr val="accent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NICSP</a:t>
            </a:r>
            <a:endParaRPr lang="es-CO" sz="3200" b="1" dirty="0">
              <a:solidFill>
                <a:schemeClr val="tx1"/>
              </a:solidFill>
              <a:latin typeface="Calibri" pitchFamily="34" charset="0"/>
              <a:cs typeface="Calibri" pitchFamily="34" charset="0"/>
            </a:endParaRPr>
          </a:p>
        </p:txBody>
      </p:sp>
      <p:sp>
        <p:nvSpPr>
          <p:cNvPr id="13" name="38 Rectángulo"/>
          <p:cNvSpPr/>
          <p:nvPr/>
        </p:nvSpPr>
        <p:spPr>
          <a:xfrm>
            <a:off x="8101013" y="5061049"/>
            <a:ext cx="935483" cy="3841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4" name="39 Rectángulo"/>
          <p:cNvSpPr/>
          <p:nvPr/>
        </p:nvSpPr>
        <p:spPr>
          <a:xfrm>
            <a:off x="8101583" y="2105025"/>
            <a:ext cx="862905" cy="3460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5" name="19 Conector recto"/>
          <p:cNvSpPr/>
          <p:nvPr/>
        </p:nvSpPr>
        <p:spPr>
          <a:xfrm>
            <a:off x="2564946" y="2052866"/>
            <a:ext cx="1550622" cy="0"/>
          </a:xfrm>
          <a:prstGeom prst="line">
            <a:avLst/>
          </a:prstGeom>
          <a:noFill/>
          <a:ln w="38100" cap="flat" cmpd="sng" algn="ctr">
            <a:solidFill>
              <a:srgbClr val="9BBB59"/>
            </a:solidFill>
            <a:prstDash val="solid"/>
          </a:ln>
          <a:effectLst>
            <a:outerShdw blurRad="40000" dist="23000" dir="5400000" rotWithShape="0">
              <a:srgbClr val="000000">
                <a:alpha val="35000"/>
              </a:srgbClr>
            </a:outerShdw>
          </a:effectLst>
        </p:spPr>
      </p:sp>
      <p:sp>
        <p:nvSpPr>
          <p:cNvPr id="2" name="Flecha derecha 1">
            <a:hlinkClick r:id="rId2"/>
          </p:cNvPr>
          <p:cNvSpPr/>
          <p:nvPr/>
        </p:nvSpPr>
        <p:spPr>
          <a:xfrm>
            <a:off x="7739421" y="6453336"/>
            <a:ext cx="756879" cy="4325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a:hlinkClick r:id="rId3"/>
          </p:cNvPr>
          <p:cNvSpPr/>
          <p:nvPr/>
        </p:nvSpPr>
        <p:spPr>
          <a:xfrm>
            <a:off x="8388425" y="4437112"/>
            <a:ext cx="720080" cy="43204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707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107504" y="761235"/>
            <a:ext cx="8856538" cy="5903913"/>
            <a:chOff x="68" y="482"/>
            <a:chExt cx="7501" cy="3719"/>
          </a:xfrm>
        </p:grpSpPr>
        <p:sp>
          <p:nvSpPr>
            <p:cNvPr id="8" name="AutoShape 3"/>
            <p:cNvSpPr>
              <a:spLocks noChangeAspect="1" noChangeArrowheads="1" noTextEdit="1"/>
            </p:cNvSpPr>
            <p:nvPr/>
          </p:nvSpPr>
          <p:spPr bwMode="auto">
            <a:xfrm>
              <a:off x="68" y="482"/>
              <a:ext cx="7501"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nvGrpSpPr>
            <p:cNvPr id="9" name="Group 205"/>
            <p:cNvGrpSpPr>
              <a:grpSpLocks/>
            </p:cNvGrpSpPr>
            <p:nvPr/>
          </p:nvGrpSpPr>
          <p:grpSpPr bwMode="auto">
            <a:xfrm>
              <a:off x="106" y="989"/>
              <a:ext cx="5207" cy="2695"/>
              <a:chOff x="106" y="989"/>
              <a:chExt cx="5207" cy="2695"/>
            </a:xfrm>
          </p:grpSpPr>
          <p:sp>
            <p:nvSpPr>
              <p:cNvPr id="295" name="Rectangle 157"/>
              <p:cNvSpPr>
                <a:spLocks noChangeArrowheads="1"/>
              </p:cNvSpPr>
              <p:nvPr/>
            </p:nvSpPr>
            <p:spPr bwMode="auto">
              <a:xfrm>
                <a:off x="2185"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6" name="Freeform 5"/>
              <p:cNvSpPr>
                <a:spLocks/>
              </p:cNvSpPr>
              <p:nvPr/>
            </p:nvSpPr>
            <p:spPr bwMode="auto">
              <a:xfrm>
                <a:off x="4520" y="1924"/>
                <a:ext cx="166" cy="1760"/>
              </a:xfrm>
              <a:custGeom>
                <a:avLst/>
                <a:gdLst>
                  <a:gd name="T0" fmla="*/ 0 w 166"/>
                  <a:gd name="T1" fmla="*/ 0 h 1760"/>
                  <a:gd name="T2" fmla="*/ 0 w 166"/>
                  <a:gd name="T3" fmla="*/ 1760 h 1760"/>
                  <a:gd name="T4" fmla="*/ 166 w 166"/>
                  <a:gd name="T5" fmla="*/ 1760 h 1760"/>
                </a:gdLst>
                <a:ahLst/>
                <a:cxnLst>
                  <a:cxn ang="0">
                    <a:pos x="T0" y="T1"/>
                  </a:cxn>
                  <a:cxn ang="0">
                    <a:pos x="T2" y="T3"/>
                  </a:cxn>
                  <a:cxn ang="0">
                    <a:pos x="T4" y="T5"/>
                  </a:cxn>
                </a:cxnLst>
                <a:rect l="0" t="0" r="r" b="b"/>
                <a:pathLst>
                  <a:path w="166" h="1760">
                    <a:moveTo>
                      <a:pt x="0" y="0"/>
                    </a:moveTo>
                    <a:lnTo>
                      <a:pt x="0" y="1760"/>
                    </a:lnTo>
                    <a:lnTo>
                      <a:pt x="166" y="176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7" name="Freeform 6"/>
              <p:cNvSpPr>
                <a:spLocks/>
              </p:cNvSpPr>
              <p:nvPr/>
            </p:nvSpPr>
            <p:spPr bwMode="auto">
              <a:xfrm>
                <a:off x="4520" y="1924"/>
                <a:ext cx="141" cy="1450"/>
              </a:xfrm>
              <a:custGeom>
                <a:avLst/>
                <a:gdLst>
                  <a:gd name="T0" fmla="*/ 0 w 141"/>
                  <a:gd name="T1" fmla="*/ 0 h 1450"/>
                  <a:gd name="T2" fmla="*/ 0 w 141"/>
                  <a:gd name="T3" fmla="*/ 1450 h 1450"/>
                  <a:gd name="T4" fmla="*/ 141 w 141"/>
                  <a:gd name="T5" fmla="*/ 1450 h 1450"/>
                </a:gdLst>
                <a:ahLst/>
                <a:cxnLst>
                  <a:cxn ang="0">
                    <a:pos x="T0" y="T1"/>
                  </a:cxn>
                  <a:cxn ang="0">
                    <a:pos x="T2" y="T3"/>
                  </a:cxn>
                  <a:cxn ang="0">
                    <a:pos x="T4" y="T5"/>
                  </a:cxn>
                </a:cxnLst>
                <a:rect l="0" t="0" r="r" b="b"/>
                <a:pathLst>
                  <a:path w="141" h="1450">
                    <a:moveTo>
                      <a:pt x="0" y="0"/>
                    </a:moveTo>
                    <a:lnTo>
                      <a:pt x="0" y="1450"/>
                    </a:lnTo>
                    <a:lnTo>
                      <a:pt x="141" y="145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8" name="Freeform 7"/>
              <p:cNvSpPr>
                <a:spLocks/>
              </p:cNvSpPr>
              <p:nvPr/>
            </p:nvSpPr>
            <p:spPr bwMode="auto">
              <a:xfrm>
                <a:off x="4520" y="1924"/>
                <a:ext cx="138" cy="1165"/>
              </a:xfrm>
              <a:custGeom>
                <a:avLst/>
                <a:gdLst>
                  <a:gd name="T0" fmla="*/ 0 w 138"/>
                  <a:gd name="T1" fmla="*/ 0 h 1165"/>
                  <a:gd name="T2" fmla="*/ 0 w 138"/>
                  <a:gd name="T3" fmla="*/ 1165 h 1165"/>
                  <a:gd name="T4" fmla="*/ 138 w 138"/>
                  <a:gd name="T5" fmla="*/ 1165 h 1165"/>
                </a:gdLst>
                <a:ahLst/>
                <a:cxnLst>
                  <a:cxn ang="0">
                    <a:pos x="T0" y="T1"/>
                  </a:cxn>
                  <a:cxn ang="0">
                    <a:pos x="T2" y="T3"/>
                  </a:cxn>
                  <a:cxn ang="0">
                    <a:pos x="T4" y="T5"/>
                  </a:cxn>
                </a:cxnLst>
                <a:rect l="0" t="0" r="r" b="b"/>
                <a:pathLst>
                  <a:path w="138" h="1165">
                    <a:moveTo>
                      <a:pt x="0" y="0"/>
                    </a:moveTo>
                    <a:lnTo>
                      <a:pt x="0" y="1165"/>
                    </a:lnTo>
                    <a:lnTo>
                      <a:pt x="138" y="116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99" name="Freeform 8"/>
              <p:cNvSpPr>
                <a:spLocks/>
              </p:cNvSpPr>
              <p:nvPr/>
            </p:nvSpPr>
            <p:spPr bwMode="auto">
              <a:xfrm>
                <a:off x="4520" y="1924"/>
                <a:ext cx="141" cy="880"/>
              </a:xfrm>
              <a:custGeom>
                <a:avLst/>
                <a:gdLst>
                  <a:gd name="T0" fmla="*/ 0 w 141"/>
                  <a:gd name="T1" fmla="*/ 0 h 880"/>
                  <a:gd name="T2" fmla="*/ 0 w 141"/>
                  <a:gd name="T3" fmla="*/ 880 h 880"/>
                  <a:gd name="T4" fmla="*/ 141 w 141"/>
                  <a:gd name="T5" fmla="*/ 880 h 880"/>
                </a:gdLst>
                <a:ahLst/>
                <a:cxnLst>
                  <a:cxn ang="0">
                    <a:pos x="T0" y="T1"/>
                  </a:cxn>
                  <a:cxn ang="0">
                    <a:pos x="T2" y="T3"/>
                  </a:cxn>
                  <a:cxn ang="0">
                    <a:pos x="T4" y="T5"/>
                  </a:cxn>
                </a:cxnLst>
                <a:rect l="0" t="0" r="r" b="b"/>
                <a:pathLst>
                  <a:path w="141" h="880">
                    <a:moveTo>
                      <a:pt x="0" y="0"/>
                    </a:moveTo>
                    <a:lnTo>
                      <a:pt x="0" y="880"/>
                    </a:lnTo>
                    <a:lnTo>
                      <a:pt x="141" y="880"/>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0" name="Freeform 9"/>
              <p:cNvSpPr>
                <a:spLocks/>
              </p:cNvSpPr>
              <p:nvPr/>
            </p:nvSpPr>
            <p:spPr bwMode="auto">
              <a:xfrm>
                <a:off x="4520" y="1924"/>
                <a:ext cx="141" cy="537"/>
              </a:xfrm>
              <a:custGeom>
                <a:avLst/>
                <a:gdLst>
                  <a:gd name="T0" fmla="*/ 0 w 141"/>
                  <a:gd name="T1" fmla="*/ 0 h 537"/>
                  <a:gd name="T2" fmla="*/ 0 w 141"/>
                  <a:gd name="T3" fmla="*/ 537 h 537"/>
                  <a:gd name="T4" fmla="*/ 141 w 141"/>
                  <a:gd name="T5" fmla="*/ 537 h 537"/>
                </a:gdLst>
                <a:ahLst/>
                <a:cxnLst>
                  <a:cxn ang="0">
                    <a:pos x="T0" y="T1"/>
                  </a:cxn>
                  <a:cxn ang="0">
                    <a:pos x="T2" y="T3"/>
                  </a:cxn>
                  <a:cxn ang="0">
                    <a:pos x="T4" y="T5"/>
                  </a:cxn>
                </a:cxnLst>
                <a:rect l="0" t="0" r="r" b="b"/>
                <a:pathLst>
                  <a:path w="141" h="537">
                    <a:moveTo>
                      <a:pt x="0" y="0"/>
                    </a:moveTo>
                    <a:lnTo>
                      <a:pt x="0" y="537"/>
                    </a:lnTo>
                    <a:lnTo>
                      <a:pt x="141" y="53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1" name="Freeform 10"/>
              <p:cNvSpPr>
                <a:spLocks/>
              </p:cNvSpPr>
              <p:nvPr/>
            </p:nvSpPr>
            <p:spPr bwMode="auto">
              <a:xfrm>
                <a:off x="4520" y="1924"/>
                <a:ext cx="141" cy="217"/>
              </a:xfrm>
              <a:custGeom>
                <a:avLst/>
                <a:gdLst>
                  <a:gd name="T0" fmla="*/ 0 w 141"/>
                  <a:gd name="T1" fmla="*/ 0 h 217"/>
                  <a:gd name="T2" fmla="*/ 0 w 141"/>
                  <a:gd name="T3" fmla="*/ 217 h 217"/>
                  <a:gd name="T4" fmla="*/ 141 w 141"/>
                  <a:gd name="T5" fmla="*/ 217 h 217"/>
                </a:gdLst>
                <a:ahLst/>
                <a:cxnLst>
                  <a:cxn ang="0">
                    <a:pos x="T0" y="T1"/>
                  </a:cxn>
                  <a:cxn ang="0">
                    <a:pos x="T2" y="T3"/>
                  </a:cxn>
                  <a:cxn ang="0">
                    <a:pos x="T4" y="T5"/>
                  </a:cxn>
                </a:cxnLst>
                <a:rect l="0" t="0" r="r" b="b"/>
                <a:pathLst>
                  <a:path w="141" h="217">
                    <a:moveTo>
                      <a:pt x="0" y="0"/>
                    </a:moveTo>
                    <a:lnTo>
                      <a:pt x="0" y="217"/>
                    </a:lnTo>
                    <a:lnTo>
                      <a:pt x="141"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2" name="Freeform 11"/>
              <p:cNvSpPr>
                <a:spLocks/>
              </p:cNvSpPr>
              <p:nvPr/>
            </p:nvSpPr>
            <p:spPr bwMode="auto">
              <a:xfrm>
                <a:off x="3286" y="1533"/>
                <a:ext cx="2027" cy="99"/>
              </a:xfrm>
              <a:custGeom>
                <a:avLst/>
                <a:gdLst>
                  <a:gd name="T0" fmla="*/ 0 w 2027"/>
                  <a:gd name="T1" fmla="*/ 0 h 99"/>
                  <a:gd name="T2" fmla="*/ 0 w 2027"/>
                  <a:gd name="T3" fmla="*/ 49 h 99"/>
                  <a:gd name="T4" fmla="*/ 2027 w 2027"/>
                  <a:gd name="T5" fmla="*/ 49 h 99"/>
                  <a:gd name="T6" fmla="*/ 2027 w 2027"/>
                  <a:gd name="T7" fmla="*/ 99 h 99"/>
                </a:gdLst>
                <a:ahLst/>
                <a:cxnLst>
                  <a:cxn ang="0">
                    <a:pos x="T0" y="T1"/>
                  </a:cxn>
                  <a:cxn ang="0">
                    <a:pos x="T2" y="T3"/>
                  </a:cxn>
                  <a:cxn ang="0">
                    <a:pos x="T4" y="T5"/>
                  </a:cxn>
                  <a:cxn ang="0">
                    <a:pos x="T6" y="T7"/>
                  </a:cxn>
                </a:cxnLst>
                <a:rect l="0" t="0" r="r" b="b"/>
                <a:pathLst>
                  <a:path w="2027" h="99">
                    <a:moveTo>
                      <a:pt x="0" y="0"/>
                    </a:moveTo>
                    <a:lnTo>
                      <a:pt x="0" y="49"/>
                    </a:lnTo>
                    <a:lnTo>
                      <a:pt x="2027" y="49"/>
                    </a:lnTo>
                    <a:lnTo>
                      <a:pt x="2027"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3" name="Freeform 12"/>
              <p:cNvSpPr>
                <a:spLocks/>
              </p:cNvSpPr>
              <p:nvPr/>
            </p:nvSpPr>
            <p:spPr bwMode="auto">
              <a:xfrm>
                <a:off x="2194" y="1924"/>
                <a:ext cx="110" cy="1525"/>
              </a:xfrm>
              <a:custGeom>
                <a:avLst/>
                <a:gdLst>
                  <a:gd name="T0" fmla="*/ 0 w 328"/>
                  <a:gd name="T1" fmla="*/ 0 h 1525"/>
                  <a:gd name="T2" fmla="*/ 0 w 328"/>
                  <a:gd name="T3" fmla="*/ 1525 h 1525"/>
                  <a:gd name="T4" fmla="*/ 328 w 328"/>
                  <a:gd name="T5" fmla="*/ 1525 h 1525"/>
                </a:gdLst>
                <a:ahLst/>
                <a:cxnLst>
                  <a:cxn ang="0">
                    <a:pos x="T0" y="T1"/>
                  </a:cxn>
                  <a:cxn ang="0">
                    <a:pos x="T2" y="T3"/>
                  </a:cxn>
                  <a:cxn ang="0">
                    <a:pos x="T4" y="T5"/>
                  </a:cxn>
                </a:cxnLst>
                <a:rect l="0" t="0" r="r" b="b"/>
                <a:pathLst>
                  <a:path w="328" h="1525">
                    <a:moveTo>
                      <a:pt x="0" y="0"/>
                    </a:moveTo>
                    <a:lnTo>
                      <a:pt x="0" y="1525"/>
                    </a:lnTo>
                    <a:lnTo>
                      <a:pt x="328" y="1525"/>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4" name="Freeform 13"/>
              <p:cNvSpPr>
                <a:spLocks/>
              </p:cNvSpPr>
              <p:nvPr/>
            </p:nvSpPr>
            <p:spPr bwMode="auto">
              <a:xfrm>
                <a:off x="2204" y="1924"/>
                <a:ext cx="121" cy="1272"/>
              </a:xfrm>
              <a:custGeom>
                <a:avLst/>
                <a:gdLst>
                  <a:gd name="T0" fmla="*/ 0 w 297"/>
                  <a:gd name="T1" fmla="*/ 0 h 1223"/>
                  <a:gd name="T2" fmla="*/ 0 w 297"/>
                  <a:gd name="T3" fmla="*/ 1223 h 1223"/>
                  <a:gd name="T4" fmla="*/ 297 w 297"/>
                  <a:gd name="T5" fmla="*/ 1223 h 1223"/>
                </a:gdLst>
                <a:ahLst/>
                <a:cxnLst>
                  <a:cxn ang="0">
                    <a:pos x="T0" y="T1"/>
                  </a:cxn>
                  <a:cxn ang="0">
                    <a:pos x="T2" y="T3"/>
                  </a:cxn>
                  <a:cxn ang="0">
                    <a:pos x="T4" y="T5"/>
                  </a:cxn>
                </a:cxnLst>
                <a:rect l="0" t="0" r="r" b="b"/>
                <a:pathLst>
                  <a:path w="297" h="1223">
                    <a:moveTo>
                      <a:pt x="0" y="0"/>
                    </a:moveTo>
                    <a:lnTo>
                      <a:pt x="0" y="1223"/>
                    </a:lnTo>
                    <a:lnTo>
                      <a:pt x="297"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5" name="Freeform 14"/>
              <p:cNvSpPr>
                <a:spLocks/>
              </p:cNvSpPr>
              <p:nvPr/>
            </p:nvSpPr>
            <p:spPr bwMode="auto">
              <a:xfrm>
                <a:off x="2204" y="1924"/>
                <a:ext cx="121" cy="923"/>
              </a:xfrm>
              <a:custGeom>
                <a:avLst/>
                <a:gdLst>
                  <a:gd name="T0" fmla="*/ 0 w 297"/>
                  <a:gd name="T1" fmla="*/ 0 h 888"/>
                  <a:gd name="T2" fmla="*/ 0 w 297"/>
                  <a:gd name="T3" fmla="*/ 888 h 888"/>
                  <a:gd name="T4" fmla="*/ 297 w 297"/>
                  <a:gd name="T5" fmla="*/ 888 h 888"/>
                </a:gdLst>
                <a:ahLst/>
                <a:cxnLst>
                  <a:cxn ang="0">
                    <a:pos x="T0" y="T1"/>
                  </a:cxn>
                  <a:cxn ang="0">
                    <a:pos x="T2" y="T3"/>
                  </a:cxn>
                  <a:cxn ang="0">
                    <a:pos x="T4" y="T5"/>
                  </a:cxn>
                </a:cxnLst>
                <a:rect l="0" t="0" r="r" b="b"/>
                <a:pathLst>
                  <a:path w="297" h="888">
                    <a:moveTo>
                      <a:pt x="0" y="0"/>
                    </a:moveTo>
                    <a:lnTo>
                      <a:pt x="0" y="888"/>
                    </a:lnTo>
                    <a:lnTo>
                      <a:pt x="297"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6" name="Freeform 15"/>
              <p:cNvSpPr>
                <a:spLocks/>
              </p:cNvSpPr>
              <p:nvPr/>
            </p:nvSpPr>
            <p:spPr bwMode="auto">
              <a:xfrm>
                <a:off x="2199" y="1924"/>
                <a:ext cx="126" cy="575"/>
              </a:xfrm>
              <a:custGeom>
                <a:avLst/>
                <a:gdLst>
                  <a:gd name="T0" fmla="*/ 0 w 297"/>
                  <a:gd name="T1" fmla="*/ 0 h 553"/>
                  <a:gd name="T2" fmla="*/ 0 w 297"/>
                  <a:gd name="T3" fmla="*/ 553 h 553"/>
                  <a:gd name="T4" fmla="*/ 297 w 297"/>
                  <a:gd name="T5" fmla="*/ 553 h 553"/>
                </a:gdLst>
                <a:ahLst/>
                <a:cxnLst>
                  <a:cxn ang="0">
                    <a:pos x="T0" y="T1"/>
                  </a:cxn>
                  <a:cxn ang="0">
                    <a:pos x="T2" y="T3"/>
                  </a:cxn>
                  <a:cxn ang="0">
                    <a:pos x="T4" y="T5"/>
                  </a:cxn>
                </a:cxnLst>
                <a:rect l="0" t="0" r="r" b="b"/>
                <a:pathLst>
                  <a:path w="297" h="553">
                    <a:moveTo>
                      <a:pt x="0" y="0"/>
                    </a:moveTo>
                    <a:lnTo>
                      <a:pt x="0" y="553"/>
                    </a:lnTo>
                    <a:lnTo>
                      <a:pt x="297"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7" name="Freeform 16"/>
              <p:cNvSpPr>
                <a:spLocks/>
              </p:cNvSpPr>
              <p:nvPr/>
            </p:nvSpPr>
            <p:spPr bwMode="auto">
              <a:xfrm>
                <a:off x="2207" y="1924"/>
                <a:ext cx="118" cy="217"/>
              </a:xfrm>
              <a:custGeom>
                <a:avLst/>
                <a:gdLst>
                  <a:gd name="T0" fmla="*/ 0 w 297"/>
                  <a:gd name="T1" fmla="*/ 0 h 217"/>
                  <a:gd name="T2" fmla="*/ 0 w 297"/>
                  <a:gd name="T3" fmla="*/ 217 h 217"/>
                  <a:gd name="T4" fmla="*/ 297 w 297"/>
                  <a:gd name="T5" fmla="*/ 217 h 217"/>
                </a:gdLst>
                <a:ahLst/>
                <a:cxnLst>
                  <a:cxn ang="0">
                    <a:pos x="T0" y="T1"/>
                  </a:cxn>
                  <a:cxn ang="0">
                    <a:pos x="T2" y="T3"/>
                  </a:cxn>
                  <a:cxn ang="0">
                    <a:pos x="T4" y="T5"/>
                  </a:cxn>
                </a:cxnLst>
                <a:rect l="0" t="0" r="r" b="b"/>
                <a:pathLst>
                  <a:path w="297" h="217">
                    <a:moveTo>
                      <a:pt x="0" y="0"/>
                    </a:moveTo>
                    <a:lnTo>
                      <a:pt x="0" y="217"/>
                    </a:lnTo>
                    <a:lnTo>
                      <a:pt x="297"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8" name="Freeform 17"/>
              <p:cNvSpPr>
                <a:spLocks/>
              </p:cNvSpPr>
              <p:nvPr/>
            </p:nvSpPr>
            <p:spPr bwMode="auto">
              <a:xfrm>
                <a:off x="3175" y="1533"/>
                <a:ext cx="110" cy="99"/>
              </a:xfrm>
              <a:custGeom>
                <a:avLst/>
                <a:gdLst>
                  <a:gd name="T0" fmla="*/ 110 w 110"/>
                  <a:gd name="T1" fmla="*/ 0 h 99"/>
                  <a:gd name="T2" fmla="*/ 110 w 110"/>
                  <a:gd name="T3" fmla="*/ 49 h 99"/>
                  <a:gd name="T4" fmla="*/ 0 w 110"/>
                  <a:gd name="T5" fmla="*/ 49 h 99"/>
                  <a:gd name="T6" fmla="*/ 0 w 110"/>
                  <a:gd name="T7" fmla="*/ 99 h 99"/>
                </a:gdLst>
                <a:ahLst/>
                <a:cxnLst>
                  <a:cxn ang="0">
                    <a:pos x="T0" y="T1"/>
                  </a:cxn>
                  <a:cxn ang="0">
                    <a:pos x="T2" y="T3"/>
                  </a:cxn>
                  <a:cxn ang="0">
                    <a:pos x="T4" y="T5"/>
                  </a:cxn>
                  <a:cxn ang="0">
                    <a:pos x="T6" y="T7"/>
                  </a:cxn>
                </a:cxnLst>
                <a:rect l="0" t="0" r="r" b="b"/>
                <a:pathLst>
                  <a:path w="110" h="99">
                    <a:moveTo>
                      <a:pt x="110" y="0"/>
                    </a:moveTo>
                    <a:lnTo>
                      <a:pt x="110"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09" name="Freeform 18"/>
              <p:cNvSpPr>
                <a:spLocks/>
              </p:cNvSpPr>
              <p:nvPr/>
            </p:nvSpPr>
            <p:spPr bwMode="auto">
              <a:xfrm>
                <a:off x="304" y="1924"/>
                <a:ext cx="292" cy="1521"/>
              </a:xfrm>
              <a:custGeom>
                <a:avLst/>
                <a:gdLst>
                  <a:gd name="T0" fmla="*/ 0 w 292"/>
                  <a:gd name="T1" fmla="*/ 0 h 1521"/>
                  <a:gd name="T2" fmla="*/ 0 w 292"/>
                  <a:gd name="T3" fmla="*/ 1521 h 1521"/>
                  <a:gd name="T4" fmla="*/ 292 w 292"/>
                  <a:gd name="T5" fmla="*/ 1521 h 1521"/>
                </a:gdLst>
                <a:ahLst/>
                <a:cxnLst>
                  <a:cxn ang="0">
                    <a:pos x="T0" y="T1"/>
                  </a:cxn>
                  <a:cxn ang="0">
                    <a:pos x="T2" y="T3"/>
                  </a:cxn>
                  <a:cxn ang="0">
                    <a:pos x="T4" y="T5"/>
                  </a:cxn>
                </a:cxnLst>
                <a:rect l="0" t="0" r="r" b="b"/>
                <a:pathLst>
                  <a:path w="292" h="1521">
                    <a:moveTo>
                      <a:pt x="0" y="0"/>
                    </a:moveTo>
                    <a:lnTo>
                      <a:pt x="0" y="1521"/>
                    </a:lnTo>
                    <a:lnTo>
                      <a:pt x="292" y="1521"/>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0" name="Freeform 19"/>
              <p:cNvSpPr>
                <a:spLocks/>
              </p:cNvSpPr>
              <p:nvPr/>
            </p:nvSpPr>
            <p:spPr bwMode="auto">
              <a:xfrm>
                <a:off x="304" y="1924"/>
                <a:ext cx="239" cy="1223"/>
              </a:xfrm>
              <a:custGeom>
                <a:avLst/>
                <a:gdLst>
                  <a:gd name="T0" fmla="*/ 0 w 239"/>
                  <a:gd name="T1" fmla="*/ 0 h 1223"/>
                  <a:gd name="T2" fmla="*/ 0 w 239"/>
                  <a:gd name="T3" fmla="*/ 1223 h 1223"/>
                  <a:gd name="T4" fmla="*/ 239 w 239"/>
                  <a:gd name="T5" fmla="*/ 1223 h 1223"/>
                </a:gdLst>
                <a:ahLst/>
                <a:cxnLst>
                  <a:cxn ang="0">
                    <a:pos x="T0" y="T1"/>
                  </a:cxn>
                  <a:cxn ang="0">
                    <a:pos x="T2" y="T3"/>
                  </a:cxn>
                  <a:cxn ang="0">
                    <a:pos x="T4" y="T5"/>
                  </a:cxn>
                </a:cxnLst>
                <a:rect l="0" t="0" r="r" b="b"/>
                <a:pathLst>
                  <a:path w="239" h="1223">
                    <a:moveTo>
                      <a:pt x="0" y="0"/>
                    </a:moveTo>
                    <a:lnTo>
                      <a:pt x="0" y="1223"/>
                    </a:lnTo>
                    <a:lnTo>
                      <a:pt x="239" y="122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1" name="Freeform 20"/>
              <p:cNvSpPr>
                <a:spLocks/>
              </p:cNvSpPr>
              <p:nvPr/>
            </p:nvSpPr>
            <p:spPr bwMode="auto">
              <a:xfrm>
                <a:off x="304" y="1924"/>
                <a:ext cx="239" cy="888"/>
              </a:xfrm>
              <a:custGeom>
                <a:avLst/>
                <a:gdLst>
                  <a:gd name="T0" fmla="*/ 0 w 239"/>
                  <a:gd name="T1" fmla="*/ 0 h 888"/>
                  <a:gd name="T2" fmla="*/ 0 w 239"/>
                  <a:gd name="T3" fmla="*/ 888 h 888"/>
                  <a:gd name="T4" fmla="*/ 239 w 239"/>
                  <a:gd name="T5" fmla="*/ 888 h 888"/>
                </a:gdLst>
                <a:ahLst/>
                <a:cxnLst>
                  <a:cxn ang="0">
                    <a:pos x="T0" y="T1"/>
                  </a:cxn>
                  <a:cxn ang="0">
                    <a:pos x="T2" y="T3"/>
                  </a:cxn>
                  <a:cxn ang="0">
                    <a:pos x="T4" y="T5"/>
                  </a:cxn>
                </a:cxnLst>
                <a:rect l="0" t="0" r="r" b="b"/>
                <a:pathLst>
                  <a:path w="239" h="888">
                    <a:moveTo>
                      <a:pt x="0" y="0"/>
                    </a:moveTo>
                    <a:lnTo>
                      <a:pt x="0" y="888"/>
                    </a:lnTo>
                    <a:lnTo>
                      <a:pt x="239" y="888"/>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2" name="Freeform 21"/>
              <p:cNvSpPr>
                <a:spLocks/>
              </p:cNvSpPr>
              <p:nvPr/>
            </p:nvSpPr>
            <p:spPr bwMode="auto">
              <a:xfrm>
                <a:off x="304" y="1924"/>
                <a:ext cx="239" cy="553"/>
              </a:xfrm>
              <a:custGeom>
                <a:avLst/>
                <a:gdLst>
                  <a:gd name="T0" fmla="*/ 0 w 239"/>
                  <a:gd name="T1" fmla="*/ 0 h 553"/>
                  <a:gd name="T2" fmla="*/ 0 w 239"/>
                  <a:gd name="T3" fmla="*/ 553 h 553"/>
                  <a:gd name="T4" fmla="*/ 239 w 239"/>
                  <a:gd name="T5" fmla="*/ 553 h 553"/>
                </a:gdLst>
                <a:ahLst/>
                <a:cxnLst>
                  <a:cxn ang="0">
                    <a:pos x="T0" y="T1"/>
                  </a:cxn>
                  <a:cxn ang="0">
                    <a:pos x="T2" y="T3"/>
                  </a:cxn>
                  <a:cxn ang="0">
                    <a:pos x="T4" y="T5"/>
                  </a:cxn>
                </a:cxnLst>
                <a:rect l="0" t="0" r="r" b="b"/>
                <a:pathLst>
                  <a:path w="239" h="553">
                    <a:moveTo>
                      <a:pt x="0" y="0"/>
                    </a:moveTo>
                    <a:lnTo>
                      <a:pt x="0" y="553"/>
                    </a:lnTo>
                    <a:lnTo>
                      <a:pt x="239" y="553"/>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3" name="Freeform 22"/>
              <p:cNvSpPr>
                <a:spLocks/>
              </p:cNvSpPr>
              <p:nvPr/>
            </p:nvSpPr>
            <p:spPr bwMode="auto">
              <a:xfrm>
                <a:off x="304" y="1924"/>
                <a:ext cx="239" cy="217"/>
              </a:xfrm>
              <a:custGeom>
                <a:avLst/>
                <a:gdLst>
                  <a:gd name="T0" fmla="*/ 0 w 239"/>
                  <a:gd name="T1" fmla="*/ 0 h 217"/>
                  <a:gd name="T2" fmla="*/ 0 w 239"/>
                  <a:gd name="T3" fmla="*/ 217 h 217"/>
                  <a:gd name="T4" fmla="*/ 239 w 239"/>
                  <a:gd name="T5" fmla="*/ 217 h 217"/>
                </a:gdLst>
                <a:ahLst/>
                <a:cxnLst>
                  <a:cxn ang="0">
                    <a:pos x="T0" y="T1"/>
                  </a:cxn>
                  <a:cxn ang="0">
                    <a:pos x="T2" y="T3"/>
                  </a:cxn>
                  <a:cxn ang="0">
                    <a:pos x="T4" y="T5"/>
                  </a:cxn>
                </a:cxnLst>
                <a:rect l="0" t="0" r="r" b="b"/>
                <a:pathLst>
                  <a:path w="239" h="217">
                    <a:moveTo>
                      <a:pt x="0" y="0"/>
                    </a:moveTo>
                    <a:lnTo>
                      <a:pt x="0" y="217"/>
                    </a:lnTo>
                    <a:lnTo>
                      <a:pt x="239" y="217"/>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4" name="Freeform 23"/>
              <p:cNvSpPr>
                <a:spLocks/>
              </p:cNvSpPr>
              <p:nvPr/>
            </p:nvSpPr>
            <p:spPr bwMode="auto">
              <a:xfrm>
                <a:off x="1097" y="1533"/>
                <a:ext cx="2189" cy="99"/>
              </a:xfrm>
              <a:custGeom>
                <a:avLst/>
                <a:gdLst>
                  <a:gd name="T0" fmla="*/ 2189 w 2189"/>
                  <a:gd name="T1" fmla="*/ 0 h 99"/>
                  <a:gd name="T2" fmla="*/ 2189 w 2189"/>
                  <a:gd name="T3" fmla="*/ 49 h 99"/>
                  <a:gd name="T4" fmla="*/ 0 w 2189"/>
                  <a:gd name="T5" fmla="*/ 49 h 99"/>
                  <a:gd name="T6" fmla="*/ 0 w 2189"/>
                  <a:gd name="T7" fmla="*/ 99 h 99"/>
                </a:gdLst>
                <a:ahLst/>
                <a:cxnLst>
                  <a:cxn ang="0">
                    <a:pos x="T0" y="T1"/>
                  </a:cxn>
                  <a:cxn ang="0">
                    <a:pos x="T2" y="T3"/>
                  </a:cxn>
                  <a:cxn ang="0">
                    <a:pos x="T4" y="T5"/>
                  </a:cxn>
                  <a:cxn ang="0">
                    <a:pos x="T6" y="T7"/>
                  </a:cxn>
                </a:cxnLst>
                <a:rect l="0" t="0" r="r" b="b"/>
                <a:pathLst>
                  <a:path w="2189" h="99">
                    <a:moveTo>
                      <a:pt x="2189" y="0"/>
                    </a:moveTo>
                    <a:lnTo>
                      <a:pt x="2189" y="49"/>
                    </a:lnTo>
                    <a:lnTo>
                      <a:pt x="0" y="49"/>
                    </a:lnTo>
                    <a:lnTo>
                      <a:pt x="0" y="99"/>
                    </a:lnTo>
                  </a:path>
                </a:pathLst>
              </a:custGeom>
              <a:noFill/>
              <a:ln w="22" cap="flat">
                <a:solidFill>
                  <a:srgbClr val="A9CBC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5" name="Line 24"/>
              <p:cNvSpPr>
                <a:spLocks noChangeShapeType="1"/>
              </p:cNvSpPr>
              <p:nvPr/>
            </p:nvSpPr>
            <p:spPr bwMode="auto">
              <a:xfrm>
                <a:off x="3286" y="1226"/>
                <a:ext cx="0" cy="71"/>
              </a:xfrm>
              <a:prstGeom prst="line">
                <a:avLst/>
              </a:prstGeom>
              <a:noFill/>
              <a:ln w="22" cap="flat">
                <a:solidFill>
                  <a:srgbClr val="94B2B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16" name="Rectangle 25"/>
              <p:cNvSpPr>
                <a:spLocks noChangeArrowheads="1"/>
              </p:cNvSpPr>
              <p:nvPr/>
            </p:nvSpPr>
            <p:spPr bwMode="auto">
              <a:xfrm>
                <a:off x="1718" y="989"/>
                <a:ext cx="3136"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7" name="Rectangle 26"/>
              <p:cNvSpPr>
                <a:spLocks noChangeArrowheads="1"/>
              </p:cNvSpPr>
              <p:nvPr/>
            </p:nvSpPr>
            <p:spPr bwMode="auto">
              <a:xfrm>
                <a:off x="1718" y="1017"/>
                <a:ext cx="3136" cy="18"/>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8" name="Rectangle 27"/>
              <p:cNvSpPr>
                <a:spLocks noChangeArrowheads="1"/>
              </p:cNvSpPr>
              <p:nvPr/>
            </p:nvSpPr>
            <p:spPr bwMode="auto">
              <a:xfrm>
                <a:off x="1718" y="1035"/>
                <a:ext cx="3136" cy="13"/>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9" name="Rectangle 28"/>
              <p:cNvSpPr>
                <a:spLocks noChangeArrowheads="1"/>
              </p:cNvSpPr>
              <p:nvPr/>
            </p:nvSpPr>
            <p:spPr bwMode="auto">
              <a:xfrm>
                <a:off x="1718" y="1048"/>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0" name="Rectangle 29"/>
              <p:cNvSpPr>
                <a:spLocks noChangeArrowheads="1"/>
              </p:cNvSpPr>
              <p:nvPr/>
            </p:nvSpPr>
            <p:spPr bwMode="auto">
              <a:xfrm>
                <a:off x="1718" y="1059"/>
                <a:ext cx="3136" cy="8"/>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1" name="Rectangle 30"/>
              <p:cNvSpPr>
                <a:spLocks noChangeArrowheads="1"/>
              </p:cNvSpPr>
              <p:nvPr/>
            </p:nvSpPr>
            <p:spPr bwMode="auto">
              <a:xfrm>
                <a:off x="1718" y="1067"/>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2" name="Rectangle 31"/>
              <p:cNvSpPr>
                <a:spLocks noChangeArrowheads="1"/>
              </p:cNvSpPr>
              <p:nvPr/>
            </p:nvSpPr>
            <p:spPr bwMode="auto">
              <a:xfrm>
                <a:off x="1718" y="1076"/>
                <a:ext cx="3136" cy="8"/>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3" name="Rectangle 32"/>
              <p:cNvSpPr>
                <a:spLocks noChangeArrowheads="1"/>
              </p:cNvSpPr>
              <p:nvPr/>
            </p:nvSpPr>
            <p:spPr bwMode="auto">
              <a:xfrm>
                <a:off x="1718" y="1084"/>
                <a:ext cx="3136" cy="7"/>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4" name="Rectangle 33"/>
              <p:cNvSpPr>
                <a:spLocks noChangeArrowheads="1"/>
              </p:cNvSpPr>
              <p:nvPr/>
            </p:nvSpPr>
            <p:spPr bwMode="auto">
              <a:xfrm>
                <a:off x="1718" y="1091"/>
                <a:ext cx="3136" cy="8"/>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5" name="Rectangle 34"/>
              <p:cNvSpPr>
                <a:spLocks noChangeArrowheads="1"/>
              </p:cNvSpPr>
              <p:nvPr/>
            </p:nvSpPr>
            <p:spPr bwMode="auto">
              <a:xfrm>
                <a:off x="1718" y="1099"/>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6" name="Rectangle 35"/>
              <p:cNvSpPr>
                <a:spLocks noChangeArrowheads="1"/>
              </p:cNvSpPr>
              <p:nvPr/>
            </p:nvSpPr>
            <p:spPr bwMode="auto">
              <a:xfrm>
                <a:off x="1718" y="1106"/>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7" name="Rectangle 36"/>
              <p:cNvSpPr>
                <a:spLocks noChangeArrowheads="1"/>
              </p:cNvSpPr>
              <p:nvPr/>
            </p:nvSpPr>
            <p:spPr bwMode="auto">
              <a:xfrm>
                <a:off x="1718" y="1114"/>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8" name="Rectangle 37"/>
              <p:cNvSpPr>
                <a:spLocks noChangeArrowheads="1"/>
              </p:cNvSpPr>
              <p:nvPr/>
            </p:nvSpPr>
            <p:spPr bwMode="auto">
              <a:xfrm>
                <a:off x="1718" y="1121"/>
                <a:ext cx="3136" cy="7"/>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9" name="Rectangle 38"/>
              <p:cNvSpPr>
                <a:spLocks noChangeArrowheads="1"/>
              </p:cNvSpPr>
              <p:nvPr/>
            </p:nvSpPr>
            <p:spPr bwMode="auto">
              <a:xfrm>
                <a:off x="1718" y="1128"/>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0" name="Rectangle 39"/>
              <p:cNvSpPr>
                <a:spLocks noChangeArrowheads="1"/>
              </p:cNvSpPr>
              <p:nvPr/>
            </p:nvSpPr>
            <p:spPr bwMode="auto">
              <a:xfrm>
                <a:off x="1718" y="1136"/>
                <a:ext cx="3136" cy="9"/>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1" name="Rectangle 40"/>
              <p:cNvSpPr>
                <a:spLocks noChangeArrowheads="1"/>
              </p:cNvSpPr>
              <p:nvPr/>
            </p:nvSpPr>
            <p:spPr bwMode="auto">
              <a:xfrm>
                <a:off x="1718" y="1145"/>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2" name="Rectangle 41"/>
              <p:cNvSpPr>
                <a:spLocks noChangeArrowheads="1"/>
              </p:cNvSpPr>
              <p:nvPr/>
            </p:nvSpPr>
            <p:spPr bwMode="auto">
              <a:xfrm>
                <a:off x="1718" y="1155"/>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3" name="Rectangle 42"/>
              <p:cNvSpPr>
                <a:spLocks noChangeArrowheads="1"/>
              </p:cNvSpPr>
              <p:nvPr/>
            </p:nvSpPr>
            <p:spPr bwMode="auto">
              <a:xfrm>
                <a:off x="1718" y="1168"/>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4" name="Rectangle 43"/>
              <p:cNvSpPr>
                <a:spLocks noChangeArrowheads="1"/>
              </p:cNvSpPr>
              <p:nvPr/>
            </p:nvSpPr>
            <p:spPr bwMode="auto">
              <a:xfrm>
                <a:off x="1718" y="1186"/>
                <a:ext cx="3136" cy="26"/>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5" name="Rectangle 44"/>
              <p:cNvSpPr>
                <a:spLocks noChangeArrowheads="1"/>
              </p:cNvSpPr>
              <p:nvPr/>
            </p:nvSpPr>
            <p:spPr bwMode="auto">
              <a:xfrm>
                <a:off x="1718" y="1212"/>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6" name="Rectangle 45"/>
              <p:cNvSpPr>
                <a:spLocks noChangeArrowheads="1"/>
              </p:cNvSpPr>
              <p:nvPr/>
            </p:nvSpPr>
            <p:spPr bwMode="auto">
              <a:xfrm>
                <a:off x="1718" y="1212"/>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7" name="Rectangle 46"/>
              <p:cNvSpPr>
                <a:spLocks noChangeArrowheads="1"/>
              </p:cNvSpPr>
              <p:nvPr/>
            </p:nvSpPr>
            <p:spPr bwMode="auto">
              <a:xfrm>
                <a:off x="1718" y="1213"/>
                <a:ext cx="3136" cy="1"/>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8" name="Rectangle 47"/>
              <p:cNvSpPr>
                <a:spLocks noChangeArrowheads="1"/>
              </p:cNvSpPr>
              <p:nvPr/>
            </p:nvSpPr>
            <p:spPr bwMode="auto">
              <a:xfrm>
                <a:off x="1718" y="1214"/>
                <a:ext cx="3136"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9" name="Rectangle 48"/>
              <p:cNvSpPr>
                <a:spLocks noChangeArrowheads="1"/>
              </p:cNvSpPr>
              <p:nvPr/>
            </p:nvSpPr>
            <p:spPr bwMode="auto">
              <a:xfrm>
                <a:off x="1718" y="1215"/>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0" name="Rectangle 49"/>
              <p:cNvSpPr>
                <a:spLocks noChangeArrowheads="1"/>
              </p:cNvSpPr>
              <p:nvPr/>
            </p:nvSpPr>
            <p:spPr bwMode="auto">
              <a:xfrm>
                <a:off x="1718" y="1216"/>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1" name="Rectangle 50"/>
              <p:cNvSpPr>
                <a:spLocks noChangeArrowheads="1"/>
              </p:cNvSpPr>
              <p:nvPr/>
            </p:nvSpPr>
            <p:spPr bwMode="auto">
              <a:xfrm>
                <a:off x="1718" y="1217"/>
                <a:ext cx="3136" cy="1"/>
              </a:xfrm>
              <a:prstGeom prst="rect">
                <a:avLst/>
              </a:prstGeom>
              <a:solidFill>
                <a:srgbClr val="EC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2" name="Rectangle 51"/>
              <p:cNvSpPr>
                <a:spLocks noChangeArrowheads="1"/>
              </p:cNvSpPr>
              <p:nvPr/>
            </p:nvSpPr>
            <p:spPr bwMode="auto">
              <a:xfrm>
                <a:off x="1718" y="1217"/>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3" name="Rectangle 52"/>
              <p:cNvSpPr>
                <a:spLocks noChangeArrowheads="1"/>
              </p:cNvSpPr>
              <p:nvPr/>
            </p:nvSpPr>
            <p:spPr bwMode="auto">
              <a:xfrm>
                <a:off x="1718" y="1218"/>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4" name="Rectangle 53"/>
              <p:cNvSpPr>
                <a:spLocks noChangeArrowheads="1"/>
              </p:cNvSpPr>
              <p:nvPr/>
            </p:nvSpPr>
            <p:spPr bwMode="auto">
              <a:xfrm>
                <a:off x="1718" y="1219"/>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5" name="Rectangle 54"/>
              <p:cNvSpPr>
                <a:spLocks noChangeArrowheads="1"/>
              </p:cNvSpPr>
              <p:nvPr/>
            </p:nvSpPr>
            <p:spPr bwMode="auto">
              <a:xfrm>
                <a:off x="1718" y="1220"/>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6" name="Rectangle 55"/>
              <p:cNvSpPr>
                <a:spLocks noChangeArrowheads="1"/>
              </p:cNvSpPr>
              <p:nvPr/>
            </p:nvSpPr>
            <p:spPr bwMode="auto">
              <a:xfrm>
                <a:off x="1718" y="1221"/>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7" name="Rectangle 56"/>
              <p:cNvSpPr>
                <a:spLocks noChangeArrowheads="1"/>
              </p:cNvSpPr>
              <p:nvPr/>
            </p:nvSpPr>
            <p:spPr bwMode="auto">
              <a:xfrm>
                <a:off x="1718" y="1222"/>
                <a:ext cx="3136" cy="1"/>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8" name="Rectangle 57"/>
              <p:cNvSpPr>
                <a:spLocks noChangeArrowheads="1"/>
              </p:cNvSpPr>
              <p:nvPr/>
            </p:nvSpPr>
            <p:spPr bwMode="auto">
              <a:xfrm>
                <a:off x="1718" y="1223"/>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9" name="Rectangle 58"/>
              <p:cNvSpPr>
                <a:spLocks noChangeArrowheads="1"/>
              </p:cNvSpPr>
              <p:nvPr/>
            </p:nvSpPr>
            <p:spPr bwMode="auto">
              <a:xfrm>
                <a:off x="1718" y="1225"/>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0" name="Rectangle 59"/>
              <p:cNvSpPr>
                <a:spLocks noChangeArrowheads="1"/>
              </p:cNvSpPr>
              <p:nvPr/>
            </p:nvSpPr>
            <p:spPr bwMode="auto">
              <a:xfrm>
                <a:off x="1718" y="989"/>
                <a:ext cx="3136"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51" name="Rectangle 62"/>
              <p:cNvSpPr>
                <a:spLocks noChangeArrowheads="1"/>
              </p:cNvSpPr>
              <p:nvPr/>
            </p:nvSpPr>
            <p:spPr bwMode="auto">
              <a:xfrm>
                <a:off x="1718" y="1297"/>
                <a:ext cx="3136"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2" name="Rectangle 63"/>
              <p:cNvSpPr>
                <a:spLocks noChangeArrowheads="1"/>
              </p:cNvSpPr>
              <p:nvPr/>
            </p:nvSpPr>
            <p:spPr bwMode="auto">
              <a:xfrm>
                <a:off x="1718" y="1324"/>
                <a:ext cx="3136" cy="19"/>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3" name="Rectangle 64"/>
              <p:cNvSpPr>
                <a:spLocks noChangeArrowheads="1"/>
              </p:cNvSpPr>
              <p:nvPr/>
            </p:nvSpPr>
            <p:spPr bwMode="auto">
              <a:xfrm>
                <a:off x="1718" y="1343"/>
                <a:ext cx="3136" cy="1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4" name="Rectangle 65"/>
              <p:cNvSpPr>
                <a:spLocks noChangeArrowheads="1"/>
              </p:cNvSpPr>
              <p:nvPr/>
            </p:nvSpPr>
            <p:spPr bwMode="auto">
              <a:xfrm>
                <a:off x="1718" y="1355"/>
                <a:ext cx="3136" cy="1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5" name="Rectangle 66"/>
              <p:cNvSpPr>
                <a:spLocks noChangeArrowheads="1"/>
              </p:cNvSpPr>
              <p:nvPr/>
            </p:nvSpPr>
            <p:spPr bwMode="auto">
              <a:xfrm>
                <a:off x="1718" y="1366"/>
                <a:ext cx="3136" cy="9"/>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6" name="Rectangle 67"/>
              <p:cNvSpPr>
                <a:spLocks noChangeArrowheads="1"/>
              </p:cNvSpPr>
              <p:nvPr/>
            </p:nvSpPr>
            <p:spPr bwMode="auto">
              <a:xfrm>
                <a:off x="1718" y="1375"/>
                <a:ext cx="3136" cy="9"/>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7" name="Rectangle 68"/>
              <p:cNvSpPr>
                <a:spLocks noChangeArrowheads="1"/>
              </p:cNvSpPr>
              <p:nvPr/>
            </p:nvSpPr>
            <p:spPr bwMode="auto">
              <a:xfrm>
                <a:off x="1718" y="1384"/>
                <a:ext cx="3136" cy="7"/>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8" name="Rectangle 69"/>
              <p:cNvSpPr>
                <a:spLocks noChangeArrowheads="1"/>
              </p:cNvSpPr>
              <p:nvPr/>
            </p:nvSpPr>
            <p:spPr bwMode="auto">
              <a:xfrm>
                <a:off x="1718" y="1391"/>
                <a:ext cx="3136" cy="8"/>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9" name="Rectangle 70"/>
              <p:cNvSpPr>
                <a:spLocks noChangeArrowheads="1"/>
              </p:cNvSpPr>
              <p:nvPr/>
            </p:nvSpPr>
            <p:spPr bwMode="auto">
              <a:xfrm>
                <a:off x="1718" y="1399"/>
                <a:ext cx="3136" cy="7"/>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0" name="Rectangle 71"/>
              <p:cNvSpPr>
                <a:spLocks noChangeArrowheads="1"/>
              </p:cNvSpPr>
              <p:nvPr/>
            </p:nvSpPr>
            <p:spPr bwMode="auto">
              <a:xfrm>
                <a:off x="1718" y="1406"/>
                <a:ext cx="3136" cy="7"/>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1" name="Rectangle 72"/>
              <p:cNvSpPr>
                <a:spLocks noChangeArrowheads="1"/>
              </p:cNvSpPr>
              <p:nvPr/>
            </p:nvSpPr>
            <p:spPr bwMode="auto">
              <a:xfrm>
                <a:off x="1718" y="1413"/>
                <a:ext cx="3136" cy="8"/>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2" name="Rectangle 73"/>
              <p:cNvSpPr>
                <a:spLocks noChangeArrowheads="1"/>
              </p:cNvSpPr>
              <p:nvPr/>
            </p:nvSpPr>
            <p:spPr bwMode="auto">
              <a:xfrm>
                <a:off x="1718" y="1421"/>
                <a:ext cx="3136" cy="7"/>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3" name="Rectangle 74"/>
              <p:cNvSpPr>
                <a:spLocks noChangeArrowheads="1"/>
              </p:cNvSpPr>
              <p:nvPr/>
            </p:nvSpPr>
            <p:spPr bwMode="auto">
              <a:xfrm>
                <a:off x="1718" y="1428"/>
                <a:ext cx="3136" cy="8"/>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4" name="Rectangle 75"/>
              <p:cNvSpPr>
                <a:spLocks noChangeArrowheads="1"/>
              </p:cNvSpPr>
              <p:nvPr/>
            </p:nvSpPr>
            <p:spPr bwMode="auto">
              <a:xfrm>
                <a:off x="1718" y="1436"/>
                <a:ext cx="3136" cy="8"/>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5" name="Rectangle 76"/>
              <p:cNvSpPr>
                <a:spLocks noChangeArrowheads="1"/>
              </p:cNvSpPr>
              <p:nvPr/>
            </p:nvSpPr>
            <p:spPr bwMode="auto">
              <a:xfrm>
                <a:off x="1718" y="1444"/>
                <a:ext cx="3136" cy="8"/>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6" name="Rectangle 77"/>
              <p:cNvSpPr>
                <a:spLocks noChangeArrowheads="1"/>
              </p:cNvSpPr>
              <p:nvPr/>
            </p:nvSpPr>
            <p:spPr bwMode="auto">
              <a:xfrm>
                <a:off x="1718" y="1452"/>
                <a:ext cx="3136" cy="10"/>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7" name="Rectangle 78"/>
              <p:cNvSpPr>
                <a:spLocks noChangeArrowheads="1"/>
              </p:cNvSpPr>
              <p:nvPr/>
            </p:nvSpPr>
            <p:spPr bwMode="auto">
              <a:xfrm>
                <a:off x="1718" y="1462"/>
                <a:ext cx="3136" cy="13"/>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8" name="Rectangle 79"/>
              <p:cNvSpPr>
                <a:spLocks noChangeArrowheads="1"/>
              </p:cNvSpPr>
              <p:nvPr/>
            </p:nvSpPr>
            <p:spPr bwMode="auto">
              <a:xfrm>
                <a:off x="1718" y="1475"/>
                <a:ext cx="3136" cy="18"/>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9" name="Rectangle 80"/>
              <p:cNvSpPr>
                <a:spLocks noChangeArrowheads="1"/>
              </p:cNvSpPr>
              <p:nvPr/>
            </p:nvSpPr>
            <p:spPr bwMode="auto">
              <a:xfrm>
                <a:off x="1718" y="1493"/>
                <a:ext cx="3136" cy="25"/>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0" name="Rectangle 81"/>
              <p:cNvSpPr>
                <a:spLocks noChangeArrowheads="1"/>
              </p:cNvSpPr>
              <p:nvPr/>
            </p:nvSpPr>
            <p:spPr bwMode="auto">
              <a:xfrm>
                <a:off x="1718" y="1518"/>
                <a:ext cx="3136" cy="1"/>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1" name="Rectangle 82"/>
              <p:cNvSpPr>
                <a:spLocks noChangeArrowheads="1"/>
              </p:cNvSpPr>
              <p:nvPr/>
            </p:nvSpPr>
            <p:spPr bwMode="auto">
              <a:xfrm>
                <a:off x="1718" y="1519"/>
                <a:ext cx="3136" cy="1"/>
              </a:xfrm>
              <a:prstGeom prst="rect">
                <a:avLst/>
              </a:prstGeom>
              <a:solidFill>
                <a:srgbClr val="DF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2" name="Rectangle 83"/>
              <p:cNvSpPr>
                <a:spLocks noChangeArrowheads="1"/>
              </p:cNvSpPr>
              <p:nvPr/>
            </p:nvSpPr>
            <p:spPr bwMode="auto">
              <a:xfrm>
                <a:off x="1718" y="1520"/>
                <a:ext cx="3136" cy="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3" name="Rectangle 84"/>
              <p:cNvSpPr>
                <a:spLocks noChangeArrowheads="1"/>
              </p:cNvSpPr>
              <p:nvPr/>
            </p:nvSpPr>
            <p:spPr bwMode="auto">
              <a:xfrm>
                <a:off x="1718" y="1522"/>
                <a:ext cx="3136"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4" name="Rectangle 85"/>
              <p:cNvSpPr>
                <a:spLocks noChangeArrowheads="1"/>
              </p:cNvSpPr>
              <p:nvPr/>
            </p:nvSpPr>
            <p:spPr bwMode="auto">
              <a:xfrm>
                <a:off x="1718" y="1523"/>
                <a:ext cx="3136" cy="1"/>
              </a:xfrm>
              <a:prstGeom prst="rect">
                <a:avLst/>
              </a:prstGeom>
              <a:solidFill>
                <a:srgbClr val="E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5" name="Rectangle 86"/>
              <p:cNvSpPr>
                <a:spLocks noChangeArrowheads="1"/>
              </p:cNvSpPr>
              <p:nvPr/>
            </p:nvSpPr>
            <p:spPr bwMode="auto">
              <a:xfrm>
                <a:off x="1718" y="1523"/>
                <a:ext cx="3136" cy="1"/>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6" name="Rectangle 87"/>
              <p:cNvSpPr>
                <a:spLocks noChangeArrowheads="1"/>
              </p:cNvSpPr>
              <p:nvPr/>
            </p:nvSpPr>
            <p:spPr bwMode="auto">
              <a:xfrm>
                <a:off x="1718" y="1524"/>
                <a:ext cx="3136"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7" name="Rectangle 88"/>
              <p:cNvSpPr>
                <a:spLocks noChangeArrowheads="1"/>
              </p:cNvSpPr>
              <p:nvPr/>
            </p:nvSpPr>
            <p:spPr bwMode="auto">
              <a:xfrm>
                <a:off x="1718" y="1525"/>
                <a:ext cx="3136"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8" name="Rectangle 89"/>
              <p:cNvSpPr>
                <a:spLocks noChangeArrowheads="1"/>
              </p:cNvSpPr>
              <p:nvPr/>
            </p:nvSpPr>
            <p:spPr bwMode="auto">
              <a:xfrm>
                <a:off x="1718" y="1526"/>
                <a:ext cx="3136" cy="1"/>
              </a:xfrm>
              <a:prstGeom prst="rect">
                <a:avLst/>
              </a:prstGeom>
              <a:solidFill>
                <a:srgbClr val="F5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9" name="Rectangle 90"/>
              <p:cNvSpPr>
                <a:spLocks noChangeArrowheads="1"/>
              </p:cNvSpPr>
              <p:nvPr/>
            </p:nvSpPr>
            <p:spPr bwMode="auto">
              <a:xfrm>
                <a:off x="1718" y="1527"/>
                <a:ext cx="3136" cy="1"/>
              </a:xfrm>
              <a:prstGeom prst="rect">
                <a:avLst/>
              </a:prstGeom>
              <a:solidFill>
                <a:srgbClr val="F7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0" name="Rectangle 91"/>
              <p:cNvSpPr>
                <a:spLocks noChangeArrowheads="1"/>
              </p:cNvSpPr>
              <p:nvPr/>
            </p:nvSpPr>
            <p:spPr bwMode="auto">
              <a:xfrm>
                <a:off x="1718" y="1528"/>
                <a:ext cx="3136"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1" name="Rectangle 92"/>
              <p:cNvSpPr>
                <a:spLocks noChangeArrowheads="1"/>
              </p:cNvSpPr>
              <p:nvPr/>
            </p:nvSpPr>
            <p:spPr bwMode="auto">
              <a:xfrm>
                <a:off x="1718" y="1528"/>
                <a:ext cx="3136"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2" name="Rectangle 93"/>
              <p:cNvSpPr>
                <a:spLocks noChangeArrowheads="1"/>
              </p:cNvSpPr>
              <p:nvPr/>
            </p:nvSpPr>
            <p:spPr bwMode="auto">
              <a:xfrm>
                <a:off x="1718" y="1530"/>
                <a:ext cx="3136"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3" name="Rectangle 94"/>
              <p:cNvSpPr>
                <a:spLocks noChangeArrowheads="1"/>
              </p:cNvSpPr>
              <p:nvPr/>
            </p:nvSpPr>
            <p:spPr bwMode="auto">
              <a:xfrm>
                <a:off x="1718" y="1532"/>
                <a:ext cx="3136"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4" name="Rectangle 95"/>
              <p:cNvSpPr>
                <a:spLocks noChangeArrowheads="1"/>
              </p:cNvSpPr>
              <p:nvPr/>
            </p:nvSpPr>
            <p:spPr bwMode="auto">
              <a:xfrm>
                <a:off x="1718" y="1297"/>
                <a:ext cx="3136"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85" name="Rectangle 96"/>
              <p:cNvSpPr>
                <a:spLocks noChangeArrowheads="1"/>
              </p:cNvSpPr>
              <p:nvPr/>
            </p:nvSpPr>
            <p:spPr bwMode="auto">
              <a:xfrm>
                <a:off x="2347" y="1345"/>
                <a:ext cx="196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500" b="1" i="0" u="none" strike="noStrike" cap="none" normalizeH="0" baseline="0" dirty="0">
                    <a:ln>
                      <a:noFill/>
                    </a:ln>
                    <a:solidFill>
                      <a:srgbClr val="000000"/>
                    </a:solidFill>
                    <a:effectLst/>
                    <a:latin typeface="Calibri" pitchFamily="34" charset="0"/>
                    <a:cs typeface="Arial" pitchFamily="34" charset="0"/>
                  </a:rPr>
                  <a:t>MODELOS DE CONTABILIDAD</a:t>
                </a:r>
                <a:endParaRPr kumimoji="0" lang="es-CO" sz="1500" b="0" i="0" u="none" strike="noStrike" cap="none" normalizeH="0" baseline="0" dirty="0">
                  <a:ln>
                    <a:noFill/>
                  </a:ln>
                  <a:solidFill>
                    <a:srgbClr val="000000"/>
                  </a:solidFill>
                  <a:effectLst/>
                  <a:latin typeface="Arial" pitchFamily="34" charset="0"/>
                  <a:cs typeface="Arial" pitchFamily="34" charset="0"/>
                </a:endParaRPr>
              </a:p>
            </p:txBody>
          </p:sp>
          <p:sp>
            <p:nvSpPr>
              <p:cNvPr id="386" name="Rectangle 97"/>
              <p:cNvSpPr>
                <a:spLocks noChangeArrowheads="1"/>
              </p:cNvSpPr>
              <p:nvPr/>
            </p:nvSpPr>
            <p:spPr bwMode="auto">
              <a:xfrm>
                <a:off x="106"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7" name="Rectangle 98"/>
              <p:cNvSpPr>
                <a:spLocks noChangeArrowheads="1"/>
              </p:cNvSpPr>
              <p:nvPr/>
            </p:nvSpPr>
            <p:spPr bwMode="auto">
              <a:xfrm>
                <a:off x="106"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8" name="Rectangle 99"/>
              <p:cNvSpPr>
                <a:spLocks noChangeArrowheads="1"/>
              </p:cNvSpPr>
              <p:nvPr/>
            </p:nvSpPr>
            <p:spPr bwMode="auto">
              <a:xfrm>
                <a:off x="106"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9" name="Rectangle 100"/>
              <p:cNvSpPr>
                <a:spLocks noChangeArrowheads="1"/>
              </p:cNvSpPr>
              <p:nvPr/>
            </p:nvSpPr>
            <p:spPr bwMode="auto">
              <a:xfrm>
                <a:off x="106"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0" name="Rectangle 101"/>
              <p:cNvSpPr>
                <a:spLocks noChangeArrowheads="1"/>
              </p:cNvSpPr>
              <p:nvPr/>
            </p:nvSpPr>
            <p:spPr bwMode="auto">
              <a:xfrm>
                <a:off x="106"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1" name="Rectangle 102"/>
              <p:cNvSpPr>
                <a:spLocks noChangeArrowheads="1"/>
              </p:cNvSpPr>
              <p:nvPr/>
            </p:nvSpPr>
            <p:spPr bwMode="auto">
              <a:xfrm>
                <a:off x="106"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2" name="Rectangle 103"/>
              <p:cNvSpPr>
                <a:spLocks noChangeArrowheads="1"/>
              </p:cNvSpPr>
              <p:nvPr/>
            </p:nvSpPr>
            <p:spPr bwMode="auto">
              <a:xfrm>
                <a:off x="106"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3" name="Rectangle 104"/>
              <p:cNvSpPr>
                <a:spLocks noChangeArrowheads="1"/>
              </p:cNvSpPr>
              <p:nvPr/>
            </p:nvSpPr>
            <p:spPr bwMode="auto">
              <a:xfrm>
                <a:off x="106"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4" name="Rectangle 105"/>
              <p:cNvSpPr>
                <a:spLocks noChangeArrowheads="1"/>
              </p:cNvSpPr>
              <p:nvPr/>
            </p:nvSpPr>
            <p:spPr bwMode="auto">
              <a:xfrm>
                <a:off x="106"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5" name="Rectangle 106"/>
              <p:cNvSpPr>
                <a:spLocks noChangeArrowheads="1"/>
              </p:cNvSpPr>
              <p:nvPr/>
            </p:nvSpPr>
            <p:spPr bwMode="auto">
              <a:xfrm>
                <a:off x="106"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6" name="Rectangle 107"/>
              <p:cNvSpPr>
                <a:spLocks noChangeArrowheads="1"/>
              </p:cNvSpPr>
              <p:nvPr/>
            </p:nvSpPr>
            <p:spPr bwMode="auto">
              <a:xfrm>
                <a:off x="106"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7" name="Rectangle 108"/>
              <p:cNvSpPr>
                <a:spLocks noChangeArrowheads="1"/>
              </p:cNvSpPr>
              <p:nvPr/>
            </p:nvSpPr>
            <p:spPr bwMode="auto">
              <a:xfrm>
                <a:off x="106"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8" name="Rectangle 109"/>
              <p:cNvSpPr>
                <a:spLocks noChangeArrowheads="1"/>
              </p:cNvSpPr>
              <p:nvPr/>
            </p:nvSpPr>
            <p:spPr bwMode="auto">
              <a:xfrm>
                <a:off x="106"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9" name="Rectangle 110"/>
              <p:cNvSpPr>
                <a:spLocks noChangeArrowheads="1"/>
              </p:cNvSpPr>
              <p:nvPr/>
            </p:nvSpPr>
            <p:spPr bwMode="auto">
              <a:xfrm>
                <a:off x="106"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0" name="Rectangle 111"/>
              <p:cNvSpPr>
                <a:spLocks noChangeArrowheads="1"/>
              </p:cNvSpPr>
              <p:nvPr/>
            </p:nvSpPr>
            <p:spPr bwMode="auto">
              <a:xfrm>
                <a:off x="106"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1" name="Rectangle 112"/>
              <p:cNvSpPr>
                <a:spLocks noChangeArrowheads="1"/>
              </p:cNvSpPr>
              <p:nvPr/>
            </p:nvSpPr>
            <p:spPr bwMode="auto">
              <a:xfrm>
                <a:off x="106"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2" name="Rectangle 113"/>
              <p:cNvSpPr>
                <a:spLocks noChangeArrowheads="1"/>
              </p:cNvSpPr>
              <p:nvPr/>
            </p:nvSpPr>
            <p:spPr bwMode="auto">
              <a:xfrm>
                <a:off x="106"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3" name="Rectangle 114"/>
              <p:cNvSpPr>
                <a:spLocks noChangeArrowheads="1"/>
              </p:cNvSpPr>
              <p:nvPr/>
            </p:nvSpPr>
            <p:spPr bwMode="auto">
              <a:xfrm>
                <a:off x="106"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4" name="Rectangle 115"/>
              <p:cNvSpPr>
                <a:spLocks noChangeArrowheads="1"/>
              </p:cNvSpPr>
              <p:nvPr/>
            </p:nvSpPr>
            <p:spPr bwMode="auto">
              <a:xfrm>
                <a:off x="106"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5" name="Rectangle 116"/>
              <p:cNvSpPr>
                <a:spLocks noChangeArrowheads="1"/>
              </p:cNvSpPr>
              <p:nvPr/>
            </p:nvSpPr>
            <p:spPr bwMode="auto">
              <a:xfrm>
                <a:off x="106"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6" name="Rectangle 117"/>
              <p:cNvSpPr>
                <a:spLocks noChangeArrowheads="1"/>
              </p:cNvSpPr>
              <p:nvPr/>
            </p:nvSpPr>
            <p:spPr bwMode="auto">
              <a:xfrm>
                <a:off x="106"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7" name="Rectangle 118"/>
              <p:cNvSpPr>
                <a:spLocks noChangeArrowheads="1"/>
              </p:cNvSpPr>
              <p:nvPr/>
            </p:nvSpPr>
            <p:spPr bwMode="auto">
              <a:xfrm>
                <a:off x="106"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8" name="Rectangle 119"/>
              <p:cNvSpPr>
                <a:spLocks noChangeArrowheads="1"/>
              </p:cNvSpPr>
              <p:nvPr/>
            </p:nvSpPr>
            <p:spPr bwMode="auto">
              <a:xfrm>
                <a:off x="106"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9" name="Rectangle 120"/>
              <p:cNvSpPr>
                <a:spLocks noChangeArrowheads="1"/>
              </p:cNvSpPr>
              <p:nvPr/>
            </p:nvSpPr>
            <p:spPr bwMode="auto">
              <a:xfrm>
                <a:off x="106"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0" name="Rectangle 121"/>
              <p:cNvSpPr>
                <a:spLocks noChangeArrowheads="1"/>
              </p:cNvSpPr>
              <p:nvPr/>
            </p:nvSpPr>
            <p:spPr bwMode="auto">
              <a:xfrm>
                <a:off x="106"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1" name="Rectangle 122"/>
              <p:cNvSpPr>
                <a:spLocks noChangeArrowheads="1"/>
              </p:cNvSpPr>
              <p:nvPr/>
            </p:nvSpPr>
            <p:spPr bwMode="auto">
              <a:xfrm>
                <a:off x="106"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2" name="Rectangle 123"/>
              <p:cNvSpPr>
                <a:spLocks noChangeArrowheads="1"/>
              </p:cNvSpPr>
              <p:nvPr/>
            </p:nvSpPr>
            <p:spPr bwMode="auto">
              <a:xfrm>
                <a:off x="106"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3" name="Rectangle 124"/>
              <p:cNvSpPr>
                <a:spLocks noChangeArrowheads="1"/>
              </p:cNvSpPr>
              <p:nvPr/>
            </p:nvSpPr>
            <p:spPr bwMode="auto">
              <a:xfrm>
                <a:off x="106"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4" name="Rectangle 125"/>
              <p:cNvSpPr>
                <a:spLocks noChangeArrowheads="1"/>
              </p:cNvSpPr>
              <p:nvPr/>
            </p:nvSpPr>
            <p:spPr bwMode="auto">
              <a:xfrm>
                <a:off x="106"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5" name="Rectangle 126"/>
              <p:cNvSpPr>
                <a:spLocks noChangeArrowheads="1"/>
              </p:cNvSpPr>
              <p:nvPr/>
            </p:nvSpPr>
            <p:spPr bwMode="auto">
              <a:xfrm>
                <a:off x="106"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6" name="Rectangle 127"/>
              <p:cNvSpPr>
                <a:spLocks noChangeArrowheads="1"/>
              </p:cNvSpPr>
              <p:nvPr/>
            </p:nvSpPr>
            <p:spPr bwMode="auto">
              <a:xfrm>
                <a:off x="106"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7" name="Rectangle 128"/>
              <p:cNvSpPr>
                <a:spLocks noChangeArrowheads="1"/>
              </p:cNvSpPr>
              <p:nvPr/>
            </p:nvSpPr>
            <p:spPr bwMode="auto">
              <a:xfrm>
                <a:off x="106"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8" name="Rectangle 129"/>
              <p:cNvSpPr>
                <a:spLocks noChangeArrowheads="1"/>
              </p:cNvSpPr>
              <p:nvPr/>
            </p:nvSpPr>
            <p:spPr bwMode="auto">
              <a:xfrm>
                <a:off x="106"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9" name="Rectangle 130"/>
              <p:cNvSpPr>
                <a:spLocks noChangeArrowheads="1"/>
              </p:cNvSpPr>
              <p:nvPr/>
            </p:nvSpPr>
            <p:spPr bwMode="auto">
              <a:xfrm>
                <a:off x="106"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0" name="Rectangle 131"/>
              <p:cNvSpPr>
                <a:spLocks noChangeArrowheads="1"/>
              </p:cNvSpPr>
              <p:nvPr/>
            </p:nvSpPr>
            <p:spPr bwMode="auto">
              <a:xfrm>
                <a:off x="106"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1" name="Rectangle 134"/>
              <p:cNvSpPr>
                <a:spLocks noChangeArrowheads="1"/>
              </p:cNvSpPr>
              <p:nvPr/>
            </p:nvSpPr>
            <p:spPr bwMode="auto">
              <a:xfrm>
                <a:off x="543" y="2024"/>
                <a:ext cx="1464" cy="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2" name="Rectangle 135"/>
              <p:cNvSpPr>
                <a:spLocks noChangeArrowheads="1"/>
              </p:cNvSpPr>
              <p:nvPr/>
            </p:nvSpPr>
            <p:spPr bwMode="auto">
              <a:xfrm>
                <a:off x="543" y="2024"/>
                <a:ext cx="146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3" name="Rectangle 136"/>
              <p:cNvSpPr>
                <a:spLocks noChangeArrowheads="1"/>
              </p:cNvSpPr>
              <p:nvPr/>
            </p:nvSpPr>
            <p:spPr bwMode="auto">
              <a:xfrm>
                <a:off x="683" y="2076"/>
                <a:ext cx="1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300" b="1" i="0" u="none" strike="noStrike" cap="none" normalizeH="0" baseline="0" dirty="0">
                    <a:ln>
                      <a:noFill/>
                    </a:ln>
                    <a:solidFill>
                      <a:srgbClr val="000000"/>
                    </a:solidFill>
                    <a:effectLst/>
                    <a:latin typeface="Calibri" pitchFamily="34" charset="0"/>
                    <a:cs typeface="Arial" pitchFamily="34" charset="0"/>
                  </a:rPr>
                  <a:t>Marco </a:t>
                </a:r>
                <a:r>
                  <a:rPr kumimoji="0" lang="es-CO" sz="1400" b="1" i="0" u="none" strike="noStrike" cap="none" normalizeH="0" baseline="0" dirty="0">
                    <a:ln>
                      <a:noFill/>
                    </a:ln>
                    <a:solidFill>
                      <a:srgbClr val="000000"/>
                    </a:solidFill>
                    <a:effectLst/>
                    <a:latin typeface="Calibri" pitchFamily="34" charset="0"/>
                    <a:cs typeface="Arial" pitchFamily="34" charset="0"/>
                  </a:rPr>
                  <a:t>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4" name="Rectangle 137"/>
              <p:cNvSpPr>
                <a:spLocks noChangeArrowheads="1"/>
              </p:cNvSpPr>
              <p:nvPr/>
            </p:nvSpPr>
            <p:spPr bwMode="auto">
              <a:xfrm>
                <a:off x="543" y="235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5" name="Rectangle 138"/>
              <p:cNvSpPr>
                <a:spLocks noChangeArrowheads="1"/>
              </p:cNvSpPr>
              <p:nvPr/>
            </p:nvSpPr>
            <p:spPr bwMode="auto">
              <a:xfrm>
                <a:off x="543" y="235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6" name="Rectangle 141"/>
              <p:cNvSpPr>
                <a:spLocks noChangeArrowheads="1"/>
              </p:cNvSpPr>
              <p:nvPr/>
            </p:nvSpPr>
            <p:spPr bwMode="auto">
              <a:xfrm>
                <a:off x="543" y="2694"/>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7" name="Rectangle 142"/>
              <p:cNvSpPr>
                <a:spLocks noChangeArrowheads="1"/>
              </p:cNvSpPr>
              <p:nvPr/>
            </p:nvSpPr>
            <p:spPr bwMode="auto">
              <a:xfrm>
                <a:off x="543" y="2694"/>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8" name="Rectangle 143"/>
              <p:cNvSpPr>
                <a:spLocks noChangeArrowheads="1"/>
              </p:cNvSpPr>
              <p:nvPr/>
            </p:nvSpPr>
            <p:spPr bwMode="auto">
              <a:xfrm>
                <a:off x="679" y="2748"/>
                <a:ext cx="12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29" name="Rectangle 144"/>
              <p:cNvSpPr>
                <a:spLocks noChangeArrowheads="1"/>
              </p:cNvSpPr>
              <p:nvPr/>
            </p:nvSpPr>
            <p:spPr bwMode="auto">
              <a:xfrm>
                <a:off x="543" y="3029"/>
                <a:ext cx="146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0" name="Rectangle 145"/>
              <p:cNvSpPr>
                <a:spLocks noChangeArrowheads="1"/>
              </p:cNvSpPr>
              <p:nvPr/>
            </p:nvSpPr>
            <p:spPr bwMode="auto">
              <a:xfrm>
                <a:off x="543" y="3029"/>
                <a:ext cx="146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1" name="Rectangle 146"/>
              <p:cNvSpPr>
                <a:spLocks noChangeArrowheads="1"/>
              </p:cNvSpPr>
              <p:nvPr/>
            </p:nvSpPr>
            <p:spPr bwMode="auto">
              <a:xfrm>
                <a:off x="713" y="3082"/>
                <a:ext cx="114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2" name="Rectangle 147"/>
              <p:cNvSpPr>
                <a:spLocks noChangeArrowheads="1"/>
              </p:cNvSpPr>
              <p:nvPr/>
            </p:nvSpPr>
            <p:spPr bwMode="auto">
              <a:xfrm>
                <a:off x="556" y="3327"/>
                <a:ext cx="1474"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3" name="Rectangle 148"/>
              <p:cNvSpPr>
                <a:spLocks noChangeArrowheads="1"/>
              </p:cNvSpPr>
              <p:nvPr/>
            </p:nvSpPr>
            <p:spPr bwMode="auto">
              <a:xfrm>
                <a:off x="556" y="3327"/>
                <a:ext cx="1402"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4" name="Rectangle 149"/>
              <p:cNvSpPr>
                <a:spLocks noChangeArrowheads="1"/>
              </p:cNvSpPr>
              <p:nvPr/>
            </p:nvSpPr>
            <p:spPr bwMode="auto">
              <a:xfrm>
                <a:off x="623" y="3380"/>
                <a:ext cx="131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35" name="Rectangle 150"/>
              <p:cNvSpPr>
                <a:spLocks noChangeArrowheads="1"/>
              </p:cNvSpPr>
              <p:nvPr/>
            </p:nvSpPr>
            <p:spPr bwMode="auto">
              <a:xfrm>
                <a:off x="2185"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6" name="Rectangle 151"/>
              <p:cNvSpPr>
                <a:spLocks noChangeArrowheads="1"/>
              </p:cNvSpPr>
              <p:nvPr/>
            </p:nvSpPr>
            <p:spPr bwMode="auto">
              <a:xfrm>
                <a:off x="2185"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7" name="Rectangle 152"/>
              <p:cNvSpPr>
                <a:spLocks noChangeArrowheads="1"/>
              </p:cNvSpPr>
              <p:nvPr/>
            </p:nvSpPr>
            <p:spPr bwMode="auto">
              <a:xfrm>
                <a:off x="2185"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8" name="Rectangle 153"/>
              <p:cNvSpPr>
                <a:spLocks noChangeArrowheads="1"/>
              </p:cNvSpPr>
              <p:nvPr/>
            </p:nvSpPr>
            <p:spPr bwMode="auto">
              <a:xfrm>
                <a:off x="2185" y="1705"/>
                <a:ext cx="1981" cy="13"/>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39" name="Rectangle 154"/>
              <p:cNvSpPr>
                <a:spLocks noChangeArrowheads="1"/>
              </p:cNvSpPr>
              <p:nvPr/>
            </p:nvSpPr>
            <p:spPr bwMode="auto">
              <a:xfrm>
                <a:off x="2185"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0" name="Rectangle 155"/>
              <p:cNvSpPr>
                <a:spLocks noChangeArrowheads="1"/>
              </p:cNvSpPr>
              <p:nvPr/>
            </p:nvSpPr>
            <p:spPr bwMode="auto">
              <a:xfrm>
                <a:off x="2185"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1" name="Rectangle 156"/>
              <p:cNvSpPr>
                <a:spLocks noChangeArrowheads="1"/>
              </p:cNvSpPr>
              <p:nvPr/>
            </p:nvSpPr>
            <p:spPr bwMode="auto">
              <a:xfrm>
                <a:off x="2185"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2" name="Rectangle 158"/>
              <p:cNvSpPr>
                <a:spLocks noChangeArrowheads="1"/>
              </p:cNvSpPr>
              <p:nvPr/>
            </p:nvSpPr>
            <p:spPr bwMode="auto">
              <a:xfrm>
                <a:off x="2185"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3" name="Rectangle 159"/>
              <p:cNvSpPr>
                <a:spLocks noChangeArrowheads="1"/>
              </p:cNvSpPr>
              <p:nvPr/>
            </p:nvSpPr>
            <p:spPr bwMode="auto">
              <a:xfrm>
                <a:off x="2185"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4" name="Rectangle 160"/>
              <p:cNvSpPr>
                <a:spLocks noChangeArrowheads="1"/>
              </p:cNvSpPr>
              <p:nvPr/>
            </p:nvSpPr>
            <p:spPr bwMode="auto">
              <a:xfrm>
                <a:off x="2185"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5" name="Rectangle 161"/>
              <p:cNvSpPr>
                <a:spLocks noChangeArrowheads="1"/>
              </p:cNvSpPr>
              <p:nvPr/>
            </p:nvSpPr>
            <p:spPr bwMode="auto">
              <a:xfrm>
                <a:off x="2185"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6" name="Rectangle 162"/>
              <p:cNvSpPr>
                <a:spLocks noChangeArrowheads="1"/>
              </p:cNvSpPr>
              <p:nvPr/>
            </p:nvSpPr>
            <p:spPr bwMode="auto">
              <a:xfrm>
                <a:off x="2185"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7" name="Rectangle 163"/>
              <p:cNvSpPr>
                <a:spLocks noChangeArrowheads="1"/>
              </p:cNvSpPr>
              <p:nvPr/>
            </p:nvSpPr>
            <p:spPr bwMode="auto">
              <a:xfrm>
                <a:off x="2185"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8" name="Rectangle 164"/>
              <p:cNvSpPr>
                <a:spLocks noChangeArrowheads="1"/>
              </p:cNvSpPr>
              <p:nvPr/>
            </p:nvSpPr>
            <p:spPr bwMode="auto">
              <a:xfrm>
                <a:off x="2185"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9" name="Rectangle 165"/>
              <p:cNvSpPr>
                <a:spLocks noChangeArrowheads="1"/>
              </p:cNvSpPr>
              <p:nvPr/>
            </p:nvSpPr>
            <p:spPr bwMode="auto">
              <a:xfrm>
                <a:off x="2185"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0" name="Rectangle 166"/>
              <p:cNvSpPr>
                <a:spLocks noChangeArrowheads="1"/>
              </p:cNvSpPr>
              <p:nvPr/>
            </p:nvSpPr>
            <p:spPr bwMode="auto">
              <a:xfrm>
                <a:off x="2185"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1" name="Rectangle 167"/>
              <p:cNvSpPr>
                <a:spLocks noChangeArrowheads="1"/>
              </p:cNvSpPr>
              <p:nvPr/>
            </p:nvSpPr>
            <p:spPr bwMode="auto">
              <a:xfrm>
                <a:off x="2185"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2" name="Rectangle 168"/>
              <p:cNvSpPr>
                <a:spLocks noChangeArrowheads="1"/>
              </p:cNvSpPr>
              <p:nvPr/>
            </p:nvSpPr>
            <p:spPr bwMode="auto">
              <a:xfrm flipV="1">
                <a:off x="2185" y="1846"/>
                <a:ext cx="1981" cy="29"/>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3" name="Rectangle 169"/>
              <p:cNvSpPr>
                <a:spLocks noChangeArrowheads="1"/>
              </p:cNvSpPr>
              <p:nvPr/>
            </p:nvSpPr>
            <p:spPr bwMode="auto">
              <a:xfrm>
                <a:off x="2185"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4" name="Rectangle 170"/>
              <p:cNvSpPr>
                <a:spLocks noChangeArrowheads="1"/>
              </p:cNvSpPr>
              <p:nvPr/>
            </p:nvSpPr>
            <p:spPr bwMode="auto">
              <a:xfrm>
                <a:off x="2185"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5" name="Rectangle 171"/>
              <p:cNvSpPr>
                <a:spLocks noChangeArrowheads="1"/>
              </p:cNvSpPr>
              <p:nvPr/>
            </p:nvSpPr>
            <p:spPr bwMode="auto">
              <a:xfrm>
                <a:off x="2185"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6" name="Rectangle 172"/>
              <p:cNvSpPr>
                <a:spLocks noChangeArrowheads="1"/>
              </p:cNvSpPr>
              <p:nvPr/>
            </p:nvSpPr>
            <p:spPr bwMode="auto">
              <a:xfrm>
                <a:off x="2185"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7" name="Rectangle 173"/>
              <p:cNvSpPr>
                <a:spLocks noChangeArrowheads="1"/>
              </p:cNvSpPr>
              <p:nvPr/>
            </p:nvSpPr>
            <p:spPr bwMode="auto">
              <a:xfrm>
                <a:off x="2185"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8" name="Rectangle 174"/>
              <p:cNvSpPr>
                <a:spLocks noChangeArrowheads="1"/>
              </p:cNvSpPr>
              <p:nvPr/>
            </p:nvSpPr>
            <p:spPr bwMode="auto">
              <a:xfrm>
                <a:off x="2185"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9" name="Rectangle 175"/>
              <p:cNvSpPr>
                <a:spLocks noChangeArrowheads="1"/>
              </p:cNvSpPr>
              <p:nvPr/>
            </p:nvSpPr>
            <p:spPr bwMode="auto">
              <a:xfrm>
                <a:off x="2185"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0" name="Rectangle 176"/>
              <p:cNvSpPr>
                <a:spLocks noChangeArrowheads="1"/>
              </p:cNvSpPr>
              <p:nvPr/>
            </p:nvSpPr>
            <p:spPr bwMode="auto">
              <a:xfrm>
                <a:off x="2185"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1" name="Rectangle 177"/>
              <p:cNvSpPr>
                <a:spLocks noChangeArrowheads="1"/>
              </p:cNvSpPr>
              <p:nvPr/>
            </p:nvSpPr>
            <p:spPr bwMode="auto">
              <a:xfrm>
                <a:off x="2185"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2" name="Rectangle 178"/>
              <p:cNvSpPr>
                <a:spLocks noChangeArrowheads="1"/>
              </p:cNvSpPr>
              <p:nvPr/>
            </p:nvSpPr>
            <p:spPr bwMode="auto">
              <a:xfrm>
                <a:off x="2185"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3" name="Rectangle 179"/>
              <p:cNvSpPr>
                <a:spLocks noChangeArrowheads="1"/>
              </p:cNvSpPr>
              <p:nvPr/>
            </p:nvSpPr>
            <p:spPr bwMode="auto">
              <a:xfrm>
                <a:off x="2185"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4" name="Rectangle 180"/>
              <p:cNvSpPr>
                <a:spLocks noChangeArrowheads="1"/>
              </p:cNvSpPr>
              <p:nvPr/>
            </p:nvSpPr>
            <p:spPr bwMode="auto">
              <a:xfrm>
                <a:off x="2185"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5" name="Rectangle 181"/>
              <p:cNvSpPr>
                <a:spLocks noChangeArrowheads="1"/>
              </p:cNvSpPr>
              <p:nvPr/>
            </p:nvSpPr>
            <p:spPr bwMode="auto">
              <a:xfrm>
                <a:off x="2185"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6" name="Rectangle 182"/>
              <p:cNvSpPr>
                <a:spLocks noChangeArrowheads="1"/>
              </p:cNvSpPr>
              <p:nvPr/>
            </p:nvSpPr>
            <p:spPr bwMode="auto">
              <a:xfrm>
                <a:off x="2185"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7" name="Rectangle 183"/>
              <p:cNvSpPr>
                <a:spLocks noChangeArrowheads="1"/>
              </p:cNvSpPr>
              <p:nvPr/>
            </p:nvSpPr>
            <p:spPr bwMode="auto">
              <a:xfrm>
                <a:off x="2185"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8" name="Rectangle 184"/>
              <p:cNvSpPr>
                <a:spLocks noChangeArrowheads="1"/>
              </p:cNvSpPr>
              <p:nvPr/>
            </p:nvSpPr>
            <p:spPr bwMode="auto">
              <a:xfrm>
                <a:off x="2185" y="1632"/>
                <a:ext cx="2034" cy="30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69" name="Rectangle 191"/>
              <p:cNvSpPr>
                <a:spLocks noChangeArrowheads="1"/>
              </p:cNvSpPr>
              <p:nvPr/>
            </p:nvSpPr>
            <p:spPr bwMode="auto">
              <a:xfrm>
                <a:off x="2312" y="2024"/>
                <a:ext cx="1444" cy="235"/>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0" name="Rectangle 192"/>
              <p:cNvSpPr>
                <a:spLocks noChangeArrowheads="1"/>
              </p:cNvSpPr>
              <p:nvPr/>
            </p:nvSpPr>
            <p:spPr bwMode="auto">
              <a:xfrm>
                <a:off x="2437" y="2075"/>
                <a:ext cx="114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71" name="Rectangle 193"/>
              <p:cNvSpPr>
                <a:spLocks noChangeArrowheads="1"/>
              </p:cNvSpPr>
              <p:nvPr/>
            </p:nvSpPr>
            <p:spPr bwMode="auto">
              <a:xfrm>
                <a:off x="2400" y="2350"/>
                <a:ext cx="147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2" name="Rectangle 194"/>
              <p:cNvSpPr>
                <a:spLocks noChangeArrowheads="1"/>
              </p:cNvSpPr>
              <p:nvPr/>
            </p:nvSpPr>
            <p:spPr bwMode="auto">
              <a:xfrm>
                <a:off x="2324" y="2359"/>
                <a:ext cx="141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3" name="Rectangle 199"/>
              <p:cNvSpPr>
                <a:spLocks noChangeArrowheads="1"/>
              </p:cNvSpPr>
              <p:nvPr/>
            </p:nvSpPr>
            <p:spPr bwMode="auto">
              <a:xfrm>
                <a:off x="2308" y="2694"/>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4" name="Rectangle 202"/>
              <p:cNvSpPr>
                <a:spLocks noChangeArrowheads="1"/>
              </p:cNvSpPr>
              <p:nvPr/>
            </p:nvSpPr>
            <p:spPr bwMode="auto">
              <a:xfrm>
                <a:off x="2308" y="3029"/>
                <a:ext cx="144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0" name="Group 406"/>
            <p:cNvGrpSpPr>
              <a:grpSpLocks/>
            </p:cNvGrpSpPr>
            <p:nvPr/>
          </p:nvGrpSpPr>
          <p:grpSpPr bwMode="auto">
            <a:xfrm>
              <a:off x="2308" y="1632"/>
              <a:ext cx="4232" cy="1935"/>
              <a:chOff x="2308" y="1632"/>
              <a:chExt cx="4232" cy="1935"/>
            </a:xfrm>
          </p:grpSpPr>
          <p:sp>
            <p:nvSpPr>
              <p:cNvPr id="123" name="Rectangle 206"/>
              <p:cNvSpPr>
                <a:spLocks noChangeArrowheads="1"/>
              </p:cNvSpPr>
              <p:nvPr/>
            </p:nvSpPr>
            <p:spPr bwMode="auto">
              <a:xfrm>
                <a:off x="2308" y="3331"/>
                <a:ext cx="1432"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4" name="Rectangle 208"/>
              <p:cNvSpPr>
                <a:spLocks noChangeArrowheads="1"/>
              </p:cNvSpPr>
              <p:nvPr/>
            </p:nvSpPr>
            <p:spPr bwMode="auto">
              <a:xfrm>
                <a:off x="4322" y="1632"/>
                <a:ext cx="1981" cy="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5" name="Rectangle 209"/>
              <p:cNvSpPr>
                <a:spLocks noChangeArrowheads="1"/>
              </p:cNvSpPr>
              <p:nvPr/>
            </p:nvSpPr>
            <p:spPr bwMode="auto">
              <a:xfrm>
                <a:off x="4322" y="1666"/>
                <a:ext cx="1981" cy="2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6" name="Rectangle 210"/>
              <p:cNvSpPr>
                <a:spLocks noChangeArrowheads="1"/>
              </p:cNvSpPr>
              <p:nvPr/>
            </p:nvSpPr>
            <p:spPr bwMode="auto">
              <a:xfrm>
                <a:off x="4322" y="1688"/>
                <a:ext cx="1981" cy="17"/>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7" name="Rectangle 212"/>
              <p:cNvSpPr>
                <a:spLocks noChangeArrowheads="1"/>
              </p:cNvSpPr>
              <p:nvPr/>
            </p:nvSpPr>
            <p:spPr bwMode="auto">
              <a:xfrm>
                <a:off x="4322" y="1718"/>
                <a:ext cx="1981" cy="10"/>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8" name="Rectangle 213"/>
              <p:cNvSpPr>
                <a:spLocks noChangeArrowheads="1"/>
              </p:cNvSpPr>
              <p:nvPr/>
            </p:nvSpPr>
            <p:spPr bwMode="auto">
              <a:xfrm>
                <a:off x="4322" y="1728"/>
                <a:ext cx="1981" cy="12"/>
              </a:xfrm>
              <a:prstGeom prst="rect">
                <a:avLst/>
              </a:prstGeom>
              <a:solidFill>
                <a:srgbClr val="F5FA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 name="Rectangle 214"/>
              <p:cNvSpPr>
                <a:spLocks noChangeArrowheads="1"/>
              </p:cNvSpPr>
              <p:nvPr/>
            </p:nvSpPr>
            <p:spPr bwMode="auto">
              <a:xfrm>
                <a:off x="4322" y="1740"/>
                <a:ext cx="1981" cy="9"/>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 name="Rectangle 215"/>
              <p:cNvSpPr>
                <a:spLocks noChangeArrowheads="1"/>
              </p:cNvSpPr>
              <p:nvPr/>
            </p:nvSpPr>
            <p:spPr bwMode="auto">
              <a:xfrm>
                <a:off x="4322" y="1749"/>
                <a:ext cx="1981" cy="9"/>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 name="Rectangle 216"/>
              <p:cNvSpPr>
                <a:spLocks noChangeArrowheads="1"/>
              </p:cNvSpPr>
              <p:nvPr/>
            </p:nvSpPr>
            <p:spPr bwMode="auto">
              <a:xfrm>
                <a:off x="4322" y="1758"/>
                <a:ext cx="1981" cy="10"/>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 name="Rectangle 217"/>
              <p:cNvSpPr>
                <a:spLocks noChangeArrowheads="1"/>
              </p:cNvSpPr>
              <p:nvPr/>
            </p:nvSpPr>
            <p:spPr bwMode="auto">
              <a:xfrm>
                <a:off x="4322" y="1768"/>
                <a:ext cx="1981" cy="8"/>
              </a:xfrm>
              <a:prstGeom prst="rect">
                <a:avLst/>
              </a:prstGeom>
              <a:solidFill>
                <a:srgbClr val="ED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 name="Rectangle 218"/>
              <p:cNvSpPr>
                <a:spLocks noChangeArrowheads="1"/>
              </p:cNvSpPr>
              <p:nvPr/>
            </p:nvSpPr>
            <p:spPr bwMode="auto">
              <a:xfrm>
                <a:off x="4322" y="1776"/>
                <a:ext cx="1981" cy="9"/>
              </a:xfrm>
              <a:prstGeom prst="rect">
                <a:avLst/>
              </a:prstGeom>
              <a:solidFill>
                <a:srgbClr val="EB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 name="Rectangle 219"/>
              <p:cNvSpPr>
                <a:spLocks noChangeArrowheads="1"/>
              </p:cNvSpPr>
              <p:nvPr/>
            </p:nvSpPr>
            <p:spPr bwMode="auto">
              <a:xfrm>
                <a:off x="4322" y="1785"/>
                <a:ext cx="1981" cy="9"/>
              </a:xfrm>
              <a:prstGeom prst="rect">
                <a:avLst/>
              </a:prstGeom>
              <a:solidFill>
                <a:srgbClr val="E9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 name="Rectangle 220"/>
              <p:cNvSpPr>
                <a:spLocks noChangeArrowheads="1"/>
              </p:cNvSpPr>
              <p:nvPr/>
            </p:nvSpPr>
            <p:spPr bwMode="auto">
              <a:xfrm>
                <a:off x="4322" y="1794"/>
                <a:ext cx="1981" cy="10"/>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 name="Rectangle 221"/>
              <p:cNvSpPr>
                <a:spLocks noChangeArrowheads="1"/>
              </p:cNvSpPr>
              <p:nvPr/>
            </p:nvSpPr>
            <p:spPr bwMode="auto">
              <a:xfrm>
                <a:off x="4322" y="1804"/>
                <a:ext cx="1981" cy="10"/>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 name="Rectangle 222"/>
              <p:cNvSpPr>
                <a:spLocks noChangeArrowheads="1"/>
              </p:cNvSpPr>
              <p:nvPr/>
            </p:nvSpPr>
            <p:spPr bwMode="auto">
              <a:xfrm>
                <a:off x="4322" y="1814"/>
                <a:ext cx="1981" cy="1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 name="Rectangle 223"/>
              <p:cNvSpPr>
                <a:spLocks noChangeArrowheads="1"/>
              </p:cNvSpPr>
              <p:nvPr/>
            </p:nvSpPr>
            <p:spPr bwMode="auto">
              <a:xfrm>
                <a:off x="4322" y="1825"/>
                <a:ext cx="1981" cy="12"/>
              </a:xfrm>
              <a:prstGeom prst="rect">
                <a:avLst/>
              </a:prstGeom>
              <a:solidFill>
                <a:srgbClr val="E1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 name="Rectangle 224"/>
              <p:cNvSpPr>
                <a:spLocks noChangeArrowheads="1"/>
              </p:cNvSpPr>
              <p:nvPr/>
            </p:nvSpPr>
            <p:spPr bwMode="auto">
              <a:xfrm>
                <a:off x="4322" y="1837"/>
                <a:ext cx="1981" cy="16"/>
              </a:xfrm>
              <a:prstGeom prst="rect">
                <a:avLst/>
              </a:prstGeom>
              <a:solidFill>
                <a:srgbClr val="DF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 name="Rectangle 225"/>
              <p:cNvSpPr>
                <a:spLocks noChangeArrowheads="1"/>
              </p:cNvSpPr>
              <p:nvPr/>
            </p:nvSpPr>
            <p:spPr bwMode="auto">
              <a:xfrm>
                <a:off x="4322" y="1853"/>
                <a:ext cx="1981" cy="22"/>
              </a:xfrm>
              <a:prstGeom prst="rect">
                <a:avLst/>
              </a:prstGeom>
              <a:solidFill>
                <a:srgbClr val="DD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 name="Rectangle 226"/>
              <p:cNvSpPr>
                <a:spLocks noChangeArrowheads="1"/>
              </p:cNvSpPr>
              <p:nvPr/>
            </p:nvSpPr>
            <p:spPr bwMode="auto">
              <a:xfrm>
                <a:off x="4322" y="1875"/>
                <a:ext cx="1981" cy="31"/>
              </a:xfrm>
              <a:prstGeom prst="rect">
                <a:avLst/>
              </a:prstGeom>
              <a:solidFill>
                <a:srgbClr val="DB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 name="Rectangle 227"/>
              <p:cNvSpPr>
                <a:spLocks noChangeArrowheads="1"/>
              </p:cNvSpPr>
              <p:nvPr/>
            </p:nvSpPr>
            <p:spPr bwMode="auto">
              <a:xfrm>
                <a:off x="4322" y="1906"/>
                <a:ext cx="1981" cy="2"/>
              </a:xfrm>
              <a:prstGeom prst="rect">
                <a:avLst/>
              </a:prstGeom>
              <a:solidFill>
                <a:srgbClr val="DDEE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 name="Rectangle 228"/>
              <p:cNvSpPr>
                <a:spLocks noChangeArrowheads="1"/>
              </p:cNvSpPr>
              <p:nvPr/>
            </p:nvSpPr>
            <p:spPr bwMode="auto">
              <a:xfrm>
                <a:off x="4322" y="1908"/>
                <a:ext cx="1981" cy="2"/>
              </a:xfrm>
              <a:prstGeom prst="rect">
                <a:avLst/>
              </a:prstGeom>
              <a:solidFill>
                <a:srgbClr val="E0EF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 name="Rectangle 229"/>
              <p:cNvSpPr>
                <a:spLocks noChangeArrowheads="1"/>
              </p:cNvSpPr>
              <p:nvPr/>
            </p:nvSpPr>
            <p:spPr bwMode="auto">
              <a:xfrm>
                <a:off x="4322" y="1910"/>
                <a:ext cx="1981" cy="1"/>
              </a:xfrm>
              <a:prstGeom prst="rect">
                <a:avLst/>
              </a:prstGeom>
              <a:solidFill>
                <a:srgbClr val="E3F1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5" name="Rectangle 230"/>
              <p:cNvSpPr>
                <a:spLocks noChangeArrowheads="1"/>
              </p:cNvSpPr>
              <p:nvPr/>
            </p:nvSpPr>
            <p:spPr bwMode="auto">
              <a:xfrm>
                <a:off x="4322" y="1911"/>
                <a:ext cx="1981" cy="1"/>
              </a:xfrm>
              <a:prstGeom prst="rect">
                <a:avLst/>
              </a:prstGeom>
              <a:solidFill>
                <a:srgbClr val="E5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6" name="Rectangle 231"/>
              <p:cNvSpPr>
                <a:spLocks noChangeArrowheads="1"/>
              </p:cNvSpPr>
              <p:nvPr/>
            </p:nvSpPr>
            <p:spPr bwMode="auto">
              <a:xfrm>
                <a:off x="4322" y="1911"/>
                <a:ext cx="1981" cy="1"/>
              </a:xfrm>
              <a:prstGeom prst="rect">
                <a:avLst/>
              </a:prstGeom>
              <a:solidFill>
                <a:srgbClr val="E7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7" name="Rectangle 232"/>
              <p:cNvSpPr>
                <a:spLocks noChangeArrowheads="1"/>
              </p:cNvSpPr>
              <p:nvPr/>
            </p:nvSpPr>
            <p:spPr bwMode="auto">
              <a:xfrm>
                <a:off x="4322" y="1912"/>
                <a:ext cx="1981" cy="1"/>
              </a:xfrm>
              <a:prstGeom prst="rect">
                <a:avLst/>
              </a:prstGeom>
              <a:solidFill>
                <a:srgbClr val="EAF4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8" name="Rectangle 233"/>
              <p:cNvSpPr>
                <a:spLocks noChangeArrowheads="1"/>
              </p:cNvSpPr>
              <p:nvPr/>
            </p:nvSpPr>
            <p:spPr bwMode="auto">
              <a:xfrm>
                <a:off x="4322" y="1913"/>
                <a:ext cx="1981" cy="1"/>
              </a:xfrm>
              <a:prstGeom prst="rect">
                <a:avLst/>
              </a:prstGeom>
              <a:solidFill>
                <a:srgbClr val="EC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9" name="Rectangle 234"/>
              <p:cNvSpPr>
                <a:spLocks noChangeArrowheads="1"/>
              </p:cNvSpPr>
              <p:nvPr/>
            </p:nvSpPr>
            <p:spPr bwMode="auto">
              <a:xfrm>
                <a:off x="4322" y="1914"/>
                <a:ext cx="1981" cy="1"/>
              </a:xfrm>
              <a:prstGeom prst="rect">
                <a:avLst/>
              </a:prstGeom>
              <a:solidFill>
                <a:srgbClr val="EF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0" name="Rectangle 235"/>
              <p:cNvSpPr>
                <a:spLocks noChangeArrowheads="1"/>
              </p:cNvSpPr>
              <p:nvPr/>
            </p:nvSpPr>
            <p:spPr bwMode="auto">
              <a:xfrm>
                <a:off x="4322" y="1915"/>
                <a:ext cx="1981" cy="1"/>
              </a:xfrm>
              <a:prstGeom prst="rect">
                <a:avLst/>
              </a:prstGeom>
              <a:solidFill>
                <a:srgbClr val="F2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1" name="Rectangle 236"/>
              <p:cNvSpPr>
                <a:spLocks noChangeArrowheads="1"/>
              </p:cNvSpPr>
              <p:nvPr/>
            </p:nvSpPr>
            <p:spPr bwMode="auto">
              <a:xfrm>
                <a:off x="4322" y="1916"/>
                <a:ext cx="1981" cy="1"/>
              </a:xfrm>
              <a:prstGeom prst="rect">
                <a:avLst/>
              </a:prstGeom>
              <a:solidFill>
                <a:srgbClr val="F4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2" name="Rectangle 237"/>
              <p:cNvSpPr>
                <a:spLocks noChangeArrowheads="1"/>
              </p:cNvSpPr>
              <p:nvPr/>
            </p:nvSpPr>
            <p:spPr bwMode="auto">
              <a:xfrm>
                <a:off x="4322" y="1916"/>
                <a:ext cx="1981" cy="1"/>
              </a:xfrm>
              <a:prstGeom prst="rect">
                <a:avLst/>
              </a:prstGeom>
              <a:solidFill>
                <a:srgbClr val="F6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3" name="Rectangle 238"/>
              <p:cNvSpPr>
                <a:spLocks noChangeArrowheads="1"/>
              </p:cNvSpPr>
              <p:nvPr/>
            </p:nvSpPr>
            <p:spPr bwMode="auto">
              <a:xfrm>
                <a:off x="4322" y="1917"/>
                <a:ext cx="1981" cy="2"/>
              </a:xfrm>
              <a:prstGeom prst="rect">
                <a:avLst/>
              </a:prstGeom>
              <a:solidFill>
                <a:srgbClr val="F8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4" name="Rectangle 239"/>
              <p:cNvSpPr>
                <a:spLocks noChangeArrowheads="1"/>
              </p:cNvSpPr>
              <p:nvPr/>
            </p:nvSpPr>
            <p:spPr bwMode="auto">
              <a:xfrm>
                <a:off x="4322" y="1919"/>
                <a:ext cx="1981" cy="2"/>
              </a:xfrm>
              <a:prstGeom prst="rect">
                <a:avLst/>
              </a:prstGeom>
              <a:solidFill>
                <a:srgbClr val="FB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5" name="Rectangle 240"/>
              <p:cNvSpPr>
                <a:spLocks noChangeArrowheads="1"/>
              </p:cNvSpPr>
              <p:nvPr/>
            </p:nvSpPr>
            <p:spPr bwMode="auto">
              <a:xfrm>
                <a:off x="4322" y="1921"/>
                <a:ext cx="1981" cy="2"/>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6" name="Rectangle 241"/>
              <p:cNvSpPr>
                <a:spLocks noChangeArrowheads="1"/>
              </p:cNvSpPr>
              <p:nvPr/>
            </p:nvSpPr>
            <p:spPr bwMode="auto">
              <a:xfrm>
                <a:off x="4322" y="1923"/>
                <a:ext cx="198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7" name="Rectangle 242"/>
              <p:cNvSpPr>
                <a:spLocks noChangeArrowheads="1"/>
              </p:cNvSpPr>
              <p:nvPr/>
            </p:nvSpPr>
            <p:spPr bwMode="auto">
              <a:xfrm>
                <a:off x="4322" y="1632"/>
                <a:ext cx="1981" cy="292"/>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8" name="Rectangle 251"/>
              <p:cNvSpPr>
                <a:spLocks noChangeArrowheads="1"/>
              </p:cNvSpPr>
              <p:nvPr/>
            </p:nvSpPr>
            <p:spPr bwMode="auto">
              <a:xfrm>
                <a:off x="4661" y="2036"/>
                <a:ext cx="1694" cy="1"/>
              </a:xfrm>
              <a:prstGeom prst="rect">
                <a:avLst/>
              </a:prstGeom>
              <a:solidFill>
                <a:srgbClr val="78C2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9" name="Rectangle 252"/>
              <p:cNvSpPr>
                <a:spLocks noChangeArrowheads="1"/>
              </p:cNvSpPr>
              <p:nvPr/>
            </p:nvSpPr>
            <p:spPr bwMode="auto">
              <a:xfrm>
                <a:off x="4661" y="2037"/>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0" name="Rectangle 254"/>
              <p:cNvSpPr>
                <a:spLocks noChangeArrowheads="1"/>
              </p:cNvSpPr>
              <p:nvPr/>
            </p:nvSpPr>
            <p:spPr bwMode="auto">
              <a:xfrm>
                <a:off x="4661" y="203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1" name="Rectangle 255"/>
              <p:cNvSpPr>
                <a:spLocks noChangeArrowheads="1"/>
              </p:cNvSpPr>
              <p:nvPr/>
            </p:nvSpPr>
            <p:spPr bwMode="auto">
              <a:xfrm>
                <a:off x="4661" y="204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2" name="Rectangle 256"/>
              <p:cNvSpPr>
                <a:spLocks noChangeArrowheads="1"/>
              </p:cNvSpPr>
              <p:nvPr/>
            </p:nvSpPr>
            <p:spPr bwMode="auto">
              <a:xfrm>
                <a:off x="4661" y="2041"/>
                <a:ext cx="1694" cy="2"/>
              </a:xfrm>
              <a:prstGeom prst="rect">
                <a:avLst/>
              </a:prstGeom>
              <a:solidFill>
                <a:srgbClr val="82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3" name="Rectangle 257"/>
              <p:cNvSpPr>
                <a:spLocks noChangeArrowheads="1"/>
              </p:cNvSpPr>
              <p:nvPr/>
            </p:nvSpPr>
            <p:spPr bwMode="auto">
              <a:xfrm>
                <a:off x="4661" y="2043"/>
                <a:ext cx="1694" cy="1"/>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4" name="Rectangle 258"/>
              <p:cNvSpPr>
                <a:spLocks noChangeArrowheads="1"/>
              </p:cNvSpPr>
              <p:nvPr/>
            </p:nvSpPr>
            <p:spPr bwMode="auto">
              <a:xfrm>
                <a:off x="4661" y="204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5" name="Rectangle 259"/>
              <p:cNvSpPr>
                <a:spLocks noChangeArrowheads="1"/>
              </p:cNvSpPr>
              <p:nvPr/>
            </p:nvSpPr>
            <p:spPr bwMode="auto">
              <a:xfrm>
                <a:off x="4661" y="204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6" name="Rectangle 261"/>
              <p:cNvSpPr>
                <a:spLocks noChangeArrowheads="1"/>
              </p:cNvSpPr>
              <p:nvPr/>
            </p:nvSpPr>
            <p:spPr bwMode="auto">
              <a:xfrm>
                <a:off x="4661" y="2048"/>
                <a:ext cx="1694" cy="1"/>
              </a:xfrm>
              <a:prstGeom prst="rect">
                <a:avLst/>
              </a:prstGeom>
              <a:solidFill>
                <a:srgbClr val="8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7" name="Rectangle 262"/>
              <p:cNvSpPr>
                <a:spLocks noChangeArrowheads="1"/>
              </p:cNvSpPr>
              <p:nvPr/>
            </p:nvSpPr>
            <p:spPr bwMode="auto">
              <a:xfrm>
                <a:off x="4661" y="2049"/>
                <a:ext cx="1694" cy="2"/>
              </a:xfrm>
              <a:prstGeom prst="rect">
                <a:avLst/>
              </a:prstGeom>
              <a:solidFill>
                <a:srgbClr val="91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8" name="Rectangle 263"/>
              <p:cNvSpPr>
                <a:spLocks noChangeArrowheads="1"/>
              </p:cNvSpPr>
              <p:nvPr/>
            </p:nvSpPr>
            <p:spPr bwMode="auto">
              <a:xfrm>
                <a:off x="4661" y="2051"/>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9" name="Rectangle 264"/>
              <p:cNvSpPr>
                <a:spLocks noChangeArrowheads="1"/>
              </p:cNvSpPr>
              <p:nvPr/>
            </p:nvSpPr>
            <p:spPr bwMode="auto">
              <a:xfrm>
                <a:off x="4661" y="2053"/>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0" name="Rectangle 265"/>
              <p:cNvSpPr>
                <a:spLocks noChangeArrowheads="1"/>
              </p:cNvSpPr>
              <p:nvPr/>
            </p:nvSpPr>
            <p:spPr bwMode="auto">
              <a:xfrm>
                <a:off x="4661" y="2054"/>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1" name="Rectangle 267"/>
              <p:cNvSpPr>
                <a:spLocks noChangeArrowheads="1"/>
              </p:cNvSpPr>
              <p:nvPr/>
            </p:nvSpPr>
            <p:spPr bwMode="auto">
              <a:xfrm>
                <a:off x="4661" y="2056"/>
                <a:ext cx="1694" cy="1"/>
              </a:xfrm>
              <a:prstGeom prst="rect">
                <a:avLst/>
              </a:prstGeom>
              <a:solidFill>
                <a:srgbClr val="9D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2" name="Rectangle 268"/>
              <p:cNvSpPr>
                <a:spLocks noChangeArrowheads="1"/>
              </p:cNvSpPr>
              <p:nvPr/>
            </p:nvSpPr>
            <p:spPr bwMode="auto">
              <a:xfrm>
                <a:off x="4661" y="2057"/>
                <a:ext cx="1694" cy="2"/>
              </a:xfrm>
              <a:prstGeom prst="rect">
                <a:avLst/>
              </a:prstGeom>
              <a:solidFill>
                <a:srgbClr val="9F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3" name="Rectangle 269"/>
              <p:cNvSpPr>
                <a:spLocks noChangeArrowheads="1"/>
              </p:cNvSpPr>
              <p:nvPr/>
            </p:nvSpPr>
            <p:spPr bwMode="auto">
              <a:xfrm>
                <a:off x="4661" y="2059"/>
                <a:ext cx="1694" cy="1"/>
              </a:xfrm>
              <a:prstGeom prst="rect">
                <a:avLst/>
              </a:prstGeom>
              <a:solidFill>
                <a:srgbClr val="A1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4" name="Rectangle 270"/>
              <p:cNvSpPr>
                <a:spLocks noChangeArrowheads="1"/>
              </p:cNvSpPr>
              <p:nvPr/>
            </p:nvSpPr>
            <p:spPr bwMode="auto">
              <a:xfrm>
                <a:off x="4661" y="205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5" name="Rectangle 271"/>
              <p:cNvSpPr>
                <a:spLocks noChangeArrowheads="1"/>
              </p:cNvSpPr>
              <p:nvPr/>
            </p:nvSpPr>
            <p:spPr bwMode="auto">
              <a:xfrm>
                <a:off x="4661" y="2061"/>
                <a:ext cx="1694" cy="2"/>
              </a:xfrm>
              <a:prstGeom prst="rect">
                <a:avLst/>
              </a:prstGeom>
              <a:solidFill>
                <a:srgbClr val="A6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6" name="Rectangle 272"/>
              <p:cNvSpPr>
                <a:spLocks noChangeArrowheads="1"/>
              </p:cNvSpPr>
              <p:nvPr/>
            </p:nvSpPr>
            <p:spPr bwMode="auto">
              <a:xfrm>
                <a:off x="4661" y="2063"/>
                <a:ext cx="1694" cy="1"/>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7" name="Rectangle 275"/>
              <p:cNvSpPr>
                <a:spLocks noChangeArrowheads="1"/>
              </p:cNvSpPr>
              <p:nvPr/>
            </p:nvSpPr>
            <p:spPr bwMode="auto">
              <a:xfrm>
                <a:off x="4661" y="2067"/>
                <a:ext cx="1694" cy="1"/>
              </a:xfrm>
              <a:prstGeom prst="rect">
                <a:avLst/>
              </a:prstGeom>
              <a:solidFill>
                <a:srgbClr val="B0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8" name="Rectangle 276"/>
              <p:cNvSpPr>
                <a:spLocks noChangeArrowheads="1"/>
              </p:cNvSpPr>
              <p:nvPr/>
            </p:nvSpPr>
            <p:spPr bwMode="auto">
              <a:xfrm>
                <a:off x="4661" y="2068"/>
                <a:ext cx="1694" cy="2"/>
              </a:xfrm>
              <a:prstGeom prst="rect">
                <a:avLst/>
              </a:prstGeom>
              <a:solidFill>
                <a:srgbClr val="B2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9" name="Rectangle 277"/>
              <p:cNvSpPr>
                <a:spLocks noChangeArrowheads="1"/>
              </p:cNvSpPr>
              <p:nvPr/>
            </p:nvSpPr>
            <p:spPr bwMode="auto">
              <a:xfrm>
                <a:off x="4661" y="2070"/>
                <a:ext cx="1694" cy="1"/>
              </a:xfrm>
              <a:prstGeom prst="rect">
                <a:avLst/>
              </a:prstGeom>
              <a:solidFill>
                <a:srgbClr val="B5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0" name="Rectangle 278"/>
              <p:cNvSpPr>
                <a:spLocks noChangeArrowheads="1"/>
              </p:cNvSpPr>
              <p:nvPr/>
            </p:nvSpPr>
            <p:spPr bwMode="auto">
              <a:xfrm>
                <a:off x="4661" y="2070"/>
                <a:ext cx="1694" cy="2"/>
              </a:xfrm>
              <a:prstGeom prst="rect">
                <a:avLst/>
              </a:prstGeom>
              <a:solidFill>
                <a:srgbClr val="B7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1" name="Rectangle 279"/>
              <p:cNvSpPr>
                <a:spLocks noChangeArrowheads="1"/>
              </p:cNvSpPr>
              <p:nvPr/>
            </p:nvSpPr>
            <p:spPr bwMode="auto">
              <a:xfrm>
                <a:off x="4661" y="2072"/>
                <a:ext cx="1694" cy="1"/>
              </a:xfrm>
              <a:prstGeom prst="rect">
                <a:avLst/>
              </a:prstGeom>
              <a:solidFill>
                <a:srgbClr val="B9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2" name="Rectangle 283"/>
              <p:cNvSpPr>
                <a:spLocks noChangeArrowheads="1"/>
              </p:cNvSpPr>
              <p:nvPr/>
            </p:nvSpPr>
            <p:spPr bwMode="auto">
              <a:xfrm>
                <a:off x="4661" y="2076"/>
                <a:ext cx="1694" cy="1"/>
              </a:xfrm>
              <a:prstGeom prst="rect">
                <a:avLst/>
              </a:prstGeom>
              <a:solidFill>
                <a:srgbClr val="C1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3" name="Rectangle 284"/>
              <p:cNvSpPr>
                <a:spLocks noChangeArrowheads="1"/>
              </p:cNvSpPr>
              <p:nvPr/>
            </p:nvSpPr>
            <p:spPr bwMode="auto">
              <a:xfrm>
                <a:off x="4661" y="2077"/>
                <a:ext cx="1694" cy="2"/>
              </a:xfrm>
              <a:prstGeom prst="rect">
                <a:avLst/>
              </a:prstGeom>
              <a:solidFill>
                <a:srgbClr val="C3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4" name="Rectangle 285"/>
              <p:cNvSpPr>
                <a:spLocks noChangeArrowheads="1"/>
              </p:cNvSpPr>
              <p:nvPr/>
            </p:nvSpPr>
            <p:spPr bwMode="auto">
              <a:xfrm>
                <a:off x="4661" y="2079"/>
                <a:ext cx="1694" cy="1"/>
              </a:xfrm>
              <a:prstGeom prst="rect">
                <a:avLst/>
              </a:prstGeom>
              <a:solidFill>
                <a:srgbClr val="C6E5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5" name="Rectangle 286"/>
              <p:cNvSpPr>
                <a:spLocks noChangeArrowheads="1"/>
              </p:cNvSpPr>
              <p:nvPr/>
            </p:nvSpPr>
            <p:spPr bwMode="auto">
              <a:xfrm>
                <a:off x="4661" y="2080"/>
                <a:ext cx="1694" cy="1"/>
              </a:xfrm>
              <a:prstGeom prst="rect">
                <a:avLst/>
              </a:prstGeom>
              <a:solidFill>
                <a:srgbClr val="C8E6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6" name="Rectangle 289"/>
              <p:cNvSpPr>
                <a:spLocks noChangeArrowheads="1"/>
              </p:cNvSpPr>
              <p:nvPr/>
            </p:nvSpPr>
            <p:spPr bwMode="auto">
              <a:xfrm>
                <a:off x="4661" y="2084"/>
                <a:ext cx="1694" cy="1"/>
              </a:xfrm>
              <a:prstGeom prst="rect">
                <a:avLst/>
              </a:prstGeom>
              <a:solidFill>
                <a:srgbClr val="CF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7" name="Rectangle 290"/>
              <p:cNvSpPr>
                <a:spLocks noChangeArrowheads="1"/>
              </p:cNvSpPr>
              <p:nvPr/>
            </p:nvSpPr>
            <p:spPr bwMode="auto">
              <a:xfrm>
                <a:off x="4661" y="2085"/>
                <a:ext cx="1694" cy="2"/>
              </a:xfrm>
              <a:prstGeom prst="rect">
                <a:avLst/>
              </a:prstGeom>
              <a:solidFill>
                <a:srgbClr val="D2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8" name="Rectangle 291"/>
              <p:cNvSpPr>
                <a:spLocks noChangeArrowheads="1"/>
              </p:cNvSpPr>
              <p:nvPr/>
            </p:nvSpPr>
            <p:spPr bwMode="auto">
              <a:xfrm>
                <a:off x="4661" y="2087"/>
                <a:ext cx="1694" cy="2"/>
              </a:xfrm>
              <a:prstGeom prst="rect">
                <a:avLst/>
              </a:prstGeom>
              <a:solidFill>
                <a:srgbClr val="D5E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9" name="Rectangle 292"/>
              <p:cNvSpPr>
                <a:spLocks noChangeArrowheads="1"/>
              </p:cNvSpPr>
              <p:nvPr/>
            </p:nvSpPr>
            <p:spPr bwMode="auto">
              <a:xfrm>
                <a:off x="4661" y="2089"/>
                <a:ext cx="1694" cy="1"/>
              </a:xfrm>
              <a:prstGeom prst="rect">
                <a:avLst/>
              </a:prstGeom>
              <a:solidFill>
                <a:srgbClr val="D8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0" name="Rectangle 294"/>
              <p:cNvSpPr>
                <a:spLocks noChangeArrowheads="1"/>
              </p:cNvSpPr>
              <p:nvPr/>
            </p:nvSpPr>
            <p:spPr bwMode="auto">
              <a:xfrm>
                <a:off x="4661" y="2092"/>
                <a:ext cx="1694" cy="1"/>
              </a:xfrm>
              <a:prstGeom prst="rect">
                <a:avLst/>
              </a:prstGeom>
              <a:solidFill>
                <a:srgbClr val="DE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1" name="Rectangle 295"/>
              <p:cNvSpPr>
                <a:spLocks noChangeArrowheads="1"/>
              </p:cNvSpPr>
              <p:nvPr/>
            </p:nvSpPr>
            <p:spPr bwMode="auto">
              <a:xfrm>
                <a:off x="4661" y="2093"/>
                <a:ext cx="1694" cy="2"/>
              </a:xfrm>
              <a:prstGeom prst="rect">
                <a:avLst/>
              </a:prstGeom>
              <a:solidFill>
                <a:srgbClr val="E0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2" name="Rectangle 296"/>
              <p:cNvSpPr>
                <a:spLocks noChangeArrowheads="1"/>
              </p:cNvSpPr>
              <p:nvPr/>
            </p:nvSpPr>
            <p:spPr bwMode="auto">
              <a:xfrm>
                <a:off x="4661" y="2095"/>
                <a:ext cx="1694" cy="1"/>
              </a:xfrm>
              <a:prstGeom prst="rect">
                <a:avLst/>
              </a:prstGeom>
              <a:solidFill>
                <a:srgbClr val="E2F2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3" name="Rectangle 297"/>
              <p:cNvSpPr>
                <a:spLocks noChangeArrowheads="1"/>
              </p:cNvSpPr>
              <p:nvPr/>
            </p:nvSpPr>
            <p:spPr bwMode="auto">
              <a:xfrm>
                <a:off x="4661" y="2095"/>
                <a:ext cx="1694" cy="2"/>
              </a:xfrm>
              <a:prstGeom prst="rect">
                <a:avLst/>
              </a:prstGeom>
              <a:solidFill>
                <a:srgbClr val="E4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4" name="Rectangle 298"/>
              <p:cNvSpPr>
                <a:spLocks noChangeArrowheads="1"/>
              </p:cNvSpPr>
              <p:nvPr/>
            </p:nvSpPr>
            <p:spPr bwMode="auto">
              <a:xfrm>
                <a:off x="4661" y="2097"/>
                <a:ext cx="1694" cy="2"/>
              </a:xfrm>
              <a:prstGeom prst="rect">
                <a:avLst/>
              </a:prstGeom>
              <a:solidFill>
                <a:srgbClr val="E7F4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5" name="Rectangle 300"/>
              <p:cNvSpPr>
                <a:spLocks noChangeArrowheads="1"/>
              </p:cNvSpPr>
              <p:nvPr/>
            </p:nvSpPr>
            <p:spPr bwMode="auto">
              <a:xfrm>
                <a:off x="4661" y="2100"/>
                <a:ext cx="1694" cy="1"/>
              </a:xfrm>
              <a:prstGeom prst="rect">
                <a:avLst/>
              </a:prstGeom>
              <a:solidFill>
                <a:srgbClr val="ED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6" name="Rectangle 301"/>
              <p:cNvSpPr>
                <a:spLocks noChangeArrowheads="1"/>
              </p:cNvSpPr>
              <p:nvPr/>
            </p:nvSpPr>
            <p:spPr bwMode="auto">
              <a:xfrm>
                <a:off x="4661" y="2101"/>
                <a:ext cx="1694" cy="2"/>
              </a:xfrm>
              <a:prstGeom prst="rect">
                <a:avLst/>
              </a:prstGeom>
              <a:solidFill>
                <a:srgbClr val="EF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7" name="Rectangle 302"/>
              <p:cNvSpPr>
                <a:spLocks noChangeArrowheads="1"/>
              </p:cNvSpPr>
              <p:nvPr/>
            </p:nvSpPr>
            <p:spPr bwMode="auto">
              <a:xfrm>
                <a:off x="4661" y="2103"/>
                <a:ext cx="1694" cy="1"/>
              </a:xfrm>
              <a:prstGeom prst="rect">
                <a:avLst/>
              </a:prstGeom>
              <a:solidFill>
                <a:srgbClr val="F1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8" name="Rectangle 303"/>
              <p:cNvSpPr>
                <a:spLocks noChangeArrowheads="1"/>
              </p:cNvSpPr>
              <p:nvPr/>
            </p:nvSpPr>
            <p:spPr bwMode="auto">
              <a:xfrm>
                <a:off x="4661" y="2104"/>
                <a:ext cx="1694" cy="1"/>
              </a:xfrm>
              <a:prstGeom prst="rect">
                <a:avLst/>
              </a:prstGeom>
              <a:solidFill>
                <a:srgbClr val="F3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9" name="Rectangle 304"/>
              <p:cNvSpPr>
                <a:spLocks noChangeArrowheads="1"/>
              </p:cNvSpPr>
              <p:nvPr/>
            </p:nvSpPr>
            <p:spPr bwMode="auto">
              <a:xfrm>
                <a:off x="4661" y="210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0" name="Rectangle 306"/>
              <p:cNvSpPr>
                <a:spLocks noChangeArrowheads="1"/>
              </p:cNvSpPr>
              <p:nvPr/>
            </p:nvSpPr>
            <p:spPr bwMode="auto">
              <a:xfrm>
                <a:off x="4661" y="2108"/>
                <a:ext cx="1694" cy="1"/>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1" name="Rectangle 307"/>
              <p:cNvSpPr>
                <a:spLocks noChangeArrowheads="1"/>
              </p:cNvSpPr>
              <p:nvPr/>
            </p:nvSpPr>
            <p:spPr bwMode="auto">
              <a:xfrm>
                <a:off x="4661" y="2109"/>
                <a:ext cx="1694" cy="1"/>
              </a:xfrm>
              <a:prstGeom prst="rect">
                <a:avLst/>
              </a:prstGeom>
              <a:solidFill>
                <a:srgbClr val="FC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2" name="Rectangle 311"/>
              <p:cNvSpPr>
                <a:spLocks noChangeArrowheads="1"/>
              </p:cNvSpPr>
              <p:nvPr/>
            </p:nvSpPr>
            <p:spPr bwMode="auto">
              <a:xfrm>
                <a:off x="4661" y="2343"/>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3" name="Rectangle 312"/>
              <p:cNvSpPr>
                <a:spLocks noChangeArrowheads="1"/>
              </p:cNvSpPr>
              <p:nvPr/>
            </p:nvSpPr>
            <p:spPr bwMode="auto">
              <a:xfrm>
                <a:off x="4661" y="2353"/>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4" name="Rectangle 313"/>
              <p:cNvSpPr>
                <a:spLocks noChangeArrowheads="1"/>
              </p:cNvSpPr>
              <p:nvPr/>
            </p:nvSpPr>
            <p:spPr bwMode="auto">
              <a:xfrm>
                <a:off x="4661" y="2355"/>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5" name="Rectangle 314"/>
              <p:cNvSpPr>
                <a:spLocks noChangeArrowheads="1"/>
              </p:cNvSpPr>
              <p:nvPr/>
            </p:nvSpPr>
            <p:spPr bwMode="auto">
              <a:xfrm>
                <a:off x="4661" y="2356"/>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6" name="Rectangle 315"/>
              <p:cNvSpPr>
                <a:spLocks noChangeArrowheads="1"/>
              </p:cNvSpPr>
              <p:nvPr/>
            </p:nvSpPr>
            <p:spPr bwMode="auto">
              <a:xfrm>
                <a:off x="4661" y="2357"/>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7" name="Rectangle 316"/>
              <p:cNvSpPr>
                <a:spLocks noChangeArrowheads="1"/>
              </p:cNvSpPr>
              <p:nvPr/>
            </p:nvSpPr>
            <p:spPr bwMode="auto">
              <a:xfrm>
                <a:off x="4661" y="2359"/>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8" name="Rectangle 317"/>
              <p:cNvSpPr>
                <a:spLocks noChangeArrowheads="1"/>
              </p:cNvSpPr>
              <p:nvPr/>
            </p:nvSpPr>
            <p:spPr bwMode="auto">
              <a:xfrm>
                <a:off x="4661" y="2360"/>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9" name="Rectangle 318"/>
              <p:cNvSpPr>
                <a:spLocks noChangeArrowheads="1"/>
              </p:cNvSpPr>
              <p:nvPr/>
            </p:nvSpPr>
            <p:spPr bwMode="auto">
              <a:xfrm>
                <a:off x="4661" y="2361"/>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0" name="Rectangle 319"/>
              <p:cNvSpPr>
                <a:spLocks noChangeArrowheads="1"/>
              </p:cNvSpPr>
              <p:nvPr/>
            </p:nvSpPr>
            <p:spPr bwMode="auto">
              <a:xfrm>
                <a:off x="4661" y="2362"/>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1" name="Rectangle 320"/>
              <p:cNvSpPr>
                <a:spLocks noChangeArrowheads="1"/>
              </p:cNvSpPr>
              <p:nvPr/>
            </p:nvSpPr>
            <p:spPr bwMode="auto">
              <a:xfrm>
                <a:off x="4661" y="2364"/>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2" name="Rectangle 321"/>
              <p:cNvSpPr>
                <a:spLocks noChangeArrowheads="1"/>
              </p:cNvSpPr>
              <p:nvPr/>
            </p:nvSpPr>
            <p:spPr bwMode="auto">
              <a:xfrm>
                <a:off x="4661" y="2365"/>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3" name="Rectangle 322"/>
              <p:cNvSpPr>
                <a:spLocks noChangeArrowheads="1"/>
              </p:cNvSpPr>
              <p:nvPr/>
            </p:nvSpPr>
            <p:spPr bwMode="auto">
              <a:xfrm>
                <a:off x="4661" y="2366"/>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4" name="Rectangle 323"/>
              <p:cNvSpPr>
                <a:spLocks noChangeArrowheads="1"/>
              </p:cNvSpPr>
              <p:nvPr/>
            </p:nvSpPr>
            <p:spPr bwMode="auto">
              <a:xfrm>
                <a:off x="4661" y="2367"/>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5" name="Rectangle 324"/>
              <p:cNvSpPr>
                <a:spLocks noChangeArrowheads="1"/>
              </p:cNvSpPr>
              <p:nvPr/>
            </p:nvSpPr>
            <p:spPr bwMode="auto">
              <a:xfrm>
                <a:off x="4661" y="2368"/>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6" name="Rectangle 325"/>
              <p:cNvSpPr>
                <a:spLocks noChangeArrowheads="1"/>
              </p:cNvSpPr>
              <p:nvPr/>
            </p:nvSpPr>
            <p:spPr bwMode="auto">
              <a:xfrm>
                <a:off x="4661" y="2370"/>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7" name="Rectangle 326"/>
              <p:cNvSpPr>
                <a:spLocks noChangeArrowheads="1"/>
              </p:cNvSpPr>
              <p:nvPr/>
            </p:nvSpPr>
            <p:spPr bwMode="auto">
              <a:xfrm>
                <a:off x="4661" y="2371"/>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8" name="Rectangle 327"/>
              <p:cNvSpPr>
                <a:spLocks noChangeArrowheads="1"/>
              </p:cNvSpPr>
              <p:nvPr/>
            </p:nvSpPr>
            <p:spPr bwMode="auto">
              <a:xfrm>
                <a:off x="4661" y="2372"/>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9" name="Rectangle 328"/>
              <p:cNvSpPr>
                <a:spLocks noChangeArrowheads="1"/>
              </p:cNvSpPr>
              <p:nvPr/>
            </p:nvSpPr>
            <p:spPr bwMode="auto">
              <a:xfrm>
                <a:off x="4661" y="2373"/>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0" name="Rectangle 329"/>
              <p:cNvSpPr>
                <a:spLocks noChangeArrowheads="1"/>
              </p:cNvSpPr>
              <p:nvPr/>
            </p:nvSpPr>
            <p:spPr bwMode="auto">
              <a:xfrm>
                <a:off x="4661" y="2374"/>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1" name="Rectangle 330"/>
              <p:cNvSpPr>
                <a:spLocks noChangeArrowheads="1"/>
              </p:cNvSpPr>
              <p:nvPr/>
            </p:nvSpPr>
            <p:spPr bwMode="auto">
              <a:xfrm>
                <a:off x="4661" y="2376"/>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2" name="Rectangle 331"/>
              <p:cNvSpPr>
                <a:spLocks noChangeArrowheads="1"/>
              </p:cNvSpPr>
              <p:nvPr/>
            </p:nvSpPr>
            <p:spPr bwMode="auto">
              <a:xfrm>
                <a:off x="4661" y="2376"/>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3" name="Rectangle 332"/>
              <p:cNvSpPr>
                <a:spLocks noChangeArrowheads="1"/>
              </p:cNvSpPr>
              <p:nvPr/>
            </p:nvSpPr>
            <p:spPr bwMode="auto">
              <a:xfrm>
                <a:off x="4661" y="2377"/>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4" name="Rectangle 333"/>
              <p:cNvSpPr>
                <a:spLocks noChangeArrowheads="1"/>
              </p:cNvSpPr>
              <p:nvPr/>
            </p:nvSpPr>
            <p:spPr bwMode="auto">
              <a:xfrm>
                <a:off x="4661" y="2379"/>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5" name="Rectangle 334"/>
              <p:cNvSpPr>
                <a:spLocks noChangeArrowheads="1"/>
              </p:cNvSpPr>
              <p:nvPr/>
            </p:nvSpPr>
            <p:spPr bwMode="auto">
              <a:xfrm>
                <a:off x="4661" y="2381"/>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6" name="Rectangle 335"/>
              <p:cNvSpPr>
                <a:spLocks noChangeArrowheads="1"/>
              </p:cNvSpPr>
              <p:nvPr/>
            </p:nvSpPr>
            <p:spPr bwMode="auto">
              <a:xfrm>
                <a:off x="4661" y="2381"/>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7" name="Rectangle 336"/>
              <p:cNvSpPr>
                <a:spLocks noChangeArrowheads="1"/>
              </p:cNvSpPr>
              <p:nvPr/>
            </p:nvSpPr>
            <p:spPr bwMode="auto">
              <a:xfrm>
                <a:off x="4661" y="2382"/>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8" name="Rectangle 337"/>
              <p:cNvSpPr>
                <a:spLocks noChangeArrowheads="1"/>
              </p:cNvSpPr>
              <p:nvPr/>
            </p:nvSpPr>
            <p:spPr bwMode="auto">
              <a:xfrm>
                <a:off x="4661" y="2384"/>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9" name="Rectangle 338"/>
              <p:cNvSpPr>
                <a:spLocks noChangeArrowheads="1"/>
              </p:cNvSpPr>
              <p:nvPr/>
            </p:nvSpPr>
            <p:spPr bwMode="auto">
              <a:xfrm>
                <a:off x="4661" y="2386"/>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0" name="Rectangle 339"/>
              <p:cNvSpPr>
                <a:spLocks noChangeArrowheads="1"/>
              </p:cNvSpPr>
              <p:nvPr/>
            </p:nvSpPr>
            <p:spPr bwMode="auto">
              <a:xfrm>
                <a:off x="4661" y="2387"/>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1" name="Rectangle 340"/>
              <p:cNvSpPr>
                <a:spLocks noChangeArrowheads="1"/>
              </p:cNvSpPr>
              <p:nvPr/>
            </p:nvSpPr>
            <p:spPr bwMode="auto">
              <a:xfrm>
                <a:off x="4661" y="2389"/>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2" name="Rectangle 341"/>
              <p:cNvSpPr>
                <a:spLocks noChangeArrowheads="1"/>
              </p:cNvSpPr>
              <p:nvPr/>
            </p:nvSpPr>
            <p:spPr bwMode="auto">
              <a:xfrm>
                <a:off x="4661" y="2390"/>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3" name="Rectangle 342"/>
              <p:cNvSpPr>
                <a:spLocks noChangeArrowheads="1"/>
              </p:cNvSpPr>
              <p:nvPr/>
            </p:nvSpPr>
            <p:spPr bwMode="auto">
              <a:xfrm>
                <a:off x="4661" y="2391"/>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4" name="Rectangle 343"/>
              <p:cNvSpPr>
                <a:spLocks noChangeArrowheads="1"/>
              </p:cNvSpPr>
              <p:nvPr/>
            </p:nvSpPr>
            <p:spPr bwMode="auto">
              <a:xfrm>
                <a:off x="4661" y="2392"/>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5" name="Rectangle 344"/>
              <p:cNvSpPr>
                <a:spLocks noChangeArrowheads="1"/>
              </p:cNvSpPr>
              <p:nvPr/>
            </p:nvSpPr>
            <p:spPr bwMode="auto">
              <a:xfrm>
                <a:off x="4661" y="2394"/>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 name="Rectangle 345"/>
              <p:cNvSpPr>
                <a:spLocks noChangeArrowheads="1"/>
              </p:cNvSpPr>
              <p:nvPr/>
            </p:nvSpPr>
            <p:spPr bwMode="auto">
              <a:xfrm>
                <a:off x="4661" y="2396"/>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 name="Rectangle 346"/>
              <p:cNvSpPr>
                <a:spLocks noChangeArrowheads="1"/>
              </p:cNvSpPr>
              <p:nvPr/>
            </p:nvSpPr>
            <p:spPr bwMode="auto">
              <a:xfrm>
                <a:off x="4661" y="2397"/>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8" name="Rectangle 347"/>
              <p:cNvSpPr>
                <a:spLocks noChangeArrowheads="1"/>
              </p:cNvSpPr>
              <p:nvPr/>
            </p:nvSpPr>
            <p:spPr bwMode="auto">
              <a:xfrm>
                <a:off x="4661" y="2399"/>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9" name="Rectangle 348"/>
              <p:cNvSpPr>
                <a:spLocks noChangeArrowheads="1"/>
              </p:cNvSpPr>
              <p:nvPr/>
            </p:nvSpPr>
            <p:spPr bwMode="auto">
              <a:xfrm>
                <a:off x="4661" y="2401"/>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0" name="Rectangle 349"/>
              <p:cNvSpPr>
                <a:spLocks noChangeArrowheads="1"/>
              </p:cNvSpPr>
              <p:nvPr/>
            </p:nvSpPr>
            <p:spPr bwMode="auto">
              <a:xfrm>
                <a:off x="4661" y="2401"/>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1" name="Rectangle 350"/>
              <p:cNvSpPr>
                <a:spLocks noChangeArrowheads="1"/>
              </p:cNvSpPr>
              <p:nvPr/>
            </p:nvSpPr>
            <p:spPr bwMode="auto">
              <a:xfrm>
                <a:off x="4661" y="2403"/>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2" name="Rectangle 351"/>
              <p:cNvSpPr>
                <a:spLocks noChangeArrowheads="1"/>
              </p:cNvSpPr>
              <p:nvPr/>
            </p:nvSpPr>
            <p:spPr bwMode="auto">
              <a:xfrm>
                <a:off x="4661" y="2404"/>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3" name="Rectangle 352"/>
              <p:cNvSpPr>
                <a:spLocks noChangeArrowheads="1"/>
              </p:cNvSpPr>
              <p:nvPr/>
            </p:nvSpPr>
            <p:spPr bwMode="auto">
              <a:xfrm>
                <a:off x="4661" y="2406"/>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4" name="Rectangle 353"/>
              <p:cNvSpPr>
                <a:spLocks noChangeArrowheads="1"/>
              </p:cNvSpPr>
              <p:nvPr/>
            </p:nvSpPr>
            <p:spPr bwMode="auto">
              <a:xfrm>
                <a:off x="4661" y="2407"/>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5" name="Rectangle 354"/>
              <p:cNvSpPr>
                <a:spLocks noChangeArrowheads="1"/>
              </p:cNvSpPr>
              <p:nvPr/>
            </p:nvSpPr>
            <p:spPr bwMode="auto">
              <a:xfrm>
                <a:off x="4661" y="2409"/>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6" name="Rectangle 355"/>
              <p:cNvSpPr>
                <a:spLocks noChangeArrowheads="1"/>
              </p:cNvSpPr>
              <p:nvPr/>
            </p:nvSpPr>
            <p:spPr bwMode="auto">
              <a:xfrm>
                <a:off x="4661" y="2410"/>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7" name="Rectangle 356"/>
              <p:cNvSpPr>
                <a:spLocks noChangeArrowheads="1"/>
              </p:cNvSpPr>
              <p:nvPr/>
            </p:nvSpPr>
            <p:spPr bwMode="auto">
              <a:xfrm>
                <a:off x="4661" y="2412"/>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8" name="Rectangle 357"/>
              <p:cNvSpPr>
                <a:spLocks noChangeArrowheads="1"/>
              </p:cNvSpPr>
              <p:nvPr/>
            </p:nvSpPr>
            <p:spPr bwMode="auto">
              <a:xfrm>
                <a:off x="4661" y="2412"/>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9" name="Rectangle 358"/>
              <p:cNvSpPr>
                <a:spLocks noChangeArrowheads="1"/>
              </p:cNvSpPr>
              <p:nvPr/>
            </p:nvSpPr>
            <p:spPr bwMode="auto">
              <a:xfrm>
                <a:off x="4661" y="2414"/>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0" name="Rectangle 359"/>
              <p:cNvSpPr>
                <a:spLocks noChangeArrowheads="1"/>
              </p:cNvSpPr>
              <p:nvPr/>
            </p:nvSpPr>
            <p:spPr bwMode="auto">
              <a:xfrm>
                <a:off x="4661" y="2416"/>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1" name="Rectangle 360"/>
              <p:cNvSpPr>
                <a:spLocks noChangeArrowheads="1"/>
              </p:cNvSpPr>
              <p:nvPr/>
            </p:nvSpPr>
            <p:spPr bwMode="auto">
              <a:xfrm>
                <a:off x="4661" y="2417"/>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2" name="Rectangle 361"/>
              <p:cNvSpPr>
                <a:spLocks noChangeArrowheads="1"/>
              </p:cNvSpPr>
              <p:nvPr/>
            </p:nvSpPr>
            <p:spPr bwMode="auto">
              <a:xfrm>
                <a:off x="4661" y="2418"/>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3" name="Rectangle 362"/>
              <p:cNvSpPr>
                <a:spLocks noChangeArrowheads="1"/>
              </p:cNvSpPr>
              <p:nvPr/>
            </p:nvSpPr>
            <p:spPr bwMode="auto">
              <a:xfrm>
                <a:off x="4661" y="2420"/>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4" name="Rectangle 363"/>
              <p:cNvSpPr>
                <a:spLocks noChangeArrowheads="1"/>
              </p:cNvSpPr>
              <p:nvPr/>
            </p:nvSpPr>
            <p:spPr bwMode="auto">
              <a:xfrm>
                <a:off x="4661" y="2421"/>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5" name="Rectangle 364"/>
              <p:cNvSpPr>
                <a:spLocks noChangeArrowheads="1"/>
              </p:cNvSpPr>
              <p:nvPr/>
            </p:nvSpPr>
            <p:spPr bwMode="auto">
              <a:xfrm>
                <a:off x="4661" y="2422"/>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6" name="Rectangle 365"/>
              <p:cNvSpPr>
                <a:spLocks noChangeArrowheads="1"/>
              </p:cNvSpPr>
              <p:nvPr/>
            </p:nvSpPr>
            <p:spPr bwMode="auto">
              <a:xfrm>
                <a:off x="4661" y="2423"/>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7" name="Rectangle 366"/>
              <p:cNvSpPr>
                <a:spLocks noChangeArrowheads="1"/>
              </p:cNvSpPr>
              <p:nvPr/>
            </p:nvSpPr>
            <p:spPr bwMode="auto">
              <a:xfrm>
                <a:off x="4661" y="2425"/>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8" name="Rectangle 367"/>
              <p:cNvSpPr>
                <a:spLocks noChangeArrowheads="1"/>
              </p:cNvSpPr>
              <p:nvPr/>
            </p:nvSpPr>
            <p:spPr bwMode="auto">
              <a:xfrm>
                <a:off x="4661" y="2426"/>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9" name="Rectangle 368"/>
              <p:cNvSpPr>
                <a:spLocks noChangeArrowheads="1"/>
              </p:cNvSpPr>
              <p:nvPr/>
            </p:nvSpPr>
            <p:spPr bwMode="auto">
              <a:xfrm>
                <a:off x="4661" y="2427"/>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0" name="Rectangle 369"/>
              <p:cNvSpPr>
                <a:spLocks noChangeArrowheads="1"/>
              </p:cNvSpPr>
              <p:nvPr/>
            </p:nvSpPr>
            <p:spPr bwMode="auto">
              <a:xfrm>
                <a:off x="4661" y="2428"/>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1" name="Rectangle 370"/>
              <p:cNvSpPr>
                <a:spLocks noChangeArrowheads="1"/>
              </p:cNvSpPr>
              <p:nvPr/>
            </p:nvSpPr>
            <p:spPr bwMode="auto">
              <a:xfrm>
                <a:off x="4661" y="2429"/>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2" name="Rectangle 371"/>
              <p:cNvSpPr>
                <a:spLocks noChangeArrowheads="1"/>
              </p:cNvSpPr>
              <p:nvPr/>
            </p:nvSpPr>
            <p:spPr bwMode="auto">
              <a:xfrm>
                <a:off x="4661" y="2430"/>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3" name="Rectangle 372"/>
              <p:cNvSpPr>
                <a:spLocks noChangeArrowheads="1"/>
              </p:cNvSpPr>
              <p:nvPr/>
            </p:nvSpPr>
            <p:spPr bwMode="auto">
              <a:xfrm>
                <a:off x="4661" y="2343"/>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 name="Rectangle 375"/>
              <p:cNvSpPr>
                <a:spLocks noChangeArrowheads="1"/>
              </p:cNvSpPr>
              <p:nvPr/>
            </p:nvSpPr>
            <p:spPr bwMode="auto">
              <a:xfrm>
                <a:off x="4661" y="2686"/>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5" name="Rectangle 376"/>
              <p:cNvSpPr>
                <a:spLocks noChangeArrowheads="1"/>
              </p:cNvSpPr>
              <p:nvPr/>
            </p:nvSpPr>
            <p:spPr bwMode="auto">
              <a:xfrm>
                <a:off x="4661" y="2696"/>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6" name="Rectangle 377"/>
              <p:cNvSpPr>
                <a:spLocks noChangeArrowheads="1"/>
              </p:cNvSpPr>
              <p:nvPr/>
            </p:nvSpPr>
            <p:spPr bwMode="auto">
              <a:xfrm>
                <a:off x="4661" y="2698"/>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7" name="Rectangle 378"/>
              <p:cNvSpPr>
                <a:spLocks noChangeArrowheads="1"/>
              </p:cNvSpPr>
              <p:nvPr/>
            </p:nvSpPr>
            <p:spPr bwMode="auto">
              <a:xfrm>
                <a:off x="4661" y="2699"/>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8" name="Rectangle 379"/>
              <p:cNvSpPr>
                <a:spLocks noChangeArrowheads="1"/>
              </p:cNvSpPr>
              <p:nvPr/>
            </p:nvSpPr>
            <p:spPr bwMode="auto">
              <a:xfrm>
                <a:off x="4661" y="2700"/>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9" name="Rectangle 380"/>
              <p:cNvSpPr>
                <a:spLocks noChangeArrowheads="1"/>
              </p:cNvSpPr>
              <p:nvPr/>
            </p:nvSpPr>
            <p:spPr bwMode="auto">
              <a:xfrm>
                <a:off x="4661" y="2702"/>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0" name="Rectangle 381"/>
              <p:cNvSpPr>
                <a:spLocks noChangeArrowheads="1"/>
              </p:cNvSpPr>
              <p:nvPr/>
            </p:nvSpPr>
            <p:spPr bwMode="auto">
              <a:xfrm>
                <a:off x="4661" y="2703"/>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1" name="Rectangle 382"/>
              <p:cNvSpPr>
                <a:spLocks noChangeArrowheads="1"/>
              </p:cNvSpPr>
              <p:nvPr/>
            </p:nvSpPr>
            <p:spPr bwMode="auto">
              <a:xfrm>
                <a:off x="4661" y="2704"/>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2" name="Rectangle 383"/>
              <p:cNvSpPr>
                <a:spLocks noChangeArrowheads="1"/>
              </p:cNvSpPr>
              <p:nvPr/>
            </p:nvSpPr>
            <p:spPr bwMode="auto">
              <a:xfrm>
                <a:off x="4661" y="2705"/>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3" name="Rectangle 384"/>
              <p:cNvSpPr>
                <a:spLocks noChangeArrowheads="1"/>
              </p:cNvSpPr>
              <p:nvPr/>
            </p:nvSpPr>
            <p:spPr bwMode="auto">
              <a:xfrm>
                <a:off x="4661" y="2707"/>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4" name="Rectangle 385"/>
              <p:cNvSpPr>
                <a:spLocks noChangeArrowheads="1"/>
              </p:cNvSpPr>
              <p:nvPr/>
            </p:nvSpPr>
            <p:spPr bwMode="auto">
              <a:xfrm>
                <a:off x="4661" y="2708"/>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 name="Rectangle 386"/>
              <p:cNvSpPr>
                <a:spLocks noChangeArrowheads="1"/>
              </p:cNvSpPr>
              <p:nvPr/>
            </p:nvSpPr>
            <p:spPr bwMode="auto">
              <a:xfrm>
                <a:off x="4661" y="2708"/>
                <a:ext cx="1694" cy="2"/>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 name="Rectangle 387"/>
              <p:cNvSpPr>
                <a:spLocks noChangeArrowheads="1"/>
              </p:cNvSpPr>
              <p:nvPr/>
            </p:nvSpPr>
            <p:spPr bwMode="auto">
              <a:xfrm>
                <a:off x="4661" y="2710"/>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7" name="Rectangle 388"/>
              <p:cNvSpPr>
                <a:spLocks noChangeArrowheads="1"/>
              </p:cNvSpPr>
              <p:nvPr/>
            </p:nvSpPr>
            <p:spPr bwMode="auto">
              <a:xfrm>
                <a:off x="4661" y="2711"/>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8" name="Rectangle 389"/>
              <p:cNvSpPr>
                <a:spLocks noChangeArrowheads="1"/>
              </p:cNvSpPr>
              <p:nvPr/>
            </p:nvSpPr>
            <p:spPr bwMode="auto">
              <a:xfrm>
                <a:off x="4661" y="2713"/>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9" name="Rectangle 390"/>
              <p:cNvSpPr>
                <a:spLocks noChangeArrowheads="1"/>
              </p:cNvSpPr>
              <p:nvPr/>
            </p:nvSpPr>
            <p:spPr bwMode="auto">
              <a:xfrm>
                <a:off x="4661" y="2713"/>
                <a:ext cx="1694" cy="2"/>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0" name="Rectangle 391"/>
              <p:cNvSpPr>
                <a:spLocks noChangeArrowheads="1"/>
              </p:cNvSpPr>
              <p:nvPr/>
            </p:nvSpPr>
            <p:spPr bwMode="auto">
              <a:xfrm>
                <a:off x="4661" y="2715"/>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1" name="Rectangle 392"/>
              <p:cNvSpPr>
                <a:spLocks noChangeArrowheads="1"/>
              </p:cNvSpPr>
              <p:nvPr/>
            </p:nvSpPr>
            <p:spPr bwMode="auto">
              <a:xfrm>
                <a:off x="4661" y="2716"/>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2" name="Rectangle 393"/>
              <p:cNvSpPr>
                <a:spLocks noChangeArrowheads="1"/>
              </p:cNvSpPr>
              <p:nvPr/>
            </p:nvSpPr>
            <p:spPr bwMode="auto">
              <a:xfrm>
                <a:off x="4661" y="2717"/>
                <a:ext cx="1694" cy="1"/>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3" name="Rectangle 394"/>
              <p:cNvSpPr>
                <a:spLocks noChangeArrowheads="1"/>
              </p:cNvSpPr>
              <p:nvPr/>
            </p:nvSpPr>
            <p:spPr bwMode="auto">
              <a:xfrm>
                <a:off x="4846" y="2718"/>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4" name="Rectangle 395"/>
              <p:cNvSpPr>
                <a:spLocks noChangeArrowheads="1"/>
              </p:cNvSpPr>
              <p:nvPr/>
            </p:nvSpPr>
            <p:spPr bwMode="auto">
              <a:xfrm>
                <a:off x="4661" y="2719"/>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5" name="Rectangle 396"/>
              <p:cNvSpPr>
                <a:spLocks noChangeArrowheads="1"/>
              </p:cNvSpPr>
              <p:nvPr/>
            </p:nvSpPr>
            <p:spPr bwMode="auto">
              <a:xfrm>
                <a:off x="4661" y="2720"/>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6" name="Rectangle 397"/>
              <p:cNvSpPr>
                <a:spLocks noChangeArrowheads="1"/>
              </p:cNvSpPr>
              <p:nvPr/>
            </p:nvSpPr>
            <p:spPr bwMode="auto">
              <a:xfrm>
                <a:off x="4661" y="2722"/>
                <a:ext cx="1694" cy="1"/>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7" name="Rectangle 398"/>
              <p:cNvSpPr>
                <a:spLocks noChangeArrowheads="1"/>
              </p:cNvSpPr>
              <p:nvPr/>
            </p:nvSpPr>
            <p:spPr bwMode="auto">
              <a:xfrm>
                <a:off x="4661" y="2723"/>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8" name="Rectangle 399"/>
              <p:cNvSpPr>
                <a:spLocks noChangeArrowheads="1"/>
              </p:cNvSpPr>
              <p:nvPr/>
            </p:nvSpPr>
            <p:spPr bwMode="auto">
              <a:xfrm>
                <a:off x="4661" y="2724"/>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9" name="Rectangle 400"/>
              <p:cNvSpPr>
                <a:spLocks noChangeArrowheads="1"/>
              </p:cNvSpPr>
              <p:nvPr/>
            </p:nvSpPr>
            <p:spPr bwMode="auto">
              <a:xfrm>
                <a:off x="4661" y="2725"/>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0" name="Rectangle 401"/>
              <p:cNvSpPr>
                <a:spLocks noChangeArrowheads="1"/>
              </p:cNvSpPr>
              <p:nvPr/>
            </p:nvSpPr>
            <p:spPr bwMode="auto">
              <a:xfrm>
                <a:off x="4661" y="2727"/>
                <a:ext cx="1694" cy="1"/>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1" name="Rectangle 402"/>
              <p:cNvSpPr>
                <a:spLocks noChangeArrowheads="1"/>
              </p:cNvSpPr>
              <p:nvPr/>
            </p:nvSpPr>
            <p:spPr bwMode="auto">
              <a:xfrm>
                <a:off x="4661" y="2728"/>
                <a:ext cx="1694" cy="2"/>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2" name="Rectangle 403"/>
              <p:cNvSpPr>
                <a:spLocks noChangeArrowheads="1"/>
              </p:cNvSpPr>
              <p:nvPr/>
            </p:nvSpPr>
            <p:spPr bwMode="auto">
              <a:xfrm>
                <a:off x="4661" y="2730"/>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3" name="Rectangle 404"/>
              <p:cNvSpPr>
                <a:spLocks noChangeArrowheads="1"/>
              </p:cNvSpPr>
              <p:nvPr/>
            </p:nvSpPr>
            <p:spPr bwMode="auto">
              <a:xfrm>
                <a:off x="4661" y="2732"/>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4" name="Rectangle 405"/>
              <p:cNvSpPr>
                <a:spLocks noChangeArrowheads="1"/>
              </p:cNvSpPr>
              <p:nvPr/>
            </p:nvSpPr>
            <p:spPr bwMode="auto">
              <a:xfrm>
                <a:off x="4661" y="2733"/>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
          <p:nvSpPr>
            <p:cNvPr id="11" name="Rectangle 407"/>
            <p:cNvSpPr>
              <a:spLocks noChangeArrowheads="1"/>
            </p:cNvSpPr>
            <p:nvPr/>
          </p:nvSpPr>
          <p:spPr bwMode="auto">
            <a:xfrm>
              <a:off x="4661" y="2733"/>
              <a:ext cx="1694" cy="2"/>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 name="Rectangle 408"/>
            <p:cNvSpPr>
              <a:spLocks noChangeArrowheads="1"/>
            </p:cNvSpPr>
            <p:nvPr/>
          </p:nvSpPr>
          <p:spPr bwMode="auto">
            <a:xfrm>
              <a:off x="4661" y="2735"/>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 name="Rectangle 409"/>
            <p:cNvSpPr>
              <a:spLocks noChangeArrowheads="1"/>
            </p:cNvSpPr>
            <p:nvPr/>
          </p:nvSpPr>
          <p:spPr bwMode="auto">
            <a:xfrm>
              <a:off x="4661" y="2737"/>
              <a:ext cx="1694" cy="1"/>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 name="Rectangle 410"/>
            <p:cNvSpPr>
              <a:spLocks noChangeArrowheads="1"/>
            </p:cNvSpPr>
            <p:nvPr/>
          </p:nvSpPr>
          <p:spPr bwMode="auto">
            <a:xfrm>
              <a:off x="4661" y="2738"/>
              <a:ext cx="1694" cy="2"/>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 name="Rectangle 411"/>
            <p:cNvSpPr>
              <a:spLocks noChangeArrowheads="1"/>
            </p:cNvSpPr>
            <p:nvPr/>
          </p:nvSpPr>
          <p:spPr bwMode="auto">
            <a:xfrm>
              <a:off x="4661" y="2740"/>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7" name="Rectangle 412"/>
            <p:cNvSpPr>
              <a:spLocks noChangeArrowheads="1"/>
            </p:cNvSpPr>
            <p:nvPr/>
          </p:nvSpPr>
          <p:spPr bwMode="auto">
            <a:xfrm>
              <a:off x="4661" y="2742"/>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8" name="Rectangle 413"/>
            <p:cNvSpPr>
              <a:spLocks noChangeArrowheads="1"/>
            </p:cNvSpPr>
            <p:nvPr/>
          </p:nvSpPr>
          <p:spPr bwMode="auto">
            <a:xfrm>
              <a:off x="4661" y="2744"/>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9" name="Rectangle 414"/>
            <p:cNvSpPr>
              <a:spLocks noChangeArrowheads="1"/>
            </p:cNvSpPr>
            <p:nvPr/>
          </p:nvSpPr>
          <p:spPr bwMode="auto">
            <a:xfrm>
              <a:off x="4661" y="2744"/>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 name="Rectangle 415"/>
            <p:cNvSpPr>
              <a:spLocks noChangeArrowheads="1"/>
            </p:cNvSpPr>
            <p:nvPr/>
          </p:nvSpPr>
          <p:spPr bwMode="auto">
            <a:xfrm>
              <a:off x="4661" y="2746"/>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 name="Rectangle 416"/>
            <p:cNvSpPr>
              <a:spLocks noChangeArrowheads="1"/>
            </p:cNvSpPr>
            <p:nvPr/>
          </p:nvSpPr>
          <p:spPr bwMode="auto">
            <a:xfrm>
              <a:off x="4661" y="2747"/>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 name="Rectangle 417"/>
            <p:cNvSpPr>
              <a:spLocks noChangeArrowheads="1"/>
            </p:cNvSpPr>
            <p:nvPr/>
          </p:nvSpPr>
          <p:spPr bwMode="auto">
            <a:xfrm>
              <a:off x="4661" y="2749"/>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 name="Rectangle 418"/>
            <p:cNvSpPr>
              <a:spLocks noChangeArrowheads="1"/>
            </p:cNvSpPr>
            <p:nvPr/>
          </p:nvSpPr>
          <p:spPr bwMode="auto">
            <a:xfrm>
              <a:off x="4661" y="2750"/>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 name="Rectangle 419"/>
            <p:cNvSpPr>
              <a:spLocks noChangeArrowheads="1"/>
            </p:cNvSpPr>
            <p:nvPr/>
          </p:nvSpPr>
          <p:spPr bwMode="auto">
            <a:xfrm>
              <a:off x="4661" y="2752"/>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 name="Rectangle 420"/>
            <p:cNvSpPr>
              <a:spLocks noChangeArrowheads="1"/>
            </p:cNvSpPr>
            <p:nvPr/>
          </p:nvSpPr>
          <p:spPr bwMode="auto">
            <a:xfrm>
              <a:off x="4661" y="2753"/>
              <a:ext cx="1694" cy="1"/>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 name="Rectangle 421"/>
            <p:cNvSpPr>
              <a:spLocks noChangeArrowheads="1"/>
            </p:cNvSpPr>
            <p:nvPr/>
          </p:nvSpPr>
          <p:spPr bwMode="auto">
            <a:xfrm>
              <a:off x="4661" y="2754"/>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 name="Rectangle 422"/>
            <p:cNvSpPr>
              <a:spLocks noChangeArrowheads="1"/>
            </p:cNvSpPr>
            <p:nvPr/>
          </p:nvSpPr>
          <p:spPr bwMode="auto">
            <a:xfrm>
              <a:off x="4661" y="2755"/>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 name="Rectangle 423"/>
            <p:cNvSpPr>
              <a:spLocks noChangeArrowheads="1"/>
            </p:cNvSpPr>
            <p:nvPr/>
          </p:nvSpPr>
          <p:spPr bwMode="auto">
            <a:xfrm>
              <a:off x="4661" y="2757"/>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 name="Rectangle 424"/>
            <p:cNvSpPr>
              <a:spLocks noChangeArrowheads="1"/>
            </p:cNvSpPr>
            <p:nvPr/>
          </p:nvSpPr>
          <p:spPr bwMode="auto">
            <a:xfrm>
              <a:off x="4661" y="2759"/>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0" name="Rectangle 425"/>
            <p:cNvSpPr>
              <a:spLocks noChangeArrowheads="1"/>
            </p:cNvSpPr>
            <p:nvPr/>
          </p:nvSpPr>
          <p:spPr bwMode="auto">
            <a:xfrm>
              <a:off x="4661" y="2760"/>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 name="Rectangle 426"/>
            <p:cNvSpPr>
              <a:spLocks noChangeArrowheads="1"/>
            </p:cNvSpPr>
            <p:nvPr/>
          </p:nvSpPr>
          <p:spPr bwMode="auto">
            <a:xfrm>
              <a:off x="4661" y="2761"/>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 name="Rectangle 427"/>
            <p:cNvSpPr>
              <a:spLocks noChangeArrowheads="1"/>
            </p:cNvSpPr>
            <p:nvPr/>
          </p:nvSpPr>
          <p:spPr bwMode="auto">
            <a:xfrm>
              <a:off x="4661" y="2763"/>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 name="Rectangle 428"/>
            <p:cNvSpPr>
              <a:spLocks noChangeArrowheads="1"/>
            </p:cNvSpPr>
            <p:nvPr/>
          </p:nvSpPr>
          <p:spPr bwMode="auto">
            <a:xfrm>
              <a:off x="4661" y="2764"/>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 name="Rectangle 429"/>
            <p:cNvSpPr>
              <a:spLocks noChangeArrowheads="1"/>
            </p:cNvSpPr>
            <p:nvPr/>
          </p:nvSpPr>
          <p:spPr bwMode="auto">
            <a:xfrm>
              <a:off x="4661" y="2765"/>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 name="Rectangle 430"/>
            <p:cNvSpPr>
              <a:spLocks noChangeArrowheads="1"/>
            </p:cNvSpPr>
            <p:nvPr/>
          </p:nvSpPr>
          <p:spPr bwMode="auto">
            <a:xfrm>
              <a:off x="4661" y="2766"/>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 name="Rectangle 431"/>
            <p:cNvSpPr>
              <a:spLocks noChangeArrowheads="1"/>
            </p:cNvSpPr>
            <p:nvPr/>
          </p:nvSpPr>
          <p:spPr bwMode="auto">
            <a:xfrm>
              <a:off x="4661" y="2768"/>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 name="Rectangle 432"/>
            <p:cNvSpPr>
              <a:spLocks noChangeArrowheads="1"/>
            </p:cNvSpPr>
            <p:nvPr/>
          </p:nvSpPr>
          <p:spPr bwMode="auto">
            <a:xfrm>
              <a:off x="4661" y="2769"/>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 name="Rectangle 433"/>
            <p:cNvSpPr>
              <a:spLocks noChangeArrowheads="1"/>
            </p:cNvSpPr>
            <p:nvPr/>
          </p:nvSpPr>
          <p:spPr bwMode="auto">
            <a:xfrm>
              <a:off x="4661" y="2769"/>
              <a:ext cx="1694" cy="2"/>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9" name="Rectangle 434"/>
            <p:cNvSpPr>
              <a:spLocks noChangeArrowheads="1"/>
            </p:cNvSpPr>
            <p:nvPr/>
          </p:nvSpPr>
          <p:spPr bwMode="auto">
            <a:xfrm>
              <a:off x="4661" y="2771"/>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0" name="Rectangle 435"/>
            <p:cNvSpPr>
              <a:spLocks noChangeArrowheads="1"/>
            </p:cNvSpPr>
            <p:nvPr/>
          </p:nvSpPr>
          <p:spPr bwMode="auto">
            <a:xfrm>
              <a:off x="4661" y="2772"/>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1" name="Rectangle 436"/>
            <p:cNvSpPr>
              <a:spLocks noChangeArrowheads="1"/>
            </p:cNvSpPr>
            <p:nvPr/>
          </p:nvSpPr>
          <p:spPr bwMode="auto">
            <a:xfrm>
              <a:off x="4846" y="2773"/>
              <a:ext cx="1694"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2" name="Rectangle 437"/>
            <p:cNvSpPr>
              <a:spLocks noChangeArrowheads="1"/>
            </p:cNvSpPr>
            <p:nvPr/>
          </p:nvSpPr>
          <p:spPr bwMode="auto">
            <a:xfrm>
              <a:off x="4661" y="268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 name="Rectangle 439"/>
            <p:cNvSpPr>
              <a:spLocks noChangeArrowheads="1"/>
            </p:cNvSpPr>
            <p:nvPr/>
          </p:nvSpPr>
          <p:spPr bwMode="auto">
            <a:xfrm>
              <a:off x="4657" y="2971"/>
              <a:ext cx="1694" cy="10"/>
            </a:xfrm>
            <a:prstGeom prst="rect">
              <a:avLst/>
            </a:prstGeom>
            <a:solidFill>
              <a:srgbClr val="72B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4" name="Rectangle 440"/>
            <p:cNvSpPr>
              <a:spLocks noChangeArrowheads="1"/>
            </p:cNvSpPr>
            <p:nvPr/>
          </p:nvSpPr>
          <p:spPr bwMode="auto">
            <a:xfrm>
              <a:off x="4657" y="2981"/>
              <a:ext cx="1694" cy="2"/>
            </a:xfrm>
            <a:prstGeom prst="rect">
              <a:avLst/>
            </a:prstGeom>
            <a:solidFill>
              <a:srgbClr val="74C0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5" name="Rectangle 441"/>
            <p:cNvSpPr>
              <a:spLocks noChangeArrowheads="1"/>
            </p:cNvSpPr>
            <p:nvPr/>
          </p:nvSpPr>
          <p:spPr bwMode="auto">
            <a:xfrm>
              <a:off x="4657" y="2983"/>
              <a:ext cx="1694" cy="1"/>
            </a:xfrm>
            <a:prstGeom prst="rect">
              <a:avLst/>
            </a:prstGeom>
            <a:solidFill>
              <a:srgbClr val="77C1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6" name="Rectangle 442"/>
            <p:cNvSpPr>
              <a:spLocks noChangeArrowheads="1"/>
            </p:cNvSpPr>
            <p:nvPr/>
          </p:nvSpPr>
          <p:spPr bwMode="auto">
            <a:xfrm>
              <a:off x="4657" y="2984"/>
              <a:ext cx="1694" cy="1"/>
            </a:xfrm>
            <a:prstGeom prst="rect">
              <a:avLst/>
            </a:prstGeom>
            <a:solidFill>
              <a:srgbClr val="7AC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7" name="Rectangle 443"/>
            <p:cNvSpPr>
              <a:spLocks noChangeArrowheads="1"/>
            </p:cNvSpPr>
            <p:nvPr/>
          </p:nvSpPr>
          <p:spPr bwMode="auto">
            <a:xfrm>
              <a:off x="4657" y="2985"/>
              <a:ext cx="1694" cy="2"/>
            </a:xfrm>
            <a:prstGeom prst="rect">
              <a:avLst/>
            </a:prstGeom>
            <a:solidFill>
              <a:srgbClr val="7CC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8" name="Rectangle 444"/>
            <p:cNvSpPr>
              <a:spLocks noChangeArrowheads="1"/>
            </p:cNvSpPr>
            <p:nvPr/>
          </p:nvSpPr>
          <p:spPr bwMode="auto">
            <a:xfrm>
              <a:off x="4657" y="2987"/>
              <a:ext cx="1694" cy="1"/>
            </a:xfrm>
            <a:prstGeom prst="rect">
              <a:avLst/>
            </a:prstGeom>
            <a:solidFill>
              <a:srgbClr val="7EC5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 name="Rectangle 445"/>
            <p:cNvSpPr>
              <a:spLocks noChangeArrowheads="1"/>
            </p:cNvSpPr>
            <p:nvPr/>
          </p:nvSpPr>
          <p:spPr bwMode="auto">
            <a:xfrm>
              <a:off x="4657" y="2988"/>
              <a:ext cx="1694" cy="1"/>
            </a:xfrm>
            <a:prstGeom prst="rect">
              <a:avLst/>
            </a:prstGeom>
            <a:solidFill>
              <a:srgbClr val="80C6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 name="Rectangle 446"/>
            <p:cNvSpPr>
              <a:spLocks noChangeArrowheads="1"/>
            </p:cNvSpPr>
            <p:nvPr/>
          </p:nvSpPr>
          <p:spPr bwMode="auto">
            <a:xfrm>
              <a:off x="4657" y="2989"/>
              <a:ext cx="1694" cy="1"/>
            </a:xfrm>
            <a:prstGeom prst="rect">
              <a:avLst/>
            </a:prstGeom>
            <a:solidFill>
              <a:srgbClr val="83C6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 name="Rectangle 447"/>
            <p:cNvSpPr>
              <a:spLocks noChangeArrowheads="1"/>
            </p:cNvSpPr>
            <p:nvPr/>
          </p:nvSpPr>
          <p:spPr bwMode="auto">
            <a:xfrm>
              <a:off x="4657" y="2990"/>
              <a:ext cx="1694" cy="2"/>
            </a:xfrm>
            <a:prstGeom prst="rect">
              <a:avLst/>
            </a:prstGeom>
            <a:solidFill>
              <a:srgbClr val="85C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2" name="Rectangle 448"/>
            <p:cNvSpPr>
              <a:spLocks noChangeArrowheads="1"/>
            </p:cNvSpPr>
            <p:nvPr/>
          </p:nvSpPr>
          <p:spPr bwMode="auto">
            <a:xfrm>
              <a:off x="4657" y="2992"/>
              <a:ext cx="1694" cy="1"/>
            </a:xfrm>
            <a:prstGeom prst="rect">
              <a:avLst/>
            </a:prstGeom>
            <a:solidFill>
              <a:srgbClr val="87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3" name="Rectangle 449"/>
            <p:cNvSpPr>
              <a:spLocks noChangeArrowheads="1"/>
            </p:cNvSpPr>
            <p:nvPr/>
          </p:nvSpPr>
          <p:spPr bwMode="auto">
            <a:xfrm>
              <a:off x="4657" y="2993"/>
              <a:ext cx="1694" cy="1"/>
            </a:xfrm>
            <a:prstGeom prst="rect">
              <a:avLst/>
            </a:prstGeom>
            <a:solidFill>
              <a:srgbClr val="89C9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4" name="Rectangle 450"/>
            <p:cNvSpPr>
              <a:spLocks noChangeArrowheads="1"/>
            </p:cNvSpPr>
            <p:nvPr/>
          </p:nvSpPr>
          <p:spPr bwMode="auto">
            <a:xfrm>
              <a:off x="4657" y="2994"/>
              <a:ext cx="1694" cy="1"/>
            </a:xfrm>
            <a:prstGeom prst="rect">
              <a:avLst/>
            </a:prstGeom>
            <a:solidFill>
              <a:srgbClr val="8BCA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 name="Rectangle 451"/>
            <p:cNvSpPr>
              <a:spLocks noChangeArrowheads="1"/>
            </p:cNvSpPr>
            <p:nvPr/>
          </p:nvSpPr>
          <p:spPr bwMode="auto">
            <a:xfrm>
              <a:off x="4657" y="2995"/>
              <a:ext cx="1694" cy="1"/>
            </a:xfrm>
            <a:prstGeom prst="rect">
              <a:avLst/>
            </a:prstGeom>
            <a:solidFill>
              <a:srgbClr val="8D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6" name="Rectangle 452"/>
            <p:cNvSpPr>
              <a:spLocks noChangeArrowheads="1"/>
            </p:cNvSpPr>
            <p:nvPr/>
          </p:nvSpPr>
          <p:spPr bwMode="auto">
            <a:xfrm>
              <a:off x="4657" y="2996"/>
              <a:ext cx="1694" cy="2"/>
            </a:xfrm>
            <a:prstGeom prst="rect">
              <a:avLst/>
            </a:prstGeom>
            <a:solidFill>
              <a:srgbClr val="8F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7" name="Rectangle 453"/>
            <p:cNvSpPr>
              <a:spLocks noChangeArrowheads="1"/>
            </p:cNvSpPr>
            <p:nvPr/>
          </p:nvSpPr>
          <p:spPr bwMode="auto">
            <a:xfrm>
              <a:off x="4657" y="2998"/>
              <a:ext cx="1694" cy="1"/>
            </a:xfrm>
            <a:prstGeom prst="rect">
              <a:avLst/>
            </a:prstGeom>
            <a:solidFill>
              <a:srgbClr val="92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 name="Rectangle 454"/>
            <p:cNvSpPr>
              <a:spLocks noChangeArrowheads="1"/>
            </p:cNvSpPr>
            <p:nvPr/>
          </p:nvSpPr>
          <p:spPr bwMode="auto">
            <a:xfrm>
              <a:off x="4657" y="2999"/>
              <a:ext cx="1694" cy="1"/>
            </a:xfrm>
            <a:prstGeom prst="rect">
              <a:avLst/>
            </a:prstGeom>
            <a:solidFill>
              <a:srgbClr val="94CE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 name="Rectangle 455"/>
            <p:cNvSpPr>
              <a:spLocks noChangeArrowheads="1"/>
            </p:cNvSpPr>
            <p:nvPr/>
          </p:nvSpPr>
          <p:spPr bwMode="auto">
            <a:xfrm>
              <a:off x="4657" y="3000"/>
              <a:ext cx="1694" cy="1"/>
            </a:xfrm>
            <a:prstGeom prst="rect">
              <a:avLst/>
            </a:prstGeom>
            <a:solidFill>
              <a:srgbClr val="96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 name="Rectangle 456"/>
            <p:cNvSpPr>
              <a:spLocks noChangeArrowheads="1"/>
            </p:cNvSpPr>
            <p:nvPr/>
          </p:nvSpPr>
          <p:spPr bwMode="auto">
            <a:xfrm>
              <a:off x="4657" y="3001"/>
              <a:ext cx="1694" cy="1"/>
            </a:xfrm>
            <a:prstGeom prst="rect">
              <a:avLst/>
            </a:prstGeom>
            <a:solidFill>
              <a:srgbClr val="98D0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 name="Rectangle 457"/>
            <p:cNvSpPr>
              <a:spLocks noChangeArrowheads="1"/>
            </p:cNvSpPr>
            <p:nvPr/>
          </p:nvSpPr>
          <p:spPr bwMode="auto">
            <a:xfrm>
              <a:off x="4657" y="3002"/>
              <a:ext cx="1694" cy="2"/>
            </a:xfrm>
            <a:prstGeom prst="rect">
              <a:avLst/>
            </a:prstGeom>
            <a:solidFill>
              <a:srgbClr val="9AD1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2" name="Rectangle 458"/>
            <p:cNvSpPr>
              <a:spLocks noChangeArrowheads="1"/>
            </p:cNvSpPr>
            <p:nvPr/>
          </p:nvSpPr>
          <p:spPr bwMode="auto">
            <a:xfrm>
              <a:off x="4657" y="3004"/>
              <a:ext cx="1694" cy="1"/>
            </a:xfrm>
            <a:prstGeom prst="rect">
              <a:avLst/>
            </a:prstGeom>
            <a:solidFill>
              <a:srgbClr val="9C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 name="Rectangle 459"/>
            <p:cNvSpPr>
              <a:spLocks noChangeArrowheads="1"/>
            </p:cNvSpPr>
            <p:nvPr/>
          </p:nvSpPr>
          <p:spPr bwMode="auto">
            <a:xfrm>
              <a:off x="4657" y="3004"/>
              <a:ext cx="1694" cy="1"/>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 name="Rectangle 460"/>
            <p:cNvSpPr>
              <a:spLocks noChangeArrowheads="1"/>
            </p:cNvSpPr>
            <p:nvPr/>
          </p:nvSpPr>
          <p:spPr bwMode="auto">
            <a:xfrm>
              <a:off x="4657" y="3005"/>
              <a:ext cx="1694" cy="2"/>
            </a:xfrm>
            <a:prstGeom prst="rect">
              <a:avLst/>
            </a:prstGeom>
            <a:solidFill>
              <a:srgbClr val="A0D4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 name="Rectangle 461"/>
            <p:cNvSpPr>
              <a:spLocks noChangeArrowheads="1"/>
            </p:cNvSpPr>
            <p:nvPr/>
          </p:nvSpPr>
          <p:spPr bwMode="auto">
            <a:xfrm>
              <a:off x="4657" y="3007"/>
              <a:ext cx="1694" cy="2"/>
            </a:xfrm>
            <a:prstGeom prst="rect">
              <a:avLst/>
            </a:prstGeom>
            <a:solidFill>
              <a:srgbClr val="A3D5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 name="Rectangle 462"/>
            <p:cNvSpPr>
              <a:spLocks noChangeArrowheads="1"/>
            </p:cNvSpPr>
            <p:nvPr/>
          </p:nvSpPr>
          <p:spPr bwMode="auto">
            <a:xfrm>
              <a:off x="4657" y="3009"/>
              <a:ext cx="1694" cy="1"/>
            </a:xfrm>
            <a:prstGeom prst="rect">
              <a:avLst/>
            </a:prstGeom>
            <a:solidFill>
              <a:srgbClr val="A5D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 name="Rectangle 463"/>
            <p:cNvSpPr>
              <a:spLocks noChangeArrowheads="1"/>
            </p:cNvSpPr>
            <p:nvPr/>
          </p:nvSpPr>
          <p:spPr bwMode="auto">
            <a:xfrm>
              <a:off x="4657" y="3009"/>
              <a:ext cx="1694" cy="1"/>
            </a:xfrm>
            <a:prstGeom prst="rect">
              <a:avLst/>
            </a:prstGeom>
            <a:solidFill>
              <a:srgbClr val="A7D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8" name="Rectangle 464"/>
            <p:cNvSpPr>
              <a:spLocks noChangeArrowheads="1"/>
            </p:cNvSpPr>
            <p:nvPr/>
          </p:nvSpPr>
          <p:spPr bwMode="auto">
            <a:xfrm>
              <a:off x="4657" y="3010"/>
              <a:ext cx="1694" cy="2"/>
            </a:xfrm>
            <a:prstGeom prst="rect">
              <a:avLst/>
            </a:prstGeom>
            <a:solidFill>
              <a:srgbClr val="A9D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9" name="Rectangle 465"/>
            <p:cNvSpPr>
              <a:spLocks noChangeArrowheads="1"/>
            </p:cNvSpPr>
            <p:nvPr/>
          </p:nvSpPr>
          <p:spPr bwMode="auto">
            <a:xfrm>
              <a:off x="4657" y="3012"/>
              <a:ext cx="1694" cy="2"/>
            </a:xfrm>
            <a:prstGeom prst="rect">
              <a:avLst/>
            </a:prstGeom>
            <a:solidFill>
              <a:srgbClr val="ACD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0" name="Rectangle 466"/>
            <p:cNvSpPr>
              <a:spLocks noChangeArrowheads="1"/>
            </p:cNvSpPr>
            <p:nvPr/>
          </p:nvSpPr>
          <p:spPr bwMode="auto">
            <a:xfrm>
              <a:off x="4657" y="3014"/>
              <a:ext cx="1694" cy="1"/>
            </a:xfrm>
            <a:prstGeom prst="rect">
              <a:avLst/>
            </a:prstGeom>
            <a:solidFill>
              <a:srgbClr val="AFD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1" name="Rectangle 467"/>
            <p:cNvSpPr>
              <a:spLocks noChangeArrowheads="1"/>
            </p:cNvSpPr>
            <p:nvPr/>
          </p:nvSpPr>
          <p:spPr bwMode="auto">
            <a:xfrm>
              <a:off x="4657" y="3015"/>
              <a:ext cx="1694" cy="2"/>
            </a:xfrm>
            <a:prstGeom prst="rect">
              <a:avLst/>
            </a:prstGeom>
            <a:solidFill>
              <a:srgbClr val="B2D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2" name="Rectangle 468"/>
            <p:cNvSpPr>
              <a:spLocks noChangeArrowheads="1"/>
            </p:cNvSpPr>
            <p:nvPr/>
          </p:nvSpPr>
          <p:spPr bwMode="auto">
            <a:xfrm>
              <a:off x="4657" y="3017"/>
              <a:ext cx="1694" cy="1"/>
            </a:xfrm>
            <a:prstGeom prst="rect">
              <a:avLst/>
            </a:prstGeom>
            <a:solidFill>
              <a:srgbClr val="B4DD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3" name="Rectangle 469"/>
            <p:cNvSpPr>
              <a:spLocks noChangeArrowheads="1"/>
            </p:cNvSpPr>
            <p:nvPr/>
          </p:nvSpPr>
          <p:spPr bwMode="auto">
            <a:xfrm>
              <a:off x="4657" y="3018"/>
              <a:ext cx="1694" cy="1"/>
            </a:xfrm>
            <a:prstGeom prst="rect">
              <a:avLst/>
            </a:prstGeom>
            <a:solidFill>
              <a:srgbClr val="B6DE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4" name="Rectangle 470"/>
            <p:cNvSpPr>
              <a:spLocks noChangeArrowheads="1"/>
            </p:cNvSpPr>
            <p:nvPr/>
          </p:nvSpPr>
          <p:spPr bwMode="auto">
            <a:xfrm>
              <a:off x="4657" y="3019"/>
              <a:ext cx="1694" cy="1"/>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5" name="Rectangle 471"/>
            <p:cNvSpPr>
              <a:spLocks noChangeArrowheads="1"/>
            </p:cNvSpPr>
            <p:nvPr/>
          </p:nvSpPr>
          <p:spPr bwMode="auto">
            <a:xfrm>
              <a:off x="4657" y="3020"/>
              <a:ext cx="1694" cy="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6" name="Rectangle 472"/>
            <p:cNvSpPr>
              <a:spLocks noChangeArrowheads="1"/>
            </p:cNvSpPr>
            <p:nvPr/>
          </p:nvSpPr>
          <p:spPr bwMode="auto">
            <a:xfrm>
              <a:off x="4657" y="3022"/>
              <a:ext cx="1694" cy="2"/>
            </a:xfrm>
            <a:prstGeom prst="rect">
              <a:avLst/>
            </a:prstGeom>
            <a:solidFill>
              <a:srgbClr val="BEE2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7" name="Rectangle 473"/>
            <p:cNvSpPr>
              <a:spLocks noChangeArrowheads="1"/>
            </p:cNvSpPr>
            <p:nvPr/>
          </p:nvSpPr>
          <p:spPr bwMode="auto">
            <a:xfrm>
              <a:off x="4657" y="3024"/>
              <a:ext cx="1694" cy="1"/>
            </a:xfrm>
            <a:prstGeom prst="rect">
              <a:avLst/>
            </a:prstGeom>
            <a:solidFill>
              <a:srgbClr val="C1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8" name="Rectangle 474"/>
            <p:cNvSpPr>
              <a:spLocks noChangeArrowheads="1"/>
            </p:cNvSpPr>
            <p:nvPr/>
          </p:nvSpPr>
          <p:spPr bwMode="auto">
            <a:xfrm>
              <a:off x="4657" y="3025"/>
              <a:ext cx="1694" cy="2"/>
            </a:xfrm>
            <a:prstGeom prst="rect">
              <a:avLst/>
            </a:prstGeom>
            <a:solidFill>
              <a:srgbClr val="C4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79" name="Rectangle 475"/>
            <p:cNvSpPr>
              <a:spLocks noChangeArrowheads="1"/>
            </p:cNvSpPr>
            <p:nvPr/>
          </p:nvSpPr>
          <p:spPr bwMode="auto">
            <a:xfrm>
              <a:off x="4657" y="3027"/>
              <a:ext cx="1694" cy="2"/>
            </a:xfrm>
            <a:prstGeom prst="rect">
              <a:avLst/>
            </a:prstGeom>
            <a:solidFill>
              <a:srgbClr val="C7E5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0" name="Rectangle 476"/>
            <p:cNvSpPr>
              <a:spLocks noChangeArrowheads="1"/>
            </p:cNvSpPr>
            <p:nvPr/>
          </p:nvSpPr>
          <p:spPr bwMode="auto">
            <a:xfrm>
              <a:off x="4657" y="3029"/>
              <a:ext cx="1694" cy="1"/>
            </a:xfrm>
            <a:prstGeom prst="rect">
              <a:avLst/>
            </a:prstGeom>
            <a:solidFill>
              <a:srgbClr val="CAE7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1" name="Rectangle 477"/>
            <p:cNvSpPr>
              <a:spLocks noChangeArrowheads="1"/>
            </p:cNvSpPr>
            <p:nvPr/>
          </p:nvSpPr>
          <p:spPr bwMode="auto">
            <a:xfrm>
              <a:off x="4657" y="3029"/>
              <a:ext cx="1694" cy="2"/>
            </a:xfrm>
            <a:prstGeom prst="rect">
              <a:avLst/>
            </a:prstGeom>
            <a:solidFill>
              <a:srgbClr val="CCE8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2" name="Rectangle 478"/>
            <p:cNvSpPr>
              <a:spLocks noChangeArrowheads="1"/>
            </p:cNvSpPr>
            <p:nvPr/>
          </p:nvSpPr>
          <p:spPr bwMode="auto">
            <a:xfrm>
              <a:off x="4657" y="3031"/>
              <a:ext cx="1694" cy="1"/>
            </a:xfrm>
            <a:prstGeom prst="rect">
              <a:avLst/>
            </a:prstGeom>
            <a:solidFill>
              <a:srgbClr val="CE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3" name="Rectangle 479"/>
            <p:cNvSpPr>
              <a:spLocks noChangeArrowheads="1"/>
            </p:cNvSpPr>
            <p:nvPr/>
          </p:nvSpPr>
          <p:spPr bwMode="auto">
            <a:xfrm>
              <a:off x="4657" y="3032"/>
              <a:ext cx="1694" cy="2"/>
            </a:xfrm>
            <a:prstGeom prst="rect">
              <a:avLst/>
            </a:prstGeom>
            <a:solidFill>
              <a:srgbClr val="D0E9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4" name="Rectangle 480"/>
            <p:cNvSpPr>
              <a:spLocks noChangeArrowheads="1"/>
            </p:cNvSpPr>
            <p:nvPr/>
          </p:nvSpPr>
          <p:spPr bwMode="auto">
            <a:xfrm>
              <a:off x="4657" y="3034"/>
              <a:ext cx="1694" cy="1"/>
            </a:xfrm>
            <a:prstGeom prst="rect">
              <a:avLst/>
            </a:prstGeom>
            <a:solidFill>
              <a:srgbClr val="D3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5" name="Rectangle 481"/>
            <p:cNvSpPr>
              <a:spLocks noChangeArrowheads="1"/>
            </p:cNvSpPr>
            <p:nvPr/>
          </p:nvSpPr>
          <p:spPr bwMode="auto">
            <a:xfrm>
              <a:off x="4657" y="3035"/>
              <a:ext cx="1694" cy="2"/>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6" name="Rectangle 482"/>
            <p:cNvSpPr>
              <a:spLocks noChangeArrowheads="1"/>
            </p:cNvSpPr>
            <p:nvPr/>
          </p:nvSpPr>
          <p:spPr bwMode="auto">
            <a:xfrm>
              <a:off x="4657" y="3037"/>
              <a:ext cx="1694" cy="1"/>
            </a:xfrm>
            <a:prstGeom prst="rect">
              <a:avLst/>
            </a:prstGeom>
            <a:solidFill>
              <a:srgbClr val="D9E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7" name="Rectangle 483"/>
            <p:cNvSpPr>
              <a:spLocks noChangeArrowheads="1"/>
            </p:cNvSpPr>
            <p:nvPr/>
          </p:nvSpPr>
          <p:spPr bwMode="auto">
            <a:xfrm>
              <a:off x="4657" y="3038"/>
              <a:ext cx="1694" cy="2"/>
            </a:xfrm>
            <a:prstGeom prst="rect">
              <a:avLst/>
            </a:prstGeom>
            <a:solidFill>
              <a:srgbClr val="DB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8" name="Rectangle 484"/>
            <p:cNvSpPr>
              <a:spLocks noChangeArrowheads="1"/>
            </p:cNvSpPr>
            <p:nvPr/>
          </p:nvSpPr>
          <p:spPr bwMode="auto">
            <a:xfrm>
              <a:off x="4657" y="3040"/>
              <a:ext cx="1694" cy="1"/>
            </a:xfrm>
            <a:prstGeom prst="rect">
              <a:avLst/>
            </a:prstGeom>
            <a:solidFill>
              <a:srgbClr val="DDF0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89" name="Rectangle 485"/>
            <p:cNvSpPr>
              <a:spLocks noChangeArrowheads="1"/>
            </p:cNvSpPr>
            <p:nvPr/>
          </p:nvSpPr>
          <p:spPr bwMode="auto">
            <a:xfrm>
              <a:off x="4657" y="3040"/>
              <a:ext cx="1694" cy="2"/>
            </a:xfrm>
            <a:prstGeom prst="rect">
              <a:avLst/>
            </a:prstGeom>
            <a:solidFill>
              <a:srgbClr val="DFF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0" name="Rectangle 486"/>
            <p:cNvSpPr>
              <a:spLocks noChangeArrowheads="1"/>
            </p:cNvSpPr>
            <p:nvPr/>
          </p:nvSpPr>
          <p:spPr bwMode="auto">
            <a:xfrm>
              <a:off x="4657" y="3042"/>
              <a:ext cx="1694" cy="2"/>
            </a:xfrm>
            <a:prstGeom prst="rect">
              <a:avLst/>
            </a:prstGeom>
            <a:solidFill>
              <a:srgbClr val="E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1" name="Rectangle 487"/>
            <p:cNvSpPr>
              <a:spLocks noChangeArrowheads="1"/>
            </p:cNvSpPr>
            <p:nvPr/>
          </p:nvSpPr>
          <p:spPr bwMode="auto">
            <a:xfrm>
              <a:off x="4657" y="3044"/>
              <a:ext cx="1694" cy="1"/>
            </a:xfrm>
            <a:prstGeom prst="rect">
              <a:avLst/>
            </a:prstGeom>
            <a:solidFill>
              <a:srgbClr val="E5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2" name="Rectangle 488"/>
            <p:cNvSpPr>
              <a:spLocks noChangeArrowheads="1"/>
            </p:cNvSpPr>
            <p:nvPr/>
          </p:nvSpPr>
          <p:spPr bwMode="auto">
            <a:xfrm>
              <a:off x="4657" y="3045"/>
              <a:ext cx="1694" cy="1"/>
            </a:xfrm>
            <a:prstGeom prst="rect">
              <a:avLst/>
            </a:prstGeom>
            <a:solidFill>
              <a:srgbClr val="E8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3" name="Rectangle 489"/>
            <p:cNvSpPr>
              <a:spLocks noChangeArrowheads="1"/>
            </p:cNvSpPr>
            <p:nvPr/>
          </p:nvSpPr>
          <p:spPr bwMode="auto">
            <a:xfrm>
              <a:off x="4657" y="3046"/>
              <a:ext cx="1694" cy="2"/>
            </a:xfrm>
            <a:prstGeom prst="rect">
              <a:avLst/>
            </a:prstGeom>
            <a:solidFill>
              <a:srgbClr val="EA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4" name="Rectangle 490"/>
            <p:cNvSpPr>
              <a:spLocks noChangeArrowheads="1"/>
            </p:cNvSpPr>
            <p:nvPr/>
          </p:nvSpPr>
          <p:spPr bwMode="auto">
            <a:xfrm>
              <a:off x="4657" y="3048"/>
              <a:ext cx="1694" cy="1"/>
            </a:xfrm>
            <a:prstGeom prst="rect">
              <a:avLst/>
            </a:prstGeom>
            <a:solidFill>
              <a:srgbClr val="EC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5" name="Rectangle 491"/>
            <p:cNvSpPr>
              <a:spLocks noChangeArrowheads="1"/>
            </p:cNvSpPr>
            <p:nvPr/>
          </p:nvSpPr>
          <p:spPr bwMode="auto">
            <a:xfrm>
              <a:off x="4657" y="3049"/>
              <a:ext cx="1694" cy="1"/>
            </a:xfrm>
            <a:prstGeom prst="rect">
              <a:avLst/>
            </a:prstGeom>
            <a:solidFill>
              <a:srgbClr val="EE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6" name="Rectangle 492"/>
            <p:cNvSpPr>
              <a:spLocks noChangeArrowheads="1"/>
            </p:cNvSpPr>
            <p:nvPr/>
          </p:nvSpPr>
          <p:spPr bwMode="auto">
            <a:xfrm>
              <a:off x="4657" y="3050"/>
              <a:ext cx="1694" cy="1"/>
            </a:xfrm>
            <a:prstGeom prst="rect">
              <a:avLst/>
            </a:prstGeom>
            <a:solidFill>
              <a:srgbClr val="F1F8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7" name="Rectangle 493"/>
            <p:cNvSpPr>
              <a:spLocks noChangeArrowheads="1"/>
            </p:cNvSpPr>
            <p:nvPr/>
          </p:nvSpPr>
          <p:spPr bwMode="auto">
            <a:xfrm>
              <a:off x="4657" y="3051"/>
              <a:ext cx="1694" cy="2"/>
            </a:xfrm>
            <a:prstGeom prst="rect">
              <a:avLst/>
            </a:prstGeom>
            <a:solidFill>
              <a:srgbClr val="F3F9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8" name="Rectangle 494"/>
            <p:cNvSpPr>
              <a:spLocks noChangeArrowheads="1"/>
            </p:cNvSpPr>
            <p:nvPr/>
          </p:nvSpPr>
          <p:spPr bwMode="auto">
            <a:xfrm>
              <a:off x="4657" y="3053"/>
              <a:ext cx="1694" cy="1"/>
            </a:xfrm>
            <a:prstGeom prst="rect">
              <a:avLst/>
            </a:prstGeom>
            <a:solidFill>
              <a:srgbClr val="F5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99" name="Rectangle 495"/>
            <p:cNvSpPr>
              <a:spLocks noChangeArrowheads="1"/>
            </p:cNvSpPr>
            <p:nvPr/>
          </p:nvSpPr>
          <p:spPr bwMode="auto">
            <a:xfrm>
              <a:off x="4657" y="3054"/>
              <a:ext cx="1694" cy="1"/>
            </a:xfrm>
            <a:prstGeom prst="rect">
              <a:avLst/>
            </a:prstGeom>
            <a:solidFill>
              <a:srgbClr val="F7FB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0" name="Rectangle 496"/>
            <p:cNvSpPr>
              <a:spLocks noChangeArrowheads="1"/>
            </p:cNvSpPr>
            <p:nvPr/>
          </p:nvSpPr>
          <p:spPr bwMode="auto">
            <a:xfrm>
              <a:off x="4657" y="3055"/>
              <a:ext cx="1694" cy="1"/>
            </a:xfrm>
            <a:prstGeom prst="rect">
              <a:avLst/>
            </a:prstGeom>
            <a:solidFill>
              <a:srgbClr val="F9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1" name="Rectangle 497"/>
            <p:cNvSpPr>
              <a:spLocks noChangeArrowheads="1"/>
            </p:cNvSpPr>
            <p:nvPr/>
          </p:nvSpPr>
          <p:spPr bwMode="auto">
            <a:xfrm>
              <a:off x="4657" y="3056"/>
              <a:ext cx="1694" cy="1"/>
            </a:xfrm>
            <a:prstGeom prst="rect">
              <a:avLst/>
            </a:prstGeom>
            <a:solidFill>
              <a:srgbClr val="FB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2" name="Rectangle 498"/>
            <p:cNvSpPr>
              <a:spLocks noChangeArrowheads="1"/>
            </p:cNvSpPr>
            <p:nvPr/>
          </p:nvSpPr>
          <p:spPr bwMode="auto">
            <a:xfrm>
              <a:off x="4657" y="3057"/>
              <a:ext cx="1694" cy="1"/>
            </a:xfrm>
            <a:prstGeom prst="rect">
              <a:avLst/>
            </a:prstGeom>
            <a:solidFill>
              <a:srgbClr val="FDF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3" name="Rectangle 499"/>
            <p:cNvSpPr>
              <a:spLocks noChangeArrowheads="1"/>
            </p:cNvSpPr>
            <p:nvPr/>
          </p:nvSpPr>
          <p:spPr bwMode="auto">
            <a:xfrm>
              <a:off x="4842" y="3058"/>
              <a:ext cx="169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4" name="Rectangle 500"/>
            <p:cNvSpPr>
              <a:spLocks noChangeArrowheads="1"/>
            </p:cNvSpPr>
            <p:nvPr/>
          </p:nvSpPr>
          <p:spPr bwMode="auto">
            <a:xfrm>
              <a:off x="4657" y="2971"/>
              <a:ext cx="1694" cy="237"/>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5" name="Rectangle 502"/>
            <p:cNvSpPr>
              <a:spLocks noChangeArrowheads="1"/>
            </p:cNvSpPr>
            <p:nvPr/>
          </p:nvSpPr>
          <p:spPr bwMode="auto">
            <a:xfrm>
              <a:off x="4846" y="3256"/>
              <a:ext cx="1694"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6" name="Rectangle 503"/>
            <p:cNvSpPr>
              <a:spLocks noChangeArrowheads="1"/>
            </p:cNvSpPr>
            <p:nvPr/>
          </p:nvSpPr>
          <p:spPr bwMode="auto">
            <a:xfrm>
              <a:off x="4661" y="3256"/>
              <a:ext cx="1694" cy="236"/>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7" name="Rectangle 505"/>
            <p:cNvSpPr>
              <a:spLocks noChangeArrowheads="1"/>
            </p:cNvSpPr>
            <p:nvPr/>
          </p:nvSpPr>
          <p:spPr bwMode="auto">
            <a:xfrm>
              <a:off x="4871" y="3566"/>
              <a:ext cx="1710"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08" name="Freeform 508"/>
            <p:cNvSpPr>
              <a:spLocks/>
            </p:cNvSpPr>
            <p:nvPr/>
          </p:nvSpPr>
          <p:spPr bwMode="auto">
            <a:xfrm>
              <a:off x="6411" y="2086"/>
              <a:ext cx="262" cy="1033"/>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9" name="Freeform 509"/>
            <p:cNvSpPr>
              <a:spLocks/>
            </p:cNvSpPr>
            <p:nvPr/>
          </p:nvSpPr>
          <p:spPr bwMode="auto">
            <a:xfrm>
              <a:off x="6703" y="2193"/>
              <a:ext cx="836" cy="819"/>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0" name="Rectangle 517"/>
            <p:cNvSpPr>
              <a:spLocks noChangeArrowheads="1"/>
            </p:cNvSpPr>
            <p:nvPr/>
          </p:nvSpPr>
          <p:spPr bwMode="auto">
            <a:xfrm>
              <a:off x="6640" y="27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dirty="0">
                <a:ln>
                  <a:noFill/>
                </a:ln>
                <a:solidFill>
                  <a:schemeClr val="tx1"/>
                </a:solidFill>
                <a:effectLst/>
                <a:latin typeface="Arial" pitchFamily="34" charset="0"/>
                <a:cs typeface="Arial" pitchFamily="34" charset="0"/>
              </a:endParaRPr>
            </a:p>
          </p:txBody>
        </p:sp>
        <p:sp>
          <p:nvSpPr>
            <p:cNvPr id="111" name="Freeform 518"/>
            <p:cNvSpPr>
              <a:spLocks/>
            </p:cNvSpPr>
            <p:nvPr/>
          </p:nvSpPr>
          <p:spPr bwMode="auto">
            <a:xfrm>
              <a:off x="224" y="719"/>
              <a:ext cx="7150" cy="207"/>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2" name="Freeform 519"/>
            <p:cNvSpPr>
              <a:spLocks/>
            </p:cNvSpPr>
            <p:nvPr/>
          </p:nvSpPr>
          <p:spPr bwMode="auto">
            <a:xfrm>
              <a:off x="217" y="716"/>
              <a:ext cx="7169" cy="215"/>
            </a:xfrm>
            <a:custGeom>
              <a:avLst/>
              <a:gdLst>
                <a:gd name="T0" fmla="*/ 0 w 21928"/>
                <a:gd name="T1" fmla="*/ 172 h 1028"/>
                <a:gd name="T2" fmla="*/ 172 w 21928"/>
                <a:gd name="T3" fmla="*/ 0 h 1028"/>
                <a:gd name="T4" fmla="*/ 21757 w 21928"/>
                <a:gd name="T5" fmla="*/ 0 h 1028"/>
                <a:gd name="T6" fmla="*/ 21928 w 21928"/>
                <a:gd name="T7" fmla="*/ 172 h 1028"/>
                <a:gd name="T8" fmla="*/ 21928 w 21928"/>
                <a:gd name="T9" fmla="*/ 857 h 1028"/>
                <a:gd name="T10" fmla="*/ 21757 w 21928"/>
                <a:gd name="T11" fmla="*/ 1028 h 1028"/>
                <a:gd name="T12" fmla="*/ 172 w 21928"/>
                <a:gd name="T13" fmla="*/ 1028 h 1028"/>
                <a:gd name="T14" fmla="*/ 0 w 21928"/>
                <a:gd name="T15" fmla="*/ 857 h 1028"/>
                <a:gd name="T16" fmla="*/ 0 w 21928"/>
                <a:gd name="T17" fmla="*/ 172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028">
                  <a:moveTo>
                    <a:pt x="0" y="172"/>
                  </a:moveTo>
                  <a:cubicBezTo>
                    <a:pt x="0" y="77"/>
                    <a:pt x="77" y="0"/>
                    <a:pt x="172" y="0"/>
                  </a:cubicBezTo>
                  <a:lnTo>
                    <a:pt x="21757" y="0"/>
                  </a:lnTo>
                  <a:cubicBezTo>
                    <a:pt x="21852" y="0"/>
                    <a:pt x="21928" y="77"/>
                    <a:pt x="21928" y="172"/>
                  </a:cubicBezTo>
                  <a:lnTo>
                    <a:pt x="21928" y="857"/>
                  </a:lnTo>
                  <a:cubicBezTo>
                    <a:pt x="21928" y="952"/>
                    <a:pt x="21852" y="1028"/>
                    <a:pt x="21757" y="1028"/>
                  </a:cubicBezTo>
                  <a:lnTo>
                    <a:pt x="172" y="1028"/>
                  </a:lnTo>
                  <a:cubicBezTo>
                    <a:pt x="77" y="1028"/>
                    <a:pt x="0" y="952"/>
                    <a:pt x="0" y="857"/>
                  </a:cubicBezTo>
                  <a:lnTo>
                    <a:pt x="0" y="172"/>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3" name="Rectangle 520"/>
            <p:cNvSpPr>
              <a:spLocks noChangeArrowheads="1"/>
            </p:cNvSpPr>
            <p:nvPr/>
          </p:nvSpPr>
          <p:spPr bwMode="auto">
            <a:xfrm>
              <a:off x="1947" y="759"/>
              <a:ext cx="484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700" b="1" i="0" u="none" strike="noStrike" cap="none" normalizeH="0" baseline="0" dirty="0">
                  <a:ln>
                    <a:noFill/>
                  </a:ln>
                  <a:solidFill>
                    <a:srgbClr val="000000"/>
                  </a:solidFill>
                  <a:effectLst/>
                  <a:latin typeface="Calibri" pitchFamily="34" charset="0"/>
                  <a:cs typeface="Arial" pitchFamily="34" charset="0"/>
                </a:rPr>
                <a:t>NUEVA ESTRUCTURA DEL RÉGIMEN DE CONTABILIDAD PÚBLICA</a:t>
              </a:r>
              <a:endParaRPr kumimoji="0" lang="es-CO" sz="1700" b="0" i="0" u="none" strike="noStrike" cap="none" normalizeH="0" baseline="0" dirty="0">
                <a:ln>
                  <a:noFill/>
                </a:ln>
                <a:solidFill>
                  <a:srgbClr val="000000"/>
                </a:solidFill>
                <a:effectLst/>
                <a:latin typeface="Arial" pitchFamily="34" charset="0"/>
                <a:cs typeface="Arial" pitchFamily="34" charset="0"/>
              </a:endParaRPr>
            </a:p>
          </p:txBody>
        </p:sp>
        <p:sp>
          <p:nvSpPr>
            <p:cNvPr id="114" name="Freeform 521"/>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solidFill>
              <a:srgbClr val="6B6BC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a:p>
          </p:txBody>
        </p:sp>
        <p:sp>
          <p:nvSpPr>
            <p:cNvPr id="115" name="Freeform 522"/>
            <p:cNvSpPr>
              <a:spLocks/>
            </p:cNvSpPr>
            <p:nvPr/>
          </p:nvSpPr>
          <p:spPr bwMode="auto">
            <a:xfrm>
              <a:off x="78" y="3959"/>
              <a:ext cx="7178" cy="235"/>
            </a:xfrm>
            <a:custGeom>
              <a:avLst/>
              <a:gdLst>
                <a:gd name="T0" fmla="*/ 0 w 21928"/>
                <a:gd name="T1" fmla="*/ 188 h 1124"/>
                <a:gd name="T2" fmla="*/ 188 w 21928"/>
                <a:gd name="T3" fmla="*/ 0 h 1124"/>
                <a:gd name="T4" fmla="*/ 21741 w 21928"/>
                <a:gd name="T5" fmla="*/ 0 h 1124"/>
                <a:gd name="T6" fmla="*/ 21928 w 21928"/>
                <a:gd name="T7" fmla="*/ 188 h 1124"/>
                <a:gd name="T8" fmla="*/ 21928 w 21928"/>
                <a:gd name="T9" fmla="*/ 937 h 1124"/>
                <a:gd name="T10" fmla="*/ 21741 w 21928"/>
                <a:gd name="T11" fmla="*/ 1124 h 1124"/>
                <a:gd name="T12" fmla="*/ 188 w 21928"/>
                <a:gd name="T13" fmla="*/ 1124 h 1124"/>
                <a:gd name="T14" fmla="*/ 0 w 21928"/>
                <a:gd name="T15" fmla="*/ 937 h 1124"/>
                <a:gd name="T16" fmla="*/ 0 w 21928"/>
                <a:gd name="T17"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28" h="1124">
                  <a:moveTo>
                    <a:pt x="0" y="188"/>
                  </a:moveTo>
                  <a:cubicBezTo>
                    <a:pt x="0" y="84"/>
                    <a:pt x="84" y="0"/>
                    <a:pt x="188" y="0"/>
                  </a:cubicBezTo>
                  <a:lnTo>
                    <a:pt x="21741" y="0"/>
                  </a:lnTo>
                  <a:cubicBezTo>
                    <a:pt x="21845" y="0"/>
                    <a:pt x="21928" y="84"/>
                    <a:pt x="21928" y="188"/>
                  </a:cubicBezTo>
                  <a:lnTo>
                    <a:pt x="21928" y="937"/>
                  </a:lnTo>
                  <a:cubicBezTo>
                    <a:pt x="21928" y="1041"/>
                    <a:pt x="21845" y="1124"/>
                    <a:pt x="21741" y="1124"/>
                  </a:cubicBezTo>
                  <a:lnTo>
                    <a:pt x="188" y="1124"/>
                  </a:lnTo>
                  <a:cubicBezTo>
                    <a:pt x="84" y="1124"/>
                    <a:pt x="0" y="1041"/>
                    <a:pt x="0" y="937"/>
                  </a:cubicBezTo>
                  <a:lnTo>
                    <a:pt x="0" y="188"/>
                  </a:lnTo>
                  <a:close/>
                </a:path>
              </a:pathLst>
            </a:custGeom>
            <a:noFill/>
            <a:ln w="22" cap="flat">
              <a:solidFill>
                <a:srgbClr val="89A4A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6" name="Rectangle 523"/>
            <p:cNvSpPr>
              <a:spLocks noChangeArrowheads="1"/>
            </p:cNvSpPr>
            <p:nvPr/>
          </p:nvSpPr>
          <p:spPr bwMode="auto">
            <a:xfrm>
              <a:off x="1866" y="4034"/>
              <a:ext cx="38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000" b="1" i="0" u="none" strike="noStrike" cap="none" normalizeH="0" baseline="0">
                  <a:ln>
                    <a:noFill/>
                  </a:ln>
                  <a:solidFill>
                    <a:srgbClr val="FFFFFF"/>
                  </a:solidFill>
                  <a:effectLst/>
                  <a:latin typeface="Arial" pitchFamily="34" charset="0"/>
                  <a:cs typeface="Arial" pitchFamily="34" charset="0"/>
                </a:rPr>
                <a:t>PROCESO CONTABLE  Y SISTEMA DOCUMENTAL CONTABLE </a:t>
              </a: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117" name="Freeform 524"/>
            <p:cNvSpPr>
              <a:spLocks/>
            </p:cNvSpPr>
            <p:nvPr/>
          </p:nvSpPr>
          <p:spPr bwMode="auto">
            <a:xfrm>
              <a:off x="936"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18" name="Freeform 525"/>
            <p:cNvSpPr>
              <a:spLocks/>
            </p:cNvSpPr>
            <p:nvPr/>
          </p:nvSpPr>
          <p:spPr bwMode="auto">
            <a:xfrm>
              <a:off x="922" y="3738"/>
              <a:ext cx="391" cy="214"/>
            </a:xfrm>
            <a:custGeom>
              <a:avLst/>
              <a:gdLst>
                <a:gd name="T0" fmla="*/ 0 w 391"/>
                <a:gd name="T1" fmla="*/ 107 h 214"/>
                <a:gd name="T2" fmla="*/ 195 w 391"/>
                <a:gd name="T3" fmla="*/ 0 h 214"/>
                <a:gd name="T4" fmla="*/ 391 w 391"/>
                <a:gd name="T5" fmla="*/ 107 h 214"/>
                <a:gd name="T6" fmla="*/ 293 w 391"/>
                <a:gd name="T7" fmla="*/ 107 h 214"/>
                <a:gd name="T8" fmla="*/ 293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5" y="0"/>
                  </a:lnTo>
                  <a:lnTo>
                    <a:pt x="391" y="107"/>
                  </a:lnTo>
                  <a:lnTo>
                    <a:pt x="293" y="107"/>
                  </a:lnTo>
                  <a:lnTo>
                    <a:pt x="293"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9" name="Freeform 526"/>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0" name="Freeform 527"/>
            <p:cNvSpPr>
              <a:spLocks/>
            </p:cNvSpPr>
            <p:nvPr/>
          </p:nvSpPr>
          <p:spPr bwMode="auto">
            <a:xfrm>
              <a:off x="2751" y="3750"/>
              <a:ext cx="391" cy="214"/>
            </a:xfrm>
            <a:custGeom>
              <a:avLst/>
              <a:gdLst>
                <a:gd name="T0" fmla="*/ 0 w 391"/>
                <a:gd name="T1" fmla="*/ 107 h 214"/>
                <a:gd name="T2" fmla="*/ 196 w 391"/>
                <a:gd name="T3" fmla="*/ 0 h 214"/>
                <a:gd name="T4" fmla="*/ 391 w 391"/>
                <a:gd name="T5" fmla="*/ 107 h 214"/>
                <a:gd name="T6" fmla="*/ 294 w 391"/>
                <a:gd name="T7" fmla="*/ 107 h 214"/>
                <a:gd name="T8" fmla="*/ 294 w 391"/>
                <a:gd name="T9" fmla="*/ 214 h 214"/>
                <a:gd name="T10" fmla="*/ 98 w 391"/>
                <a:gd name="T11" fmla="*/ 214 h 214"/>
                <a:gd name="T12" fmla="*/ 98 w 391"/>
                <a:gd name="T13" fmla="*/ 107 h 214"/>
                <a:gd name="T14" fmla="*/ 0 w 391"/>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214">
                  <a:moveTo>
                    <a:pt x="0" y="107"/>
                  </a:moveTo>
                  <a:lnTo>
                    <a:pt x="196" y="0"/>
                  </a:lnTo>
                  <a:lnTo>
                    <a:pt x="391"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1" name="Freeform 528"/>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solidFill>
              <a:srgbClr val="6B6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2" name="Freeform 529"/>
            <p:cNvSpPr>
              <a:spLocks/>
            </p:cNvSpPr>
            <p:nvPr/>
          </p:nvSpPr>
          <p:spPr bwMode="auto">
            <a:xfrm>
              <a:off x="5356" y="3780"/>
              <a:ext cx="392" cy="214"/>
            </a:xfrm>
            <a:custGeom>
              <a:avLst/>
              <a:gdLst>
                <a:gd name="T0" fmla="*/ 0 w 392"/>
                <a:gd name="T1" fmla="*/ 107 h 214"/>
                <a:gd name="T2" fmla="*/ 196 w 392"/>
                <a:gd name="T3" fmla="*/ 0 h 214"/>
                <a:gd name="T4" fmla="*/ 392 w 392"/>
                <a:gd name="T5" fmla="*/ 107 h 214"/>
                <a:gd name="T6" fmla="*/ 294 w 392"/>
                <a:gd name="T7" fmla="*/ 107 h 214"/>
                <a:gd name="T8" fmla="*/ 294 w 392"/>
                <a:gd name="T9" fmla="*/ 214 h 214"/>
                <a:gd name="T10" fmla="*/ 98 w 392"/>
                <a:gd name="T11" fmla="*/ 214 h 214"/>
                <a:gd name="T12" fmla="*/ 98 w 392"/>
                <a:gd name="T13" fmla="*/ 107 h 214"/>
                <a:gd name="T14" fmla="*/ 0 w 392"/>
                <a:gd name="T15" fmla="*/ 10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14">
                  <a:moveTo>
                    <a:pt x="0" y="107"/>
                  </a:moveTo>
                  <a:lnTo>
                    <a:pt x="196" y="0"/>
                  </a:lnTo>
                  <a:lnTo>
                    <a:pt x="392" y="107"/>
                  </a:lnTo>
                  <a:lnTo>
                    <a:pt x="294" y="107"/>
                  </a:lnTo>
                  <a:lnTo>
                    <a:pt x="294" y="214"/>
                  </a:lnTo>
                  <a:lnTo>
                    <a:pt x="98" y="214"/>
                  </a:lnTo>
                  <a:lnTo>
                    <a:pt x="98" y="107"/>
                  </a:lnTo>
                  <a:lnTo>
                    <a:pt x="0" y="107"/>
                  </a:lnTo>
                  <a:close/>
                </a:path>
              </a:pathLst>
            </a:custGeom>
            <a:noFill/>
            <a:ln w="22" cap="flat">
              <a:solidFill>
                <a:srgbClr val="89A4A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sp>
        <p:nvSpPr>
          <p:cNvPr id="475" name="CuadroTexto 474"/>
          <p:cNvSpPr txBox="1"/>
          <p:nvPr/>
        </p:nvSpPr>
        <p:spPr>
          <a:xfrm>
            <a:off x="2560579" y="2577098"/>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no cotizan en el mercado de valores</a:t>
            </a:r>
          </a:p>
        </p:txBody>
      </p:sp>
      <p:sp>
        <p:nvSpPr>
          <p:cNvPr id="476" name="Freeform 509"/>
          <p:cNvSpPr>
            <a:spLocks/>
          </p:cNvSpPr>
          <p:nvPr/>
        </p:nvSpPr>
        <p:spPr bwMode="auto">
          <a:xfrm>
            <a:off x="4683025" y="3429000"/>
            <a:ext cx="596008" cy="1708151"/>
          </a:xfrm>
          <a:custGeom>
            <a:avLst/>
            <a:gdLst>
              <a:gd name="T0" fmla="*/ 0 w 2556"/>
              <a:gd name="T1" fmla="*/ 426 h 3916"/>
              <a:gd name="T2" fmla="*/ 426 w 2556"/>
              <a:gd name="T3" fmla="*/ 0 h 3916"/>
              <a:gd name="T4" fmla="*/ 2130 w 2556"/>
              <a:gd name="T5" fmla="*/ 0 h 3916"/>
              <a:gd name="T6" fmla="*/ 2556 w 2556"/>
              <a:gd name="T7" fmla="*/ 426 h 3916"/>
              <a:gd name="T8" fmla="*/ 2556 w 2556"/>
              <a:gd name="T9" fmla="*/ 3490 h 3916"/>
              <a:gd name="T10" fmla="*/ 2130 w 2556"/>
              <a:gd name="T11" fmla="*/ 3916 h 3916"/>
              <a:gd name="T12" fmla="*/ 426 w 2556"/>
              <a:gd name="T13" fmla="*/ 3916 h 3916"/>
              <a:gd name="T14" fmla="*/ 0 w 2556"/>
              <a:gd name="T15" fmla="*/ 3490 h 3916"/>
              <a:gd name="T16" fmla="*/ 0 w 2556"/>
              <a:gd name="T17" fmla="*/ 426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3916">
                <a:moveTo>
                  <a:pt x="0" y="426"/>
                </a:moveTo>
                <a:cubicBezTo>
                  <a:pt x="0" y="191"/>
                  <a:pt x="191" y="0"/>
                  <a:pt x="426" y="0"/>
                </a:cubicBezTo>
                <a:lnTo>
                  <a:pt x="2130" y="0"/>
                </a:lnTo>
                <a:cubicBezTo>
                  <a:pt x="2366" y="0"/>
                  <a:pt x="2556" y="191"/>
                  <a:pt x="2556" y="426"/>
                </a:cubicBezTo>
                <a:lnTo>
                  <a:pt x="2556" y="3490"/>
                </a:lnTo>
                <a:cubicBezTo>
                  <a:pt x="2556" y="3726"/>
                  <a:pt x="2366" y="3916"/>
                  <a:pt x="2130" y="3916"/>
                </a:cubicBezTo>
                <a:lnTo>
                  <a:pt x="426" y="3916"/>
                </a:lnTo>
                <a:cubicBezTo>
                  <a:pt x="191" y="3916"/>
                  <a:pt x="0" y="3726"/>
                  <a:pt x="0" y="3490"/>
                </a:cubicBezTo>
                <a:lnTo>
                  <a:pt x="0" y="426"/>
                </a:lnTo>
                <a:close/>
              </a:path>
            </a:pathLst>
          </a:custGeom>
          <a:solidFill>
            <a:srgbClr val="CECEE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CO" sz="2000" dirty="0">
              <a:latin typeface="Calibri" panose="020F0502020204030204" pitchFamily="34" charset="0"/>
            </a:endParaRPr>
          </a:p>
        </p:txBody>
      </p:sp>
      <p:sp>
        <p:nvSpPr>
          <p:cNvPr id="477" name="Rectangle 372"/>
          <p:cNvSpPr>
            <a:spLocks noChangeArrowheads="1"/>
          </p:cNvSpPr>
          <p:nvPr/>
        </p:nvSpPr>
        <p:spPr bwMode="auto">
          <a:xfrm>
            <a:off x="5545874" y="3216477"/>
            <a:ext cx="2000130" cy="376238"/>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8" name="CuadroTexto 477"/>
          <p:cNvSpPr txBox="1"/>
          <p:nvPr/>
        </p:nvSpPr>
        <p:spPr>
          <a:xfrm>
            <a:off x="7980969" y="3524815"/>
            <a:ext cx="992519" cy="1200329"/>
          </a:xfrm>
          <a:prstGeom prst="rect">
            <a:avLst/>
          </a:prstGeom>
          <a:noFill/>
        </p:spPr>
        <p:txBody>
          <a:bodyPr wrap="square" rtlCol="0">
            <a:spAutoFit/>
          </a:bodyPr>
          <a:lstStyle/>
          <a:p>
            <a:r>
              <a:rPr lang="es-CO" sz="1200" b="1" dirty="0">
                <a:latin typeface="Calibri" panose="020F0502020204030204" pitchFamily="34" charset="0"/>
              </a:rPr>
              <a:t>Res, 743/13 (Anexo D.N 2784/12 y normas que lo modifiquen) </a:t>
            </a:r>
          </a:p>
        </p:txBody>
      </p:sp>
      <p:sp>
        <p:nvSpPr>
          <p:cNvPr id="479" name="Freeform 508"/>
          <p:cNvSpPr>
            <a:spLocks/>
          </p:cNvSpPr>
          <p:nvPr/>
        </p:nvSpPr>
        <p:spPr bwMode="auto">
          <a:xfrm>
            <a:off x="4486137" y="3432204"/>
            <a:ext cx="164349" cy="1639888"/>
          </a:xfrm>
          <a:custGeom>
            <a:avLst/>
            <a:gdLst>
              <a:gd name="T0" fmla="*/ 0 w 516"/>
              <a:gd name="T1" fmla="*/ 0 h 4944"/>
              <a:gd name="T2" fmla="*/ 258 w 516"/>
              <a:gd name="T3" fmla="*/ 43 h 4944"/>
              <a:gd name="T4" fmla="*/ 258 w 516"/>
              <a:gd name="T5" fmla="*/ 2430 h 4944"/>
              <a:gd name="T6" fmla="*/ 516 w 516"/>
              <a:gd name="T7" fmla="*/ 2472 h 4944"/>
              <a:gd name="T8" fmla="*/ 258 w 516"/>
              <a:gd name="T9" fmla="*/ 2515 h 4944"/>
              <a:gd name="T10" fmla="*/ 258 w 516"/>
              <a:gd name="T11" fmla="*/ 4902 h 4944"/>
              <a:gd name="T12" fmla="*/ 0 w 516"/>
              <a:gd name="T13" fmla="*/ 4944 h 4944"/>
            </a:gdLst>
            <a:ahLst/>
            <a:cxnLst>
              <a:cxn ang="0">
                <a:pos x="T0" y="T1"/>
              </a:cxn>
              <a:cxn ang="0">
                <a:pos x="T2" y="T3"/>
              </a:cxn>
              <a:cxn ang="0">
                <a:pos x="T4" y="T5"/>
              </a:cxn>
              <a:cxn ang="0">
                <a:pos x="T6" y="T7"/>
              </a:cxn>
              <a:cxn ang="0">
                <a:pos x="T8" y="T9"/>
              </a:cxn>
              <a:cxn ang="0">
                <a:pos x="T10" y="T11"/>
              </a:cxn>
              <a:cxn ang="0">
                <a:pos x="T12" y="T13"/>
              </a:cxn>
            </a:cxnLst>
            <a:rect l="0" t="0" r="r" b="b"/>
            <a:pathLst>
              <a:path w="516" h="4944">
                <a:moveTo>
                  <a:pt x="0" y="0"/>
                </a:moveTo>
                <a:cubicBezTo>
                  <a:pt x="143" y="0"/>
                  <a:pt x="258" y="20"/>
                  <a:pt x="258" y="43"/>
                </a:cubicBezTo>
                <a:lnTo>
                  <a:pt x="258" y="2430"/>
                </a:lnTo>
                <a:cubicBezTo>
                  <a:pt x="258" y="2453"/>
                  <a:pt x="374" y="2472"/>
                  <a:pt x="516" y="2472"/>
                </a:cubicBezTo>
                <a:cubicBezTo>
                  <a:pt x="374" y="2472"/>
                  <a:pt x="258" y="2492"/>
                  <a:pt x="258" y="2515"/>
                </a:cubicBezTo>
                <a:lnTo>
                  <a:pt x="258" y="4902"/>
                </a:lnTo>
                <a:cubicBezTo>
                  <a:pt x="258" y="4925"/>
                  <a:pt x="143" y="4944"/>
                  <a:pt x="0" y="4944"/>
                </a:cubicBezTo>
              </a:path>
            </a:pathLst>
          </a:custGeom>
          <a:noFill/>
          <a:ln w="25" cap="flat">
            <a:solidFill>
              <a:srgbClr val="2222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80" name="CuadroTexto 479"/>
          <p:cNvSpPr txBox="1"/>
          <p:nvPr/>
        </p:nvSpPr>
        <p:spPr>
          <a:xfrm>
            <a:off x="4666495" y="3429000"/>
            <a:ext cx="697549" cy="1569660"/>
          </a:xfrm>
          <a:prstGeom prst="rect">
            <a:avLst/>
          </a:prstGeom>
          <a:noFill/>
        </p:spPr>
        <p:txBody>
          <a:bodyPr wrap="square" rtlCol="0">
            <a:spAutoFit/>
          </a:bodyPr>
          <a:lstStyle/>
          <a:p>
            <a:r>
              <a:rPr lang="es-CO" sz="1200" b="1" dirty="0">
                <a:latin typeface="Calibri" panose="020F0502020204030204" pitchFamily="34" charset="0"/>
              </a:rPr>
              <a:t>Res. 414 </a:t>
            </a:r>
            <a:r>
              <a:rPr lang="es-CO" sz="1200" b="1" dirty="0" err="1">
                <a:latin typeface="Calibri" panose="020F0502020204030204" pitchFamily="34" charset="0"/>
              </a:rPr>
              <a:t>Sep</a:t>
            </a:r>
            <a:r>
              <a:rPr lang="es-CO" sz="1200" b="1" dirty="0">
                <a:latin typeface="Calibri" panose="020F0502020204030204" pitchFamily="34" charset="0"/>
              </a:rPr>
              <a:t>, 2014.</a:t>
            </a:r>
          </a:p>
          <a:p>
            <a:r>
              <a:rPr lang="es-CO" sz="1200" b="1" dirty="0">
                <a:latin typeface="Calibri" panose="020F0502020204030204" pitchFamily="34" charset="0"/>
              </a:rPr>
              <a:t>Carta Circular 03 oct, 2014</a:t>
            </a:r>
          </a:p>
        </p:txBody>
      </p:sp>
      <p:sp>
        <p:nvSpPr>
          <p:cNvPr id="481" name="CuadroTexto 480"/>
          <p:cNvSpPr txBox="1"/>
          <p:nvPr/>
        </p:nvSpPr>
        <p:spPr>
          <a:xfrm>
            <a:off x="283430" y="2673787"/>
            <a:ext cx="2113479" cy="323165"/>
          </a:xfrm>
          <a:prstGeom prst="rect">
            <a:avLst/>
          </a:prstGeom>
          <a:noFill/>
        </p:spPr>
        <p:txBody>
          <a:bodyPr wrap="square" rtlCol="0">
            <a:spAutoFit/>
          </a:bodyPr>
          <a:lstStyle/>
          <a:p>
            <a:pPr algn="ctr"/>
            <a:r>
              <a:rPr lang="es-CO" sz="1500" b="1" dirty="0">
                <a:solidFill>
                  <a:srgbClr val="000000"/>
                </a:solidFill>
                <a:latin typeface="Calibri" panose="020F0502020204030204" pitchFamily="34" charset="0"/>
              </a:rPr>
              <a:t>Entidades de gobierno</a:t>
            </a:r>
          </a:p>
        </p:txBody>
      </p:sp>
      <p:sp>
        <p:nvSpPr>
          <p:cNvPr id="482" name="CuadroTexto 481"/>
          <p:cNvSpPr txBox="1"/>
          <p:nvPr/>
        </p:nvSpPr>
        <p:spPr>
          <a:xfrm>
            <a:off x="2085975" y="1508848"/>
            <a:ext cx="3652032" cy="492443"/>
          </a:xfrm>
          <a:prstGeom prst="rect">
            <a:avLst/>
          </a:prstGeom>
          <a:noFill/>
        </p:spPr>
        <p:txBody>
          <a:bodyPr wrap="square" rtlCol="0">
            <a:spAutoFit/>
          </a:bodyPr>
          <a:lstStyle/>
          <a:p>
            <a:r>
              <a:rPr lang="es-CO" sz="1300" b="1" dirty="0">
                <a:solidFill>
                  <a:srgbClr val="000000"/>
                </a:solidFill>
                <a:latin typeface="Calibri" panose="020F0502020204030204" pitchFamily="34" charset="0"/>
              </a:rPr>
              <a:t>CONTEXTO DEL SECTOR PÚBLICO COLOMBIANO Y SISTEMA NACIONAL DE CONTABILIDAD PÚBLICA</a:t>
            </a:r>
          </a:p>
        </p:txBody>
      </p:sp>
      <p:sp>
        <p:nvSpPr>
          <p:cNvPr id="483" name="CuadroTexto 482"/>
          <p:cNvSpPr txBox="1"/>
          <p:nvPr/>
        </p:nvSpPr>
        <p:spPr>
          <a:xfrm>
            <a:off x="5081298" y="2564904"/>
            <a:ext cx="2515477" cy="492443"/>
          </a:xfrm>
          <a:prstGeom prst="rect">
            <a:avLst/>
          </a:prstGeom>
          <a:noFill/>
        </p:spPr>
        <p:txBody>
          <a:bodyPr wrap="square" rtlCol="0">
            <a:spAutoFit/>
          </a:bodyPr>
          <a:lstStyle/>
          <a:p>
            <a:pPr algn="ctr"/>
            <a:r>
              <a:rPr lang="es-CO" sz="1300" b="1" dirty="0">
                <a:solidFill>
                  <a:srgbClr val="000000"/>
                </a:solidFill>
                <a:latin typeface="Calibri" panose="020F0502020204030204" pitchFamily="34" charset="0"/>
              </a:rPr>
              <a:t>Empresas que cotizan en el mercado de valores</a:t>
            </a:r>
          </a:p>
        </p:txBody>
      </p:sp>
      <p:sp>
        <p:nvSpPr>
          <p:cNvPr id="484" name="Rectangle 136"/>
          <p:cNvSpPr>
            <a:spLocks noChangeArrowheads="1"/>
          </p:cNvSpPr>
          <p:nvPr/>
        </p:nvSpPr>
        <p:spPr bwMode="auto">
          <a:xfrm>
            <a:off x="1167310" y="3830605"/>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5" name="Rectangle 136"/>
          <p:cNvSpPr>
            <a:spLocks noChangeArrowheads="1"/>
          </p:cNvSpPr>
          <p:nvPr/>
        </p:nvSpPr>
        <p:spPr bwMode="auto">
          <a:xfrm>
            <a:off x="3243681" y="3816372"/>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6" name="Rectangle 143"/>
          <p:cNvSpPr>
            <a:spLocks noChangeArrowheads="1"/>
          </p:cNvSpPr>
          <p:nvPr/>
        </p:nvSpPr>
        <p:spPr bwMode="auto">
          <a:xfrm>
            <a:off x="2976892" y="4360098"/>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7" name="Rectangle 146"/>
          <p:cNvSpPr>
            <a:spLocks noChangeArrowheads="1"/>
          </p:cNvSpPr>
          <p:nvPr/>
        </p:nvSpPr>
        <p:spPr bwMode="auto">
          <a:xfrm>
            <a:off x="2891629" y="4847461"/>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8" name="Rectangle 149"/>
          <p:cNvSpPr>
            <a:spLocks noChangeArrowheads="1"/>
          </p:cNvSpPr>
          <p:nvPr/>
        </p:nvSpPr>
        <p:spPr bwMode="auto">
          <a:xfrm>
            <a:off x="2842474" y="534752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89" name="Rectangle 192"/>
          <p:cNvSpPr>
            <a:spLocks noChangeArrowheads="1"/>
          </p:cNvSpPr>
          <p:nvPr/>
        </p:nvSpPr>
        <p:spPr bwMode="auto">
          <a:xfrm>
            <a:off x="5832446" y="3318330"/>
            <a:ext cx="1356641"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Marco Conceptual</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0" name="Rectangle 136"/>
          <p:cNvSpPr>
            <a:spLocks noChangeArrowheads="1"/>
          </p:cNvSpPr>
          <p:nvPr/>
        </p:nvSpPr>
        <p:spPr bwMode="auto">
          <a:xfrm>
            <a:off x="6169560" y="3789040"/>
            <a:ext cx="58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Normas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1" name="Rectangle 143"/>
          <p:cNvSpPr>
            <a:spLocks noChangeArrowheads="1"/>
          </p:cNvSpPr>
          <p:nvPr/>
        </p:nvSpPr>
        <p:spPr bwMode="auto">
          <a:xfrm>
            <a:off x="5830426" y="4330254"/>
            <a:ext cx="1431026"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Guías de aplicación</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2" name="Rectangle 146"/>
          <p:cNvSpPr>
            <a:spLocks noChangeArrowheads="1"/>
          </p:cNvSpPr>
          <p:nvPr/>
        </p:nvSpPr>
        <p:spPr bwMode="auto">
          <a:xfrm>
            <a:off x="5814478" y="4797152"/>
            <a:ext cx="1227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CO" sz="1400" b="1" dirty="0">
                <a:solidFill>
                  <a:srgbClr val="000000"/>
                </a:solidFill>
                <a:latin typeface="Calibri" pitchFamily="34" charset="0"/>
                <a:cs typeface="Arial" pitchFamily="34" charset="0"/>
              </a:rPr>
              <a:t>Interpretaciones</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3" name="Rectangle 503"/>
          <p:cNvSpPr>
            <a:spLocks noChangeArrowheads="1"/>
          </p:cNvSpPr>
          <p:nvPr/>
        </p:nvSpPr>
        <p:spPr bwMode="auto">
          <a:xfrm>
            <a:off x="5531692" y="5662382"/>
            <a:ext cx="2000130" cy="374650"/>
          </a:xfrm>
          <a:prstGeom prst="rect">
            <a:avLst/>
          </a:prstGeom>
          <a:noFill/>
          <a:ln w="22" cap="flat">
            <a:solidFill>
              <a:srgbClr val="9C9CD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4" name="Rectangle 146"/>
          <p:cNvSpPr>
            <a:spLocks noChangeArrowheads="1"/>
          </p:cNvSpPr>
          <p:nvPr/>
        </p:nvSpPr>
        <p:spPr bwMode="auto">
          <a:xfrm>
            <a:off x="5801149" y="5256910"/>
            <a:ext cx="134601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Doctrina Contable</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
        <p:nvSpPr>
          <p:cNvPr id="495" name="Rectangle 149"/>
          <p:cNvSpPr>
            <a:spLocks noChangeArrowheads="1"/>
          </p:cNvSpPr>
          <p:nvPr/>
        </p:nvSpPr>
        <p:spPr bwMode="auto">
          <a:xfrm>
            <a:off x="5793824" y="5777693"/>
            <a:ext cx="155263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a:ln>
                  <a:noFill/>
                </a:ln>
                <a:solidFill>
                  <a:srgbClr val="000000"/>
                </a:solidFill>
                <a:effectLst/>
                <a:latin typeface="Calibri" pitchFamily="34" charset="0"/>
                <a:cs typeface="Arial" pitchFamily="34" charset="0"/>
              </a:rPr>
              <a:t>Catálogo de Cuentas </a:t>
            </a:r>
            <a:endParaRPr kumimoji="0" lang="es-CO" sz="14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3358074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684213" y="1193800"/>
            <a:ext cx="8043228" cy="5571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3000" b="1" kern="0" dirty="0">
                <a:solidFill>
                  <a:srgbClr val="000000"/>
                </a:solidFill>
                <a:latin typeface="Calibri" pitchFamily="34" charset="0"/>
                <a:cs typeface="Arial" charset="0"/>
              </a:rPr>
              <a:t>CATÁLOGO DE CUENTAS</a:t>
            </a:r>
          </a:p>
        </p:txBody>
      </p:sp>
      <p:sp>
        <p:nvSpPr>
          <p:cNvPr id="10" name="5 Rectángulo"/>
          <p:cNvSpPr/>
          <p:nvPr/>
        </p:nvSpPr>
        <p:spPr>
          <a:xfrm>
            <a:off x="107504" y="1916832"/>
            <a:ext cx="8928992" cy="4941168"/>
          </a:xfrm>
          <a:prstGeom prst="rect">
            <a:avLst/>
          </a:prstGeom>
          <a:gradFill>
            <a:gsLst>
              <a:gs pos="0">
                <a:schemeClr val="accent3">
                  <a:lumMod val="60000"/>
                  <a:lumOff val="40000"/>
                </a:schemeClr>
              </a:gs>
              <a:gs pos="23000">
                <a:schemeClr val="accent3">
                  <a:lumMod val="60000"/>
                  <a:lumOff val="40000"/>
                </a:schemeClr>
              </a:gs>
              <a:gs pos="99000">
                <a:schemeClr val="bg1"/>
              </a:gs>
            </a:gsLst>
          </a:gradFill>
        </p:spPr>
        <p:style>
          <a:lnRef idx="0">
            <a:schemeClr val="accent3"/>
          </a:lnRef>
          <a:fillRef idx="3">
            <a:schemeClr val="accent3"/>
          </a:fillRef>
          <a:effectRef idx="3">
            <a:schemeClr val="accent3"/>
          </a:effectRef>
          <a:fontRef idx="minor">
            <a:schemeClr val="lt1"/>
          </a:fontRef>
        </p:style>
        <p:txBody>
          <a:bodyPr anchor="ctr"/>
          <a:lstStyle/>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Se definió la estructura a nivel de cuenta (4 dígitos)</a:t>
            </a: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cotizan (Res. 743/13)</a:t>
            </a:r>
          </a:p>
          <a:p>
            <a:pPr lvl="1"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lo utilizarán para el reporte a la CGN a partir de 2015</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Empresas que no cotizan (Res. 414/14)</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2016</a:t>
            </a:r>
            <a:endParaRPr lang="es-ES" sz="2500" b="1" dirty="0">
              <a:solidFill>
                <a:srgbClr val="000000"/>
              </a:solidFill>
              <a:latin typeface="Calibri" panose="020F0502020204030204" pitchFamily="34" charset="0"/>
            </a:endParaRPr>
          </a:p>
          <a:p>
            <a:pPr marL="457200" indent="-457200" algn="just" fontAlgn="auto">
              <a:spcBef>
                <a:spcPts val="0"/>
              </a:spcBef>
              <a:spcAft>
                <a:spcPts val="0"/>
              </a:spcAft>
              <a:buFontTx/>
              <a:buAutoNum type="arabicPeriod"/>
              <a:defRPr/>
            </a:pPr>
            <a:r>
              <a:rPr lang="es-CO" sz="2500" b="1" dirty="0">
                <a:solidFill>
                  <a:srgbClr val="000000"/>
                </a:solidFill>
                <a:latin typeface="Calibri" panose="020F0502020204030204" pitchFamily="34" charset="0"/>
              </a:rPr>
              <a:t>Entidades de gobierno (Regulación en construcción)</a:t>
            </a:r>
          </a:p>
          <a:p>
            <a:pPr marL="457200" lvl="2" algn="just" fontAlgn="auto">
              <a:spcBef>
                <a:spcPts val="0"/>
              </a:spcBef>
              <a:spcAft>
                <a:spcPts val="0"/>
              </a:spcAft>
              <a:defRPr/>
            </a:pPr>
            <a:r>
              <a:rPr lang="es-CO" sz="2500" b="1" dirty="0">
                <a:solidFill>
                  <a:srgbClr val="000000"/>
                </a:solidFill>
                <a:latin typeface="Calibri" panose="020F0502020204030204" pitchFamily="34" charset="0"/>
              </a:rPr>
              <a:t>Se desarrollará a nivel de subcuenta (6 dígitos ) y se definirán descripciones y dinámicas y lo utilizarán para registro a partir de 2017</a:t>
            </a:r>
            <a:endParaRPr lang="es-ES" sz="25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13695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268760"/>
            <a:ext cx="4018160" cy="5400600"/>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969" y="1475087"/>
            <a:ext cx="554031" cy="800922"/>
          </a:xfrm>
          <a:prstGeom prst="rect">
            <a:avLst/>
          </a:prstGeom>
        </p:spPr>
      </p:pic>
      <p:sp>
        <p:nvSpPr>
          <p:cNvPr id="3" name="AutoShape 2" descr="data:image/jpeg;base64,/9j/4AAQSkZJRgABAQAAAQABAAD/2wCEAAkGBxQTEhUTExQWFhUXGCAZGBgYGSIgHhsiHBkbHBoYIB0ZHiggHhwlHRwaITEhJikrLi4uHR8zODMsNygtLisBCgoKDg0OGxAQGzcmHyUsNCw0LDQsLywvLDQsLCwsLCwsLCwsLyw0LCwsLCwsLCwsLCwsLCwsLCwsLCwsLCwsLP/AABEIAMIBAwMBIgACEQEDEQH/xAAcAAACAwEBAQEAAAAAAAAAAAAEBQIDBgABBwj/xAA+EAACAQIFAgMGBAQGAQUBAQABAhEDIQAEEjFBBVEiYXEGEzKBkaFCscHwI1LR4RQVYnKC8TNDU5KywsMk/8QAGQEAAwEBAQAAAAAAAAAAAAAAAQIDAAQF/8QALhEAAgICAgECBAUEAwAAAAAAAAECEQMhEjFBE1EEImFxMpGhsfEUQoHhUsHR/9oADAMBAAIRAxEAPwDO0+gVGHicRP4Ub6ExglegSPjcAdlP64PG6yaknxAazLb3Ekt3xXVz6iCqnmzFyd7gwRbFnORKkvATRC0gAUBPLOL+sED8/ri6h1JRqlFJB4A8Nh8/O/fCnqFCrVp6pEUwWMVFEgX2dgRaP6nCehmizCmoYsZACkltuy3+g7YnLHJgadmvHV6Rco6AWkSu9/pisNln/wDTSedIA8twRhbR6c8XSobGQQ4I4vqNo3vgan0OpIcMwFTxJpUGQCU/DN9SkEeWFWOXgyix0+Qy7iNJt/LUn/8AXfjA1fJ0oBUsIURBkRNtztfHuT6FVBt707G6EDyHwQfrbFWcyFRaoXxqB8QFMkmVGwFyBP2xnCa7eg8WU+5U+EOGkieN+LfnPbBn+ESQJmPwltr7n+pGJjpbu5Puwiiw1Akn/iL37k/IYI/yevGgMCm0FP6nCvLXkwDUNJC0sxINxEi/PpbtyMDV8+l5aBfcAAfKLfnhuPZpz2U9xbvv4ji/L+yYm7TeT5+vhv8A3wPVj5YRDSqRTu5AMkW3F+5viFHPg2UTA5IJj/kNz3gcY1FT2Spn4i/fsP7Y6l7G0NhTZrd+O3hE9sD1YMOxIepBBLd4jk+czYeX5YrOfVb6TJG5N/oMa1fZGn/7BPrq/I2wVS9lxxRA+g/XA9ReExql7GCqdUXYxcSbeUx9sUDNargkKFkgA22/mkCbi+N9U9mVP/oLPcn+rD8sU1fYtW2QL6sCPoB+uCsi9gqEvYw5BI3VZiLiT9O+/wCmJyAQvig30k2biDyLkbQcapvYkoPApAjenF7bxJO2Fua9nauysZ4BSSPkL4PNCuLQuzGYgABacgXsDE9jE87i++BxVDQVAmLwAe+xJt6bYvzXRa0FERTA/EYvzPPOCcvkHRIMa/xRt5ADgfngJxXTE8g6DwElTt4mYRPoAL88d++K1zfdCBPb84GLK+WzTwBSAt8U/aGuR++cRHSsxC6kS1rtyCI4ttNv74HJe6/M1g1dQSCg1eYUiT5xI/LArZ5iQALeu/1MmP2IGHFOmzbhDFjBAg9xP0nyxKl0yNTIklzLmx4tue2G5pdhaEmWzWoxpEg8rIFtpjf733x1SgxsGTSYk3ngAAHYHbf8sOx0k3IWCwixHG1th8sRq9GDAIVEdhF7/EZPoLAbfPG9SJqM+nSVUFQxBnVLX4/SDvPGKKHTEZRZm2YaW+gBJA5xo/8AI4BAlR8v1OB6vTGAhQflx8sH1V7g0KK9b3baAQgF9ySbzfckfO2L8t1pqVoZg1/ESQD2H7OLKnTjPjnTcRMW9Yk+k4pzIRQNNKdJtpn7gbjyvjfK0KanK5oMilkgkSQTjsZhM8Yub+uOwnphs2y5RtKD3mnQRBDmbEkXVIsTO/zxCv0Si6trJ1EkjcrJF2JLA/Y4bnIuBIpux7R/WBjxOn12AHutPeWT9HwqyZWMseR+AXJJoprTptNNfw6EZeNw6NHyjfEcknuaxqoi6mDBlhVXxRfSkFYKiCNr9zg+l0ivJgUwPNzP/wBY288X5nplWnTL+7DHbweP7LePljc8yGcMi7FtRAYK0acgk3VTEkmBM2uYFo4xZQWoFVLhFsFViBBJJETG5+uA8pnnapoYMt+RcD0w5XQLwTvyTz6YSeSfknT8lKZcQPCPnf8AMYJSjHp5f944OBcC/wC/TEkqap7rvI2naLX2P0xNJzdDxVukjxVUbHE4Hr9v74No9OBUEuACNUgW9J8N8LKo0VGUOHUgMsWiZBHhJ2K8nnDzwyirZmqLfkfriwAefzxGlSHaDwABz6x9b4JfKou9QExMJLfKAoH3xNQk+gbB2A8vtht06olNQ7KwDf8AqfEDc2tcQR2wvXKowsXPe2n++K81Q1WDGne7UgATY/EuzXvxz3xbFFRdyKQdbNQdLLqQhvNTI+2KalQAXIA8yP1xnMtV8LJVph5Bg6QgHiDFSdbnveNrXwFU6QDUarFMBqSUmDAuD7sqQSCe6xEnYHF7x/8AIt61GprZ+ioJepSGmJLMPDJ8M3tJIjvOBM11Wimqai2IUgTMsPCIAuSOBjHdQenSqsCUp6wqVHRLhUSmq6F1KJPu1vJIFxAtiDdTpqQMwHrJ8SyQrCDALaBY6T3aIO2+GqFXYfXZs26zTVmXxMwqBGCqbMZF7beFgTtaO2KqftDRqiBTd11tTbUqwpXTJ8RkglgBAJkGwjGeHtBk5B/wiFRsalTW0gNfxmDabzIm4vinNdd16gmXpBZAICFNwRc6oY/FIItY+eNcBHlbHWZ6vTCp7xBT1iQtaopAY6v4ZB1BDYSQQBqF946j09K16A0vElZ1K3mr3I35t5c4yHTuoGm+lGCkhgwMDVCwJJkSLAbEX74d9O9sHYaXd1gyXp6AbWiCvw7HmY3g4SUYsRtNbLGJBKkEMPiUi4+X67YV5pDqJ1gG0CYA8rmZPODer+0C13RFLkqB/ENOCQBDSyEydXOhQLiDhB77WSVTUdywbvzEj6xGIrFxdpk39Bhpa48W5st+Nr9xHPbHlDLCVckcxpkdt7nscVS0AD9O3eb/AEnFqVTyTtxzb1wk3IFhLuAJ+V4GBqmbUdvPn6Wk2wNmGJMKGbzn8jaMBV6o5kmLAWgTvDQI2vfnfDxxWFjNc6p/EFjhv749f6g7f2woFHVETP1/KYBnbFuRBVjMkbH177YDx10BoIqATpPrfA75FG4F/wB9sXVqq7+LtYjnfcjAGYz5BHu9GnmWOoczGmPlgR5Co8PRUO+n9/PHYA/xLeZ87frjsW9OXuNxifVR1xA5p6WLe794vwgMNHvAokzJW9wBY3wJX9pQtXLIaTAVywZtQIpaSB4ihINiCBI3wso16A0/wixAgajGwiPD4o8tXyx6c3BKqIUmdKrA+rXPzJw7ywXg6X8RK9P9BpT6tWemzCmqMrx4lqEaYa8hVvI9LjE8xnq4NT3Ok2U0gUK/iXUGfVc6S+yi4GEdbMx2J5DMJE23AMYhl9TmGIgC9xf0soG8b4X12+okvWmw7M5OtVqnMVQ10VCACQrJqkyLlTI+LzGLMrRIX45O97eUc49ydT3d/eae+mb/AP5++J1erI9jR1twyjQTHBABB+kjG9CeTdUI1ZKkvdl+X9yMe06CAmJBO5Dbxt8O8SfrgRM2xkFI5Ki5Anc8xtxiYz5vpVjFyT/3OOecJY5U1sG0FLkUsPDIJNySbx3Hli33SrFtuw/rhZU6nCF2OlQDMHt8p+sYZdPUMyiGab8gD1HJgd/XtgK26ZvNB8KkAs20wo2nvfFD1NUgFY7EmT/87YE6lW1O8G458jMH5wcS6N0SpXdkLin7sDVI8XiEr4SdURyY8pw6XJtIbTeiObzbrMo/qR4eYuPD3xTU6oqgEkX8wfywZ1zoH+GUVDX8W4VAys0XsFLR6m3mMYnNVmZixVvF3ngm5mLYPo32jKJp8p1MVF1D5gG49YAxz5+CIIF/5vLyPpjN06sbEesf2/fyxfRzRZiDBjmL7GePKfphHg2BwVk81QuY0HUd525tPY7Xne98L8zlnkBG8MQdVpPlu0z3MYZU1NwIA8oHHEfvtxjwVZg3mJAm/lP0/PFKmhqaEuRs5mmGAneowN7GCAVkXt/qxscl1GnUUGNMG0DYggzOw3mR2xnKmXB1agVYn453P/KJ28/lviunUCCCSLcAQONwbTgOXLwDkP6CU9b6wApMCdQJBAYtEabSR/a2KOpmnoYotreHabgnkwB4YMd8L6NILLarC5J22G4Bnt9sSo5tWki8GCTz/wDG9v0xrRrtWKlT4yUMySKmrSoI5J5P0+WPT7xiApXVydSxyTcm8fPfBmYrioAXmBJgAehnUQoUieT6cYWVHAcPRMkMAwddJX6C4gERta25OGUnYjs0PT+oVU1JW8Qj8Z1LdbbmwiLrFh5YL6nmlge7QJ4bqokCDEePex74AyvUFGwA7xz8oOEOc6praHIjUSA4ACwJgAAyQLT9YwNtm5DB8zVkCdM94UD1LGAOZm2IVsywUEwQdxa8jYTzE+uB6mYIXa82YHgyS2wEdoJxUrkvqU+NSDaxEEwbj93GHUVRrQdlszI4EbWidx+FR9jiGZzh1ANpgHuDI4Ef0wBVVrSABGwVRsD/ACj9J74Hr5Go58MEH+cRFtgZJPPFsDils2uxi5RwQexGmZBG0bbGYjCCoop1TKEG4UkEgibFD+E7AxbbjBtPp9ZEcaGbaNJ1RAA3EmI7j6cxpguQH2kldQ54F+0euKRXsGrIFvX6Tjsc9SDEkeWPMVoY3tPJ6bvUAnaATxG9v1x7XqUhZNT9yfCPQDePU/LCNRnXEAUKQ3HxVG+3g+UYuyvTnAAq1jUN9kC88wSD9B/WrwQj0rf1CkW1Ot06LQPdhoPhUAsf1PzGKT1QuNVKnUcyAQsKQSG3LRa33GLqnT8vSlylMSbtpMknue+JUutIrQtJondI+RiBAibkjjkgYNqEu0jOl5PMsM2GUgU6U3MOzOBzsoSe1yL3wU3SFqCWrVHPYVCimwHw0xyZaJNzgR89mn1GlRoqb3aprZrSDppxcmdz23nAdXMFgDUrVlMAFARTvyD7vxm8i1Q7XvONLNBK7sOkrH+V6WuX1GmUogifCINheSxJIgb32wCepo0Aa6rSYAtMRJBYRF944MYh0vIUBNRJRlszzqYiCILXYjfvsDIw6o5ZSBo0uwEzrUADyEBr+vGJvM6uFL9w/K/Iv6TUqMxDotK4Cy2otKhiQx0rv4fUb4uz+YILAPURShU/zTIg+pJUx5HF+atBYRBkGII7GQPvijPVfeVWqhjqZYMzBYKFjWTZSNwQObxjjy8py+ZbFlT6Bs5nC1UOtJiGUKQqkkwTJhVuD2+sYLy2WrLU10y9Ix/OARbaEljxYiLYWVKzrAYxzpBlSDv4gSP+vXFT+1FQqVo+6DggKapOnfxfA0i03M3HOHxKP9xlxX3NimdYKffmk9okqymwtLB5bm5A7YzuczQZSSebKpba/EXEbE4V16uaMiq5qAg+JRopg6wBAhNcKfM+Hub3JkGRri9wYYH+xG231xbJPpLod60RRhFxM2gR3M798WUQBF9xvO8DmfQbY6se1+0eVze9vXFZIsZKmedxPYRG0/fEvIvkvp1DaIMSDbaJtNoFwb98etmpEi4PMdiRMSP3GBaDxTbUzMFUKZ3OlVVj2vE7XkeeKFrs11JGqyS299gWg8cLAjc4aSpGZZmkJSLeRYn5TbSPmcdS6YCyXkBiGkQIAmObkyPmO2IZeqVLanB+HeWFwSdwJGymDH2OCBm9CwTHije3wjvvYz8sQt2ScmQ90zT7tNAJhdLaYtEgk3Mb95wbRAKkNqLTe9yfOxk+Y4jEEr6lYbkQ9+NJhiIG8Ebk4hmqrtTqaNUsQxIIDQLRYCLQOZ+ZwXGzW6BM70++oU6xIvIUn0vptgdmVU1MHMbB4+pi8CdsD0M48eMll7LMR8UiDbv8sX9Uy2YraHp0ifCfC3xHxEEhd9wRMdxFpw0Yt6NbejqPUtQ8bALHAEDsYkEbYHznT2LKfeXBkSsjuIgE/wBLYWJ0+otqlBhBldQZYncHUINvO+NEEdYZgwAFttI3vEX+v5YfhRlBlGbU6CgXdBImxDFb9/hLegxTSVk2AUnz3874jQrVqlSpTUAsIFvKBAtJgA2/0x2w/wCnez9QANmfAO1iSPnZT5m/lg+nfQyjfgR1K1K93MRqtA9ZtA88DVSCZDVKdoAmwPyt9+2COvhaJGiprkksAAo3MbWJ0gXtedhhVlOpWAAjfn1gryCOLdr2xljfTJOMumFpWUL7t2ZyRpZQoJMjfxEx9r4JzHtAjqUapGwgwDxMyoj0k4R9R6xWdy9T3gmJO+wM2Pfw8974Y9F6A+ZQZgZihTp/jFRirDS250q41HfYHbB9Nxeh1HJHS6HGT6ZTdA2lrk/hc8nlbHHYedCqslBUXQQpYamFQFvG0vE7MfELCxFhsOxXjI3zC3N9cGkcA8i9uCfL6HyxUvVDZiRB7fmZ2HqMOvaOpTqIcwi0aTXYBKXxkixZpjmdQ7DHzv8AzUGoAVa5gzcXgC8R8XN7E4nlTe2PPQ+zSgtOnxHuvr245/TFTugsCQeb3+p3jtv9DgNs2BMgX3JI/IKMQGYETNzMCN/oAOx/YxJRdCeBm2cAEgn6x5EWvP6Y5uvKYsoJ+LwoSdW4aFvxPJ0icIw7F9VgRtNhbmTYc/32xN0qMpdQjSRqNFvF8JJJBGm0b2OwtgOIKGxzq/DpVSD4gLDjkG1gOBbBNDMsF1E6eZnxCN7DnT+eEtQuirUKgSPiIJYE22NyNPAJkzYWxbUrF6iK0EgAgEw1NZBkrYgtqmOZ+g4hSNvkessT/EGlYnfxDtK3N424wb1akKbe7qIFaAbnYGexPbicYTJ1yapIkqtyIsxBkTA23NzhtXzBjU3xKRaBF1N7m0Er8yMF/ETXy9huVFXUMoqVWUuApgxoLSI33Hh4A7g/OvJ5ygtX/wAQaRF727w1uO3GLs1RRqYV7afENZgHgjUAD57/AJ4p6blaHjCoRYeMtr0iR8OqdMzE7md9oRZb3/A0Y+TS+71S6kjUPiBgm31wvdSSSb8QRH18x9cRPVRTpgIoIIiHNwATJlSAbWuAbbnCOj1cu9zEjkekyORv9sdE5qVBcvA7qEbRpEbi57CCf64CbJqWIJUqSCfwmxkHw/6gPPfF9JVM+INPEfmf6EYq6g4WnaFHkD8gL4NfLY2qKxldSaQylRd9oILlgCSQALhfOY7Y9rUmBLC8yJkCNQKhYPlYemBqebCUWdgAZhSxmCPxQPxHWY7ETvGL6OapuoYaytwNW5bd2Pf8Nh2IvBxzTt7M1ZQiHUVadOgtPpAETyWI37486dnCtZUO8hTImVLKI9Cp/IbYsy9IuzxVKrpBaBcS6xp3HffjAvQ8p7x6iNTDiCpqEQQTGnTMkX8R4MAE4BPhsuyfvCNSmCRtsQDECLTJi3fDTpVZmMEOoggapjbaLmDhH0mkBpNSous30wbRusgE72uBh5XIVgwkq5AWCQJjTq8r8/7pjlmn0NGHuLup9GqgKyozLE+EzEHgbx5cfPEsr1s0J9/l8wFgfxVpEpaB5DYdsaWlW0kySZFxEsSObWNp57c4o/zqoB/DKhSJnUZlHU6SVII2AK9jF8dEZQgk32CSUXZVlPanKsQFzCqTw8qb+ZgfffDGkq1JZfd1B3AU/db/AHxT/DrJFahlNewapQZybmSSSlTcjZ+NjNqsl0LpRrJURTTqIQwBd1psQ3wOKgcaDMG5tPzsviMcm0mFSGOTzAozopqDtIF/QEyfljytngwJZHPPhYHdtoIEATA8sag9DoVGUoF08mnUAUf6oSJPltb54z/Wmp5cshY72sC5i1lXSPnYdzfFFKL+g11t/oJsz09tAqLTPjA2U2DtGknV4gQDMeXnHuU9jadjoAkA2JieRB2wbR69WVaYK+CTpmCQDZR4NNgG3MnaSeWv+dMDDqFUidTOAI21XF/r9cckcmPm9iJoVU/Zen/KPkAP0x4eiZam6gpTDm66gCT5ycUZ72tJLCmqgTAcibQZlTbeR5Wxnsz1V6pbW5DMBP4Y5WATG/IvtikviIr8KFeReDcuiyQFSAY+IDaxEEcG2Ox86qwSS1VdR3lZPrJUkzvjsS/qJ+wvqP2H1Cp71ZBiBCr343gmT5nGO6hkajVw6SVekrhI1XIIZYkSJn54+kVsh7oAVZ2soPa24BHbk7jHmSo00aQF1fzETHkO25+pxfHjlVSZ1z4tKv2MPkcixc66NUCJNQoQJMdtuPtE4JPR6YEFmQkyJu14Gw9Z3nbgY1OfXwmZ0khpBktHeb8C/YYz1fqgm0AkwrGIMn4dpiJPlbHNl+V1E5noJyfT6FHSS2pjAlgbz2Ef1MHnBOfzbg+BQQrAgg3iDckW0k2JBO3fCPL9UJDKVi5kQJEQJBA0gRJsdvlgjL50OYpVQyrEofCROxDglpMHwiCTvEYmp5P8CymyGYcFXNRVZi923swIMRcCZB2kY6p7NiuDVouUbUSQ1tRJmNQExECP1nEs5RNSkxVVafEQnxSDOkNpDsTezATa9ycMvYymWZ2qakpICzadXitsDYzsSQCbRyCL45W9hxu2B/5e1JdJpKoC+JmUtqI/EdO0CTeeIGCwxcalMJuW254MdgbT643+VyWVKBhTPi4c1CRcjZ2JHrj5/wBNYqgWo+pxYy0+K8xMNN97kXviebDGO0Vfyug2j0f3jKhqBQQPExFvI6t5sLDFeYyrJROlGCyRq2vIFyYN5i8dsWLQfdpRT38I4m0TO20b2wNnaqBIBa/M6RyIEd7TOJpKPZr9xfSoLEFmK1G93JXwge8i5g30kmBEYRVKAlAaisCFa4AImfAZElgIkDYtzjVU8qSozPhektQIVJJPwAi/Frat9u8YhXyGVqQQz0SJ8LrrW+8Mik/Vfni6cPIHXkC6PTL1tJXUgPjm2nYQCPFqvI++KPa9fc5hqCNKAKbiWIZQ1zaN42kxxhjR6ZXVjVouzNuSvi4AufEIgDcyL+mK83latWuKtT3bVAB3/CIU6TF/l5xh7SjSHg1F7VoRKoJFtRHwT2IF777fntOCs2HqBVUhAqBT4xJjeL2Eyx8ycG5vMBCqsV1CLG0SAwPa36jDToPW1QNSqUkq0nMxNwWmWBvcCTAAFhESMDBGOSVSRKWRx6QD0Lp3u6dWNJJ08m5ksJ53Awv6TTYZpGZoJlDwJcFAQP8AcVONXmaICs1IAFIJEyJsCIAGk7wQb4y/XcyaVSp/DY1EdypGze7YiSIJEhAw3iSDOL5cMYbTtMeGTl/ghmqg92mmzPTp1H/mnTpImf8ASSfMnBOWzLGl7uWIDapkkjUFJ3kzYLPAJ3thVkw2gGoIJQqAbm1ouCCLnY/LFuWy9oMKNIBi0ACGhSIG47/YnHG2x++jR9JSG1/E0BdiCDIPzO4gDnjhjV6ADV97VRz/AA50ICrOwIgMCTpAXRve0EbYCRF90qpOuIPZQBAActqMSLCNh2udQaoVClywAgD4RHYhd79/6YfHjlPvoWTb14C3oarA0qQEQkz9wTJtv9sdWytBQGqPaQCwptAJ4HeOZAx1Ch3gen/Vv3bF8gbAj7z5X3+dsN/SJ/3A4oBqjLcUXfzYATMgg3tG+157YlnM28BqVOlSmZMamMER4rEQJEbRizM0lHMN/KBYdpOwnf04wHnquk01ne/1LAC5HMfOMcs4Sg3FiN1YL1DPuFmpVcfy6QQA0QDYE7Tf0xnK+eWoSS8kSqtqmTE3G/P54a5yugLOHKNAsyQKk/hJIHE7m22EFRTrOwUTJAXSkwANMxFvK2NFKtkZOyFSo6hVXxOx+AH8QvEkCLXP9sUVKbGDUd+ZA0gCImZUwZMXA53wS2aQKACHXuoFtvh3Hf7Y8z9ZoAALreQW29dPnbviil9DWSp1qgEIquo2bv8AS374x2EVPJVGGpdcG/hLRvj3G4IFmmzGZerUDayKoJXWWv5SxPqIw/o1qiKRV0rAvBg3iDa0njnywJma9DRqKg1Z+A3UyLsDG08HFOSqVSytTKsikzTMMI0tIUbr6D6Y6seWEZXJWvvR15HySjGVfWr/AOxhUzwqUyFeYMWsQY2Ybg+RjGXak6VNK21bE7AgFibGADHI7YPytGm1V8wo0PpKOjAx4gdo5lZBteNsDVKVi0wQtifMgEX3Jn7YTJUvuGWJtWhdSy9P3ieIq0sGc+IsYm67AzYbCJ8ptfJ1goNPV4ZIIRTaI1ybzAjytbnAL0VZ/dk7zYgXtqiDfYYhm6tgs+IXICi54uBv5mbYlGLXZCUWhplqrPLtTDOBpVoaYndmptY8ixtPfGm6LntRVl1E72jTLRKh+xtMyPCt/CIQdHydWoQUATY69ML8lAOoxAMdj6ja9C6QlIKEQkgeI3DEyZfwkXkmCGEXEnmkcUntaDGElstrZh1Uf4jMaVJulJv4oF93ImZgcbm9rrz7TJT8GWorSU2Lt4qjd7mYPpPyw5NGkGMUx/tNNZ9T4b83OKs1RP4Eop5GhSP30W+c4bJiyNa/2O7FKdZDEe8TVaCT4Wgm8Edtrg4U5zNanqaFZE1GBb8IBMkyCLkAbXG5wT1nOtTVg4SxBOhESLyCSqDw/wCkkTY8YUjMVAg1BlISKYYfFBIaYMEm3kSSRxjmUW9P9RLHvT82STRaolKlVI1lySJE6WuJkNF/CPhnY4icjqKaXD+8BKoNWqBbWQFa02tMmw4JGy+WELfxlYZQfCVgkqdRbUPEbGVNxEWwaa700akjPTpMTUJBgMbCAE0keJdwbGwK8aodMP3GdWhRyRunvawvrcaaaQYIVZliGBBJNo3wozHtC9QzU93VBuFZQQLR4QAD+eNdVp1a4V6D0naJZCilwSWdp97qHxMdggv2iE2ZzFan/wCRFHb/APz0jq9D7u/ynCyk49dGbaEQyiMWLKArkMywYkXBheJJMRHlYYuyXQmao1QrQY6y4SgZElgVX3ViiKLxDaiYNsH0eqkyzaFRfiIoU52Ji6eUk8fPBdHqdF48KsZsPd043swimJ42aRffDxz3p/n0FT8MX+4ry7imQCNJUAgSscNYGCG34Pzubo4rAs4ZJvC6TtNySoI3MgHgTth1q5s3nNr35+RiMRYzbb99v1PfHVDAu27GjBIzlb2aXYVC0iPGtvi1cHa0ehO+KRlHpEK9JIZvjUWa/cbkTswkCJEY07UovE+n9cJurdVXRAIaTGixgqd4AkG0hu+2xjZkoxVGk+K0F6FA+MC3Okfc7D1wpfrYuuqQu8SYHqARfuN9u2KDUikz1IAZhsb3BOxHlsPO84W5WgHchDMfineQN473t3BnHJGbfbBOTm+qNjkuohl02gAmZ07Ra/Pee2EPWfaaolanl8uhBZk11H/CGbSQo4aOTt2m+J9MoKob3iqTIIBIJtPfzix8vmxq9WpU0dVWGYaqjnck7nxX07CIG3PF1l0F/JHbBDVNMwh/g6oLEEmZu5NyRyZXj6g5vrLOzaQbMNJsfCAAdxETePOMCLmXYMqQoPhuS0SZYlRJgwwljHrgno3s+rgNUq6EDFSdr6iPBEwAPuLnE4Rcnsi25AufqOwQOFMzCxJAOzPoEKWgb3jjC/8AxWsamJS2neAxaQQBM+d+57Th9nAoy6UaYdkZFZtRPxlZMSTEE8Ac4U1enkfxKdJkEgFkE7WDX5FtrXvhnBeDSg0hNTo1Q3geTwBeIKw0CTP+odiTtYls3I1ixi7FfD4r83JsTt2+V2brwSSYj+HGm6/M9wb/AG5wJnQPdhQimGnWBfeQV03Fp9cKlGXZNV5J1PdkzrqHa6mAbceHHYWVKygwJIAFxttjsL6b9wDOlXZY1kNe8QSe2w1b8XxqPY/pwq1dFUjQVNvxnY+GI0sN57T3xmmy7gFlphyNoMT+p+uD8pXNEB6oLh6oKqoco2iI8AdZEAEzp23x0qHlnXjio7ZsW6HRbU1Gu1UnwkAAxGw1WFvKd9sJc109aFE1MwDTmFGmpqeSQLDYjcwOLQca/wBim99rqGmihpghNDGGZfFTEhTaxkmIknfDnr3TVejUYLLKrMNNiSFNgQObqfInDKisro+b1fZQFtNIlyL6UHiiB4xMSkkDUCQTYXtg7ovsKrjUSGggFJAj/dz/AMbeuED9XzIYCh76RLAUiUpraXIFOFsDBYluLDGx9j+slqerNE1nSCKywXp6gAELBRrIIbfUykGZkYvk+HWPaaf2Iwly8UMMvlFVwqEGooB0RpIJXVpQE6WAgjSDIg25xYc2wJhQrbGdx5R3/vi+nRZnWppFTSxZalMkVADqOlgY1fFzcSYHOKPfmrmwjutam+k7eOlFNVcSQGEOrPG0HbCuaj2Mr8lVZSfE3im8/qI/PAdesQNtXkTBPkD/AF+ow16j0/TUanTfWykAK3hYyoYaZ8LW7X8sJ6lfRT997r3psQuywe4HiJ8oA8zw12tAckjK9RYmqRcFROpyFkGFUdimooCwm7XIvFLNUDy7fw4lFp1dSQCoaH5IgzN7EybSzzvWsy7KtdW0qTCkHStiogRI3YaidUWPhOFtDIEVNYqLpJIjazSNEbFYIE89scM5LaEQZRWIGyyQY8gSPO+9+8YIo0ogsnvCOGPhQRPhUrGom5PlGK1Qi1iB2A7+Q2jEa9QCQONp9IiBaZ5xOlxGD0zLMfCNtuNNh4gQf91/9PnOGdL2hqrTNMujSbhoaxmSJExMkSePXCEA21SCBM79wbHm/mLYCV20yrQoJhSNUzwGYWuIEd8RSrpi9dDHrvUPdwQYA4aNgBLcCSwkwR2iIOEydRao2ksu+rUZJkA+IXhjEwSQIPG2JdUJNKDT2gnTDRBhiAQIkjfkR2wMrPp1kKswZsZ3idgDYGO43E4KjoRm0yPU1KrTJh4i5nUQbhTyd7b8xF8WdX6mlJQXJVjsFux84OwHLGFHJwh6Hn1ZHpOC+pQTJnbdoj4rjxW2GGWW6DSYszVFLfhpw2lpsisZJcwYuCo2jHUviEo8ZLf7l+qUtANfqFVmUNT1KATpUE6gRyAL+cWEXxeuURGZ1ppRkgmrpgvFyio0Mx9BHN98RzlQr/5CGqDZFgog3PiIkudja3ywJnK7ho0EwxD7AxIHFhMXAiecQtp23+oluEtFubzC1FCtRJA+HSYMxz+H+k4n07olCq1MmsUcW926S1piGI0sb9hHYxhj0vLBz4pRR8TcXBkQdjEd8GU87UqMaeRphFACtWiWfzBM233jbtbGUm3SQbOrE5YBcrRVykB9fiMQQJafAJEDf5bEGp0CpWDVsyfExtTEQgYwYG0gGZ/6xrOmdCp0fEnirH4mczPmCB5ngYV+01X3YAElmnU4BgQNgfLyM46ViXcuxuzH1On6RPvKaqG2USxGoj4msTzYd/IYqr9QYoiuSxCgBFJ87ki/Jt54g9RidNMF2MiWEwJ2A4Hme/OLM0gyqB2IZ2mOdJ4EG1++DSQtJFuW/hJ7yrubJT7nhZiw4j5XmMZ7rXtNUqtoso/lvbw6rj0H9u3vVOrvWj8AFo7knYX34n+mFtOlJvBG07/8bz5+WElIlKRWKfvBLQo2Kk+RESPKLnF9LNVANI8Q427AC/y74sM3kAAi2wJ3G44sRfzxJFVjBZRHIMfWB37Yk2/YlsFagpJOljJmQSAfPbHYJfLmfC408QLfdZx2NzNZtOkdOMkOSLDVdYEAKDq0gKPKdyZJ42OT9lzphajIQY1JAbe8GABO3hG3ODsl0SKLU18JcXO8efFxx2N8NumZE0xpLSoso7AbCbACItG/rjq+56JV0npIoiAzMTcl2kn67YZBRsRbFgUYlpGAAS9Up06dJylNBN2hRcfi4IJjg4yXV89VrAjLpVNFVjSAqU1sJLMss+/ErAiCQxx9AfLQSVuP5YG9rg/p+WAMzS97SqU0JV9MdiAZAkHb4WUz2PEYPLVCtJnzivWYKSKzOwEDTYaV8UEzew+gvi/p3Urkkg1T41cC52EWgqDP+qL2wJnKLUapFVVXUNgDpIgEEet/oZwy9kMgtRyKhW6FgdXiUQAT2EsWvzHBnE92BVeh1l6dNPduFFWmjgpUoka1IMwy7P2/mHYYzua6tSBKq6kFoUKZgLpUSEB03U/EQdiAcMOpe5o1mFCqA4+JqRkC06Wtczx4t8CNn0qn+OoNrOto2O29u1xHAxT1ZK0u2BpNpiPqmdd3lt7XEEEcSVtt684FpVDJEGLHbfyw4zfRCZbLv7xQPwSGHf8AXb6YR1wVItMfb99sc3CjPbthhqSHBFtwY8wfPscQ9+BDC5PiP6n9Of1xWwb3igSLc7iwG/MH9fkWlEKrEi4GmTzbfyuSL8kHjDqNqgATzqIYREbnmTPynFmXRjIUSYkARNhO3ptgVVIbck8zePIz2+0xxgmjUA77HzJ5MnvOJ8QFFEvUaAAGCsSCdJhVJNnMEgCYBadPrAlFASA7IgAuS0SeAALkzAjyMkcanpLlmVCAVAOkWBEq2xAkTP3GIf5XRaGpO9Nj+E+ogBlPePS2GcW1aGSaBcvnaaU6YpL47BjIEkTfwi8kGdRtaBzhi+fSQFUqmiHFpJMs3iB2kmI48sA1OitSuVK+f/e2I5OiAQNQ0j4nYSFttbcxFvMY53Cn9RaOpUWJ0BQwHwgCWO/A4+uHObFKi7tVPvSWOmmBf4j4t773mPIYHy2eZYTLAVHJBLSfO/ZRtaRuN8P+i+zg1mrXOuoTJPn5DtimPFKX0QVGhZ0zptTMkNWJSnwosB/Sb7nmL42WRyK0lCpAB2HJ/U/998GNSpqJUQRtbAGZrHbSp+QP5/mcdsIKK0GjzqOa0ghbE722n7TjPr09m8ROhe95P77Yde/v4hqPfthX1/OxQqPTZWdQSASYHLD1icUekYU9UzlKgH8MkRqAAQm0zIEEhb8mPrjB9TqNWYyxKkmAe0jSNuRI+WDKwqVYJuN1HA1EEzM+e/fEqS6eJjnjttvjhnkbe/4JvfYj/wAmlBJ8M3G/z74j7oUxKxbk/v7YdMxiw+1/68fngepRPMj7YW32I+NaEWZzU7lSePpvtcbYpev2N/P+3OHVXLiN7/v9xgKrkhPn643L6EnBgiV2jc/Qf3x2JnKr3PyP9sdhriDj9T9PUCCoIiCAR8xiVPMKZhgdNjfbvOBOmWVqf/tsVH+0w1MfJGVfVTjMe0nUvc1WSjT8VVfEzyFbVpECYAsbmfXHSz0Wzbq8/XEnBIIBItE9vO/OPmPS/aarrRQNZVgAFJMwCLcba9xtJ9PpVOtO24AkciRIBjC3YOxIPaQUf4eZDJUUbwYcXhlN5MgWk78mQGVOpSroKtN4kEJUG4vfe0AjY2kd8KPbvpmugKo+OkQR6EgH6GG+XnjNezXWjl0em5K6jCACYOmGnURpjSLes74wAnqGSQ0qlGsaoqrpAMsyvqaVcAG41FmICgiCvF8z0JnlqlP8IKqGMzYldLWkEMRxBH0K6h1Vveo7OulWlKixrCtIqBQ02KwLggQoEQDjzosVKujLzptvFlEEk7Dwjf5xgRqwBuW6F/DpzLy6JFMAKoawAUxBIE7RBB2JIHbItqKiHIMMDKmdiwESYadpJgbkxjb0WGVy6lWeojN7wmxhJ1sYF4CH8I7bYAz9SjUWlmcvqAIIYAgSBpAVheKgIGkCxII2M4HDVmdGazPSa1Bgy1PiGwMMDcgFZIZSJvfeZ3wH1HNe9b+Ii09KhdKAAEjcjUSVtaLgb8HFjZslmqEFpAE7kHebEyTbfafLBObrBqBB0MTtqPwxtpN4/FwPi3xkGk0Icw4FqbE2ibwIjv6+mK0Kggl9JmJ/7sDHMWxLJB2IRTueLAQDY8fPicV1Te21/XVA+QtI3wElVoVIlSoe8spAJkj5EgkkCd4jym0kA300Wmyl0FS3LFNwI2E7k/bEcgmksukHu0bieDuAe9u+C2p+8BB8RkWAB1dwVix+v64RS2YbdMpn3g0BWVSomGEiwFybEggwSxgXjm3K5UVU1GPdxJJgSIA27fuMSokCmqVXK6m0BQI0nVpYmLWaTew7dhjm9TBdIRSfAiidInYAAWAIJOKSpd7GbXGvIVUzBfTSQaUaKe/ewEg29d+/bAWR6HUd/dEaVUwxtCiJsLXPbed8OPZ2krnUZYqTpnZYYgEWHiMTfYEbSRjUUaYvA5k+vf1w3o3+JiK2rYDkOkUctpAgFjpXUQCxgmONTQCYG18HxG398Iup9fRK9PT41GsMQRJbYAaouvJkCGxDO+1KKbXE8DfwhlOoTYyBAHDXth+cUMOHa+K6tQDyETf7nywlo+19BlBOoEAalgQthInmJP02xmsx7UV9yRpJIEeQN7dwJifpthX8RBaWwOSQW3tcS7KKalC5CVVPEmGKkAkRFgZM+kidVzJrAQI8Rj0I0gki03IjC45bUCxIMmfDuCbmw29fXBFOhC2aZ4G0f1xzSzSqhJNorfLClKiQeSbnz8u+BxSJkf8AX1/e+CTTmSfh7c7/APf9pwUiLsvzN4+d74SEb7AvmYCuXA2udvLzHkPO+I1wANrny3+WC6tRRsVniD+f94+QwFWQkm42m9t+9sO5qKNLIorQv0FjC79pt6/fzwPmMt3AJ+vzwyYRCqBJ/cn88E08tpmDc/EcCC5bExQc9+DNVMtfn9+uOw9KL/LP1/THYf00U9A+r9T6l7mqCFZjUp6QFgksssngB1RBqSY4GMF1ehmKqGs1Koo961jqlLlitxZRAafMjjH0rOGaWpd1AqLx8Pii97gEfPCT2oztMUWUEqSgKkTDC+hQdhOpZ5ue04u0Wkj570nNhCWKeKQQYkBhBUcbkXAN9vMPsj7W+5rM6U2KliCXe7amUlm4B8BgTYEi++M3TSRpA0MYaCdtyd4I7j5YllumVCFdACGGqCYN5AU+Zi3ecJJPwJs+wdP6mtdTTYrrKajpupViQGUncWgzeeMZL2h9maYqK6hlpl1VwCRDPF5udyhNu+02zWQzhpM1TLrp0EAGTZWW6w0kXW+8lhG2NZmuptnFR1A9y6DWqeKpTYjSbEXP8RbC8bXwydjdmS670jMUKTFqeui8MtRT7wqAxjxfgkmbWMgTY4J9is0uXqozr4WhTJgLrEEn0E+gxqM3nKn+DBZQ6kMprJvRAOgtoI0gKJkg7CY3OMb1/pdRMylLTqVpZCo0BgWhSP5d9tudiMBoFUz611PL6lsAStxOwiN7Ex5AfMYQ5HoYQDSlhfRNmYgy0eduRwNIvNXTfammF93PwHQagEU9QABHkC2qDt9cB9Z6sVZqbXBU+INe9gdMg9/ttgt6H12BdOqB670VQKmoPUECb+7DCZkLqFgCbt2sH3UqNNabuojSNxO/A8IPrtaL4xqdRRK5dQy6QLaiQdiCxDSR8R0zYnHnU/aF2VlBgNaVNhb58d8AW0kKctnTTq2Gk+lhfmdxIH2xxKwB8MyJ/wCWre/EcDYRtOBkrEkTEpbeQRvYiRafPfD72W6auZVqTavC7HUIkKUWNxO/mT5C5wvehQnouWdGDUNOYGkyisASNSzqM2PmQRaOcaKrQamC1HKQxsXLqQB3VZUj00jicMuidJXLIEVi0TEhRue6qCZgbk4IzlSLG54A/M9sVjDQyRjslRqszaQRqJl6qaYBYtPxEljOymN5O2H+Q6Qigjcn4mbdvXyF4FgOwk4MWny307YtasANwABckwB8zh1FI1EsvlkpiFVVHMCO3bywq9pepOiqiKsu2kK4XxmxGmW9dwSYgRuLf80ptqK1FKqL3gC5EmdhtB2OEPXer01aF1a4EMCQp7SBuPEWBtxfaVySSW2B6M1n6tRylRwVLfjAF4kBgDYg2Mi0zcRhe2aJaWZidpBM+KCyzpkkRH7k2ZnNlmm3AG5HMgEDa099784D/wAMrkkWGizAkldrwLMOPORybcTaJthLVTYxqvJ0yeDFh2J2m9vIYvpV9iZJ81Py3v8ALvN8LxSancKCYuRMRbgC94jbY49iQNOjVsRyRF99r6ifWeMIwGiyzxqlQdW4HxKQLkAjmZkdsDrF9J8P3Pbn0HI+mAspmSOYcEGN7cbcbn5YI0IxnREzttMwQO9/zwdM3YYo1qxCmVFyDt2vGxvzPbFBUjz5M8YqrUWQSCQCNhxHpeMX5WvIiQQAPwk3mIkcW3G9u5wKo1J/cGdmNjPrsf73/Yx4r8AQeLb34jBecUXU0xE/EqmbXESdv6+WFy1SBMEj7/TAatkpwp7GNDLBLfi5Pb99seZhgB2/Py9TinL54ckD1H64FevJ3kHffb9cdDmlHRd5Yxj8pScw380eWPMS92Dyfk1vlBx2Ic2c3OXufWerZ73Ukap9ydHaWZVmSCQwJU3NxxOMt17p2t2pI5D0nhVbYqoZqemCLgNpEn0+E47LdTH+XoSzAh/dAyCTAkg7Qo4BucedaD1ialCp75QDTYm7FlV30pp38DMSPl2x3M75GXzSAVGDEuAYLGfFYG0nbFVHqbKGUaiPwknbcSPkbdjEYBryk65gixIMnjn92xctIMQAIhb35E38ht9cJtkx0c1/ASpRBGgaKpCiJctE95loPAnygj2e6olJHAAQMdTkGTYhgoBBOosIksBHFgRnaB1FtIJJAabwAAQZAEC9wfMY9erIUEc8qe9tt7Qdv7izWfQU6uAtZKotUUQDH4hD3U6VUaZgXnvbGJztZqVaNdQqllDVNZUQo8h/LBAAgc4Oy1VmKlgwuFnTMSZvI5jCnP6pGttQ2E2iYn/rDWFsuSumu0WkbG5uZIO9yI9MFU63hvFxJJ4G83tP78sAU8tqYmIMXtY7T6XMfPF7uU2EE2EEtvaPK3feTvGJSluicpUdmEvYeX14874Er6pGmQRcESCI2gqZEEb4hQdxEmYNiSLz6Wjn5YZUcxShgZ1ydAU3j+Yn69hfDXa12DlyWhdQy81YYnSbsyidM/iMwIBIB9DF4xqvZHqq0qmZpU7I1RGUnf8A8S0z5XKT3vthHk8g7tpCwO07b7k+s2+WNV03pwp3A8XeNvQfs4pji+ykL8mi/wAS3H1J/d/vibVIuRgBWAH54LpISNbA6TtY+L0i5xfooVVupgTAkix8rcnvthJnc8z/ABGx/CtgP7+eDer1FLeKS0/CPwREAkbsb2vv2AwvZdROkX7fv/rBMLq45tcbnz/ZwnzrTGq8LpERbxWM8x852w5r0ztb9+n1wnzVO8Gw3/TEssbQONiysRBCM6kmRDRERz28vXHqVhDJ+ImdW9zsJXYcQJ337e1gwkALJte3MySCDEYrzZj8IDRI0/pPY+u+ONrdEpKgyo4J0gARfaefh0m4454EztiPuLQZ2KggkgdjeGA3tO0euBMvmylpkE78X3PniTV3LSvkIFgRaLd+DB2OF4il9FwsB3hrzAI2BmAQTE3jnyti7LuabHY7kH8zt2HHl5YX/wCMVm0ui9j3BOxmN/Tvvzj334DwFERJMiZ+V/L5H5amY0GUzczM77k7ydhyNsE1cqG8TnS3kRuPKDP698Luj5pTGsAbQBH0J+Rj9y1J/EQIHHy5GKKmiqSaF9YNckfFJIJ3vf8ALbew74sDhh4FGo3uSYA9LGfQYNNPWPESF3EfnefPjAFagy6mUFwRMxMcHj7/AJYR42I4NHuZycHxQCB39bbeXOBSo527j1xOhU1gKBzYjy3mfy/riJPzk/hwqQjin0c1FOwP79MeY8b3fl8yAfocdghphmZPhzK8f402444xsum2oJForoBHH8Vdu25+uPcdjsX/AIdMTAe2LlqRLEkhyJNzE7SeLn64U0mOl/8AYP0x2OwrJy7H+RoqHBCgH3Smw/1Vb/YfTFvTqYNeoSAYKxI2udvoMe47Ah+IKIdV+Jv9x/IYAzY/hfMfnjsdhsnSBLs9LEVABYFYMcj3RMekgH5YVZSqxVJY/Eef9+Ox2OfL3+Zz5Az3h1kSY7TbbE6Q/If/AGj8sdjsGAY9mq6AP4aeYk/e+HK47HY7V0dSPaKzUUHbUPzxuUUaduP1x7jsLMDPmGXcmpck+P8A/piui35j/wDX9B9MdjsPEcGqfF/xB+sTgXOKNJt2/MY7HYM+hYmfzn6/oMLHcwpk9vqCCPpjsdjkkPLojl/gQ82/TE3cilIJH8aLegtjsdiLOZBDIPePYbr9ws4J6UoOmRMi8+e+Pcdib6JvoYMLH/S66fLwpt2wzzhsPn9hbHY7FkdEegiuLfLATHxD1H547HYoGRRnP/Fq/FO/PPOJ5f4PXf747HYSPYsfxC9v0H5Y7HY7Eh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CuadroTexto 5"/>
          <p:cNvSpPr txBox="1"/>
          <p:nvPr/>
        </p:nvSpPr>
        <p:spPr>
          <a:xfrm>
            <a:off x="4447130" y="1221304"/>
            <a:ext cx="4503876" cy="984885"/>
          </a:xfrm>
          <a:prstGeom prst="rect">
            <a:avLst/>
          </a:prstGeom>
          <a:noFill/>
        </p:spPr>
        <p:txBody>
          <a:bodyPr wrap="square" rtlCol="0">
            <a:spAutoFit/>
          </a:bodyPr>
          <a:lstStyle/>
          <a:p>
            <a:pPr algn="ctr"/>
            <a:r>
              <a:rPr lang="es-CO" sz="2900" b="1" dirty="0">
                <a:latin typeface="Calibri" panose="020F0502020204030204" pitchFamily="34" charset="0"/>
              </a:rPr>
              <a:t>Programas de Contaduría Pública</a:t>
            </a:r>
            <a:r>
              <a:rPr lang="es-CO" sz="2500" b="1" dirty="0">
                <a:latin typeface="Calibri" panose="020F0502020204030204" pitchFamily="34" charset="0"/>
              </a:rPr>
              <a:t> </a:t>
            </a:r>
          </a:p>
        </p:txBody>
      </p:sp>
      <p:pic>
        <p:nvPicPr>
          <p:cNvPr id="11" name="Picture 4" descr="http://galeon.hispavista.com/atractiv/img/SED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26434" y="2454567"/>
            <a:ext cx="1181100" cy="28785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carloscortes.com.co/wp-content/uploads/2009/10/collage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76256" y="2441635"/>
            <a:ext cx="1210653" cy="287854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4403092" y="5733256"/>
            <a:ext cx="4946328" cy="523220"/>
          </a:xfrm>
          <a:prstGeom prst="rect">
            <a:avLst/>
          </a:prstGeom>
          <a:noFill/>
        </p:spPr>
        <p:txBody>
          <a:bodyPr wrap="square" rtlCol="0">
            <a:spAutoFit/>
          </a:bodyPr>
          <a:lstStyle/>
          <a:p>
            <a:r>
              <a:rPr lang="es-CO" sz="2800" b="1" dirty="0">
                <a:latin typeface="Calibri" panose="020F0502020204030204" pitchFamily="34" charset="0"/>
              </a:rPr>
              <a:t>CUN - Universidad Agustiniana</a:t>
            </a:r>
          </a:p>
        </p:txBody>
      </p:sp>
    </p:spTree>
    <p:extLst>
      <p:ext uri="{BB962C8B-B14F-4D97-AF65-F5344CB8AC3E}">
        <p14:creationId xmlns:p14="http://schemas.microsoft.com/office/powerpoint/2010/main" val="10003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80">
                                          <p:stCondLst>
                                            <p:cond delay="0"/>
                                          </p:stCondLst>
                                        </p:cTn>
                                        <p:tgtEl>
                                          <p:spTgt spid="22"/>
                                        </p:tgtEl>
                                      </p:cBhvr>
                                    </p:animEffect>
                                    <p:anim calcmode="lin" valueType="num">
                                      <p:cBhvr>
                                        <p:cTn id="1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6" dur="26">
                                          <p:stCondLst>
                                            <p:cond delay="650"/>
                                          </p:stCondLst>
                                        </p:cTn>
                                        <p:tgtEl>
                                          <p:spTgt spid="22"/>
                                        </p:tgtEl>
                                      </p:cBhvr>
                                      <p:to x="100000" y="60000"/>
                                    </p:animScale>
                                    <p:animScale>
                                      <p:cBhvr>
                                        <p:cTn id="17" dur="166" decel="50000">
                                          <p:stCondLst>
                                            <p:cond delay="676"/>
                                          </p:stCondLst>
                                        </p:cTn>
                                        <p:tgtEl>
                                          <p:spTgt spid="22"/>
                                        </p:tgtEl>
                                      </p:cBhvr>
                                      <p:to x="100000" y="100000"/>
                                    </p:animScale>
                                    <p:animScale>
                                      <p:cBhvr>
                                        <p:cTn id="18" dur="26">
                                          <p:stCondLst>
                                            <p:cond delay="1312"/>
                                          </p:stCondLst>
                                        </p:cTn>
                                        <p:tgtEl>
                                          <p:spTgt spid="22"/>
                                        </p:tgtEl>
                                      </p:cBhvr>
                                      <p:to x="100000" y="80000"/>
                                    </p:animScale>
                                    <p:animScale>
                                      <p:cBhvr>
                                        <p:cTn id="19" dur="166" decel="50000">
                                          <p:stCondLst>
                                            <p:cond delay="1338"/>
                                          </p:stCondLst>
                                        </p:cTn>
                                        <p:tgtEl>
                                          <p:spTgt spid="22"/>
                                        </p:tgtEl>
                                      </p:cBhvr>
                                      <p:to x="100000" y="100000"/>
                                    </p:animScale>
                                    <p:animScale>
                                      <p:cBhvr>
                                        <p:cTn id="20" dur="26">
                                          <p:stCondLst>
                                            <p:cond delay="1642"/>
                                          </p:stCondLst>
                                        </p:cTn>
                                        <p:tgtEl>
                                          <p:spTgt spid="22"/>
                                        </p:tgtEl>
                                      </p:cBhvr>
                                      <p:to x="100000" y="90000"/>
                                    </p:animScale>
                                    <p:animScale>
                                      <p:cBhvr>
                                        <p:cTn id="21" dur="166" decel="50000">
                                          <p:stCondLst>
                                            <p:cond delay="1668"/>
                                          </p:stCondLst>
                                        </p:cTn>
                                        <p:tgtEl>
                                          <p:spTgt spid="22"/>
                                        </p:tgtEl>
                                      </p:cBhvr>
                                      <p:to x="100000" y="100000"/>
                                    </p:animScale>
                                    <p:animScale>
                                      <p:cBhvr>
                                        <p:cTn id="22" dur="26">
                                          <p:stCondLst>
                                            <p:cond delay="1808"/>
                                          </p:stCondLst>
                                        </p:cTn>
                                        <p:tgtEl>
                                          <p:spTgt spid="22"/>
                                        </p:tgtEl>
                                      </p:cBhvr>
                                      <p:to x="100000" y="95000"/>
                                    </p:animScale>
                                    <p:animScale>
                                      <p:cBhvr>
                                        <p:cTn id="23" dur="166" decel="50000">
                                          <p:stCondLst>
                                            <p:cond delay="1834"/>
                                          </p:stCondLst>
                                        </p:cTn>
                                        <p:tgtEl>
                                          <p:spTgt spid="2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96529"/>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EMPRESAS EMISORAS</a:t>
            </a:r>
          </a:p>
        </p:txBody>
      </p:sp>
      <p:sp>
        <p:nvSpPr>
          <p:cNvPr id="7" name="33 Rectángulo"/>
          <p:cNvSpPr/>
          <p:nvPr/>
        </p:nvSpPr>
        <p:spPr>
          <a:xfrm>
            <a:off x="179512" y="2204864"/>
            <a:ext cx="2663825" cy="914400"/>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100" b="1" kern="0" dirty="0">
                <a:latin typeface="Calibri"/>
                <a:cs typeface="+mn-cs"/>
              </a:rPr>
              <a:t>PERÍODO DE PREPARACIÓN OBLIGATORIA</a:t>
            </a:r>
          </a:p>
        </p:txBody>
      </p:sp>
      <p:sp>
        <p:nvSpPr>
          <p:cNvPr id="8" name="34 Rectángulo"/>
          <p:cNvSpPr/>
          <p:nvPr/>
        </p:nvSpPr>
        <p:spPr>
          <a:xfrm>
            <a:off x="3276600" y="2204864"/>
            <a:ext cx="2909888" cy="914400"/>
          </a:xfrm>
          <a:prstGeom prst="rect">
            <a:avLst/>
          </a:prstGeom>
          <a:solidFill>
            <a:srgbClr val="C0504D">
              <a:hueOff val="2340759"/>
              <a:satOff val="-2919"/>
              <a:lumOff val="686"/>
              <a:alphaOff val="0"/>
            </a:srgb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400" b="1" kern="0" dirty="0">
                <a:latin typeface="Calibri"/>
                <a:cs typeface="+mn-cs"/>
              </a:rPr>
              <a:t>PERÍODO DE TRANSICIÓN </a:t>
            </a:r>
          </a:p>
        </p:txBody>
      </p:sp>
      <p:sp>
        <p:nvSpPr>
          <p:cNvPr id="9" name="35 Rectángulo"/>
          <p:cNvSpPr/>
          <p:nvPr/>
        </p:nvSpPr>
        <p:spPr>
          <a:xfrm>
            <a:off x="6443663" y="2204864"/>
            <a:ext cx="2520950" cy="914400"/>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latin typeface="Calibri"/>
                <a:cs typeface="+mn-cs"/>
              </a:rPr>
              <a:t>PERÍODO DE APLICACIÓN </a:t>
            </a:r>
          </a:p>
        </p:txBody>
      </p:sp>
      <p:sp>
        <p:nvSpPr>
          <p:cNvPr id="10" name="8 CuadroTexto"/>
          <p:cNvSpPr txBox="1">
            <a:spLocks noChangeArrowheads="1"/>
          </p:cNvSpPr>
          <p:nvPr/>
        </p:nvSpPr>
        <p:spPr bwMode="auto">
          <a:xfrm>
            <a:off x="82867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1" name="9 CuadroTexto"/>
          <p:cNvSpPr txBox="1">
            <a:spLocks noChangeArrowheads="1"/>
          </p:cNvSpPr>
          <p:nvPr/>
        </p:nvSpPr>
        <p:spPr bwMode="auto">
          <a:xfrm>
            <a:off x="378142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2" name="10 CuadroTexto"/>
          <p:cNvSpPr txBox="1">
            <a:spLocks noChangeArrowheads="1"/>
          </p:cNvSpPr>
          <p:nvPr/>
        </p:nvSpPr>
        <p:spPr bwMode="auto">
          <a:xfrm>
            <a:off x="6661150" y="1702941"/>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13" name="12 Rectángulo"/>
          <p:cNvSpPr>
            <a:spLocks noChangeArrowheads="1"/>
          </p:cNvSpPr>
          <p:nvPr/>
        </p:nvSpPr>
        <p:spPr bwMode="auto">
          <a:xfrm>
            <a:off x="3137035" y="3503166"/>
            <a:ext cx="3097212" cy="323165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p>
            <a:pPr marL="268288" indent="-268288" fontAlgn="auto">
              <a:spcBef>
                <a:spcPts val="0"/>
              </a:spcBef>
              <a:spcAft>
                <a:spcPts val="0"/>
              </a:spcAft>
              <a:defRPr/>
            </a:pPr>
            <a:r>
              <a:rPr lang="es-ES" sz="2000" b="0" kern="0" dirty="0">
                <a:solidFill>
                  <a:sysClr val="windowText" lastClr="000000"/>
                </a:solidFill>
                <a:latin typeface="Calibri"/>
              </a:rPr>
              <a:t>1. </a:t>
            </a:r>
            <a:r>
              <a:rPr lang="es-ES" sz="20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fontAlgn="auto">
              <a:spcBef>
                <a:spcPts val="0"/>
              </a:spcBef>
              <a:spcAft>
                <a:spcPts val="0"/>
              </a:spcAft>
              <a:defRPr/>
            </a:pPr>
            <a:r>
              <a:rPr lang="es-ES" sz="2000" b="1" kern="0" dirty="0">
                <a:solidFill>
                  <a:sysClr val="windowText" lastClr="000000"/>
                </a:solidFill>
                <a:latin typeface="Calibri"/>
              </a:rPr>
              <a:t>2. </a:t>
            </a:r>
            <a:r>
              <a:rPr lang="es-ES" sz="2400" b="1" u="sng" kern="0" dirty="0">
                <a:solidFill>
                  <a:sysClr val="windowText" lastClr="000000"/>
                </a:solidFill>
                <a:latin typeface="Calibri"/>
              </a:rPr>
              <a:t>Enero 1</a:t>
            </a:r>
            <a:r>
              <a:rPr lang="es-ES" sz="2000" b="1" kern="0" dirty="0">
                <a:solidFill>
                  <a:sysClr val="windowText" lastClr="000000"/>
                </a:solidFill>
                <a:latin typeface="Calibri"/>
              </a:rPr>
              <a:t>: Preparación del estado de situación financiera de apertura.</a:t>
            </a:r>
            <a:endParaRPr lang="es-CO" b="1" kern="0" dirty="0">
              <a:solidFill>
                <a:sysClr val="windowText" lastClr="000000"/>
              </a:solidFill>
              <a:latin typeface="Calibri"/>
            </a:endParaRPr>
          </a:p>
        </p:txBody>
      </p:sp>
      <p:sp>
        <p:nvSpPr>
          <p:cNvPr id="14" name="19 Rectángulo"/>
          <p:cNvSpPr>
            <a:spLocks noChangeArrowheads="1"/>
          </p:cNvSpPr>
          <p:nvPr/>
        </p:nvSpPr>
        <p:spPr bwMode="auto">
          <a:xfrm>
            <a:off x="6494463" y="3644776"/>
            <a:ext cx="2419350" cy="30469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2400" b="1" kern="0" dirty="0">
                <a:solidFill>
                  <a:sysClr val="windowText" lastClr="000000"/>
                </a:solidFill>
                <a:latin typeface="Calibri"/>
              </a:rPr>
              <a:t>Para todos los efectos, aplicación del nuevo marco normativo anexo del Decreto 2784 de 2012 a partir del 1 de enero.</a:t>
            </a:r>
            <a:endParaRPr lang="es-CO" sz="2400" b="1" kern="0" dirty="0">
              <a:solidFill>
                <a:sysClr val="windowText" lastClr="000000"/>
              </a:solidFill>
              <a:latin typeface="Calibri"/>
            </a:endParaRPr>
          </a:p>
        </p:txBody>
      </p:sp>
      <p:sp>
        <p:nvSpPr>
          <p:cNvPr id="15" name="20 CuadroTexto"/>
          <p:cNvSpPr txBox="1">
            <a:spLocks noChangeArrowheads="1"/>
          </p:cNvSpPr>
          <p:nvPr/>
        </p:nvSpPr>
        <p:spPr bwMode="auto">
          <a:xfrm>
            <a:off x="179512" y="3717032"/>
            <a:ext cx="2663825" cy="230832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marco normativo anexo del Decreto 2784 de 2012</a:t>
            </a:r>
            <a:r>
              <a:rPr lang="es-CO" sz="2400" b="0" kern="0" dirty="0">
                <a:solidFill>
                  <a:sysClr val="windowText" lastClr="000000"/>
                </a:solidFill>
                <a:latin typeface="Calibri" pitchFamily="34" charset="0"/>
              </a:rPr>
              <a:t>.</a:t>
            </a:r>
            <a:endParaRPr lang="es-CO" b="0" kern="0" dirty="0">
              <a:solidFill>
                <a:sysClr val="windowText" lastClr="000000"/>
              </a:solidFill>
              <a:latin typeface="Calibri" pitchFamily="34" charset="0"/>
            </a:endParaRPr>
          </a:p>
        </p:txBody>
      </p:sp>
      <p:sp>
        <p:nvSpPr>
          <p:cNvPr id="16" name="42 Flecha derecha"/>
          <p:cNvSpPr/>
          <p:nvPr/>
        </p:nvSpPr>
        <p:spPr>
          <a:xfrm>
            <a:off x="2916238" y="2596704"/>
            <a:ext cx="360362" cy="287337"/>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7" name="43 Flecha derecha"/>
          <p:cNvSpPr/>
          <p:nvPr/>
        </p:nvSpPr>
        <p:spPr>
          <a:xfrm>
            <a:off x="6186488" y="2574479"/>
            <a:ext cx="288925" cy="287337"/>
          </a:xfrm>
          <a:prstGeom prst="rightArrow">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8" name="44 Flecha izquierda y derecha"/>
          <p:cNvSpPr/>
          <p:nvPr/>
        </p:nvSpPr>
        <p:spPr>
          <a:xfrm>
            <a:off x="224125" y="3212976"/>
            <a:ext cx="2592387" cy="431800"/>
          </a:xfrm>
          <a:prstGeom prst="leftRightArrow">
            <a:avLst/>
          </a:prstGeom>
          <a:solidFill>
            <a:schemeClr val="accent3">
              <a:lumMod val="60000"/>
              <a:lumOff val="4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19" name="45 Flecha izquierda y derecha"/>
          <p:cNvSpPr/>
          <p:nvPr/>
        </p:nvSpPr>
        <p:spPr>
          <a:xfrm>
            <a:off x="3399631" y="3090762"/>
            <a:ext cx="2663825"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46 Flecha izquierda y derecha"/>
          <p:cNvSpPr/>
          <p:nvPr/>
        </p:nvSpPr>
        <p:spPr>
          <a:xfrm>
            <a:off x="6372225" y="3141216"/>
            <a:ext cx="2592388" cy="431800"/>
          </a:xfrm>
          <a:prstGeom prst="leftRightArrow">
            <a:avLst/>
          </a:prstGeom>
          <a:solidFill>
            <a:schemeClr val="tx2">
              <a:lumMod val="40000"/>
              <a:lumOff val="6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59073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orma libre"/>
          <p:cNvSpPr/>
          <p:nvPr/>
        </p:nvSpPr>
        <p:spPr>
          <a:xfrm rot="16200000">
            <a:off x="179425" y="1124832"/>
            <a:ext cx="5544916" cy="5688756"/>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accent5">
                <a:lumMod val="75000"/>
              </a:schemeClr>
            </a:solidFill>
            <a:prstDash val="solid"/>
          </a:ln>
          <a:effectLst>
            <a:glow rad="139700">
              <a:schemeClr val="accent5">
                <a:satMod val="175000"/>
                <a:alpha val="40000"/>
              </a:schemeClr>
            </a:glow>
            <a:outerShdw blurRad="40000" dist="20000" dir="5400000" rotWithShape="0">
              <a:srgbClr val="000000">
                <a:alpha val="38000"/>
              </a:srgbClr>
            </a:outerShdw>
          </a:effectLst>
        </p:spPr>
        <p:txBody>
          <a:bodyPr lIns="815531" tIns="164594" rIns="213361" bIns="3830711" spcCol="1270"/>
          <a:lstStyle/>
          <a:p>
            <a:pPr algn="r" defTabSz="2133600" fontAlgn="auto">
              <a:lnSpc>
                <a:spcPct val="90000"/>
              </a:lnSpc>
              <a:spcBef>
                <a:spcPts val="0"/>
              </a:spcBef>
              <a:spcAft>
                <a:spcPct val="35000"/>
              </a:spcAft>
              <a:defRPr/>
            </a:pPr>
            <a:endParaRPr lang="es-ES" sz="4800" b="0" kern="0" dirty="0">
              <a:solidFill>
                <a:sysClr val="windowText" lastClr="000000"/>
              </a:solidFill>
              <a:latin typeface="Calibri"/>
              <a:cs typeface="+mn-cs"/>
            </a:endParaRPr>
          </a:p>
        </p:txBody>
      </p:sp>
      <p:grpSp>
        <p:nvGrpSpPr>
          <p:cNvPr id="7" name="11 Grupo"/>
          <p:cNvGrpSpPr>
            <a:grpSpLocks/>
          </p:cNvGrpSpPr>
          <p:nvPr/>
        </p:nvGrpSpPr>
        <p:grpSpPr bwMode="auto">
          <a:xfrm>
            <a:off x="6588224" y="3236927"/>
            <a:ext cx="2412898" cy="3216409"/>
            <a:chOff x="6217770" y="3200520"/>
            <a:chExt cx="2879094" cy="1654336"/>
          </a:xfrm>
          <a:effectLst>
            <a:glow rad="139700">
              <a:schemeClr val="accent5">
                <a:satMod val="175000"/>
                <a:alpha val="40000"/>
              </a:schemeClr>
            </a:glow>
          </a:effectLst>
        </p:grpSpPr>
        <p:sp>
          <p:nvSpPr>
            <p:cNvPr id="8" name="7 Forma libre"/>
            <p:cNvSpPr/>
            <p:nvPr/>
          </p:nvSpPr>
          <p:spPr>
            <a:xfrm rot="16200000">
              <a:off x="6830149" y="2588141"/>
              <a:ext cx="1654336"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chemeClr val="accent5">
                  <a:lumMod val="75000"/>
                </a:scheme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2500" b="0" kern="0" dirty="0">
                <a:solidFill>
                  <a:srgbClr val="4F81BD">
                    <a:lumMod val="50000"/>
                  </a:srgbClr>
                </a:solidFill>
                <a:latin typeface="Calibri"/>
                <a:cs typeface="+mn-cs"/>
              </a:endParaRPr>
            </a:p>
          </p:txBody>
        </p:sp>
        <p:sp>
          <p:nvSpPr>
            <p:cNvPr id="9" name="3 CuadroTexto"/>
            <p:cNvSpPr txBox="1">
              <a:spLocks noChangeArrowheads="1"/>
            </p:cNvSpPr>
            <p:nvPr/>
          </p:nvSpPr>
          <p:spPr bwMode="auto">
            <a:xfrm>
              <a:off x="6389611" y="3278000"/>
              <a:ext cx="2577620" cy="1472214"/>
            </a:xfrm>
            <a:prstGeom prst="rect">
              <a:avLst/>
            </a:prstGeom>
            <a:noFill/>
            <a:ln w="9525">
              <a:solidFill>
                <a:schemeClr val="accent6">
                  <a:lumMod val="75000"/>
                </a:schemeClr>
              </a:solidFill>
              <a:miter lim="800000"/>
              <a:headEnd/>
              <a:tailEnd/>
            </a:ln>
            <a:effectLst>
              <a:glow rad="63500">
                <a:schemeClr val="accent5">
                  <a:satMod val="175000"/>
                  <a:alpha val="40000"/>
                </a:schemeClr>
              </a:glow>
            </a:effectLst>
          </p:spPr>
          <p:txBody>
            <a:bodyPr wrap="square">
              <a:spAutoFit/>
            </a:bodyPr>
            <a:lstStyle/>
            <a:p>
              <a:pPr algn="ctr" fontAlgn="auto">
                <a:spcBef>
                  <a:spcPts val="0"/>
                </a:spcBef>
                <a:spcAft>
                  <a:spcPts val="0"/>
                </a:spcAft>
                <a:defRPr/>
              </a:pPr>
              <a:r>
                <a:rPr lang="es-ES" sz="3000" b="1" kern="0" dirty="0">
                  <a:solidFill>
                    <a:srgbClr val="003300"/>
                  </a:solidFill>
                  <a:latin typeface="Calibri" pitchFamily="34" charset="0"/>
                </a:rPr>
                <a:t>Anexo del Decreto 2784 de 2012 (NIIF) Incorporado al RCP.</a:t>
              </a:r>
              <a:endParaRPr lang="es-ES" sz="3000" b="1" kern="0" dirty="0">
                <a:solidFill>
                  <a:sysClr val="windowText" lastClr="000000"/>
                </a:solidFill>
                <a:latin typeface="Calibri" pitchFamily="34" charset="0"/>
              </a:endParaRPr>
            </a:p>
          </p:txBody>
        </p:sp>
      </p:grpSp>
      <p:sp>
        <p:nvSpPr>
          <p:cNvPr id="11" name="7 Rectángulo"/>
          <p:cNvSpPr>
            <a:spLocks noChangeArrowheads="1"/>
          </p:cNvSpPr>
          <p:nvPr/>
        </p:nvSpPr>
        <p:spPr bwMode="auto">
          <a:xfrm>
            <a:off x="323528" y="1568863"/>
            <a:ext cx="5256584" cy="524451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b="1" dirty="0">
                <a:solidFill>
                  <a:srgbClr val="003300"/>
                </a:solidFill>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Emisoras de valores.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Sociedades fiduciarias.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 fideicomitente sea una empresa pública que cumpla las condiciones establecidas en a) o b)</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Establecimientos bancarios y aseguradoras.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Fondos de garantías y entidades financieras con regímenes especiales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Banco de la República.</a:t>
            </a:r>
          </a:p>
        </p:txBody>
      </p:sp>
      <p:sp>
        <p:nvSpPr>
          <p:cNvPr id="12" name="11 Rectángulo"/>
          <p:cNvSpPr/>
          <p:nvPr/>
        </p:nvSpPr>
        <p:spPr>
          <a:xfrm>
            <a:off x="6372200" y="1196752"/>
            <a:ext cx="2664296" cy="1008112"/>
          </a:xfrm>
          <a:prstGeom prst="rect">
            <a:avLst/>
          </a:prstGeom>
          <a:ln>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MARCO </a:t>
            </a:r>
          </a:p>
          <a:p>
            <a:pPr algn="ctr"/>
            <a:r>
              <a:rPr lang="es-CO" sz="2400" b="1" dirty="0">
                <a:solidFill>
                  <a:schemeClr val="tx1"/>
                </a:solidFill>
              </a:rPr>
              <a:t>NORMATIVO </a:t>
            </a:r>
          </a:p>
        </p:txBody>
      </p:sp>
      <p:sp>
        <p:nvSpPr>
          <p:cNvPr id="13" name="12 Flecha abajo"/>
          <p:cNvSpPr/>
          <p:nvPr/>
        </p:nvSpPr>
        <p:spPr>
          <a:xfrm>
            <a:off x="7236296" y="2355503"/>
            <a:ext cx="700656" cy="677975"/>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Flecha abajo"/>
          <p:cNvSpPr/>
          <p:nvPr/>
        </p:nvSpPr>
        <p:spPr>
          <a:xfrm rot="16200000">
            <a:off x="5990724" y="4333956"/>
            <a:ext cx="484632" cy="441760"/>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924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38392"/>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EMPRESAS NO EMISORAS</a:t>
            </a:r>
          </a:p>
        </p:txBody>
      </p:sp>
      <p:sp>
        <p:nvSpPr>
          <p:cNvPr id="7" name="8 CuadroTexto"/>
          <p:cNvSpPr txBox="1">
            <a:spLocks noChangeArrowheads="1"/>
          </p:cNvSpPr>
          <p:nvPr/>
        </p:nvSpPr>
        <p:spPr bwMode="auto">
          <a:xfrm>
            <a:off x="1919288" y="1629023"/>
            <a:ext cx="1655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8" name="9 CuadroTexto"/>
          <p:cNvSpPr txBox="1">
            <a:spLocks noChangeArrowheads="1"/>
          </p:cNvSpPr>
          <p:nvPr/>
        </p:nvSpPr>
        <p:spPr bwMode="auto">
          <a:xfrm>
            <a:off x="4572000" y="1629023"/>
            <a:ext cx="16557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9" name="10 CuadroTexto"/>
          <p:cNvSpPr txBox="1">
            <a:spLocks noChangeArrowheads="1"/>
          </p:cNvSpPr>
          <p:nvPr/>
        </p:nvSpPr>
        <p:spPr bwMode="auto">
          <a:xfrm>
            <a:off x="7164288" y="1629023"/>
            <a:ext cx="1657668" cy="4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10" name="8 CuadroTexto"/>
          <p:cNvSpPr txBox="1">
            <a:spLocks noChangeArrowheads="1"/>
          </p:cNvSpPr>
          <p:nvPr/>
        </p:nvSpPr>
        <p:spPr bwMode="auto">
          <a:xfrm>
            <a:off x="-114300" y="1629023"/>
            <a:ext cx="1555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11" name="49 Rectángulo"/>
          <p:cNvSpPr/>
          <p:nvPr/>
        </p:nvSpPr>
        <p:spPr>
          <a:xfrm>
            <a:off x="4355976" y="2147094"/>
            <a:ext cx="2185988" cy="941387"/>
          </a:xfrm>
          <a:prstGeom prst="rect">
            <a:avLst/>
          </a:prstGeom>
          <a:solidFill>
            <a:srgbClr val="DFB569"/>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2" name="50 Rectángulo"/>
          <p:cNvSpPr/>
          <p:nvPr/>
        </p:nvSpPr>
        <p:spPr>
          <a:xfrm>
            <a:off x="6876255" y="2175669"/>
            <a:ext cx="2232819" cy="941387"/>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b="1" kern="0" dirty="0">
                <a:latin typeface="Calibri"/>
                <a:cs typeface="+mn-cs"/>
              </a:rPr>
              <a:t>PERÍODO DE APLICACIÓN </a:t>
            </a:r>
          </a:p>
        </p:txBody>
      </p:sp>
      <p:sp>
        <p:nvSpPr>
          <p:cNvPr id="13" name="12 Rectángulo"/>
          <p:cNvSpPr>
            <a:spLocks noChangeArrowheads="1"/>
          </p:cNvSpPr>
          <p:nvPr/>
        </p:nvSpPr>
        <p:spPr bwMode="auto">
          <a:xfrm>
            <a:off x="4355976" y="3527947"/>
            <a:ext cx="2185988" cy="3141413"/>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a:t>
            </a:r>
            <a:r>
              <a:rPr lang="es-ES" kern="0" dirty="0">
                <a:solidFill>
                  <a:sysClr val="windowText" lastClr="000000"/>
                </a:solidFill>
                <a:latin typeface="Calibri"/>
                <a:cs typeface="+mn-cs"/>
              </a:rPr>
              <a:t>. </a:t>
            </a:r>
            <a:r>
              <a:rPr lang="es-ES" b="1" kern="0" dirty="0">
                <a:solidFill>
                  <a:sysClr val="windowText" lastClr="000000"/>
                </a:solidFill>
                <a:latin typeface="Calibri"/>
                <a:cs typeface="+mn-cs"/>
              </a:rPr>
              <a:t>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4" name="19 Rectángulo"/>
          <p:cNvSpPr>
            <a:spLocks noChangeArrowheads="1"/>
          </p:cNvSpPr>
          <p:nvPr/>
        </p:nvSpPr>
        <p:spPr bwMode="auto">
          <a:xfrm>
            <a:off x="6865689" y="3578692"/>
            <a:ext cx="2243386" cy="2925970"/>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algn="just" fontAlgn="auto">
              <a:spcBef>
                <a:spcPts val="0"/>
              </a:spcBef>
              <a:spcAft>
                <a:spcPts val="0"/>
              </a:spcAft>
              <a:defRPr/>
            </a:pPr>
            <a:endParaRPr lang="es-ES" sz="1600" kern="0" dirty="0">
              <a:solidFill>
                <a:sysClr val="windowText" lastClr="000000"/>
              </a:solidFill>
              <a:latin typeface="Calibri"/>
              <a:cs typeface="+mn-cs"/>
            </a:endParaRPr>
          </a:p>
          <a:p>
            <a:pPr fontAlgn="auto">
              <a:spcBef>
                <a:spcPts val="0"/>
              </a:spcBef>
              <a:spcAft>
                <a:spcPts val="0"/>
              </a:spcAft>
              <a:defRPr/>
            </a:pPr>
            <a:r>
              <a:rPr lang="es-ES" sz="2400" b="1" kern="0" dirty="0">
                <a:solidFill>
                  <a:sysClr val="windowText" lastClr="000000"/>
                </a:solidFill>
                <a:latin typeface="Calibri"/>
                <a:cs typeface="+mn-cs"/>
              </a:rPr>
              <a:t>Para todos los efectos, aplicación del nuevo marco normativo </a:t>
            </a:r>
            <a:r>
              <a:rPr lang="es-CO" sz="2400" b="1" kern="0" dirty="0">
                <a:solidFill>
                  <a:sysClr val="windowText" lastClr="000000"/>
                </a:solidFill>
                <a:latin typeface="Calibri"/>
                <a:cs typeface="+mn-cs"/>
              </a:rPr>
              <a:t>a partir de las NIFF</a:t>
            </a:r>
          </a:p>
        </p:txBody>
      </p:sp>
      <p:sp>
        <p:nvSpPr>
          <p:cNvPr id="15" name="20 CuadroTexto"/>
          <p:cNvSpPr txBox="1">
            <a:spLocks noChangeArrowheads="1"/>
          </p:cNvSpPr>
          <p:nvPr/>
        </p:nvSpPr>
        <p:spPr bwMode="auto">
          <a:xfrm>
            <a:off x="1763688" y="3485779"/>
            <a:ext cx="2116138" cy="3172191"/>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endParaRPr lang="es-CO" sz="1600" kern="0" dirty="0">
              <a:solidFill>
                <a:sysClr val="windowText" lastClr="000000"/>
              </a:solidFill>
              <a:latin typeface="Calibri" pitchFamily="34" charset="0"/>
            </a:endParaRPr>
          </a:p>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nuevo marco normativo a partir de las NIFF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6" name="57 Flecha derecha"/>
          <p:cNvSpPr/>
          <p:nvPr/>
        </p:nvSpPr>
        <p:spPr>
          <a:xfrm>
            <a:off x="3995936" y="2572544"/>
            <a:ext cx="325437"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7" name="58 Flecha derecha"/>
          <p:cNvSpPr/>
          <p:nvPr/>
        </p:nvSpPr>
        <p:spPr>
          <a:xfrm>
            <a:off x="6588224" y="2502694"/>
            <a:ext cx="315912"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izquierda y derecha"/>
          <p:cNvSpPr/>
          <p:nvPr/>
        </p:nvSpPr>
        <p:spPr>
          <a:xfrm>
            <a:off x="1691680" y="3088481"/>
            <a:ext cx="2185035" cy="409575"/>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19" name="60 Flecha izquierda y derecha"/>
          <p:cNvSpPr/>
          <p:nvPr/>
        </p:nvSpPr>
        <p:spPr>
          <a:xfrm>
            <a:off x="4355976" y="3088588"/>
            <a:ext cx="2144712" cy="397191"/>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6876256" y="3141439"/>
            <a:ext cx="2177733" cy="431800"/>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21" name="62 Rectángulo"/>
          <p:cNvSpPr/>
          <p:nvPr/>
        </p:nvSpPr>
        <p:spPr>
          <a:xfrm rot="10800000" flipV="1">
            <a:off x="115888" y="2160112"/>
            <a:ext cx="1225550" cy="4506912"/>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5">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p>
          <a:p>
            <a:pPr algn="ctr" defTabSz="1454603" fontAlgn="auto">
              <a:lnSpc>
                <a:spcPct val="90000"/>
              </a:lnSpc>
              <a:spcBef>
                <a:spcPts val="0"/>
              </a:spcBef>
              <a:spcAft>
                <a:spcPct val="35000"/>
              </a:spcAft>
              <a:defRPr/>
            </a:pPr>
            <a:endParaRPr lang="es-CO"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2" name="64 Flecha derecha"/>
          <p:cNvSpPr/>
          <p:nvPr/>
        </p:nvSpPr>
        <p:spPr>
          <a:xfrm>
            <a:off x="1331640" y="4245435"/>
            <a:ext cx="388938" cy="571500"/>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
        <p:nvSpPr>
          <p:cNvPr id="23" name="48 Rectángulo"/>
          <p:cNvSpPr/>
          <p:nvPr/>
        </p:nvSpPr>
        <p:spPr>
          <a:xfrm>
            <a:off x="1547664" y="2159794"/>
            <a:ext cx="2354262" cy="950912"/>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latin typeface="Calibri"/>
                <a:cs typeface="+mn-cs"/>
              </a:rPr>
              <a:t>PERÍODO DE PREPARACIÓN OBLIGATORIA</a:t>
            </a:r>
          </a:p>
        </p:txBody>
      </p:sp>
    </p:spTree>
    <p:extLst>
      <p:ext uri="{BB962C8B-B14F-4D97-AF65-F5344CB8AC3E}">
        <p14:creationId xmlns:p14="http://schemas.microsoft.com/office/powerpoint/2010/main" val="152288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550863" y="1125116"/>
            <a:ext cx="8207375" cy="488695"/>
          </a:xfrm>
          <a:prstGeom prst="roundRect">
            <a:avLst>
              <a:gd name="adj" fmla="val 21667"/>
            </a:avLst>
          </a:prstGeom>
          <a:gradFill rotWithShape="1">
            <a:gsLst>
              <a:gs pos="0">
                <a:srgbClr val="BDC9AF"/>
              </a:gs>
              <a:gs pos="100000">
                <a:srgbClr val="FFFFFF"/>
              </a:gs>
            </a:gsLst>
            <a:lin ang="2700000" scaled="1"/>
          </a:gradFill>
          <a:ln>
            <a:noFill/>
          </a:ln>
          <a:effectLst>
            <a:outerShdw dist="38100" dir="2700000" algn="tl" rotWithShape="0">
              <a:srgbClr val="000000">
                <a:alpha val="39998"/>
              </a:srgbClr>
            </a:outerShdw>
          </a:effectLst>
        </p:spPr>
        <p:txBody>
          <a:bodyPr anchor="ctr" anchorCtr="1">
            <a:normAutofit fontScale="90000" lnSpcReduction="20000"/>
          </a:bodyPr>
          <a:lstStyle/>
          <a:p>
            <a:pPr marL="444500" indent="-444500" algn="ctr" fontAlgn="auto">
              <a:lnSpc>
                <a:spcPct val="90000"/>
              </a:lnSpc>
              <a:spcAft>
                <a:spcPct val="35000"/>
              </a:spcAft>
              <a:buSzPct val="90000"/>
              <a:defRPr/>
            </a:pPr>
            <a:r>
              <a:rPr lang="es-ES" sz="3200" b="1" dirty="0">
                <a:solidFill>
                  <a:srgbClr val="003300"/>
                </a:solidFill>
                <a:latin typeface="Calibri" pitchFamily="34" charset="0"/>
              </a:rPr>
              <a:t>Marco Normativo Resolución 414/14</a:t>
            </a:r>
          </a:p>
        </p:txBody>
      </p:sp>
      <p:sp>
        <p:nvSpPr>
          <p:cNvPr id="7" name="6 Forma libre"/>
          <p:cNvSpPr/>
          <p:nvPr/>
        </p:nvSpPr>
        <p:spPr>
          <a:xfrm rot="16200000">
            <a:off x="166838" y="1616497"/>
            <a:ext cx="4993530"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4800" b="1" kern="0" dirty="0">
                <a:solidFill>
                  <a:srgbClr val="7030A0"/>
                </a:solidFill>
                <a:latin typeface="Calibri"/>
                <a:cs typeface="+mn-cs"/>
              </a:rPr>
              <a:t>Ámbito</a:t>
            </a:r>
          </a:p>
        </p:txBody>
      </p:sp>
      <p:grpSp>
        <p:nvGrpSpPr>
          <p:cNvPr id="8" name="11 Grupo"/>
          <p:cNvGrpSpPr>
            <a:grpSpLocks/>
          </p:cNvGrpSpPr>
          <p:nvPr/>
        </p:nvGrpSpPr>
        <p:grpSpPr bwMode="auto">
          <a:xfrm>
            <a:off x="6084168" y="1819845"/>
            <a:ext cx="3168352" cy="4849515"/>
            <a:chOff x="6217770" y="1997432"/>
            <a:chExt cx="3023693" cy="4368028"/>
          </a:xfrm>
        </p:grpSpPr>
        <p:sp>
          <p:nvSpPr>
            <p:cNvPr id="9" name="8 Forma libre"/>
            <p:cNvSpPr/>
            <p:nvPr/>
          </p:nvSpPr>
          <p:spPr>
            <a:xfrm rot="16200000">
              <a:off x="5473304" y="2741898"/>
              <a:ext cx="4368028"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nchor="ctr"/>
            <a:lstStyle/>
            <a:p>
              <a:pPr algn="ctr" defTabSz="2133600" fontAlgn="auto">
                <a:spcBef>
                  <a:spcPts val="0"/>
                </a:spcBef>
                <a:spcAft>
                  <a:spcPts val="0"/>
                </a:spcAft>
                <a:defRPr/>
              </a:pPr>
              <a:r>
                <a:rPr lang="es-ES" sz="3600" b="1" kern="0" dirty="0">
                  <a:solidFill>
                    <a:srgbClr val="7030A0"/>
                  </a:solidFill>
                  <a:latin typeface="Calibri"/>
                  <a:cs typeface="+mn-cs"/>
                </a:rPr>
                <a:t>Marco Normativo</a:t>
              </a:r>
            </a:p>
          </p:txBody>
        </p:sp>
        <p:sp>
          <p:nvSpPr>
            <p:cNvPr id="10" name="3 CuadroTexto"/>
            <p:cNvSpPr txBox="1">
              <a:spLocks noChangeArrowheads="1"/>
            </p:cNvSpPr>
            <p:nvPr/>
          </p:nvSpPr>
          <p:spPr bwMode="auto">
            <a:xfrm>
              <a:off x="6727075" y="2283860"/>
              <a:ext cx="2514388" cy="4070632"/>
            </a:xfrm>
            <a:prstGeom prst="rect">
              <a:avLst/>
            </a:prstGeom>
            <a:noFill/>
            <a:ln w="9525">
              <a:noFill/>
              <a:miter lim="800000"/>
              <a:headEnd/>
              <a:tailEnd/>
            </a:ln>
          </p:spPr>
          <p:txBody>
            <a:bodyPr>
              <a:spAutoFit/>
            </a:bodyPr>
            <a:lstStyle/>
            <a:p>
              <a:pPr fontAlgn="auto">
                <a:spcBef>
                  <a:spcPts val="0"/>
                </a:spcBef>
                <a:spcAft>
                  <a:spcPts val="0"/>
                </a:spcAft>
                <a:defRPr/>
              </a:pPr>
              <a:r>
                <a:rPr lang="es-ES" sz="2400" b="1" kern="0" dirty="0">
                  <a:solidFill>
                    <a:srgbClr val="003300"/>
                  </a:solidFill>
                  <a:latin typeface="Calibri" pitchFamily="34" charset="0"/>
                </a:rPr>
                <a:t>Anexo:</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Marco conceptual</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Normas para el reconocimiento,  medición, revelación y presentación de los hechos económicos</a:t>
              </a:r>
            </a:p>
            <a:p>
              <a:pPr marL="342900" indent="-342900" fontAlgn="auto">
                <a:spcBef>
                  <a:spcPts val="0"/>
                </a:spcBef>
                <a:spcAft>
                  <a:spcPts val="0"/>
                </a:spcAft>
                <a:buFontTx/>
                <a:buChar char="-"/>
                <a:defRPr/>
              </a:pPr>
              <a:endParaRPr lang="es-ES" sz="2000" b="0" kern="0" dirty="0">
                <a:solidFill>
                  <a:sysClr val="windowText" lastClr="000000"/>
                </a:solidFill>
                <a:latin typeface="Calibri" pitchFamily="34" charset="0"/>
              </a:endParaRPr>
            </a:p>
          </p:txBody>
        </p:sp>
      </p:grpSp>
      <p:sp>
        <p:nvSpPr>
          <p:cNvPr id="11" name="10 Extracto"/>
          <p:cNvSpPr>
            <a:spLocks noChangeArrowheads="1"/>
          </p:cNvSpPr>
          <p:nvPr/>
        </p:nvSpPr>
        <p:spPr bwMode="auto">
          <a:xfrm rot="5400000">
            <a:off x="5356281" y="4150984"/>
            <a:ext cx="654050" cy="638285"/>
          </a:xfrm>
          <a:prstGeom prst="flowChartExtract">
            <a:avLst/>
          </a:prstGeom>
          <a:solidFill>
            <a:srgbClr val="002060"/>
          </a:solidFill>
          <a:ln w="25400" algn="ctr">
            <a:solidFill>
              <a:srgbClr val="385D8A"/>
            </a:solidFill>
            <a:miter lim="800000"/>
            <a:headEnd/>
            <a:tailEnd/>
          </a:ln>
        </p:spPr>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a:p>
        </p:txBody>
      </p:sp>
      <p:sp>
        <p:nvSpPr>
          <p:cNvPr id="12" name="7 Rectángulo"/>
          <p:cNvSpPr>
            <a:spLocks noChangeArrowheads="1"/>
          </p:cNvSpPr>
          <p:nvPr/>
        </p:nvSpPr>
        <p:spPr bwMode="auto">
          <a:xfrm>
            <a:off x="971550" y="1747838"/>
            <a:ext cx="4392613" cy="5127558"/>
          </a:xfrm>
          <a:prstGeom prst="rect">
            <a:avLst/>
          </a:prstGeom>
          <a:noFill/>
          <a:ln w="9525">
            <a:noFill/>
            <a:miter lim="800000"/>
            <a:headEnd/>
            <a:tailEnd/>
          </a:ln>
        </p:spPr>
        <p:txBody>
          <a:bodyPr>
            <a:spAutoFit/>
          </a:bodyPr>
          <a:lstStyle/>
          <a:p>
            <a:pPr algn="just" fontAlgn="auto">
              <a:spcBef>
                <a:spcPct val="20000"/>
              </a:spcBef>
              <a:spcAft>
                <a:spcPts val="0"/>
              </a:spcAft>
              <a:buClr>
                <a:schemeClr val="accent1"/>
              </a:buClr>
              <a:buSzPct val="80000"/>
              <a:defRPr/>
            </a:pPr>
            <a:endParaRPr lang="es-ES" sz="2000" b="0" dirty="0">
              <a:solidFill>
                <a:srgbClr val="003300"/>
              </a:solidFill>
              <a:latin typeface="Calibri" pitchFamily="34" charset="0"/>
            </a:endParaRPr>
          </a:p>
          <a:p>
            <a:pPr algn="just" fontAlgn="auto">
              <a:spcBef>
                <a:spcPct val="20000"/>
              </a:spcBef>
              <a:spcAft>
                <a:spcPts val="0"/>
              </a:spcAft>
              <a:buClr>
                <a:schemeClr val="accent1"/>
              </a:buClr>
              <a:buSzPct val="80000"/>
              <a:defRPr/>
            </a:pPr>
            <a:r>
              <a:rPr lang="es-ES" sz="2400" b="1" dirty="0">
                <a:solidFill>
                  <a:srgbClr val="003300"/>
                </a:solidFill>
                <a:latin typeface="Calibri" pitchFamily="34" charset="0"/>
              </a:rPr>
              <a:t>Empresas bajo el ámbito del RCP que cumplan alguna de las siguientes características: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coticen en el mercado de valores.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capten ni administren ahorro del público</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hayan sido clasificadas como empresas por el Comité Interinstitucional de la Comisión de Estadísticas de Finanzas Públicas</a:t>
            </a:r>
          </a:p>
        </p:txBody>
      </p:sp>
    </p:spTree>
    <p:extLst>
      <p:ext uri="{BB962C8B-B14F-4D97-AF65-F5344CB8AC3E}">
        <p14:creationId xmlns:p14="http://schemas.microsoft.com/office/powerpoint/2010/main" val="56512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par>
                          <p:cTn id="8" fill="hold">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0 CuadroTexto"/>
          <p:cNvSpPr txBox="1">
            <a:spLocks noChangeArrowheads="1"/>
          </p:cNvSpPr>
          <p:nvPr/>
        </p:nvSpPr>
        <p:spPr bwMode="auto">
          <a:xfrm>
            <a:off x="210971" y="2509484"/>
            <a:ext cx="8739662" cy="4249409"/>
          </a:xfrm>
          <a:prstGeom prst="rect">
            <a:avLst/>
          </a:prstGeom>
          <a:solidFill>
            <a:schemeClr val="accent3">
              <a:lumMod val="40000"/>
              <a:lumOff val="60000"/>
            </a:schemeClr>
          </a:solidFill>
          <a:ln w="9525" cap="flat" cmpd="sng" algn="ctr">
            <a:solidFill>
              <a:srgbClr val="FFFF00"/>
            </a:solid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marL="444500" lvl="1" indent="12700" algn="just" eaLnBrk="1" fontAlgn="auto" hangingPunct="1">
              <a:spcBef>
                <a:spcPts val="0"/>
              </a:spcBef>
              <a:spcAft>
                <a:spcPts val="0"/>
              </a:spcAft>
              <a:defRPr/>
            </a:pPr>
            <a:r>
              <a:rPr lang="es-ES" sz="2700" i="1" u="sng" dirty="0">
                <a:latin typeface="Calibri" panose="020F0502020204030204" pitchFamily="34" charset="0"/>
              </a:rPr>
              <a:t>Parágrafo 1</a:t>
            </a:r>
            <a:r>
              <a:rPr lang="es-ES" sz="2700" i="1" dirty="0">
                <a:latin typeface="Calibri" panose="020F0502020204030204" pitchFamily="34" charset="0"/>
              </a:rPr>
              <a:t>: </a:t>
            </a:r>
            <a:r>
              <a:rPr lang="es-ES" sz="2700" dirty="0">
                <a:latin typeface="Calibri" panose="020F0502020204030204" pitchFamily="34" charset="0"/>
              </a:rPr>
              <a:t>Cuando una entidad considere que la clasificación asignada no corresponde con la función económica que desarrolla, de conformidad con los criterios establecidos en el Manual de Estadísticas de las Finanzas Públicas, la entidad solicitará, a través de la CGN, la revisión de la clasificación para que la mesa de entidades del Comité Interinstitucional de la Comisión de Estadísticas de Finanzas Públicas realice el correspondiente análisis y se oficialice en el Comité la modificación a la clasificación, si a ello hay lugar.</a:t>
            </a:r>
            <a:endParaRPr lang="es-CO" sz="2700" dirty="0">
              <a:latin typeface="Calibri" panose="020F0502020204030204" pitchFamily="34" charset="0"/>
            </a:endParaRPr>
          </a:p>
        </p:txBody>
      </p:sp>
      <p:sp>
        <p:nvSpPr>
          <p:cNvPr id="7" name="6 Rectángulo"/>
          <p:cNvSpPr/>
          <p:nvPr/>
        </p:nvSpPr>
        <p:spPr>
          <a:xfrm>
            <a:off x="98702" y="1134510"/>
            <a:ext cx="8928992" cy="648072"/>
          </a:xfrm>
          <a:prstGeom prst="rect">
            <a:avLst/>
          </a:prstGeom>
          <a:solidFill>
            <a:schemeClr val="accent3">
              <a:lumMod val="60000"/>
              <a:lumOff val="4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i="1" u="sng" dirty="0">
                <a:solidFill>
                  <a:schemeClr val="tx1"/>
                </a:solidFill>
              </a:rPr>
              <a:t>ARTÍCULO 2</a:t>
            </a:r>
            <a:r>
              <a:rPr lang="es-CO" sz="2400" b="1" i="1" dirty="0">
                <a:solidFill>
                  <a:schemeClr val="tx1"/>
                </a:solidFill>
              </a:rPr>
              <a:t>. </a:t>
            </a:r>
            <a:r>
              <a:rPr lang="es-CO" sz="2400" b="1" dirty="0">
                <a:solidFill>
                  <a:schemeClr val="tx1"/>
                </a:solidFill>
              </a:rPr>
              <a:t>ÁMBITO DE  APLICACIÓN PARÁGRAFOS 1 y 2</a:t>
            </a:r>
          </a:p>
        </p:txBody>
      </p:sp>
      <p:sp>
        <p:nvSpPr>
          <p:cNvPr id="8" name="7 Flecha abajo"/>
          <p:cNvSpPr/>
          <p:nvPr/>
        </p:nvSpPr>
        <p:spPr>
          <a:xfrm>
            <a:off x="3995936" y="1906921"/>
            <a:ext cx="808668" cy="468535"/>
          </a:xfrm>
          <a:prstGeom prst="downArrow">
            <a:avLst/>
          </a:prstGeom>
          <a:solidFill>
            <a:schemeClr val="accent3">
              <a:lumMod val="40000"/>
              <a:lumOff val="6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203385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a:spLocks noChangeArrowheads="1"/>
          </p:cNvSpPr>
          <p:nvPr/>
        </p:nvSpPr>
        <p:spPr bwMode="auto">
          <a:xfrm>
            <a:off x="179512" y="1570722"/>
            <a:ext cx="8784975" cy="517064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endParaRPr lang="es-ES" b="0" kern="0" dirty="0">
              <a:solidFill>
                <a:sysClr val="windowText" lastClr="000000"/>
              </a:solidFill>
              <a:latin typeface="Calibri"/>
            </a:endParaRPr>
          </a:p>
          <a:p>
            <a:pPr lvl="1" algn="just">
              <a:defRPr/>
            </a:pPr>
            <a:r>
              <a:rPr lang="es-ES" sz="2500" b="1" i="1" u="sng" dirty="0"/>
              <a:t>Parágrafo 2</a:t>
            </a:r>
            <a:r>
              <a:rPr lang="es-ES" sz="2500" b="1" i="1" dirty="0"/>
              <a:t>: </a:t>
            </a:r>
            <a:r>
              <a:rPr lang="es-ES" sz="2400" b="1" dirty="0"/>
              <a:t>Las sociedades de economía mixta y las que se asimilen, en las que la participación del sector público, de manera directa o indirecta, sea igual o superior al 50% e inferior al 90% podrán optar por aplicar el marco normativo anexo al Decreto 3022 de 2013, siempre que participen en condiciones de mercado en competencia con entidades del sector privado, para lo cual allegarán la información que sustente esta condición y la justificación para aplicar dicho marco normativo en términos de costo-beneficio. Lo anterior, sin perjuicio del reporte de información que deberán efectuar a la CGN en las condiciones y plazos que esta establezca. </a:t>
            </a:r>
            <a:endParaRPr lang="es-CO" sz="2400" b="1" kern="0" dirty="0">
              <a:solidFill>
                <a:sysClr val="windowText" lastClr="000000"/>
              </a:solidFill>
              <a:latin typeface="Calibri"/>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089" y="1124744"/>
            <a:ext cx="658936" cy="288032"/>
          </a:xfrm>
          <a:prstGeom prst="rect">
            <a:avLst/>
          </a:prstGeom>
          <a:noFill/>
          <a:ln w="9525">
            <a:solidFill>
              <a:schemeClr val="bg1"/>
            </a:solidFill>
            <a:miter lim="800000"/>
            <a:headEnd/>
            <a:tailEnd/>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031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07504" y="1124744"/>
            <a:ext cx="8928992" cy="5616624"/>
          </a:xfrm>
          <a:prstGeom prst="rect">
            <a:avLst/>
          </a:prstGeom>
          <a:gradFill>
            <a:gsLst>
              <a:gs pos="0">
                <a:schemeClr val="accent3">
                  <a:lumMod val="60000"/>
                  <a:lumOff val="40000"/>
                </a:schemeClr>
              </a:gs>
              <a:gs pos="23000">
                <a:schemeClr val="accent3">
                  <a:lumMod val="60000"/>
                  <a:lumOff val="40000"/>
                </a:schemeClr>
              </a:gs>
              <a:gs pos="99000">
                <a:schemeClr val="bg1"/>
              </a:gs>
            </a:gsLst>
          </a:gradFill>
          <a:effectLst>
            <a:glow rad="101600">
              <a:schemeClr val="accent5">
                <a:satMod val="175000"/>
                <a:alpha val="40000"/>
              </a:schemeClr>
            </a:glow>
            <a:outerShdw blurRad="50800" dist="38100" dir="14700000" algn="t" rotWithShape="0">
              <a:srgbClr val="000000">
                <a:alpha val="60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altLang="es-CO" sz="2400" dirty="0">
                <a:solidFill>
                  <a:srgbClr val="000000"/>
                </a:solidFill>
                <a:latin typeface="Calibri" pitchFamily="34" charset="0"/>
              </a:rPr>
              <a:t>Documentos a consultarse en la página  web de la CGN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Resolución 414 de 2014 (Anexos)</a:t>
            </a:r>
          </a:p>
          <a:p>
            <a:pPr algn="just" eaLnBrk="1" hangingPunct="1"/>
            <a:r>
              <a:rPr lang="es-CO" altLang="es-CO" sz="2000" b="0" dirty="0">
                <a:solidFill>
                  <a:srgbClr val="000000"/>
                </a:solidFill>
                <a:latin typeface="Calibri" pitchFamily="34" charset="0"/>
              </a:rPr>
              <a:t>	- </a:t>
            </a:r>
            <a:r>
              <a:rPr lang="es-CO" altLang="es-CO" sz="2200" dirty="0">
                <a:solidFill>
                  <a:srgbClr val="000000"/>
                </a:solidFill>
                <a:latin typeface="Calibri" pitchFamily="34" charset="0"/>
              </a:rPr>
              <a:t>Marco conceptual para la preparación y presentación de 		información financiera</a:t>
            </a:r>
          </a:p>
          <a:p>
            <a:pPr algn="just" eaLnBrk="1" hangingPunct="1"/>
            <a:r>
              <a:rPr lang="es-CO" altLang="es-CO" sz="2200" dirty="0">
                <a:solidFill>
                  <a:srgbClr val="000000"/>
                </a:solidFill>
                <a:latin typeface="Calibri" pitchFamily="34" charset="0"/>
              </a:rPr>
              <a:t>	- Normas para el Reconocimiento, Medición, Revelación y 	Presentación de los Hechos Económicos</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Instructivo 002 de 2014 (Instructivo de transición)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Entidades sujetas al nuevo marco normativo</a:t>
            </a:r>
          </a:p>
          <a:p>
            <a:pPr eaLnBrk="1" hangingPunct="1"/>
            <a:endParaRPr lang="es-CO" altLang="es-CO" sz="2000" b="0" dirty="0">
              <a:solidFill>
                <a:srgbClr val="000000"/>
              </a:solidFill>
              <a:latin typeface="Calibri" pitchFamily="34" charset="0"/>
            </a:endParaRPr>
          </a:p>
          <a:p>
            <a:pPr marL="342900" indent="-342900" algn="just" eaLnBrk="1" hangingPunct="1">
              <a:buFont typeface="Arial" panose="020B0604020202020204" pitchFamily="34" charset="0"/>
              <a:buChar char="•"/>
            </a:pPr>
            <a:r>
              <a:rPr lang="es-CO" altLang="es-CO" sz="2800" i="1" dirty="0">
                <a:solidFill>
                  <a:srgbClr val="000000"/>
                </a:solidFill>
                <a:latin typeface="Calibri" pitchFamily="34" charset="0"/>
              </a:rPr>
              <a:t>Cambios en la Política de la Regulación Contable Pública y Definición del Marco Normativo</a:t>
            </a:r>
          </a:p>
          <a:p>
            <a:pPr eaLnBrk="1" hangingPunct="1"/>
            <a:r>
              <a:rPr lang="es-CO" altLang="es-CO" sz="2000" b="0" dirty="0">
                <a:solidFill>
                  <a:srgbClr val="000000"/>
                </a:solidFill>
                <a:latin typeface="Calibri" pitchFamily="34" charset="0"/>
              </a:rPr>
              <a:t>	</a:t>
            </a:r>
            <a:r>
              <a:rPr lang="es-CO" altLang="es-CO" sz="2000" b="0" i="1" dirty="0">
                <a:solidFill>
                  <a:srgbClr val="000000"/>
                </a:solidFill>
                <a:latin typeface="Calibri" pitchFamily="34" charset="0"/>
              </a:rPr>
              <a:t>- </a:t>
            </a:r>
            <a:r>
              <a:rPr lang="es-CO" altLang="es-CO" sz="2200" dirty="0">
                <a:solidFill>
                  <a:srgbClr val="000000"/>
                </a:solidFill>
                <a:latin typeface="Calibri" pitchFamily="34" charset="0"/>
              </a:rPr>
              <a:t>Comentarios a la estrategia</a:t>
            </a:r>
          </a:p>
          <a:p>
            <a:pPr eaLnBrk="1" hangingPunct="1"/>
            <a:r>
              <a:rPr lang="es-CO" altLang="es-CO" sz="2200" dirty="0">
                <a:solidFill>
                  <a:srgbClr val="000000"/>
                </a:solidFill>
                <a:latin typeface="Calibri" pitchFamily="34" charset="0"/>
              </a:rPr>
              <a:t>	- Comentarios al proyecto de marco normativo</a:t>
            </a:r>
          </a:p>
        </p:txBody>
      </p:sp>
    </p:spTree>
    <p:extLst>
      <p:ext uri="{BB962C8B-B14F-4D97-AF65-F5344CB8AC3E}">
        <p14:creationId xmlns:p14="http://schemas.microsoft.com/office/powerpoint/2010/main" val="3327155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50825" y="1126351"/>
            <a:ext cx="8569325"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ENTIDADES DE GOBIERNO</a:t>
            </a:r>
          </a:p>
        </p:txBody>
      </p:sp>
      <p:sp>
        <p:nvSpPr>
          <p:cNvPr id="7" name="8 CuadroTexto"/>
          <p:cNvSpPr txBox="1">
            <a:spLocks noChangeArrowheads="1"/>
          </p:cNvSpPr>
          <p:nvPr/>
        </p:nvSpPr>
        <p:spPr bwMode="auto">
          <a:xfrm>
            <a:off x="1919288" y="1630630"/>
            <a:ext cx="1655762"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8" name="9 CuadroTexto"/>
          <p:cNvSpPr txBox="1">
            <a:spLocks noChangeArrowheads="1"/>
          </p:cNvSpPr>
          <p:nvPr/>
        </p:nvSpPr>
        <p:spPr bwMode="auto">
          <a:xfrm>
            <a:off x="4746625" y="1630630"/>
            <a:ext cx="1655763"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9" name="10 CuadroTexto"/>
          <p:cNvSpPr txBox="1">
            <a:spLocks noChangeArrowheads="1"/>
          </p:cNvSpPr>
          <p:nvPr/>
        </p:nvSpPr>
        <p:spPr bwMode="auto">
          <a:xfrm>
            <a:off x="7164288" y="1630630"/>
            <a:ext cx="1657350"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2017</a:t>
            </a:r>
          </a:p>
        </p:txBody>
      </p:sp>
      <p:sp>
        <p:nvSpPr>
          <p:cNvPr id="10" name="8 CuadroTexto"/>
          <p:cNvSpPr txBox="1">
            <a:spLocks noChangeArrowheads="1"/>
          </p:cNvSpPr>
          <p:nvPr/>
        </p:nvSpPr>
        <p:spPr bwMode="auto">
          <a:xfrm>
            <a:off x="-114300" y="1412776"/>
            <a:ext cx="1555750" cy="9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endParaRPr lang="es-CO" altLang="es-CO" dirty="0">
              <a:latin typeface="Calibri" pitchFamily="34" charset="0"/>
            </a:endParaRPr>
          </a:p>
          <a:p>
            <a:pPr algn="ctr" eaLnBrk="1" hangingPunct="1"/>
            <a:r>
              <a:rPr lang="es-CO" altLang="es-CO" dirty="0">
                <a:latin typeface="Calibri" pitchFamily="34" charset="0"/>
              </a:rPr>
              <a:t>I TRIMESTRE 2015</a:t>
            </a:r>
          </a:p>
        </p:txBody>
      </p:sp>
      <p:sp>
        <p:nvSpPr>
          <p:cNvPr id="11" name="49 Rectángulo"/>
          <p:cNvSpPr/>
          <p:nvPr/>
        </p:nvSpPr>
        <p:spPr>
          <a:xfrm>
            <a:off x="1642269" y="2161401"/>
            <a:ext cx="2418556" cy="950912"/>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PREPARACIÓN OBLIGATORIA</a:t>
            </a:r>
          </a:p>
        </p:txBody>
      </p:sp>
      <p:sp>
        <p:nvSpPr>
          <p:cNvPr id="12" name="50 Rectángulo"/>
          <p:cNvSpPr/>
          <p:nvPr/>
        </p:nvSpPr>
        <p:spPr>
          <a:xfrm>
            <a:off x="4430713" y="2186801"/>
            <a:ext cx="2185987"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3" name="51 Rectángulo"/>
          <p:cNvSpPr/>
          <p:nvPr/>
        </p:nvSpPr>
        <p:spPr>
          <a:xfrm>
            <a:off x="7013575" y="2177276"/>
            <a:ext cx="2089150"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500" b="1" kern="0" dirty="0">
                <a:latin typeface="Calibri"/>
                <a:cs typeface="+mn-cs"/>
              </a:rPr>
              <a:t>PERÍODO DE APLICACIÓN </a:t>
            </a:r>
          </a:p>
        </p:txBody>
      </p:sp>
      <p:sp>
        <p:nvSpPr>
          <p:cNvPr id="14" name="12 Rectángulo"/>
          <p:cNvSpPr>
            <a:spLocks noChangeArrowheads="1"/>
          </p:cNvSpPr>
          <p:nvPr/>
        </p:nvSpPr>
        <p:spPr bwMode="auto">
          <a:xfrm>
            <a:off x="4427538" y="3599955"/>
            <a:ext cx="2219325" cy="3141413"/>
          </a:xfrm>
          <a:prstGeom prst="rect">
            <a:avLst/>
          </a:prstGeom>
          <a:solidFill>
            <a:schemeClr val="accent3">
              <a:lumMod val="40000"/>
              <a:lumOff val="60000"/>
            </a:schemeClr>
          </a:solidFill>
          <a:ln w="9525" cap="flat" cmpd="sng" algn="ctr">
            <a:solidFill>
              <a:schemeClr val="bg2">
                <a:lumMod val="1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 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5" name="19 Rectángulo"/>
          <p:cNvSpPr>
            <a:spLocks noChangeArrowheads="1"/>
          </p:cNvSpPr>
          <p:nvPr/>
        </p:nvSpPr>
        <p:spPr bwMode="auto">
          <a:xfrm>
            <a:off x="7084218" y="3617958"/>
            <a:ext cx="1947863" cy="2248861"/>
          </a:xfrm>
          <a:prstGeom prst="rect">
            <a:avLst/>
          </a:prstGeom>
          <a:solidFill>
            <a:schemeClr val="accent3">
              <a:lumMod val="40000"/>
              <a:lumOff val="60000"/>
            </a:schemeClr>
          </a:solidFill>
          <a:ln w="9525" cap="flat" cmpd="sng" algn="ctr">
            <a:solidFill>
              <a:schemeClr val="tx1">
                <a:lumMod val="85000"/>
                <a:lumOff val="15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p>
            <a:pPr fontAlgn="auto">
              <a:spcBef>
                <a:spcPts val="0"/>
              </a:spcBef>
              <a:spcAft>
                <a:spcPts val="0"/>
              </a:spcAft>
              <a:defRPr/>
            </a:pPr>
            <a:r>
              <a:rPr lang="es-ES" sz="2000" b="1" kern="0" dirty="0">
                <a:solidFill>
                  <a:sysClr val="windowText" lastClr="000000"/>
                </a:solidFill>
                <a:latin typeface="Calibri"/>
                <a:cs typeface="+mn-cs"/>
              </a:rPr>
              <a:t>Para todos los efectos, aplicación del nuevo marco normativo </a:t>
            </a:r>
            <a:r>
              <a:rPr lang="es-CO" sz="2000" b="1" kern="0" dirty="0">
                <a:solidFill>
                  <a:sysClr val="windowText" lastClr="000000"/>
                </a:solidFill>
                <a:latin typeface="Calibri"/>
                <a:cs typeface="+mn-cs"/>
              </a:rPr>
              <a:t>a partir de las NICSP</a:t>
            </a:r>
          </a:p>
        </p:txBody>
      </p:sp>
      <p:sp>
        <p:nvSpPr>
          <p:cNvPr id="16" name="20 CuadroTexto"/>
          <p:cNvSpPr txBox="1">
            <a:spLocks noChangeArrowheads="1"/>
          </p:cNvSpPr>
          <p:nvPr/>
        </p:nvSpPr>
        <p:spPr bwMode="auto">
          <a:xfrm>
            <a:off x="1866900" y="3626504"/>
            <a:ext cx="2116138" cy="2187306"/>
          </a:xfrm>
          <a:prstGeom prst="rect">
            <a:avLst/>
          </a:prstGeom>
          <a:solidFill>
            <a:schemeClr val="accent3">
              <a:lumMod val="40000"/>
              <a:lumOff val="60000"/>
            </a:schemeClr>
          </a:solidFill>
          <a:ln w="9525" cap="flat" cmpd="sng" algn="ctr">
            <a:solidFill>
              <a:schemeClr val="tx2">
                <a:lumMod val="5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000" kern="0" dirty="0">
                <a:solidFill>
                  <a:sysClr val="windowText" lastClr="000000"/>
                </a:solidFill>
                <a:latin typeface="Calibri" pitchFamily="34" charset="0"/>
              </a:rPr>
              <a:t>Actividades de preparación para aplicar el nuevo marco normativo a partir de las NICSP</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7" name="58 Flecha derecha"/>
          <p:cNvSpPr/>
          <p:nvPr/>
        </p:nvSpPr>
        <p:spPr>
          <a:xfrm>
            <a:off x="4102100" y="2574151"/>
            <a:ext cx="325438"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derecha"/>
          <p:cNvSpPr/>
          <p:nvPr/>
        </p:nvSpPr>
        <p:spPr>
          <a:xfrm>
            <a:off x="6646863" y="2504301"/>
            <a:ext cx="315912"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9" name="60 Flecha izquierda y derecha"/>
          <p:cNvSpPr/>
          <p:nvPr/>
        </p:nvSpPr>
        <p:spPr>
          <a:xfrm>
            <a:off x="1836738" y="3143046"/>
            <a:ext cx="2189162" cy="431800"/>
          </a:xfrm>
          <a:prstGeom prst="leftRightArrow">
            <a:avLst/>
          </a:prstGeom>
          <a:solidFill>
            <a:schemeClr val="accent1">
              <a:lumMod val="40000"/>
              <a:lumOff val="60000"/>
            </a:schemeClr>
          </a:solidFill>
          <a:ln w="25400" cap="flat" cmpd="sng" algn="ctr">
            <a:solidFill>
              <a:schemeClr val="tx1"/>
            </a:solidFill>
            <a:prstDash val="solid"/>
          </a:ln>
          <a:effectLst>
            <a:glow rad="101600">
              <a:schemeClr val="accent1">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4489450" y="3143046"/>
            <a:ext cx="2144713"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1" name="62 Flecha izquierda y derecha"/>
          <p:cNvSpPr/>
          <p:nvPr/>
        </p:nvSpPr>
        <p:spPr>
          <a:xfrm>
            <a:off x="6915150" y="3143046"/>
            <a:ext cx="2193925"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22" name="63 Rectángulo"/>
          <p:cNvSpPr/>
          <p:nvPr/>
        </p:nvSpPr>
        <p:spPr>
          <a:xfrm rot="10800000" flipV="1">
            <a:off x="149225" y="2338198"/>
            <a:ext cx="1225550" cy="4375518"/>
          </a:xfrm>
          <a:prstGeom prst="rect">
            <a:avLst/>
          </a:prstGeom>
          <a:solidFill>
            <a:schemeClr val="accent2">
              <a:lumMod val="60000"/>
              <a:lumOff val="40000"/>
            </a:schemeClr>
          </a:solidFill>
          <a:ln w="25400" cap="flat" cmpd="sng" algn="ctr">
            <a:solidFill>
              <a:schemeClr val="accent2">
                <a:lumMod val="50000"/>
              </a:schemeClr>
            </a:solidFill>
            <a:prstDash val="solid"/>
          </a:ln>
          <a:effectLst>
            <a:glow rad="2286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r>
              <a:rPr lang="es-CO" sz="1600" b="1" kern="0" dirty="0">
                <a:latin typeface="Calibri"/>
                <a:cs typeface="+mn-cs"/>
              </a:rPr>
              <a:t> </a:t>
            </a:r>
          </a:p>
          <a:p>
            <a:pPr algn="ctr" defTabSz="1454603" fontAlgn="auto">
              <a:lnSpc>
                <a:spcPct val="90000"/>
              </a:lnSpc>
              <a:spcBef>
                <a:spcPts val="0"/>
              </a:spcBef>
              <a:spcAft>
                <a:spcPct val="35000"/>
              </a:spcAft>
              <a:defRPr/>
            </a:pPr>
            <a:endParaRPr lang="es-CO" sz="1600"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3" name="65 Flecha derecha"/>
          <p:cNvSpPr/>
          <p:nvPr/>
        </p:nvSpPr>
        <p:spPr>
          <a:xfrm>
            <a:off x="1447800" y="4149080"/>
            <a:ext cx="388938" cy="571500"/>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Tree>
    <p:extLst>
      <p:ext uri="{BB962C8B-B14F-4D97-AF65-F5344CB8AC3E}">
        <p14:creationId xmlns:p14="http://schemas.microsoft.com/office/powerpoint/2010/main" val="3034921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477228"/>
            <a:ext cx="8784976" cy="50013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mj-lt"/>
              <a:buAutoNum type="arabicPeriod"/>
            </a:pPr>
            <a:r>
              <a:rPr lang="es-CO" sz="2900" b="1" dirty="0">
                <a:latin typeface="Calibri" panose="020F0502020204030204" pitchFamily="34" charset="0"/>
                <a:cs typeface="Calibri" panose="020F0502020204030204" pitchFamily="34" charset="0"/>
              </a:rPr>
              <a:t>El referente son las NICSP.</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definió la política de regulación contable en el documento “Estrategia de convergencia de la regulación contable pública hacia Normas internacionales de Información Financiera (NIIF) Y Normas Internacionales de Contabilidad del Sector Público (NICSP)” publicado en julio del 2013.</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analizó la política por parte del Banco Mundial  y se produjo un documento de recomendaciones.</a:t>
            </a:r>
          </a:p>
          <a:p>
            <a:pPr marL="342900" indent="-342900">
              <a:buFont typeface="+mj-lt"/>
              <a:buAutoNum type="arabicPeriod"/>
            </a:pPr>
            <a:r>
              <a:rPr lang="es-CO" sz="2900" b="1" dirty="0">
                <a:latin typeface="Calibri" panose="020F0502020204030204" pitchFamily="34" charset="0"/>
                <a:cs typeface="Calibri" panose="020F0502020204030204" pitchFamily="34" charset="0"/>
              </a:rPr>
              <a:t>El marco normativo se encuentra en proceso de construcción.</a:t>
            </a:r>
          </a:p>
        </p:txBody>
      </p:sp>
    </p:spTree>
    <p:extLst>
      <p:ext uri="{BB962C8B-B14F-4D97-AF65-F5344CB8AC3E}">
        <p14:creationId xmlns:p14="http://schemas.microsoft.com/office/powerpoint/2010/main" val="2505840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1 Título"/>
          <p:cNvSpPr>
            <a:spLocks noGrp="1"/>
          </p:cNvSpPr>
          <p:nvPr>
            <p:ph type="title"/>
          </p:nvPr>
        </p:nvSpPr>
        <p:spPr bwMode="auto">
          <a:xfrm>
            <a:off x="179512" y="4365104"/>
            <a:ext cx="864096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indent="0" algn="ctr" eaLnBrk="1" hangingPunct="1"/>
            <a:r>
              <a:rPr lang="es-CO" altLang="es-CO" sz="4400" dirty="0">
                <a:ln>
                  <a:noFill/>
                </a:ln>
                <a:solidFill>
                  <a:schemeClr val="tx1"/>
                </a:solidFill>
              </a:rPr>
              <a:t> IMPACTOS EN EL CONTROL INTERNO CONTABLE</a:t>
            </a:r>
          </a:p>
        </p:txBody>
      </p:sp>
      <p:pic>
        <p:nvPicPr>
          <p:cNvPr id="3" name="Imagen 1"/>
          <p:cNvPicPr>
            <a:picLocks noChangeAspect="1"/>
          </p:cNvPicPr>
          <p:nvPr/>
        </p:nvPicPr>
        <p:blipFill>
          <a:blip r:embed="rId3"/>
          <a:stretch>
            <a:fillRect/>
          </a:stretch>
        </p:blipFill>
        <p:spPr>
          <a:xfrm>
            <a:off x="1547664" y="1340768"/>
            <a:ext cx="5904656" cy="288032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45913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495" y="1052736"/>
            <a:ext cx="9108505" cy="5709255"/>
          </a:xfrm>
          <a:prstGeom prst="rect">
            <a:avLst/>
          </a:prstGeom>
          <a:noFill/>
        </p:spPr>
        <p:txBody>
          <a:bodyPr wrap="square" rtlCol="0">
            <a:spAutoFit/>
          </a:bodyPr>
          <a:lstStyle/>
          <a:p>
            <a:pPr algn="ctr"/>
            <a:r>
              <a:rPr lang="es-CO" sz="6500" b="1" dirty="0">
                <a:solidFill>
                  <a:prstClr val="black"/>
                </a:solidFill>
              </a:rPr>
              <a:t>Estrategia de Convergencia de la Regulación Contable Pública hacia </a:t>
            </a:r>
          </a:p>
          <a:p>
            <a:pPr algn="ctr"/>
            <a:r>
              <a:rPr lang="es-CO" sz="6500" b="1" dirty="0">
                <a:solidFill>
                  <a:prstClr val="black"/>
                </a:solidFill>
              </a:rPr>
              <a:t>NIIF y NICSP</a:t>
            </a:r>
            <a:endParaRPr lang="es-CO" sz="6500" b="1" dirty="0">
              <a:latin typeface="Calibri" panose="020F0502020204030204" pitchFamily="34" charset="0"/>
            </a:endParaRPr>
          </a:p>
          <a:p>
            <a:pPr algn="ctr"/>
            <a:endParaRPr lang="es-CO" sz="2000" b="1" dirty="0">
              <a:latin typeface="Calibri" panose="020F0502020204030204" pitchFamily="34" charset="0"/>
            </a:endParaRPr>
          </a:p>
          <a:p>
            <a:pPr algn="ctr"/>
            <a:r>
              <a:rPr lang="es-CO" sz="2000" b="1" dirty="0">
                <a:latin typeface="Calibri" panose="020F0502020204030204" pitchFamily="34" charset="0"/>
              </a:rPr>
              <a:t>Bogotá</a:t>
            </a:r>
            <a:r>
              <a:rPr lang="es-CO" sz="2000" b="1">
                <a:latin typeface="Calibri" panose="020F0502020204030204" pitchFamily="34" charset="0"/>
              </a:rPr>
              <a:t>, Noviembre 2014</a:t>
            </a:r>
            <a:endParaRPr lang="es-CO" sz="2000" b="1" dirty="0">
              <a:latin typeface="Calibri" panose="020F0502020204030204" pitchFamily="34" charset="0"/>
            </a:endParaRPr>
          </a:p>
        </p:txBody>
      </p:sp>
    </p:spTree>
    <p:extLst>
      <p:ext uri="{BB962C8B-B14F-4D97-AF65-F5344CB8AC3E}">
        <p14:creationId xmlns:p14="http://schemas.microsoft.com/office/powerpoint/2010/main" val="445201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6375" y="4051399"/>
            <a:ext cx="4492153" cy="2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464" y="4051399"/>
            <a:ext cx="4597463" cy="27619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3"/>
          <p:cNvSpPr/>
          <p:nvPr/>
        </p:nvSpPr>
        <p:spPr>
          <a:xfrm>
            <a:off x="35456" y="1152040"/>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3200" b="1" dirty="0">
                <a:solidFill>
                  <a:schemeClr val="tx1"/>
                </a:solidFill>
              </a:rPr>
              <a:t>   </a:t>
            </a:r>
            <a:r>
              <a:rPr lang="es-CO" sz="4000" b="1" dirty="0">
                <a:solidFill>
                  <a:schemeClr val="tx1"/>
                </a:solidFill>
              </a:rPr>
              <a:t>CONTROL   INTERNO </a:t>
            </a:r>
          </a:p>
        </p:txBody>
      </p:sp>
      <p:sp>
        <p:nvSpPr>
          <p:cNvPr id="6" name="Cinta perforada 9"/>
          <p:cNvSpPr/>
          <p:nvPr/>
        </p:nvSpPr>
        <p:spPr>
          <a:xfrm>
            <a:off x="107950" y="2204863"/>
            <a:ext cx="5903913" cy="1728193"/>
          </a:xfrm>
          <a:prstGeom prst="flowChartPunchedTape">
            <a:avLst/>
          </a:prstGeom>
          <a:solidFill>
            <a:schemeClr val="bg2"/>
          </a:solidFill>
          <a:ln>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600" b="1" i="1" dirty="0">
                <a:solidFill>
                  <a:srgbClr val="002060"/>
                </a:solidFill>
              </a:rPr>
              <a:t>RESPONSABILDAD Y COMPROMISO DE  Y PARA  </a:t>
            </a:r>
            <a:r>
              <a:rPr lang="es-CO" sz="2800" b="1" i="1" dirty="0">
                <a:solidFill>
                  <a:srgbClr val="002060"/>
                </a:solidFill>
              </a:rPr>
              <a:t>…  </a:t>
            </a:r>
            <a:r>
              <a:rPr lang="es-CO" sz="3600" b="1" i="1" dirty="0">
                <a:solidFill>
                  <a:srgbClr val="002060"/>
                </a:solidFill>
              </a:rPr>
              <a:t>T  O  D  O  S</a:t>
            </a:r>
          </a:p>
        </p:txBody>
      </p:sp>
      <p:sp>
        <p:nvSpPr>
          <p:cNvPr id="7" name="Flecha abajo 4"/>
          <p:cNvSpPr/>
          <p:nvPr/>
        </p:nvSpPr>
        <p:spPr>
          <a:xfrm>
            <a:off x="2070547" y="1832810"/>
            <a:ext cx="629245" cy="512297"/>
          </a:xfrm>
          <a:prstGeom prst="downArrow">
            <a:avLst/>
          </a:prstGeom>
          <a:solidFill>
            <a:schemeClr val="accent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8" name="Flecha curvada hacia arriba 7"/>
          <p:cNvSpPr/>
          <p:nvPr/>
        </p:nvSpPr>
        <p:spPr>
          <a:xfrm rot="16200000">
            <a:off x="6485763" y="723150"/>
            <a:ext cx="1893837" cy="2553011"/>
          </a:xfrm>
          <a:prstGeom prst="curvedUpArrow">
            <a:avLst/>
          </a:prstGeom>
          <a:solidFill>
            <a:schemeClr val="bg2">
              <a:lumMod val="90000"/>
            </a:schemeClr>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306125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331640" y="1138392"/>
            <a:ext cx="6624736" cy="563281"/>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9"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930481"/>
            <a:ext cx="720080" cy="778440"/>
          </a:xfrm>
          <a:prstGeom prst="rect">
            <a:avLst/>
          </a:prstGeom>
          <a:solidFill>
            <a:schemeClr val="bg1"/>
          </a:solidFill>
          <a:ln>
            <a:solidFill>
              <a:schemeClr val="tx1"/>
            </a:solidFill>
          </a:ln>
          <a:effectLst>
            <a:glow rad="139700">
              <a:schemeClr val="accent2">
                <a:satMod val="175000"/>
                <a:alpha val="40000"/>
              </a:schemeClr>
            </a:glow>
            <a:reflection blurRad="6350" stA="52000" endA="300" endPos="35000" dir="5400000" sy="-100000" algn="bl" rotWithShape="0"/>
          </a:effectLst>
        </p:spPr>
      </p:pic>
      <p:pic>
        <p:nvPicPr>
          <p:cNvPr id="10"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 y="2924944"/>
            <a:ext cx="2577430" cy="3888432"/>
          </a:xfrm>
          <a:prstGeom prst="rect">
            <a:avLst/>
          </a:prstGeom>
          <a:solidFill>
            <a:schemeClr val="bg1"/>
          </a:solidFill>
          <a:ln>
            <a:solidFill>
              <a:schemeClr val="tx1"/>
            </a:solidFill>
          </a:ln>
          <a:effectLst>
            <a:glow rad="63500">
              <a:schemeClr val="accent5">
                <a:satMod val="175000"/>
                <a:alpha val="40000"/>
              </a:schemeClr>
            </a:glow>
          </a:effectLst>
        </p:spPr>
      </p:pic>
      <p:sp>
        <p:nvSpPr>
          <p:cNvPr id="11" name="4 Flecha abajo"/>
          <p:cNvSpPr/>
          <p:nvPr/>
        </p:nvSpPr>
        <p:spPr>
          <a:xfrm rot="5400000">
            <a:off x="2703191" y="4494494"/>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14"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2924944"/>
            <a:ext cx="2592404" cy="3902080"/>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5" name="1 Rectángulo"/>
          <p:cNvSpPr/>
          <p:nvPr/>
        </p:nvSpPr>
        <p:spPr>
          <a:xfrm>
            <a:off x="4932040" y="1917696"/>
            <a:ext cx="4152080" cy="863232"/>
          </a:xfrm>
          <a:prstGeom prst="rect">
            <a:avLst/>
          </a:prstGeom>
          <a:solidFill>
            <a:schemeClr val="bg2"/>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GENERADORA DE VALOR PARA</a:t>
            </a:r>
          </a:p>
          <a:p>
            <a:pPr algn="ctr"/>
            <a:r>
              <a:rPr lang="en-US" sz="2000" b="1" i="1" dirty="0">
                <a:solidFill>
                  <a:schemeClr val="tx1"/>
                </a:solidFill>
              </a:rPr>
              <a:t> UN PAIS DE BUENAS PRÁCTICAS </a:t>
            </a:r>
          </a:p>
          <a:p>
            <a:pPr algn="ctr"/>
            <a:r>
              <a:rPr lang="en-US" sz="2000" b="1" i="1" dirty="0">
                <a:solidFill>
                  <a:schemeClr val="tx1"/>
                </a:solidFill>
              </a:rPr>
              <a:t>DE GOBIERNO  </a:t>
            </a:r>
            <a:endParaRPr lang="es-CO" sz="2000" b="1" i="1" dirty="0">
              <a:solidFill>
                <a:schemeClr val="tx1"/>
              </a:solidFill>
            </a:endParaRPr>
          </a:p>
        </p:txBody>
      </p:sp>
      <p:sp>
        <p:nvSpPr>
          <p:cNvPr id="17" name="6 Rectángulo redondeado"/>
          <p:cNvSpPr/>
          <p:nvPr/>
        </p:nvSpPr>
        <p:spPr>
          <a:xfrm>
            <a:off x="3204618" y="2924944"/>
            <a:ext cx="2591518" cy="3809740"/>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tx1"/>
                </a:solidFill>
              </a:rPr>
              <a:t>FUNDAMENTAL EN EL ACTUAL PROCESO </a:t>
            </a:r>
          </a:p>
          <a:p>
            <a:pPr algn="ctr">
              <a:defRPr/>
            </a:pPr>
            <a:r>
              <a:rPr lang="en-US" sz="2100" b="1" dirty="0">
                <a:solidFill>
                  <a:schemeClr val="tx1"/>
                </a:solidFill>
              </a:rPr>
              <a:t>DE </a:t>
            </a:r>
          </a:p>
          <a:p>
            <a:pPr algn="ctr">
              <a:defRPr/>
            </a:pPr>
            <a:r>
              <a:rPr lang="en-US" sz="2100" b="1" dirty="0">
                <a:solidFill>
                  <a:schemeClr val="tx1"/>
                </a:solidFill>
              </a:rPr>
              <a:t>GLOBALIZACIÓN</a:t>
            </a:r>
          </a:p>
          <a:p>
            <a:pPr algn="ctr">
              <a:defRPr/>
            </a:pPr>
            <a:r>
              <a:rPr lang="en-US" sz="2100" b="1" dirty="0">
                <a:solidFill>
                  <a:schemeClr val="tx1"/>
                </a:solidFill>
              </a:rPr>
              <a:t> CONTABLE </a:t>
            </a:r>
            <a:endParaRPr lang="es-CO" sz="2100" b="1" dirty="0">
              <a:solidFill>
                <a:schemeClr val="tx1"/>
              </a:solidFill>
            </a:endParaRPr>
          </a:p>
        </p:txBody>
      </p:sp>
      <p:sp>
        <p:nvSpPr>
          <p:cNvPr id="19" name="4 Flecha abajo"/>
          <p:cNvSpPr/>
          <p:nvPr/>
        </p:nvSpPr>
        <p:spPr>
          <a:xfrm rot="16200000">
            <a:off x="6014789" y="4500886"/>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12672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fltVal val="0.5"/>
                                          </p:val>
                                        </p:tav>
                                        <p:tav tm="100000">
                                          <p:val>
                                            <p:strVal val="#ppt_x"/>
                                          </p:val>
                                        </p:tav>
                                      </p:tavLst>
                                    </p:anim>
                                    <p:anim calcmode="lin" valueType="num">
                                      <p:cBhvr>
                                        <p:cTn id="49"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950" y="1125538"/>
            <a:ext cx="8928100" cy="1079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07950" y="1125538"/>
            <a:ext cx="8928100" cy="5402262"/>
          </a:xfrm>
          <a:prstGeom prst="rect">
            <a:avLst/>
          </a:prstGeom>
          <a:noFill/>
          <a:effectLst>
            <a:glow rad="63500">
              <a:schemeClr val="accent5">
                <a:satMod val="175000"/>
                <a:alpha val="40000"/>
              </a:schemeClr>
            </a:glow>
          </a:effectLst>
        </p:spPr>
        <p:txBody>
          <a:bodyPr>
            <a:spAutoFit/>
          </a:bodyPr>
          <a:lstStyle/>
          <a:p>
            <a:pPr algn="ctr" eaLnBrk="1" hangingPunct="1">
              <a:defRPr/>
            </a:pPr>
            <a:r>
              <a:rPr lang="es-CO" sz="2900" b="1" dirty="0">
                <a:latin typeface="Calibri" pitchFamily="34" charset="0"/>
                <a:cs typeface="Calibri" pitchFamily="34" charset="0"/>
              </a:rPr>
              <a:t>CRITERIOS PARA EL RECONOCIMIENTO, MEDICIÓN, REVELACIÓN Y PRESENTACIÓN DE LA INFORMACIÓN</a:t>
            </a:r>
          </a:p>
          <a:p>
            <a:pPr algn="ctr" eaLnBrk="1" hangingPunct="1">
              <a:defRPr/>
            </a:pPr>
            <a:endParaRPr lang="es-CO" sz="2800" dirty="0">
              <a:solidFill>
                <a:srgbClr val="FF0000"/>
              </a:solidFill>
              <a:latin typeface="Calibri" pitchFamily="34" charset="0"/>
              <a:cs typeface="Arial" panose="020B0604020202020204" pitchFamily="34" charset="0"/>
            </a:endParaRPr>
          </a:p>
          <a:p>
            <a:pPr algn="just" eaLnBrk="1" hangingPunct="1">
              <a:defRPr/>
            </a:pPr>
            <a:r>
              <a:rPr lang="es-CO" sz="2900" b="1" dirty="0">
                <a:solidFill>
                  <a:srgbClr val="000000"/>
                </a:solidFill>
                <a:latin typeface="Calibri" pitchFamily="34" charset="0"/>
                <a:cs typeface="Arial" panose="020B0604020202020204" pitchFamily="34" charset="0"/>
              </a:rPr>
              <a:t>1. RECONOCIMIENTO.  </a:t>
            </a:r>
            <a:r>
              <a:rPr lang="es-CO" sz="2900" dirty="0">
                <a:latin typeface="Calibri" pitchFamily="34" charset="0"/>
                <a:cs typeface="Arial" panose="020B0604020202020204" pitchFamily="34" charset="0"/>
              </a:rPr>
              <a:t>Incorporación a la estructura de los elementos de los estados financieros (activos, pasivos, patrimonio, </a:t>
            </a:r>
            <a:r>
              <a:rPr lang="es-CO" sz="2900" dirty="0" err="1">
                <a:latin typeface="Calibri" pitchFamily="34" charset="0"/>
                <a:cs typeface="Arial" panose="020B0604020202020204" pitchFamily="34" charset="0"/>
              </a:rPr>
              <a:t>etc</a:t>
            </a:r>
            <a:r>
              <a:rPr lang="es-CO" sz="2900" dirty="0">
                <a:latin typeface="Calibri" pitchFamily="34" charset="0"/>
                <a:cs typeface="Arial" panose="020B0604020202020204" pitchFamily="34" charset="0"/>
              </a:rPr>
              <a:t>).</a:t>
            </a:r>
          </a:p>
          <a:p>
            <a:pPr algn="just" eaLnBrk="1" hangingPunct="1">
              <a:defRPr/>
            </a:pPr>
            <a:r>
              <a:rPr lang="es-CO" sz="2900" b="1" dirty="0">
                <a:solidFill>
                  <a:srgbClr val="000000"/>
                </a:solidFill>
                <a:latin typeface="Calibri" pitchFamily="34" charset="0"/>
                <a:cs typeface="Calibri" pitchFamily="34" charset="0"/>
              </a:rPr>
              <a:t>2. MEDICIÓN. </a:t>
            </a:r>
            <a:r>
              <a:rPr lang="es-CO" sz="2900" dirty="0">
                <a:latin typeface="Calibri" pitchFamily="34" charset="0"/>
                <a:cs typeface="Calibri" pitchFamily="34" charset="0"/>
              </a:rPr>
              <a:t>Asignación de valor a los hechos económicos susceptibles de representación contable.</a:t>
            </a:r>
          </a:p>
          <a:p>
            <a:pPr algn="just" eaLnBrk="1" hangingPunct="1">
              <a:defRPr/>
            </a:pPr>
            <a:r>
              <a:rPr lang="es-CO" sz="2900" b="1" dirty="0">
                <a:solidFill>
                  <a:srgbClr val="000000"/>
                </a:solidFill>
                <a:latin typeface="Calibri" pitchFamily="34" charset="0"/>
                <a:cs typeface="Calibri" pitchFamily="34" charset="0"/>
              </a:rPr>
              <a:t>3. REVELACIÓN. </a:t>
            </a:r>
            <a:r>
              <a:rPr lang="es-CO" sz="2900" dirty="0">
                <a:latin typeface="Calibri" pitchFamily="34" charset="0"/>
                <a:cs typeface="Calibri" pitchFamily="34" charset="0"/>
              </a:rPr>
              <a:t>Forma de comunicación descriptiva complementaria de los estados financieros (Notas).</a:t>
            </a:r>
          </a:p>
          <a:p>
            <a:pPr algn="just" eaLnBrk="1" hangingPunct="1">
              <a:defRPr/>
            </a:pPr>
            <a:r>
              <a:rPr lang="es-CO" sz="2900" b="1" dirty="0">
                <a:solidFill>
                  <a:srgbClr val="000000"/>
                </a:solidFill>
                <a:latin typeface="Calibri" pitchFamily="34" charset="0"/>
                <a:cs typeface="Calibri" pitchFamily="34" charset="0"/>
              </a:rPr>
              <a:t>4. PRESENTACIÓN. </a:t>
            </a:r>
            <a:r>
              <a:rPr lang="es-CO" sz="2900" dirty="0">
                <a:latin typeface="Calibri" pitchFamily="34" charset="0"/>
                <a:cs typeface="Calibri" pitchFamily="34" charset="0"/>
              </a:rPr>
              <a:t>Estructuración y divulgación de estados financieros.</a:t>
            </a:r>
            <a:endParaRPr lang="es-ES" sz="2900" dirty="0">
              <a:latin typeface="Calibri" pitchFamily="34" charset="0"/>
              <a:cs typeface="Calibri" pitchFamily="34" charset="0"/>
            </a:endParaRPr>
          </a:p>
        </p:txBody>
      </p:sp>
    </p:spTree>
    <p:extLst>
      <p:ext uri="{BB962C8B-B14F-4D97-AF65-F5344CB8AC3E}">
        <p14:creationId xmlns:p14="http://schemas.microsoft.com/office/powerpoint/2010/main" val="2070153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bwMode="auto">
          <a:xfrm>
            <a:off x="108520" y="1052737"/>
            <a:ext cx="9035480"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CO" altLang="es-CO" sz="2300" b="1" dirty="0">
                <a:ln>
                  <a:noFill/>
                </a:ln>
                <a:solidFill>
                  <a:schemeClr val="tx1"/>
                </a:solidFill>
                <a:latin typeface="Arial" charset="0"/>
                <a:cs typeface="Arial" charset="0"/>
              </a:rPr>
              <a:t>  ALGUNOS CAMBIOS EN EL RCP CON IMPACTOS EN EL C.I.C.</a:t>
            </a:r>
            <a:endParaRPr lang="es-CO" altLang="es-CO" sz="2300" b="1" dirty="0">
              <a:ln>
                <a:noFill/>
              </a:ln>
              <a:solidFill>
                <a:schemeClr val="tx1"/>
              </a:solidFill>
            </a:endParaRPr>
          </a:p>
        </p:txBody>
      </p:sp>
      <p:sp>
        <p:nvSpPr>
          <p:cNvPr id="7" name="6 Rectángulo redondeado"/>
          <p:cNvSpPr/>
          <p:nvPr/>
        </p:nvSpPr>
        <p:spPr>
          <a:xfrm>
            <a:off x="107504" y="1926357"/>
            <a:ext cx="8928992" cy="4824536"/>
          </a:xfrm>
          <a:prstGeom prst="roundRect">
            <a:avLst/>
          </a:prstGeom>
          <a:solidFill>
            <a:schemeClr val="accent1">
              <a:lumMod val="60000"/>
              <a:lumOff val="40000"/>
            </a:schemeClr>
          </a:solidFill>
          <a:ln>
            <a:solidFill>
              <a:schemeClr val="tx1"/>
            </a:solidFill>
          </a:ln>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Definición de políticas contables </a:t>
            </a:r>
            <a:r>
              <a:rPr lang="es-CO" altLang="es-CO" sz="2800" b="1" i="1" dirty="0">
                <a:solidFill>
                  <a:schemeClr val="tx1"/>
                </a:solidFill>
                <a:latin typeface="Arial" charset="0"/>
                <a:cs typeface="Arial" charset="0"/>
              </a:rPr>
              <a:t>(en el caso de las empresas emisoras, administradoras o que captan recursos del público).</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Criterios de medición.</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Presentación de información sin sujeción a los catálogos de cuenta.</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Revelaciones más exhaustivas como parte integral de la información.</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Esencia sobre la forma para el reconocimiento de los hechos.</a:t>
            </a: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6296" y="5985226"/>
            <a:ext cx="1202974" cy="69365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
          <p:cNvSpPr txBox="1">
            <a:spLocks noChangeArrowheads="1"/>
          </p:cNvSpPr>
          <p:nvPr/>
        </p:nvSpPr>
        <p:spPr bwMode="auto">
          <a:xfrm>
            <a:off x="7308304" y="6417275"/>
            <a:ext cx="16864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r>
              <a:rPr lang="es-CO" altLang="es-CO" sz="1100" dirty="0">
                <a:solidFill>
                  <a:schemeClr val="bg1"/>
                </a:solidFill>
              </a:rPr>
              <a:t>   </a:t>
            </a:r>
            <a:r>
              <a:rPr lang="es-CO" altLang="es-CO" sz="1000" dirty="0">
                <a:solidFill>
                  <a:srgbClr val="FFFF00"/>
                </a:solidFill>
              </a:rPr>
              <a:t>NICSP IPSAS</a:t>
            </a:r>
          </a:p>
        </p:txBody>
      </p:sp>
      <p:sp>
        <p:nvSpPr>
          <p:cNvPr id="2" name="Flecha abajo 1"/>
          <p:cNvSpPr/>
          <p:nvPr/>
        </p:nvSpPr>
        <p:spPr>
          <a:xfrm>
            <a:off x="4015360" y="1431826"/>
            <a:ext cx="844672" cy="432048"/>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80147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1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redondeado"/>
          <p:cNvSpPr/>
          <p:nvPr/>
        </p:nvSpPr>
        <p:spPr>
          <a:xfrm>
            <a:off x="75810" y="2027192"/>
            <a:ext cx="8992380" cy="4752528"/>
          </a:xfrm>
          <a:prstGeom prst="roundRect">
            <a:avLst/>
          </a:prstGeom>
          <a:solidFill>
            <a:schemeClr val="accent1">
              <a:lumMod val="60000"/>
              <a:lumOff val="40000"/>
            </a:schemeClr>
          </a:solidFill>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Concepto de Control vs Concepto de Propiedad para el reconocimiento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Generación de beneficios económicos futuros para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El potencial de servicios en los activos de las entidades de gobierno general.</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Forma de medición del deterioro (Provisión)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Reconocimiento de pasivos por obligaciones implícitas</a:t>
            </a:r>
            <a:r>
              <a:rPr lang="es-CO" altLang="es-CO" sz="2400" b="1" dirty="0">
                <a:solidFill>
                  <a:schemeClr val="tx1"/>
                </a:solidFill>
                <a:latin typeface="Arial" charset="0"/>
                <a:cs typeface="Arial" charset="0"/>
              </a:rPr>
              <a:t>.</a:t>
            </a:r>
            <a:r>
              <a:rPr lang="es-CO" altLang="es-CO" sz="2400" dirty="0">
                <a:solidFill>
                  <a:srgbClr val="FFFF00"/>
                </a:solidFill>
              </a:rPr>
              <a:t>                     </a:t>
            </a:r>
            <a:endParaRPr lang="es-CO" altLang="es-CO" sz="1200" dirty="0">
              <a:solidFill>
                <a:srgbClr val="FFFF00"/>
              </a:solidFill>
            </a:endParaRPr>
          </a:p>
          <a:p>
            <a:pPr marL="342900" indent="-342900" algn="just">
              <a:buFont typeface="Wingdings" panose="05000000000000000000" pitchFamily="2" charset="2"/>
              <a:buChar char="q"/>
            </a:pPr>
            <a:endParaRPr lang="es-CO" altLang="es-CO" sz="2400" b="1" dirty="0">
              <a:solidFill>
                <a:schemeClr val="tx1"/>
              </a:solidFill>
              <a:latin typeface="Arial" charset="0"/>
              <a:cs typeface="Arial" charset="0"/>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0" y="980728"/>
            <a:ext cx="8992379" cy="621846"/>
          </a:xfrm>
          <a:prstGeom prst="rect">
            <a:avLst/>
          </a:prstGeom>
        </p:spPr>
      </p:pic>
      <p:sp>
        <p:nvSpPr>
          <p:cNvPr id="8" name="Flecha abajo 7"/>
          <p:cNvSpPr/>
          <p:nvPr/>
        </p:nvSpPr>
        <p:spPr>
          <a:xfrm>
            <a:off x="4022414" y="1456210"/>
            <a:ext cx="1080120" cy="504055"/>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p:cNvGrpSpPr/>
          <p:nvPr/>
        </p:nvGrpSpPr>
        <p:grpSpPr>
          <a:xfrm>
            <a:off x="7132397" y="5865320"/>
            <a:ext cx="1544059" cy="804040"/>
            <a:chOff x="6948262" y="5865320"/>
            <a:chExt cx="1544059" cy="80404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2" y="5865320"/>
              <a:ext cx="1337319" cy="80404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7092280" y="6309320"/>
              <a:ext cx="1400041" cy="261610"/>
            </a:xfrm>
            <a:prstGeom prst="rect">
              <a:avLst/>
            </a:prstGeom>
          </p:spPr>
          <p:txBody>
            <a:bodyPr wrap="square">
              <a:spAutoFit/>
            </a:bodyPr>
            <a:lstStyle/>
            <a:p>
              <a:r>
                <a:rPr lang="es-CO" altLang="es-CO" sz="1100" dirty="0">
                  <a:solidFill>
                    <a:srgbClr val="FFFF00"/>
                  </a:solidFill>
                </a:rPr>
                <a:t>NICSP IPSAS</a:t>
              </a:r>
              <a:endParaRPr lang="es-CO" sz="1100" dirty="0"/>
            </a:p>
          </p:txBody>
        </p:sp>
      </p:grpSp>
    </p:spTree>
    <p:extLst>
      <p:ext uri="{BB962C8B-B14F-4D97-AF65-F5344CB8AC3E}">
        <p14:creationId xmlns:p14="http://schemas.microsoft.com/office/powerpoint/2010/main" val="630195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8274" y="918631"/>
            <a:ext cx="6590109"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10" y="1904771"/>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86" y="3501008"/>
            <a:ext cx="2360228"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69" y="4869160"/>
            <a:ext cx="2646381"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14 Grupo"/>
          <p:cNvGrpSpPr>
            <a:grpSpLocks/>
          </p:cNvGrpSpPr>
          <p:nvPr/>
        </p:nvGrpSpPr>
        <p:grpSpPr bwMode="auto">
          <a:xfrm>
            <a:off x="3275856" y="1683554"/>
            <a:ext cx="5845934" cy="5013771"/>
            <a:chOff x="2047029" y="1542458"/>
            <a:chExt cx="5292567" cy="4811001"/>
          </a:xfrm>
        </p:grpSpPr>
        <p:sp>
          <p:nvSpPr>
            <p:cNvPr id="15"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6"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7"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8"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9"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20"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21"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22" name="Rectángulo 16"/>
          <p:cNvSpPr/>
          <p:nvPr/>
        </p:nvSpPr>
        <p:spPr>
          <a:xfrm>
            <a:off x="35496" y="6581274"/>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
        <p:nvSpPr>
          <p:cNvPr id="23" name="Flecha izquierda y derecha 21"/>
          <p:cNvSpPr/>
          <p:nvPr/>
        </p:nvSpPr>
        <p:spPr>
          <a:xfrm rot="5400000">
            <a:off x="351534" y="3599765"/>
            <a:ext cx="4769780" cy="937360"/>
          </a:xfrm>
          <a:prstGeom prst="leftRightArrow">
            <a:avLst/>
          </a:prstGeom>
          <a:solidFill>
            <a:schemeClr val="accent1">
              <a:lumMod val="75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426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14" presetClass="entr" presetSubtype="5"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par>
                                <p:cTn id="14" presetID="14" presetClass="entr" presetSubtype="5"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vertical)">
                                      <p:cBhvr>
                                        <p:cTn id="16" dur="500"/>
                                        <p:tgtEl>
                                          <p:spTgt spid="13"/>
                                        </p:tgtEl>
                                      </p:cBhvr>
                                    </p:animEffect>
                                  </p:childTnLst>
                                </p:cTn>
                              </p:par>
                              <p:par>
                                <p:cTn id="17" presetID="14" presetClass="entr" presetSubtype="5"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vertical)">
                                      <p:cBhvr>
                                        <p:cTn id="19" dur="500"/>
                                        <p:tgtEl>
                                          <p:spTgt spid="1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2" y="1124744"/>
            <a:ext cx="9127218" cy="5748722"/>
          </a:xfrm>
          <a:prstGeom prst="rect">
            <a:avLst/>
          </a:prstGeom>
        </p:spPr>
      </p:pic>
    </p:spTree>
    <p:extLst>
      <p:ext uri="{BB962C8B-B14F-4D97-AF65-F5344CB8AC3E}">
        <p14:creationId xmlns:p14="http://schemas.microsoft.com/office/powerpoint/2010/main" val="23294006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96752"/>
            <a:ext cx="8784976" cy="5661248"/>
          </a:xfrm>
          <a:prstGeom prst="rect">
            <a:avLst/>
          </a:prstGeom>
        </p:spPr>
      </p:pic>
    </p:spTree>
    <p:extLst>
      <p:ext uri="{BB962C8B-B14F-4D97-AF65-F5344CB8AC3E}">
        <p14:creationId xmlns:p14="http://schemas.microsoft.com/office/powerpoint/2010/main" val="23541605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764705"/>
            <a:ext cx="8928992" cy="6093296"/>
          </a:xfrm>
          <a:prstGeom prst="rect">
            <a:avLst/>
          </a:prstGeom>
        </p:spPr>
      </p:pic>
    </p:spTree>
    <p:extLst>
      <p:ext uri="{BB962C8B-B14F-4D97-AF65-F5344CB8AC3E}">
        <p14:creationId xmlns:p14="http://schemas.microsoft.com/office/powerpoint/2010/main" val="334400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 y="1196752"/>
            <a:ext cx="8876476" cy="5760640"/>
          </a:xfrm>
          <a:prstGeom prst="rect">
            <a:avLst/>
          </a:prstGeom>
        </p:spPr>
      </p:pic>
    </p:spTree>
    <p:extLst>
      <p:ext uri="{BB962C8B-B14F-4D97-AF65-F5344CB8AC3E}">
        <p14:creationId xmlns:p14="http://schemas.microsoft.com/office/powerpoint/2010/main" val="2415309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04526" y="4797152"/>
            <a:ext cx="3239474" cy="2160240"/>
          </a:xfrm>
          <a:prstGeom prst="rect">
            <a:avLst/>
          </a:prstGeom>
        </p:spPr>
      </p:pic>
      <p:pic>
        <p:nvPicPr>
          <p:cNvPr id="3" name="Imagen 2"/>
          <p:cNvPicPr>
            <a:picLocks noChangeAspect="1"/>
          </p:cNvPicPr>
          <p:nvPr/>
        </p:nvPicPr>
        <p:blipFill>
          <a:blip r:embed="rId3"/>
          <a:stretch>
            <a:fillRect/>
          </a:stretch>
        </p:blipFill>
        <p:spPr>
          <a:xfrm>
            <a:off x="2699792" y="3667890"/>
            <a:ext cx="3204734" cy="3190110"/>
          </a:xfrm>
          <a:prstGeom prst="rect">
            <a:avLst/>
          </a:prstGeom>
        </p:spPr>
      </p:pic>
      <p:pic>
        <p:nvPicPr>
          <p:cNvPr id="4" name="Imagen 3"/>
          <p:cNvPicPr>
            <a:picLocks noChangeAspect="1"/>
          </p:cNvPicPr>
          <p:nvPr/>
        </p:nvPicPr>
        <p:blipFill>
          <a:blip r:embed="rId4"/>
          <a:stretch>
            <a:fillRect/>
          </a:stretch>
        </p:blipFill>
        <p:spPr>
          <a:xfrm>
            <a:off x="5941038" y="2924944"/>
            <a:ext cx="3182235" cy="1800200"/>
          </a:xfrm>
          <a:prstGeom prst="rect">
            <a:avLst/>
          </a:prstGeom>
        </p:spPr>
      </p:pic>
      <p:pic>
        <p:nvPicPr>
          <p:cNvPr id="5" name="Imagen 4"/>
          <p:cNvPicPr>
            <a:picLocks noChangeAspect="1"/>
          </p:cNvPicPr>
          <p:nvPr/>
        </p:nvPicPr>
        <p:blipFill>
          <a:blip r:embed="rId5"/>
          <a:stretch>
            <a:fillRect/>
          </a:stretch>
        </p:blipFill>
        <p:spPr>
          <a:xfrm>
            <a:off x="0" y="1031162"/>
            <a:ext cx="2663280" cy="5826838"/>
          </a:xfrm>
          <a:prstGeom prst="rect">
            <a:avLst/>
          </a:prstGeom>
          <a:ln>
            <a:solidFill>
              <a:schemeClr val="tx1"/>
            </a:solidFill>
          </a:ln>
        </p:spPr>
      </p:pic>
      <p:pic>
        <p:nvPicPr>
          <p:cNvPr id="6" name="Imagen 5"/>
          <p:cNvPicPr>
            <a:picLocks noChangeAspect="1"/>
          </p:cNvPicPr>
          <p:nvPr/>
        </p:nvPicPr>
        <p:blipFill>
          <a:blip r:embed="rId6"/>
          <a:stretch>
            <a:fillRect/>
          </a:stretch>
        </p:blipFill>
        <p:spPr>
          <a:xfrm>
            <a:off x="2699793" y="1052736"/>
            <a:ext cx="3204734" cy="2615154"/>
          </a:xfrm>
          <a:prstGeom prst="rect">
            <a:avLst/>
          </a:prstGeom>
        </p:spPr>
      </p:pic>
      <p:pic>
        <p:nvPicPr>
          <p:cNvPr id="7" name="Imagen 6"/>
          <p:cNvPicPr>
            <a:picLocks noChangeAspect="1"/>
          </p:cNvPicPr>
          <p:nvPr/>
        </p:nvPicPr>
        <p:blipFill>
          <a:blip r:embed="rId7"/>
          <a:stretch>
            <a:fillRect/>
          </a:stretch>
        </p:blipFill>
        <p:spPr>
          <a:xfrm>
            <a:off x="5941037" y="1052736"/>
            <a:ext cx="3182237" cy="1872208"/>
          </a:xfrm>
          <a:prstGeom prst="rect">
            <a:avLst/>
          </a:prstGeom>
        </p:spPr>
      </p:pic>
    </p:spTree>
    <p:extLst>
      <p:ext uri="{BB962C8B-B14F-4D97-AF65-F5344CB8AC3E}">
        <p14:creationId xmlns:p14="http://schemas.microsoft.com/office/powerpoint/2010/main" val="3114705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25970"/>
            <a:ext cx="9122243" cy="6535478"/>
          </a:xfrm>
          <a:prstGeom prst="rect">
            <a:avLst/>
          </a:prstGeom>
        </p:spPr>
      </p:pic>
    </p:spTree>
    <p:extLst>
      <p:ext uri="{BB962C8B-B14F-4D97-AF65-F5344CB8AC3E}">
        <p14:creationId xmlns:p14="http://schemas.microsoft.com/office/powerpoint/2010/main" val="27801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7" y="1052736"/>
            <a:ext cx="9120406" cy="5688632"/>
          </a:xfrm>
          <a:prstGeom prst="rect">
            <a:avLst/>
          </a:prstGeom>
        </p:spPr>
      </p:pic>
    </p:spTree>
    <p:extLst>
      <p:ext uri="{BB962C8B-B14F-4D97-AF65-F5344CB8AC3E}">
        <p14:creationId xmlns:p14="http://schemas.microsoft.com/office/powerpoint/2010/main" val="123450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669"/>
            <a:ext cx="89281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899592" y="1445875"/>
            <a:ext cx="163266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Saben redactar</a:t>
            </a:r>
            <a:endParaRPr lang="es-MX" sz="2400" b="1" dirty="0">
              <a:solidFill>
                <a:schemeClr val="accent2">
                  <a:lumMod val="50000"/>
                </a:schemeClr>
              </a:solidFill>
              <a:latin typeface="+mn-lt"/>
            </a:endParaRPr>
          </a:p>
        </p:txBody>
      </p:sp>
      <p:sp>
        <p:nvSpPr>
          <p:cNvPr id="6" name="9 CuadroTexto"/>
          <p:cNvSpPr txBox="1"/>
          <p:nvPr/>
        </p:nvSpPr>
        <p:spPr>
          <a:xfrm>
            <a:off x="1691680" y="5469031"/>
            <a:ext cx="1728192" cy="1200329"/>
          </a:xfrm>
          <a:prstGeom prst="rect">
            <a:avLst/>
          </a:prstGeom>
          <a:noFill/>
        </p:spPr>
        <p:txBody>
          <a:bodyPr wrap="square">
            <a:spAutoFit/>
          </a:bodyPr>
          <a:lstStyle/>
          <a:p>
            <a:pPr fontAlgn="auto">
              <a:spcBef>
                <a:spcPts val="0"/>
              </a:spcBef>
              <a:spcAft>
                <a:spcPts val="0"/>
              </a:spcAft>
              <a:defRPr/>
            </a:pPr>
            <a:r>
              <a:rPr lang="es-CO" sz="2400" b="1" dirty="0">
                <a:latin typeface="+mn-lt"/>
              </a:rPr>
              <a:t>Saben hablar en Público</a:t>
            </a:r>
            <a:endParaRPr lang="es-MX" sz="2400" b="1" dirty="0">
              <a:latin typeface="+mn-lt"/>
            </a:endParaRPr>
          </a:p>
        </p:txBody>
      </p:sp>
      <p:sp>
        <p:nvSpPr>
          <p:cNvPr id="7" name="10 CuadroTexto"/>
          <p:cNvSpPr txBox="1"/>
          <p:nvPr/>
        </p:nvSpPr>
        <p:spPr>
          <a:xfrm>
            <a:off x="736472" y="4244895"/>
            <a:ext cx="2539384" cy="1200329"/>
          </a:xfrm>
          <a:prstGeom prst="rect">
            <a:avLst/>
          </a:prstGeom>
          <a:noFill/>
        </p:spPr>
        <p:txBody>
          <a:bodyPr wrap="square">
            <a:spAutoFit/>
          </a:bodyPr>
          <a:lstStyle/>
          <a:p>
            <a:pPr fontAlgn="auto">
              <a:spcBef>
                <a:spcPts val="0"/>
              </a:spcBef>
              <a:spcAft>
                <a:spcPts val="0"/>
              </a:spcAft>
              <a:defRPr/>
            </a:pPr>
            <a:r>
              <a:rPr lang="es-CO" sz="2400" b="1" dirty="0">
                <a:solidFill>
                  <a:srgbClr val="002060"/>
                </a:solidFill>
                <a:latin typeface="+mn-lt"/>
              </a:rPr>
              <a:t>Resuelven problemas y generan valor</a:t>
            </a:r>
            <a:endParaRPr lang="es-MX" sz="2400" b="1" dirty="0">
              <a:solidFill>
                <a:srgbClr val="002060"/>
              </a:solidFill>
              <a:latin typeface="+mn-lt"/>
            </a:endParaRPr>
          </a:p>
        </p:txBody>
      </p:sp>
      <p:sp>
        <p:nvSpPr>
          <p:cNvPr id="8" name="11 CuadroTexto"/>
          <p:cNvSpPr txBox="1">
            <a:spLocks noChangeArrowheads="1"/>
          </p:cNvSpPr>
          <p:nvPr/>
        </p:nvSpPr>
        <p:spPr bwMode="auto">
          <a:xfrm rot="20307946">
            <a:off x="2559150" y="1585871"/>
            <a:ext cx="20180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sz="2200" dirty="0">
                <a:solidFill>
                  <a:srgbClr val="002060"/>
                </a:solidFill>
              </a:rPr>
              <a:t>Majan el lenguaje corporativo</a:t>
            </a:r>
            <a:endParaRPr lang="es-MX" sz="2200" dirty="0">
              <a:solidFill>
                <a:srgbClr val="002060"/>
              </a:solidFill>
            </a:endParaRPr>
          </a:p>
        </p:txBody>
      </p:sp>
      <p:sp>
        <p:nvSpPr>
          <p:cNvPr id="9" name="12 CuadroTexto"/>
          <p:cNvSpPr txBox="1"/>
          <p:nvPr/>
        </p:nvSpPr>
        <p:spPr>
          <a:xfrm rot="19102123">
            <a:off x="3416778" y="4776551"/>
            <a:ext cx="226309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Pensamiento Estratégico</a:t>
            </a:r>
            <a:endParaRPr lang="es-MX" sz="2400" b="1" dirty="0">
              <a:solidFill>
                <a:schemeClr val="accent2">
                  <a:lumMod val="50000"/>
                </a:schemeClr>
              </a:solidFill>
              <a:latin typeface="+mn-lt"/>
            </a:endParaRPr>
          </a:p>
        </p:txBody>
      </p:sp>
      <p:sp>
        <p:nvSpPr>
          <p:cNvPr id="10" name="13 CuadroTexto"/>
          <p:cNvSpPr txBox="1"/>
          <p:nvPr/>
        </p:nvSpPr>
        <p:spPr>
          <a:xfrm rot="19087022">
            <a:off x="2451362" y="3366772"/>
            <a:ext cx="2116589" cy="769441"/>
          </a:xfrm>
          <a:prstGeom prst="rect">
            <a:avLst/>
          </a:prstGeom>
          <a:noFill/>
        </p:spPr>
        <p:txBody>
          <a:bodyPr wrap="square">
            <a:spAutoFit/>
          </a:bodyPr>
          <a:lstStyle/>
          <a:p>
            <a:pPr algn="ctr" fontAlgn="auto">
              <a:spcBef>
                <a:spcPts val="0"/>
              </a:spcBef>
              <a:spcAft>
                <a:spcPts val="0"/>
              </a:spcAft>
              <a:defRPr/>
            </a:pPr>
            <a:r>
              <a:rPr lang="es-CO" sz="2200" b="1" dirty="0">
                <a:latin typeface="+mn-lt"/>
              </a:rPr>
              <a:t>Consultivos no hacedores</a:t>
            </a:r>
            <a:endParaRPr lang="es-MX" sz="2200" b="1" dirty="0">
              <a:latin typeface="+mn-lt"/>
            </a:endParaRPr>
          </a:p>
        </p:txBody>
      </p:sp>
      <p:sp>
        <p:nvSpPr>
          <p:cNvPr id="11" name="14 CuadroTexto"/>
          <p:cNvSpPr txBox="1"/>
          <p:nvPr/>
        </p:nvSpPr>
        <p:spPr>
          <a:xfrm rot="20211479">
            <a:off x="432530" y="3298901"/>
            <a:ext cx="2438076" cy="461665"/>
          </a:xfrm>
          <a:prstGeom prst="rect">
            <a:avLst/>
          </a:prstGeom>
          <a:noFill/>
        </p:spPr>
        <p:txBody>
          <a:bodyPr wrap="square">
            <a:spAutoFit/>
          </a:bodyPr>
          <a:lstStyle/>
          <a:p>
            <a:pPr algn="ctr" fontAlgn="auto">
              <a:spcBef>
                <a:spcPts val="0"/>
              </a:spcBef>
              <a:spcAft>
                <a:spcPts val="0"/>
              </a:spcAft>
              <a:defRPr/>
            </a:pPr>
            <a:r>
              <a:rPr lang="es-CO" sz="2400" b="1" dirty="0">
                <a:solidFill>
                  <a:schemeClr val="accent5">
                    <a:lumMod val="10000"/>
                  </a:schemeClr>
                </a:solidFill>
                <a:latin typeface="+mn-lt"/>
              </a:rPr>
              <a:t>Acreditados</a:t>
            </a:r>
            <a:endParaRPr lang="es-MX" sz="2400" b="1" dirty="0">
              <a:solidFill>
                <a:schemeClr val="accent5">
                  <a:lumMod val="10000"/>
                </a:schemeClr>
              </a:solidFill>
              <a:latin typeface="+mn-lt"/>
            </a:endParaRPr>
          </a:p>
        </p:txBody>
      </p:sp>
      <p:sp>
        <p:nvSpPr>
          <p:cNvPr id="12" name="15 CuadroTexto"/>
          <p:cNvSpPr txBox="1"/>
          <p:nvPr/>
        </p:nvSpPr>
        <p:spPr>
          <a:xfrm>
            <a:off x="6911363" y="2276872"/>
            <a:ext cx="2289787" cy="1323439"/>
          </a:xfrm>
          <a:prstGeom prst="rect">
            <a:avLst/>
          </a:prstGeom>
          <a:noFill/>
        </p:spPr>
        <p:txBody>
          <a:bodyPr wrap="square">
            <a:spAutoFit/>
          </a:bodyPr>
          <a:lstStyle/>
          <a:p>
            <a:pPr algn="ctr" fontAlgn="auto">
              <a:spcBef>
                <a:spcPts val="0"/>
              </a:spcBef>
              <a:spcAft>
                <a:spcPts val="0"/>
              </a:spcAft>
              <a:defRPr/>
            </a:pPr>
            <a:r>
              <a:rPr lang="es-CO" sz="2000" b="1" dirty="0">
                <a:solidFill>
                  <a:schemeClr val="tx1">
                    <a:lumMod val="95000"/>
                    <a:lumOff val="5000"/>
                  </a:schemeClr>
                </a:solidFill>
                <a:latin typeface="+mn-lt"/>
              </a:rPr>
              <a:t>FIRMAS DE CONTADORES</a:t>
            </a:r>
          </a:p>
          <a:p>
            <a:pPr algn="ctr" fontAlgn="auto">
              <a:spcBef>
                <a:spcPts val="0"/>
              </a:spcBef>
              <a:spcAft>
                <a:spcPts val="0"/>
              </a:spcAft>
              <a:defRPr/>
            </a:pPr>
            <a:r>
              <a:rPr lang="es-CO" sz="2000" b="1" dirty="0">
                <a:solidFill>
                  <a:schemeClr val="tx1">
                    <a:lumMod val="95000"/>
                    <a:lumOff val="5000"/>
                  </a:schemeClr>
                </a:solidFill>
                <a:latin typeface="+mn-lt"/>
              </a:rPr>
              <a:t>ASOCIACIONES</a:t>
            </a:r>
          </a:p>
          <a:p>
            <a:pPr algn="ctr" fontAlgn="auto">
              <a:spcBef>
                <a:spcPts val="0"/>
              </a:spcBef>
              <a:spcAft>
                <a:spcPts val="0"/>
              </a:spcAft>
              <a:defRPr/>
            </a:pPr>
            <a:r>
              <a:rPr lang="es-CO" sz="2000" b="1" dirty="0">
                <a:solidFill>
                  <a:schemeClr val="tx1">
                    <a:lumMod val="95000"/>
                    <a:lumOff val="5000"/>
                  </a:schemeClr>
                </a:solidFill>
                <a:latin typeface="+mn-lt"/>
              </a:rPr>
              <a:t>AGREMIACIONES</a:t>
            </a:r>
            <a:endParaRPr lang="es-MX" sz="2000" b="1" dirty="0">
              <a:solidFill>
                <a:schemeClr val="tx1">
                  <a:lumMod val="95000"/>
                  <a:lumOff val="5000"/>
                </a:schemeClr>
              </a:solidFill>
              <a:latin typeface="+mn-lt"/>
            </a:endParaRPr>
          </a:p>
        </p:txBody>
      </p:sp>
      <p:sp>
        <p:nvSpPr>
          <p:cNvPr id="13" name="16 CuadroTexto"/>
          <p:cNvSpPr txBox="1"/>
          <p:nvPr/>
        </p:nvSpPr>
        <p:spPr>
          <a:xfrm>
            <a:off x="6948264" y="1484784"/>
            <a:ext cx="2087786" cy="615553"/>
          </a:xfrm>
          <a:prstGeom prst="rect">
            <a:avLst/>
          </a:prstGeom>
          <a:noFill/>
        </p:spPr>
        <p:txBody>
          <a:bodyPr wrap="square">
            <a:spAutoFit/>
          </a:bodyPr>
          <a:lstStyle/>
          <a:p>
            <a:pPr algn="ctr" fontAlgn="auto">
              <a:spcBef>
                <a:spcPts val="0"/>
              </a:spcBef>
              <a:spcAft>
                <a:spcPts val="0"/>
              </a:spcAft>
              <a:defRPr/>
            </a:pPr>
            <a:r>
              <a:rPr lang="es-CO" sz="1400" dirty="0">
                <a:solidFill>
                  <a:schemeClr val="tx1">
                    <a:lumMod val="95000"/>
                    <a:lumOff val="5000"/>
                  </a:schemeClr>
                </a:solidFill>
                <a:latin typeface="+mn-lt"/>
              </a:rPr>
              <a:t> </a:t>
            </a:r>
            <a:r>
              <a:rPr lang="es-CO" sz="2000" b="1" dirty="0">
                <a:solidFill>
                  <a:schemeClr val="tx1">
                    <a:lumMod val="95000"/>
                    <a:lumOff val="5000"/>
                  </a:schemeClr>
                </a:solidFill>
                <a:latin typeface="+mn-lt"/>
              </a:rPr>
              <a:t>UNIVERSIDADES</a:t>
            </a:r>
            <a:endParaRPr lang="es-MX" sz="2000" b="1" dirty="0">
              <a:solidFill>
                <a:schemeClr val="tx1">
                  <a:lumMod val="95000"/>
                  <a:lumOff val="5000"/>
                </a:schemeClr>
              </a:solidFill>
              <a:latin typeface="+mn-lt"/>
            </a:endParaRPr>
          </a:p>
        </p:txBody>
      </p:sp>
      <p:sp>
        <p:nvSpPr>
          <p:cNvPr id="14" name="17 Llamada de flecha a la izquierda"/>
          <p:cNvSpPr/>
          <p:nvPr/>
        </p:nvSpPr>
        <p:spPr bwMode="auto">
          <a:xfrm>
            <a:off x="4283967" y="1503777"/>
            <a:ext cx="2704325" cy="1926240"/>
          </a:xfrm>
          <a:prstGeom prst="leftArrowCallout">
            <a:avLst>
              <a:gd name="adj1" fmla="val 26883"/>
              <a:gd name="adj2" fmla="val 25000"/>
              <a:gd name="adj3" fmla="val 25000"/>
              <a:gd name="adj4" fmla="val 6497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pPr algn="ctr" fontAlgn="auto">
              <a:spcBef>
                <a:spcPts val="0"/>
              </a:spcBef>
              <a:spcAft>
                <a:spcPts val="0"/>
              </a:spcAft>
              <a:defRPr/>
            </a:pPr>
            <a:r>
              <a:rPr lang="es-CO" sz="2000" b="1" dirty="0">
                <a:solidFill>
                  <a:schemeClr val="tx1">
                    <a:lumMod val="95000"/>
                    <a:lumOff val="5000"/>
                  </a:schemeClr>
                </a:solidFill>
                <a:latin typeface="Verdana" pitchFamily="34" charset="0"/>
              </a:rPr>
              <a:t>Trabajando</a:t>
            </a:r>
            <a:endParaRPr lang="es-MX" sz="2000" b="1" dirty="0">
              <a:solidFill>
                <a:schemeClr val="tx1">
                  <a:lumMod val="95000"/>
                  <a:lumOff val="5000"/>
                </a:schemeClr>
              </a:solidFill>
              <a:latin typeface="Verdana" pitchFamily="34" charset="0"/>
            </a:endParaRPr>
          </a:p>
          <a:p>
            <a:pPr algn="ctr" fontAlgn="auto">
              <a:spcBef>
                <a:spcPts val="0"/>
              </a:spcBef>
              <a:spcAft>
                <a:spcPts val="0"/>
              </a:spcAft>
              <a:defRPr/>
            </a:pPr>
            <a:r>
              <a:rPr lang="es-CO" sz="2000" b="1" dirty="0">
                <a:solidFill>
                  <a:schemeClr val="tx1">
                    <a:lumMod val="95000"/>
                    <a:lumOff val="5000"/>
                  </a:schemeClr>
                </a:solidFill>
                <a:latin typeface="Verdana" pitchFamily="34" charset="0"/>
              </a:rPr>
              <a:t>en la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Construcción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de un nuevo</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perfil</a:t>
            </a:r>
          </a:p>
        </p:txBody>
      </p:sp>
      <p:sp>
        <p:nvSpPr>
          <p:cNvPr id="15" name="18 CuadroTexto"/>
          <p:cNvSpPr txBox="1"/>
          <p:nvPr/>
        </p:nvSpPr>
        <p:spPr>
          <a:xfrm>
            <a:off x="4684124" y="5729288"/>
            <a:ext cx="2920002" cy="1107996"/>
          </a:xfrm>
          <a:prstGeom prst="rect">
            <a:avLst/>
          </a:prstGeom>
          <a:noFill/>
        </p:spPr>
        <p:txBody>
          <a:bodyPr wrap="square">
            <a:spAutoFit/>
          </a:bodyPr>
          <a:lstStyle/>
          <a:p>
            <a:pPr algn="ctr" fontAlgn="auto">
              <a:spcBef>
                <a:spcPts val="0"/>
              </a:spcBef>
              <a:spcAft>
                <a:spcPts val="0"/>
              </a:spcAft>
              <a:defRPr/>
            </a:pPr>
            <a:r>
              <a:rPr lang="es-CO" sz="2200" b="1" dirty="0">
                <a:solidFill>
                  <a:srgbClr val="002060"/>
                </a:solidFill>
                <a:latin typeface="+mn-lt"/>
              </a:rPr>
              <a:t>Valor su trabajo </a:t>
            </a:r>
          </a:p>
          <a:p>
            <a:pPr algn="ctr" fontAlgn="auto">
              <a:spcBef>
                <a:spcPts val="0"/>
              </a:spcBef>
              <a:spcAft>
                <a:spcPts val="0"/>
              </a:spcAft>
              <a:defRPr/>
            </a:pPr>
            <a:r>
              <a:rPr lang="es-CO" sz="2200" b="1" dirty="0">
                <a:solidFill>
                  <a:srgbClr val="002060"/>
                </a:solidFill>
                <a:latin typeface="+mn-lt"/>
              </a:rPr>
              <a:t>$$ VS.. Responsabilidad</a:t>
            </a:r>
            <a:endParaRPr lang="es-MX" sz="2200" b="1" dirty="0">
              <a:solidFill>
                <a:srgbClr val="002060"/>
              </a:solidFill>
              <a:latin typeface="+mn-lt"/>
            </a:endParaRPr>
          </a:p>
        </p:txBody>
      </p:sp>
      <p:sp>
        <p:nvSpPr>
          <p:cNvPr id="16" name="5 Rectángulo"/>
          <p:cNvSpPr/>
          <p:nvPr/>
        </p:nvSpPr>
        <p:spPr>
          <a:xfrm>
            <a:off x="1763688" y="915988"/>
            <a:ext cx="5527475" cy="523220"/>
          </a:xfrm>
          <a:prstGeom prst="rect">
            <a:avLst/>
          </a:prstGeom>
        </p:spPr>
        <p:txBody>
          <a:bodyPr wrap="none">
            <a:spAutoFit/>
          </a:bodyPr>
          <a:lstStyle/>
          <a:p>
            <a:pPr algn="ctr" fontAlgn="auto">
              <a:spcBef>
                <a:spcPts val="0"/>
              </a:spcBef>
              <a:spcAft>
                <a:spcPts val="0"/>
              </a:spcAft>
              <a:defRPr/>
            </a:pPr>
            <a:r>
              <a:rPr lang="es-CO" sz="2800" b="1" dirty="0">
                <a:solidFill>
                  <a:schemeClr val="accent6">
                    <a:lumMod val="50000"/>
                  </a:schemeClr>
                </a:solidFill>
                <a:latin typeface="+mn-lt"/>
              </a:rPr>
              <a:t>Nuevo Perfil de los Contadores</a:t>
            </a:r>
            <a:endParaRPr lang="es-MX" sz="2800" b="1" dirty="0">
              <a:solidFill>
                <a:schemeClr val="accent6">
                  <a:lumMod val="50000"/>
                </a:schemeClr>
              </a:solidFill>
              <a:latin typeface="+mn-lt"/>
            </a:endParaRPr>
          </a:p>
        </p:txBody>
      </p:sp>
    </p:spTree>
    <p:extLst>
      <p:ext uri="{BB962C8B-B14F-4D97-AF65-F5344CB8AC3E}">
        <p14:creationId xmlns:p14="http://schemas.microsoft.com/office/powerpoint/2010/main" val="924604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5271" y="2171010"/>
            <a:ext cx="2414762"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396" y="4619282"/>
            <a:ext cx="2152843" cy="22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89350" y="2171011"/>
            <a:ext cx="1919154"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8836" y="4581128"/>
            <a:ext cx="194056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188299"/>
            <a:ext cx="2638836" cy="26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descr="https://encrypted-tbn2.gstatic.com/images?q=tbn:ANd9GcSACtr7y3g-ugertQP6Mp3RnxWxiVyYpeylBJpx2Jqxjn83YWD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240" y="4581128"/>
            <a:ext cx="24117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https://encrypted-tbn3.gstatic.com/images?q=tbn:ANd9GcTLkOk7aLCGU7OKV7aaM9il4XTHVEDbyKGijpuI6CNuQDBcuHQmb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3" y="2171010"/>
            <a:ext cx="2329317" cy="2410118"/>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479629" y="1174411"/>
            <a:ext cx="6408712" cy="958445"/>
          </a:xfrm>
          <a:prstGeom prst="rec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Trabajo en Equipo </a:t>
            </a:r>
            <a:endParaRPr lang="es-CO" sz="3600" b="1" dirty="0">
              <a:solidFill>
                <a:schemeClr val="tx1"/>
              </a:solidFill>
            </a:endParaRPr>
          </a:p>
        </p:txBody>
      </p:sp>
      <p:pic>
        <p:nvPicPr>
          <p:cNvPr id="2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2171010"/>
            <a:ext cx="2445271" cy="199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347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anim calcmode="lin" valueType="num">
                                      <p:cBhvr>
                                        <p:cTn id="10" dur="500" fill="hold"/>
                                        <p:tgtEl>
                                          <p:spTgt spid="19"/>
                                        </p:tgtEl>
                                        <p:attrNameLst>
                                          <p:attrName>ppt_x</p:attrName>
                                        </p:attrNameLst>
                                      </p:cBhvr>
                                      <p:tavLst>
                                        <p:tav tm="0">
                                          <p:val>
                                            <p:fltVal val="0.5"/>
                                          </p:val>
                                        </p:tav>
                                        <p:tav tm="100000">
                                          <p:val>
                                            <p:strVal val="#ppt_x"/>
                                          </p:val>
                                        </p:tav>
                                      </p:tavLst>
                                    </p:anim>
                                    <p:anim calcmode="lin" valueType="num">
                                      <p:cBhvr>
                                        <p:cTn id="11"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anim calcmode="lin" valueType="num">
                                      <p:cBhvr>
                                        <p:cTn id="37" dur="2000" fill="hold"/>
                                        <p:tgtEl>
                                          <p:spTgt spid="16"/>
                                        </p:tgtEl>
                                        <p:attrNameLst>
                                          <p:attrName>ppt_w</p:attrName>
                                        </p:attrNameLst>
                                      </p:cBhvr>
                                      <p:tavLst>
                                        <p:tav tm="0" fmla="#ppt_w*sin(2.5*pi*$)">
                                          <p:val>
                                            <p:fltVal val="0"/>
                                          </p:val>
                                        </p:tav>
                                        <p:tav tm="100000">
                                          <p:val>
                                            <p:fltVal val="1"/>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ppt_w</p:attrName>
                                        </p:attrNameLst>
                                      </p:cBhvr>
                                      <p:tavLst>
                                        <p:tav tm="0" fmla="#ppt_w*sin(2.5*pi*$)">
                                          <p:val>
                                            <p:fltVal val="0"/>
                                          </p:val>
                                        </p:tav>
                                        <p:tav tm="100000">
                                          <p:val>
                                            <p:fltVal val="1"/>
                                          </p:val>
                                        </p:tav>
                                      </p:tavLst>
                                    </p:anim>
                                    <p:anim calcmode="lin" valueType="num">
                                      <p:cBhvr>
                                        <p:cTn id="5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 VUELO DE LOS GANS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079895"/>
            <a:ext cx="9036496" cy="5157417"/>
          </a:xfrm>
          <a:prstGeom prst="rect">
            <a:avLst/>
          </a:prstGeom>
        </p:spPr>
      </p:pic>
    </p:spTree>
    <p:extLst>
      <p:ext uri="{BB962C8B-B14F-4D97-AF65-F5344CB8AC3E}">
        <p14:creationId xmlns:p14="http://schemas.microsoft.com/office/powerpoint/2010/main" val="2571304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496" y="1124744"/>
            <a:ext cx="9036496"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35496" y="5085184"/>
            <a:ext cx="9036496" cy="1754326"/>
          </a:xfrm>
          <a:prstGeom prst="rect">
            <a:avLst/>
          </a:prstGeom>
          <a:solidFill>
            <a:schemeClr val="accent2"/>
          </a:solidFill>
          <a:ln>
            <a:solidFill>
              <a:srgbClr val="666633"/>
            </a:solidFill>
          </a:ln>
        </p:spPr>
        <p:txBody>
          <a:bodyPr wrap="square" rtlCol="0">
            <a:spAutoFit/>
          </a:bodyPr>
          <a:lstStyle/>
          <a:p>
            <a:pPr algn="ctr"/>
            <a:r>
              <a:rPr lang="es-CO" sz="3600" b="1" dirty="0"/>
              <a:t>No dejemos que el </a:t>
            </a:r>
            <a:r>
              <a:rPr lang="es-CO" sz="3600" b="1" i="1" u="sng" dirty="0"/>
              <a:t>FUTURO</a:t>
            </a:r>
            <a:r>
              <a:rPr lang="es-CO" sz="3600" b="1" dirty="0"/>
              <a:t> - que ya está entre </a:t>
            </a:r>
            <a:r>
              <a:rPr lang="es-CO" sz="3600" b="1" i="1" u="sng" dirty="0"/>
              <a:t>NOSOTROS</a:t>
            </a:r>
            <a:r>
              <a:rPr lang="es-CO" sz="3600" b="1" dirty="0"/>
              <a:t> - nos encuentre </a:t>
            </a:r>
            <a:r>
              <a:rPr lang="es-CO" sz="3600" b="1" i="1" u="sng" dirty="0"/>
              <a:t>DESPREVENIDOS</a:t>
            </a:r>
          </a:p>
        </p:txBody>
      </p:sp>
    </p:spTree>
    <p:extLst>
      <p:ext uri="{BB962C8B-B14F-4D97-AF65-F5344CB8AC3E}">
        <p14:creationId xmlns:p14="http://schemas.microsoft.com/office/powerpoint/2010/main" val="2241801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1229" y="2780928"/>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4400" i="1" dirty="0">
                <a:latin typeface="Calibri" pitchFamily="34" charset="0"/>
              </a:rPr>
              <a:t>“POR PERMITIRNOS HACER PÚBLICO </a:t>
            </a:r>
          </a:p>
          <a:p>
            <a:pPr algn="ctr" eaLnBrk="1" hangingPunct="1"/>
            <a:r>
              <a:rPr lang="es-CO" altLang="es-CO" sz="4400" i="1" dirty="0">
                <a:latin typeface="Calibri" pitchFamily="34" charset="0"/>
              </a:rPr>
              <a:t>LO PÚBLICO ”</a:t>
            </a:r>
          </a:p>
          <a:p>
            <a:pPr algn="ctr"/>
            <a:r>
              <a:rPr lang="es-CO" altLang="es-CO" sz="3200" dirty="0">
                <a:latin typeface="Calibri" pitchFamily="34" charset="0"/>
              </a:rPr>
              <a:t>pbohorquez@contaduria.gov.co</a:t>
            </a:r>
          </a:p>
          <a:p>
            <a:pPr algn="ctr" eaLnBrk="1" hangingPunct="1"/>
            <a:endParaRPr lang="es-CO" altLang="es-CO" sz="4400" i="1" dirty="0">
              <a:latin typeface="Calibri" pitchFamily="34" charset="0"/>
            </a:endParaRPr>
          </a:p>
        </p:txBody>
      </p:sp>
      <p:grpSp>
        <p:nvGrpSpPr>
          <p:cNvPr id="5" name="Grupo 4"/>
          <p:cNvGrpSpPr/>
          <p:nvPr/>
        </p:nvGrpSpPr>
        <p:grpSpPr>
          <a:xfrm>
            <a:off x="1636012" y="4941168"/>
            <a:ext cx="5307590" cy="1708814"/>
            <a:chOff x="1547664" y="4941621"/>
            <a:chExt cx="5307590" cy="1708814"/>
          </a:xfrm>
        </p:grpSpPr>
        <p:sp>
          <p:nvSpPr>
            <p:cNvPr id="6" name="CuadroTexto 5"/>
            <p:cNvSpPr txBox="1"/>
            <p:nvPr/>
          </p:nvSpPr>
          <p:spPr>
            <a:xfrm>
              <a:off x="1818332" y="6096352"/>
              <a:ext cx="2098802" cy="338554"/>
            </a:xfrm>
            <a:prstGeom prst="rect">
              <a:avLst/>
            </a:prstGeom>
            <a:noFill/>
          </p:spPr>
          <p:txBody>
            <a:bodyPr wrap="square" rtlCol="0">
              <a:spAutoFit/>
            </a:bodyPr>
            <a:lstStyle/>
            <a:p>
              <a:r>
                <a:rPr lang="es-CO" sz="1600" b="1" dirty="0">
                  <a:solidFill>
                    <a:schemeClr val="accent6">
                      <a:lumMod val="50000"/>
                    </a:schemeClr>
                  </a:solidFill>
                </a:rPr>
                <a:t>@</a:t>
              </a:r>
              <a:r>
                <a:rPr lang="es-CO" sz="1600" b="1" dirty="0" err="1">
                  <a:solidFill>
                    <a:schemeClr val="accent6">
                      <a:lumMod val="50000"/>
                    </a:schemeClr>
                  </a:solidFill>
                </a:rPr>
                <a:t>Contaduria_CGN</a:t>
              </a:r>
              <a:endParaRPr lang="es-CO" sz="1600" b="1" dirty="0">
                <a:solidFill>
                  <a:schemeClr val="accent6">
                    <a:lumMod val="50000"/>
                  </a:schemeClr>
                </a:solidFill>
              </a:endParaRPr>
            </a:p>
          </p:txBody>
        </p:sp>
        <p:sp>
          <p:nvSpPr>
            <p:cNvPr id="7" name="CuadroTexto 6"/>
            <p:cNvSpPr txBox="1"/>
            <p:nvPr/>
          </p:nvSpPr>
          <p:spPr>
            <a:xfrm>
              <a:off x="4427984" y="6065660"/>
              <a:ext cx="2405302" cy="584775"/>
            </a:xfrm>
            <a:prstGeom prst="rect">
              <a:avLst/>
            </a:prstGeom>
            <a:noFill/>
          </p:spPr>
          <p:txBody>
            <a:bodyPr wrap="square" rtlCol="0">
              <a:spAutoFit/>
            </a:bodyPr>
            <a:lstStyle/>
            <a:p>
              <a:pPr algn="ctr"/>
              <a:r>
                <a:rPr lang="es-CO" sz="1600" b="1" dirty="0">
                  <a:solidFill>
                    <a:schemeClr val="accent6">
                      <a:lumMod val="50000"/>
                    </a:schemeClr>
                  </a:solidFill>
                </a:rPr>
                <a:t>Contaduría General de la Nación </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4951191"/>
              <a:ext cx="2566785" cy="1071178"/>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4941621"/>
              <a:ext cx="2427270" cy="1080747"/>
            </a:xfrm>
            <a:prstGeom prst="rect">
              <a:avLst/>
            </a:prstGeom>
          </p:spPr>
        </p:pic>
      </p:grpSp>
      <p:sp>
        <p:nvSpPr>
          <p:cNvPr id="10" name="10 CuadroTexto"/>
          <p:cNvSpPr txBox="1"/>
          <p:nvPr/>
        </p:nvSpPr>
        <p:spPr>
          <a:xfrm>
            <a:off x="1577339" y="1484784"/>
            <a:ext cx="5991717" cy="119872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b="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526660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04" y="1124744"/>
            <a:ext cx="8856984" cy="6340197"/>
          </a:xfrm>
          <a:prstGeom prst="rect">
            <a:avLst/>
          </a:prstGeom>
        </p:spPr>
        <p:txBody>
          <a:bodyPr wrap="square">
            <a:spAutoFit/>
          </a:bodyPr>
          <a:lstStyle/>
          <a:p>
            <a:endParaRPr lang="es-CO" sz="3400" b="1" dirty="0"/>
          </a:p>
          <a:p>
            <a:r>
              <a:rPr lang="es-CO" sz="3400" b="1" dirty="0"/>
              <a:t>La Gerencia Moderna está </a:t>
            </a:r>
          </a:p>
          <a:p>
            <a:r>
              <a:rPr lang="es-CO" sz="3400" b="1" dirty="0"/>
              <a:t>Asociada a conceptos como:</a:t>
            </a:r>
          </a:p>
          <a:p>
            <a:pPr algn="ctr"/>
            <a:r>
              <a:rPr lang="es-CO" sz="3200" b="1" dirty="0"/>
              <a:t> </a:t>
            </a:r>
          </a:p>
          <a:p>
            <a:pPr algn="ctr"/>
            <a:r>
              <a:rPr lang="es-CO" sz="3400" b="1" dirty="0"/>
              <a:t>Eficiencia, Efectividad, Productividad, Creatividad, Excelencia, </a:t>
            </a:r>
          </a:p>
          <a:p>
            <a:pPr algn="ctr"/>
            <a:r>
              <a:rPr lang="es-CO" sz="3400" b="1" dirty="0"/>
              <a:t>Competitividad y Calidad para lograr objetivos económicos y generar beneficios sociales, bajo actividades </a:t>
            </a:r>
          </a:p>
          <a:p>
            <a:pPr algn="ctr"/>
            <a:r>
              <a:rPr lang="es-CO" sz="3400" b="1" dirty="0"/>
              <a:t>de planificación, organización </a:t>
            </a:r>
          </a:p>
          <a:p>
            <a:pPr algn="ctr"/>
            <a:r>
              <a:rPr lang="es-CO" sz="3400" b="1" dirty="0"/>
              <a:t>dirección y control.</a:t>
            </a:r>
            <a:br>
              <a:rPr lang="es-CO" sz="3400" b="1" dirty="0"/>
            </a:br>
            <a:endParaRPr lang="es-CO" sz="3400" b="1" dirty="0"/>
          </a:p>
        </p:txBody>
      </p:sp>
      <p:pic>
        <p:nvPicPr>
          <p:cNvPr id="6" name="Imagen 5"/>
          <p:cNvPicPr>
            <a:picLocks noChangeAspect="1"/>
          </p:cNvPicPr>
          <p:nvPr/>
        </p:nvPicPr>
        <p:blipFill>
          <a:blip r:embed="rId2"/>
          <a:stretch>
            <a:fillRect/>
          </a:stretch>
        </p:blipFill>
        <p:spPr>
          <a:xfrm>
            <a:off x="6516216" y="1052736"/>
            <a:ext cx="2627784" cy="2232248"/>
          </a:xfrm>
          <a:prstGeom prst="rect">
            <a:avLst/>
          </a:prstGeom>
        </p:spPr>
      </p:pic>
    </p:spTree>
    <p:extLst>
      <p:ext uri="{BB962C8B-B14F-4D97-AF65-F5344CB8AC3E}">
        <p14:creationId xmlns:p14="http://schemas.microsoft.com/office/powerpoint/2010/main" val="31576876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424936" cy="646331"/>
          </a:xfrm>
          <a:prstGeom prst="rect">
            <a:avLst/>
          </a:prstGeom>
          <a:noFill/>
        </p:spPr>
        <p:txBody>
          <a:bodyPr wrap="square" rtlCol="0">
            <a:spAutoFit/>
          </a:bodyPr>
          <a:lstStyle/>
          <a:p>
            <a:pPr algn="ctr"/>
            <a:r>
              <a:rPr lang="es-CO" sz="3600" b="1" dirty="0"/>
              <a:t>PILARES DE LA GERENCIA MODERNA </a:t>
            </a:r>
          </a:p>
        </p:txBody>
      </p:sp>
      <p:sp>
        <p:nvSpPr>
          <p:cNvPr id="3" name="Pergamino vertical 2"/>
          <p:cNvSpPr/>
          <p:nvPr/>
        </p:nvSpPr>
        <p:spPr>
          <a:xfrm>
            <a:off x="72008" y="1915091"/>
            <a:ext cx="8964488" cy="4826277"/>
          </a:xfrm>
          <a:prstGeom prst="verticalScroll">
            <a:avLst/>
          </a:prstGeom>
          <a:ln>
            <a:solidFill>
              <a:schemeClr val="tx1"/>
            </a:solidFill>
          </a:ln>
          <a:effectLst>
            <a:glow rad="139700">
              <a:schemeClr val="accent2">
                <a:satMod val="17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CuadroTexto 3"/>
          <p:cNvSpPr txBox="1"/>
          <p:nvPr/>
        </p:nvSpPr>
        <p:spPr>
          <a:xfrm>
            <a:off x="971600" y="2636912"/>
            <a:ext cx="7056784" cy="4247317"/>
          </a:xfrm>
          <a:prstGeom prst="rect">
            <a:avLst/>
          </a:prstGeom>
          <a:noFill/>
        </p:spPr>
        <p:txBody>
          <a:bodyPr wrap="square" rtlCol="0">
            <a:spAutoFit/>
          </a:bodyPr>
          <a:lstStyle/>
          <a:p>
            <a:pPr marL="285750" indent="-285750">
              <a:buFont typeface="Arial" panose="020B0604020202020204" pitchFamily="34" charset="0"/>
              <a:buChar char="•"/>
            </a:pPr>
            <a:r>
              <a:rPr lang="es-CO" sz="3600" b="1" dirty="0"/>
              <a:t>INNOVACIÓN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DIFERENCIACIÓN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CAPACIDAD DE APRENDIZAJE</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PARTICIPATIVA Y SOCIAL </a:t>
            </a:r>
          </a:p>
          <a:p>
            <a:endParaRPr lang="es-CO" dirty="0"/>
          </a:p>
        </p:txBody>
      </p:sp>
      <p:pic>
        <p:nvPicPr>
          <p:cNvPr id="5" name="Imagen 4"/>
          <p:cNvPicPr>
            <a:picLocks noChangeAspect="1"/>
          </p:cNvPicPr>
          <p:nvPr/>
        </p:nvPicPr>
        <p:blipFill>
          <a:blip r:embed="rId2"/>
          <a:stretch>
            <a:fillRect/>
          </a:stretch>
        </p:blipFill>
        <p:spPr>
          <a:xfrm>
            <a:off x="5292080" y="2564904"/>
            <a:ext cx="3096344" cy="2376264"/>
          </a:xfrm>
          <a:prstGeom prst="rect">
            <a:avLst/>
          </a:prstGeom>
        </p:spPr>
      </p:pic>
    </p:spTree>
    <p:extLst>
      <p:ext uri="{BB962C8B-B14F-4D97-AF65-F5344CB8AC3E}">
        <p14:creationId xmlns:p14="http://schemas.microsoft.com/office/powerpoint/2010/main" val="36265489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title" idx="4294967295"/>
          </p:nvPr>
        </p:nvSpPr>
        <p:spPr bwMode="auto">
          <a:xfrm>
            <a:off x="2339752" y="980728"/>
            <a:ext cx="6769000" cy="1656184"/>
          </a:xfrm>
          <a:prstGeom prst="rect">
            <a:avLst/>
          </a:prstGeom>
        </p:spPr>
        <p:txBody>
          <a:bodyPr>
            <a:normAutofit fontScale="90000"/>
          </a:bodyPr>
          <a:lstStyle/>
          <a:p>
            <a:pPr indent="0" algn="ctr">
              <a:defRPr/>
            </a:pPr>
            <a:r>
              <a:rPr lang="es-ES" sz="4000" b="1" dirty="0">
                <a:solidFill>
                  <a:srgbClr val="333333"/>
                </a:solidFill>
                <a:cs typeface="Times New Roman" pitchFamily="18" charset="0"/>
              </a:rPr>
              <a:t>Estrategia de Convergencia de la Regulación Contable Pública  hacia NIIF y NICSP </a:t>
            </a:r>
            <a:endParaRPr lang="es-CO" sz="4500" b="1" dirty="0">
              <a:solidFill>
                <a:schemeClr val="tx1"/>
              </a:solidFill>
              <a:effectLst>
                <a:outerShdw blurRad="38100" dist="38100" dir="2700000" algn="tl">
                  <a:srgbClr val="FFFFFF"/>
                </a:outerShdw>
              </a:effectLst>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00663"/>
            <a:ext cx="21955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4726912"/>
            <a:ext cx="2736528"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2858748"/>
            <a:ext cx="4176712" cy="399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490" y="2924944"/>
            <a:ext cx="27352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3.gstatic.com/images?q=tbn:ANd9GcS3osU_I5FHJS1lfLcBEA8LyCK1YQqymNPzxyfcDoz_cEILSPxQ"/>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699657"/>
            <a:ext cx="2195513" cy="25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8" y="1056780"/>
            <a:ext cx="2187575"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6079331"/>
            <a:ext cx="196882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22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randombar(horizontal)">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circle(in)">
                                      <p:cBhvr>
                                        <p:cTn id="12" dur="2000"/>
                                        <p:tgtEl>
                                          <p:spTgt spid="1946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19466"/>
                                        </p:tgtEl>
                                        <p:attrNameLst>
                                          <p:attrName>style.visibility</p:attrName>
                                        </p:attrNameLst>
                                      </p:cBhvr>
                                      <p:to>
                                        <p:strVal val="visible"/>
                                      </p:to>
                                    </p:set>
                                    <p:animEffect transition="in" filter="circle(in)">
                                      <p:cBhvr>
                                        <p:cTn id="24" dur="2000"/>
                                        <p:tgtEl>
                                          <p:spTgt spid="19466"/>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31828"/>
            <a:ext cx="8280921" cy="740988"/>
          </a:xfrm>
          <a:prstGeom prst="rect">
            <a:avLst/>
          </a:prstGeom>
        </p:spPr>
      </p:pic>
      <p:pic>
        <p:nvPicPr>
          <p:cNvPr id="4" name="Imagen 3"/>
          <p:cNvPicPr>
            <a:picLocks noChangeAspect="1"/>
          </p:cNvPicPr>
          <p:nvPr/>
        </p:nvPicPr>
        <p:blipFill>
          <a:blip r:embed="rId3"/>
          <a:stretch>
            <a:fillRect/>
          </a:stretch>
        </p:blipFill>
        <p:spPr>
          <a:xfrm>
            <a:off x="2987824" y="3933056"/>
            <a:ext cx="3059832" cy="2924944"/>
          </a:xfrm>
          <a:prstGeom prst="rect">
            <a:avLst/>
          </a:prstGeom>
        </p:spPr>
      </p:pic>
      <p:pic>
        <p:nvPicPr>
          <p:cNvPr id="5" name="Imagen 4"/>
          <p:cNvPicPr>
            <a:picLocks noChangeAspect="1"/>
          </p:cNvPicPr>
          <p:nvPr/>
        </p:nvPicPr>
        <p:blipFill>
          <a:blip r:embed="rId4"/>
          <a:stretch>
            <a:fillRect/>
          </a:stretch>
        </p:blipFill>
        <p:spPr>
          <a:xfrm>
            <a:off x="0" y="4005064"/>
            <a:ext cx="2987824" cy="285293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7" name="Rectángulo 6"/>
          <p:cNvSpPr/>
          <p:nvPr/>
        </p:nvSpPr>
        <p:spPr>
          <a:xfrm>
            <a:off x="251519" y="2996952"/>
            <a:ext cx="8728973" cy="914400"/>
          </a:xfrm>
          <a:prstGeom prst="rect">
            <a:avLst/>
          </a:prstGeom>
          <a:solidFill>
            <a:schemeClr val="accent3"/>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C. P.UN GRAN QUEHACER PARA UN </a:t>
            </a:r>
          </a:p>
          <a:p>
            <a:pPr algn="ctr"/>
            <a:r>
              <a:rPr lang="es-CO" sz="3200" b="1" dirty="0">
                <a:solidFill>
                  <a:schemeClr val="tx1"/>
                </a:solidFill>
              </a:rPr>
              <a:t>PAIS DE MUCHA PROSPERIDAD </a:t>
            </a:r>
          </a:p>
        </p:txBody>
      </p:sp>
      <p:sp>
        <p:nvSpPr>
          <p:cNvPr id="8" name="Rectángulo 7"/>
          <p:cNvSpPr/>
          <p:nvPr/>
        </p:nvSpPr>
        <p:spPr>
          <a:xfrm>
            <a:off x="251519" y="1722512"/>
            <a:ext cx="8728973" cy="1130424"/>
          </a:xfrm>
          <a:prstGeom prst="rect">
            <a:avLst/>
          </a:prstGeom>
          <a:solidFill>
            <a:schemeClr val="bg2">
              <a:lumMod val="75000"/>
            </a:schemeClr>
          </a:solidFill>
          <a:ln w="76200">
            <a:solidFill>
              <a:srgbClr val="0066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DE BUENAS PRÁCTICAS DE GOBIERNO</a:t>
            </a:r>
          </a:p>
        </p:txBody>
      </p:sp>
    </p:spTree>
    <p:extLst>
      <p:ext uri="{BB962C8B-B14F-4D97-AF65-F5344CB8AC3E}">
        <p14:creationId xmlns:p14="http://schemas.microsoft.com/office/powerpoint/2010/main" val="325284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080032"/>
            <a:ext cx="8928992" cy="1844911"/>
          </a:xfrm>
          <a:prstGeom prst="rect">
            <a:avLst/>
          </a:prstGeom>
          <a:solidFill>
            <a:schemeClr val="accent1">
              <a:lumMod val="60000"/>
              <a:lumOff val="4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DE LA RESPONSABILIDAD </a:t>
            </a:r>
          </a:p>
          <a:p>
            <a:pPr algn="just"/>
            <a:r>
              <a:rPr lang="es-CO" sz="2400" b="1" dirty="0">
                <a:solidFill>
                  <a:schemeClr val="tx1"/>
                </a:solidFill>
              </a:rPr>
              <a:t>CAPACIDAD EXISTENTE EN TODO SUJETO ACTIVO DE DERECHO PARA CONOCER Y ACEPTAR LAS CONSECUENCIAS DE UN HECHO REALIZADO LIBREMENTE. </a:t>
            </a:r>
            <a:r>
              <a:rPr lang="es-CO" sz="2400" b="1" i="1" dirty="0">
                <a:solidFill>
                  <a:schemeClr val="tx1"/>
                </a:solidFill>
              </a:rPr>
              <a:t>Diccionario de la RAE. </a:t>
            </a:r>
            <a:r>
              <a:rPr lang="es-CO" sz="2400" i="1" dirty="0">
                <a:solidFill>
                  <a:schemeClr val="tx1"/>
                </a:solidFill>
              </a:rPr>
              <a:t>Concepción Jurídica </a:t>
            </a:r>
          </a:p>
        </p:txBody>
      </p:sp>
      <p:sp>
        <p:nvSpPr>
          <p:cNvPr id="3" name="Flecha abajo 2"/>
          <p:cNvSpPr/>
          <p:nvPr/>
        </p:nvSpPr>
        <p:spPr>
          <a:xfrm>
            <a:off x="3851920" y="2996952"/>
            <a:ext cx="792088" cy="432048"/>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36512" y="3370641"/>
            <a:ext cx="9217024" cy="3477875"/>
          </a:xfrm>
          <a:prstGeom prst="rect">
            <a:avLst/>
          </a:prstGeom>
        </p:spPr>
        <p:txBody>
          <a:bodyPr wrap="square">
            <a:spAutoFit/>
          </a:bodyPr>
          <a:lstStyle/>
          <a:p>
            <a:pPr algn="just">
              <a:spcAft>
                <a:spcPts val="0"/>
              </a:spcAft>
            </a:pPr>
            <a:r>
              <a:rPr lang="es-ES" sz="2500" b="1" dirty="0">
                <a:latin typeface="Times New Roman" panose="02020603050405020304" pitchFamily="18" charset="0"/>
                <a:ea typeface="Times New Roman" panose="02020603050405020304" pitchFamily="18" charset="0"/>
              </a:rPr>
              <a:t>                        </a:t>
            </a:r>
            <a:r>
              <a:rPr lang="es-ES" sz="2500" b="1" u="sng" dirty="0">
                <a:latin typeface="Times New Roman" panose="02020603050405020304" pitchFamily="18" charset="0"/>
                <a:ea typeface="Times New Roman" panose="02020603050405020304" pitchFamily="18" charset="0"/>
              </a:rPr>
              <a:t>Nuestra Corte Constitucional sostuvo</a:t>
            </a:r>
            <a:r>
              <a:rPr lang="es-ES" sz="2800" b="1" dirty="0">
                <a:latin typeface="Times New Roman" panose="02020603050405020304" pitchFamily="18" charset="0"/>
                <a:ea typeface="Times New Roman" panose="02020603050405020304" pitchFamily="18" charset="0"/>
              </a:rPr>
              <a:t>:</a:t>
            </a:r>
          </a:p>
          <a:p>
            <a:pPr algn="just">
              <a:spcAft>
                <a:spcPts val="0"/>
              </a:spcAft>
            </a:pPr>
            <a:r>
              <a:rPr lang="es-CO" sz="2600" b="1" dirty="0">
                <a:latin typeface="Times New Roman" panose="02020603050405020304" pitchFamily="18" charset="0"/>
                <a:ea typeface="Times New Roman" panose="02020603050405020304" pitchFamily="18" charset="0"/>
              </a:rPr>
              <a:t>La responsabilidad social es una manifestación propia del hombre. No sólo es un compromiso tácito del individuo con la sociedad, sino la apertura del hombre hacia los demás. Todo asociado debe responderle, con servicios directos o indirectos, a la sociedad, como retribución proporcionada a los beneficios que ésta brinda a cada uno de sus componentes.</a:t>
            </a:r>
            <a:r>
              <a:rPr lang="es-CO" sz="2600" dirty="0">
                <a:latin typeface="Times New Roman" panose="02020603050405020304" pitchFamily="18" charset="0"/>
                <a:ea typeface="Times New Roman" panose="02020603050405020304" pitchFamily="18" charset="0"/>
              </a:rPr>
              <a:t>  </a:t>
            </a:r>
          </a:p>
          <a:p>
            <a:pPr algn="ctr">
              <a:spcAft>
                <a:spcPts val="0"/>
              </a:spcAft>
            </a:pPr>
            <a:r>
              <a:rPr lang="es-CO" i="1" dirty="0">
                <a:latin typeface="Times New Roman" panose="02020603050405020304" pitchFamily="18" charset="0"/>
                <a:ea typeface="Times New Roman" panose="02020603050405020304" pitchFamily="18" charset="0"/>
              </a:rPr>
              <a:t>(</a:t>
            </a:r>
            <a:r>
              <a:rPr lang="es-ES" i="1" dirty="0">
                <a:latin typeface="Times New Roman" panose="02020603050405020304" pitchFamily="18" charset="0"/>
                <a:ea typeface="Times New Roman" panose="02020603050405020304" pitchFamily="18" charset="0"/>
              </a:rPr>
              <a:t>Sentencia T - 224 de junio 15 de 1993. </a:t>
            </a:r>
            <a:r>
              <a:rPr lang="es-ES" i="1" dirty="0" err="1">
                <a:latin typeface="Times New Roman" panose="02020603050405020304" pitchFamily="18" charset="0"/>
                <a:ea typeface="Times New Roman" panose="02020603050405020304" pitchFamily="18" charset="0"/>
              </a:rPr>
              <a:t>Mag</a:t>
            </a:r>
            <a:r>
              <a:rPr lang="es-ES" i="1" dirty="0">
                <a:latin typeface="Times New Roman" panose="02020603050405020304" pitchFamily="18" charset="0"/>
                <a:ea typeface="Times New Roman" panose="02020603050405020304" pitchFamily="18" charset="0"/>
              </a:rPr>
              <a:t>. Ponente. Dr. Vladimiro Naranjo Mesa</a:t>
            </a:r>
            <a:r>
              <a:rPr lang="es-ES" dirty="0"/>
              <a:t>.</a:t>
            </a:r>
            <a:r>
              <a:rPr lang="es-ES" i="1" dirty="0">
                <a:latin typeface="Times New Roman" panose="02020603050405020304" pitchFamily="18" charset="0"/>
                <a:ea typeface="Times New Roman" panose="02020603050405020304" pitchFamily="18" charset="0"/>
              </a:rPr>
              <a:t> </a:t>
            </a:r>
          </a:p>
          <a:p>
            <a:pPr algn="ctr">
              <a:spcAft>
                <a:spcPts val="0"/>
              </a:spcAft>
            </a:pPr>
            <a:r>
              <a:rPr lang="es-ES" i="1" dirty="0">
                <a:latin typeface="Times New Roman" panose="02020603050405020304" pitchFamily="18" charset="0"/>
                <a:ea typeface="Times New Roman" panose="02020603050405020304" pitchFamily="18" charset="0"/>
              </a:rPr>
              <a:t>Sala Novena de Revisión</a:t>
            </a:r>
            <a:r>
              <a:rPr lang="es-ES" dirty="0"/>
              <a:t>)</a:t>
            </a:r>
            <a:endParaRPr lang="es-CO"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61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nHacienda_2012Def_para 97-200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MinHacienda_2012Def_para 97-2003</Template>
  <TotalTime>0</TotalTime>
  <Words>2495</Words>
  <Application>Microsoft Office PowerPoint</Application>
  <PresentationFormat>Presentación en pantalla (4:3)</PresentationFormat>
  <Paragraphs>292</Paragraphs>
  <Slides>46</Slides>
  <Notes>8</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46</vt:i4>
      </vt:variant>
    </vt:vector>
  </HeadingPairs>
  <TitlesOfParts>
    <vt:vector size="56" baseType="lpstr">
      <vt:lpstr>Arial</vt:lpstr>
      <vt:lpstr>Calibri</vt:lpstr>
      <vt:lpstr>Century Gothic</vt:lpstr>
      <vt:lpstr>Impact</vt:lpstr>
      <vt:lpstr>Tahoma</vt:lpstr>
      <vt:lpstr>Times New Roman</vt:lpstr>
      <vt:lpstr>Verdana</vt:lpstr>
      <vt:lpstr>Wingdings</vt:lpstr>
      <vt:lpstr>Wingdings 2</vt:lpstr>
      <vt:lpstr>MinHacienda_2012Def_para 97-2003</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  hacia NIIF y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IMPACTOS EN EL CONTROL INTERNO CONTABLE</vt:lpstr>
      <vt:lpstr>Presentación de PowerPoint</vt:lpstr>
      <vt:lpstr>Presentación de PowerPoint</vt:lpstr>
      <vt:lpstr>Presentación de PowerPoint</vt:lpstr>
      <vt:lpstr>  ALGUNOS CAMBIOS EN EL RCP CON IMPACTOS EN EL C.I.C.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2013-06-17T15:45:30Z</dcterms:created>
  <dcterms:modified xsi:type="dcterms:W3CDTF">2021-05-27T14:12:21Z</dcterms:modified>
  <cp:version/>
</cp:coreProperties>
</file>