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59" r:id="rId2"/>
    <p:sldId id="354" r:id="rId3"/>
    <p:sldId id="281" r:id="rId4"/>
    <p:sldId id="351" r:id="rId5"/>
    <p:sldId id="353" r:id="rId6"/>
    <p:sldId id="352" r:id="rId7"/>
    <p:sldId id="323" r:id="rId8"/>
    <p:sldId id="325" r:id="rId9"/>
    <p:sldId id="350" r:id="rId10"/>
    <p:sldId id="311" r:id="rId11"/>
    <p:sldId id="327" r:id="rId12"/>
    <p:sldId id="297" r:id="rId13"/>
    <p:sldId id="318" r:id="rId14"/>
    <p:sldId id="319" r:id="rId15"/>
    <p:sldId id="363" r:id="rId16"/>
    <p:sldId id="360" r:id="rId17"/>
    <p:sldId id="320" r:id="rId18"/>
    <p:sldId id="361" r:id="rId19"/>
    <p:sldId id="321" r:id="rId20"/>
    <p:sldId id="362" r:id="rId21"/>
    <p:sldId id="322" r:id="rId22"/>
    <p:sldId id="299" r:id="rId23"/>
    <p:sldId id="333" r:id="rId24"/>
    <p:sldId id="306" r:id="rId25"/>
    <p:sldId id="307" r:id="rId26"/>
    <p:sldId id="302" r:id="rId27"/>
    <p:sldId id="308" r:id="rId28"/>
    <p:sldId id="334" r:id="rId29"/>
    <p:sldId id="305" r:id="rId3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839CEF7-5348-48F5-ACA6-D2EFFAC0F7EE}">
          <p14:sldIdLst/>
        </p14:section>
        <p14:section name="Sección sin título" id="{5D635066-ABAF-4DA9-ADD1-9363E086C444}">
          <p14:sldIdLst>
            <p14:sldId id="359"/>
            <p14:sldId id="354"/>
            <p14:sldId id="281"/>
            <p14:sldId id="351"/>
            <p14:sldId id="353"/>
            <p14:sldId id="352"/>
            <p14:sldId id="323"/>
            <p14:sldId id="325"/>
            <p14:sldId id="350"/>
            <p14:sldId id="311"/>
            <p14:sldId id="327"/>
            <p14:sldId id="297"/>
            <p14:sldId id="318"/>
            <p14:sldId id="319"/>
            <p14:sldId id="363"/>
            <p14:sldId id="360"/>
            <p14:sldId id="320"/>
            <p14:sldId id="361"/>
            <p14:sldId id="321"/>
            <p14:sldId id="362"/>
            <p14:sldId id="322"/>
            <p14:sldId id="299"/>
            <p14:sldId id="333"/>
            <p14:sldId id="306"/>
            <p14:sldId id="307"/>
            <p14:sldId id="302"/>
            <p14:sldId id="308"/>
            <p14:sldId id="33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66"/>
    <a:srgbClr val="000000"/>
    <a:srgbClr val="F6F6F6"/>
    <a:srgbClr val="B8B8B8"/>
    <a:srgbClr val="BDC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2453" autoAdjust="0"/>
  </p:normalViewPr>
  <p:slideViewPr>
    <p:cSldViewPr>
      <p:cViewPr varScale="1">
        <p:scale>
          <a:sx n="72" d="100"/>
          <a:sy n="72" d="100"/>
        </p:scale>
        <p:origin x="12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79CD11-C626-4FB5-83A6-489DF9575D78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676892-3F98-45F4-976D-155956CA45C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17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11EE7-8267-47AD-B662-8F076126A750}" type="datetimeFigureOut">
              <a:rPr lang="es-ES"/>
              <a:pPr>
                <a:defRPr/>
              </a:pPr>
              <a:t>27/05/2021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es-ES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A356-0D97-49DD-AD45-C39CDA017B6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76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98A356-0D97-49DD-AD45-C39CDA017B6B}" type="slidenum">
              <a:rPr lang="es-CO" smtClean="0"/>
              <a:pPr>
                <a:defRPr/>
              </a:pPr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71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89CEBE-254F-45B7-BC30-ED42CC974992}" type="slidenum">
              <a:rPr lang="es-ES" altLang="es-CO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s-ES" altLang="es-CO" b="0">
              <a:solidFill>
                <a:srgbClr val="000000"/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CO"/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</p:spTree>
    <p:extLst>
      <p:ext uri="{BB962C8B-B14F-4D97-AF65-F5344CB8AC3E}">
        <p14:creationId xmlns:p14="http://schemas.microsoft.com/office/powerpoint/2010/main" val="234328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s-CO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B435FA-C6BB-4321-86B5-8437C4326866}" type="slidenum">
              <a:rPr lang="es-ES" altLang="es-CO"/>
              <a:pPr>
                <a:spcBef>
                  <a:spcPct val="0"/>
                </a:spcBef>
              </a:pPr>
              <a:t>22</a:t>
            </a:fld>
            <a:endParaRPr lang="es-ES" alt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CO"/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</p:spTree>
    <p:extLst>
      <p:ext uri="{BB962C8B-B14F-4D97-AF65-F5344CB8AC3E}">
        <p14:creationId xmlns:p14="http://schemas.microsoft.com/office/powerpoint/2010/main" val="20484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s-CO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B435FA-C6BB-4321-86B5-8437C4326866}" type="slidenum">
              <a:rPr lang="es-ES" altLang="es-CO"/>
              <a:pPr>
                <a:spcBef>
                  <a:spcPct val="0"/>
                </a:spcBef>
              </a:pPr>
              <a:t>23</a:t>
            </a:fld>
            <a:endParaRPr lang="es-ES" alt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CO"/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</p:spTree>
    <p:extLst>
      <p:ext uri="{BB962C8B-B14F-4D97-AF65-F5344CB8AC3E}">
        <p14:creationId xmlns:p14="http://schemas.microsoft.com/office/powerpoint/2010/main" val="20484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CO"/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  <p:sp>
        <p:nvSpPr>
          <p:cNvPr id="58373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fld id="{FD3D50DD-AE4E-403D-8CF0-FCCE91E19B7F}" type="slidenum">
              <a:rPr lang="es-ES" altLang="es-CO" b="0">
                <a:latin typeface="Calibri" pitchFamily="34" charset="0"/>
              </a:rPr>
              <a:pPr/>
              <a:t>26</a:t>
            </a:fld>
            <a:endParaRPr lang="es-ES" altLang="es-CO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2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CO"/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</p:spTree>
    <p:extLst>
      <p:ext uri="{BB962C8B-B14F-4D97-AF65-F5344CB8AC3E}">
        <p14:creationId xmlns:p14="http://schemas.microsoft.com/office/powerpoint/2010/main" val="200064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hyperlink" Target="http://www.andesco.org.co/site/index.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36512" y="0"/>
            <a:ext cx="9144000" cy="6881813"/>
          </a:xfrm>
          <a:prstGeom prst="rect">
            <a:avLst/>
          </a:prstGeom>
          <a:gradFill flip="none" rotWithShape="1">
            <a:gsLst>
              <a:gs pos="14000">
                <a:srgbClr val="BDC9AF"/>
              </a:gs>
              <a:gs pos="27000">
                <a:schemeClr val="bg1">
                  <a:lumMod val="95000"/>
                </a:schemeClr>
              </a:gs>
              <a:gs pos="1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1" name="8 Rectángulo redondeado"/>
          <p:cNvSpPr/>
          <p:nvPr/>
        </p:nvSpPr>
        <p:spPr>
          <a:xfrm>
            <a:off x="0" y="-28575"/>
            <a:ext cx="4787900" cy="1584325"/>
          </a:xfrm>
          <a:custGeom>
            <a:avLst/>
            <a:gdLst>
              <a:gd name="connsiteX0" fmla="*/ 0 w 5328592"/>
              <a:gd name="connsiteY0" fmla="*/ 240031 h 1440160"/>
              <a:gd name="connsiteX1" fmla="*/ 240031 w 5328592"/>
              <a:gd name="connsiteY1" fmla="*/ 0 h 1440160"/>
              <a:gd name="connsiteX2" fmla="*/ 5088561 w 5328592"/>
              <a:gd name="connsiteY2" fmla="*/ 0 h 1440160"/>
              <a:gd name="connsiteX3" fmla="*/ 5328592 w 5328592"/>
              <a:gd name="connsiteY3" fmla="*/ 240031 h 1440160"/>
              <a:gd name="connsiteX4" fmla="*/ 5328592 w 5328592"/>
              <a:gd name="connsiteY4" fmla="*/ 1200129 h 1440160"/>
              <a:gd name="connsiteX5" fmla="*/ 5088561 w 5328592"/>
              <a:gd name="connsiteY5" fmla="*/ 1440160 h 1440160"/>
              <a:gd name="connsiteX6" fmla="*/ 240031 w 5328592"/>
              <a:gd name="connsiteY6" fmla="*/ 1440160 h 1440160"/>
              <a:gd name="connsiteX7" fmla="*/ 0 w 5328592"/>
              <a:gd name="connsiteY7" fmla="*/ 1200129 h 1440160"/>
              <a:gd name="connsiteX8" fmla="*/ 0 w 5328592"/>
              <a:gd name="connsiteY8" fmla="*/ 240031 h 1440160"/>
              <a:gd name="connsiteX0" fmla="*/ 13908 w 5342500"/>
              <a:gd name="connsiteY0" fmla="*/ 240031 h 1440160"/>
              <a:gd name="connsiteX1" fmla="*/ 85690 w 5342500"/>
              <a:gd name="connsiteY1" fmla="*/ 7316 h 1440160"/>
              <a:gd name="connsiteX2" fmla="*/ 5102469 w 5342500"/>
              <a:gd name="connsiteY2" fmla="*/ 0 h 1440160"/>
              <a:gd name="connsiteX3" fmla="*/ 5342500 w 5342500"/>
              <a:gd name="connsiteY3" fmla="*/ 240031 h 1440160"/>
              <a:gd name="connsiteX4" fmla="*/ 5342500 w 5342500"/>
              <a:gd name="connsiteY4" fmla="*/ 1200129 h 1440160"/>
              <a:gd name="connsiteX5" fmla="*/ 5102469 w 5342500"/>
              <a:gd name="connsiteY5" fmla="*/ 1440160 h 1440160"/>
              <a:gd name="connsiteX6" fmla="*/ 253939 w 5342500"/>
              <a:gd name="connsiteY6" fmla="*/ 1440160 h 1440160"/>
              <a:gd name="connsiteX7" fmla="*/ 13908 w 5342500"/>
              <a:gd name="connsiteY7" fmla="*/ 1200129 h 1440160"/>
              <a:gd name="connsiteX8" fmla="*/ 13908 w 5342500"/>
              <a:gd name="connsiteY8" fmla="*/ 240031 h 1440160"/>
              <a:gd name="connsiteX0" fmla="*/ 0 w 5328592"/>
              <a:gd name="connsiteY0" fmla="*/ 240031 h 1440160"/>
              <a:gd name="connsiteX1" fmla="*/ 71782 w 5328592"/>
              <a:gd name="connsiteY1" fmla="*/ 7316 h 1440160"/>
              <a:gd name="connsiteX2" fmla="*/ 5088561 w 5328592"/>
              <a:gd name="connsiteY2" fmla="*/ 0 h 1440160"/>
              <a:gd name="connsiteX3" fmla="*/ 5328592 w 5328592"/>
              <a:gd name="connsiteY3" fmla="*/ 240031 h 1440160"/>
              <a:gd name="connsiteX4" fmla="*/ 5328592 w 5328592"/>
              <a:gd name="connsiteY4" fmla="*/ 1200129 h 1440160"/>
              <a:gd name="connsiteX5" fmla="*/ 5088561 w 5328592"/>
              <a:gd name="connsiteY5" fmla="*/ 1440160 h 1440160"/>
              <a:gd name="connsiteX6" fmla="*/ 240031 w 5328592"/>
              <a:gd name="connsiteY6" fmla="*/ 1440160 h 1440160"/>
              <a:gd name="connsiteX7" fmla="*/ 0 w 5328592"/>
              <a:gd name="connsiteY7" fmla="*/ 1200129 h 1440160"/>
              <a:gd name="connsiteX8" fmla="*/ 0 w 5328592"/>
              <a:gd name="connsiteY8" fmla="*/ 240031 h 1440160"/>
              <a:gd name="connsiteX0" fmla="*/ 6533 w 5335125"/>
              <a:gd name="connsiteY0" fmla="*/ 240031 h 1440160"/>
              <a:gd name="connsiteX1" fmla="*/ 27108 w 5335125"/>
              <a:gd name="connsiteY1" fmla="*/ 7316 h 1440160"/>
              <a:gd name="connsiteX2" fmla="*/ 5095094 w 5335125"/>
              <a:gd name="connsiteY2" fmla="*/ 0 h 1440160"/>
              <a:gd name="connsiteX3" fmla="*/ 5335125 w 5335125"/>
              <a:gd name="connsiteY3" fmla="*/ 240031 h 1440160"/>
              <a:gd name="connsiteX4" fmla="*/ 5335125 w 5335125"/>
              <a:gd name="connsiteY4" fmla="*/ 1200129 h 1440160"/>
              <a:gd name="connsiteX5" fmla="*/ 5095094 w 5335125"/>
              <a:gd name="connsiteY5" fmla="*/ 1440160 h 1440160"/>
              <a:gd name="connsiteX6" fmla="*/ 246564 w 5335125"/>
              <a:gd name="connsiteY6" fmla="*/ 1440160 h 1440160"/>
              <a:gd name="connsiteX7" fmla="*/ 6533 w 5335125"/>
              <a:gd name="connsiteY7" fmla="*/ 1200129 h 1440160"/>
              <a:gd name="connsiteX8" fmla="*/ 6533 w 5335125"/>
              <a:gd name="connsiteY8" fmla="*/ 240031 h 1440160"/>
              <a:gd name="connsiteX0" fmla="*/ 6533 w 5335125"/>
              <a:gd name="connsiteY0" fmla="*/ 240031 h 1445461"/>
              <a:gd name="connsiteX1" fmla="*/ 27108 w 5335125"/>
              <a:gd name="connsiteY1" fmla="*/ 7316 h 1445461"/>
              <a:gd name="connsiteX2" fmla="*/ 5095094 w 5335125"/>
              <a:gd name="connsiteY2" fmla="*/ 0 h 1445461"/>
              <a:gd name="connsiteX3" fmla="*/ 5335125 w 5335125"/>
              <a:gd name="connsiteY3" fmla="*/ 240031 h 1445461"/>
              <a:gd name="connsiteX4" fmla="*/ 5335125 w 5335125"/>
              <a:gd name="connsiteY4" fmla="*/ 1200129 h 1445461"/>
              <a:gd name="connsiteX5" fmla="*/ 5095094 w 5335125"/>
              <a:gd name="connsiteY5" fmla="*/ 1440160 h 1445461"/>
              <a:gd name="connsiteX6" fmla="*/ 246564 w 5335125"/>
              <a:gd name="connsiteY6" fmla="*/ 1440160 h 1445461"/>
              <a:gd name="connsiteX7" fmla="*/ 6533 w 5335125"/>
              <a:gd name="connsiteY7" fmla="*/ 1346433 h 1445461"/>
              <a:gd name="connsiteX8" fmla="*/ 6533 w 5335125"/>
              <a:gd name="connsiteY8" fmla="*/ 240031 h 1445461"/>
              <a:gd name="connsiteX0" fmla="*/ 6533 w 5335125"/>
              <a:gd name="connsiteY0" fmla="*/ 240031 h 1445461"/>
              <a:gd name="connsiteX1" fmla="*/ 27108 w 5335125"/>
              <a:gd name="connsiteY1" fmla="*/ 7316 h 1445461"/>
              <a:gd name="connsiteX2" fmla="*/ 5095094 w 5335125"/>
              <a:gd name="connsiteY2" fmla="*/ 0 h 1445461"/>
              <a:gd name="connsiteX3" fmla="*/ 5335125 w 5335125"/>
              <a:gd name="connsiteY3" fmla="*/ 240031 h 1445461"/>
              <a:gd name="connsiteX4" fmla="*/ 5335125 w 5335125"/>
              <a:gd name="connsiteY4" fmla="*/ 1200129 h 1445461"/>
              <a:gd name="connsiteX5" fmla="*/ 5095094 w 5335125"/>
              <a:gd name="connsiteY5" fmla="*/ 1440160 h 1445461"/>
              <a:gd name="connsiteX6" fmla="*/ 136836 w 5335125"/>
              <a:gd name="connsiteY6" fmla="*/ 1440160 h 1445461"/>
              <a:gd name="connsiteX7" fmla="*/ 6533 w 5335125"/>
              <a:gd name="connsiteY7" fmla="*/ 1346433 h 1445461"/>
              <a:gd name="connsiteX8" fmla="*/ 6533 w 5335125"/>
              <a:gd name="connsiteY8" fmla="*/ 240031 h 144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125" h="1445461">
                <a:moveTo>
                  <a:pt x="6533" y="240031"/>
                </a:moveTo>
                <a:cubicBezTo>
                  <a:pt x="6533" y="107466"/>
                  <a:pt x="-17675" y="7316"/>
                  <a:pt x="27108" y="7316"/>
                </a:cubicBezTo>
                <a:lnTo>
                  <a:pt x="5095094" y="0"/>
                </a:lnTo>
                <a:cubicBezTo>
                  <a:pt x="5227659" y="0"/>
                  <a:pt x="5335125" y="107466"/>
                  <a:pt x="5335125" y="240031"/>
                </a:cubicBezTo>
                <a:lnTo>
                  <a:pt x="5335125" y="1200129"/>
                </a:lnTo>
                <a:cubicBezTo>
                  <a:pt x="5335125" y="1332694"/>
                  <a:pt x="5227659" y="1440160"/>
                  <a:pt x="5095094" y="1440160"/>
                </a:cubicBezTo>
                <a:lnTo>
                  <a:pt x="136836" y="1440160"/>
                </a:lnTo>
                <a:cubicBezTo>
                  <a:pt x="4271" y="1440160"/>
                  <a:pt x="6533" y="1478998"/>
                  <a:pt x="6533" y="1346433"/>
                </a:cubicBezTo>
                <a:lnTo>
                  <a:pt x="6533" y="2400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547688"/>
            <a:ext cx="163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9063"/>
            <a:ext cx="136366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2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87325"/>
            <a:ext cx="7445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549" y="314096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555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248400" cy="4382616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>
          <a:xfrm rot="5400000">
            <a:off x="5616116" y="2816935"/>
            <a:ext cx="4320479" cy="1656184"/>
          </a:xfrm>
          <a:prstGeom prst="rect">
            <a:avLst/>
          </a:prstGeom>
        </p:spPr>
        <p:txBody>
          <a:bodyPr/>
          <a:lstStyle>
            <a:lvl1pPr marL="64008" indent="0">
              <a:buFontTx/>
              <a:buNone/>
              <a:defRPr sz="2400" b="1">
                <a:latin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5988050" y="6381750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7C70370-9FE9-44FE-8CC4-108C8B64DBE0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 smtClean="0">
                <a:solidFill>
                  <a:srgbClr val="A5B592">
                    <a:lumMod val="75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12150" y="6381750"/>
            <a:ext cx="503238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C0E85B5-8532-4ABA-8F6A-954F38B7343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4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245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O" sz="2400" b="0" dirty="0">
              <a:latin typeface="Times New Roman" pitchFamily="18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9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0"/>
          </a:p>
        </p:txBody>
      </p:sp>
    </p:spTree>
    <p:extLst>
      <p:ext uri="{BB962C8B-B14F-4D97-AF65-F5344CB8AC3E}">
        <p14:creationId xmlns:p14="http://schemas.microsoft.com/office/powerpoint/2010/main" val="12781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EBB7-D92F-4506-94D5-690F41CDEA94}" type="datetime6">
              <a:rPr lang="es-CO"/>
              <a:pPr>
                <a:defRPr/>
              </a:pPr>
              <a:t>mayo de 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844C7-A280-441B-85AD-AFDE7D68DA5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295339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CO" sz="2400" b="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115616" y="2924944"/>
            <a:ext cx="6336704" cy="2375669"/>
          </a:xfrm>
          <a:prstGeom prst="rect">
            <a:avLst/>
          </a:prstGeom>
        </p:spPr>
        <p:txBody>
          <a:bodyPr/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lang="es-CO" sz="3600" b="1" kern="1200" cap="none" baseline="0" dirty="0">
                <a:ln w="6350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116632"/>
            <a:ext cx="4834880" cy="792088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5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anchor="ctr"/>
          <a:lstStyle>
            <a:lvl1pPr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7DE9F6-7D8D-414E-A964-8E2AE9A6CC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858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www.andesco.org.co/site/assets/images/1-banner-home-congreso.png">
            <a:hlinkClick r:id="rId2" tgtFrame="&quot;_blank&quot;"/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040560" cy="980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10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9312" y="-10380"/>
            <a:ext cx="9144000" cy="6813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3" y="1147763"/>
            <a:ext cx="4956175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92275" y="5437188"/>
            <a:ext cx="68945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Cuentas Claras, Estado Transparente</a:t>
            </a:r>
          </a:p>
        </p:txBody>
      </p:sp>
    </p:spTree>
    <p:extLst>
      <p:ext uri="{BB962C8B-B14F-4D97-AF65-F5344CB8AC3E}">
        <p14:creationId xmlns:p14="http://schemas.microsoft.com/office/powerpoint/2010/main" val="22469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1115616" y="2924944"/>
            <a:ext cx="6336704" cy="2375669"/>
          </a:xfrm>
          <a:prstGeom prst="rect">
            <a:avLst/>
          </a:prstGeom>
        </p:spPr>
        <p:txBody>
          <a:bodyPr/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lang="es-CO" sz="3600" b="1" kern="1200" cap="none" baseline="0" dirty="0">
                <a:ln w="6350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5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anchor="ctr"/>
          <a:lstStyle>
            <a:lvl1pPr algn="ctr" latinLnBrk="0">
              <a:defRPr lang="es-ES"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86F712-900D-4F9F-91EE-E626646D9A4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8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o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1" name="Right Triangle 8"/>
          <p:cNvSpPr/>
          <p:nvPr userDrawn="1"/>
        </p:nvSpPr>
        <p:spPr>
          <a:xfrm flipV="1">
            <a:off x="29376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3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239000" cy="1872208"/>
          </a:xfrm>
          <a:prstGeom prst="rect">
            <a:avLst/>
          </a:prstGeom>
        </p:spPr>
        <p:txBody>
          <a:bodyPr anchor="ctr"/>
          <a:lstStyle>
            <a:lvl1pPr marL="0" algn="l" latinLnBrk="0">
              <a:buNone/>
              <a:defRPr lang="es-ES" sz="4000" b="1" cap="none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365104"/>
            <a:ext cx="3886200" cy="1584176"/>
          </a:xfrm>
          <a:prstGeom prst="rect">
            <a:avLst/>
          </a:prstGeom>
        </p:spPr>
        <p:txBody>
          <a:bodyPr anchor="t"/>
          <a:lstStyle>
            <a:lvl1pPr marL="54864" indent="0" algn="l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381750"/>
            <a:ext cx="1544638" cy="2857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1B90DDD-2F49-404C-8D98-7064E6D5500D}" type="datetime1">
              <a:rPr lang="es-CO"/>
              <a:pPr>
                <a:defRPr/>
              </a:pPr>
              <a:t>27/05/2021</a:t>
            </a:fld>
            <a:endParaRPr lang="es-CO" dirty="0"/>
          </a:p>
        </p:txBody>
      </p:sp>
      <p:sp>
        <p:nvSpPr>
          <p:cNvPr id="12" name="Isosceles Triangle 7"/>
          <p:cNvSpPr/>
          <p:nvPr/>
        </p:nvSpPr>
        <p:spPr>
          <a:xfrm rot="5400000" flipV="1">
            <a:off x="7553325" y="350838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766403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513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792162"/>
          </a:xfrm>
          <a:prstGeom prst="rect">
            <a:avLst/>
          </a:prstGeom>
        </p:spPr>
        <p:txBody>
          <a:bodyPr/>
          <a:lstStyle>
            <a:lvl1pPr marL="64008" indent="0">
              <a:buNone/>
              <a:defRPr sz="2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4"/>
          </p:nvPr>
        </p:nvSpPr>
        <p:spPr>
          <a:xfrm>
            <a:off x="5988050" y="6381750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612B7B3-B013-4F35-BEC3-B44935B421BF}" type="datetime1">
              <a:rPr lang="es-CO"/>
              <a:pPr>
                <a:defRPr/>
              </a:pPr>
              <a:t>27/05/2021</a:t>
            </a:fld>
            <a:endParaRPr lang="es-CO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312150" y="6381750"/>
            <a:ext cx="503238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B0AB1CB-7EBD-462B-9A49-7AC1982A1DC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25132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38600" cy="4043537"/>
          </a:xfrm>
          <a:prstGeom prst="rect">
            <a:avLst/>
          </a:prstGeom>
        </p:spPr>
        <p:txBody>
          <a:bodyPr/>
          <a:lstStyle>
            <a:lvl1pPr latinLnBrk="0">
              <a:defRPr lang="es-ES" sz="2600">
                <a:latin typeface="Calibri" pitchFamily="34" charset="0"/>
                <a:cs typeface="Calibri" pitchFamily="34" charset="0"/>
              </a:defRPr>
            </a:lvl1pPr>
            <a:lvl2pPr>
              <a:defRPr lang="es-ES" sz="2400">
                <a:latin typeface="Calibri" pitchFamily="34" charset="0"/>
                <a:cs typeface="Calibri" pitchFamily="34" charset="0"/>
              </a:defRPr>
            </a:lvl2pPr>
            <a:lvl3pPr>
              <a:defRPr lang="es-ES" sz="2000">
                <a:latin typeface="Calibri" pitchFamily="34" charset="0"/>
                <a:cs typeface="Calibri" pitchFamily="34" charset="0"/>
              </a:defRPr>
            </a:lvl3pPr>
            <a:lvl4pPr>
              <a:defRPr lang="es-ES" sz="1800">
                <a:latin typeface="Calibri" pitchFamily="34" charset="0"/>
                <a:cs typeface="Calibri" pitchFamily="34" charset="0"/>
              </a:defRPr>
            </a:lvl4pPr>
            <a:lvl5pPr>
              <a:defRPr lang="es-ES"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3"/>
            <a:ext cx="4038600" cy="4043537"/>
          </a:xfrm>
          <a:prstGeom prst="rect">
            <a:avLst/>
          </a:prstGeom>
        </p:spPr>
        <p:txBody>
          <a:bodyPr/>
          <a:lstStyle>
            <a:lvl1pPr latinLnBrk="0">
              <a:defRPr lang="es-ES" sz="2600">
                <a:latin typeface="Calibri" pitchFamily="34" charset="0"/>
                <a:cs typeface="Calibri" pitchFamily="34" charset="0"/>
              </a:defRPr>
            </a:lvl1pPr>
            <a:lvl2pPr>
              <a:defRPr lang="es-ES" sz="2400">
                <a:latin typeface="Calibri" pitchFamily="34" charset="0"/>
                <a:cs typeface="Calibri" pitchFamily="34" charset="0"/>
              </a:defRPr>
            </a:lvl2pPr>
            <a:lvl3pPr>
              <a:defRPr lang="es-ES" sz="2000">
                <a:latin typeface="Calibri" pitchFamily="34" charset="0"/>
                <a:cs typeface="Calibri" pitchFamily="34" charset="0"/>
              </a:defRPr>
            </a:lvl3pPr>
            <a:lvl4pPr>
              <a:defRPr lang="es-ES" sz="1800">
                <a:latin typeface="Calibri" pitchFamily="34" charset="0"/>
                <a:cs typeface="Calibri" pitchFamily="34" charset="0"/>
              </a:defRPr>
            </a:lvl4pPr>
            <a:lvl5pPr>
              <a:defRPr lang="es-ES"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80400" cy="719137"/>
          </a:xfrm>
          <a:prstGeom prst="rect">
            <a:avLst/>
          </a:prstGeom>
        </p:spPr>
        <p:txBody>
          <a:bodyPr/>
          <a:lstStyle>
            <a:lvl1pPr marL="64008" indent="0">
              <a:buFontTx/>
              <a:buNone/>
              <a:defRPr sz="2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14"/>
          </p:nvPr>
        </p:nvSpPr>
        <p:spPr>
          <a:xfrm>
            <a:off x="6156325" y="6372225"/>
            <a:ext cx="191770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2024DAC-8D39-40D6-AB16-EBD678937F73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8218488" y="6365875"/>
            <a:ext cx="50165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ECEB71B-6877-44B2-BE20-094CD737A5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333032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5988050" y="6381750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9853FBD-B505-4BC6-BC42-A88B451FEC4B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12150" y="6381750"/>
            <a:ext cx="503238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F32A6F4-AD95-4F27-87BF-2AAD13FD6DB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388060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381750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D0718BF-9240-4B6F-BD95-3BF1450D9677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150" y="6381750"/>
            <a:ext cx="503238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81DEC9-D0DE-4CC2-943C-FDD8CCAC2D9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91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 bwMode="auto">
          <a:xfrm>
            <a:off x="7952" y="0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96838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63" y="115888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248400" cy="4382616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>
          <a:xfrm rot="5400000">
            <a:off x="5616116" y="2816935"/>
            <a:ext cx="4320479" cy="1656184"/>
          </a:xfrm>
          <a:prstGeom prst="rect">
            <a:avLst/>
          </a:prstGeom>
        </p:spPr>
        <p:txBody>
          <a:bodyPr/>
          <a:lstStyle>
            <a:lvl1pPr marL="64008" indent="0">
              <a:buFontTx/>
              <a:buNone/>
              <a:defRPr sz="2400" b="1">
                <a:latin typeface="Calibri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5988050" y="6381750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E06DD76-877F-4D0A-A5A4-CCFC24F7E095}" type="datetime1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30338" y="6381750"/>
            <a:ext cx="4260850" cy="300038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12150" y="6381750"/>
            <a:ext cx="503238" cy="3016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000ADAD-A471-4CFA-9625-9ADCD90C45C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47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4000">
              <a:srgbClr val="F6F6F6"/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6 Rectángulo"/>
          <p:cNvSpPr/>
          <p:nvPr userDrawn="1"/>
        </p:nvSpPr>
        <p:spPr bwMode="auto">
          <a:xfrm>
            <a:off x="6772" y="11261"/>
            <a:ext cx="3563887" cy="1000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endPos="8000" dist="25400" dir="5400000" sy="-100000" algn="bl" rotWithShape="0"/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sz="2400" dirty="0">
              <a:latin typeface="Times New Roman" pitchFamily="18" charset="0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87788" y="1000125"/>
            <a:ext cx="5005387" cy="46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rgbClr val="00B050"/>
              </a:solidFill>
            </a:endParaRPr>
          </a:p>
        </p:txBody>
      </p:sp>
      <p:sp>
        <p:nvSpPr>
          <p:cNvPr id="6" name="AutoShape 2" descr="data:image/jpeg;base64,/9j/4AAQSkZJRgABAQAAAQABAAD/2wCEAAkGBxATEhUUEhQWExUVGRwbFxgYFhcWGBodGBcYGBgdHhgbHDQgGh0lHxgaITIlJSwrLi4uGB8zODMvOygtLisBCgoKDgwOGhAPGjYkHyU3Ny80Li4sMjc0LC0sNzcsLCw3Ky4rLCs3Ly80Nyw3Nyw0NDQ4LCwsNywsNywsNys3LP/AABEIAJgBGAMBIgACEQEDEQH/xAAcAAEAAgMBAQEAAAAAAAAAAAAABQYDBAcBAgj/xABLEAACAQMCAgQHCgoJBQEAAAABAgMABBESIQUxBhNBUQcVIjJhcdEUIzQ1U4GRk7KzFjNCUmJyc3SSoRckJVRVlKKx00OCweHwY//EABoBAQACAwEAAAAAAAAAAAAAAAADBAECBQb/xAAyEQEAAQICBwUGBwAAAAAAAAAAAQIDBBEFEiExUVJxFDJBkcEVMzSSoeIiQmFysdHh/9oADAMBAAIRAxEAPwDuNKUoFKUoFKUoFKUoFKUoFKUoME97Ehw8iKe5mUH6Cax+NLf5aL6xfbVXi4bBNxi766KOXTbW2NaK+MvcZxqG3IfRXLuLcbtHuG6uJVh68qwW1ikDKpcArupRQMAnOcnzTjfEzEbx3nxpb/LRfWL7aeNLf5aL6xfbX59TjSFcCKJAC4Ja2jZyZtg2BHjEWM7EatecDzV+ouJW4OqRVdPKDRx2qBmUMmyuy7AgvpPneTudxjGtTxZyl+gPGlv8tF9Yvtp40t/lovrF9tcL4f0otlREktUeUCTVL7lh6suYwsJxjOgNkttnPIHs3bHifDClvqURjriZFa0R36nRnSzCPBYyKDkcg5FNeniZS7P40t/lovrF9tPGlv8ALRfWL7a4Lf8AFLMSsYkGkiQjFojDJlbSMtjQerC48lxltwMb/J4ta6yTEvufH4kQR9djIXT1pjA3BznmNLbk4Ja1PEyl3zxpb/LRfWL7aeNLf5aL6xfbXB4uPWzRxRvDGJFZhJKLWIIzeR1cmAuTEAJNS4BJZdu7Tfj0YjY9VCmF1EvAm7Dq2flEwGpo2AGw0y9hprRxMpfoeG+hY4WRGPcHUn6Aa2KpvEOGW0XEOHtBDFFq6/JSNUJHVqRnAq5VswUpSgUpSgUpSgUpSgUpSgUpSgUpSgUpSgUpSgUpSgUpSgUpSgq3Dfji8/drb7dzVS6DH+qD9pL961W3hvxxefu1t9u5qpdBfgo/aS/etXE078PHX0lbwfflJji8Hyg/n7KeN4PlB/q9lWvoif6lB+zFQnCuktxPeXGlQbWKOF4sBtUnW9Z5Q23Gw7wABsdWRHGgbUx35+jbtlXBH+N4PlB/q9la0c1oY5ZCV63r1KE516AIwSBz07n6a6YKirn4dB+73H3lpVnD6It2JqmKpnOJjzR14mqvLYqPjeD5Qf6vZTxtB8oPob2Vcp7+XrmhijVikaOxeQoPfGkVQMI2fxbZ5dlUfwsdILqG2tZLbUkwnywQswCosikHA3QnA3A+nlX9gWuefo37ZVwZjxeD5Qfz9lRvTl88OuiDkGI4/lVu4Hx8XtlLMpBQqwUgY/6YJB35hiRt3VSulfxVN+7j7IqjitH0YS7a1Zzzn+JhNbvTdpqzhceK/DeGeqb7pKtdVTivw3hnqm+6SrXXrHNKUpQKUpQKUpQKUpQKUpQKUpQKUpQKUpQKUpQKUpQKUpQKUpQVbhvxxefu1t9u5qpdBfgo/aS/etVt4b8cXn7tbfbuaqXQX4KP2kv3rVxNO/Dx19JW8H35WjgV/E1lDGyz40AHTC5Bwe/Tgj+Rr54ewOWulleUoqFkgmXzdWSDjK69W4GOQ5863ujty62MIjXWwiDYJIHbjkCSTg7Du7Kyz3IyGy0qlCQo38pdWT5HLcKAeXOu1TuhVnezLxqJVwsUwCjYCCQbAbAeTisPUscTlgWUFMjJbDMurSQdIBIBA0nOlfmzW1y46tVbrGYZYM2PJJbB2BIO2MfMTWARj3RFGMhXilbcnUGieFBvnH/UO5BPkjessITi8pcSFJHhaUBC/Uy5DIGQGN0I1gnJXfG+cHNOGLJF1eoyPpZCztBOWZURhpHk7HU7PqJOSzbDIxYuMwbxKo1ZDIFIyuCoJLHnjShXtzrrVnWdAbhX62QEhoxIVhIzjSNjhlPaBknO2+AHxPf28cEwjhlQOJGOIJACzAlj5vadzVH6V/FU37uPsiuocQYm3kJBUmNjg8xlDsa5f0r+Kpv3cfZFcPS/vLHX+lvDd2vouPFfhvDPVN90lWuqpxX4bwz1TfdJVrruKhSlKBSlKBSlKBSlKBSlKBSlKBSlKBSlKBSlKBSlKBSlKBSlKCrcN+OLz92tvt3NVPoKP6oP2kv3rVbOG/HF5+7W327muIWdhGQxOcl35Mw/LbsBrn6RwvabcUZ5bc0dzH0YKNeuM89mx2PhPE3ihjjMEwdFClkaHBwT+c/Lc9naakIekIUeTaSjO53gyT2k++bmuKeLYv0v439tPFsX6X8b+2tY7VH54+X7lH23heSrzh2h+PblltpkY41FTb5bHLOX3/8Adaq8aPWLOttLohWSFgWh1F5Xt3BHvm48g5PpHzch8Wxfpfxv7at/Dbb+xbhQfI6/l5Wecf5WqpbU39uvVE7OXx80tnSdi/MxRTMZRnty3Qvk/SEOMNazEfrwg7dxEuRWhb8TYaNcMz6G1bC3jy2+5xLvzJ9ZJ9XI/FsX6X8b+2ni2L9L+N/bUWeK54+X7kXtvC8lXnDtN50iZ43UW02WVgMtDjcEfKVTemERXhc6nmsGD8wANUjxbF+l/G/trS41w+MW8pGrIQ/lsezuzVe9hbuIrom5XH4Zz2U/6ltadw8Tq00Tt2eDuXFfhvDPVN90lWuqpxX4bwz1TfdJVrrtLpSlKBSlKBSlKBSlKBSlKBSlKBSlKBSlKBSlKBSlKBSlKBSlKCrcN+OLz92tvt3Nca4f5p/Xf7bV2Xhvxxefu1t9u5rjXD/NP67/AG2qK7ucfTXuaevpLZpSlQvNFWfh5XxRceVv142yP/z7KrFWnhz/ANj3Awfx49XOOt6PF0tGd65+2VWpSlaOaVo8e+DTfqN/tW9Wjx74NN+o3+1Zjelse8p6w7RxX4bwz1TfdJVrqqcV+G8M9U33SVa6tPcFKUoFKUoFKUoFKUoFKUoFKUoFKUoFKUoFKUoFKUoFKUoFKUoKtw344vPTbW2PTh7jNcdt4ihljbzo5pUPrWRhn5+fz12Tjr+5762uTtHKptpT2KWYPAT3DUGT1yLVB8KXCGtLo3gBNtc6RKQD71KBpDH9FxgZ7x6a0rjOHP0nYqvWPw742q/SikEZG4PbSq7yRU/Z3Ljhc6BUKGcZbWQwPvR8zRg+cPyqgKzLe4jMP5zB/R5IIb+fV/8Awramcl3BXYt1V5+NMww0pStVIrS40haB1UZZxoUdpZyFUD0kmt2p3wdcEN7crcEf1a2bUrY2llGdIXvVOZP52O6tqIzlcwNiq9epiN0bZX/jS4v+GrzIE/0CNATju3H01aaqto4ueKPIN47GMwg9hmnKvKP+1EjB/X9dWqrL2JSlKBSlKBSlKBSlKBSlKBSlKBSlKBSlKBSlKBSlKBSvM17QKUpQavFOHxXETwzKHjkUqyntB/2NVZOIzWSGDiKme2xhbvTrBT824QDyCB+Xurbk6e250oOYP4P+FzgycPvOoDb4jkSaHffzGPk+oEVg/ozl/wATj/yq/wDPV94h0U4dOdU1pBIeeTEmfnON61PwB4R/cbf6pfZWNWJQV4azXOdVETPRTf6Mpf8AE4/8qv8Az15/RlL/AInH/lV/5quf4A8I/uNv9Uvsp+APCP7jb/VL7Kxqxwa9iw/JHkpv9GUv+Jx/5Vf+en9GUv8Aicf+VX/nq5fgDwj+42/1S+yn4A8I/uNv9UvspqxwOxYfkjyVa38HvD4hrv7zr1G+lmSCHbvUHLeosR6KmX45JdILfhChY8aTdlMQRLy96XbrnHYB5IPM9lS9p0N4ZEdUdnbqe8RJ/wCRU7WYjJNRbpojKmMo/RocD4TFawpDFnSvaxyzMTlmY9rMSST3mt+lKy3KUpQKUpQKUpQKUpQKUpQKUpQRXSfjPuO2kuDGZViGpwpAIUcyM8/VUNcdOVhS3lubeWGC40hZdSOiGQZXrNLZXPfgis/hO+Kr39i1QcPRa6v7SyjuZoltUWGQxxRtrl0opVWdnwo78Df0UE/J0oaS4lt7OD3S8GBM5kEUSMeSa8Es/oCnHaRX3wvpQJXmgMLR3UIDNAzL5StyZJPNZT37ekCq14EtS210kn49LuXrh26zp3PfnHP0V98TGrpJbdXzjtHMuBnCljpB7s7UFj6F9JxxCAXCRNFGxIXWyknSxU7DluKxdJulfuOa3iMDye6X6uNldANW2dQY5A3578jUL4DPieD9aX71qweEedHvOEaSG03jKcdhAUEesUEjxXp61vbSXUtnKIYpDGTrjySsnVEqucldQ51n4z00ktdfXWci6IWmyJYiGWNkV9O+7DWuRtzFR3hyH9jz/rR/erUv4Th/ZV7+xaghevZyOKyWc0+iIvApli95QrltEYPnkcySScYHdVh4r0pVJ1tbeJrm4ZNZRSEVE7Gkc+aD2bEnuqA4LwriL2NiY7tdA9zs0fUhCY1ZGZRIH/NB7N+W2a1PB9cIeM8WJIYy9Q8TfnR6W3U9q7pyoLKOktws8dvNZskkquUZZVeJtAyVD4BD8tio2zucV50K6b23EVl6oNHLC2HicrqHYDscEZBGR3VY5Y0JUsASpyuew4I29OCfpNcsuOj04tLXiVgP63bodSY2ni1EshA3JHZ9HdgLbJ0ukCXTm1fFmxWTEkeSRGsh09/kuO6vG6cQJZxXUsbp7oKiCIFXllL40qoBxk+vA76rXA+Mx3nDeL3MYIWVpCAeYItIVI+Yg1CREpcdG3kOIuqZQT5okZAAPWxKAeqgvnGOll5awPcXFg3VoM+9zpIy+lwVGkd5Utit6/6T4uTaW0RuZ1XXINYjjiB83XIQcE9gAJ27KnbmJGRlcAowIYHkQRgg+jFc88GSleIcZWT8abhW35mNusMW/aAD82aCz8L6TB7g2lxEba4C61UsHSRe1o5ABqwdiCAR3VKcW4nDbQvNO4SOMZZj7O0+iqL09BbjPBlj/GK07NgZwmmMZPoOGFeeHlG8XI2CY1uIzMB2puPtFaCftukl5JGJ04fIYSupQZUE7DmCIcY3G4BcHesadOoWitGjieSa8XVDApXVjtZ2OyKO0+vGatUUisoZSCpAII3BB3BFc5gjSPpJuAFezxDjGnIkPWAdxznNBYm6VNDLFFfQe5uvbRFIsgliL9iM+lSjnsyMHB3r2w6VGS+ksvc7K8Sh3cuhXS2wIxuT6KgfDqA3DOrAzLJNEsIHnFy3JfTgGvro/n8IL7PP3LDn15GaC68W4nDbQvNOwSOMZZj7O0+ioD8KbrqfdJsJBb6df41DPoxnV1OMct8a847OyoHw7SZsFXOQssckqDzjEraWOO7UyV0R5k0FyRo06ifydOM5z3YoKj0m8IlvaW0N2I3nt5yArxlc5YM26sQeSn59qtnuuPq+t1Dq9OvV2acas57sb1xboJwzreF8PinUmKa9lAU/mNb3H/kEg1IdFbqaSLxHNvLBN1crdjWieXn/AL/JjxnOHz6KC0cF8IgurWe7itZOrtywcM6K+UUO2Fz3EczWRun4W0jvZLWZbaQA9YpjcorHAZkDZx6s1W+jPxfx798vPsLUZccPvT0ehkNwj2yQo8lv1RjZ0UgsnXq+R/DQdD6Q9MBbS20YgaYXbBYnR0C5IU76jkDDZzvyNTHGuKrbW0lxKMCJC7DPaBnTn0naue9Lb1J34BLGuhHmVlX80FEwPm5VZelN4z3UFukL3CR+/wA6p1eRglbdSHIGGcM3PPvQoJ7hHFEubaO4iGVlQOoz3jOM9+dqhejHTeC7uJ7Uq0NxbsQ0blTqAOCylTuAf9xVf8FVw1tNdcMkRohE3XWyuQX6mUnyTgkHScb5OdR5Yr44p0Ve5hNzat1d9a3Nw0D9je/NmNu8H+We4mgt9v0izcXEMkRiW2RXkkZ106XDlSMb/wDTbPdWlY9Kri4j6+1smltzkqzSrFJIB2pGRuD2amXNc7uOOvxGz4xMiNHILe2WaMg5VozP1q4O+29dX6ISI1jamPBUwx4x+oKDJ0e47BeQiaAkqSQQRpZWGzKy9jClUvwThjc8XkX8Q92er7iwL9aR68pv20oLxxzhEV1C0M2rq32YKxXUO4kb4rJwrh6QRLEhYogCrrYuQAMAZO5wB21t0oIW76NQtM1xG0lvM4Ad4m06wOWtSCrEdhIyN694b0at4OtMesSTnMsxcmVyOWZDvgdgGw7KmaUFb4Z0KtbeIQwPcRRjOFW4kAGo5ON8jesD9B+HnqFzJm2YvEBO+VdjqZjvlmJGSWz295q11zqCWCXpDHLEUkVrJsOuCCRLp84fRQWzpF0dt7yEQXJdo9sqHK6iMEZI3JyM1k4rwaGa3NvMzmJhhsyEFgewtzNUvwq3Vww12pOeHaLh8FcF87KwznAjDkgc9a91WDpFxGG54RPMpVo5bZmGcEboTg9mQdvWKDIeidr1HU9dcCELo0i5kA0jbTkNnHZzrLxLopZy9S/lRPAoWKWKQxuqgABdQPlL6DkVBcIEH4PJr0dX7l8rOnT5u+ezOf51ReORypwy+4fLnquHsTHITgSrIwa1UHtIBckDtVOeTQdch4JCp6x5ZJZMYWWSQErnnoAAVCe0qMnFbHR/hkFtEIYGJjTZQXMmkdwJOcVSvDKE8RPp04950Yxjz1835s8qneiPUrK6t1HupkywgAC9SrnqdQHI+Wee5w3YKDdk6K2fVXEQBjjuXaSYI5QEsoVtx5oOATjtzXx+CdjJae42XrrdcBVZy5TAwNLZyCOzfO9TPENPVSa8adLZ1YxjBznO2K5v4P8AqfwbOqTqkMUokkQAlMlgzEDmR29tBbLPgFs4CNcy3Ua8o5J+sXycDDY3kAyPPLc62+J9HreWZZ8tDcBSoljbQ5X81ux1HPDA4qpdAFnivWt7mOB5I7VOrubfYPCXARXUdvkkg/rY51pdPeMyRXUPEEJa3spupk0lSpWXAnPPUWDaBj9A0F74bwC3t5HnyzzSAB5pW1OQOSgnZV9CgCt+4ihmRo3CSo4IZThgQeYIqA8IHFbOCxNxcKkyIVeJCQVkk5xjuYZ3+bPZUT4L+GxWwZJGV765Hui506fIBbCIceaBqOB6GoJqy6IwQr1UU9ykWDiETsFAyM6T56gZAwGAGa3L7ozaSRxR9WIxbkGExkxtFjbyGXdQe0cj25qh9LeNyQ39vxEEm1hla1kIZSmh9Id9jnIkBBGOSLXU1YEZG4PI0ECvR22SVLm4keaSIERyTuMR6sZ0gAKpOwzjJ23rHH0TtTO9ykk3WyqAzrO+6jBUYBxjlioTpQw8dWHujHubq5er1+Z1/Zz216cYz3nHbVn4LDZRCdrbQqtIXmK4CB9ChznkNgM47c53zQYrLoxaI07ENM06qkvWyNNlRqwuHJ0r5R2GBWnJ0QtRF7naaYW+MdQZjoxnOnPn6OzTqxjbGKqnBeNSQ8XSWYkQ8WizFqK4Uw7xAYJ2KOOeN3Ire8ICxHi/BusCEZudWrGMdXHjOfTmgt150dt5Op89BbkNCsblFQhWUEAfosR6jWZeEQCeWZRiaSNEdwfK0oWK+rmd+3A7qqPgoJC32g4sxcv7l/MCDOvR2dXnljbnioq0468XFobp2ItuJqYkJZdHvTZtyMH8oMTvvmQigtkXQ6yijmiDyolyzPMvXt5bPs5JJyCfRivB0IsDEluTK8MWMQmeQoAOQZdXlD0Go/wucHMlot1EoNxYuJ48jOQhBdT2lSBnH6Iqe6LIHiNyU0NdESkEDUFIAjDHtwoHzk0GHifReyuXhdi2bYgwiOUosZGMEKpx+SOfd662uF8It4ppZo3d5JgvWFpC+QgIXY8gMnljmaqnghEeOJaNGPGE/m483ydPL8nnjsqhKkfiyc2oT3b4yf3L1enrdXWLsuN8aOfZj0UHZL3ovby3S3bGUTopVWWRlwpzldI2I3PPNbXBuDRWwcRFyHZnIdy/lOxZyM8skk1ILnAzz7cV7QR9pwW3jmnmRAHuAnW9zdWGCnHLOGIJ7dqjIeh1vGrRwST28LkloopCqeVz07ZjH6hXmTVjpQanC+HQ28SwwIscaDCqowB/7pW3SgUpSgUpSgVHcN4FawMzwwpGzDBKjsyWwO4ZJOBtSlBtNZxHUTGh1edlR5WOWdt699yRadGhNH5ukafoxilKDz3HFp0aE0fm6Rp7+WMV69pEQFKIVHIFQQMDA2x3bUpQePZxFQpRCq8lKggeoYwK9t7SJM6ERM89Khc/QKUoMkkYYEMAQeYIyD81Y47SJVKqiBTzAUAH1jG9KUHlrZxRgiONIwTk6FC5PecDc14bCHBHVpgnJGhcE9/Ln6aUoPp7WMqFKKVHJSoIHqHIV5b2kSZ0IiZ56VC5+gV7Sg+PF8GNPVR4znGhcZ5ZxjnWwqgAADAGwA2ApSgx3FukilZFV1PNWAYH5jtRbdAmgKoTGNOBpx3Y5YpSg+DYQ7e9p5Pm+Qu2+dttt69nsonOXjRzyyyqx/mKUoMpQYxgYxjGNsd2O6sDcPgIAMUZA5DQu3q22pSg2GUEEEZB2IPI00jGMbd3ZSlBhhs4kzojRc7HSoGfXgb86QWcSHKRoh5ZVQD/ACFKUGelKUClKUClKUH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 descr="data:image/jpeg;base64,/9j/4AAQSkZJRgABAQAAAQABAAD/2wCEAAkGBxATEhUUEhQWExUVGRwbFxgYFhcWGBodGBcYGBgdHhgbHDQgGh0lHxgaITIlJSwrLi4uGB8zODMvOygtLisBCgoKDgwOGhAPGjYkHyU3Ny80Li4sMjc0LC0sNzcsLCw3Ky4rLCs3Ly80Nyw3Nyw0NDQ4LCwsNywsNywsNys3LP/AABEIAJgBGAMBIgACEQEDEQH/xAAcAAEAAgMBAQEAAAAAAAAAAAAABQYDBAcBAgj/xABLEAACAQMCAgQHCgoJBQEAAAABAgMABBESIQUxBhNBUQcVIjJhcdEUIzQ1U4GRk7KzFjNCUmJyc3SSoRckJVRVlKKx00OCweHwY//EABoBAQACAwEAAAAAAAAAAAAAAAADBAECBQb/xAAyEQEAAQICBwUGBwAAAAAAAAAAAQIDBBEFEiExUVJxFDJBkcEVMzSSoeIiQmFysdHh/9oADAMBAAIRAxEAPwDuNKUoFKUoFKUoFKUoFKUoFKUoME97Ehw8iKe5mUH6Cax+NLf5aL6xfbVXi4bBNxi766KOXTbW2NaK+MvcZxqG3IfRXLuLcbtHuG6uJVh68qwW1ikDKpcArupRQMAnOcnzTjfEzEbx3nxpb/LRfWL7aeNLf5aL6xfbX59TjSFcCKJAC4Ja2jZyZtg2BHjEWM7EatecDzV+ouJW4OqRVdPKDRx2qBmUMmyuy7AgvpPneTudxjGtTxZyl+gPGlv8tF9Yvtp40t/lovrF9tcL4f0otlREktUeUCTVL7lh6suYwsJxjOgNkttnPIHs3bHifDClvqURjriZFa0R36nRnSzCPBYyKDkcg5FNeniZS7P40t/lovrF9tPGlv8ALRfWL7a4Lf8AFLMSsYkGkiQjFojDJlbSMtjQerC48lxltwMb/J4ta6yTEvufH4kQR9djIXT1pjA3BznmNLbk4Ja1PEyl3zxpb/LRfWL7aeNLf5aL6xfbXB4uPWzRxRvDGJFZhJKLWIIzeR1cmAuTEAJNS4BJZdu7Tfj0YjY9VCmF1EvAm7Dq2flEwGpo2AGw0y9hprRxMpfoeG+hY4WRGPcHUn6Aa2KpvEOGW0XEOHtBDFFq6/JSNUJHVqRnAq5VswUpSgUpSgUpSgUpSgUpSgUpSgUpSgUpSgUpSgUpSgUpSgUpSgq3Dfji8/drb7dzVS6DH+qD9pL961W3hvxxefu1t9u5qpdBfgo/aS/etXE078PHX0lbwfflJji8Hyg/n7KeN4PlB/q9lWvoif6lB+zFQnCuktxPeXGlQbWKOF4sBtUnW9Z5Q23Gw7wABsdWRHGgbUx35+jbtlXBH+N4PlB/q9la0c1oY5ZCV63r1KE516AIwSBz07n6a6YKirn4dB+73H3lpVnD6It2JqmKpnOJjzR14mqvLYqPjeD5Qf6vZTxtB8oPob2Vcp7+XrmhijVikaOxeQoPfGkVQMI2fxbZ5dlUfwsdILqG2tZLbUkwnywQswCosikHA3QnA3A+nlX9gWuefo37ZVwZjxeD5Qfz9lRvTl88OuiDkGI4/lVu4Hx8XtlLMpBQqwUgY/6YJB35hiRt3VSulfxVN+7j7IqjitH0YS7a1Zzzn+JhNbvTdpqzhceK/DeGeqb7pKtdVTivw3hnqm+6SrXXrHNKUpQKUpQKUpQKUpQKUpQKUpQKUpQKUpQKUpQKUpQKUpQKUpQVbhvxxefu1t9u5qpdBfgo/aS/etVt4b8cXn7tbfbuaqXQX4KP2kv3rVxNO/Dx19JW8H35WjgV/E1lDGyz40AHTC5Bwe/Tgj+Rr54ewOWulleUoqFkgmXzdWSDjK69W4GOQ5863ujty62MIjXWwiDYJIHbjkCSTg7Du7Kyz3IyGy0qlCQo38pdWT5HLcKAeXOu1TuhVnezLxqJVwsUwCjYCCQbAbAeTisPUscTlgWUFMjJbDMurSQdIBIBA0nOlfmzW1y46tVbrGYZYM2PJJbB2BIO2MfMTWARj3RFGMhXilbcnUGieFBvnH/UO5BPkjessITi8pcSFJHhaUBC/Uy5DIGQGN0I1gnJXfG+cHNOGLJF1eoyPpZCztBOWZURhpHk7HU7PqJOSzbDIxYuMwbxKo1ZDIFIyuCoJLHnjShXtzrrVnWdAbhX62QEhoxIVhIzjSNjhlPaBknO2+AHxPf28cEwjhlQOJGOIJACzAlj5vadzVH6V/FU37uPsiuocQYm3kJBUmNjg8xlDsa5f0r+Kpv3cfZFcPS/vLHX+lvDd2vouPFfhvDPVN90lWuqpxX4bwz1TfdJVrruKhSlKBSlKBSlKBSlKBSlKBSlKBSlKBSlKBSlKBSlKBSlKBSlKCrcN+OLz92tvt3NVPoKP6oP2kv3rVbOG/HF5+7W327muIWdhGQxOcl35Mw/LbsBrn6RwvabcUZ5bc0dzH0YKNeuM89mx2PhPE3ihjjMEwdFClkaHBwT+c/Lc9naakIekIUeTaSjO53gyT2k++bmuKeLYv0v439tPFsX6X8b+2tY7VH54+X7lH23heSrzh2h+PblltpkY41FTb5bHLOX3/8Adaq8aPWLOttLohWSFgWh1F5Xt3BHvm48g5PpHzch8Wxfpfxv7at/Dbb+xbhQfI6/l5Wecf5WqpbU39uvVE7OXx80tnSdi/MxRTMZRnty3Qvk/SEOMNazEfrwg7dxEuRWhb8TYaNcMz6G1bC3jy2+5xLvzJ9ZJ9XI/FsX6X8b+2ni2L9L+N/bUWeK54+X7kXtvC8lXnDtN50iZ43UW02WVgMtDjcEfKVTemERXhc6nmsGD8wANUjxbF+l/G/trS41w+MW8pGrIQ/lsezuzVe9hbuIrom5XH4Zz2U/6ltadw8Tq00Tt2eDuXFfhvDPVN90lWuqpxX4bwz1TfdJVrrtLpSlKBSlKBSlKBSlKBSlKBSlKBSlKBSlKBSlKBSlKBSlKBSlKCrcN+OLz92tvt3Nca4f5p/Xf7bV2Xhvxxefu1t9u5rjXD/NP67/AG2qK7ucfTXuaevpLZpSlQvNFWfh5XxRceVv142yP/z7KrFWnhz/ANj3Awfx49XOOt6PF0tGd65+2VWpSlaOaVo8e+DTfqN/tW9Wjx74NN+o3+1Zjelse8p6w7RxX4bwz1TfdJVrqqcV+G8M9U33SVa6tPcFKUoFKUoFKUoFKUoFKUoFKUoFKUoFKUoFKUoFKUoFKUoFKUoKtw344vPTbW2PTh7jNcdt4ihljbzo5pUPrWRhn5+fz12Tjr+5762uTtHKptpT2KWYPAT3DUGT1yLVB8KXCGtLo3gBNtc6RKQD71KBpDH9FxgZ7x6a0rjOHP0nYqvWPw742q/SikEZG4PbSq7yRU/Z3Ljhc6BUKGcZbWQwPvR8zRg+cPyqgKzLe4jMP5zB/R5IIb+fV/8Awramcl3BXYt1V5+NMww0pStVIrS40haB1UZZxoUdpZyFUD0kmt2p3wdcEN7crcEf1a2bUrY2llGdIXvVOZP52O6tqIzlcwNiq9epiN0bZX/jS4v+GrzIE/0CNATju3H01aaqto4ueKPIN47GMwg9hmnKvKP+1EjB/X9dWqrL2JSlKBSlKBSlKBSlKBSlKBSlKBSlKBSlKBSlKBSlKBSvM17QKUpQavFOHxXETwzKHjkUqyntB/2NVZOIzWSGDiKme2xhbvTrBT824QDyCB+Xurbk6e250oOYP4P+FzgycPvOoDb4jkSaHffzGPk+oEVg/ozl/wATj/yq/wDPV94h0U4dOdU1pBIeeTEmfnON61PwB4R/cbf6pfZWNWJQV4azXOdVETPRTf6Mpf8AE4/8qv8Az15/RlL/AInH/lV/5quf4A8I/uNv9Uvsp+APCP7jb/VL7Kxqxwa9iw/JHkpv9GUv+Jx/5Vf+en9GUv8Aicf+VX/nq5fgDwj+42/1S+yn4A8I/uNv9UvspqxwOxYfkjyVa38HvD4hrv7zr1G+lmSCHbvUHLeosR6KmX45JdILfhChY8aTdlMQRLy96XbrnHYB5IPM9lS9p0N4ZEdUdnbqe8RJ/wCRU7WYjJNRbpojKmMo/RocD4TFawpDFnSvaxyzMTlmY9rMSST3mt+lKy3KUpQKUpQKUpQKUpQKUpQKUpQRXSfjPuO2kuDGZViGpwpAIUcyM8/VUNcdOVhS3lubeWGC40hZdSOiGQZXrNLZXPfgis/hO+Kr39i1QcPRa6v7SyjuZoltUWGQxxRtrl0opVWdnwo78Df0UE/J0oaS4lt7OD3S8GBM5kEUSMeSa8Es/oCnHaRX3wvpQJXmgMLR3UIDNAzL5StyZJPNZT37ekCq14EtS210kn49LuXrh26zp3PfnHP0V98TGrpJbdXzjtHMuBnCljpB7s7UFj6F9JxxCAXCRNFGxIXWyknSxU7DluKxdJulfuOa3iMDye6X6uNldANW2dQY5A3578jUL4DPieD9aX71qweEedHvOEaSG03jKcdhAUEesUEjxXp61vbSXUtnKIYpDGTrjySsnVEqucldQ51n4z00ktdfXWci6IWmyJYiGWNkV9O+7DWuRtzFR3hyH9jz/rR/erUv4Th/ZV7+xaghevZyOKyWc0+iIvApli95QrltEYPnkcySScYHdVh4r0pVJ1tbeJrm4ZNZRSEVE7Gkc+aD2bEnuqA4LwriL2NiY7tdA9zs0fUhCY1ZGZRIH/NB7N+W2a1PB9cIeM8WJIYy9Q8TfnR6W3U9q7pyoLKOktws8dvNZskkquUZZVeJtAyVD4BD8tio2zucV50K6b23EVl6oNHLC2HicrqHYDscEZBGR3VY5Y0JUsASpyuew4I29OCfpNcsuOj04tLXiVgP63bodSY2ni1EshA3JHZ9HdgLbJ0ukCXTm1fFmxWTEkeSRGsh09/kuO6vG6cQJZxXUsbp7oKiCIFXllL40qoBxk+vA76rXA+Mx3nDeL3MYIWVpCAeYItIVI+Yg1CREpcdG3kOIuqZQT5okZAAPWxKAeqgvnGOll5awPcXFg3VoM+9zpIy+lwVGkd5Utit6/6T4uTaW0RuZ1XXINYjjiB83XIQcE9gAJ27KnbmJGRlcAowIYHkQRgg+jFc88GSleIcZWT8abhW35mNusMW/aAD82aCz8L6TB7g2lxEba4C61UsHSRe1o5ABqwdiCAR3VKcW4nDbQvNO4SOMZZj7O0+iqL09BbjPBlj/GK07NgZwmmMZPoOGFeeHlG8XI2CY1uIzMB2puPtFaCftukl5JGJ04fIYSupQZUE7DmCIcY3G4BcHesadOoWitGjieSa8XVDApXVjtZ2OyKO0+vGatUUisoZSCpAII3BB3BFc5gjSPpJuAFezxDjGnIkPWAdxznNBYm6VNDLFFfQe5uvbRFIsgliL9iM+lSjnsyMHB3r2w6VGS+ksvc7K8Sh3cuhXS2wIxuT6KgfDqA3DOrAzLJNEsIHnFy3JfTgGvro/n8IL7PP3LDn15GaC68W4nDbQvNOwSOMZZj7O0+ioD8KbrqfdJsJBb6df41DPoxnV1OMct8a847OyoHw7SZsFXOQssckqDzjEraWOO7UyV0R5k0FyRo06ifydOM5z3YoKj0m8IlvaW0N2I3nt5yArxlc5YM26sQeSn59qtnuuPq+t1Dq9OvV2acas57sb1xboJwzreF8PinUmKa9lAU/mNb3H/kEg1IdFbqaSLxHNvLBN1crdjWieXn/AL/JjxnOHz6KC0cF8IgurWe7itZOrtywcM6K+UUO2Fz3EczWRun4W0jvZLWZbaQA9YpjcorHAZkDZx6s1W+jPxfx798vPsLUZccPvT0ehkNwj2yQo8lv1RjZ0UgsnXq+R/DQdD6Q9MBbS20YgaYXbBYnR0C5IU76jkDDZzvyNTHGuKrbW0lxKMCJC7DPaBnTn0naue9Lb1J34BLGuhHmVlX80FEwPm5VZelN4z3UFukL3CR+/wA6p1eRglbdSHIGGcM3PPvQoJ7hHFEubaO4iGVlQOoz3jOM9+dqhejHTeC7uJ7Uq0NxbsQ0blTqAOCylTuAf9xVf8FVw1tNdcMkRohE3XWyuQX6mUnyTgkHScb5OdR5Yr44p0Ve5hNzat1d9a3Nw0D9je/NmNu8H+We4mgt9v0izcXEMkRiW2RXkkZ106XDlSMb/wDTbPdWlY9Kri4j6+1smltzkqzSrFJIB2pGRuD2amXNc7uOOvxGz4xMiNHILe2WaMg5VozP1q4O+29dX6ISI1jamPBUwx4x+oKDJ0e47BeQiaAkqSQQRpZWGzKy9jClUvwThjc8XkX8Q92er7iwL9aR68pv20oLxxzhEV1C0M2rq32YKxXUO4kb4rJwrh6QRLEhYogCrrYuQAMAZO5wB21t0oIW76NQtM1xG0lvM4Ad4m06wOWtSCrEdhIyN694b0at4OtMesSTnMsxcmVyOWZDvgdgGw7KmaUFb4Z0KtbeIQwPcRRjOFW4kAGo5ON8jesD9B+HnqFzJm2YvEBO+VdjqZjvlmJGSWz295q11zqCWCXpDHLEUkVrJsOuCCRLp84fRQWzpF0dt7yEQXJdo9sqHK6iMEZI3JyM1k4rwaGa3NvMzmJhhsyEFgewtzNUvwq3Vww12pOeHaLh8FcF87KwznAjDkgc9a91WDpFxGG54RPMpVo5bZmGcEboTg9mQdvWKDIeidr1HU9dcCELo0i5kA0jbTkNnHZzrLxLopZy9S/lRPAoWKWKQxuqgABdQPlL6DkVBcIEH4PJr0dX7l8rOnT5u+ezOf51ReORypwy+4fLnquHsTHITgSrIwa1UHtIBckDtVOeTQdch4JCp6x5ZJZMYWWSQErnnoAAVCe0qMnFbHR/hkFtEIYGJjTZQXMmkdwJOcVSvDKE8RPp04950Yxjz1835s8qneiPUrK6t1HupkywgAC9SrnqdQHI+Wee5w3YKDdk6K2fVXEQBjjuXaSYI5QEsoVtx5oOATjtzXx+CdjJae42XrrdcBVZy5TAwNLZyCOzfO9TPENPVSa8adLZ1YxjBznO2K5v4P8AqfwbOqTqkMUokkQAlMlgzEDmR29tBbLPgFs4CNcy3Ua8o5J+sXycDDY3kAyPPLc62+J9HreWZZ8tDcBSoljbQ5X81ux1HPDA4qpdAFnivWt7mOB5I7VOrubfYPCXARXUdvkkg/rY51pdPeMyRXUPEEJa3spupk0lSpWXAnPPUWDaBj9A0F74bwC3t5HnyzzSAB5pW1OQOSgnZV9CgCt+4ihmRo3CSo4IZThgQeYIqA8IHFbOCxNxcKkyIVeJCQVkk5xjuYZ3+bPZUT4L+GxWwZJGV765Hui506fIBbCIceaBqOB6GoJqy6IwQr1UU9ykWDiETsFAyM6T56gZAwGAGa3L7ozaSRxR9WIxbkGExkxtFjbyGXdQe0cj25qh9LeNyQ39vxEEm1hla1kIZSmh9Id9jnIkBBGOSLXU1YEZG4PI0ECvR22SVLm4keaSIERyTuMR6sZ0gAKpOwzjJ23rHH0TtTO9ykk3WyqAzrO+6jBUYBxjlioTpQw8dWHujHubq5er1+Z1/Zz216cYz3nHbVn4LDZRCdrbQqtIXmK4CB9ChznkNgM47c53zQYrLoxaI07ENM06qkvWyNNlRqwuHJ0r5R2GBWnJ0QtRF7naaYW+MdQZjoxnOnPn6OzTqxjbGKqnBeNSQ8XSWYkQ8WizFqK4Uw7xAYJ2KOOeN3Ire8ICxHi/BusCEZudWrGMdXHjOfTmgt150dt5Op89BbkNCsblFQhWUEAfosR6jWZeEQCeWZRiaSNEdwfK0oWK+rmd+3A7qqPgoJC32g4sxcv7l/MCDOvR2dXnljbnioq0468XFobp2ItuJqYkJZdHvTZtyMH8oMTvvmQigtkXQ6yijmiDyolyzPMvXt5bPs5JJyCfRivB0IsDEluTK8MWMQmeQoAOQZdXlD0Go/wucHMlot1EoNxYuJ48jOQhBdT2lSBnH6Iqe6LIHiNyU0NdESkEDUFIAjDHtwoHzk0GHifReyuXhdi2bYgwiOUosZGMEKpx+SOfd662uF8It4ppZo3d5JgvWFpC+QgIXY8gMnljmaqnghEeOJaNGPGE/m483ydPL8nnjsqhKkfiyc2oT3b4yf3L1enrdXWLsuN8aOfZj0UHZL3ovby3S3bGUTopVWWRlwpzldI2I3PPNbXBuDRWwcRFyHZnIdy/lOxZyM8skk1ILnAzz7cV7QR9pwW3jmnmRAHuAnW9zdWGCnHLOGIJ7dqjIeh1vGrRwST28LkloopCqeVz07ZjH6hXmTVjpQanC+HQ28SwwIscaDCqowB/7pW3SgUpSgUpSgVHcN4FawMzwwpGzDBKjsyWwO4ZJOBtSlBtNZxHUTGh1edlR5WOWdt699yRadGhNH5ukafoxilKDz3HFp0aE0fm6Rp7+WMV69pEQFKIVHIFQQMDA2x3bUpQePZxFQpRCq8lKggeoYwK9t7SJM6ERM89Khc/QKUoMkkYYEMAQeYIyD81Y47SJVKqiBTzAUAH1jG9KUHlrZxRgiONIwTk6FC5PecDc14bCHBHVpgnJGhcE9/Ln6aUoPp7WMqFKKVHJSoIHqHIV5b2kSZ0IiZ56VC5+gV7Sg+PF8GNPVR4znGhcZ5ZxjnWwqgAADAGwA2ApSgx3FukilZFV1PNWAYH5jtRbdAmgKoTGNOBpx3Y5YpSg+DYQ7e9p5Pm+Qu2+dttt69nsonOXjRzyyyqx/mKUoMpQYxgYxjGNsd2O6sDcPgIAMUZA5DQu3q22pSg2GUEEEZB2IPI00jGMbd3ZSlBhhs4kzojRc7HSoGfXgb86QWcSHKRoh5ZVQD/ACFKUGelKUClKUClKUH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" y="83824"/>
            <a:ext cx="8382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398" y="320361"/>
            <a:ext cx="11604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10 Imagen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423" y="102874"/>
            <a:ext cx="5445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 Imagen"/>
          <p:cNvPicPr/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0"/>
            <a:ext cx="3491880" cy="100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</p:sldLayoutIdLst>
  <p:hf sldNum="0" hdr="0"/>
  <p:txStyles>
    <p:titleStyle>
      <a:lvl1pPr marL="484188" indent="-484188" algn="l" rtl="0" eaLnBrk="1" fontAlgn="base" hangingPunct="1">
        <a:spcBef>
          <a:spcPct val="0"/>
        </a:spcBef>
        <a:spcAft>
          <a:spcPct val="0"/>
        </a:spcAft>
        <a:defRPr lang="es-ES" sz="1600" kern="1200">
          <a:ln w="6350">
            <a:noFill/>
          </a:ln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2pPr>
      <a:lvl3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3pPr>
      <a:lvl4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4pPr>
      <a:lvl5pPr marL="4841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5pPr>
      <a:lvl6pPr marL="9413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6pPr>
      <a:lvl7pPr marL="13985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7pPr>
      <a:lvl8pPr marL="18557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8pPr>
      <a:lvl9pPr marL="2312988" indent="-484188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alibri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lang="es-ES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aduria.gov.co/wps/portal/internetes/home/internet/regimen-contaduria-publica/normas-internacionales/marco-normativo-empresas-no-cotizantes" TargetMode="External"/><Relationship Id="rId2" Type="http://schemas.openxmlformats.org/officeDocument/2006/relationships/hyperlink" Target="http://www.contaduria.gov.co/wps/portal/internetes/!ut/p/b1/04_Sj9CPykssy0xPLMnMz0vMAfGjzOINzPyDTEPdQoONTA1MDBwNTA0tTYL8jAwCTIAKIkEKcABHA0L6_Tzyc1P1C3IjygHTUGxv/dl4/d5/L2dJQSEvUUt3QS80SmtFL1o2XzA2T1I1VUZVU0E0REMwQTBFOVFQVTMzMEUx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bohorquez@contaduria.gov.c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1268760"/>
            <a:ext cx="2736305" cy="2520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" y="4976008"/>
            <a:ext cx="2865115" cy="1881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54" y="1259038"/>
            <a:ext cx="2221442" cy="26740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03848" y="4853478"/>
            <a:ext cx="5940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CAROLINA SOTO LOSADA</a:t>
            </a:r>
          </a:p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Viceministra General  </a:t>
            </a:r>
          </a:p>
          <a:p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500" b="1" dirty="0">
                <a:latin typeface="Arial" panose="020B0604020202020204" pitchFamily="34" charset="0"/>
                <a:cs typeface="Arial" panose="020B0604020202020204" pitchFamily="34" charset="0"/>
              </a:rPr>
              <a:t>PEDRO LUIS BOHÓRQUEZ RAMÍREZ</a:t>
            </a:r>
          </a:p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Contador General de Nación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2771800" cy="1296144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268760"/>
            <a:ext cx="410445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83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6" y="1124744"/>
            <a:ext cx="8205927" cy="56697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2135138"/>
            <a:ext cx="1925231" cy="230197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35" y="1907745"/>
            <a:ext cx="6931753" cy="5049647"/>
          </a:xfrm>
          <a:prstGeom prst="rect">
            <a:avLst/>
          </a:prstGeom>
        </p:spPr>
      </p:pic>
      <p:sp>
        <p:nvSpPr>
          <p:cNvPr id="9" name="Flecha doblada 8"/>
          <p:cNvSpPr/>
          <p:nvPr/>
        </p:nvSpPr>
        <p:spPr>
          <a:xfrm rot="16200000">
            <a:off x="636460" y="4390004"/>
            <a:ext cx="1154916" cy="1531588"/>
          </a:xfrm>
          <a:prstGeom prst="ben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3242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0 Rectángulo"/>
          <p:cNvSpPr/>
          <p:nvPr/>
        </p:nvSpPr>
        <p:spPr>
          <a:xfrm>
            <a:off x="6038987" y="4149080"/>
            <a:ext cx="572714" cy="216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348</a:t>
            </a:r>
            <a:endParaRPr lang="es-CO" b="1" dirty="0"/>
          </a:p>
        </p:txBody>
      </p:sp>
      <p:sp>
        <p:nvSpPr>
          <p:cNvPr id="4" name="11 Rectángulo"/>
          <p:cNvSpPr/>
          <p:nvPr/>
        </p:nvSpPr>
        <p:spPr>
          <a:xfrm>
            <a:off x="7740352" y="2204864"/>
            <a:ext cx="819600" cy="216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3.802</a:t>
            </a:r>
            <a:endParaRPr lang="es-CO" b="1" dirty="0"/>
          </a:p>
        </p:txBody>
      </p:sp>
      <p:sp>
        <p:nvSpPr>
          <p:cNvPr id="5" name="12 Rectángulo"/>
          <p:cNvSpPr/>
          <p:nvPr/>
        </p:nvSpPr>
        <p:spPr>
          <a:xfrm>
            <a:off x="8324065" y="4129447"/>
            <a:ext cx="761041" cy="216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3.452</a:t>
            </a:r>
            <a:endParaRPr lang="es-CO" b="1" dirty="0"/>
          </a:p>
        </p:txBody>
      </p:sp>
      <p:sp>
        <p:nvSpPr>
          <p:cNvPr id="7" name="13 Rectángulo"/>
          <p:cNvSpPr/>
          <p:nvPr/>
        </p:nvSpPr>
        <p:spPr>
          <a:xfrm>
            <a:off x="4716016" y="5031969"/>
            <a:ext cx="442896" cy="1972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67</a:t>
            </a:r>
            <a:endParaRPr lang="es-CO" b="1" dirty="0"/>
          </a:p>
        </p:txBody>
      </p:sp>
      <p:sp>
        <p:nvSpPr>
          <p:cNvPr id="8" name="14 Rectángulo"/>
          <p:cNvSpPr/>
          <p:nvPr/>
        </p:nvSpPr>
        <p:spPr>
          <a:xfrm>
            <a:off x="6156176" y="5050668"/>
            <a:ext cx="569609" cy="1785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281</a:t>
            </a:r>
            <a:endParaRPr lang="es-CO" b="1" dirty="0"/>
          </a:p>
        </p:txBody>
      </p:sp>
      <p:sp>
        <p:nvSpPr>
          <p:cNvPr id="9" name="15 Rectángulo"/>
          <p:cNvSpPr/>
          <p:nvPr/>
        </p:nvSpPr>
        <p:spPr>
          <a:xfrm>
            <a:off x="7092280" y="5050668"/>
            <a:ext cx="442896" cy="1785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74</a:t>
            </a:r>
            <a:endParaRPr lang="es-CO" b="1" dirty="0"/>
          </a:p>
        </p:txBody>
      </p:sp>
      <p:sp>
        <p:nvSpPr>
          <p:cNvPr id="10" name="16 Rectángulo"/>
          <p:cNvSpPr/>
          <p:nvPr/>
        </p:nvSpPr>
        <p:spPr>
          <a:xfrm>
            <a:off x="8316416" y="5055692"/>
            <a:ext cx="776338" cy="173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3.378</a:t>
            </a:r>
            <a:endParaRPr lang="es-CO" b="1" dirty="0"/>
          </a:p>
        </p:txBody>
      </p:sp>
      <p:sp>
        <p:nvSpPr>
          <p:cNvPr id="11" name="17 Rectángulo"/>
          <p:cNvSpPr/>
          <p:nvPr/>
        </p:nvSpPr>
        <p:spPr>
          <a:xfrm>
            <a:off x="5292080" y="6040927"/>
            <a:ext cx="442895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63</a:t>
            </a:r>
            <a:endParaRPr lang="es-CO" b="1" dirty="0"/>
          </a:p>
        </p:txBody>
      </p:sp>
      <p:sp>
        <p:nvSpPr>
          <p:cNvPr id="12" name="18 Rectángulo"/>
          <p:cNvSpPr/>
          <p:nvPr/>
        </p:nvSpPr>
        <p:spPr>
          <a:xfrm>
            <a:off x="6300192" y="6112935"/>
            <a:ext cx="570886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218</a:t>
            </a:r>
            <a:endParaRPr lang="es-CO" b="1" dirty="0"/>
          </a:p>
        </p:txBody>
      </p:sp>
      <p:sp>
        <p:nvSpPr>
          <p:cNvPr id="13" name="19 Rectángulo"/>
          <p:cNvSpPr/>
          <p:nvPr/>
        </p:nvSpPr>
        <p:spPr>
          <a:xfrm>
            <a:off x="7308304" y="6040927"/>
            <a:ext cx="764380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1.674</a:t>
            </a:r>
            <a:endParaRPr lang="es-CO" b="1" dirty="0"/>
          </a:p>
        </p:txBody>
      </p:sp>
      <p:sp>
        <p:nvSpPr>
          <p:cNvPr id="14" name="20 Rectángulo"/>
          <p:cNvSpPr/>
          <p:nvPr/>
        </p:nvSpPr>
        <p:spPr>
          <a:xfrm>
            <a:off x="8344991" y="6112935"/>
            <a:ext cx="768055" cy="19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1.704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575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1"/>
          <p:cNvSpPr txBox="1">
            <a:spLocks noChangeArrowheads="1"/>
          </p:cNvSpPr>
          <p:nvPr/>
        </p:nvSpPr>
        <p:spPr bwMode="auto">
          <a:xfrm>
            <a:off x="2987675" y="3270250"/>
            <a:ext cx="30972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800" i="1" dirty="0"/>
              <a:t>Gobierno</a:t>
            </a:r>
            <a:r>
              <a:rPr lang="es-CO" altLang="es-CO" sz="2000" i="1" dirty="0"/>
              <a:t>  </a:t>
            </a:r>
            <a:endParaRPr lang="es-ES" altLang="es-CO" sz="2000" i="1" dirty="0"/>
          </a:p>
        </p:txBody>
      </p:sp>
      <p:cxnSp>
        <p:nvCxnSpPr>
          <p:cNvPr id="6" name="33 Conector recto de flecha"/>
          <p:cNvCxnSpPr/>
          <p:nvPr/>
        </p:nvCxnSpPr>
        <p:spPr>
          <a:xfrm rot="10800000" flipV="1">
            <a:off x="5572125" y="3486150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845" name="Text Box 47"/>
          <p:cNvSpPr txBox="1">
            <a:spLocks noChangeArrowheads="1"/>
          </p:cNvSpPr>
          <p:nvPr/>
        </p:nvSpPr>
        <p:spPr bwMode="auto">
          <a:xfrm>
            <a:off x="2987675" y="5100638"/>
            <a:ext cx="3097213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/>
              <a:t>Sector privado</a:t>
            </a:r>
          </a:p>
          <a:p>
            <a:pPr algn="r" eaLnBrk="1" hangingPunct="1">
              <a:spcBef>
                <a:spcPct val="50000"/>
              </a:spcBef>
            </a:pPr>
            <a:r>
              <a:rPr lang="es-CO" altLang="es-CO" sz="2800" i="1" dirty="0"/>
              <a:t>-Empresas-</a:t>
            </a:r>
            <a:endParaRPr lang="es-ES" altLang="es-CO" sz="2800" i="1" dirty="0"/>
          </a:p>
        </p:txBody>
      </p:sp>
      <p:cxnSp>
        <p:nvCxnSpPr>
          <p:cNvPr id="8" name="33 Conector recto de flecha"/>
          <p:cNvCxnSpPr/>
          <p:nvPr/>
        </p:nvCxnSpPr>
        <p:spPr>
          <a:xfrm>
            <a:off x="2919809" y="5284788"/>
            <a:ext cx="500063" cy="1587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33 Conector recto de flecha"/>
          <p:cNvCxnSpPr/>
          <p:nvPr/>
        </p:nvCxnSpPr>
        <p:spPr>
          <a:xfrm rot="10800000" flipV="1">
            <a:off x="5655543" y="5356225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848" name="Text Box 46"/>
          <p:cNvSpPr txBox="1">
            <a:spLocks noChangeArrowheads="1"/>
          </p:cNvSpPr>
          <p:nvPr/>
        </p:nvSpPr>
        <p:spPr bwMode="auto">
          <a:xfrm>
            <a:off x="3130550" y="3846513"/>
            <a:ext cx="3097213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200" i="1" dirty="0"/>
              <a:t>  Empresas públicas</a:t>
            </a:r>
          </a:p>
        </p:txBody>
      </p:sp>
      <p:cxnSp>
        <p:nvCxnSpPr>
          <p:cNvPr id="11" name="33 Conector recto de flecha"/>
          <p:cNvCxnSpPr/>
          <p:nvPr/>
        </p:nvCxnSpPr>
        <p:spPr>
          <a:xfrm>
            <a:off x="3000375" y="4057650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33 Conector recto de flecha"/>
          <p:cNvCxnSpPr/>
          <p:nvPr/>
        </p:nvCxnSpPr>
        <p:spPr>
          <a:xfrm>
            <a:off x="3000375" y="3486150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851" name="Organization Chart 5"/>
          <p:cNvGrpSpPr>
            <a:grpSpLocks/>
          </p:cNvGrpSpPr>
          <p:nvPr/>
        </p:nvGrpSpPr>
        <p:grpSpPr bwMode="auto">
          <a:xfrm>
            <a:off x="2386013" y="1243013"/>
            <a:ext cx="4310062" cy="947737"/>
            <a:chOff x="1489" y="530"/>
            <a:chExt cx="1205" cy="374"/>
          </a:xfrm>
        </p:grpSpPr>
        <p:cxnSp>
          <p:nvCxnSpPr>
            <p:cNvPr id="14" name="_s14340"/>
            <p:cNvCxnSpPr>
              <a:cxnSpLocks noChangeShapeType="1"/>
            </p:cNvCxnSpPr>
            <p:nvPr/>
          </p:nvCxnSpPr>
          <p:spPr bwMode="auto">
            <a:xfrm rot="16200000" flipV="1">
              <a:off x="2233" y="387"/>
              <a:ext cx="318" cy="6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15" name="_s14341"/>
            <p:cNvCxnSpPr>
              <a:cxnSpLocks noChangeShapeType="1"/>
            </p:cNvCxnSpPr>
            <p:nvPr/>
          </p:nvCxnSpPr>
          <p:spPr bwMode="auto">
            <a:xfrm rot="5400000" flipH="1" flipV="1">
              <a:off x="1610" y="410"/>
              <a:ext cx="373" cy="615"/>
            </a:xfrm>
            <a:prstGeom prst="bentConnector2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cxnSp>
      </p:grpSp>
      <p:sp>
        <p:nvSpPr>
          <p:cNvPr id="16" name="15 CuadroTexto"/>
          <p:cNvSpPr txBox="1"/>
          <p:nvPr/>
        </p:nvSpPr>
        <p:spPr>
          <a:xfrm>
            <a:off x="944566" y="2190750"/>
            <a:ext cx="2885280" cy="67710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00"/>
                </a:solidFill>
                <a:latin typeface="+mn-lt"/>
              </a:rPr>
              <a:t>NACIONALES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788024" y="2190750"/>
            <a:ext cx="3384426" cy="67710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00"/>
                </a:solidFill>
                <a:latin typeface="+mn-lt"/>
              </a:rPr>
              <a:t>INTERNACIONALES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91680" y="3270250"/>
            <a:ext cx="1295400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F7B009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+mn-lt"/>
              </a:rPr>
              <a:t>CGN</a:t>
            </a:r>
            <a:endParaRPr lang="es-ES" sz="3200" b="1" i="1" dirty="0">
              <a:latin typeface="+mn-lt"/>
            </a:endParaRPr>
          </a:p>
        </p:txBody>
      </p:sp>
      <p:sp>
        <p:nvSpPr>
          <p:cNvPr id="19" name="_s1030"/>
          <p:cNvSpPr>
            <a:spLocks noChangeArrowheads="1"/>
          </p:cNvSpPr>
          <p:nvPr/>
        </p:nvSpPr>
        <p:spPr bwMode="auto">
          <a:xfrm>
            <a:off x="457200" y="3232150"/>
            <a:ext cx="1090613" cy="10461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RCP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034284" y="3357041"/>
            <a:ext cx="1069780" cy="1008063"/>
          </a:xfrm>
          <a:prstGeom prst="rect">
            <a:avLst/>
          </a:prstGeom>
          <a:gradFill>
            <a:gsLst>
              <a:gs pos="0">
                <a:srgbClr val="F7B031"/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IFAC</a:t>
            </a:r>
          </a:p>
        </p:txBody>
      </p:sp>
      <p:sp>
        <p:nvSpPr>
          <p:cNvPr id="21" name="_s1030"/>
          <p:cNvSpPr>
            <a:spLocks noChangeArrowheads="1"/>
          </p:cNvSpPr>
          <p:nvPr/>
        </p:nvSpPr>
        <p:spPr bwMode="auto">
          <a:xfrm>
            <a:off x="7380288" y="3270250"/>
            <a:ext cx="1079500" cy="1092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NICSP</a:t>
            </a:r>
          </a:p>
        </p:txBody>
      </p:sp>
      <p:sp>
        <p:nvSpPr>
          <p:cNvPr id="22" name="_s1030"/>
          <p:cNvSpPr>
            <a:spLocks noChangeArrowheads="1"/>
          </p:cNvSpPr>
          <p:nvPr/>
        </p:nvSpPr>
        <p:spPr bwMode="auto">
          <a:xfrm>
            <a:off x="7380288" y="4999037"/>
            <a:ext cx="1152525" cy="1208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2800" b="1" dirty="0">
                <a:solidFill>
                  <a:srgbClr val="4E75A3"/>
                </a:solidFill>
              </a:rPr>
              <a:t>NIC </a:t>
            </a:r>
          </a:p>
          <a:p>
            <a:pPr algn="ctr" eaLnBrk="1" hangingPunct="1">
              <a:defRPr/>
            </a:pPr>
            <a:r>
              <a:rPr lang="es-ES" sz="2800" b="1" dirty="0">
                <a:solidFill>
                  <a:srgbClr val="4E75A3"/>
                </a:solidFill>
              </a:rPr>
              <a:t>NIIF</a:t>
            </a:r>
          </a:p>
        </p:txBody>
      </p:sp>
      <p:cxnSp>
        <p:nvCxnSpPr>
          <p:cNvPr id="23" name="_s14340"/>
          <p:cNvCxnSpPr>
            <a:cxnSpLocks noChangeShapeType="1"/>
            <a:stCxn id="18" idx="1"/>
          </p:cNvCxnSpPr>
          <p:nvPr/>
        </p:nvCxnSpPr>
        <p:spPr bwMode="auto">
          <a:xfrm rot="10800000">
            <a:off x="1475780" y="3756025"/>
            <a:ext cx="215900" cy="190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24" name="_s14340"/>
          <p:cNvCxnSpPr>
            <a:cxnSpLocks noChangeShapeType="1"/>
            <a:stCxn id="20" idx="3"/>
          </p:cNvCxnSpPr>
          <p:nvPr/>
        </p:nvCxnSpPr>
        <p:spPr bwMode="auto">
          <a:xfrm flipV="1">
            <a:off x="7104064" y="3809481"/>
            <a:ext cx="276224" cy="5159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25" name="_s14340"/>
          <p:cNvCxnSpPr>
            <a:cxnSpLocks noChangeShapeType="1"/>
            <a:stCxn id="32" idx="3"/>
          </p:cNvCxnSpPr>
          <p:nvPr/>
        </p:nvCxnSpPr>
        <p:spPr bwMode="auto">
          <a:xfrm>
            <a:off x="7104065" y="5456238"/>
            <a:ext cx="276223" cy="254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26" name="25 CuadroTexto"/>
          <p:cNvSpPr txBox="1"/>
          <p:nvPr/>
        </p:nvSpPr>
        <p:spPr>
          <a:xfrm>
            <a:off x="1691680" y="4781550"/>
            <a:ext cx="1287463" cy="11811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F7B009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MHCP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MCIT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CTCP</a:t>
            </a:r>
          </a:p>
        </p:txBody>
      </p:sp>
      <p:cxnSp>
        <p:nvCxnSpPr>
          <p:cNvPr id="27" name="_s14341"/>
          <p:cNvCxnSpPr>
            <a:cxnSpLocks noChangeShapeType="1"/>
          </p:cNvCxnSpPr>
          <p:nvPr/>
        </p:nvCxnSpPr>
        <p:spPr bwMode="auto">
          <a:xfrm rot="10800000" flipH="1">
            <a:off x="381000" y="2505075"/>
            <a:ext cx="514350" cy="1249363"/>
          </a:xfrm>
          <a:prstGeom prst="bentConnector3">
            <a:avLst>
              <a:gd name="adj1" fmla="val -44444"/>
            </a:avLst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28" name="_s14341"/>
          <p:cNvCxnSpPr>
            <a:cxnSpLocks noChangeShapeType="1"/>
          </p:cNvCxnSpPr>
          <p:nvPr/>
        </p:nvCxnSpPr>
        <p:spPr bwMode="auto">
          <a:xfrm rot="10800000">
            <a:off x="681038" y="2678113"/>
            <a:ext cx="792162" cy="2865437"/>
          </a:xfrm>
          <a:prstGeom prst="bentConnector3">
            <a:avLst>
              <a:gd name="adj1" fmla="val 136874"/>
            </a:avLst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35875" name="_s14341"/>
          <p:cNvCxnSpPr>
            <a:cxnSpLocks noChangeShapeType="1"/>
          </p:cNvCxnSpPr>
          <p:nvPr/>
        </p:nvCxnSpPr>
        <p:spPr bwMode="auto">
          <a:xfrm flipH="1" flipV="1">
            <a:off x="8172450" y="2505075"/>
            <a:ext cx="287338" cy="1217613"/>
          </a:xfrm>
          <a:prstGeom prst="bentConnector3">
            <a:avLst>
              <a:gd name="adj1" fmla="val -79560"/>
            </a:avLst>
          </a:prstGeom>
          <a:noFill/>
          <a:ln w="2857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6" name="_s14341"/>
          <p:cNvCxnSpPr>
            <a:cxnSpLocks noChangeShapeType="1"/>
          </p:cNvCxnSpPr>
          <p:nvPr/>
        </p:nvCxnSpPr>
        <p:spPr bwMode="auto">
          <a:xfrm flipH="1" flipV="1">
            <a:off x="8172450" y="2505075"/>
            <a:ext cx="360363" cy="2976563"/>
          </a:xfrm>
          <a:prstGeom prst="bentConnector3">
            <a:avLst>
              <a:gd name="adj1" fmla="val -63435"/>
            </a:avLst>
          </a:prstGeom>
          <a:noFill/>
          <a:ln w="2857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30 Conector angular"/>
          <p:cNvCxnSpPr/>
          <p:nvPr/>
        </p:nvCxnSpPr>
        <p:spPr>
          <a:xfrm rot="16200000" flipV="1">
            <a:off x="5324476" y="4243387"/>
            <a:ext cx="925512" cy="785813"/>
          </a:xfrm>
          <a:prstGeom prst="bentConnector3">
            <a:avLst>
              <a:gd name="adj1" fmla="val 50000"/>
            </a:avLst>
          </a:prstGeom>
          <a:ln w="63500">
            <a:solidFill>
              <a:srgbClr val="F7B03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000751" y="4772025"/>
            <a:ext cx="1103314" cy="1368425"/>
          </a:xfrm>
          <a:prstGeom prst="rect">
            <a:avLst/>
          </a:prstGeom>
          <a:gradFill>
            <a:gsLst>
              <a:gs pos="0">
                <a:srgbClr val="F7B031"/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IASB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81000" y="1142999"/>
            <a:ext cx="8439471" cy="7118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REFERENTES INTERNACIONALES PARA LA CONVERGENCIA</a:t>
            </a:r>
          </a:p>
        </p:txBody>
      </p:sp>
    </p:spTree>
    <p:extLst>
      <p:ext uri="{BB962C8B-B14F-4D97-AF65-F5344CB8AC3E}">
        <p14:creationId xmlns:p14="http://schemas.microsoft.com/office/powerpoint/2010/main" val="42671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Forma libre"/>
          <p:cNvSpPr/>
          <p:nvPr/>
        </p:nvSpPr>
        <p:spPr bwMode="auto">
          <a:xfrm>
            <a:off x="2824163" y="4210050"/>
            <a:ext cx="385762" cy="1792288"/>
          </a:xfrm>
          <a:custGeom>
            <a:avLst/>
            <a:gdLst>
              <a:gd name="connsiteX0" fmla="*/ 0 w 415454"/>
              <a:gd name="connsiteY0" fmla="*/ 0 h 1792958"/>
              <a:gd name="connsiteX1" fmla="*/ 225642 w 415454"/>
              <a:gd name="connsiteY1" fmla="*/ 0 h 1792958"/>
              <a:gd name="connsiteX2" fmla="*/ 225642 w 415454"/>
              <a:gd name="connsiteY2" fmla="*/ 1831325 h 1792958"/>
              <a:gd name="connsiteX3" fmla="*/ 451285 w 415454"/>
              <a:gd name="connsiteY3" fmla="*/ 1831325 h 17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54" h="1792958">
                <a:moveTo>
                  <a:pt x="0" y="0"/>
                </a:moveTo>
                <a:lnTo>
                  <a:pt x="225642" y="0"/>
                </a:lnTo>
                <a:lnTo>
                  <a:pt x="225642" y="1831325"/>
                </a:lnTo>
                <a:lnTo>
                  <a:pt x="451285" y="1831325"/>
                </a:lnTo>
              </a:path>
            </a:pathLst>
          </a:custGeom>
          <a:noFill/>
          <a:ln w="25400" cap="flat" cmpd="sng" algn="ctr"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4415" tIns="850468" rIns="174416" bIns="850467" spcCol="1270" anchor="ctr"/>
          <a:lstStyle/>
          <a:p>
            <a:pPr algn="ctr" defTabSz="266700">
              <a:lnSpc>
                <a:spcPct val="90000"/>
              </a:lnSpc>
              <a:spcAft>
                <a:spcPct val="35000"/>
              </a:spcAft>
              <a:defRPr/>
            </a:pPr>
            <a:endParaRPr lang="es-ES" sz="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7" name="11 Forma libre"/>
          <p:cNvSpPr/>
          <p:nvPr/>
        </p:nvSpPr>
        <p:spPr bwMode="auto">
          <a:xfrm>
            <a:off x="2824163" y="1495425"/>
            <a:ext cx="400050" cy="3019425"/>
          </a:xfrm>
          <a:custGeom>
            <a:avLst/>
            <a:gdLst>
              <a:gd name="connsiteX0" fmla="*/ 0 w 432124"/>
              <a:gd name="connsiteY0" fmla="*/ 1712671 h 1790240"/>
              <a:gd name="connsiteX1" fmla="*/ 234881 w 432124"/>
              <a:gd name="connsiteY1" fmla="*/ 1712671 h 1790240"/>
              <a:gd name="connsiteX2" fmla="*/ 234881 w 432124"/>
              <a:gd name="connsiteY2" fmla="*/ 0 h 1790240"/>
              <a:gd name="connsiteX3" fmla="*/ 469763 w 432124"/>
              <a:gd name="connsiteY3" fmla="*/ 0 h 17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4" h="1790240">
                <a:moveTo>
                  <a:pt x="0" y="1712671"/>
                </a:moveTo>
                <a:lnTo>
                  <a:pt x="234881" y="1712671"/>
                </a:lnTo>
                <a:lnTo>
                  <a:pt x="234881" y="0"/>
                </a:lnTo>
                <a:lnTo>
                  <a:pt x="469763" y="0"/>
                </a:lnTo>
              </a:path>
            </a:pathLst>
          </a:custGeom>
          <a:noFill/>
          <a:ln w="25400" cap="flat" cmpd="sng" algn="ctr"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2720" tIns="849079" rIns="182722" bIns="849079" spcCol="1270" anchor="ctr"/>
          <a:lstStyle/>
          <a:p>
            <a:pPr algn="ctr" defTabSz="266700">
              <a:lnSpc>
                <a:spcPct val="90000"/>
              </a:lnSpc>
              <a:spcAft>
                <a:spcPct val="35000"/>
              </a:spcAft>
              <a:defRPr/>
            </a:pPr>
            <a:endParaRPr lang="es-ES" sz="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  <p:sp>
        <p:nvSpPr>
          <p:cNvPr id="8" name="12 Forma libre"/>
          <p:cNvSpPr/>
          <p:nvPr/>
        </p:nvSpPr>
        <p:spPr bwMode="auto">
          <a:xfrm>
            <a:off x="107950" y="3140968"/>
            <a:ext cx="2716213" cy="3384376"/>
          </a:xfrm>
          <a:custGeom>
            <a:avLst/>
            <a:gdLst>
              <a:gd name="connsiteX0" fmla="*/ 0 w 2122347"/>
              <a:gd name="connsiteY0" fmla="*/ 0 h 2448095"/>
              <a:gd name="connsiteX1" fmla="*/ 2122347 w 2122347"/>
              <a:gd name="connsiteY1" fmla="*/ 0 h 2448095"/>
              <a:gd name="connsiteX2" fmla="*/ 2122347 w 2122347"/>
              <a:gd name="connsiteY2" fmla="*/ 2448095 h 2448095"/>
              <a:gd name="connsiteX3" fmla="*/ 0 w 2122347"/>
              <a:gd name="connsiteY3" fmla="*/ 2448095 h 2448095"/>
              <a:gd name="connsiteX4" fmla="*/ 0 w 2122347"/>
              <a:gd name="connsiteY4" fmla="*/ 0 h 24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347" h="2448095">
                <a:moveTo>
                  <a:pt x="0" y="0"/>
                </a:moveTo>
                <a:lnTo>
                  <a:pt x="2122347" y="0"/>
                </a:lnTo>
                <a:lnTo>
                  <a:pt x="2122347" y="2448095"/>
                </a:lnTo>
                <a:lnTo>
                  <a:pt x="0" y="2448095"/>
                </a:lnTo>
                <a:lnTo>
                  <a:pt x="0" y="0"/>
                </a:lnTo>
                <a:close/>
              </a:path>
            </a:pathLst>
          </a:cu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7145" tIns="17145" rIns="17145" bIns="17145" spcCol="1270" anchor="ctr"/>
          <a:lstStyle/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500" b="1" dirty="0">
                <a:ln/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Características </a:t>
            </a:r>
            <a:br>
              <a:rPr lang="es-MX" sz="3500" b="1" dirty="0">
                <a:ln/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</a:br>
            <a:r>
              <a:rPr lang="es-MX" sz="3500" b="1" dirty="0">
                <a:ln/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de la </a:t>
            </a:r>
          </a:p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4000" b="1" dirty="0">
                <a:ln/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Nueva Regulación</a:t>
            </a:r>
          </a:p>
          <a:p>
            <a:pPr algn="ctr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3500" b="1" dirty="0">
                <a:ln/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ES" sz="35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3 Forma libre"/>
          <p:cNvSpPr/>
          <p:nvPr/>
        </p:nvSpPr>
        <p:spPr bwMode="auto">
          <a:xfrm>
            <a:off x="3310171" y="1124744"/>
            <a:ext cx="5726325" cy="937834"/>
          </a:xfrm>
          <a:custGeom>
            <a:avLst/>
            <a:gdLst>
              <a:gd name="connsiteX0" fmla="*/ 0 w 5497553"/>
              <a:gd name="connsiteY0" fmla="*/ 0 h 883865"/>
              <a:gd name="connsiteX1" fmla="*/ 5497553 w 5497553"/>
              <a:gd name="connsiteY1" fmla="*/ 0 h 883865"/>
              <a:gd name="connsiteX2" fmla="*/ 5497553 w 5497553"/>
              <a:gd name="connsiteY2" fmla="*/ 883865 h 883865"/>
              <a:gd name="connsiteX3" fmla="*/ 0 w 5497553"/>
              <a:gd name="connsiteY3" fmla="*/ 883865 h 883865"/>
              <a:gd name="connsiteX4" fmla="*/ 0 w 5497553"/>
              <a:gd name="connsiteY4" fmla="*/ 0 h 88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553" h="883865">
                <a:moveTo>
                  <a:pt x="0" y="0"/>
                </a:moveTo>
                <a:lnTo>
                  <a:pt x="5497553" y="0"/>
                </a:lnTo>
                <a:lnTo>
                  <a:pt x="5497553" y="883865"/>
                </a:lnTo>
                <a:lnTo>
                  <a:pt x="0" y="88386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064A2">
                  <a:lumMod val="20000"/>
                  <a:lumOff val="80000"/>
                </a:srgbClr>
              </a:gs>
              <a:gs pos="35000">
                <a:srgbClr val="EEECE1"/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lIns="12700" tIns="12700" rIns="12700" bIns="12700" spcCol="1270" anchor="ctr"/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Separación de modelos de contabilidad de acuerdo con la función económica y, en el caso de las empresas, considerando si son o no emisoras de valores</a:t>
            </a:r>
          </a:p>
        </p:txBody>
      </p:sp>
      <p:sp>
        <p:nvSpPr>
          <p:cNvPr id="10" name="14 Forma libre"/>
          <p:cNvSpPr/>
          <p:nvPr/>
        </p:nvSpPr>
        <p:spPr bwMode="auto">
          <a:xfrm>
            <a:off x="3257537" y="2289859"/>
            <a:ext cx="5778959" cy="779101"/>
          </a:xfrm>
          <a:custGeom>
            <a:avLst/>
            <a:gdLst>
              <a:gd name="connsiteX0" fmla="*/ 0 w 5493030"/>
              <a:gd name="connsiteY0" fmla="*/ 0 h 564666"/>
              <a:gd name="connsiteX1" fmla="*/ 5493030 w 5493030"/>
              <a:gd name="connsiteY1" fmla="*/ 0 h 564666"/>
              <a:gd name="connsiteX2" fmla="*/ 5493030 w 5493030"/>
              <a:gd name="connsiteY2" fmla="*/ 564666 h 564666"/>
              <a:gd name="connsiteX3" fmla="*/ 0 w 5493030"/>
              <a:gd name="connsiteY3" fmla="*/ 564666 h 564666"/>
              <a:gd name="connsiteX4" fmla="*/ 0 w 5493030"/>
              <a:gd name="connsiteY4" fmla="*/ 0 h 5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30" h="564666">
                <a:moveTo>
                  <a:pt x="0" y="0"/>
                </a:moveTo>
                <a:lnTo>
                  <a:pt x="5493030" y="0"/>
                </a:lnTo>
                <a:lnTo>
                  <a:pt x="5493030" y="564666"/>
                </a:lnTo>
                <a:lnTo>
                  <a:pt x="0" y="56466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064A2">
                  <a:lumMod val="20000"/>
                  <a:lumOff val="80000"/>
                </a:srgbClr>
              </a:gs>
              <a:gs pos="35000">
                <a:srgbClr val="EEECE1"/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lIns="12700" tIns="12700" rIns="12700" bIns="12700" spcCol="1270" anchor="ctr"/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entidades de gobierno y empresas no emisoras, construcción de modelos con prevalencia de la satisfacción de las necesidades de los usuarios</a:t>
            </a:r>
          </a:p>
        </p:txBody>
      </p:sp>
      <p:sp>
        <p:nvSpPr>
          <p:cNvPr id="11" name="15 Forma libre"/>
          <p:cNvSpPr/>
          <p:nvPr/>
        </p:nvSpPr>
        <p:spPr bwMode="auto">
          <a:xfrm>
            <a:off x="3257537" y="3292208"/>
            <a:ext cx="5778959" cy="1280355"/>
          </a:xfrm>
          <a:custGeom>
            <a:avLst/>
            <a:gdLst>
              <a:gd name="connsiteX0" fmla="*/ 0 w 5542169"/>
              <a:gd name="connsiteY0" fmla="*/ 0 h 1175090"/>
              <a:gd name="connsiteX1" fmla="*/ 5542169 w 5542169"/>
              <a:gd name="connsiteY1" fmla="*/ 0 h 1175090"/>
              <a:gd name="connsiteX2" fmla="*/ 5542169 w 5542169"/>
              <a:gd name="connsiteY2" fmla="*/ 1175090 h 1175090"/>
              <a:gd name="connsiteX3" fmla="*/ 0 w 5542169"/>
              <a:gd name="connsiteY3" fmla="*/ 1175090 h 1175090"/>
              <a:gd name="connsiteX4" fmla="*/ 0 w 5542169"/>
              <a:gd name="connsiteY4" fmla="*/ 0 h 117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169" h="1175090">
                <a:moveTo>
                  <a:pt x="0" y="0"/>
                </a:moveTo>
                <a:lnTo>
                  <a:pt x="5542169" y="0"/>
                </a:lnTo>
                <a:lnTo>
                  <a:pt x="5542169" y="1175090"/>
                </a:lnTo>
                <a:lnTo>
                  <a:pt x="0" y="117509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064A2">
                  <a:lumMod val="20000"/>
                  <a:lumOff val="80000"/>
                </a:srgbClr>
              </a:gs>
              <a:gs pos="35000">
                <a:srgbClr val="EEECE1"/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lIns="12700" tIns="12700" rIns="12700" bIns="12700" spcCol="1270" anchor="ctr"/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entidades de gobierno y empresas no emisoras, incorporación de criterios que resulten pertinentes desde lo técnico, desde su aplicabilidad en el contexto del sector público y desde la relación costo beneficio, a través de un proceso gradual</a:t>
            </a:r>
          </a:p>
        </p:txBody>
      </p:sp>
      <p:sp>
        <p:nvSpPr>
          <p:cNvPr id="12" name="16 Forma libre"/>
          <p:cNvSpPr/>
          <p:nvPr/>
        </p:nvSpPr>
        <p:spPr bwMode="auto">
          <a:xfrm>
            <a:off x="3220649" y="4774002"/>
            <a:ext cx="5815848" cy="936104"/>
          </a:xfrm>
          <a:custGeom>
            <a:avLst/>
            <a:gdLst>
              <a:gd name="connsiteX0" fmla="*/ 0 w 5531153"/>
              <a:gd name="connsiteY0" fmla="*/ 0 h 498659"/>
              <a:gd name="connsiteX1" fmla="*/ 5531153 w 5531153"/>
              <a:gd name="connsiteY1" fmla="*/ 0 h 498659"/>
              <a:gd name="connsiteX2" fmla="*/ 5531153 w 5531153"/>
              <a:gd name="connsiteY2" fmla="*/ 498659 h 498659"/>
              <a:gd name="connsiteX3" fmla="*/ 0 w 5531153"/>
              <a:gd name="connsiteY3" fmla="*/ 498659 h 498659"/>
              <a:gd name="connsiteX4" fmla="*/ 0 w 5531153"/>
              <a:gd name="connsiteY4" fmla="*/ 0 h 49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153" h="498659">
                <a:moveTo>
                  <a:pt x="0" y="0"/>
                </a:moveTo>
                <a:lnTo>
                  <a:pt x="5531153" y="0"/>
                </a:lnTo>
                <a:lnTo>
                  <a:pt x="5531153" y="498659"/>
                </a:lnTo>
                <a:lnTo>
                  <a:pt x="0" y="49865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8064A2">
                  <a:lumMod val="20000"/>
                  <a:lumOff val="80000"/>
                </a:srgbClr>
              </a:gs>
              <a:gs pos="35000">
                <a:srgbClr val="EEECE1"/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lIns="12065" tIns="12065" rIns="12065" bIns="12065" spcCol="1270" anchor="ctr"/>
          <a:lstStyle/>
          <a:p>
            <a:pPr algn="just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entidades de gobierno y empresas no emisoras, definición de políticas que propendan por la uniformidad de la información</a:t>
            </a:r>
          </a:p>
        </p:txBody>
      </p:sp>
      <p:sp>
        <p:nvSpPr>
          <p:cNvPr id="13" name="17 Forma libre"/>
          <p:cNvSpPr/>
          <p:nvPr/>
        </p:nvSpPr>
        <p:spPr bwMode="auto">
          <a:xfrm>
            <a:off x="3207829" y="5864146"/>
            <a:ext cx="5828668" cy="914505"/>
          </a:xfrm>
          <a:custGeom>
            <a:avLst/>
            <a:gdLst>
              <a:gd name="connsiteX0" fmla="*/ 0 w 5011609"/>
              <a:gd name="connsiteY0" fmla="*/ 0 h 774778"/>
              <a:gd name="connsiteX1" fmla="*/ 5011609 w 5011609"/>
              <a:gd name="connsiteY1" fmla="*/ 0 h 774778"/>
              <a:gd name="connsiteX2" fmla="*/ 5011609 w 5011609"/>
              <a:gd name="connsiteY2" fmla="*/ 774778 h 774778"/>
              <a:gd name="connsiteX3" fmla="*/ 0 w 5011609"/>
              <a:gd name="connsiteY3" fmla="*/ 774778 h 774778"/>
              <a:gd name="connsiteX4" fmla="*/ 0 w 5011609"/>
              <a:gd name="connsiteY4" fmla="*/ 0 h 7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609" h="774778">
                <a:moveTo>
                  <a:pt x="0" y="0"/>
                </a:moveTo>
                <a:lnTo>
                  <a:pt x="5011609" y="0"/>
                </a:lnTo>
                <a:lnTo>
                  <a:pt x="5011609" y="774778"/>
                </a:lnTo>
                <a:lnTo>
                  <a:pt x="0" y="7747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rgbClr val="8064A2">
                  <a:lumMod val="20000"/>
                  <a:lumOff val="80000"/>
                </a:srgbClr>
              </a:gs>
              <a:gs pos="35000">
                <a:srgbClr val="EEECE1"/>
              </a:gs>
              <a:gs pos="100000">
                <a:srgbClr val="8064A2">
                  <a:hueOff val="0"/>
                  <a:satOff val="0"/>
                  <a:lumOff val="0"/>
                  <a:alphaOff val="0"/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lIns="12700" tIns="12700" rIns="12700" bIns="12700" spcCol="1270" anchor="ctr"/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la empresas emisoras de valores o que captan o administran recursos del público, preparación y presentación de la información financiera bajo NIIF</a:t>
            </a:r>
          </a:p>
        </p:txBody>
      </p:sp>
      <p:pic>
        <p:nvPicPr>
          <p:cNvPr id="14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081764"/>
            <a:ext cx="2807866" cy="136815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20 Flecha abajo"/>
          <p:cNvSpPr/>
          <p:nvPr/>
        </p:nvSpPr>
        <p:spPr>
          <a:xfrm>
            <a:off x="1187450" y="2506660"/>
            <a:ext cx="647700" cy="528869"/>
          </a:xfrm>
          <a:prstGeom prst="downArrow">
            <a:avLst>
              <a:gd name="adj1" fmla="val 50000"/>
              <a:gd name="adj2" fmla="val 44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58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Conector recto"/>
          <p:cNvSpPr/>
          <p:nvPr/>
        </p:nvSpPr>
        <p:spPr>
          <a:xfrm>
            <a:off x="3865854" y="5877272"/>
            <a:ext cx="991175" cy="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7" name="18 Conector recto"/>
          <p:cNvSpPr/>
          <p:nvPr/>
        </p:nvSpPr>
        <p:spPr>
          <a:xfrm flipV="1">
            <a:off x="4488271" y="3861048"/>
            <a:ext cx="1091841" cy="3207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8" name="21 Elipse"/>
          <p:cNvSpPr/>
          <p:nvPr/>
        </p:nvSpPr>
        <p:spPr>
          <a:xfrm>
            <a:off x="4115568" y="1124744"/>
            <a:ext cx="2659462" cy="1512167"/>
          </a:xfrm>
          <a:prstGeom prst="ellipse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7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1.Entidades de Gobierno</a:t>
            </a:r>
            <a:endParaRPr lang="es-ES" sz="27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22 Elipse"/>
          <p:cNvSpPr/>
          <p:nvPr/>
        </p:nvSpPr>
        <p:spPr>
          <a:xfrm>
            <a:off x="5580111" y="2451100"/>
            <a:ext cx="3528392" cy="231866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1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2.Empresas No Emisoras de Valores y que No Captan ni Administran Ahorro del Público.</a:t>
            </a:r>
            <a:endParaRPr lang="es-ES" sz="21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35 Elipse"/>
          <p:cNvSpPr/>
          <p:nvPr/>
        </p:nvSpPr>
        <p:spPr>
          <a:xfrm>
            <a:off x="4860032" y="4869160"/>
            <a:ext cx="3312368" cy="1944216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3.Empresas Emisoras de Valores o que Captan Administran Ahorro del Público.</a:t>
            </a:r>
            <a:endParaRPr lang="es-ES" sz="20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36 Elipse"/>
          <p:cNvSpPr/>
          <p:nvPr/>
        </p:nvSpPr>
        <p:spPr>
          <a:xfrm>
            <a:off x="107503" y="2060848"/>
            <a:ext cx="4536505" cy="446449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kern="0" dirty="0">
                <a:latin typeface="Calibri" pitchFamily="34" charset="0"/>
                <a:cs typeface="Calibri" pitchFamily="34" charset="0"/>
              </a:rPr>
              <a:t>MODELOS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4000" b="1" kern="0" dirty="0"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kern="0" dirty="0">
                <a:latin typeface="Calibri" pitchFamily="34" charset="0"/>
                <a:cs typeface="Calibri" pitchFamily="34" charset="0"/>
              </a:rPr>
              <a:t>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4000" b="1" kern="0" dirty="0"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kern="0" dirty="0">
                <a:latin typeface="Calibri" pitchFamily="34" charset="0"/>
                <a:cs typeface="Calibri" pitchFamily="34" charset="0"/>
              </a:rPr>
              <a:t>CONTABILIDAD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9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37 Rectángulo"/>
          <p:cNvSpPr/>
          <p:nvPr/>
        </p:nvSpPr>
        <p:spPr>
          <a:xfrm>
            <a:off x="6732241" y="1124744"/>
            <a:ext cx="1296143" cy="4016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NICSP</a:t>
            </a:r>
            <a:endParaRPr lang="es-CO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38 Rectángulo"/>
          <p:cNvSpPr/>
          <p:nvPr/>
        </p:nvSpPr>
        <p:spPr>
          <a:xfrm>
            <a:off x="8101013" y="5061049"/>
            <a:ext cx="935483" cy="3841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NIIF</a:t>
            </a:r>
            <a:endParaRPr lang="es-CO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39 Rectángulo"/>
          <p:cNvSpPr/>
          <p:nvPr/>
        </p:nvSpPr>
        <p:spPr>
          <a:xfrm>
            <a:off x="8101583" y="2105025"/>
            <a:ext cx="862905" cy="3460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NIIF</a:t>
            </a:r>
            <a:endParaRPr lang="es-CO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9 Conector recto"/>
          <p:cNvSpPr/>
          <p:nvPr/>
        </p:nvSpPr>
        <p:spPr>
          <a:xfrm>
            <a:off x="2564946" y="2052866"/>
            <a:ext cx="1550622" cy="0"/>
          </a:xfrm>
          <a:prstGeom prst="line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2" name="Flecha derecha 1">
            <a:hlinkClick r:id="rId2"/>
          </p:cNvPr>
          <p:cNvSpPr/>
          <p:nvPr/>
        </p:nvSpPr>
        <p:spPr>
          <a:xfrm>
            <a:off x="7739421" y="6453336"/>
            <a:ext cx="756879" cy="43259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>
            <a:hlinkClick r:id="rId3"/>
          </p:cNvPr>
          <p:cNvSpPr/>
          <p:nvPr/>
        </p:nvSpPr>
        <p:spPr>
          <a:xfrm>
            <a:off x="8388425" y="4437112"/>
            <a:ext cx="720080" cy="4320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0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roup 4"/>
          <p:cNvGrpSpPr>
            <a:grpSpLocks noChangeAspect="1"/>
          </p:cNvGrpSpPr>
          <p:nvPr/>
        </p:nvGrpSpPr>
        <p:grpSpPr bwMode="auto">
          <a:xfrm>
            <a:off x="114878" y="837455"/>
            <a:ext cx="8856538" cy="5903913"/>
            <a:chOff x="68" y="482"/>
            <a:chExt cx="7501" cy="3719"/>
          </a:xfrm>
        </p:grpSpPr>
        <p:sp>
          <p:nvSpPr>
            <p:cNvPr id="4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482"/>
              <a:ext cx="7501" cy="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grpSp>
          <p:nvGrpSpPr>
            <p:cNvPr id="495" name="Group 205"/>
            <p:cNvGrpSpPr>
              <a:grpSpLocks/>
            </p:cNvGrpSpPr>
            <p:nvPr/>
          </p:nvGrpSpPr>
          <p:grpSpPr bwMode="auto">
            <a:xfrm>
              <a:off x="106" y="989"/>
              <a:ext cx="5207" cy="2695"/>
              <a:chOff x="106" y="989"/>
              <a:chExt cx="5207" cy="2695"/>
            </a:xfrm>
          </p:grpSpPr>
          <p:sp>
            <p:nvSpPr>
              <p:cNvPr id="780" name="Rectangle 157"/>
              <p:cNvSpPr>
                <a:spLocks noChangeArrowheads="1"/>
              </p:cNvSpPr>
              <p:nvPr/>
            </p:nvSpPr>
            <p:spPr bwMode="auto">
              <a:xfrm>
                <a:off x="2185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1" name="Freeform 5"/>
              <p:cNvSpPr>
                <a:spLocks/>
              </p:cNvSpPr>
              <p:nvPr/>
            </p:nvSpPr>
            <p:spPr bwMode="auto">
              <a:xfrm>
                <a:off x="4520" y="1924"/>
                <a:ext cx="166" cy="1760"/>
              </a:xfrm>
              <a:custGeom>
                <a:avLst/>
                <a:gdLst>
                  <a:gd name="T0" fmla="*/ 0 w 166"/>
                  <a:gd name="T1" fmla="*/ 0 h 1760"/>
                  <a:gd name="T2" fmla="*/ 0 w 166"/>
                  <a:gd name="T3" fmla="*/ 1760 h 1760"/>
                  <a:gd name="T4" fmla="*/ 166 w 166"/>
                  <a:gd name="T5" fmla="*/ 176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1760">
                    <a:moveTo>
                      <a:pt x="0" y="0"/>
                    </a:moveTo>
                    <a:lnTo>
                      <a:pt x="0" y="1760"/>
                    </a:lnTo>
                    <a:lnTo>
                      <a:pt x="166" y="176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2" name="Freeform 6"/>
              <p:cNvSpPr>
                <a:spLocks/>
              </p:cNvSpPr>
              <p:nvPr/>
            </p:nvSpPr>
            <p:spPr bwMode="auto">
              <a:xfrm>
                <a:off x="4520" y="1924"/>
                <a:ext cx="141" cy="1450"/>
              </a:xfrm>
              <a:custGeom>
                <a:avLst/>
                <a:gdLst>
                  <a:gd name="T0" fmla="*/ 0 w 141"/>
                  <a:gd name="T1" fmla="*/ 0 h 1450"/>
                  <a:gd name="T2" fmla="*/ 0 w 141"/>
                  <a:gd name="T3" fmla="*/ 1450 h 1450"/>
                  <a:gd name="T4" fmla="*/ 141 w 141"/>
                  <a:gd name="T5" fmla="*/ 145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1450">
                    <a:moveTo>
                      <a:pt x="0" y="0"/>
                    </a:moveTo>
                    <a:lnTo>
                      <a:pt x="0" y="1450"/>
                    </a:lnTo>
                    <a:lnTo>
                      <a:pt x="141" y="145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3" name="Freeform 7"/>
              <p:cNvSpPr>
                <a:spLocks/>
              </p:cNvSpPr>
              <p:nvPr/>
            </p:nvSpPr>
            <p:spPr bwMode="auto">
              <a:xfrm>
                <a:off x="4520" y="1924"/>
                <a:ext cx="138" cy="1165"/>
              </a:xfrm>
              <a:custGeom>
                <a:avLst/>
                <a:gdLst>
                  <a:gd name="T0" fmla="*/ 0 w 138"/>
                  <a:gd name="T1" fmla="*/ 0 h 1165"/>
                  <a:gd name="T2" fmla="*/ 0 w 138"/>
                  <a:gd name="T3" fmla="*/ 1165 h 1165"/>
                  <a:gd name="T4" fmla="*/ 138 w 138"/>
                  <a:gd name="T5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165">
                    <a:moveTo>
                      <a:pt x="0" y="0"/>
                    </a:moveTo>
                    <a:lnTo>
                      <a:pt x="0" y="1165"/>
                    </a:lnTo>
                    <a:lnTo>
                      <a:pt x="138" y="116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4" name="Freeform 8"/>
              <p:cNvSpPr>
                <a:spLocks/>
              </p:cNvSpPr>
              <p:nvPr/>
            </p:nvSpPr>
            <p:spPr bwMode="auto">
              <a:xfrm>
                <a:off x="4520" y="1924"/>
                <a:ext cx="141" cy="880"/>
              </a:xfrm>
              <a:custGeom>
                <a:avLst/>
                <a:gdLst>
                  <a:gd name="T0" fmla="*/ 0 w 141"/>
                  <a:gd name="T1" fmla="*/ 0 h 880"/>
                  <a:gd name="T2" fmla="*/ 0 w 141"/>
                  <a:gd name="T3" fmla="*/ 880 h 880"/>
                  <a:gd name="T4" fmla="*/ 141 w 141"/>
                  <a:gd name="T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880">
                    <a:moveTo>
                      <a:pt x="0" y="0"/>
                    </a:moveTo>
                    <a:lnTo>
                      <a:pt x="0" y="880"/>
                    </a:lnTo>
                    <a:lnTo>
                      <a:pt x="141" y="88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5" name="Freeform 9"/>
              <p:cNvSpPr>
                <a:spLocks/>
              </p:cNvSpPr>
              <p:nvPr/>
            </p:nvSpPr>
            <p:spPr bwMode="auto">
              <a:xfrm>
                <a:off x="4520" y="1924"/>
                <a:ext cx="141" cy="537"/>
              </a:xfrm>
              <a:custGeom>
                <a:avLst/>
                <a:gdLst>
                  <a:gd name="T0" fmla="*/ 0 w 141"/>
                  <a:gd name="T1" fmla="*/ 0 h 537"/>
                  <a:gd name="T2" fmla="*/ 0 w 141"/>
                  <a:gd name="T3" fmla="*/ 537 h 537"/>
                  <a:gd name="T4" fmla="*/ 141 w 141"/>
                  <a:gd name="T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537">
                    <a:moveTo>
                      <a:pt x="0" y="0"/>
                    </a:moveTo>
                    <a:lnTo>
                      <a:pt x="0" y="537"/>
                    </a:lnTo>
                    <a:lnTo>
                      <a:pt x="141" y="53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6" name="Freeform 10"/>
              <p:cNvSpPr>
                <a:spLocks/>
              </p:cNvSpPr>
              <p:nvPr/>
            </p:nvSpPr>
            <p:spPr bwMode="auto">
              <a:xfrm>
                <a:off x="4520" y="1924"/>
                <a:ext cx="141" cy="217"/>
              </a:xfrm>
              <a:custGeom>
                <a:avLst/>
                <a:gdLst>
                  <a:gd name="T0" fmla="*/ 0 w 141"/>
                  <a:gd name="T1" fmla="*/ 0 h 217"/>
                  <a:gd name="T2" fmla="*/ 0 w 141"/>
                  <a:gd name="T3" fmla="*/ 217 h 217"/>
                  <a:gd name="T4" fmla="*/ 141 w 141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217">
                    <a:moveTo>
                      <a:pt x="0" y="0"/>
                    </a:moveTo>
                    <a:lnTo>
                      <a:pt x="0" y="217"/>
                    </a:lnTo>
                    <a:lnTo>
                      <a:pt x="141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7" name="Freeform 11"/>
              <p:cNvSpPr>
                <a:spLocks/>
              </p:cNvSpPr>
              <p:nvPr/>
            </p:nvSpPr>
            <p:spPr bwMode="auto">
              <a:xfrm>
                <a:off x="3286" y="1533"/>
                <a:ext cx="2027" cy="99"/>
              </a:xfrm>
              <a:custGeom>
                <a:avLst/>
                <a:gdLst>
                  <a:gd name="T0" fmla="*/ 0 w 2027"/>
                  <a:gd name="T1" fmla="*/ 0 h 99"/>
                  <a:gd name="T2" fmla="*/ 0 w 2027"/>
                  <a:gd name="T3" fmla="*/ 49 h 99"/>
                  <a:gd name="T4" fmla="*/ 2027 w 2027"/>
                  <a:gd name="T5" fmla="*/ 49 h 99"/>
                  <a:gd name="T6" fmla="*/ 2027 w 2027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7" h="99">
                    <a:moveTo>
                      <a:pt x="0" y="0"/>
                    </a:moveTo>
                    <a:lnTo>
                      <a:pt x="0" y="49"/>
                    </a:lnTo>
                    <a:lnTo>
                      <a:pt x="2027" y="49"/>
                    </a:lnTo>
                    <a:lnTo>
                      <a:pt x="2027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8" name="Freeform 12"/>
              <p:cNvSpPr>
                <a:spLocks/>
              </p:cNvSpPr>
              <p:nvPr/>
            </p:nvSpPr>
            <p:spPr bwMode="auto">
              <a:xfrm>
                <a:off x="2194" y="1924"/>
                <a:ext cx="110" cy="1525"/>
              </a:xfrm>
              <a:custGeom>
                <a:avLst/>
                <a:gdLst>
                  <a:gd name="T0" fmla="*/ 0 w 328"/>
                  <a:gd name="T1" fmla="*/ 0 h 1525"/>
                  <a:gd name="T2" fmla="*/ 0 w 328"/>
                  <a:gd name="T3" fmla="*/ 1525 h 1525"/>
                  <a:gd name="T4" fmla="*/ 328 w 328"/>
                  <a:gd name="T5" fmla="*/ 1525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1525">
                    <a:moveTo>
                      <a:pt x="0" y="0"/>
                    </a:moveTo>
                    <a:lnTo>
                      <a:pt x="0" y="1525"/>
                    </a:lnTo>
                    <a:lnTo>
                      <a:pt x="328" y="152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89" name="Freeform 13"/>
              <p:cNvSpPr>
                <a:spLocks/>
              </p:cNvSpPr>
              <p:nvPr/>
            </p:nvSpPr>
            <p:spPr bwMode="auto">
              <a:xfrm>
                <a:off x="2204" y="1924"/>
                <a:ext cx="121" cy="1272"/>
              </a:xfrm>
              <a:custGeom>
                <a:avLst/>
                <a:gdLst>
                  <a:gd name="T0" fmla="*/ 0 w 297"/>
                  <a:gd name="T1" fmla="*/ 0 h 1223"/>
                  <a:gd name="T2" fmla="*/ 0 w 297"/>
                  <a:gd name="T3" fmla="*/ 1223 h 1223"/>
                  <a:gd name="T4" fmla="*/ 297 w 297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97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0" name="Freeform 14"/>
              <p:cNvSpPr>
                <a:spLocks/>
              </p:cNvSpPr>
              <p:nvPr/>
            </p:nvSpPr>
            <p:spPr bwMode="auto">
              <a:xfrm>
                <a:off x="2204" y="1924"/>
                <a:ext cx="121" cy="923"/>
              </a:xfrm>
              <a:custGeom>
                <a:avLst/>
                <a:gdLst>
                  <a:gd name="T0" fmla="*/ 0 w 297"/>
                  <a:gd name="T1" fmla="*/ 0 h 888"/>
                  <a:gd name="T2" fmla="*/ 0 w 297"/>
                  <a:gd name="T3" fmla="*/ 888 h 888"/>
                  <a:gd name="T4" fmla="*/ 297 w 297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97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1" name="Freeform 15"/>
              <p:cNvSpPr>
                <a:spLocks/>
              </p:cNvSpPr>
              <p:nvPr/>
            </p:nvSpPr>
            <p:spPr bwMode="auto">
              <a:xfrm>
                <a:off x="2199" y="1924"/>
                <a:ext cx="126" cy="575"/>
              </a:xfrm>
              <a:custGeom>
                <a:avLst/>
                <a:gdLst>
                  <a:gd name="T0" fmla="*/ 0 w 297"/>
                  <a:gd name="T1" fmla="*/ 0 h 553"/>
                  <a:gd name="T2" fmla="*/ 0 w 297"/>
                  <a:gd name="T3" fmla="*/ 553 h 553"/>
                  <a:gd name="T4" fmla="*/ 297 w 297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97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2" name="Freeform 16"/>
              <p:cNvSpPr>
                <a:spLocks/>
              </p:cNvSpPr>
              <p:nvPr/>
            </p:nvSpPr>
            <p:spPr bwMode="auto">
              <a:xfrm>
                <a:off x="2207" y="1924"/>
                <a:ext cx="118" cy="217"/>
              </a:xfrm>
              <a:custGeom>
                <a:avLst/>
                <a:gdLst>
                  <a:gd name="T0" fmla="*/ 0 w 297"/>
                  <a:gd name="T1" fmla="*/ 0 h 217"/>
                  <a:gd name="T2" fmla="*/ 0 w 297"/>
                  <a:gd name="T3" fmla="*/ 217 h 217"/>
                  <a:gd name="T4" fmla="*/ 297 w 297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97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3" name="Freeform 17"/>
              <p:cNvSpPr>
                <a:spLocks/>
              </p:cNvSpPr>
              <p:nvPr/>
            </p:nvSpPr>
            <p:spPr bwMode="auto">
              <a:xfrm>
                <a:off x="3175" y="1533"/>
                <a:ext cx="110" cy="99"/>
              </a:xfrm>
              <a:custGeom>
                <a:avLst/>
                <a:gdLst>
                  <a:gd name="T0" fmla="*/ 110 w 110"/>
                  <a:gd name="T1" fmla="*/ 0 h 99"/>
                  <a:gd name="T2" fmla="*/ 110 w 110"/>
                  <a:gd name="T3" fmla="*/ 49 h 99"/>
                  <a:gd name="T4" fmla="*/ 0 w 110"/>
                  <a:gd name="T5" fmla="*/ 49 h 99"/>
                  <a:gd name="T6" fmla="*/ 0 w 110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9">
                    <a:moveTo>
                      <a:pt x="110" y="0"/>
                    </a:moveTo>
                    <a:lnTo>
                      <a:pt x="110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4" name="Freeform 18"/>
              <p:cNvSpPr>
                <a:spLocks/>
              </p:cNvSpPr>
              <p:nvPr/>
            </p:nvSpPr>
            <p:spPr bwMode="auto">
              <a:xfrm>
                <a:off x="304" y="1924"/>
                <a:ext cx="292" cy="1521"/>
              </a:xfrm>
              <a:custGeom>
                <a:avLst/>
                <a:gdLst>
                  <a:gd name="T0" fmla="*/ 0 w 292"/>
                  <a:gd name="T1" fmla="*/ 0 h 1521"/>
                  <a:gd name="T2" fmla="*/ 0 w 292"/>
                  <a:gd name="T3" fmla="*/ 1521 h 1521"/>
                  <a:gd name="T4" fmla="*/ 292 w 292"/>
                  <a:gd name="T5" fmla="*/ 152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" h="1521">
                    <a:moveTo>
                      <a:pt x="0" y="0"/>
                    </a:moveTo>
                    <a:lnTo>
                      <a:pt x="0" y="1521"/>
                    </a:lnTo>
                    <a:lnTo>
                      <a:pt x="292" y="1521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5" name="Freeform 19"/>
              <p:cNvSpPr>
                <a:spLocks/>
              </p:cNvSpPr>
              <p:nvPr/>
            </p:nvSpPr>
            <p:spPr bwMode="auto">
              <a:xfrm>
                <a:off x="304" y="1924"/>
                <a:ext cx="239" cy="1223"/>
              </a:xfrm>
              <a:custGeom>
                <a:avLst/>
                <a:gdLst>
                  <a:gd name="T0" fmla="*/ 0 w 239"/>
                  <a:gd name="T1" fmla="*/ 0 h 1223"/>
                  <a:gd name="T2" fmla="*/ 0 w 239"/>
                  <a:gd name="T3" fmla="*/ 1223 h 1223"/>
                  <a:gd name="T4" fmla="*/ 239 w 239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39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6" name="Freeform 20"/>
              <p:cNvSpPr>
                <a:spLocks/>
              </p:cNvSpPr>
              <p:nvPr/>
            </p:nvSpPr>
            <p:spPr bwMode="auto">
              <a:xfrm>
                <a:off x="304" y="1924"/>
                <a:ext cx="239" cy="888"/>
              </a:xfrm>
              <a:custGeom>
                <a:avLst/>
                <a:gdLst>
                  <a:gd name="T0" fmla="*/ 0 w 239"/>
                  <a:gd name="T1" fmla="*/ 0 h 888"/>
                  <a:gd name="T2" fmla="*/ 0 w 239"/>
                  <a:gd name="T3" fmla="*/ 888 h 888"/>
                  <a:gd name="T4" fmla="*/ 239 w 239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39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7" name="Freeform 21"/>
              <p:cNvSpPr>
                <a:spLocks/>
              </p:cNvSpPr>
              <p:nvPr/>
            </p:nvSpPr>
            <p:spPr bwMode="auto">
              <a:xfrm>
                <a:off x="304" y="1924"/>
                <a:ext cx="239" cy="553"/>
              </a:xfrm>
              <a:custGeom>
                <a:avLst/>
                <a:gdLst>
                  <a:gd name="T0" fmla="*/ 0 w 239"/>
                  <a:gd name="T1" fmla="*/ 0 h 553"/>
                  <a:gd name="T2" fmla="*/ 0 w 239"/>
                  <a:gd name="T3" fmla="*/ 553 h 553"/>
                  <a:gd name="T4" fmla="*/ 239 w 239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39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8" name="Freeform 22"/>
              <p:cNvSpPr>
                <a:spLocks/>
              </p:cNvSpPr>
              <p:nvPr/>
            </p:nvSpPr>
            <p:spPr bwMode="auto">
              <a:xfrm>
                <a:off x="304" y="1924"/>
                <a:ext cx="239" cy="217"/>
              </a:xfrm>
              <a:custGeom>
                <a:avLst/>
                <a:gdLst>
                  <a:gd name="T0" fmla="*/ 0 w 239"/>
                  <a:gd name="T1" fmla="*/ 0 h 217"/>
                  <a:gd name="T2" fmla="*/ 0 w 239"/>
                  <a:gd name="T3" fmla="*/ 217 h 217"/>
                  <a:gd name="T4" fmla="*/ 239 w 239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39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99" name="Freeform 23"/>
              <p:cNvSpPr>
                <a:spLocks/>
              </p:cNvSpPr>
              <p:nvPr/>
            </p:nvSpPr>
            <p:spPr bwMode="auto">
              <a:xfrm>
                <a:off x="1097" y="1533"/>
                <a:ext cx="2189" cy="99"/>
              </a:xfrm>
              <a:custGeom>
                <a:avLst/>
                <a:gdLst>
                  <a:gd name="T0" fmla="*/ 2189 w 2189"/>
                  <a:gd name="T1" fmla="*/ 0 h 99"/>
                  <a:gd name="T2" fmla="*/ 2189 w 2189"/>
                  <a:gd name="T3" fmla="*/ 49 h 99"/>
                  <a:gd name="T4" fmla="*/ 0 w 2189"/>
                  <a:gd name="T5" fmla="*/ 49 h 99"/>
                  <a:gd name="T6" fmla="*/ 0 w 2189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9" h="99">
                    <a:moveTo>
                      <a:pt x="2189" y="0"/>
                    </a:moveTo>
                    <a:lnTo>
                      <a:pt x="2189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0" name="Line 24"/>
              <p:cNvSpPr>
                <a:spLocks noChangeShapeType="1"/>
              </p:cNvSpPr>
              <p:nvPr/>
            </p:nvSpPr>
            <p:spPr bwMode="auto">
              <a:xfrm>
                <a:off x="3286" y="1226"/>
                <a:ext cx="0" cy="71"/>
              </a:xfrm>
              <a:prstGeom prst="line">
                <a:avLst/>
              </a:prstGeom>
              <a:noFill/>
              <a:ln w="22" cap="flat">
                <a:solidFill>
                  <a:srgbClr val="94B2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1" name="Rectangle 25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2" name="Rectangle 26"/>
              <p:cNvSpPr>
                <a:spLocks noChangeArrowheads="1"/>
              </p:cNvSpPr>
              <p:nvPr/>
            </p:nvSpPr>
            <p:spPr bwMode="auto">
              <a:xfrm>
                <a:off x="1718" y="1017"/>
                <a:ext cx="3136" cy="18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3" name="Rectangle 27"/>
              <p:cNvSpPr>
                <a:spLocks noChangeArrowheads="1"/>
              </p:cNvSpPr>
              <p:nvPr/>
            </p:nvSpPr>
            <p:spPr bwMode="auto">
              <a:xfrm>
                <a:off x="1718" y="1035"/>
                <a:ext cx="3136" cy="13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4" name="Rectangle 28"/>
              <p:cNvSpPr>
                <a:spLocks noChangeArrowheads="1"/>
              </p:cNvSpPr>
              <p:nvPr/>
            </p:nvSpPr>
            <p:spPr bwMode="auto">
              <a:xfrm>
                <a:off x="1718" y="1048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5" name="Rectangle 29"/>
              <p:cNvSpPr>
                <a:spLocks noChangeArrowheads="1"/>
              </p:cNvSpPr>
              <p:nvPr/>
            </p:nvSpPr>
            <p:spPr bwMode="auto">
              <a:xfrm>
                <a:off x="1718" y="1059"/>
                <a:ext cx="3136" cy="8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6" name="Rectangle 30"/>
              <p:cNvSpPr>
                <a:spLocks noChangeArrowheads="1"/>
              </p:cNvSpPr>
              <p:nvPr/>
            </p:nvSpPr>
            <p:spPr bwMode="auto">
              <a:xfrm>
                <a:off x="1718" y="1067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7" name="Rectangle 31"/>
              <p:cNvSpPr>
                <a:spLocks noChangeArrowheads="1"/>
              </p:cNvSpPr>
              <p:nvPr/>
            </p:nvSpPr>
            <p:spPr bwMode="auto">
              <a:xfrm>
                <a:off x="1718" y="1076"/>
                <a:ext cx="3136" cy="8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8" name="Rectangle 32"/>
              <p:cNvSpPr>
                <a:spLocks noChangeArrowheads="1"/>
              </p:cNvSpPr>
              <p:nvPr/>
            </p:nvSpPr>
            <p:spPr bwMode="auto">
              <a:xfrm>
                <a:off x="1718" y="1084"/>
                <a:ext cx="3136" cy="7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09" name="Rectangle 33"/>
              <p:cNvSpPr>
                <a:spLocks noChangeArrowheads="1"/>
              </p:cNvSpPr>
              <p:nvPr/>
            </p:nvSpPr>
            <p:spPr bwMode="auto">
              <a:xfrm>
                <a:off x="1718" y="1091"/>
                <a:ext cx="3136" cy="8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0" name="Rectangle 34"/>
              <p:cNvSpPr>
                <a:spLocks noChangeArrowheads="1"/>
              </p:cNvSpPr>
              <p:nvPr/>
            </p:nvSpPr>
            <p:spPr bwMode="auto">
              <a:xfrm>
                <a:off x="1718" y="1099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1" name="Rectangle 35"/>
              <p:cNvSpPr>
                <a:spLocks noChangeArrowheads="1"/>
              </p:cNvSpPr>
              <p:nvPr/>
            </p:nvSpPr>
            <p:spPr bwMode="auto">
              <a:xfrm>
                <a:off x="1718" y="1106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2" name="Rectangle 36"/>
              <p:cNvSpPr>
                <a:spLocks noChangeArrowheads="1"/>
              </p:cNvSpPr>
              <p:nvPr/>
            </p:nvSpPr>
            <p:spPr bwMode="auto">
              <a:xfrm>
                <a:off x="1718" y="1114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3" name="Rectangle 37"/>
              <p:cNvSpPr>
                <a:spLocks noChangeArrowheads="1"/>
              </p:cNvSpPr>
              <p:nvPr/>
            </p:nvSpPr>
            <p:spPr bwMode="auto">
              <a:xfrm>
                <a:off x="1718" y="1121"/>
                <a:ext cx="3136" cy="7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4" name="Rectangle 38"/>
              <p:cNvSpPr>
                <a:spLocks noChangeArrowheads="1"/>
              </p:cNvSpPr>
              <p:nvPr/>
            </p:nvSpPr>
            <p:spPr bwMode="auto">
              <a:xfrm>
                <a:off x="1718" y="1128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5" name="Rectangle 39"/>
              <p:cNvSpPr>
                <a:spLocks noChangeArrowheads="1"/>
              </p:cNvSpPr>
              <p:nvPr/>
            </p:nvSpPr>
            <p:spPr bwMode="auto">
              <a:xfrm>
                <a:off x="1718" y="1136"/>
                <a:ext cx="3136" cy="9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6" name="Rectangle 40"/>
              <p:cNvSpPr>
                <a:spLocks noChangeArrowheads="1"/>
              </p:cNvSpPr>
              <p:nvPr/>
            </p:nvSpPr>
            <p:spPr bwMode="auto">
              <a:xfrm>
                <a:off x="1718" y="1145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7" name="Rectangle 41"/>
              <p:cNvSpPr>
                <a:spLocks noChangeArrowheads="1"/>
              </p:cNvSpPr>
              <p:nvPr/>
            </p:nvSpPr>
            <p:spPr bwMode="auto">
              <a:xfrm>
                <a:off x="1718" y="1155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8" name="Rectangle 42"/>
              <p:cNvSpPr>
                <a:spLocks noChangeArrowheads="1"/>
              </p:cNvSpPr>
              <p:nvPr/>
            </p:nvSpPr>
            <p:spPr bwMode="auto">
              <a:xfrm>
                <a:off x="1718" y="1168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19" name="Rectangle 43"/>
              <p:cNvSpPr>
                <a:spLocks noChangeArrowheads="1"/>
              </p:cNvSpPr>
              <p:nvPr/>
            </p:nvSpPr>
            <p:spPr bwMode="auto">
              <a:xfrm>
                <a:off x="1718" y="1186"/>
                <a:ext cx="3136" cy="26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0" name="Rectangle 44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1" name="Rectangle 45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2" name="Rectangle 46"/>
              <p:cNvSpPr>
                <a:spLocks noChangeArrowheads="1"/>
              </p:cNvSpPr>
              <p:nvPr/>
            </p:nvSpPr>
            <p:spPr bwMode="auto">
              <a:xfrm>
                <a:off x="1718" y="1213"/>
                <a:ext cx="3136" cy="1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3" name="Rectangle 47"/>
              <p:cNvSpPr>
                <a:spLocks noChangeArrowheads="1"/>
              </p:cNvSpPr>
              <p:nvPr/>
            </p:nvSpPr>
            <p:spPr bwMode="auto">
              <a:xfrm>
                <a:off x="1718" y="1214"/>
                <a:ext cx="3136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4" name="Rectangle 48"/>
              <p:cNvSpPr>
                <a:spLocks noChangeArrowheads="1"/>
              </p:cNvSpPr>
              <p:nvPr/>
            </p:nvSpPr>
            <p:spPr bwMode="auto">
              <a:xfrm>
                <a:off x="1718" y="1215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5" name="Rectangle 49"/>
              <p:cNvSpPr>
                <a:spLocks noChangeArrowheads="1"/>
              </p:cNvSpPr>
              <p:nvPr/>
            </p:nvSpPr>
            <p:spPr bwMode="auto">
              <a:xfrm>
                <a:off x="1718" y="1216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6" name="Rectangle 50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CF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7" name="Rectangle 51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8" name="Rectangle 52"/>
              <p:cNvSpPr>
                <a:spLocks noChangeArrowheads="1"/>
              </p:cNvSpPr>
              <p:nvPr/>
            </p:nvSpPr>
            <p:spPr bwMode="auto">
              <a:xfrm>
                <a:off x="1718" y="1218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29" name="Rectangle 53"/>
              <p:cNvSpPr>
                <a:spLocks noChangeArrowheads="1"/>
              </p:cNvSpPr>
              <p:nvPr/>
            </p:nvSpPr>
            <p:spPr bwMode="auto">
              <a:xfrm>
                <a:off x="1718" y="1219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0" name="Rectangle 54"/>
              <p:cNvSpPr>
                <a:spLocks noChangeArrowheads="1"/>
              </p:cNvSpPr>
              <p:nvPr/>
            </p:nvSpPr>
            <p:spPr bwMode="auto">
              <a:xfrm>
                <a:off x="1718" y="1220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1" name="Rectangle 55"/>
              <p:cNvSpPr>
                <a:spLocks noChangeArrowheads="1"/>
              </p:cNvSpPr>
              <p:nvPr/>
            </p:nvSpPr>
            <p:spPr bwMode="auto">
              <a:xfrm>
                <a:off x="1718" y="1221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2" name="Rectangle 56"/>
              <p:cNvSpPr>
                <a:spLocks noChangeArrowheads="1"/>
              </p:cNvSpPr>
              <p:nvPr/>
            </p:nvSpPr>
            <p:spPr bwMode="auto">
              <a:xfrm>
                <a:off x="1718" y="1222"/>
                <a:ext cx="3136" cy="1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3" name="Rectangle 57"/>
              <p:cNvSpPr>
                <a:spLocks noChangeArrowheads="1"/>
              </p:cNvSpPr>
              <p:nvPr/>
            </p:nvSpPr>
            <p:spPr bwMode="auto">
              <a:xfrm>
                <a:off x="1718" y="1223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4" name="Rectangle 58"/>
              <p:cNvSpPr>
                <a:spLocks noChangeArrowheads="1"/>
              </p:cNvSpPr>
              <p:nvPr/>
            </p:nvSpPr>
            <p:spPr bwMode="auto">
              <a:xfrm>
                <a:off x="1718" y="1225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5" name="Rectangle 59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6" name="Rectangle 62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7" name="Rectangle 63"/>
              <p:cNvSpPr>
                <a:spLocks noChangeArrowheads="1"/>
              </p:cNvSpPr>
              <p:nvPr/>
            </p:nvSpPr>
            <p:spPr bwMode="auto">
              <a:xfrm>
                <a:off x="1718" y="1324"/>
                <a:ext cx="3136" cy="19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8" name="Rectangle 64"/>
              <p:cNvSpPr>
                <a:spLocks noChangeArrowheads="1"/>
              </p:cNvSpPr>
              <p:nvPr/>
            </p:nvSpPr>
            <p:spPr bwMode="auto">
              <a:xfrm>
                <a:off x="1718" y="1343"/>
                <a:ext cx="3136" cy="1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39" name="Rectangle 65"/>
              <p:cNvSpPr>
                <a:spLocks noChangeArrowheads="1"/>
              </p:cNvSpPr>
              <p:nvPr/>
            </p:nvSpPr>
            <p:spPr bwMode="auto">
              <a:xfrm>
                <a:off x="1718" y="1355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0" name="Rectangle 66"/>
              <p:cNvSpPr>
                <a:spLocks noChangeArrowheads="1"/>
              </p:cNvSpPr>
              <p:nvPr/>
            </p:nvSpPr>
            <p:spPr bwMode="auto">
              <a:xfrm>
                <a:off x="1718" y="1366"/>
                <a:ext cx="3136" cy="9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1" name="Rectangle 67"/>
              <p:cNvSpPr>
                <a:spLocks noChangeArrowheads="1"/>
              </p:cNvSpPr>
              <p:nvPr/>
            </p:nvSpPr>
            <p:spPr bwMode="auto">
              <a:xfrm>
                <a:off x="1718" y="1375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2" name="Rectangle 68"/>
              <p:cNvSpPr>
                <a:spLocks noChangeArrowheads="1"/>
              </p:cNvSpPr>
              <p:nvPr/>
            </p:nvSpPr>
            <p:spPr bwMode="auto">
              <a:xfrm>
                <a:off x="1718" y="1384"/>
                <a:ext cx="3136" cy="7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3" name="Rectangle 69"/>
              <p:cNvSpPr>
                <a:spLocks noChangeArrowheads="1"/>
              </p:cNvSpPr>
              <p:nvPr/>
            </p:nvSpPr>
            <p:spPr bwMode="auto">
              <a:xfrm>
                <a:off x="1718" y="1391"/>
                <a:ext cx="3136" cy="8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4" name="Rectangle 70"/>
              <p:cNvSpPr>
                <a:spLocks noChangeArrowheads="1"/>
              </p:cNvSpPr>
              <p:nvPr/>
            </p:nvSpPr>
            <p:spPr bwMode="auto">
              <a:xfrm>
                <a:off x="1718" y="1399"/>
                <a:ext cx="3136" cy="7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5" name="Rectangle 71"/>
              <p:cNvSpPr>
                <a:spLocks noChangeArrowheads="1"/>
              </p:cNvSpPr>
              <p:nvPr/>
            </p:nvSpPr>
            <p:spPr bwMode="auto">
              <a:xfrm>
                <a:off x="1718" y="1406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6" name="Rectangle 72"/>
              <p:cNvSpPr>
                <a:spLocks noChangeArrowheads="1"/>
              </p:cNvSpPr>
              <p:nvPr/>
            </p:nvSpPr>
            <p:spPr bwMode="auto">
              <a:xfrm>
                <a:off x="1718" y="1413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7" name="Rectangle 73"/>
              <p:cNvSpPr>
                <a:spLocks noChangeArrowheads="1"/>
              </p:cNvSpPr>
              <p:nvPr/>
            </p:nvSpPr>
            <p:spPr bwMode="auto">
              <a:xfrm>
                <a:off x="1718" y="1421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8" name="Rectangle 74"/>
              <p:cNvSpPr>
                <a:spLocks noChangeArrowheads="1"/>
              </p:cNvSpPr>
              <p:nvPr/>
            </p:nvSpPr>
            <p:spPr bwMode="auto">
              <a:xfrm>
                <a:off x="1718" y="1428"/>
                <a:ext cx="3136" cy="8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49" name="Rectangle 75"/>
              <p:cNvSpPr>
                <a:spLocks noChangeArrowheads="1"/>
              </p:cNvSpPr>
              <p:nvPr/>
            </p:nvSpPr>
            <p:spPr bwMode="auto">
              <a:xfrm>
                <a:off x="1718" y="1436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0" name="Rectangle 76"/>
              <p:cNvSpPr>
                <a:spLocks noChangeArrowheads="1"/>
              </p:cNvSpPr>
              <p:nvPr/>
            </p:nvSpPr>
            <p:spPr bwMode="auto">
              <a:xfrm>
                <a:off x="1718" y="1444"/>
                <a:ext cx="3136" cy="8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1" name="Rectangle 77"/>
              <p:cNvSpPr>
                <a:spLocks noChangeArrowheads="1"/>
              </p:cNvSpPr>
              <p:nvPr/>
            </p:nvSpPr>
            <p:spPr bwMode="auto">
              <a:xfrm>
                <a:off x="1718" y="1452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2" name="Rectangle 78"/>
              <p:cNvSpPr>
                <a:spLocks noChangeArrowheads="1"/>
              </p:cNvSpPr>
              <p:nvPr/>
            </p:nvSpPr>
            <p:spPr bwMode="auto">
              <a:xfrm>
                <a:off x="1718" y="1462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3" name="Rectangle 79"/>
              <p:cNvSpPr>
                <a:spLocks noChangeArrowheads="1"/>
              </p:cNvSpPr>
              <p:nvPr/>
            </p:nvSpPr>
            <p:spPr bwMode="auto">
              <a:xfrm>
                <a:off x="1718" y="1475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4" name="Rectangle 80"/>
              <p:cNvSpPr>
                <a:spLocks noChangeArrowheads="1"/>
              </p:cNvSpPr>
              <p:nvPr/>
            </p:nvSpPr>
            <p:spPr bwMode="auto">
              <a:xfrm>
                <a:off x="1718" y="1493"/>
                <a:ext cx="3136" cy="25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5" name="Rectangle 81"/>
              <p:cNvSpPr>
                <a:spLocks noChangeArrowheads="1"/>
              </p:cNvSpPr>
              <p:nvPr/>
            </p:nvSpPr>
            <p:spPr bwMode="auto">
              <a:xfrm>
                <a:off x="1718" y="1518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6" name="Rectangle 82"/>
              <p:cNvSpPr>
                <a:spLocks noChangeArrowheads="1"/>
              </p:cNvSpPr>
              <p:nvPr/>
            </p:nvSpPr>
            <p:spPr bwMode="auto">
              <a:xfrm>
                <a:off x="1718" y="1519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7" name="Rectangle 83"/>
              <p:cNvSpPr>
                <a:spLocks noChangeArrowheads="1"/>
              </p:cNvSpPr>
              <p:nvPr/>
            </p:nvSpPr>
            <p:spPr bwMode="auto">
              <a:xfrm>
                <a:off x="1718" y="1520"/>
                <a:ext cx="3136" cy="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8" name="Rectangle 84"/>
              <p:cNvSpPr>
                <a:spLocks noChangeArrowheads="1"/>
              </p:cNvSpPr>
              <p:nvPr/>
            </p:nvSpPr>
            <p:spPr bwMode="auto">
              <a:xfrm>
                <a:off x="1718" y="1522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59" name="Rectangle 85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0" name="Rectangle 86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1" name="Rectangle 87"/>
              <p:cNvSpPr>
                <a:spLocks noChangeArrowheads="1"/>
              </p:cNvSpPr>
              <p:nvPr/>
            </p:nvSpPr>
            <p:spPr bwMode="auto">
              <a:xfrm>
                <a:off x="1718" y="1524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2" name="Rectangle 88"/>
              <p:cNvSpPr>
                <a:spLocks noChangeArrowheads="1"/>
              </p:cNvSpPr>
              <p:nvPr/>
            </p:nvSpPr>
            <p:spPr bwMode="auto">
              <a:xfrm>
                <a:off x="1718" y="1525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3" name="Rectangle 89"/>
              <p:cNvSpPr>
                <a:spLocks noChangeArrowheads="1"/>
              </p:cNvSpPr>
              <p:nvPr/>
            </p:nvSpPr>
            <p:spPr bwMode="auto">
              <a:xfrm>
                <a:off x="1718" y="1526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4" name="Rectangle 90"/>
              <p:cNvSpPr>
                <a:spLocks noChangeArrowheads="1"/>
              </p:cNvSpPr>
              <p:nvPr/>
            </p:nvSpPr>
            <p:spPr bwMode="auto">
              <a:xfrm>
                <a:off x="1718" y="1527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5" name="Rectangle 91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6" name="Rectangle 92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7" name="Rectangle 93"/>
              <p:cNvSpPr>
                <a:spLocks noChangeArrowheads="1"/>
              </p:cNvSpPr>
              <p:nvPr/>
            </p:nvSpPr>
            <p:spPr bwMode="auto">
              <a:xfrm>
                <a:off x="1718" y="1530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8" name="Rectangle 94"/>
              <p:cNvSpPr>
                <a:spLocks noChangeArrowheads="1"/>
              </p:cNvSpPr>
              <p:nvPr/>
            </p:nvSpPr>
            <p:spPr bwMode="auto">
              <a:xfrm>
                <a:off x="1718" y="1532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69" name="Rectangle 95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0" name="Rectangle 96"/>
              <p:cNvSpPr>
                <a:spLocks noChangeArrowheads="1"/>
              </p:cNvSpPr>
              <p:nvPr/>
            </p:nvSpPr>
            <p:spPr bwMode="auto">
              <a:xfrm>
                <a:off x="2347" y="1345"/>
                <a:ext cx="196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5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MODELOS DE CONTABILIDAD</a:t>
                </a:r>
                <a:endParaRPr kumimoji="0" lang="es-CO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" name="Rectangle 97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2" name="Rectangle 98"/>
              <p:cNvSpPr>
                <a:spLocks noChangeArrowheads="1"/>
              </p:cNvSpPr>
              <p:nvPr/>
            </p:nvSpPr>
            <p:spPr bwMode="auto">
              <a:xfrm>
                <a:off x="106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3" name="Rectangle 99"/>
              <p:cNvSpPr>
                <a:spLocks noChangeArrowheads="1"/>
              </p:cNvSpPr>
              <p:nvPr/>
            </p:nvSpPr>
            <p:spPr bwMode="auto">
              <a:xfrm>
                <a:off x="106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4" name="Rectangle 100"/>
              <p:cNvSpPr>
                <a:spLocks noChangeArrowheads="1"/>
              </p:cNvSpPr>
              <p:nvPr/>
            </p:nvSpPr>
            <p:spPr bwMode="auto">
              <a:xfrm>
                <a:off x="106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5" name="Rectangle 101"/>
              <p:cNvSpPr>
                <a:spLocks noChangeArrowheads="1"/>
              </p:cNvSpPr>
              <p:nvPr/>
            </p:nvSpPr>
            <p:spPr bwMode="auto">
              <a:xfrm>
                <a:off x="106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6" name="Rectangle 102"/>
              <p:cNvSpPr>
                <a:spLocks noChangeArrowheads="1"/>
              </p:cNvSpPr>
              <p:nvPr/>
            </p:nvSpPr>
            <p:spPr bwMode="auto">
              <a:xfrm>
                <a:off x="106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7" name="Rectangle 103"/>
              <p:cNvSpPr>
                <a:spLocks noChangeArrowheads="1"/>
              </p:cNvSpPr>
              <p:nvPr/>
            </p:nvSpPr>
            <p:spPr bwMode="auto">
              <a:xfrm>
                <a:off x="106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8" name="Rectangle 104"/>
              <p:cNvSpPr>
                <a:spLocks noChangeArrowheads="1"/>
              </p:cNvSpPr>
              <p:nvPr/>
            </p:nvSpPr>
            <p:spPr bwMode="auto">
              <a:xfrm>
                <a:off x="106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79" name="Rectangle 105"/>
              <p:cNvSpPr>
                <a:spLocks noChangeArrowheads="1"/>
              </p:cNvSpPr>
              <p:nvPr/>
            </p:nvSpPr>
            <p:spPr bwMode="auto">
              <a:xfrm>
                <a:off x="106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0" name="Rectangle 106"/>
              <p:cNvSpPr>
                <a:spLocks noChangeArrowheads="1"/>
              </p:cNvSpPr>
              <p:nvPr/>
            </p:nvSpPr>
            <p:spPr bwMode="auto">
              <a:xfrm>
                <a:off x="106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1" name="Rectangle 107"/>
              <p:cNvSpPr>
                <a:spLocks noChangeArrowheads="1"/>
              </p:cNvSpPr>
              <p:nvPr/>
            </p:nvSpPr>
            <p:spPr bwMode="auto">
              <a:xfrm>
                <a:off x="106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2" name="Rectangle 108"/>
              <p:cNvSpPr>
                <a:spLocks noChangeArrowheads="1"/>
              </p:cNvSpPr>
              <p:nvPr/>
            </p:nvSpPr>
            <p:spPr bwMode="auto">
              <a:xfrm>
                <a:off x="106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3" name="Rectangle 109"/>
              <p:cNvSpPr>
                <a:spLocks noChangeArrowheads="1"/>
              </p:cNvSpPr>
              <p:nvPr/>
            </p:nvSpPr>
            <p:spPr bwMode="auto">
              <a:xfrm>
                <a:off x="106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4" name="Rectangle 110"/>
              <p:cNvSpPr>
                <a:spLocks noChangeArrowheads="1"/>
              </p:cNvSpPr>
              <p:nvPr/>
            </p:nvSpPr>
            <p:spPr bwMode="auto">
              <a:xfrm>
                <a:off x="106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5" name="Rectangle 111"/>
              <p:cNvSpPr>
                <a:spLocks noChangeArrowheads="1"/>
              </p:cNvSpPr>
              <p:nvPr/>
            </p:nvSpPr>
            <p:spPr bwMode="auto">
              <a:xfrm>
                <a:off x="106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6" name="Rectangle 112"/>
              <p:cNvSpPr>
                <a:spLocks noChangeArrowheads="1"/>
              </p:cNvSpPr>
              <p:nvPr/>
            </p:nvSpPr>
            <p:spPr bwMode="auto">
              <a:xfrm>
                <a:off x="106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7" name="Rectangle 113"/>
              <p:cNvSpPr>
                <a:spLocks noChangeArrowheads="1"/>
              </p:cNvSpPr>
              <p:nvPr/>
            </p:nvSpPr>
            <p:spPr bwMode="auto">
              <a:xfrm>
                <a:off x="106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8" name="Rectangle 114"/>
              <p:cNvSpPr>
                <a:spLocks noChangeArrowheads="1"/>
              </p:cNvSpPr>
              <p:nvPr/>
            </p:nvSpPr>
            <p:spPr bwMode="auto">
              <a:xfrm>
                <a:off x="106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89" name="Rectangle 115"/>
              <p:cNvSpPr>
                <a:spLocks noChangeArrowheads="1"/>
              </p:cNvSpPr>
              <p:nvPr/>
            </p:nvSpPr>
            <p:spPr bwMode="auto">
              <a:xfrm>
                <a:off x="106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0" name="Rectangle 116"/>
              <p:cNvSpPr>
                <a:spLocks noChangeArrowheads="1"/>
              </p:cNvSpPr>
              <p:nvPr/>
            </p:nvSpPr>
            <p:spPr bwMode="auto">
              <a:xfrm>
                <a:off x="106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1" name="Rectangle 117"/>
              <p:cNvSpPr>
                <a:spLocks noChangeArrowheads="1"/>
              </p:cNvSpPr>
              <p:nvPr/>
            </p:nvSpPr>
            <p:spPr bwMode="auto">
              <a:xfrm>
                <a:off x="106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2" name="Rectangle 118"/>
              <p:cNvSpPr>
                <a:spLocks noChangeArrowheads="1"/>
              </p:cNvSpPr>
              <p:nvPr/>
            </p:nvSpPr>
            <p:spPr bwMode="auto">
              <a:xfrm>
                <a:off x="106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3" name="Rectangle 119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4" name="Rectangle 120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5" name="Rectangle 121"/>
              <p:cNvSpPr>
                <a:spLocks noChangeArrowheads="1"/>
              </p:cNvSpPr>
              <p:nvPr/>
            </p:nvSpPr>
            <p:spPr bwMode="auto">
              <a:xfrm>
                <a:off x="106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6" name="Rectangle 122"/>
              <p:cNvSpPr>
                <a:spLocks noChangeArrowheads="1"/>
              </p:cNvSpPr>
              <p:nvPr/>
            </p:nvSpPr>
            <p:spPr bwMode="auto">
              <a:xfrm>
                <a:off x="106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7" name="Rectangle 123"/>
              <p:cNvSpPr>
                <a:spLocks noChangeArrowheads="1"/>
              </p:cNvSpPr>
              <p:nvPr/>
            </p:nvSpPr>
            <p:spPr bwMode="auto">
              <a:xfrm>
                <a:off x="106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8" name="Rectangle 124"/>
              <p:cNvSpPr>
                <a:spLocks noChangeArrowheads="1"/>
              </p:cNvSpPr>
              <p:nvPr/>
            </p:nvSpPr>
            <p:spPr bwMode="auto">
              <a:xfrm>
                <a:off x="106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899" name="Rectangle 125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0" name="Rectangle 126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1" name="Rectangle 127"/>
              <p:cNvSpPr>
                <a:spLocks noChangeArrowheads="1"/>
              </p:cNvSpPr>
              <p:nvPr/>
            </p:nvSpPr>
            <p:spPr bwMode="auto">
              <a:xfrm>
                <a:off x="106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2" name="Rectangle 128"/>
              <p:cNvSpPr>
                <a:spLocks noChangeArrowheads="1"/>
              </p:cNvSpPr>
              <p:nvPr/>
            </p:nvSpPr>
            <p:spPr bwMode="auto">
              <a:xfrm>
                <a:off x="106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3" name="Rectangle 129"/>
              <p:cNvSpPr>
                <a:spLocks noChangeArrowheads="1"/>
              </p:cNvSpPr>
              <p:nvPr/>
            </p:nvSpPr>
            <p:spPr bwMode="auto">
              <a:xfrm>
                <a:off x="106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4" name="Rectangle 130"/>
              <p:cNvSpPr>
                <a:spLocks noChangeArrowheads="1"/>
              </p:cNvSpPr>
              <p:nvPr/>
            </p:nvSpPr>
            <p:spPr bwMode="auto">
              <a:xfrm>
                <a:off x="106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5" name="Rectangle 131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6" name="Rectangle 134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7" name="Rectangle 135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08" name="Rectangle 136"/>
              <p:cNvSpPr>
                <a:spLocks noChangeArrowheads="1"/>
              </p:cNvSpPr>
              <p:nvPr/>
            </p:nvSpPr>
            <p:spPr bwMode="auto">
              <a:xfrm>
                <a:off x="683" y="2076"/>
                <a:ext cx="11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3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</a:t>
                </a: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Conceptual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9" name="Rectangle 137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0" name="Rectangle 138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1" name="Rectangle 141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2" name="Rectangle 142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3" name="Rectangle 143"/>
              <p:cNvSpPr>
                <a:spLocks noChangeArrowheads="1"/>
              </p:cNvSpPr>
              <p:nvPr/>
            </p:nvSpPr>
            <p:spPr bwMode="auto">
              <a:xfrm>
                <a:off x="679" y="2748"/>
                <a:ext cx="121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Guías de aplicación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4" name="Rectangle 144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5" name="Rectangle 145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6" name="Rectangle 146"/>
              <p:cNvSpPr>
                <a:spLocks noChangeArrowheads="1"/>
              </p:cNvSpPr>
              <p:nvPr/>
            </p:nvSpPr>
            <p:spPr bwMode="auto">
              <a:xfrm>
                <a:off x="713" y="3082"/>
                <a:ext cx="114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Doctrina Contable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Rectangle 147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74" cy="2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8" name="Rectangle 148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02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19" name="Rectangle 149"/>
              <p:cNvSpPr>
                <a:spLocks noChangeArrowheads="1"/>
              </p:cNvSpPr>
              <p:nvPr/>
            </p:nvSpPr>
            <p:spPr bwMode="auto">
              <a:xfrm>
                <a:off x="623" y="3380"/>
                <a:ext cx="13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Catálogo de Cuentas 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Rectangle 150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1" name="Rectangle 151"/>
              <p:cNvSpPr>
                <a:spLocks noChangeArrowheads="1"/>
              </p:cNvSpPr>
              <p:nvPr/>
            </p:nvSpPr>
            <p:spPr bwMode="auto">
              <a:xfrm>
                <a:off x="2185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2" name="Rectangle 152"/>
              <p:cNvSpPr>
                <a:spLocks noChangeArrowheads="1"/>
              </p:cNvSpPr>
              <p:nvPr/>
            </p:nvSpPr>
            <p:spPr bwMode="auto">
              <a:xfrm>
                <a:off x="2185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3" name="Rectangle 153"/>
              <p:cNvSpPr>
                <a:spLocks noChangeArrowheads="1"/>
              </p:cNvSpPr>
              <p:nvPr/>
            </p:nvSpPr>
            <p:spPr bwMode="auto">
              <a:xfrm>
                <a:off x="2185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4" name="Rectangle 154"/>
              <p:cNvSpPr>
                <a:spLocks noChangeArrowheads="1"/>
              </p:cNvSpPr>
              <p:nvPr/>
            </p:nvSpPr>
            <p:spPr bwMode="auto">
              <a:xfrm>
                <a:off x="2185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5" name="Rectangle 155"/>
              <p:cNvSpPr>
                <a:spLocks noChangeArrowheads="1"/>
              </p:cNvSpPr>
              <p:nvPr/>
            </p:nvSpPr>
            <p:spPr bwMode="auto">
              <a:xfrm>
                <a:off x="2185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6" name="Rectangle 156"/>
              <p:cNvSpPr>
                <a:spLocks noChangeArrowheads="1"/>
              </p:cNvSpPr>
              <p:nvPr/>
            </p:nvSpPr>
            <p:spPr bwMode="auto">
              <a:xfrm>
                <a:off x="2185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7" name="Rectangle 158"/>
              <p:cNvSpPr>
                <a:spLocks noChangeArrowheads="1"/>
              </p:cNvSpPr>
              <p:nvPr/>
            </p:nvSpPr>
            <p:spPr bwMode="auto">
              <a:xfrm>
                <a:off x="2185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8" name="Rectangle 159"/>
              <p:cNvSpPr>
                <a:spLocks noChangeArrowheads="1"/>
              </p:cNvSpPr>
              <p:nvPr/>
            </p:nvSpPr>
            <p:spPr bwMode="auto">
              <a:xfrm>
                <a:off x="2185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29" name="Rectangle 160"/>
              <p:cNvSpPr>
                <a:spLocks noChangeArrowheads="1"/>
              </p:cNvSpPr>
              <p:nvPr/>
            </p:nvSpPr>
            <p:spPr bwMode="auto">
              <a:xfrm>
                <a:off x="2185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0" name="Rectangle 161"/>
              <p:cNvSpPr>
                <a:spLocks noChangeArrowheads="1"/>
              </p:cNvSpPr>
              <p:nvPr/>
            </p:nvSpPr>
            <p:spPr bwMode="auto">
              <a:xfrm>
                <a:off x="2185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1" name="Rectangle 162"/>
              <p:cNvSpPr>
                <a:spLocks noChangeArrowheads="1"/>
              </p:cNvSpPr>
              <p:nvPr/>
            </p:nvSpPr>
            <p:spPr bwMode="auto">
              <a:xfrm>
                <a:off x="2185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2" name="Rectangle 163"/>
              <p:cNvSpPr>
                <a:spLocks noChangeArrowheads="1"/>
              </p:cNvSpPr>
              <p:nvPr/>
            </p:nvSpPr>
            <p:spPr bwMode="auto">
              <a:xfrm>
                <a:off x="2185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3" name="Rectangle 164"/>
              <p:cNvSpPr>
                <a:spLocks noChangeArrowheads="1"/>
              </p:cNvSpPr>
              <p:nvPr/>
            </p:nvSpPr>
            <p:spPr bwMode="auto">
              <a:xfrm>
                <a:off x="2185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4" name="Rectangle 165"/>
              <p:cNvSpPr>
                <a:spLocks noChangeArrowheads="1"/>
              </p:cNvSpPr>
              <p:nvPr/>
            </p:nvSpPr>
            <p:spPr bwMode="auto">
              <a:xfrm>
                <a:off x="2185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5" name="Rectangle 166"/>
              <p:cNvSpPr>
                <a:spLocks noChangeArrowheads="1"/>
              </p:cNvSpPr>
              <p:nvPr/>
            </p:nvSpPr>
            <p:spPr bwMode="auto">
              <a:xfrm>
                <a:off x="2185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6" name="Rectangle 167"/>
              <p:cNvSpPr>
                <a:spLocks noChangeArrowheads="1"/>
              </p:cNvSpPr>
              <p:nvPr/>
            </p:nvSpPr>
            <p:spPr bwMode="auto">
              <a:xfrm>
                <a:off x="2185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7" name="Rectangle 168"/>
              <p:cNvSpPr>
                <a:spLocks noChangeArrowheads="1"/>
              </p:cNvSpPr>
              <p:nvPr/>
            </p:nvSpPr>
            <p:spPr bwMode="auto">
              <a:xfrm flipV="1">
                <a:off x="2185" y="1846"/>
                <a:ext cx="1981" cy="29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8" name="Rectangle 169"/>
              <p:cNvSpPr>
                <a:spLocks noChangeArrowheads="1"/>
              </p:cNvSpPr>
              <p:nvPr/>
            </p:nvSpPr>
            <p:spPr bwMode="auto">
              <a:xfrm>
                <a:off x="2185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39" name="Rectangle 170"/>
              <p:cNvSpPr>
                <a:spLocks noChangeArrowheads="1"/>
              </p:cNvSpPr>
              <p:nvPr/>
            </p:nvSpPr>
            <p:spPr bwMode="auto">
              <a:xfrm>
                <a:off x="2185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0" name="Rectangle 171"/>
              <p:cNvSpPr>
                <a:spLocks noChangeArrowheads="1"/>
              </p:cNvSpPr>
              <p:nvPr/>
            </p:nvSpPr>
            <p:spPr bwMode="auto">
              <a:xfrm>
                <a:off x="2185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1" name="Rectangle 172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2" name="Rectangle 173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3" name="Rectangle 174"/>
              <p:cNvSpPr>
                <a:spLocks noChangeArrowheads="1"/>
              </p:cNvSpPr>
              <p:nvPr/>
            </p:nvSpPr>
            <p:spPr bwMode="auto">
              <a:xfrm>
                <a:off x="2185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4" name="Rectangle 175"/>
              <p:cNvSpPr>
                <a:spLocks noChangeArrowheads="1"/>
              </p:cNvSpPr>
              <p:nvPr/>
            </p:nvSpPr>
            <p:spPr bwMode="auto">
              <a:xfrm>
                <a:off x="2185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5" name="Rectangle 176"/>
              <p:cNvSpPr>
                <a:spLocks noChangeArrowheads="1"/>
              </p:cNvSpPr>
              <p:nvPr/>
            </p:nvSpPr>
            <p:spPr bwMode="auto">
              <a:xfrm>
                <a:off x="2185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6" name="Rectangle 177"/>
              <p:cNvSpPr>
                <a:spLocks noChangeArrowheads="1"/>
              </p:cNvSpPr>
              <p:nvPr/>
            </p:nvSpPr>
            <p:spPr bwMode="auto">
              <a:xfrm>
                <a:off x="2185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7" name="Rectangle 178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8" name="Rectangle 179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49" name="Rectangle 180"/>
              <p:cNvSpPr>
                <a:spLocks noChangeArrowheads="1"/>
              </p:cNvSpPr>
              <p:nvPr/>
            </p:nvSpPr>
            <p:spPr bwMode="auto">
              <a:xfrm>
                <a:off x="2185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0" name="Rectangle 181"/>
              <p:cNvSpPr>
                <a:spLocks noChangeArrowheads="1"/>
              </p:cNvSpPr>
              <p:nvPr/>
            </p:nvSpPr>
            <p:spPr bwMode="auto">
              <a:xfrm>
                <a:off x="2185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1" name="Rectangle 182"/>
              <p:cNvSpPr>
                <a:spLocks noChangeArrowheads="1"/>
              </p:cNvSpPr>
              <p:nvPr/>
            </p:nvSpPr>
            <p:spPr bwMode="auto">
              <a:xfrm>
                <a:off x="2185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2" name="Rectangle 183"/>
              <p:cNvSpPr>
                <a:spLocks noChangeArrowheads="1"/>
              </p:cNvSpPr>
              <p:nvPr/>
            </p:nvSpPr>
            <p:spPr bwMode="auto">
              <a:xfrm>
                <a:off x="2185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3" name="Rectangle 184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2034" cy="30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4" name="Rectangle 191"/>
              <p:cNvSpPr>
                <a:spLocks noChangeArrowheads="1"/>
              </p:cNvSpPr>
              <p:nvPr/>
            </p:nvSpPr>
            <p:spPr bwMode="auto">
              <a:xfrm>
                <a:off x="2312" y="2024"/>
                <a:ext cx="144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5" name="Rectangle 192"/>
              <p:cNvSpPr>
                <a:spLocks noChangeArrowheads="1"/>
              </p:cNvSpPr>
              <p:nvPr/>
            </p:nvSpPr>
            <p:spPr bwMode="auto">
              <a:xfrm>
                <a:off x="2437" y="2075"/>
                <a:ext cx="11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" name="Rectangle 193"/>
              <p:cNvSpPr>
                <a:spLocks noChangeArrowheads="1"/>
              </p:cNvSpPr>
              <p:nvPr/>
            </p:nvSpPr>
            <p:spPr bwMode="auto">
              <a:xfrm>
                <a:off x="2400" y="2350"/>
                <a:ext cx="147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7" name="Rectangle 194"/>
              <p:cNvSpPr>
                <a:spLocks noChangeArrowheads="1"/>
              </p:cNvSpPr>
              <p:nvPr/>
            </p:nvSpPr>
            <p:spPr bwMode="auto">
              <a:xfrm>
                <a:off x="2324" y="2359"/>
                <a:ext cx="141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8" name="Rectangle 199"/>
              <p:cNvSpPr>
                <a:spLocks noChangeArrowheads="1"/>
              </p:cNvSpPr>
              <p:nvPr/>
            </p:nvSpPr>
            <p:spPr bwMode="auto">
              <a:xfrm>
                <a:off x="2308" y="2694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959" name="Rectangle 202"/>
              <p:cNvSpPr>
                <a:spLocks noChangeArrowheads="1"/>
              </p:cNvSpPr>
              <p:nvPr/>
            </p:nvSpPr>
            <p:spPr bwMode="auto">
              <a:xfrm>
                <a:off x="2308" y="3029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grpSp>
          <p:nvGrpSpPr>
            <p:cNvPr id="496" name="Group 406"/>
            <p:cNvGrpSpPr>
              <a:grpSpLocks/>
            </p:cNvGrpSpPr>
            <p:nvPr/>
          </p:nvGrpSpPr>
          <p:grpSpPr bwMode="auto">
            <a:xfrm>
              <a:off x="2308" y="1632"/>
              <a:ext cx="4232" cy="1935"/>
              <a:chOff x="2308" y="1632"/>
              <a:chExt cx="4232" cy="1935"/>
            </a:xfrm>
          </p:grpSpPr>
          <p:sp>
            <p:nvSpPr>
              <p:cNvPr id="608" name="Rectangle 206"/>
              <p:cNvSpPr>
                <a:spLocks noChangeArrowheads="1"/>
              </p:cNvSpPr>
              <p:nvPr/>
            </p:nvSpPr>
            <p:spPr bwMode="auto">
              <a:xfrm>
                <a:off x="2308" y="3331"/>
                <a:ext cx="1432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09" name="Rectangle 208"/>
              <p:cNvSpPr>
                <a:spLocks noChangeArrowheads="1"/>
              </p:cNvSpPr>
              <p:nvPr/>
            </p:nvSpPr>
            <p:spPr bwMode="auto">
              <a:xfrm>
                <a:off x="4322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0" name="Rectangle 209"/>
              <p:cNvSpPr>
                <a:spLocks noChangeArrowheads="1"/>
              </p:cNvSpPr>
              <p:nvPr/>
            </p:nvSpPr>
            <p:spPr bwMode="auto">
              <a:xfrm>
                <a:off x="4322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1" name="Rectangle 210"/>
              <p:cNvSpPr>
                <a:spLocks noChangeArrowheads="1"/>
              </p:cNvSpPr>
              <p:nvPr/>
            </p:nvSpPr>
            <p:spPr bwMode="auto">
              <a:xfrm>
                <a:off x="4322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2" name="Rectangle 212"/>
              <p:cNvSpPr>
                <a:spLocks noChangeArrowheads="1"/>
              </p:cNvSpPr>
              <p:nvPr/>
            </p:nvSpPr>
            <p:spPr bwMode="auto">
              <a:xfrm>
                <a:off x="4322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3" name="Rectangle 213"/>
              <p:cNvSpPr>
                <a:spLocks noChangeArrowheads="1"/>
              </p:cNvSpPr>
              <p:nvPr/>
            </p:nvSpPr>
            <p:spPr bwMode="auto">
              <a:xfrm>
                <a:off x="4322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4" name="Rectangle 214"/>
              <p:cNvSpPr>
                <a:spLocks noChangeArrowheads="1"/>
              </p:cNvSpPr>
              <p:nvPr/>
            </p:nvSpPr>
            <p:spPr bwMode="auto">
              <a:xfrm>
                <a:off x="4322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5" name="Rectangle 215"/>
              <p:cNvSpPr>
                <a:spLocks noChangeArrowheads="1"/>
              </p:cNvSpPr>
              <p:nvPr/>
            </p:nvSpPr>
            <p:spPr bwMode="auto">
              <a:xfrm>
                <a:off x="4322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6" name="Rectangle 216"/>
              <p:cNvSpPr>
                <a:spLocks noChangeArrowheads="1"/>
              </p:cNvSpPr>
              <p:nvPr/>
            </p:nvSpPr>
            <p:spPr bwMode="auto">
              <a:xfrm>
                <a:off x="4322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7" name="Rectangle 217"/>
              <p:cNvSpPr>
                <a:spLocks noChangeArrowheads="1"/>
              </p:cNvSpPr>
              <p:nvPr/>
            </p:nvSpPr>
            <p:spPr bwMode="auto">
              <a:xfrm>
                <a:off x="4322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8" name="Rectangle 218"/>
              <p:cNvSpPr>
                <a:spLocks noChangeArrowheads="1"/>
              </p:cNvSpPr>
              <p:nvPr/>
            </p:nvSpPr>
            <p:spPr bwMode="auto">
              <a:xfrm>
                <a:off x="4322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19" name="Rectangle 219"/>
              <p:cNvSpPr>
                <a:spLocks noChangeArrowheads="1"/>
              </p:cNvSpPr>
              <p:nvPr/>
            </p:nvSpPr>
            <p:spPr bwMode="auto">
              <a:xfrm>
                <a:off x="4322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0" name="Rectangle 220"/>
              <p:cNvSpPr>
                <a:spLocks noChangeArrowheads="1"/>
              </p:cNvSpPr>
              <p:nvPr/>
            </p:nvSpPr>
            <p:spPr bwMode="auto">
              <a:xfrm>
                <a:off x="4322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1" name="Rectangle 221"/>
              <p:cNvSpPr>
                <a:spLocks noChangeArrowheads="1"/>
              </p:cNvSpPr>
              <p:nvPr/>
            </p:nvSpPr>
            <p:spPr bwMode="auto">
              <a:xfrm>
                <a:off x="4322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2" name="Rectangle 222"/>
              <p:cNvSpPr>
                <a:spLocks noChangeArrowheads="1"/>
              </p:cNvSpPr>
              <p:nvPr/>
            </p:nvSpPr>
            <p:spPr bwMode="auto">
              <a:xfrm>
                <a:off x="4322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3" name="Rectangle 223"/>
              <p:cNvSpPr>
                <a:spLocks noChangeArrowheads="1"/>
              </p:cNvSpPr>
              <p:nvPr/>
            </p:nvSpPr>
            <p:spPr bwMode="auto">
              <a:xfrm>
                <a:off x="4322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4" name="Rectangle 224"/>
              <p:cNvSpPr>
                <a:spLocks noChangeArrowheads="1"/>
              </p:cNvSpPr>
              <p:nvPr/>
            </p:nvSpPr>
            <p:spPr bwMode="auto">
              <a:xfrm>
                <a:off x="4322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5" name="Rectangle 225"/>
              <p:cNvSpPr>
                <a:spLocks noChangeArrowheads="1"/>
              </p:cNvSpPr>
              <p:nvPr/>
            </p:nvSpPr>
            <p:spPr bwMode="auto">
              <a:xfrm>
                <a:off x="4322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6" name="Rectangle 226"/>
              <p:cNvSpPr>
                <a:spLocks noChangeArrowheads="1"/>
              </p:cNvSpPr>
              <p:nvPr/>
            </p:nvSpPr>
            <p:spPr bwMode="auto">
              <a:xfrm>
                <a:off x="4322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7" name="Rectangle 227"/>
              <p:cNvSpPr>
                <a:spLocks noChangeArrowheads="1"/>
              </p:cNvSpPr>
              <p:nvPr/>
            </p:nvSpPr>
            <p:spPr bwMode="auto">
              <a:xfrm>
                <a:off x="4322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8" name="Rectangle 228"/>
              <p:cNvSpPr>
                <a:spLocks noChangeArrowheads="1"/>
              </p:cNvSpPr>
              <p:nvPr/>
            </p:nvSpPr>
            <p:spPr bwMode="auto">
              <a:xfrm>
                <a:off x="4322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29" name="Rectangle 229"/>
              <p:cNvSpPr>
                <a:spLocks noChangeArrowheads="1"/>
              </p:cNvSpPr>
              <p:nvPr/>
            </p:nvSpPr>
            <p:spPr bwMode="auto">
              <a:xfrm>
                <a:off x="4322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0" name="Rectangle 230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1" name="Rectangle 231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2" name="Rectangle 232"/>
              <p:cNvSpPr>
                <a:spLocks noChangeArrowheads="1"/>
              </p:cNvSpPr>
              <p:nvPr/>
            </p:nvSpPr>
            <p:spPr bwMode="auto">
              <a:xfrm>
                <a:off x="4322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3" name="Rectangle 233"/>
              <p:cNvSpPr>
                <a:spLocks noChangeArrowheads="1"/>
              </p:cNvSpPr>
              <p:nvPr/>
            </p:nvSpPr>
            <p:spPr bwMode="auto">
              <a:xfrm>
                <a:off x="4322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4" name="Rectangle 234"/>
              <p:cNvSpPr>
                <a:spLocks noChangeArrowheads="1"/>
              </p:cNvSpPr>
              <p:nvPr/>
            </p:nvSpPr>
            <p:spPr bwMode="auto">
              <a:xfrm>
                <a:off x="4322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5" name="Rectangle 235"/>
              <p:cNvSpPr>
                <a:spLocks noChangeArrowheads="1"/>
              </p:cNvSpPr>
              <p:nvPr/>
            </p:nvSpPr>
            <p:spPr bwMode="auto">
              <a:xfrm>
                <a:off x="4322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6" name="Rectangle 236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7" name="Rectangle 237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8" name="Rectangle 238"/>
              <p:cNvSpPr>
                <a:spLocks noChangeArrowheads="1"/>
              </p:cNvSpPr>
              <p:nvPr/>
            </p:nvSpPr>
            <p:spPr bwMode="auto">
              <a:xfrm>
                <a:off x="4322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39" name="Rectangle 239"/>
              <p:cNvSpPr>
                <a:spLocks noChangeArrowheads="1"/>
              </p:cNvSpPr>
              <p:nvPr/>
            </p:nvSpPr>
            <p:spPr bwMode="auto">
              <a:xfrm>
                <a:off x="4322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0" name="Rectangle 240"/>
              <p:cNvSpPr>
                <a:spLocks noChangeArrowheads="1"/>
              </p:cNvSpPr>
              <p:nvPr/>
            </p:nvSpPr>
            <p:spPr bwMode="auto">
              <a:xfrm>
                <a:off x="4322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1" name="Rectangle 241"/>
              <p:cNvSpPr>
                <a:spLocks noChangeArrowheads="1"/>
              </p:cNvSpPr>
              <p:nvPr/>
            </p:nvSpPr>
            <p:spPr bwMode="auto">
              <a:xfrm>
                <a:off x="4322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2" name="Rectangle 242"/>
              <p:cNvSpPr>
                <a:spLocks noChangeArrowheads="1"/>
              </p:cNvSpPr>
              <p:nvPr/>
            </p:nvSpPr>
            <p:spPr bwMode="auto">
              <a:xfrm>
                <a:off x="4322" y="1632"/>
                <a:ext cx="1981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3" name="Rectangle 251"/>
              <p:cNvSpPr>
                <a:spLocks noChangeArrowheads="1"/>
              </p:cNvSpPr>
              <p:nvPr/>
            </p:nvSpPr>
            <p:spPr bwMode="auto">
              <a:xfrm>
                <a:off x="4661" y="2036"/>
                <a:ext cx="1694" cy="1"/>
              </a:xfrm>
              <a:prstGeom prst="rect">
                <a:avLst/>
              </a:prstGeom>
              <a:solidFill>
                <a:srgbClr val="78C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4" name="Rectangle 252"/>
              <p:cNvSpPr>
                <a:spLocks noChangeArrowheads="1"/>
              </p:cNvSpPr>
              <p:nvPr/>
            </p:nvSpPr>
            <p:spPr bwMode="auto">
              <a:xfrm>
                <a:off x="4661" y="2037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5" name="Rectangle 254"/>
              <p:cNvSpPr>
                <a:spLocks noChangeArrowheads="1"/>
              </p:cNvSpPr>
              <p:nvPr/>
            </p:nvSpPr>
            <p:spPr bwMode="auto">
              <a:xfrm>
                <a:off x="4661" y="203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6" name="Rectangle 255"/>
              <p:cNvSpPr>
                <a:spLocks noChangeArrowheads="1"/>
              </p:cNvSpPr>
              <p:nvPr/>
            </p:nvSpPr>
            <p:spPr bwMode="auto">
              <a:xfrm>
                <a:off x="4661" y="204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7" name="Rectangle 256"/>
              <p:cNvSpPr>
                <a:spLocks noChangeArrowheads="1"/>
              </p:cNvSpPr>
              <p:nvPr/>
            </p:nvSpPr>
            <p:spPr bwMode="auto">
              <a:xfrm>
                <a:off x="4661" y="2041"/>
                <a:ext cx="1694" cy="2"/>
              </a:xfrm>
              <a:prstGeom prst="rect">
                <a:avLst/>
              </a:prstGeom>
              <a:solidFill>
                <a:srgbClr val="82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8" name="Rectangle 257"/>
              <p:cNvSpPr>
                <a:spLocks noChangeArrowheads="1"/>
              </p:cNvSpPr>
              <p:nvPr/>
            </p:nvSpPr>
            <p:spPr bwMode="auto">
              <a:xfrm>
                <a:off x="4661" y="2043"/>
                <a:ext cx="1694" cy="1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49" name="Rectangle 258"/>
              <p:cNvSpPr>
                <a:spLocks noChangeArrowheads="1"/>
              </p:cNvSpPr>
              <p:nvPr/>
            </p:nvSpPr>
            <p:spPr bwMode="auto">
              <a:xfrm>
                <a:off x="4661" y="204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0" name="Rectangle 259"/>
              <p:cNvSpPr>
                <a:spLocks noChangeArrowheads="1"/>
              </p:cNvSpPr>
              <p:nvPr/>
            </p:nvSpPr>
            <p:spPr bwMode="auto">
              <a:xfrm>
                <a:off x="4661" y="2045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1" name="Rectangle 261"/>
              <p:cNvSpPr>
                <a:spLocks noChangeArrowheads="1"/>
              </p:cNvSpPr>
              <p:nvPr/>
            </p:nvSpPr>
            <p:spPr bwMode="auto">
              <a:xfrm>
                <a:off x="4661" y="2048"/>
                <a:ext cx="1694" cy="1"/>
              </a:xfrm>
              <a:prstGeom prst="rect">
                <a:avLst/>
              </a:prstGeom>
              <a:solidFill>
                <a:srgbClr val="8E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2" name="Rectangle 262"/>
              <p:cNvSpPr>
                <a:spLocks noChangeArrowheads="1"/>
              </p:cNvSpPr>
              <p:nvPr/>
            </p:nvSpPr>
            <p:spPr bwMode="auto">
              <a:xfrm>
                <a:off x="4661" y="2049"/>
                <a:ext cx="1694" cy="2"/>
              </a:xfrm>
              <a:prstGeom prst="rect">
                <a:avLst/>
              </a:prstGeom>
              <a:solidFill>
                <a:srgbClr val="91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3" name="Rectangle 263"/>
              <p:cNvSpPr>
                <a:spLocks noChangeArrowheads="1"/>
              </p:cNvSpPr>
              <p:nvPr/>
            </p:nvSpPr>
            <p:spPr bwMode="auto">
              <a:xfrm>
                <a:off x="4661" y="2051"/>
                <a:ext cx="1694" cy="2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4" name="Rectangle 264"/>
              <p:cNvSpPr>
                <a:spLocks noChangeArrowheads="1"/>
              </p:cNvSpPr>
              <p:nvPr/>
            </p:nvSpPr>
            <p:spPr bwMode="auto">
              <a:xfrm>
                <a:off x="4661" y="2053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5" name="Rectangle 265"/>
              <p:cNvSpPr>
                <a:spLocks noChangeArrowheads="1"/>
              </p:cNvSpPr>
              <p:nvPr/>
            </p:nvSpPr>
            <p:spPr bwMode="auto">
              <a:xfrm>
                <a:off x="4661" y="2054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6" name="Rectangle 267"/>
              <p:cNvSpPr>
                <a:spLocks noChangeArrowheads="1"/>
              </p:cNvSpPr>
              <p:nvPr/>
            </p:nvSpPr>
            <p:spPr bwMode="auto">
              <a:xfrm>
                <a:off x="4661" y="2056"/>
                <a:ext cx="1694" cy="1"/>
              </a:xfrm>
              <a:prstGeom prst="rect">
                <a:avLst/>
              </a:prstGeom>
              <a:solidFill>
                <a:srgbClr val="9D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7" name="Rectangle 268"/>
              <p:cNvSpPr>
                <a:spLocks noChangeArrowheads="1"/>
              </p:cNvSpPr>
              <p:nvPr/>
            </p:nvSpPr>
            <p:spPr bwMode="auto">
              <a:xfrm>
                <a:off x="4661" y="2057"/>
                <a:ext cx="1694" cy="2"/>
              </a:xfrm>
              <a:prstGeom prst="rect">
                <a:avLst/>
              </a:prstGeom>
              <a:solidFill>
                <a:srgbClr val="9F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8" name="Rectangle 269"/>
              <p:cNvSpPr>
                <a:spLocks noChangeArrowheads="1"/>
              </p:cNvSpPr>
              <p:nvPr/>
            </p:nvSpPr>
            <p:spPr bwMode="auto">
              <a:xfrm>
                <a:off x="4661" y="2059"/>
                <a:ext cx="1694" cy="1"/>
              </a:xfrm>
              <a:prstGeom prst="rect">
                <a:avLst/>
              </a:prstGeom>
              <a:solidFill>
                <a:srgbClr val="A1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59" name="Rectangle 270"/>
              <p:cNvSpPr>
                <a:spLocks noChangeArrowheads="1"/>
              </p:cNvSpPr>
              <p:nvPr/>
            </p:nvSpPr>
            <p:spPr bwMode="auto">
              <a:xfrm>
                <a:off x="4661" y="205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0" name="Rectangle 271"/>
              <p:cNvSpPr>
                <a:spLocks noChangeArrowheads="1"/>
              </p:cNvSpPr>
              <p:nvPr/>
            </p:nvSpPr>
            <p:spPr bwMode="auto">
              <a:xfrm>
                <a:off x="4661" y="2061"/>
                <a:ext cx="1694" cy="2"/>
              </a:xfrm>
              <a:prstGeom prst="rect">
                <a:avLst/>
              </a:prstGeom>
              <a:solidFill>
                <a:srgbClr val="A6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1" name="Rectangle 272"/>
              <p:cNvSpPr>
                <a:spLocks noChangeArrowheads="1"/>
              </p:cNvSpPr>
              <p:nvPr/>
            </p:nvSpPr>
            <p:spPr bwMode="auto">
              <a:xfrm>
                <a:off x="4661" y="2063"/>
                <a:ext cx="1694" cy="1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2" name="Rectangle 275"/>
              <p:cNvSpPr>
                <a:spLocks noChangeArrowheads="1"/>
              </p:cNvSpPr>
              <p:nvPr/>
            </p:nvSpPr>
            <p:spPr bwMode="auto">
              <a:xfrm>
                <a:off x="4661" y="2067"/>
                <a:ext cx="1694" cy="1"/>
              </a:xfrm>
              <a:prstGeom prst="rect">
                <a:avLst/>
              </a:prstGeom>
              <a:solidFill>
                <a:srgbClr val="B0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3" name="Rectangle 276"/>
              <p:cNvSpPr>
                <a:spLocks noChangeArrowheads="1"/>
              </p:cNvSpPr>
              <p:nvPr/>
            </p:nvSpPr>
            <p:spPr bwMode="auto">
              <a:xfrm>
                <a:off x="4661" y="2068"/>
                <a:ext cx="1694" cy="2"/>
              </a:xfrm>
              <a:prstGeom prst="rect">
                <a:avLst/>
              </a:prstGeom>
              <a:solidFill>
                <a:srgbClr val="B2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4" name="Rectangle 277"/>
              <p:cNvSpPr>
                <a:spLocks noChangeArrowheads="1"/>
              </p:cNvSpPr>
              <p:nvPr/>
            </p:nvSpPr>
            <p:spPr bwMode="auto">
              <a:xfrm>
                <a:off x="4661" y="2070"/>
                <a:ext cx="1694" cy="1"/>
              </a:xfrm>
              <a:prstGeom prst="rect">
                <a:avLst/>
              </a:prstGeom>
              <a:solidFill>
                <a:srgbClr val="B5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5" name="Rectangle 278"/>
              <p:cNvSpPr>
                <a:spLocks noChangeArrowheads="1"/>
              </p:cNvSpPr>
              <p:nvPr/>
            </p:nvSpPr>
            <p:spPr bwMode="auto">
              <a:xfrm>
                <a:off x="4661" y="2070"/>
                <a:ext cx="1694" cy="2"/>
              </a:xfrm>
              <a:prstGeom prst="rect">
                <a:avLst/>
              </a:prstGeom>
              <a:solidFill>
                <a:srgbClr val="B7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6" name="Rectangle 279"/>
              <p:cNvSpPr>
                <a:spLocks noChangeArrowheads="1"/>
              </p:cNvSpPr>
              <p:nvPr/>
            </p:nvSpPr>
            <p:spPr bwMode="auto">
              <a:xfrm>
                <a:off x="4661" y="2072"/>
                <a:ext cx="1694" cy="1"/>
              </a:xfrm>
              <a:prstGeom prst="rect">
                <a:avLst/>
              </a:prstGeom>
              <a:solidFill>
                <a:srgbClr val="B9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7" name="Rectangle 283"/>
              <p:cNvSpPr>
                <a:spLocks noChangeArrowheads="1"/>
              </p:cNvSpPr>
              <p:nvPr/>
            </p:nvSpPr>
            <p:spPr bwMode="auto">
              <a:xfrm>
                <a:off x="4661" y="2076"/>
                <a:ext cx="1694" cy="1"/>
              </a:xfrm>
              <a:prstGeom prst="rect">
                <a:avLst/>
              </a:prstGeom>
              <a:solidFill>
                <a:srgbClr val="C1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8" name="Rectangle 284"/>
              <p:cNvSpPr>
                <a:spLocks noChangeArrowheads="1"/>
              </p:cNvSpPr>
              <p:nvPr/>
            </p:nvSpPr>
            <p:spPr bwMode="auto">
              <a:xfrm>
                <a:off x="4661" y="2077"/>
                <a:ext cx="1694" cy="2"/>
              </a:xfrm>
              <a:prstGeom prst="rect">
                <a:avLst/>
              </a:prstGeom>
              <a:solidFill>
                <a:srgbClr val="C3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69" name="Rectangle 285"/>
              <p:cNvSpPr>
                <a:spLocks noChangeArrowheads="1"/>
              </p:cNvSpPr>
              <p:nvPr/>
            </p:nvSpPr>
            <p:spPr bwMode="auto">
              <a:xfrm>
                <a:off x="4661" y="2079"/>
                <a:ext cx="1694" cy="1"/>
              </a:xfrm>
              <a:prstGeom prst="rect">
                <a:avLst/>
              </a:prstGeom>
              <a:solidFill>
                <a:srgbClr val="C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0" name="Rectangle 286"/>
              <p:cNvSpPr>
                <a:spLocks noChangeArrowheads="1"/>
              </p:cNvSpPr>
              <p:nvPr/>
            </p:nvSpPr>
            <p:spPr bwMode="auto">
              <a:xfrm>
                <a:off x="4661" y="2080"/>
                <a:ext cx="1694" cy="1"/>
              </a:xfrm>
              <a:prstGeom prst="rect">
                <a:avLst/>
              </a:prstGeom>
              <a:solidFill>
                <a:srgbClr val="C8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1" name="Rectangle 289"/>
              <p:cNvSpPr>
                <a:spLocks noChangeArrowheads="1"/>
              </p:cNvSpPr>
              <p:nvPr/>
            </p:nvSpPr>
            <p:spPr bwMode="auto">
              <a:xfrm>
                <a:off x="4661" y="2084"/>
                <a:ext cx="1694" cy="1"/>
              </a:xfrm>
              <a:prstGeom prst="rect">
                <a:avLst/>
              </a:prstGeom>
              <a:solidFill>
                <a:srgbClr val="C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2" name="Rectangle 290"/>
              <p:cNvSpPr>
                <a:spLocks noChangeArrowheads="1"/>
              </p:cNvSpPr>
              <p:nvPr/>
            </p:nvSpPr>
            <p:spPr bwMode="auto">
              <a:xfrm>
                <a:off x="4661" y="2085"/>
                <a:ext cx="1694" cy="2"/>
              </a:xfrm>
              <a:prstGeom prst="rect">
                <a:avLst/>
              </a:prstGeom>
              <a:solidFill>
                <a:srgbClr val="D2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3" name="Rectangle 291"/>
              <p:cNvSpPr>
                <a:spLocks noChangeArrowheads="1"/>
              </p:cNvSpPr>
              <p:nvPr/>
            </p:nvSpPr>
            <p:spPr bwMode="auto">
              <a:xfrm>
                <a:off x="4661" y="2087"/>
                <a:ext cx="1694" cy="2"/>
              </a:xfrm>
              <a:prstGeom prst="rect">
                <a:avLst/>
              </a:prstGeom>
              <a:solidFill>
                <a:srgbClr val="D5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4" name="Rectangle 292"/>
              <p:cNvSpPr>
                <a:spLocks noChangeArrowheads="1"/>
              </p:cNvSpPr>
              <p:nvPr/>
            </p:nvSpPr>
            <p:spPr bwMode="auto">
              <a:xfrm>
                <a:off x="4661" y="2089"/>
                <a:ext cx="1694" cy="1"/>
              </a:xfrm>
              <a:prstGeom prst="rect">
                <a:avLst/>
              </a:prstGeom>
              <a:solidFill>
                <a:srgbClr val="D8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5" name="Rectangle 294"/>
              <p:cNvSpPr>
                <a:spLocks noChangeArrowheads="1"/>
              </p:cNvSpPr>
              <p:nvPr/>
            </p:nvSpPr>
            <p:spPr bwMode="auto">
              <a:xfrm>
                <a:off x="4661" y="2092"/>
                <a:ext cx="1694" cy="1"/>
              </a:xfrm>
              <a:prstGeom prst="rect">
                <a:avLst/>
              </a:prstGeom>
              <a:solidFill>
                <a:srgbClr val="DE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6" name="Rectangle 295"/>
              <p:cNvSpPr>
                <a:spLocks noChangeArrowheads="1"/>
              </p:cNvSpPr>
              <p:nvPr/>
            </p:nvSpPr>
            <p:spPr bwMode="auto">
              <a:xfrm>
                <a:off x="4661" y="2093"/>
                <a:ext cx="1694" cy="2"/>
              </a:xfrm>
              <a:prstGeom prst="rect">
                <a:avLst/>
              </a:prstGeom>
              <a:solidFill>
                <a:srgbClr val="E0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7" name="Rectangle 296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1"/>
              </a:xfrm>
              <a:prstGeom prst="rect">
                <a:avLst/>
              </a:prstGeom>
              <a:solidFill>
                <a:srgbClr val="E2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8" name="Rectangle 297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2"/>
              </a:xfrm>
              <a:prstGeom prst="rect">
                <a:avLst/>
              </a:prstGeom>
              <a:solidFill>
                <a:srgbClr val="E4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79" name="Rectangle 298"/>
              <p:cNvSpPr>
                <a:spLocks noChangeArrowheads="1"/>
              </p:cNvSpPr>
              <p:nvPr/>
            </p:nvSpPr>
            <p:spPr bwMode="auto">
              <a:xfrm>
                <a:off x="4661" y="2097"/>
                <a:ext cx="1694" cy="2"/>
              </a:xfrm>
              <a:prstGeom prst="rect">
                <a:avLst/>
              </a:prstGeom>
              <a:solidFill>
                <a:srgbClr val="E7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0" name="Rectangle 300"/>
              <p:cNvSpPr>
                <a:spLocks noChangeArrowheads="1"/>
              </p:cNvSpPr>
              <p:nvPr/>
            </p:nvSpPr>
            <p:spPr bwMode="auto">
              <a:xfrm>
                <a:off x="4661" y="2100"/>
                <a:ext cx="1694" cy="1"/>
              </a:xfrm>
              <a:prstGeom prst="rect">
                <a:avLst/>
              </a:prstGeom>
              <a:solidFill>
                <a:srgbClr val="ED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1" name="Rectangle 301"/>
              <p:cNvSpPr>
                <a:spLocks noChangeArrowheads="1"/>
              </p:cNvSpPr>
              <p:nvPr/>
            </p:nvSpPr>
            <p:spPr bwMode="auto">
              <a:xfrm>
                <a:off x="4661" y="2101"/>
                <a:ext cx="1694" cy="2"/>
              </a:xfrm>
              <a:prstGeom prst="rect">
                <a:avLst/>
              </a:prstGeom>
              <a:solidFill>
                <a:srgbClr val="E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2" name="Rectangle 302"/>
              <p:cNvSpPr>
                <a:spLocks noChangeArrowheads="1"/>
              </p:cNvSpPr>
              <p:nvPr/>
            </p:nvSpPr>
            <p:spPr bwMode="auto">
              <a:xfrm>
                <a:off x="4661" y="2103"/>
                <a:ext cx="1694" cy="1"/>
              </a:xfrm>
              <a:prstGeom prst="rect">
                <a:avLst/>
              </a:prstGeom>
              <a:solidFill>
                <a:srgbClr val="F1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3" name="Rectangle 303"/>
              <p:cNvSpPr>
                <a:spLocks noChangeArrowheads="1"/>
              </p:cNvSpPr>
              <p:nvPr/>
            </p:nvSpPr>
            <p:spPr bwMode="auto">
              <a:xfrm>
                <a:off x="4661" y="2104"/>
                <a:ext cx="1694" cy="1"/>
              </a:xfrm>
              <a:prstGeom prst="rect">
                <a:avLst/>
              </a:prstGeom>
              <a:solidFill>
                <a:srgbClr val="F3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4" name="Rectangle 304"/>
              <p:cNvSpPr>
                <a:spLocks noChangeArrowheads="1"/>
              </p:cNvSpPr>
              <p:nvPr/>
            </p:nvSpPr>
            <p:spPr bwMode="auto">
              <a:xfrm>
                <a:off x="4661" y="210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5" name="Rectangle 306"/>
              <p:cNvSpPr>
                <a:spLocks noChangeArrowheads="1"/>
              </p:cNvSpPr>
              <p:nvPr/>
            </p:nvSpPr>
            <p:spPr bwMode="auto">
              <a:xfrm>
                <a:off x="4661" y="2108"/>
                <a:ext cx="1694" cy="1"/>
              </a:xfrm>
              <a:prstGeom prst="rect">
                <a:avLst/>
              </a:prstGeom>
              <a:solidFill>
                <a:srgbClr val="FA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6" name="Rectangle 307"/>
              <p:cNvSpPr>
                <a:spLocks noChangeArrowheads="1"/>
              </p:cNvSpPr>
              <p:nvPr/>
            </p:nvSpPr>
            <p:spPr bwMode="auto">
              <a:xfrm>
                <a:off x="4661" y="2109"/>
                <a:ext cx="1694" cy="1"/>
              </a:xfrm>
              <a:prstGeom prst="rect">
                <a:avLst/>
              </a:prstGeom>
              <a:solidFill>
                <a:srgbClr val="FC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7" name="Rectangle 311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8" name="Rectangle 312"/>
              <p:cNvSpPr>
                <a:spLocks noChangeArrowheads="1"/>
              </p:cNvSpPr>
              <p:nvPr/>
            </p:nvSpPr>
            <p:spPr bwMode="auto">
              <a:xfrm>
                <a:off x="4661" y="2353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89" name="Rectangle 313"/>
              <p:cNvSpPr>
                <a:spLocks noChangeArrowheads="1"/>
              </p:cNvSpPr>
              <p:nvPr/>
            </p:nvSpPr>
            <p:spPr bwMode="auto">
              <a:xfrm>
                <a:off x="4661" y="2355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0" name="Rectangle 314"/>
              <p:cNvSpPr>
                <a:spLocks noChangeArrowheads="1"/>
              </p:cNvSpPr>
              <p:nvPr/>
            </p:nvSpPr>
            <p:spPr bwMode="auto">
              <a:xfrm>
                <a:off x="4661" y="2356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1" name="Rectangle 315"/>
              <p:cNvSpPr>
                <a:spLocks noChangeArrowheads="1"/>
              </p:cNvSpPr>
              <p:nvPr/>
            </p:nvSpPr>
            <p:spPr bwMode="auto">
              <a:xfrm>
                <a:off x="4661" y="2357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2" name="Rectangle 316"/>
              <p:cNvSpPr>
                <a:spLocks noChangeArrowheads="1"/>
              </p:cNvSpPr>
              <p:nvPr/>
            </p:nvSpPr>
            <p:spPr bwMode="auto">
              <a:xfrm>
                <a:off x="4661" y="235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3" name="Rectangle 317"/>
              <p:cNvSpPr>
                <a:spLocks noChangeArrowheads="1"/>
              </p:cNvSpPr>
              <p:nvPr/>
            </p:nvSpPr>
            <p:spPr bwMode="auto">
              <a:xfrm>
                <a:off x="4661" y="236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4" name="Rectangle 318"/>
              <p:cNvSpPr>
                <a:spLocks noChangeArrowheads="1"/>
              </p:cNvSpPr>
              <p:nvPr/>
            </p:nvSpPr>
            <p:spPr bwMode="auto">
              <a:xfrm>
                <a:off x="4661" y="2361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5" name="Rectangle 319"/>
              <p:cNvSpPr>
                <a:spLocks noChangeArrowheads="1"/>
              </p:cNvSpPr>
              <p:nvPr/>
            </p:nvSpPr>
            <p:spPr bwMode="auto">
              <a:xfrm>
                <a:off x="4661" y="2362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6" name="Rectangle 320"/>
              <p:cNvSpPr>
                <a:spLocks noChangeArrowheads="1"/>
              </p:cNvSpPr>
              <p:nvPr/>
            </p:nvSpPr>
            <p:spPr bwMode="auto">
              <a:xfrm>
                <a:off x="4661" y="236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7" name="Rectangle 321"/>
              <p:cNvSpPr>
                <a:spLocks noChangeArrowheads="1"/>
              </p:cNvSpPr>
              <p:nvPr/>
            </p:nvSpPr>
            <p:spPr bwMode="auto">
              <a:xfrm>
                <a:off x="4661" y="2365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8" name="Rectangle 322"/>
              <p:cNvSpPr>
                <a:spLocks noChangeArrowheads="1"/>
              </p:cNvSpPr>
              <p:nvPr/>
            </p:nvSpPr>
            <p:spPr bwMode="auto">
              <a:xfrm>
                <a:off x="4661" y="2366"/>
                <a:ext cx="1694" cy="1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699" name="Rectangle 323"/>
              <p:cNvSpPr>
                <a:spLocks noChangeArrowheads="1"/>
              </p:cNvSpPr>
              <p:nvPr/>
            </p:nvSpPr>
            <p:spPr bwMode="auto">
              <a:xfrm>
                <a:off x="4661" y="2367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0" name="Rectangle 324"/>
              <p:cNvSpPr>
                <a:spLocks noChangeArrowheads="1"/>
              </p:cNvSpPr>
              <p:nvPr/>
            </p:nvSpPr>
            <p:spPr bwMode="auto">
              <a:xfrm>
                <a:off x="4661" y="2368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1" name="Rectangle 325"/>
              <p:cNvSpPr>
                <a:spLocks noChangeArrowheads="1"/>
              </p:cNvSpPr>
              <p:nvPr/>
            </p:nvSpPr>
            <p:spPr bwMode="auto">
              <a:xfrm>
                <a:off x="4661" y="2370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2" name="Rectangle 326"/>
              <p:cNvSpPr>
                <a:spLocks noChangeArrowheads="1"/>
              </p:cNvSpPr>
              <p:nvPr/>
            </p:nvSpPr>
            <p:spPr bwMode="auto">
              <a:xfrm>
                <a:off x="4661" y="2371"/>
                <a:ext cx="1694" cy="1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3" name="Rectangle 327"/>
              <p:cNvSpPr>
                <a:spLocks noChangeArrowheads="1"/>
              </p:cNvSpPr>
              <p:nvPr/>
            </p:nvSpPr>
            <p:spPr bwMode="auto">
              <a:xfrm>
                <a:off x="4661" y="2372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4" name="Rectangle 328"/>
              <p:cNvSpPr>
                <a:spLocks noChangeArrowheads="1"/>
              </p:cNvSpPr>
              <p:nvPr/>
            </p:nvSpPr>
            <p:spPr bwMode="auto">
              <a:xfrm>
                <a:off x="4661" y="2373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5" name="Rectangle 329"/>
              <p:cNvSpPr>
                <a:spLocks noChangeArrowheads="1"/>
              </p:cNvSpPr>
              <p:nvPr/>
            </p:nvSpPr>
            <p:spPr bwMode="auto">
              <a:xfrm>
                <a:off x="4661" y="2374"/>
                <a:ext cx="1694" cy="2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6" name="Rectangle 330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7" name="Rectangle 331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8" name="Rectangle 332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09" name="Rectangle 333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0" name="Rectangle 334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1" name="Rectangle 335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2" name="Rectangle 336"/>
              <p:cNvSpPr>
                <a:spLocks noChangeArrowheads="1"/>
              </p:cNvSpPr>
              <p:nvPr/>
            </p:nvSpPr>
            <p:spPr bwMode="auto">
              <a:xfrm>
                <a:off x="4661" y="2382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3" name="Rectangle 337"/>
              <p:cNvSpPr>
                <a:spLocks noChangeArrowheads="1"/>
              </p:cNvSpPr>
              <p:nvPr/>
            </p:nvSpPr>
            <p:spPr bwMode="auto">
              <a:xfrm>
                <a:off x="4661" y="2384"/>
                <a:ext cx="1694" cy="2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4" name="Rectangle 338"/>
              <p:cNvSpPr>
                <a:spLocks noChangeArrowheads="1"/>
              </p:cNvSpPr>
              <p:nvPr/>
            </p:nvSpPr>
            <p:spPr bwMode="auto">
              <a:xfrm>
                <a:off x="4661" y="2386"/>
                <a:ext cx="1694" cy="1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5" name="Rectangle 339"/>
              <p:cNvSpPr>
                <a:spLocks noChangeArrowheads="1"/>
              </p:cNvSpPr>
              <p:nvPr/>
            </p:nvSpPr>
            <p:spPr bwMode="auto">
              <a:xfrm>
                <a:off x="4661" y="2387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6" name="Rectangle 340"/>
              <p:cNvSpPr>
                <a:spLocks noChangeArrowheads="1"/>
              </p:cNvSpPr>
              <p:nvPr/>
            </p:nvSpPr>
            <p:spPr bwMode="auto">
              <a:xfrm>
                <a:off x="4661" y="2389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7" name="Rectangle 341"/>
              <p:cNvSpPr>
                <a:spLocks noChangeArrowheads="1"/>
              </p:cNvSpPr>
              <p:nvPr/>
            </p:nvSpPr>
            <p:spPr bwMode="auto">
              <a:xfrm>
                <a:off x="4661" y="2390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8" name="Rectangle 342"/>
              <p:cNvSpPr>
                <a:spLocks noChangeArrowheads="1"/>
              </p:cNvSpPr>
              <p:nvPr/>
            </p:nvSpPr>
            <p:spPr bwMode="auto">
              <a:xfrm>
                <a:off x="4661" y="2391"/>
                <a:ext cx="1694" cy="1"/>
              </a:xfrm>
              <a:prstGeom prst="rect">
                <a:avLst/>
              </a:prstGeom>
              <a:solidFill>
                <a:srgbClr val="B8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19" name="Rectangle 343"/>
              <p:cNvSpPr>
                <a:spLocks noChangeArrowheads="1"/>
              </p:cNvSpPr>
              <p:nvPr/>
            </p:nvSpPr>
            <p:spPr bwMode="auto">
              <a:xfrm>
                <a:off x="4661" y="2392"/>
                <a:ext cx="1694" cy="2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0" name="Rectangle 344"/>
              <p:cNvSpPr>
                <a:spLocks noChangeArrowheads="1"/>
              </p:cNvSpPr>
              <p:nvPr/>
            </p:nvSpPr>
            <p:spPr bwMode="auto">
              <a:xfrm>
                <a:off x="4661" y="2394"/>
                <a:ext cx="1694" cy="2"/>
              </a:xfrm>
              <a:prstGeom prst="rect">
                <a:avLst/>
              </a:prstGeom>
              <a:solidFill>
                <a:srgbClr val="BE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1" name="Rectangle 345"/>
              <p:cNvSpPr>
                <a:spLocks noChangeArrowheads="1"/>
              </p:cNvSpPr>
              <p:nvPr/>
            </p:nvSpPr>
            <p:spPr bwMode="auto">
              <a:xfrm>
                <a:off x="4661" y="2396"/>
                <a:ext cx="1694" cy="1"/>
              </a:xfrm>
              <a:prstGeom prst="rect">
                <a:avLst/>
              </a:prstGeom>
              <a:solidFill>
                <a:srgbClr val="C1E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2" name="Rectangle 346"/>
              <p:cNvSpPr>
                <a:spLocks noChangeArrowheads="1"/>
              </p:cNvSpPr>
              <p:nvPr/>
            </p:nvSpPr>
            <p:spPr bwMode="auto">
              <a:xfrm>
                <a:off x="4661" y="2397"/>
                <a:ext cx="1694" cy="2"/>
              </a:xfrm>
              <a:prstGeom prst="rect">
                <a:avLst/>
              </a:prstGeom>
              <a:solidFill>
                <a:srgbClr val="C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3" name="Rectangle 347"/>
              <p:cNvSpPr>
                <a:spLocks noChangeArrowheads="1"/>
              </p:cNvSpPr>
              <p:nvPr/>
            </p:nvSpPr>
            <p:spPr bwMode="auto">
              <a:xfrm>
                <a:off x="4661" y="2399"/>
                <a:ext cx="1694" cy="2"/>
              </a:xfrm>
              <a:prstGeom prst="rect">
                <a:avLst/>
              </a:prstGeom>
              <a:solidFill>
                <a:srgbClr val="C7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4" name="Rectangle 348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1"/>
              </a:xfrm>
              <a:prstGeom prst="rect">
                <a:avLst/>
              </a:prstGeom>
              <a:solidFill>
                <a:srgbClr val="CA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5" name="Rectangle 349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2"/>
              </a:xfrm>
              <a:prstGeom prst="rect">
                <a:avLst/>
              </a:prstGeom>
              <a:solidFill>
                <a:srgbClr val="CC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6" name="Rectangle 350"/>
              <p:cNvSpPr>
                <a:spLocks noChangeArrowheads="1"/>
              </p:cNvSpPr>
              <p:nvPr/>
            </p:nvSpPr>
            <p:spPr bwMode="auto">
              <a:xfrm>
                <a:off x="4661" y="2403"/>
                <a:ext cx="1694" cy="1"/>
              </a:xfrm>
              <a:prstGeom prst="rect">
                <a:avLst/>
              </a:prstGeom>
              <a:solidFill>
                <a:srgbClr val="CE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7" name="Rectangle 351"/>
              <p:cNvSpPr>
                <a:spLocks noChangeArrowheads="1"/>
              </p:cNvSpPr>
              <p:nvPr/>
            </p:nvSpPr>
            <p:spPr bwMode="auto">
              <a:xfrm>
                <a:off x="4661" y="2404"/>
                <a:ext cx="1694" cy="2"/>
              </a:xfrm>
              <a:prstGeom prst="rect">
                <a:avLst/>
              </a:prstGeom>
              <a:solidFill>
                <a:srgbClr val="D0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8" name="Rectangle 352"/>
              <p:cNvSpPr>
                <a:spLocks noChangeArrowheads="1"/>
              </p:cNvSpPr>
              <p:nvPr/>
            </p:nvSpPr>
            <p:spPr bwMode="auto">
              <a:xfrm>
                <a:off x="4661" y="2406"/>
                <a:ext cx="1694" cy="1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29" name="Rectangle 353"/>
              <p:cNvSpPr>
                <a:spLocks noChangeArrowheads="1"/>
              </p:cNvSpPr>
              <p:nvPr/>
            </p:nvSpPr>
            <p:spPr bwMode="auto">
              <a:xfrm>
                <a:off x="4661" y="2407"/>
                <a:ext cx="1694" cy="2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0" name="Rectangle 354"/>
              <p:cNvSpPr>
                <a:spLocks noChangeArrowheads="1"/>
              </p:cNvSpPr>
              <p:nvPr/>
            </p:nvSpPr>
            <p:spPr bwMode="auto">
              <a:xfrm>
                <a:off x="4661" y="2409"/>
                <a:ext cx="1694" cy="1"/>
              </a:xfrm>
              <a:prstGeom prst="rect">
                <a:avLst/>
              </a:prstGeom>
              <a:solidFill>
                <a:srgbClr val="D9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1" name="Rectangle 355"/>
              <p:cNvSpPr>
                <a:spLocks noChangeArrowheads="1"/>
              </p:cNvSpPr>
              <p:nvPr/>
            </p:nvSpPr>
            <p:spPr bwMode="auto">
              <a:xfrm>
                <a:off x="4661" y="2410"/>
                <a:ext cx="1694" cy="2"/>
              </a:xfrm>
              <a:prstGeom prst="rect">
                <a:avLst/>
              </a:prstGeom>
              <a:solidFill>
                <a:srgbClr val="D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2" name="Rectangle 356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1"/>
              </a:xfrm>
              <a:prstGeom prst="rect">
                <a:avLst/>
              </a:prstGeom>
              <a:solidFill>
                <a:srgbClr val="DD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3" name="Rectangle 357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2"/>
              </a:xfrm>
              <a:prstGeom prst="rect">
                <a:avLst/>
              </a:prstGeom>
              <a:solidFill>
                <a:srgbClr val="DF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4" name="Rectangle 358"/>
              <p:cNvSpPr>
                <a:spLocks noChangeArrowheads="1"/>
              </p:cNvSpPr>
              <p:nvPr/>
            </p:nvSpPr>
            <p:spPr bwMode="auto">
              <a:xfrm>
                <a:off x="4661" y="2414"/>
                <a:ext cx="1694" cy="2"/>
              </a:xfrm>
              <a:prstGeom prst="rect">
                <a:avLst/>
              </a:prstGeom>
              <a:solidFill>
                <a:srgbClr val="E2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5" name="Rectangle 359"/>
              <p:cNvSpPr>
                <a:spLocks noChangeArrowheads="1"/>
              </p:cNvSpPr>
              <p:nvPr/>
            </p:nvSpPr>
            <p:spPr bwMode="auto">
              <a:xfrm>
                <a:off x="4661" y="2416"/>
                <a:ext cx="1694" cy="1"/>
              </a:xfrm>
              <a:prstGeom prst="rect">
                <a:avLst/>
              </a:prstGeom>
              <a:solidFill>
                <a:srgbClr val="E5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6" name="Rectangle 360"/>
              <p:cNvSpPr>
                <a:spLocks noChangeArrowheads="1"/>
              </p:cNvSpPr>
              <p:nvPr/>
            </p:nvSpPr>
            <p:spPr bwMode="auto">
              <a:xfrm>
                <a:off x="4661" y="2417"/>
                <a:ext cx="1694" cy="1"/>
              </a:xfrm>
              <a:prstGeom prst="rect">
                <a:avLst/>
              </a:prstGeom>
              <a:solidFill>
                <a:srgbClr val="E8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7" name="Rectangle 361"/>
              <p:cNvSpPr>
                <a:spLocks noChangeArrowheads="1"/>
              </p:cNvSpPr>
              <p:nvPr/>
            </p:nvSpPr>
            <p:spPr bwMode="auto">
              <a:xfrm>
                <a:off x="4661" y="2418"/>
                <a:ext cx="1694" cy="2"/>
              </a:xfrm>
              <a:prstGeom prst="rect">
                <a:avLst/>
              </a:prstGeom>
              <a:solidFill>
                <a:srgbClr val="EA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8" name="Rectangle 362"/>
              <p:cNvSpPr>
                <a:spLocks noChangeArrowheads="1"/>
              </p:cNvSpPr>
              <p:nvPr/>
            </p:nvSpPr>
            <p:spPr bwMode="auto">
              <a:xfrm>
                <a:off x="4661" y="2420"/>
                <a:ext cx="1694" cy="1"/>
              </a:xfrm>
              <a:prstGeom prst="rect">
                <a:avLst/>
              </a:prstGeom>
              <a:solidFill>
                <a:srgbClr val="EC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39" name="Rectangle 363"/>
              <p:cNvSpPr>
                <a:spLocks noChangeArrowheads="1"/>
              </p:cNvSpPr>
              <p:nvPr/>
            </p:nvSpPr>
            <p:spPr bwMode="auto">
              <a:xfrm>
                <a:off x="4661" y="2421"/>
                <a:ext cx="1694" cy="1"/>
              </a:xfrm>
              <a:prstGeom prst="rect">
                <a:avLst/>
              </a:prstGeom>
              <a:solidFill>
                <a:srgbClr val="EE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0" name="Rectangle 364"/>
              <p:cNvSpPr>
                <a:spLocks noChangeArrowheads="1"/>
              </p:cNvSpPr>
              <p:nvPr/>
            </p:nvSpPr>
            <p:spPr bwMode="auto">
              <a:xfrm>
                <a:off x="4661" y="2422"/>
                <a:ext cx="1694" cy="1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1" name="Rectangle 365"/>
              <p:cNvSpPr>
                <a:spLocks noChangeArrowheads="1"/>
              </p:cNvSpPr>
              <p:nvPr/>
            </p:nvSpPr>
            <p:spPr bwMode="auto">
              <a:xfrm>
                <a:off x="4661" y="2423"/>
                <a:ext cx="1694" cy="2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2" name="Rectangle 366"/>
              <p:cNvSpPr>
                <a:spLocks noChangeArrowheads="1"/>
              </p:cNvSpPr>
              <p:nvPr/>
            </p:nvSpPr>
            <p:spPr bwMode="auto">
              <a:xfrm>
                <a:off x="4661" y="242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3" name="Rectangle 367"/>
              <p:cNvSpPr>
                <a:spLocks noChangeArrowheads="1"/>
              </p:cNvSpPr>
              <p:nvPr/>
            </p:nvSpPr>
            <p:spPr bwMode="auto">
              <a:xfrm>
                <a:off x="4661" y="2426"/>
                <a:ext cx="1694" cy="1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4" name="Rectangle 368"/>
              <p:cNvSpPr>
                <a:spLocks noChangeArrowheads="1"/>
              </p:cNvSpPr>
              <p:nvPr/>
            </p:nvSpPr>
            <p:spPr bwMode="auto">
              <a:xfrm>
                <a:off x="4661" y="2427"/>
                <a:ext cx="1694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5" name="Rectangle 369"/>
              <p:cNvSpPr>
                <a:spLocks noChangeArrowheads="1"/>
              </p:cNvSpPr>
              <p:nvPr/>
            </p:nvSpPr>
            <p:spPr bwMode="auto">
              <a:xfrm>
                <a:off x="4661" y="2428"/>
                <a:ext cx="1694" cy="1"/>
              </a:xfrm>
              <a:prstGeom prst="rect">
                <a:avLst/>
              </a:prstGeom>
              <a:solidFill>
                <a:srgbClr val="FB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6" name="Rectangle 370"/>
              <p:cNvSpPr>
                <a:spLocks noChangeArrowheads="1"/>
              </p:cNvSpPr>
              <p:nvPr/>
            </p:nvSpPr>
            <p:spPr bwMode="auto">
              <a:xfrm>
                <a:off x="4661" y="2429"/>
                <a:ext cx="1694" cy="1"/>
              </a:xfrm>
              <a:prstGeom prst="rect">
                <a:avLst/>
              </a:pr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7" name="Rectangle 371"/>
              <p:cNvSpPr>
                <a:spLocks noChangeArrowheads="1"/>
              </p:cNvSpPr>
              <p:nvPr/>
            </p:nvSpPr>
            <p:spPr bwMode="auto">
              <a:xfrm>
                <a:off x="4661" y="2430"/>
                <a:ext cx="1694" cy="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8" name="Rectangle 372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49" name="Rectangle 375"/>
              <p:cNvSpPr>
                <a:spLocks noChangeArrowheads="1"/>
              </p:cNvSpPr>
              <p:nvPr/>
            </p:nvSpPr>
            <p:spPr bwMode="auto">
              <a:xfrm>
                <a:off x="4661" y="2686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0" name="Rectangle 376"/>
              <p:cNvSpPr>
                <a:spLocks noChangeArrowheads="1"/>
              </p:cNvSpPr>
              <p:nvPr/>
            </p:nvSpPr>
            <p:spPr bwMode="auto">
              <a:xfrm>
                <a:off x="4661" y="2696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1" name="Rectangle 377"/>
              <p:cNvSpPr>
                <a:spLocks noChangeArrowheads="1"/>
              </p:cNvSpPr>
              <p:nvPr/>
            </p:nvSpPr>
            <p:spPr bwMode="auto">
              <a:xfrm>
                <a:off x="4661" y="2698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2" name="Rectangle 378"/>
              <p:cNvSpPr>
                <a:spLocks noChangeArrowheads="1"/>
              </p:cNvSpPr>
              <p:nvPr/>
            </p:nvSpPr>
            <p:spPr bwMode="auto">
              <a:xfrm>
                <a:off x="4661" y="2699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3" name="Rectangle 379"/>
              <p:cNvSpPr>
                <a:spLocks noChangeArrowheads="1"/>
              </p:cNvSpPr>
              <p:nvPr/>
            </p:nvSpPr>
            <p:spPr bwMode="auto">
              <a:xfrm>
                <a:off x="4661" y="2700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4" name="Rectangle 380"/>
              <p:cNvSpPr>
                <a:spLocks noChangeArrowheads="1"/>
              </p:cNvSpPr>
              <p:nvPr/>
            </p:nvSpPr>
            <p:spPr bwMode="auto">
              <a:xfrm>
                <a:off x="4661" y="2702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5" name="Rectangle 381"/>
              <p:cNvSpPr>
                <a:spLocks noChangeArrowheads="1"/>
              </p:cNvSpPr>
              <p:nvPr/>
            </p:nvSpPr>
            <p:spPr bwMode="auto">
              <a:xfrm>
                <a:off x="4661" y="2703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6" name="Rectangle 382"/>
              <p:cNvSpPr>
                <a:spLocks noChangeArrowheads="1"/>
              </p:cNvSpPr>
              <p:nvPr/>
            </p:nvSpPr>
            <p:spPr bwMode="auto">
              <a:xfrm>
                <a:off x="4661" y="2704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7" name="Rectangle 383"/>
              <p:cNvSpPr>
                <a:spLocks noChangeArrowheads="1"/>
              </p:cNvSpPr>
              <p:nvPr/>
            </p:nvSpPr>
            <p:spPr bwMode="auto">
              <a:xfrm>
                <a:off x="4661" y="2705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8" name="Rectangle 384"/>
              <p:cNvSpPr>
                <a:spLocks noChangeArrowheads="1"/>
              </p:cNvSpPr>
              <p:nvPr/>
            </p:nvSpPr>
            <p:spPr bwMode="auto">
              <a:xfrm>
                <a:off x="4661" y="2707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59" name="Rectangle 385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0" name="Rectangle 386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2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1" name="Rectangle 387"/>
              <p:cNvSpPr>
                <a:spLocks noChangeArrowheads="1"/>
              </p:cNvSpPr>
              <p:nvPr/>
            </p:nvSpPr>
            <p:spPr bwMode="auto">
              <a:xfrm>
                <a:off x="4661" y="2710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2" name="Rectangle 388"/>
              <p:cNvSpPr>
                <a:spLocks noChangeArrowheads="1"/>
              </p:cNvSpPr>
              <p:nvPr/>
            </p:nvSpPr>
            <p:spPr bwMode="auto">
              <a:xfrm>
                <a:off x="4661" y="2711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3" name="Rectangle 389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4" name="Rectangle 390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2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5" name="Rectangle 391"/>
              <p:cNvSpPr>
                <a:spLocks noChangeArrowheads="1"/>
              </p:cNvSpPr>
              <p:nvPr/>
            </p:nvSpPr>
            <p:spPr bwMode="auto">
              <a:xfrm>
                <a:off x="4661" y="2715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6" name="Rectangle 392"/>
              <p:cNvSpPr>
                <a:spLocks noChangeArrowheads="1"/>
              </p:cNvSpPr>
              <p:nvPr/>
            </p:nvSpPr>
            <p:spPr bwMode="auto">
              <a:xfrm>
                <a:off x="4661" y="2716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7" name="Rectangle 393"/>
              <p:cNvSpPr>
                <a:spLocks noChangeArrowheads="1"/>
              </p:cNvSpPr>
              <p:nvPr/>
            </p:nvSpPr>
            <p:spPr bwMode="auto">
              <a:xfrm>
                <a:off x="4661" y="2717"/>
                <a:ext cx="1694" cy="1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8" name="Rectangle 394"/>
              <p:cNvSpPr>
                <a:spLocks noChangeArrowheads="1"/>
              </p:cNvSpPr>
              <p:nvPr/>
            </p:nvSpPr>
            <p:spPr bwMode="auto">
              <a:xfrm>
                <a:off x="4846" y="2718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69" name="Rectangle 395"/>
              <p:cNvSpPr>
                <a:spLocks noChangeArrowheads="1"/>
              </p:cNvSpPr>
              <p:nvPr/>
            </p:nvSpPr>
            <p:spPr bwMode="auto">
              <a:xfrm>
                <a:off x="4661" y="2719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0" name="Rectangle 396"/>
              <p:cNvSpPr>
                <a:spLocks noChangeArrowheads="1"/>
              </p:cNvSpPr>
              <p:nvPr/>
            </p:nvSpPr>
            <p:spPr bwMode="auto">
              <a:xfrm>
                <a:off x="4661" y="2720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1" name="Rectangle 397"/>
              <p:cNvSpPr>
                <a:spLocks noChangeArrowheads="1"/>
              </p:cNvSpPr>
              <p:nvPr/>
            </p:nvSpPr>
            <p:spPr bwMode="auto">
              <a:xfrm>
                <a:off x="4661" y="2722"/>
                <a:ext cx="1694" cy="1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2" name="Rectangle 398"/>
              <p:cNvSpPr>
                <a:spLocks noChangeArrowheads="1"/>
              </p:cNvSpPr>
              <p:nvPr/>
            </p:nvSpPr>
            <p:spPr bwMode="auto">
              <a:xfrm>
                <a:off x="4661" y="2723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3" name="Rectangle 399"/>
              <p:cNvSpPr>
                <a:spLocks noChangeArrowheads="1"/>
              </p:cNvSpPr>
              <p:nvPr/>
            </p:nvSpPr>
            <p:spPr bwMode="auto">
              <a:xfrm>
                <a:off x="4661" y="2724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4" name="Rectangle 400"/>
              <p:cNvSpPr>
                <a:spLocks noChangeArrowheads="1"/>
              </p:cNvSpPr>
              <p:nvPr/>
            </p:nvSpPr>
            <p:spPr bwMode="auto">
              <a:xfrm>
                <a:off x="4661" y="2725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5" name="Rectangle 401"/>
              <p:cNvSpPr>
                <a:spLocks noChangeArrowheads="1"/>
              </p:cNvSpPr>
              <p:nvPr/>
            </p:nvSpPr>
            <p:spPr bwMode="auto">
              <a:xfrm>
                <a:off x="4661" y="2727"/>
                <a:ext cx="1694" cy="1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6" name="Rectangle 402"/>
              <p:cNvSpPr>
                <a:spLocks noChangeArrowheads="1"/>
              </p:cNvSpPr>
              <p:nvPr/>
            </p:nvSpPr>
            <p:spPr bwMode="auto">
              <a:xfrm>
                <a:off x="4661" y="2728"/>
                <a:ext cx="1694" cy="2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7" name="Rectangle 403"/>
              <p:cNvSpPr>
                <a:spLocks noChangeArrowheads="1"/>
              </p:cNvSpPr>
              <p:nvPr/>
            </p:nvSpPr>
            <p:spPr bwMode="auto">
              <a:xfrm>
                <a:off x="4661" y="2730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8" name="Rectangle 404"/>
              <p:cNvSpPr>
                <a:spLocks noChangeArrowheads="1"/>
              </p:cNvSpPr>
              <p:nvPr/>
            </p:nvSpPr>
            <p:spPr bwMode="auto">
              <a:xfrm>
                <a:off x="4661" y="2732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779" name="Rectangle 405"/>
              <p:cNvSpPr>
                <a:spLocks noChangeArrowheads="1"/>
              </p:cNvSpPr>
              <p:nvPr/>
            </p:nvSpPr>
            <p:spPr bwMode="auto">
              <a:xfrm>
                <a:off x="4661" y="2733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  <p:sp>
          <p:nvSpPr>
            <p:cNvPr id="497" name="Rectangle 407"/>
            <p:cNvSpPr>
              <a:spLocks noChangeArrowheads="1"/>
            </p:cNvSpPr>
            <p:nvPr/>
          </p:nvSpPr>
          <p:spPr bwMode="auto">
            <a:xfrm>
              <a:off x="4661" y="2733"/>
              <a:ext cx="1694" cy="2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8" name="Rectangle 408"/>
            <p:cNvSpPr>
              <a:spLocks noChangeArrowheads="1"/>
            </p:cNvSpPr>
            <p:nvPr/>
          </p:nvSpPr>
          <p:spPr bwMode="auto">
            <a:xfrm>
              <a:off x="4661" y="2735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9" name="Rectangle 409"/>
            <p:cNvSpPr>
              <a:spLocks noChangeArrowheads="1"/>
            </p:cNvSpPr>
            <p:nvPr/>
          </p:nvSpPr>
          <p:spPr bwMode="auto">
            <a:xfrm>
              <a:off x="4661" y="2737"/>
              <a:ext cx="1694" cy="1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0" name="Rectangle 410"/>
            <p:cNvSpPr>
              <a:spLocks noChangeArrowheads="1"/>
            </p:cNvSpPr>
            <p:nvPr/>
          </p:nvSpPr>
          <p:spPr bwMode="auto">
            <a:xfrm>
              <a:off x="4661" y="2738"/>
              <a:ext cx="1694" cy="2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1" name="Rectangle 411"/>
            <p:cNvSpPr>
              <a:spLocks noChangeArrowheads="1"/>
            </p:cNvSpPr>
            <p:nvPr/>
          </p:nvSpPr>
          <p:spPr bwMode="auto">
            <a:xfrm>
              <a:off x="4661" y="2740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2" name="Rectangle 412"/>
            <p:cNvSpPr>
              <a:spLocks noChangeArrowheads="1"/>
            </p:cNvSpPr>
            <p:nvPr/>
          </p:nvSpPr>
          <p:spPr bwMode="auto">
            <a:xfrm>
              <a:off x="4661" y="2742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3" name="Rectangle 413"/>
            <p:cNvSpPr>
              <a:spLocks noChangeArrowheads="1"/>
            </p:cNvSpPr>
            <p:nvPr/>
          </p:nvSpPr>
          <p:spPr bwMode="auto">
            <a:xfrm>
              <a:off x="4661" y="2744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4" name="Rectangle 414"/>
            <p:cNvSpPr>
              <a:spLocks noChangeArrowheads="1"/>
            </p:cNvSpPr>
            <p:nvPr/>
          </p:nvSpPr>
          <p:spPr bwMode="auto">
            <a:xfrm>
              <a:off x="4661" y="2744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5" name="Rectangle 415"/>
            <p:cNvSpPr>
              <a:spLocks noChangeArrowheads="1"/>
            </p:cNvSpPr>
            <p:nvPr/>
          </p:nvSpPr>
          <p:spPr bwMode="auto">
            <a:xfrm>
              <a:off x="4661" y="2746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6" name="Rectangle 416"/>
            <p:cNvSpPr>
              <a:spLocks noChangeArrowheads="1"/>
            </p:cNvSpPr>
            <p:nvPr/>
          </p:nvSpPr>
          <p:spPr bwMode="auto">
            <a:xfrm>
              <a:off x="4661" y="2747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7" name="Rectangle 417"/>
            <p:cNvSpPr>
              <a:spLocks noChangeArrowheads="1"/>
            </p:cNvSpPr>
            <p:nvPr/>
          </p:nvSpPr>
          <p:spPr bwMode="auto">
            <a:xfrm>
              <a:off x="4661" y="2749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8" name="Rectangle 418"/>
            <p:cNvSpPr>
              <a:spLocks noChangeArrowheads="1"/>
            </p:cNvSpPr>
            <p:nvPr/>
          </p:nvSpPr>
          <p:spPr bwMode="auto">
            <a:xfrm>
              <a:off x="4661" y="2750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9" name="Rectangle 419"/>
            <p:cNvSpPr>
              <a:spLocks noChangeArrowheads="1"/>
            </p:cNvSpPr>
            <p:nvPr/>
          </p:nvSpPr>
          <p:spPr bwMode="auto">
            <a:xfrm>
              <a:off x="4661" y="2752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0" name="Rectangle 420"/>
            <p:cNvSpPr>
              <a:spLocks noChangeArrowheads="1"/>
            </p:cNvSpPr>
            <p:nvPr/>
          </p:nvSpPr>
          <p:spPr bwMode="auto">
            <a:xfrm>
              <a:off x="4661" y="2753"/>
              <a:ext cx="1694" cy="1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1" name="Rectangle 421"/>
            <p:cNvSpPr>
              <a:spLocks noChangeArrowheads="1"/>
            </p:cNvSpPr>
            <p:nvPr/>
          </p:nvSpPr>
          <p:spPr bwMode="auto">
            <a:xfrm>
              <a:off x="4661" y="2754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" name="Rectangle 422"/>
            <p:cNvSpPr>
              <a:spLocks noChangeArrowheads="1"/>
            </p:cNvSpPr>
            <p:nvPr/>
          </p:nvSpPr>
          <p:spPr bwMode="auto">
            <a:xfrm>
              <a:off x="4661" y="2755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" name="Rectangle 423"/>
            <p:cNvSpPr>
              <a:spLocks noChangeArrowheads="1"/>
            </p:cNvSpPr>
            <p:nvPr/>
          </p:nvSpPr>
          <p:spPr bwMode="auto">
            <a:xfrm>
              <a:off x="4661" y="2757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4" name="Rectangle 424"/>
            <p:cNvSpPr>
              <a:spLocks noChangeArrowheads="1"/>
            </p:cNvSpPr>
            <p:nvPr/>
          </p:nvSpPr>
          <p:spPr bwMode="auto">
            <a:xfrm>
              <a:off x="4661" y="2759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5" name="Rectangle 425"/>
            <p:cNvSpPr>
              <a:spLocks noChangeArrowheads="1"/>
            </p:cNvSpPr>
            <p:nvPr/>
          </p:nvSpPr>
          <p:spPr bwMode="auto">
            <a:xfrm>
              <a:off x="4661" y="2760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6" name="Rectangle 426"/>
            <p:cNvSpPr>
              <a:spLocks noChangeArrowheads="1"/>
            </p:cNvSpPr>
            <p:nvPr/>
          </p:nvSpPr>
          <p:spPr bwMode="auto">
            <a:xfrm>
              <a:off x="4661" y="2761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7" name="Rectangle 427"/>
            <p:cNvSpPr>
              <a:spLocks noChangeArrowheads="1"/>
            </p:cNvSpPr>
            <p:nvPr/>
          </p:nvSpPr>
          <p:spPr bwMode="auto">
            <a:xfrm>
              <a:off x="4661" y="2763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8" name="Rectangle 428"/>
            <p:cNvSpPr>
              <a:spLocks noChangeArrowheads="1"/>
            </p:cNvSpPr>
            <p:nvPr/>
          </p:nvSpPr>
          <p:spPr bwMode="auto">
            <a:xfrm>
              <a:off x="4661" y="2764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" name="Rectangle 429"/>
            <p:cNvSpPr>
              <a:spLocks noChangeArrowheads="1"/>
            </p:cNvSpPr>
            <p:nvPr/>
          </p:nvSpPr>
          <p:spPr bwMode="auto">
            <a:xfrm>
              <a:off x="4661" y="2765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0" name="Rectangle 430"/>
            <p:cNvSpPr>
              <a:spLocks noChangeArrowheads="1"/>
            </p:cNvSpPr>
            <p:nvPr/>
          </p:nvSpPr>
          <p:spPr bwMode="auto">
            <a:xfrm>
              <a:off x="4661" y="2766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1" name="Rectangle 431"/>
            <p:cNvSpPr>
              <a:spLocks noChangeArrowheads="1"/>
            </p:cNvSpPr>
            <p:nvPr/>
          </p:nvSpPr>
          <p:spPr bwMode="auto">
            <a:xfrm>
              <a:off x="4661" y="2768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2" name="Rectangle 432"/>
            <p:cNvSpPr>
              <a:spLocks noChangeArrowheads="1"/>
            </p:cNvSpPr>
            <p:nvPr/>
          </p:nvSpPr>
          <p:spPr bwMode="auto">
            <a:xfrm>
              <a:off x="4661" y="2769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3" name="Rectangle 433"/>
            <p:cNvSpPr>
              <a:spLocks noChangeArrowheads="1"/>
            </p:cNvSpPr>
            <p:nvPr/>
          </p:nvSpPr>
          <p:spPr bwMode="auto">
            <a:xfrm>
              <a:off x="4661" y="2769"/>
              <a:ext cx="1694" cy="2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4" name="Rectangle 434"/>
            <p:cNvSpPr>
              <a:spLocks noChangeArrowheads="1"/>
            </p:cNvSpPr>
            <p:nvPr/>
          </p:nvSpPr>
          <p:spPr bwMode="auto">
            <a:xfrm>
              <a:off x="4661" y="2771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5" name="Rectangle 435"/>
            <p:cNvSpPr>
              <a:spLocks noChangeArrowheads="1"/>
            </p:cNvSpPr>
            <p:nvPr/>
          </p:nvSpPr>
          <p:spPr bwMode="auto">
            <a:xfrm>
              <a:off x="4661" y="2772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6" name="Rectangle 436"/>
            <p:cNvSpPr>
              <a:spLocks noChangeArrowheads="1"/>
            </p:cNvSpPr>
            <p:nvPr/>
          </p:nvSpPr>
          <p:spPr bwMode="auto">
            <a:xfrm>
              <a:off x="4846" y="2773"/>
              <a:ext cx="1694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7" name="Rectangle 437"/>
            <p:cNvSpPr>
              <a:spLocks noChangeArrowheads="1"/>
            </p:cNvSpPr>
            <p:nvPr/>
          </p:nvSpPr>
          <p:spPr bwMode="auto">
            <a:xfrm>
              <a:off x="4661" y="268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8" name="Rectangle 439"/>
            <p:cNvSpPr>
              <a:spLocks noChangeArrowheads="1"/>
            </p:cNvSpPr>
            <p:nvPr/>
          </p:nvSpPr>
          <p:spPr bwMode="auto">
            <a:xfrm>
              <a:off x="4657" y="2971"/>
              <a:ext cx="1694" cy="10"/>
            </a:xfrm>
            <a:prstGeom prst="rect">
              <a:avLst/>
            </a:prstGeom>
            <a:solidFill>
              <a:srgbClr val="72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9" name="Rectangle 440"/>
            <p:cNvSpPr>
              <a:spLocks noChangeArrowheads="1"/>
            </p:cNvSpPr>
            <p:nvPr/>
          </p:nvSpPr>
          <p:spPr bwMode="auto">
            <a:xfrm>
              <a:off x="4657" y="2981"/>
              <a:ext cx="1694" cy="2"/>
            </a:xfrm>
            <a:prstGeom prst="rect">
              <a:avLst/>
            </a:prstGeom>
            <a:solidFill>
              <a:srgbClr val="74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0" name="Rectangle 441"/>
            <p:cNvSpPr>
              <a:spLocks noChangeArrowheads="1"/>
            </p:cNvSpPr>
            <p:nvPr/>
          </p:nvSpPr>
          <p:spPr bwMode="auto">
            <a:xfrm>
              <a:off x="4657" y="2983"/>
              <a:ext cx="1694" cy="1"/>
            </a:xfrm>
            <a:prstGeom prst="rect">
              <a:avLst/>
            </a:prstGeom>
            <a:solidFill>
              <a:srgbClr val="77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1" name="Rectangle 442"/>
            <p:cNvSpPr>
              <a:spLocks noChangeArrowheads="1"/>
            </p:cNvSpPr>
            <p:nvPr/>
          </p:nvSpPr>
          <p:spPr bwMode="auto">
            <a:xfrm>
              <a:off x="4657" y="2984"/>
              <a:ext cx="1694" cy="1"/>
            </a:xfrm>
            <a:prstGeom prst="rect">
              <a:avLst/>
            </a:prstGeom>
            <a:solidFill>
              <a:srgbClr val="7AC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2" name="Rectangle 443"/>
            <p:cNvSpPr>
              <a:spLocks noChangeArrowheads="1"/>
            </p:cNvSpPr>
            <p:nvPr/>
          </p:nvSpPr>
          <p:spPr bwMode="auto">
            <a:xfrm>
              <a:off x="4657" y="2985"/>
              <a:ext cx="1694" cy="2"/>
            </a:xfrm>
            <a:prstGeom prst="rect">
              <a:avLst/>
            </a:prstGeom>
            <a:solidFill>
              <a:srgbClr val="7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3" name="Rectangle 444"/>
            <p:cNvSpPr>
              <a:spLocks noChangeArrowheads="1"/>
            </p:cNvSpPr>
            <p:nvPr/>
          </p:nvSpPr>
          <p:spPr bwMode="auto">
            <a:xfrm>
              <a:off x="4657" y="2987"/>
              <a:ext cx="1694" cy="1"/>
            </a:xfrm>
            <a:prstGeom prst="rect">
              <a:avLst/>
            </a:prstGeom>
            <a:solidFill>
              <a:srgbClr val="7E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4" name="Rectangle 445"/>
            <p:cNvSpPr>
              <a:spLocks noChangeArrowheads="1"/>
            </p:cNvSpPr>
            <p:nvPr/>
          </p:nvSpPr>
          <p:spPr bwMode="auto">
            <a:xfrm>
              <a:off x="4657" y="2988"/>
              <a:ext cx="1694" cy="1"/>
            </a:xfrm>
            <a:prstGeom prst="rect">
              <a:avLst/>
            </a:prstGeom>
            <a:solidFill>
              <a:srgbClr val="80C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5" name="Rectangle 446"/>
            <p:cNvSpPr>
              <a:spLocks noChangeArrowheads="1"/>
            </p:cNvSpPr>
            <p:nvPr/>
          </p:nvSpPr>
          <p:spPr bwMode="auto">
            <a:xfrm>
              <a:off x="4657" y="2989"/>
              <a:ext cx="1694" cy="1"/>
            </a:xfrm>
            <a:prstGeom prst="rect">
              <a:avLst/>
            </a:prstGeom>
            <a:solidFill>
              <a:srgbClr val="83C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6" name="Rectangle 447"/>
            <p:cNvSpPr>
              <a:spLocks noChangeArrowheads="1"/>
            </p:cNvSpPr>
            <p:nvPr/>
          </p:nvSpPr>
          <p:spPr bwMode="auto">
            <a:xfrm>
              <a:off x="4657" y="2990"/>
              <a:ext cx="1694" cy="2"/>
            </a:xfrm>
            <a:prstGeom prst="rect">
              <a:avLst/>
            </a:prstGeom>
            <a:solidFill>
              <a:srgbClr val="85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7" name="Rectangle 448"/>
            <p:cNvSpPr>
              <a:spLocks noChangeArrowheads="1"/>
            </p:cNvSpPr>
            <p:nvPr/>
          </p:nvSpPr>
          <p:spPr bwMode="auto">
            <a:xfrm>
              <a:off x="4657" y="2992"/>
              <a:ext cx="1694" cy="1"/>
            </a:xfrm>
            <a:prstGeom prst="rect">
              <a:avLst/>
            </a:prstGeom>
            <a:solidFill>
              <a:srgbClr val="87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8" name="Rectangle 449"/>
            <p:cNvSpPr>
              <a:spLocks noChangeArrowheads="1"/>
            </p:cNvSpPr>
            <p:nvPr/>
          </p:nvSpPr>
          <p:spPr bwMode="auto">
            <a:xfrm>
              <a:off x="4657" y="2993"/>
              <a:ext cx="1694" cy="1"/>
            </a:xfrm>
            <a:prstGeom prst="rect">
              <a:avLst/>
            </a:prstGeom>
            <a:solidFill>
              <a:srgbClr val="89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9" name="Rectangle 450"/>
            <p:cNvSpPr>
              <a:spLocks noChangeArrowheads="1"/>
            </p:cNvSpPr>
            <p:nvPr/>
          </p:nvSpPr>
          <p:spPr bwMode="auto">
            <a:xfrm>
              <a:off x="4657" y="2994"/>
              <a:ext cx="1694" cy="1"/>
            </a:xfrm>
            <a:prstGeom prst="rect">
              <a:avLst/>
            </a:pr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0" name="Rectangle 451"/>
            <p:cNvSpPr>
              <a:spLocks noChangeArrowheads="1"/>
            </p:cNvSpPr>
            <p:nvPr/>
          </p:nvSpPr>
          <p:spPr bwMode="auto">
            <a:xfrm>
              <a:off x="4657" y="2995"/>
              <a:ext cx="1694" cy="1"/>
            </a:xfrm>
            <a:prstGeom prst="rect">
              <a:avLst/>
            </a:prstGeom>
            <a:solidFill>
              <a:srgbClr val="8D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1" name="Rectangle 452"/>
            <p:cNvSpPr>
              <a:spLocks noChangeArrowheads="1"/>
            </p:cNvSpPr>
            <p:nvPr/>
          </p:nvSpPr>
          <p:spPr bwMode="auto">
            <a:xfrm>
              <a:off x="4657" y="2996"/>
              <a:ext cx="1694" cy="2"/>
            </a:xfrm>
            <a:prstGeom prst="rect">
              <a:avLst/>
            </a:prstGeom>
            <a:solidFill>
              <a:srgbClr val="8F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2" name="Rectangle 453"/>
            <p:cNvSpPr>
              <a:spLocks noChangeArrowheads="1"/>
            </p:cNvSpPr>
            <p:nvPr/>
          </p:nvSpPr>
          <p:spPr bwMode="auto">
            <a:xfrm>
              <a:off x="4657" y="2998"/>
              <a:ext cx="1694" cy="1"/>
            </a:xfrm>
            <a:prstGeom prst="rect">
              <a:avLst/>
            </a:prstGeom>
            <a:solidFill>
              <a:srgbClr val="92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3" name="Rectangle 454"/>
            <p:cNvSpPr>
              <a:spLocks noChangeArrowheads="1"/>
            </p:cNvSpPr>
            <p:nvPr/>
          </p:nvSpPr>
          <p:spPr bwMode="auto">
            <a:xfrm>
              <a:off x="4657" y="2999"/>
              <a:ext cx="1694" cy="1"/>
            </a:xfrm>
            <a:prstGeom prst="rect">
              <a:avLst/>
            </a:prstGeom>
            <a:solidFill>
              <a:srgbClr val="94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4" name="Rectangle 455"/>
            <p:cNvSpPr>
              <a:spLocks noChangeArrowheads="1"/>
            </p:cNvSpPr>
            <p:nvPr/>
          </p:nvSpPr>
          <p:spPr bwMode="auto">
            <a:xfrm>
              <a:off x="4657" y="3000"/>
              <a:ext cx="1694" cy="1"/>
            </a:xfrm>
            <a:prstGeom prst="rect">
              <a:avLst/>
            </a:prstGeom>
            <a:solidFill>
              <a:srgbClr val="96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5" name="Rectangle 456"/>
            <p:cNvSpPr>
              <a:spLocks noChangeArrowheads="1"/>
            </p:cNvSpPr>
            <p:nvPr/>
          </p:nvSpPr>
          <p:spPr bwMode="auto">
            <a:xfrm>
              <a:off x="4657" y="3001"/>
              <a:ext cx="1694" cy="1"/>
            </a:xfrm>
            <a:prstGeom prst="rect">
              <a:avLst/>
            </a:prstGeom>
            <a:solidFill>
              <a:srgbClr val="98D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6" name="Rectangle 457"/>
            <p:cNvSpPr>
              <a:spLocks noChangeArrowheads="1"/>
            </p:cNvSpPr>
            <p:nvPr/>
          </p:nvSpPr>
          <p:spPr bwMode="auto">
            <a:xfrm>
              <a:off x="4657" y="3002"/>
              <a:ext cx="1694" cy="2"/>
            </a:xfrm>
            <a:prstGeom prst="rect">
              <a:avLst/>
            </a:prstGeom>
            <a:solidFill>
              <a:srgbClr val="9AD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7" name="Rectangle 458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C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8" name="Rectangle 459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E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9" name="Rectangle 460"/>
            <p:cNvSpPr>
              <a:spLocks noChangeArrowheads="1"/>
            </p:cNvSpPr>
            <p:nvPr/>
          </p:nvSpPr>
          <p:spPr bwMode="auto">
            <a:xfrm>
              <a:off x="4657" y="3005"/>
              <a:ext cx="1694" cy="2"/>
            </a:xfrm>
            <a:prstGeom prst="rect">
              <a:avLst/>
            </a:prstGeom>
            <a:solidFill>
              <a:srgbClr val="A0D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0" name="Rectangle 461"/>
            <p:cNvSpPr>
              <a:spLocks noChangeArrowheads="1"/>
            </p:cNvSpPr>
            <p:nvPr/>
          </p:nvSpPr>
          <p:spPr bwMode="auto">
            <a:xfrm>
              <a:off x="4657" y="3007"/>
              <a:ext cx="1694" cy="2"/>
            </a:xfrm>
            <a:prstGeom prst="rect">
              <a:avLst/>
            </a:prstGeom>
            <a:solidFill>
              <a:srgbClr val="A3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1" name="Rectangle 462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5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2" name="Rectangle 463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7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3" name="Rectangle 464"/>
            <p:cNvSpPr>
              <a:spLocks noChangeArrowheads="1"/>
            </p:cNvSpPr>
            <p:nvPr/>
          </p:nvSpPr>
          <p:spPr bwMode="auto">
            <a:xfrm>
              <a:off x="4657" y="3010"/>
              <a:ext cx="1694" cy="2"/>
            </a:xfrm>
            <a:prstGeom prst="rect">
              <a:avLst/>
            </a:prstGeom>
            <a:solidFill>
              <a:srgbClr val="A9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4" name="Rectangle 465"/>
            <p:cNvSpPr>
              <a:spLocks noChangeArrowheads="1"/>
            </p:cNvSpPr>
            <p:nvPr/>
          </p:nvSpPr>
          <p:spPr bwMode="auto">
            <a:xfrm>
              <a:off x="4657" y="3012"/>
              <a:ext cx="1694" cy="2"/>
            </a:xfrm>
            <a:prstGeom prst="rect">
              <a:avLst/>
            </a:prstGeom>
            <a:solidFill>
              <a:srgbClr val="AC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5" name="Rectangle 466"/>
            <p:cNvSpPr>
              <a:spLocks noChangeArrowheads="1"/>
            </p:cNvSpPr>
            <p:nvPr/>
          </p:nvSpPr>
          <p:spPr bwMode="auto">
            <a:xfrm>
              <a:off x="4657" y="3014"/>
              <a:ext cx="1694" cy="1"/>
            </a:xfrm>
            <a:prstGeom prst="rect">
              <a:avLst/>
            </a:prstGeom>
            <a:solidFill>
              <a:srgbClr val="AF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6" name="Rectangle 467"/>
            <p:cNvSpPr>
              <a:spLocks noChangeArrowheads="1"/>
            </p:cNvSpPr>
            <p:nvPr/>
          </p:nvSpPr>
          <p:spPr bwMode="auto">
            <a:xfrm>
              <a:off x="4657" y="3015"/>
              <a:ext cx="1694" cy="2"/>
            </a:xfrm>
            <a:prstGeom prst="rect">
              <a:avLst/>
            </a:prstGeom>
            <a:solidFill>
              <a:srgbClr val="B2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7" name="Rectangle 468"/>
            <p:cNvSpPr>
              <a:spLocks noChangeArrowheads="1"/>
            </p:cNvSpPr>
            <p:nvPr/>
          </p:nvSpPr>
          <p:spPr bwMode="auto">
            <a:xfrm>
              <a:off x="4657" y="3017"/>
              <a:ext cx="1694" cy="1"/>
            </a:xfrm>
            <a:prstGeom prst="rect">
              <a:avLst/>
            </a:prstGeom>
            <a:solidFill>
              <a:srgbClr val="B4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8" name="Rectangle 469"/>
            <p:cNvSpPr>
              <a:spLocks noChangeArrowheads="1"/>
            </p:cNvSpPr>
            <p:nvPr/>
          </p:nvSpPr>
          <p:spPr bwMode="auto">
            <a:xfrm>
              <a:off x="4657" y="3018"/>
              <a:ext cx="1694" cy="1"/>
            </a:xfrm>
            <a:prstGeom prst="rect">
              <a:avLst/>
            </a:prstGeom>
            <a:solidFill>
              <a:srgbClr val="B6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9" name="Rectangle 470"/>
            <p:cNvSpPr>
              <a:spLocks noChangeArrowheads="1"/>
            </p:cNvSpPr>
            <p:nvPr/>
          </p:nvSpPr>
          <p:spPr bwMode="auto">
            <a:xfrm>
              <a:off x="4657" y="3019"/>
              <a:ext cx="1694" cy="1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0" name="Rectangle 471"/>
            <p:cNvSpPr>
              <a:spLocks noChangeArrowheads="1"/>
            </p:cNvSpPr>
            <p:nvPr/>
          </p:nvSpPr>
          <p:spPr bwMode="auto">
            <a:xfrm>
              <a:off x="4657" y="3020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1" name="Rectangle 472"/>
            <p:cNvSpPr>
              <a:spLocks noChangeArrowheads="1"/>
            </p:cNvSpPr>
            <p:nvPr/>
          </p:nvSpPr>
          <p:spPr bwMode="auto">
            <a:xfrm>
              <a:off x="4657" y="3022"/>
              <a:ext cx="1694" cy="2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2" name="Rectangle 473"/>
            <p:cNvSpPr>
              <a:spLocks noChangeArrowheads="1"/>
            </p:cNvSpPr>
            <p:nvPr/>
          </p:nvSpPr>
          <p:spPr bwMode="auto">
            <a:xfrm>
              <a:off x="4657" y="3024"/>
              <a:ext cx="1694" cy="1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3" name="Rectangle 474"/>
            <p:cNvSpPr>
              <a:spLocks noChangeArrowheads="1"/>
            </p:cNvSpPr>
            <p:nvPr/>
          </p:nvSpPr>
          <p:spPr bwMode="auto">
            <a:xfrm>
              <a:off x="4657" y="3025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4" name="Rectangle 475"/>
            <p:cNvSpPr>
              <a:spLocks noChangeArrowheads="1"/>
            </p:cNvSpPr>
            <p:nvPr/>
          </p:nvSpPr>
          <p:spPr bwMode="auto">
            <a:xfrm>
              <a:off x="4657" y="3027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5" name="Rectangle 476"/>
            <p:cNvSpPr>
              <a:spLocks noChangeArrowheads="1"/>
            </p:cNvSpPr>
            <p:nvPr/>
          </p:nvSpPr>
          <p:spPr bwMode="auto">
            <a:xfrm>
              <a:off x="4657" y="3029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6" name="Rectangle 477"/>
            <p:cNvSpPr>
              <a:spLocks noChangeArrowheads="1"/>
            </p:cNvSpPr>
            <p:nvPr/>
          </p:nvSpPr>
          <p:spPr bwMode="auto">
            <a:xfrm>
              <a:off x="4657" y="3029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7" name="Rectangle 478"/>
            <p:cNvSpPr>
              <a:spLocks noChangeArrowheads="1"/>
            </p:cNvSpPr>
            <p:nvPr/>
          </p:nvSpPr>
          <p:spPr bwMode="auto">
            <a:xfrm>
              <a:off x="4657" y="3031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8" name="Rectangle 479"/>
            <p:cNvSpPr>
              <a:spLocks noChangeArrowheads="1"/>
            </p:cNvSpPr>
            <p:nvPr/>
          </p:nvSpPr>
          <p:spPr bwMode="auto">
            <a:xfrm>
              <a:off x="4657" y="3032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9" name="Rectangle 480"/>
            <p:cNvSpPr>
              <a:spLocks noChangeArrowheads="1"/>
            </p:cNvSpPr>
            <p:nvPr/>
          </p:nvSpPr>
          <p:spPr bwMode="auto">
            <a:xfrm>
              <a:off x="4657" y="3034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0" name="Rectangle 481"/>
            <p:cNvSpPr>
              <a:spLocks noChangeArrowheads="1"/>
            </p:cNvSpPr>
            <p:nvPr/>
          </p:nvSpPr>
          <p:spPr bwMode="auto">
            <a:xfrm>
              <a:off x="4657" y="3035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1" name="Rectangle 482"/>
            <p:cNvSpPr>
              <a:spLocks noChangeArrowheads="1"/>
            </p:cNvSpPr>
            <p:nvPr/>
          </p:nvSpPr>
          <p:spPr bwMode="auto">
            <a:xfrm>
              <a:off x="4657" y="3037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2" name="Rectangle 483"/>
            <p:cNvSpPr>
              <a:spLocks noChangeArrowheads="1"/>
            </p:cNvSpPr>
            <p:nvPr/>
          </p:nvSpPr>
          <p:spPr bwMode="auto">
            <a:xfrm>
              <a:off x="4657" y="3038"/>
              <a:ext cx="1694" cy="2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3" name="Rectangle 484"/>
            <p:cNvSpPr>
              <a:spLocks noChangeArrowheads="1"/>
            </p:cNvSpPr>
            <p:nvPr/>
          </p:nvSpPr>
          <p:spPr bwMode="auto">
            <a:xfrm>
              <a:off x="4657" y="3040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4" name="Rectangle 485"/>
            <p:cNvSpPr>
              <a:spLocks noChangeArrowheads="1"/>
            </p:cNvSpPr>
            <p:nvPr/>
          </p:nvSpPr>
          <p:spPr bwMode="auto">
            <a:xfrm>
              <a:off x="4657" y="3040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5" name="Rectangle 486"/>
            <p:cNvSpPr>
              <a:spLocks noChangeArrowheads="1"/>
            </p:cNvSpPr>
            <p:nvPr/>
          </p:nvSpPr>
          <p:spPr bwMode="auto">
            <a:xfrm>
              <a:off x="4657" y="3042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6" name="Rectangle 487"/>
            <p:cNvSpPr>
              <a:spLocks noChangeArrowheads="1"/>
            </p:cNvSpPr>
            <p:nvPr/>
          </p:nvSpPr>
          <p:spPr bwMode="auto">
            <a:xfrm>
              <a:off x="4657" y="3044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7" name="Rectangle 488"/>
            <p:cNvSpPr>
              <a:spLocks noChangeArrowheads="1"/>
            </p:cNvSpPr>
            <p:nvPr/>
          </p:nvSpPr>
          <p:spPr bwMode="auto">
            <a:xfrm>
              <a:off x="4657" y="3045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8" name="Rectangle 489"/>
            <p:cNvSpPr>
              <a:spLocks noChangeArrowheads="1"/>
            </p:cNvSpPr>
            <p:nvPr/>
          </p:nvSpPr>
          <p:spPr bwMode="auto">
            <a:xfrm>
              <a:off x="4657" y="3046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9" name="Rectangle 490"/>
            <p:cNvSpPr>
              <a:spLocks noChangeArrowheads="1"/>
            </p:cNvSpPr>
            <p:nvPr/>
          </p:nvSpPr>
          <p:spPr bwMode="auto">
            <a:xfrm>
              <a:off x="4657" y="3048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0" name="Rectangle 491"/>
            <p:cNvSpPr>
              <a:spLocks noChangeArrowheads="1"/>
            </p:cNvSpPr>
            <p:nvPr/>
          </p:nvSpPr>
          <p:spPr bwMode="auto">
            <a:xfrm>
              <a:off x="4657" y="3049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1" name="Rectangle 492"/>
            <p:cNvSpPr>
              <a:spLocks noChangeArrowheads="1"/>
            </p:cNvSpPr>
            <p:nvPr/>
          </p:nvSpPr>
          <p:spPr bwMode="auto">
            <a:xfrm>
              <a:off x="4657" y="3050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2" name="Rectangle 493"/>
            <p:cNvSpPr>
              <a:spLocks noChangeArrowheads="1"/>
            </p:cNvSpPr>
            <p:nvPr/>
          </p:nvSpPr>
          <p:spPr bwMode="auto">
            <a:xfrm>
              <a:off x="4657" y="3051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3" name="Rectangle 494"/>
            <p:cNvSpPr>
              <a:spLocks noChangeArrowheads="1"/>
            </p:cNvSpPr>
            <p:nvPr/>
          </p:nvSpPr>
          <p:spPr bwMode="auto">
            <a:xfrm>
              <a:off x="4657" y="3053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4" name="Rectangle 495"/>
            <p:cNvSpPr>
              <a:spLocks noChangeArrowheads="1"/>
            </p:cNvSpPr>
            <p:nvPr/>
          </p:nvSpPr>
          <p:spPr bwMode="auto">
            <a:xfrm>
              <a:off x="4657" y="3054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5" name="Rectangle 496"/>
            <p:cNvSpPr>
              <a:spLocks noChangeArrowheads="1"/>
            </p:cNvSpPr>
            <p:nvPr/>
          </p:nvSpPr>
          <p:spPr bwMode="auto">
            <a:xfrm>
              <a:off x="4657" y="3055"/>
              <a:ext cx="1694" cy="1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6" name="Rectangle 497"/>
            <p:cNvSpPr>
              <a:spLocks noChangeArrowheads="1"/>
            </p:cNvSpPr>
            <p:nvPr/>
          </p:nvSpPr>
          <p:spPr bwMode="auto">
            <a:xfrm>
              <a:off x="4657" y="3056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7" name="Rectangle 498"/>
            <p:cNvSpPr>
              <a:spLocks noChangeArrowheads="1"/>
            </p:cNvSpPr>
            <p:nvPr/>
          </p:nvSpPr>
          <p:spPr bwMode="auto">
            <a:xfrm>
              <a:off x="4657" y="3057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8" name="Rectangle 499"/>
            <p:cNvSpPr>
              <a:spLocks noChangeArrowheads="1"/>
            </p:cNvSpPr>
            <p:nvPr/>
          </p:nvSpPr>
          <p:spPr bwMode="auto">
            <a:xfrm>
              <a:off x="4842" y="3058"/>
              <a:ext cx="1694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9" name="Rectangle 500"/>
            <p:cNvSpPr>
              <a:spLocks noChangeArrowheads="1"/>
            </p:cNvSpPr>
            <p:nvPr/>
          </p:nvSpPr>
          <p:spPr bwMode="auto">
            <a:xfrm>
              <a:off x="4657" y="2971"/>
              <a:ext cx="1694" cy="237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0" name="Rectangle 502"/>
            <p:cNvSpPr>
              <a:spLocks noChangeArrowheads="1"/>
            </p:cNvSpPr>
            <p:nvPr/>
          </p:nvSpPr>
          <p:spPr bwMode="auto">
            <a:xfrm>
              <a:off x="4846" y="3256"/>
              <a:ext cx="1694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1" name="Rectangle 503"/>
            <p:cNvSpPr>
              <a:spLocks noChangeArrowheads="1"/>
            </p:cNvSpPr>
            <p:nvPr/>
          </p:nvSpPr>
          <p:spPr bwMode="auto">
            <a:xfrm>
              <a:off x="4661" y="325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2" name="Rectangle 505"/>
            <p:cNvSpPr>
              <a:spLocks noChangeArrowheads="1"/>
            </p:cNvSpPr>
            <p:nvPr/>
          </p:nvSpPr>
          <p:spPr bwMode="auto">
            <a:xfrm>
              <a:off x="4871" y="3566"/>
              <a:ext cx="1710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3" name="Freeform 508"/>
            <p:cNvSpPr>
              <a:spLocks/>
            </p:cNvSpPr>
            <p:nvPr/>
          </p:nvSpPr>
          <p:spPr bwMode="auto">
            <a:xfrm>
              <a:off x="6411" y="2086"/>
              <a:ext cx="262" cy="1033"/>
            </a:xfrm>
            <a:custGeom>
              <a:avLst/>
              <a:gdLst>
                <a:gd name="T0" fmla="*/ 0 w 516"/>
                <a:gd name="T1" fmla="*/ 0 h 4944"/>
                <a:gd name="T2" fmla="*/ 258 w 516"/>
                <a:gd name="T3" fmla="*/ 43 h 4944"/>
                <a:gd name="T4" fmla="*/ 258 w 516"/>
                <a:gd name="T5" fmla="*/ 2430 h 4944"/>
                <a:gd name="T6" fmla="*/ 516 w 516"/>
                <a:gd name="T7" fmla="*/ 2472 h 4944"/>
                <a:gd name="T8" fmla="*/ 258 w 516"/>
                <a:gd name="T9" fmla="*/ 2515 h 4944"/>
                <a:gd name="T10" fmla="*/ 258 w 516"/>
                <a:gd name="T11" fmla="*/ 4902 h 4944"/>
                <a:gd name="T12" fmla="*/ 0 w 516"/>
                <a:gd name="T13" fmla="*/ 4944 h 4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4944">
                  <a:moveTo>
                    <a:pt x="0" y="0"/>
                  </a:moveTo>
                  <a:cubicBezTo>
                    <a:pt x="143" y="0"/>
                    <a:pt x="258" y="20"/>
                    <a:pt x="258" y="43"/>
                  </a:cubicBezTo>
                  <a:lnTo>
                    <a:pt x="258" y="2430"/>
                  </a:lnTo>
                  <a:cubicBezTo>
                    <a:pt x="258" y="2453"/>
                    <a:pt x="374" y="2472"/>
                    <a:pt x="516" y="2472"/>
                  </a:cubicBezTo>
                  <a:cubicBezTo>
                    <a:pt x="374" y="2472"/>
                    <a:pt x="258" y="2492"/>
                    <a:pt x="258" y="2515"/>
                  </a:cubicBezTo>
                  <a:lnTo>
                    <a:pt x="258" y="4902"/>
                  </a:lnTo>
                  <a:cubicBezTo>
                    <a:pt x="258" y="4925"/>
                    <a:pt x="143" y="4944"/>
                    <a:pt x="0" y="4944"/>
                  </a:cubicBezTo>
                </a:path>
              </a:pathLst>
            </a:custGeom>
            <a:noFill/>
            <a:ln w="25" cap="flat">
              <a:solidFill>
                <a:srgbClr val="2222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4" name="Freeform 509"/>
            <p:cNvSpPr>
              <a:spLocks/>
            </p:cNvSpPr>
            <p:nvPr/>
          </p:nvSpPr>
          <p:spPr bwMode="auto">
            <a:xfrm>
              <a:off x="6703" y="2193"/>
              <a:ext cx="836" cy="819"/>
            </a:xfrm>
            <a:custGeom>
              <a:avLst/>
              <a:gdLst>
                <a:gd name="T0" fmla="*/ 0 w 2556"/>
                <a:gd name="T1" fmla="*/ 426 h 3916"/>
                <a:gd name="T2" fmla="*/ 426 w 2556"/>
                <a:gd name="T3" fmla="*/ 0 h 3916"/>
                <a:gd name="T4" fmla="*/ 2130 w 2556"/>
                <a:gd name="T5" fmla="*/ 0 h 3916"/>
                <a:gd name="T6" fmla="*/ 2556 w 2556"/>
                <a:gd name="T7" fmla="*/ 426 h 3916"/>
                <a:gd name="T8" fmla="*/ 2556 w 2556"/>
                <a:gd name="T9" fmla="*/ 3490 h 3916"/>
                <a:gd name="T10" fmla="*/ 2130 w 2556"/>
                <a:gd name="T11" fmla="*/ 3916 h 3916"/>
                <a:gd name="T12" fmla="*/ 426 w 2556"/>
                <a:gd name="T13" fmla="*/ 3916 h 3916"/>
                <a:gd name="T14" fmla="*/ 0 w 2556"/>
                <a:gd name="T15" fmla="*/ 3490 h 3916"/>
                <a:gd name="T16" fmla="*/ 0 w 2556"/>
                <a:gd name="T17" fmla="*/ 426 h 3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6" h="3916">
                  <a:moveTo>
                    <a:pt x="0" y="426"/>
                  </a:moveTo>
                  <a:cubicBezTo>
                    <a:pt x="0" y="191"/>
                    <a:pt x="191" y="0"/>
                    <a:pt x="426" y="0"/>
                  </a:cubicBezTo>
                  <a:lnTo>
                    <a:pt x="2130" y="0"/>
                  </a:lnTo>
                  <a:cubicBezTo>
                    <a:pt x="2366" y="0"/>
                    <a:pt x="2556" y="191"/>
                    <a:pt x="2556" y="426"/>
                  </a:cubicBezTo>
                  <a:lnTo>
                    <a:pt x="2556" y="3490"/>
                  </a:lnTo>
                  <a:cubicBezTo>
                    <a:pt x="2556" y="3726"/>
                    <a:pt x="2366" y="3916"/>
                    <a:pt x="2130" y="3916"/>
                  </a:cubicBezTo>
                  <a:lnTo>
                    <a:pt x="426" y="3916"/>
                  </a:lnTo>
                  <a:cubicBezTo>
                    <a:pt x="191" y="3916"/>
                    <a:pt x="0" y="3726"/>
                    <a:pt x="0" y="3490"/>
                  </a:cubicBezTo>
                  <a:lnTo>
                    <a:pt x="0" y="426"/>
                  </a:lnTo>
                  <a:close/>
                </a:path>
              </a:pathLst>
            </a:custGeom>
            <a:solidFill>
              <a:srgbClr val="CECEE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5" name="Rectangle 517"/>
            <p:cNvSpPr>
              <a:spLocks noChangeArrowheads="1"/>
            </p:cNvSpPr>
            <p:nvPr/>
          </p:nvSpPr>
          <p:spPr bwMode="auto">
            <a:xfrm>
              <a:off x="6640" y="279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6" name="Freeform 518"/>
            <p:cNvSpPr>
              <a:spLocks/>
            </p:cNvSpPr>
            <p:nvPr/>
          </p:nvSpPr>
          <p:spPr bwMode="auto">
            <a:xfrm>
              <a:off x="224" y="711"/>
              <a:ext cx="7150" cy="207"/>
            </a:xfrm>
            <a:custGeom>
              <a:avLst/>
              <a:gdLst>
                <a:gd name="T0" fmla="*/ 0 w 21928"/>
                <a:gd name="T1" fmla="*/ 172 h 1028"/>
                <a:gd name="T2" fmla="*/ 172 w 21928"/>
                <a:gd name="T3" fmla="*/ 0 h 1028"/>
                <a:gd name="T4" fmla="*/ 21757 w 21928"/>
                <a:gd name="T5" fmla="*/ 0 h 1028"/>
                <a:gd name="T6" fmla="*/ 21928 w 21928"/>
                <a:gd name="T7" fmla="*/ 172 h 1028"/>
                <a:gd name="T8" fmla="*/ 21928 w 21928"/>
                <a:gd name="T9" fmla="*/ 857 h 1028"/>
                <a:gd name="T10" fmla="*/ 21757 w 21928"/>
                <a:gd name="T11" fmla="*/ 1028 h 1028"/>
                <a:gd name="T12" fmla="*/ 172 w 21928"/>
                <a:gd name="T13" fmla="*/ 1028 h 1028"/>
                <a:gd name="T14" fmla="*/ 0 w 21928"/>
                <a:gd name="T15" fmla="*/ 857 h 1028"/>
                <a:gd name="T16" fmla="*/ 0 w 21928"/>
                <a:gd name="T17" fmla="*/ 17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028">
                  <a:moveTo>
                    <a:pt x="0" y="172"/>
                  </a:moveTo>
                  <a:cubicBezTo>
                    <a:pt x="0" y="77"/>
                    <a:pt x="77" y="0"/>
                    <a:pt x="172" y="0"/>
                  </a:cubicBezTo>
                  <a:lnTo>
                    <a:pt x="21757" y="0"/>
                  </a:lnTo>
                  <a:cubicBezTo>
                    <a:pt x="21852" y="0"/>
                    <a:pt x="21928" y="77"/>
                    <a:pt x="21928" y="172"/>
                  </a:cubicBezTo>
                  <a:lnTo>
                    <a:pt x="21928" y="857"/>
                  </a:lnTo>
                  <a:cubicBezTo>
                    <a:pt x="21928" y="952"/>
                    <a:pt x="21852" y="1028"/>
                    <a:pt x="21757" y="1028"/>
                  </a:cubicBezTo>
                  <a:lnTo>
                    <a:pt x="172" y="1028"/>
                  </a:lnTo>
                  <a:cubicBezTo>
                    <a:pt x="77" y="1028"/>
                    <a:pt x="0" y="952"/>
                    <a:pt x="0" y="857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rgbClr val="BBE0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7" name="Freeform 519"/>
            <p:cNvSpPr>
              <a:spLocks/>
            </p:cNvSpPr>
            <p:nvPr/>
          </p:nvSpPr>
          <p:spPr bwMode="auto">
            <a:xfrm>
              <a:off x="217" y="716"/>
              <a:ext cx="7169" cy="215"/>
            </a:xfrm>
            <a:custGeom>
              <a:avLst/>
              <a:gdLst>
                <a:gd name="T0" fmla="*/ 0 w 21928"/>
                <a:gd name="T1" fmla="*/ 172 h 1028"/>
                <a:gd name="T2" fmla="*/ 172 w 21928"/>
                <a:gd name="T3" fmla="*/ 0 h 1028"/>
                <a:gd name="T4" fmla="*/ 21757 w 21928"/>
                <a:gd name="T5" fmla="*/ 0 h 1028"/>
                <a:gd name="T6" fmla="*/ 21928 w 21928"/>
                <a:gd name="T7" fmla="*/ 172 h 1028"/>
                <a:gd name="T8" fmla="*/ 21928 w 21928"/>
                <a:gd name="T9" fmla="*/ 857 h 1028"/>
                <a:gd name="T10" fmla="*/ 21757 w 21928"/>
                <a:gd name="T11" fmla="*/ 1028 h 1028"/>
                <a:gd name="T12" fmla="*/ 172 w 21928"/>
                <a:gd name="T13" fmla="*/ 1028 h 1028"/>
                <a:gd name="T14" fmla="*/ 0 w 21928"/>
                <a:gd name="T15" fmla="*/ 857 h 1028"/>
                <a:gd name="T16" fmla="*/ 0 w 21928"/>
                <a:gd name="T17" fmla="*/ 172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028">
                  <a:moveTo>
                    <a:pt x="0" y="172"/>
                  </a:moveTo>
                  <a:cubicBezTo>
                    <a:pt x="0" y="77"/>
                    <a:pt x="77" y="0"/>
                    <a:pt x="172" y="0"/>
                  </a:cubicBezTo>
                  <a:lnTo>
                    <a:pt x="21757" y="0"/>
                  </a:lnTo>
                  <a:cubicBezTo>
                    <a:pt x="21852" y="0"/>
                    <a:pt x="21928" y="77"/>
                    <a:pt x="21928" y="172"/>
                  </a:cubicBezTo>
                  <a:lnTo>
                    <a:pt x="21928" y="857"/>
                  </a:lnTo>
                  <a:cubicBezTo>
                    <a:pt x="21928" y="952"/>
                    <a:pt x="21852" y="1028"/>
                    <a:pt x="21757" y="1028"/>
                  </a:cubicBezTo>
                  <a:lnTo>
                    <a:pt x="172" y="1028"/>
                  </a:lnTo>
                  <a:cubicBezTo>
                    <a:pt x="77" y="1028"/>
                    <a:pt x="0" y="952"/>
                    <a:pt x="0" y="857"/>
                  </a:cubicBezTo>
                  <a:lnTo>
                    <a:pt x="0" y="172"/>
                  </a:lnTo>
                  <a:close/>
                </a:path>
              </a:pathLst>
            </a:custGeom>
            <a:noFill/>
            <a:ln w="22" cap="flat">
              <a:solidFill>
                <a:srgbClr val="89A4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8" name="Rectangle 520"/>
            <p:cNvSpPr>
              <a:spLocks noChangeArrowheads="1"/>
            </p:cNvSpPr>
            <p:nvPr/>
          </p:nvSpPr>
          <p:spPr bwMode="auto">
            <a:xfrm>
              <a:off x="1947" y="759"/>
              <a:ext cx="48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NUEVA ESTRUCTURA DEL RÉGIMEN DE CONTABILIDAD PÚBLICA</a:t>
              </a:r>
              <a:endParaRPr kumimoji="0" lang="es-CO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9" name="Freeform 521"/>
            <p:cNvSpPr>
              <a:spLocks/>
            </p:cNvSpPr>
            <p:nvPr/>
          </p:nvSpPr>
          <p:spPr bwMode="auto">
            <a:xfrm>
              <a:off x="78" y="3959"/>
              <a:ext cx="7178" cy="235"/>
            </a:xfrm>
            <a:custGeom>
              <a:avLst/>
              <a:gdLst>
                <a:gd name="T0" fmla="*/ 0 w 21928"/>
                <a:gd name="T1" fmla="*/ 188 h 1124"/>
                <a:gd name="T2" fmla="*/ 188 w 21928"/>
                <a:gd name="T3" fmla="*/ 0 h 1124"/>
                <a:gd name="T4" fmla="*/ 21741 w 21928"/>
                <a:gd name="T5" fmla="*/ 0 h 1124"/>
                <a:gd name="T6" fmla="*/ 21928 w 21928"/>
                <a:gd name="T7" fmla="*/ 188 h 1124"/>
                <a:gd name="T8" fmla="*/ 21928 w 21928"/>
                <a:gd name="T9" fmla="*/ 937 h 1124"/>
                <a:gd name="T10" fmla="*/ 21741 w 21928"/>
                <a:gd name="T11" fmla="*/ 1124 h 1124"/>
                <a:gd name="T12" fmla="*/ 188 w 21928"/>
                <a:gd name="T13" fmla="*/ 1124 h 1124"/>
                <a:gd name="T14" fmla="*/ 0 w 21928"/>
                <a:gd name="T15" fmla="*/ 937 h 1124"/>
                <a:gd name="T16" fmla="*/ 0 w 21928"/>
                <a:gd name="T17" fmla="*/ 18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124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lnTo>
                    <a:pt x="21741" y="0"/>
                  </a:lnTo>
                  <a:cubicBezTo>
                    <a:pt x="21845" y="0"/>
                    <a:pt x="21928" y="84"/>
                    <a:pt x="21928" y="188"/>
                  </a:cubicBezTo>
                  <a:lnTo>
                    <a:pt x="21928" y="937"/>
                  </a:lnTo>
                  <a:cubicBezTo>
                    <a:pt x="21928" y="1041"/>
                    <a:pt x="21845" y="1124"/>
                    <a:pt x="21741" y="1124"/>
                  </a:cubicBezTo>
                  <a:lnTo>
                    <a:pt x="188" y="1124"/>
                  </a:lnTo>
                  <a:cubicBezTo>
                    <a:pt x="84" y="1124"/>
                    <a:pt x="0" y="1041"/>
                    <a:pt x="0" y="937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6B6B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0" name="Freeform 522"/>
            <p:cNvSpPr>
              <a:spLocks/>
            </p:cNvSpPr>
            <p:nvPr/>
          </p:nvSpPr>
          <p:spPr bwMode="auto">
            <a:xfrm>
              <a:off x="78" y="3959"/>
              <a:ext cx="7178" cy="235"/>
            </a:xfrm>
            <a:custGeom>
              <a:avLst/>
              <a:gdLst>
                <a:gd name="T0" fmla="*/ 0 w 21928"/>
                <a:gd name="T1" fmla="*/ 188 h 1124"/>
                <a:gd name="T2" fmla="*/ 188 w 21928"/>
                <a:gd name="T3" fmla="*/ 0 h 1124"/>
                <a:gd name="T4" fmla="*/ 21741 w 21928"/>
                <a:gd name="T5" fmla="*/ 0 h 1124"/>
                <a:gd name="T6" fmla="*/ 21928 w 21928"/>
                <a:gd name="T7" fmla="*/ 188 h 1124"/>
                <a:gd name="T8" fmla="*/ 21928 w 21928"/>
                <a:gd name="T9" fmla="*/ 937 h 1124"/>
                <a:gd name="T10" fmla="*/ 21741 w 21928"/>
                <a:gd name="T11" fmla="*/ 1124 h 1124"/>
                <a:gd name="T12" fmla="*/ 188 w 21928"/>
                <a:gd name="T13" fmla="*/ 1124 h 1124"/>
                <a:gd name="T14" fmla="*/ 0 w 21928"/>
                <a:gd name="T15" fmla="*/ 937 h 1124"/>
                <a:gd name="T16" fmla="*/ 0 w 21928"/>
                <a:gd name="T17" fmla="*/ 18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124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lnTo>
                    <a:pt x="21741" y="0"/>
                  </a:lnTo>
                  <a:cubicBezTo>
                    <a:pt x="21845" y="0"/>
                    <a:pt x="21928" y="84"/>
                    <a:pt x="21928" y="188"/>
                  </a:cubicBezTo>
                  <a:lnTo>
                    <a:pt x="21928" y="937"/>
                  </a:lnTo>
                  <a:cubicBezTo>
                    <a:pt x="21928" y="1041"/>
                    <a:pt x="21845" y="1124"/>
                    <a:pt x="21741" y="1124"/>
                  </a:cubicBezTo>
                  <a:lnTo>
                    <a:pt x="188" y="1124"/>
                  </a:lnTo>
                  <a:cubicBezTo>
                    <a:pt x="84" y="1124"/>
                    <a:pt x="0" y="1041"/>
                    <a:pt x="0" y="937"/>
                  </a:cubicBezTo>
                  <a:lnTo>
                    <a:pt x="0" y="188"/>
                  </a:lnTo>
                  <a:close/>
                </a:path>
              </a:pathLst>
            </a:custGeom>
            <a:noFill/>
            <a:ln w="22" cap="flat">
              <a:solidFill>
                <a:srgbClr val="89A4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1" name="Rectangle 523"/>
            <p:cNvSpPr>
              <a:spLocks noChangeArrowheads="1"/>
            </p:cNvSpPr>
            <p:nvPr/>
          </p:nvSpPr>
          <p:spPr bwMode="auto">
            <a:xfrm>
              <a:off x="1866" y="4034"/>
              <a:ext cx="385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PROCESO CONTABLE  Y SISTEMA DOCUMENTAL CONTABLE </a:t>
              </a:r>
              <a:endParaRPr kumimoji="0" 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2" name="Freeform 524"/>
            <p:cNvSpPr>
              <a:spLocks/>
            </p:cNvSpPr>
            <p:nvPr/>
          </p:nvSpPr>
          <p:spPr bwMode="auto">
            <a:xfrm>
              <a:off x="936" y="3738"/>
              <a:ext cx="391" cy="214"/>
            </a:xfrm>
            <a:custGeom>
              <a:avLst/>
              <a:gdLst>
                <a:gd name="T0" fmla="*/ 0 w 391"/>
                <a:gd name="T1" fmla="*/ 107 h 214"/>
                <a:gd name="T2" fmla="*/ 195 w 391"/>
                <a:gd name="T3" fmla="*/ 0 h 214"/>
                <a:gd name="T4" fmla="*/ 391 w 391"/>
                <a:gd name="T5" fmla="*/ 107 h 214"/>
                <a:gd name="T6" fmla="*/ 293 w 391"/>
                <a:gd name="T7" fmla="*/ 107 h 214"/>
                <a:gd name="T8" fmla="*/ 293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5" y="0"/>
                  </a:lnTo>
                  <a:lnTo>
                    <a:pt x="391" y="107"/>
                  </a:lnTo>
                  <a:lnTo>
                    <a:pt x="293" y="107"/>
                  </a:lnTo>
                  <a:lnTo>
                    <a:pt x="293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3" name="Freeform 525"/>
            <p:cNvSpPr>
              <a:spLocks/>
            </p:cNvSpPr>
            <p:nvPr/>
          </p:nvSpPr>
          <p:spPr bwMode="auto">
            <a:xfrm>
              <a:off x="922" y="3738"/>
              <a:ext cx="391" cy="214"/>
            </a:xfrm>
            <a:custGeom>
              <a:avLst/>
              <a:gdLst>
                <a:gd name="T0" fmla="*/ 0 w 391"/>
                <a:gd name="T1" fmla="*/ 107 h 214"/>
                <a:gd name="T2" fmla="*/ 195 w 391"/>
                <a:gd name="T3" fmla="*/ 0 h 214"/>
                <a:gd name="T4" fmla="*/ 391 w 391"/>
                <a:gd name="T5" fmla="*/ 107 h 214"/>
                <a:gd name="T6" fmla="*/ 293 w 391"/>
                <a:gd name="T7" fmla="*/ 107 h 214"/>
                <a:gd name="T8" fmla="*/ 293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5" y="0"/>
                  </a:lnTo>
                  <a:lnTo>
                    <a:pt x="391" y="107"/>
                  </a:lnTo>
                  <a:lnTo>
                    <a:pt x="293" y="107"/>
                  </a:lnTo>
                  <a:lnTo>
                    <a:pt x="293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22" cap="flat">
              <a:solidFill>
                <a:srgbClr val="89A4A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4" name="Freeform 526"/>
            <p:cNvSpPr>
              <a:spLocks/>
            </p:cNvSpPr>
            <p:nvPr/>
          </p:nvSpPr>
          <p:spPr bwMode="auto">
            <a:xfrm>
              <a:off x="2751" y="3750"/>
              <a:ext cx="391" cy="214"/>
            </a:xfrm>
            <a:custGeom>
              <a:avLst/>
              <a:gdLst>
                <a:gd name="T0" fmla="*/ 0 w 391"/>
                <a:gd name="T1" fmla="*/ 107 h 214"/>
                <a:gd name="T2" fmla="*/ 196 w 391"/>
                <a:gd name="T3" fmla="*/ 0 h 214"/>
                <a:gd name="T4" fmla="*/ 391 w 391"/>
                <a:gd name="T5" fmla="*/ 107 h 214"/>
                <a:gd name="T6" fmla="*/ 294 w 391"/>
                <a:gd name="T7" fmla="*/ 107 h 214"/>
                <a:gd name="T8" fmla="*/ 294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6" y="0"/>
                  </a:lnTo>
                  <a:lnTo>
                    <a:pt x="391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5" name="Freeform 527"/>
            <p:cNvSpPr>
              <a:spLocks/>
            </p:cNvSpPr>
            <p:nvPr/>
          </p:nvSpPr>
          <p:spPr bwMode="auto">
            <a:xfrm>
              <a:off x="2751" y="3750"/>
              <a:ext cx="391" cy="214"/>
            </a:xfrm>
            <a:custGeom>
              <a:avLst/>
              <a:gdLst>
                <a:gd name="T0" fmla="*/ 0 w 391"/>
                <a:gd name="T1" fmla="*/ 107 h 214"/>
                <a:gd name="T2" fmla="*/ 196 w 391"/>
                <a:gd name="T3" fmla="*/ 0 h 214"/>
                <a:gd name="T4" fmla="*/ 391 w 391"/>
                <a:gd name="T5" fmla="*/ 107 h 214"/>
                <a:gd name="T6" fmla="*/ 294 w 391"/>
                <a:gd name="T7" fmla="*/ 107 h 214"/>
                <a:gd name="T8" fmla="*/ 294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6" y="0"/>
                  </a:lnTo>
                  <a:lnTo>
                    <a:pt x="391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22" cap="flat">
              <a:solidFill>
                <a:srgbClr val="89A4A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6" name="Freeform 528"/>
            <p:cNvSpPr>
              <a:spLocks/>
            </p:cNvSpPr>
            <p:nvPr/>
          </p:nvSpPr>
          <p:spPr bwMode="auto">
            <a:xfrm>
              <a:off x="5356" y="3780"/>
              <a:ext cx="392" cy="214"/>
            </a:xfrm>
            <a:custGeom>
              <a:avLst/>
              <a:gdLst>
                <a:gd name="T0" fmla="*/ 0 w 392"/>
                <a:gd name="T1" fmla="*/ 107 h 214"/>
                <a:gd name="T2" fmla="*/ 196 w 392"/>
                <a:gd name="T3" fmla="*/ 0 h 214"/>
                <a:gd name="T4" fmla="*/ 392 w 392"/>
                <a:gd name="T5" fmla="*/ 107 h 214"/>
                <a:gd name="T6" fmla="*/ 294 w 392"/>
                <a:gd name="T7" fmla="*/ 107 h 214"/>
                <a:gd name="T8" fmla="*/ 294 w 392"/>
                <a:gd name="T9" fmla="*/ 214 h 214"/>
                <a:gd name="T10" fmla="*/ 98 w 392"/>
                <a:gd name="T11" fmla="*/ 214 h 214"/>
                <a:gd name="T12" fmla="*/ 98 w 392"/>
                <a:gd name="T13" fmla="*/ 107 h 214"/>
                <a:gd name="T14" fmla="*/ 0 w 392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14">
                  <a:moveTo>
                    <a:pt x="0" y="107"/>
                  </a:moveTo>
                  <a:lnTo>
                    <a:pt x="196" y="0"/>
                  </a:lnTo>
                  <a:lnTo>
                    <a:pt x="392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7" name="Freeform 529"/>
            <p:cNvSpPr>
              <a:spLocks/>
            </p:cNvSpPr>
            <p:nvPr/>
          </p:nvSpPr>
          <p:spPr bwMode="auto">
            <a:xfrm>
              <a:off x="5356" y="3780"/>
              <a:ext cx="392" cy="214"/>
            </a:xfrm>
            <a:custGeom>
              <a:avLst/>
              <a:gdLst>
                <a:gd name="T0" fmla="*/ 0 w 392"/>
                <a:gd name="T1" fmla="*/ 107 h 214"/>
                <a:gd name="T2" fmla="*/ 196 w 392"/>
                <a:gd name="T3" fmla="*/ 0 h 214"/>
                <a:gd name="T4" fmla="*/ 392 w 392"/>
                <a:gd name="T5" fmla="*/ 107 h 214"/>
                <a:gd name="T6" fmla="*/ 294 w 392"/>
                <a:gd name="T7" fmla="*/ 107 h 214"/>
                <a:gd name="T8" fmla="*/ 294 w 392"/>
                <a:gd name="T9" fmla="*/ 214 h 214"/>
                <a:gd name="T10" fmla="*/ 98 w 392"/>
                <a:gd name="T11" fmla="*/ 214 h 214"/>
                <a:gd name="T12" fmla="*/ 98 w 392"/>
                <a:gd name="T13" fmla="*/ 107 h 214"/>
                <a:gd name="T14" fmla="*/ 0 w 392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14">
                  <a:moveTo>
                    <a:pt x="0" y="107"/>
                  </a:moveTo>
                  <a:lnTo>
                    <a:pt x="196" y="0"/>
                  </a:lnTo>
                  <a:lnTo>
                    <a:pt x="392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noFill/>
            <a:ln w="22" cap="flat">
              <a:solidFill>
                <a:srgbClr val="89A4A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sp>
        <p:nvSpPr>
          <p:cNvPr id="960" name="CuadroTexto 959"/>
          <p:cNvSpPr txBox="1"/>
          <p:nvPr/>
        </p:nvSpPr>
        <p:spPr>
          <a:xfrm>
            <a:off x="2567953" y="2653318"/>
            <a:ext cx="2515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Empresas que no cotizan en el mercado de valores</a:t>
            </a:r>
          </a:p>
        </p:txBody>
      </p:sp>
      <p:sp>
        <p:nvSpPr>
          <p:cNvPr id="961" name="Freeform 509"/>
          <p:cNvSpPr>
            <a:spLocks/>
          </p:cNvSpPr>
          <p:nvPr/>
        </p:nvSpPr>
        <p:spPr bwMode="auto">
          <a:xfrm>
            <a:off x="4690399" y="3505220"/>
            <a:ext cx="596008" cy="1708151"/>
          </a:xfrm>
          <a:custGeom>
            <a:avLst/>
            <a:gdLst>
              <a:gd name="T0" fmla="*/ 0 w 2556"/>
              <a:gd name="T1" fmla="*/ 426 h 3916"/>
              <a:gd name="T2" fmla="*/ 426 w 2556"/>
              <a:gd name="T3" fmla="*/ 0 h 3916"/>
              <a:gd name="T4" fmla="*/ 2130 w 2556"/>
              <a:gd name="T5" fmla="*/ 0 h 3916"/>
              <a:gd name="T6" fmla="*/ 2556 w 2556"/>
              <a:gd name="T7" fmla="*/ 426 h 3916"/>
              <a:gd name="T8" fmla="*/ 2556 w 2556"/>
              <a:gd name="T9" fmla="*/ 3490 h 3916"/>
              <a:gd name="T10" fmla="*/ 2130 w 2556"/>
              <a:gd name="T11" fmla="*/ 3916 h 3916"/>
              <a:gd name="T12" fmla="*/ 426 w 2556"/>
              <a:gd name="T13" fmla="*/ 3916 h 3916"/>
              <a:gd name="T14" fmla="*/ 0 w 2556"/>
              <a:gd name="T15" fmla="*/ 3490 h 3916"/>
              <a:gd name="T16" fmla="*/ 0 w 2556"/>
              <a:gd name="T17" fmla="*/ 426 h 3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6" h="3916">
                <a:moveTo>
                  <a:pt x="0" y="426"/>
                </a:moveTo>
                <a:cubicBezTo>
                  <a:pt x="0" y="191"/>
                  <a:pt x="191" y="0"/>
                  <a:pt x="426" y="0"/>
                </a:cubicBezTo>
                <a:lnTo>
                  <a:pt x="2130" y="0"/>
                </a:lnTo>
                <a:cubicBezTo>
                  <a:pt x="2366" y="0"/>
                  <a:pt x="2556" y="191"/>
                  <a:pt x="2556" y="426"/>
                </a:cubicBezTo>
                <a:lnTo>
                  <a:pt x="2556" y="3490"/>
                </a:lnTo>
                <a:cubicBezTo>
                  <a:pt x="2556" y="3726"/>
                  <a:pt x="2366" y="3916"/>
                  <a:pt x="2130" y="3916"/>
                </a:cubicBezTo>
                <a:lnTo>
                  <a:pt x="426" y="3916"/>
                </a:lnTo>
                <a:cubicBezTo>
                  <a:pt x="191" y="3916"/>
                  <a:pt x="0" y="3726"/>
                  <a:pt x="0" y="3490"/>
                </a:cubicBezTo>
                <a:lnTo>
                  <a:pt x="0" y="426"/>
                </a:lnTo>
                <a:close/>
              </a:path>
            </a:pathLst>
          </a:custGeom>
          <a:solidFill>
            <a:srgbClr val="CECEE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2000" dirty="0">
              <a:latin typeface="Calibri" panose="020F0502020204030204" pitchFamily="34" charset="0"/>
            </a:endParaRPr>
          </a:p>
        </p:txBody>
      </p:sp>
      <p:sp>
        <p:nvSpPr>
          <p:cNvPr id="962" name="Rectangle 372"/>
          <p:cNvSpPr>
            <a:spLocks noChangeArrowheads="1"/>
          </p:cNvSpPr>
          <p:nvPr/>
        </p:nvSpPr>
        <p:spPr bwMode="auto">
          <a:xfrm>
            <a:off x="5553248" y="3292697"/>
            <a:ext cx="2000130" cy="37623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63" name="CuadroTexto 962"/>
          <p:cNvSpPr txBox="1"/>
          <p:nvPr/>
        </p:nvSpPr>
        <p:spPr>
          <a:xfrm>
            <a:off x="7988343" y="3601035"/>
            <a:ext cx="992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Calibri" panose="020F0502020204030204" pitchFamily="34" charset="0"/>
              </a:rPr>
              <a:t>Res, 743/13 (Anexo D.N 2784/12 y normas que lo modifiquen) </a:t>
            </a:r>
          </a:p>
        </p:txBody>
      </p:sp>
      <p:sp>
        <p:nvSpPr>
          <p:cNvPr id="964" name="Freeform 508"/>
          <p:cNvSpPr>
            <a:spLocks/>
          </p:cNvSpPr>
          <p:nvPr/>
        </p:nvSpPr>
        <p:spPr bwMode="auto">
          <a:xfrm>
            <a:off x="4493511" y="3508424"/>
            <a:ext cx="164349" cy="1639888"/>
          </a:xfrm>
          <a:custGeom>
            <a:avLst/>
            <a:gdLst>
              <a:gd name="T0" fmla="*/ 0 w 516"/>
              <a:gd name="T1" fmla="*/ 0 h 4944"/>
              <a:gd name="T2" fmla="*/ 258 w 516"/>
              <a:gd name="T3" fmla="*/ 43 h 4944"/>
              <a:gd name="T4" fmla="*/ 258 w 516"/>
              <a:gd name="T5" fmla="*/ 2430 h 4944"/>
              <a:gd name="T6" fmla="*/ 516 w 516"/>
              <a:gd name="T7" fmla="*/ 2472 h 4944"/>
              <a:gd name="T8" fmla="*/ 258 w 516"/>
              <a:gd name="T9" fmla="*/ 2515 h 4944"/>
              <a:gd name="T10" fmla="*/ 258 w 516"/>
              <a:gd name="T11" fmla="*/ 4902 h 4944"/>
              <a:gd name="T12" fmla="*/ 0 w 516"/>
              <a:gd name="T13" fmla="*/ 4944 h 4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4944">
                <a:moveTo>
                  <a:pt x="0" y="0"/>
                </a:moveTo>
                <a:cubicBezTo>
                  <a:pt x="143" y="0"/>
                  <a:pt x="258" y="20"/>
                  <a:pt x="258" y="43"/>
                </a:cubicBezTo>
                <a:lnTo>
                  <a:pt x="258" y="2430"/>
                </a:lnTo>
                <a:cubicBezTo>
                  <a:pt x="258" y="2453"/>
                  <a:pt x="374" y="2472"/>
                  <a:pt x="516" y="2472"/>
                </a:cubicBezTo>
                <a:cubicBezTo>
                  <a:pt x="374" y="2472"/>
                  <a:pt x="258" y="2492"/>
                  <a:pt x="258" y="2515"/>
                </a:cubicBezTo>
                <a:lnTo>
                  <a:pt x="258" y="4902"/>
                </a:lnTo>
                <a:cubicBezTo>
                  <a:pt x="258" y="4925"/>
                  <a:pt x="143" y="4944"/>
                  <a:pt x="0" y="4944"/>
                </a:cubicBezTo>
              </a:path>
            </a:pathLst>
          </a:custGeom>
          <a:noFill/>
          <a:ln w="25" cap="flat">
            <a:solidFill>
              <a:srgbClr val="22226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65" name="CuadroTexto 964"/>
          <p:cNvSpPr txBox="1"/>
          <p:nvPr/>
        </p:nvSpPr>
        <p:spPr>
          <a:xfrm>
            <a:off x="4673869" y="3505220"/>
            <a:ext cx="697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Calibri" panose="020F0502020204030204" pitchFamily="34" charset="0"/>
              </a:rPr>
              <a:t>Res. 414 </a:t>
            </a:r>
            <a:r>
              <a:rPr lang="es-CO" sz="1200" b="1" dirty="0" err="1">
                <a:latin typeface="Calibri" panose="020F0502020204030204" pitchFamily="34" charset="0"/>
              </a:rPr>
              <a:t>Sep</a:t>
            </a:r>
            <a:r>
              <a:rPr lang="es-CO" sz="1200" b="1" dirty="0">
                <a:latin typeface="Calibri" panose="020F0502020204030204" pitchFamily="34" charset="0"/>
              </a:rPr>
              <a:t>, 2014.</a:t>
            </a:r>
          </a:p>
          <a:p>
            <a:r>
              <a:rPr lang="es-CO" sz="1200" b="1" dirty="0">
                <a:latin typeface="Calibri" panose="020F0502020204030204" pitchFamily="34" charset="0"/>
              </a:rPr>
              <a:t>Carta Circular 03 oct, 2014</a:t>
            </a:r>
          </a:p>
        </p:txBody>
      </p:sp>
      <p:sp>
        <p:nvSpPr>
          <p:cNvPr id="966" name="CuadroTexto 965"/>
          <p:cNvSpPr txBox="1"/>
          <p:nvPr/>
        </p:nvSpPr>
        <p:spPr>
          <a:xfrm>
            <a:off x="290804" y="2750007"/>
            <a:ext cx="21134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Entidades de gobierno</a:t>
            </a:r>
          </a:p>
        </p:txBody>
      </p:sp>
      <p:sp>
        <p:nvSpPr>
          <p:cNvPr id="967" name="CuadroTexto 966"/>
          <p:cNvSpPr txBox="1"/>
          <p:nvPr/>
        </p:nvSpPr>
        <p:spPr>
          <a:xfrm>
            <a:off x="2093349" y="1585068"/>
            <a:ext cx="3652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CONTEXTO DEL SECTOR PÚBLICO COLOMBIANO Y SISTEMA NACIONAL DE CONTABILIDAD PÚBLICA</a:t>
            </a:r>
          </a:p>
        </p:txBody>
      </p:sp>
      <p:sp>
        <p:nvSpPr>
          <p:cNvPr id="968" name="CuadroTexto 967"/>
          <p:cNvSpPr txBox="1"/>
          <p:nvPr/>
        </p:nvSpPr>
        <p:spPr>
          <a:xfrm>
            <a:off x="5088672" y="2641124"/>
            <a:ext cx="2515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Empresas que cotizan en el mercado de valores</a:t>
            </a:r>
          </a:p>
        </p:txBody>
      </p:sp>
      <p:sp>
        <p:nvSpPr>
          <p:cNvPr id="969" name="Rectangle 136"/>
          <p:cNvSpPr>
            <a:spLocks noChangeArrowheads="1"/>
          </p:cNvSpPr>
          <p:nvPr/>
        </p:nvSpPr>
        <p:spPr bwMode="auto">
          <a:xfrm>
            <a:off x="1174684" y="3906825"/>
            <a:ext cx="5850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0" name="Rectangle 136"/>
          <p:cNvSpPr>
            <a:spLocks noChangeArrowheads="1"/>
          </p:cNvSpPr>
          <p:nvPr/>
        </p:nvSpPr>
        <p:spPr bwMode="auto">
          <a:xfrm>
            <a:off x="3251055" y="3892592"/>
            <a:ext cx="5850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1" name="Rectangle 143"/>
          <p:cNvSpPr>
            <a:spLocks noChangeArrowheads="1"/>
          </p:cNvSpPr>
          <p:nvPr/>
        </p:nvSpPr>
        <p:spPr bwMode="auto">
          <a:xfrm>
            <a:off x="2984266" y="4436318"/>
            <a:ext cx="143102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" name="Rectangle 146"/>
          <p:cNvSpPr>
            <a:spLocks noChangeArrowheads="1"/>
          </p:cNvSpPr>
          <p:nvPr/>
        </p:nvSpPr>
        <p:spPr bwMode="auto">
          <a:xfrm>
            <a:off x="2899003" y="4923681"/>
            <a:ext cx="134601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" name="Rectangle 149"/>
          <p:cNvSpPr>
            <a:spLocks noChangeArrowheads="1"/>
          </p:cNvSpPr>
          <p:nvPr/>
        </p:nvSpPr>
        <p:spPr bwMode="auto">
          <a:xfrm>
            <a:off x="2849848" y="5423743"/>
            <a:ext cx="155263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4" name="Rectangle 192"/>
          <p:cNvSpPr>
            <a:spLocks noChangeArrowheads="1"/>
          </p:cNvSpPr>
          <p:nvPr/>
        </p:nvSpPr>
        <p:spPr bwMode="auto">
          <a:xfrm>
            <a:off x="5839820" y="3394550"/>
            <a:ext cx="135664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Marco Conceptual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5" name="Rectangle 136"/>
          <p:cNvSpPr>
            <a:spLocks noChangeArrowheads="1"/>
          </p:cNvSpPr>
          <p:nvPr/>
        </p:nvSpPr>
        <p:spPr bwMode="auto">
          <a:xfrm>
            <a:off x="6176934" y="3865260"/>
            <a:ext cx="5850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6" name="Rectangle 143"/>
          <p:cNvSpPr>
            <a:spLocks noChangeArrowheads="1"/>
          </p:cNvSpPr>
          <p:nvPr/>
        </p:nvSpPr>
        <p:spPr bwMode="auto">
          <a:xfrm>
            <a:off x="5837800" y="4406474"/>
            <a:ext cx="143102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7" name="Rectangle 146"/>
          <p:cNvSpPr>
            <a:spLocks noChangeArrowheads="1"/>
          </p:cNvSpPr>
          <p:nvPr/>
        </p:nvSpPr>
        <p:spPr bwMode="auto">
          <a:xfrm>
            <a:off x="5821852" y="4873372"/>
            <a:ext cx="12271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Interpretaciones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8" name="Rectangle 503"/>
          <p:cNvSpPr>
            <a:spLocks noChangeArrowheads="1"/>
          </p:cNvSpPr>
          <p:nvPr/>
        </p:nvSpPr>
        <p:spPr bwMode="auto">
          <a:xfrm>
            <a:off x="5539066" y="5738602"/>
            <a:ext cx="2000130" cy="374650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79" name="Rectangle 146"/>
          <p:cNvSpPr>
            <a:spLocks noChangeArrowheads="1"/>
          </p:cNvSpPr>
          <p:nvPr/>
        </p:nvSpPr>
        <p:spPr bwMode="auto">
          <a:xfrm>
            <a:off x="5808523" y="5333130"/>
            <a:ext cx="1346014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0" name="Rectangle 149"/>
          <p:cNvSpPr>
            <a:spLocks noChangeArrowheads="1"/>
          </p:cNvSpPr>
          <p:nvPr/>
        </p:nvSpPr>
        <p:spPr bwMode="auto">
          <a:xfrm>
            <a:off x="5801198" y="5853913"/>
            <a:ext cx="155263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 rot="16200000">
            <a:off x="323441" y="1268848"/>
            <a:ext cx="5256884" cy="5688756"/>
          </a:xfrm>
          <a:custGeom>
            <a:avLst/>
            <a:gdLst>
              <a:gd name="connsiteX0" fmla="*/ 0 w 4788391"/>
              <a:gd name="connsiteY0" fmla="*/ 226536 h 4530725"/>
              <a:gd name="connsiteX1" fmla="*/ 226536 w 4788391"/>
              <a:gd name="connsiteY1" fmla="*/ 0 h 4530725"/>
              <a:gd name="connsiteX2" fmla="*/ 4561855 w 4788391"/>
              <a:gd name="connsiteY2" fmla="*/ 0 h 4530725"/>
              <a:gd name="connsiteX3" fmla="*/ 4788391 w 4788391"/>
              <a:gd name="connsiteY3" fmla="*/ 226536 h 4530725"/>
              <a:gd name="connsiteX4" fmla="*/ 4788391 w 4788391"/>
              <a:gd name="connsiteY4" fmla="*/ 4304189 h 4530725"/>
              <a:gd name="connsiteX5" fmla="*/ 4561855 w 4788391"/>
              <a:gd name="connsiteY5" fmla="*/ 4530725 h 4530725"/>
              <a:gd name="connsiteX6" fmla="*/ 226536 w 4788391"/>
              <a:gd name="connsiteY6" fmla="*/ 4530725 h 4530725"/>
              <a:gd name="connsiteX7" fmla="*/ 0 w 4788391"/>
              <a:gd name="connsiteY7" fmla="*/ 4304189 h 4530725"/>
              <a:gd name="connsiteX8" fmla="*/ 0 w 4788391"/>
              <a:gd name="connsiteY8" fmla="*/ 226536 h 45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391" h="4530725">
                <a:moveTo>
                  <a:pt x="4548971" y="0"/>
                </a:moveTo>
                <a:cubicBezTo>
                  <a:pt x="4681198" y="0"/>
                  <a:pt x="4788390" y="95967"/>
                  <a:pt x="4788390" y="214346"/>
                </a:cubicBezTo>
                <a:lnTo>
                  <a:pt x="4788390" y="4316379"/>
                </a:lnTo>
                <a:cubicBezTo>
                  <a:pt x="4788390" y="4434758"/>
                  <a:pt x="4681198" y="4530725"/>
                  <a:pt x="4548971" y="4530725"/>
                </a:cubicBezTo>
                <a:lnTo>
                  <a:pt x="239420" y="4530725"/>
                </a:lnTo>
                <a:cubicBezTo>
                  <a:pt x="107193" y="4530725"/>
                  <a:pt x="1" y="4434758"/>
                  <a:pt x="1" y="4316379"/>
                </a:cubicBezTo>
                <a:lnTo>
                  <a:pt x="1" y="214346"/>
                </a:lnTo>
                <a:cubicBezTo>
                  <a:pt x="1" y="95967"/>
                  <a:pt x="107193" y="0"/>
                  <a:pt x="239420" y="0"/>
                </a:cubicBezTo>
                <a:lnTo>
                  <a:pt x="4548971" y="0"/>
                </a:lnTo>
                <a:close/>
              </a:path>
            </a:pathLst>
          </a:custGeom>
          <a:gradFill>
            <a:gsLst>
              <a:gs pos="0">
                <a:srgbClr val="F79646">
                  <a:lumMod val="40000"/>
                  <a:lumOff val="60000"/>
                </a:srgbClr>
              </a:gs>
              <a:gs pos="80000">
                <a:srgbClr val="F79646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16200000" scaled="0"/>
          </a:gradFill>
          <a:ln w="381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15531" tIns="164594" rIns="213361" bIns="3830711" spcCol="1270"/>
          <a:lstStyle/>
          <a:p>
            <a:pPr algn="r" defTabSz="2133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ES" sz="4800" b="0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grpSp>
        <p:nvGrpSpPr>
          <p:cNvPr id="7" name="11 Grupo"/>
          <p:cNvGrpSpPr>
            <a:grpSpLocks/>
          </p:cNvGrpSpPr>
          <p:nvPr/>
        </p:nvGrpSpPr>
        <p:grpSpPr bwMode="auto">
          <a:xfrm>
            <a:off x="6516216" y="3452951"/>
            <a:ext cx="2412898" cy="3216409"/>
            <a:chOff x="6217770" y="3200520"/>
            <a:chExt cx="2879094" cy="165433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7 Forma libre"/>
            <p:cNvSpPr/>
            <p:nvPr/>
          </p:nvSpPr>
          <p:spPr>
            <a:xfrm rot="16200000">
              <a:off x="6830149" y="2588141"/>
              <a:ext cx="1654336" cy="2879094"/>
            </a:xfrm>
            <a:custGeom>
              <a:avLst/>
              <a:gdLst>
                <a:gd name="connsiteX0" fmla="*/ 0 w 3467944"/>
                <a:gd name="connsiteY0" fmla="*/ 173397 h 4530725"/>
                <a:gd name="connsiteX1" fmla="*/ 173397 w 3467944"/>
                <a:gd name="connsiteY1" fmla="*/ 0 h 4530725"/>
                <a:gd name="connsiteX2" fmla="*/ 3294547 w 3467944"/>
                <a:gd name="connsiteY2" fmla="*/ 0 h 4530725"/>
                <a:gd name="connsiteX3" fmla="*/ 3467944 w 3467944"/>
                <a:gd name="connsiteY3" fmla="*/ 173397 h 4530725"/>
                <a:gd name="connsiteX4" fmla="*/ 3467944 w 3467944"/>
                <a:gd name="connsiteY4" fmla="*/ 4357328 h 4530725"/>
                <a:gd name="connsiteX5" fmla="*/ 3294547 w 3467944"/>
                <a:gd name="connsiteY5" fmla="*/ 4530725 h 4530725"/>
                <a:gd name="connsiteX6" fmla="*/ 173397 w 3467944"/>
                <a:gd name="connsiteY6" fmla="*/ 4530725 h 4530725"/>
                <a:gd name="connsiteX7" fmla="*/ 0 w 3467944"/>
                <a:gd name="connsiteY7" fmla="*/ 4357328 h 4530725"/>
                <a:gd name="connsiteX8" fmla="*/ 0 w 3467944"/>
                <a:gd name="connsiteY8" fmla="*/ 173397 h 45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7944" h="4530725">
                  <a:moveTo>
                    <a:pt x="3335221" y="1"/>
                  </a:moveTo>
                  <a:cubicBezTo>
                    <a:pt x="3408522" y="1"/>
                    <a:pt x="3467944" y="101424"/>
                    <a:pt x="3467944" y="226537"/>
                  </a:cubicBezTo>
                  <a:lnTo>
                    <a:pt x="3467944" y="4304188"/>
                  </a:lnTo>
                  <a:cubicBezTo>
                    <a:pt x="3467944" y="4429301"/>
                    <a:pt x="3408522" y="4530724"/>
                    <a:pt x="3335221" y="4530724"/>
                  </a:cubicBezTo>
                  <a:lnTo>
                    <a:pt x="132723" y="4530724"/>
                  </a:lnTo>
                  <a:cubicBezTo>
                    <a:pt x="59422" y="4530724"/>
                    <a:pt x="0" y="4429301"/>
                    <a:pt x="0" y="4304188"/>
                  </a:cubicBezTo>
                  <a:lnTo>
                    <a:pt x="0" y="226537"/>
                  </a:lnTo>
                  <a:cubicBezTo>
                    <a:pt x="0" y="101424"/>
                    <a:pt x="59422" y="1"/>
                    <a:pt x="132723" y="1"/>
                  </a:cubicBezTo>
                  <a:lnTo>
                    <a:pt x="3335221" y="1"/>
                  </a:lnTo>
                  <a:close/>
                </a:path>
              </a:pathLst>
            </a:cu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15532" tIns="164591" rIns="213359" bIns="2774357" spcCol="1270"/>
            <a:lstStyle/>
            <a:p>
              <a:pPr algn="r" defTabSz="21336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500" b="0" kern="0" dirty="0">
                <a:solidFill>
                  <a:srgbClr val="4F81BD">
                    <a:lumMod val="50000"/>
                  </a:srgbClr>
                </a:solidFill>
                <a:latin typeface="Calibri"/>
                <a:cs typeface="+mn-cs"/>
              </a:endParaRPr>
            </a:p>
          </p:txBody>
        </p:sp>
        <p:sp>
          <p:nvSpPr>
            <p:cNvPr id="9" name="3 CuadroTexto"/>
            <p:cNvSpPr txBox="1">
              <a:spLocks noChangeArrowheads="1"/>
            </p:cNvSpPr>
            <p:nvPr/>
          </p:nvSpPr>
          <p:spPr bwMode="auto">
            <a:xfrm>
              <a:off x="6389611" y="3278000"/>
              <a:ext cx="2577620" cy="1472214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b="1" kern="0" dirty="0">
                  <a:solidFill>
                    <a:srgbClr val="003300"/>
                  </a:solidFill>
                  <a:latin typeface="Calibri" pitchFamily="34" charset="0"/>
                </a:rPr>
                <a:t>Anexo del Decreto 2784 de 2012 (NIIF) Incorporado al RCP.</a:t>
              </a:r>
              <a:endParaRPr lang="es-ES" sz="3000" b="1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323528" y="1568863"/>
            <a:ext cx="5256584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Empresas bajo el ámbito del RCP que cumplan alguna de las siguientes condiciones: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Emisoras de valores.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Empresas que hagan parte de un grupo económico cuya matriz tenga valores inscritos en el RNVE.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Sociedades fiduciarias.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Negocios fiduciarios cuyo fideicomitente sea una empresa pública que cumpla las condiciones establecidas en a) o b)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Negocios fiduciarios cuyos títulos estén inscritos en el RNVE y su fideicomitente sea directa o indirectamente una o más empresas públicas.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Establecimientos bancarios y aseguradoras.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Fondos de garantías y entidades financieras con regímenes especiales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b="1" dirty="0">
                <a:solidFill>
                  <a:srgbClr val="003300"/>
                </a:solidFill>
                <a:latin typeface="Calibri" pitchFamily="34" charset="0"/>
              </a:rPr>
              <a:t>Banco de la República.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300192" y="1628800"/>
            <a:ext cx="2664296" cy="8520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MARCO </a:t>
            </a: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NORMATIVO 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7164288" y="2571527"/>
            <a:ext cx="700656" cy="677975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lecha abajo"/>
          <p:cNvSpPr/>
          <p:nvPr/>
        </p:nvSpPr>
        <p:spPr>
          <a:xfrm rot="16200000">
            <a:off x="5990724" y="4333956"/>
            <a:ext cx="484632" cy="441760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50863" y="924081"/>
            <a:ext cx="8207375" cy="48869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>
            <a:normAutofit fontScale="90000" lnSpcReduction="20000"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3200" b="1" dirty="0">
                <a:solidFill>
                  <a:srgbClr val="003300"/>
                </a:solidFill>
                <a:latin typeface="Calibri" pitchFamily="34" charset="0"/>
              </a:rPr>
              <a:t>Marco Normativo Resolución 743/13</a:t>
            </a:r>
          </a:p>
        </p:txBody>
      </p:sp>
    </p:spTree>
    <p:extLst>
      <p:ext uri="{BB962C8B-B14F-4D97-AF65-F5344CB8AC3E}">
        <p14:creationId xmlns:p14="http://schemas.microsoft.com/office/powerpoint/2010/main" val="8195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84213" y="1196529"/>
            <a:ext cx="7848600" cy="506412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rgbClr val="1F497D"/>
                </a:solidFill>
                <a:latin typeface="Calibri" pitchFamily="34" charset="0"/>
              </a:rPr>
              <a:t>CRONOGRAMA PARA LAS EMPRESAS QUE COTIZAN</a:t>
            </a:r>
          </a:p>
        </p:txBody>
      </p:sp>
      <p:sp>
        <p:nvSpPr>
          <p:cNvPr id="7" name="33 Rectángulo"/>
          <p:cNvSpPr/>
          <p:nvPr/>
        </p:nvSpPr>
        <p:spPr>
          <a:xfrm>
            <a:off x="179512" y="2204864"/>
            <a:ext cx="266382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100" b="1" kern="0" dirty="0"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8" name="34 Rectángulo"/>
          <p:cNvSpPr/>
          <p:nvPr/>
        </p:nvSpPr>
        <p:spPr>
          <a:xfrm>
            <a:off x="3276600" y="2204864"/>
            <a:ext cx="2909888" cy="914400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400" b="1" kern="0" dirty="0"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9" name="35 Rectángulo"/>
          <p:cNvSpPr/>
          <p:nvPr/>
        </p:nvSpPr>
        <p:spPr>
          <a:xfrm>
            <a:off x="6443663" y="2204864"/>
            <a:ext cx="252095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200" b="1" kern="0" dirty="0"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828675" y="1731516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/>
              <a:t>2013</a:t>
            </a: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3781425" y="1731516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/>
              <a:t>2014</a:t>
            </a: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6661150" y="1702941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/>
              <a:t>2015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3137035" y="3503166"/>
            <a:ext cx="3097212" cy="323165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kern="0" dirty="0">
                <a:solidFill>
                  <a:sysClr val="windowText" lastClr="000000"/>
                </a:solidFill>
                <a:latin typeface="Calibri"/>
              </a:rPr>
              <a:t>1. </a:t>
            </a:r>
            <a:r>
              <a:rPr lang="es-ES" sz="2000" b="1" kern="0" dirty="0">
                <a:solidFill>
                  <a:sysClr val="windowText" lastClr="000000"/>
                </a:solidFill>
                <a:latin typeface="Calibri"/>
              </a:rPr>
              <a:t>Para efectos legales, aplicación del PGCP, MP y DC y, simultáneamente se debe preparar información con base en el nuevo marco normativo.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/>
              </a:rPr>
              <a:t>2. </a:t>
            </a:r>
            <a:r>
              <a:rPr lang="es-ES" sz="2400" b="1" u="sng" kern="0" dirty="0">
                <a:solidFill>
                  <a:sysClr val="windowText" lastClr="000000"/>
                </a:solidFill>
                <a:latin typeface="Calibri"/>
              </a:rPr>
              <a:t>Enero 1</a:t>
            </a:r>
            <a:r>
              <a:rPr lang="es-ES" sz="2000" b="1" kern="0" dirty="0">
                <a:solidFill>
                  <a:sysClr val="windowText" lastClr="000000"/>
                </a:solidFill>
                <a:latin typeface="Calibri"/>
              </a:rPr>
              <a:t>: Preparación del estado de situación financiera de apertura.</a:t>
            </a:r>
            <a:endParaRPr lang="es-CO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19 Rectángulo"/>
          <p:cNvSpPr>
            <a:spLocks noChangeArrowheads="1"/>
          </p:cNvSpPr>
          <p:nvPr/>
        </p:nvSpPr>
        <p:spPr bwMode="auto">
          <a:xfrm>
            <a:off x="6494463" y="3644776"/>
            <a:ext cx="2419350" cy="304698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latin typeface="Calibri"/>
              </a:rPr>
              <a:t>Para todos los efectos, aplicación del nuevo marco normativo anexo del Decreto 2784 de 2012 a partir del 1 de enero.</a:t>
            </a:r>
            <a:endParaRPr lang="es-CO" sz="2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179512" y="3717032"/>
            <a:ext cx="2663825" cy="2308324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marco normativo anexo del Decreto 2784 de 2012</a:t>
            </a:r>
            <a:r>
              <a:rPr lang="es-CO" sz="2400" b="0" kern="0" dirty="0">
                <a:solidFill>
                  <a:sysClr val="windowText" lastClr="000000"/>
                </a:solidFill>
                <a:latin typeface="Calibri" pitchFamily="34" charset="0"/>
              </a:rPr>
              <a:t>.</a:t>
            </a:r>
            <a:endParaRPr lang="es-CO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42 Flecha derecha"/>
          <p:cNvSpPr/>
          <p:nvPr/>
        </p:nvSpPr>
        <p:spPr>
          <a:xfrm>
            <a:off x="2916238" y="2596704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" name="43 Flecha derecha"/>
          <p:cNvSpPr/>
          <p:nvPr/>
        </p:nvSpPr>
        <p:spPr>
          <a:xfrm>
            <a:off x="6186488" y="2574479"/>
            <a:ext cx="288925" cy="287337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44 Flecha izquierda y derecha"/>
          <p:cNvSpPr/>
          <p:nvPr/>
        </p:nvSpPr>
        <p:spPr>
          <a:xfrm>
            <a:off x="224125" y="3212976"/>
            <a:ext cx="2592387" cy="4318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45 Flecha izquierda y derecha"/>
          <p:cNvSpPr/>
          <p:nvPr/>
        </p:nvSpPr>
        <p:spPr>
          <a:xfrm>
            <a:off x="3399631" y="3090762"/>
            <a:ext cx="2663825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" name="46 Flecha izquierda y derecha"/>
          <p:cNvSpPr/>
          <p:nvPr/>
        </p:nvSpPr>
        <p:spPr>
          <a:xfrm>
            <a:off x="6372225" y="3141216"/>
            <a:ext cx="2592388" cy="4318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0863" y="1125116"/>
            <a:ext cx="8207375" cy="48869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>
            <a:normAutofit fontScale="90000" lnSpcReduction="20000"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3200" b="1" dirty="0">
                <a:solidFill>
                  <a:srgbClr val="003300"/>
                </a:solidFill>
                <a:latin typeface="Calibri" pitchFamily="34" charset="0"/>
              </a:rPr>
              <a:t>Marco Normativo Resolución 414/14</a:t>
            </a:r>
          </a:p>
        </p:txBody>
      </p:sp>
      <p:sp>
        <p:nvSpPr>
          <p:cNvPr id="7" name="6 Forma libre"/>
          <p:cNvSpPr/>
          <p:nvPr/>
        </p:nvSpPr>
        <p:spPr>
          <a:xfrm rot="16200000">
            <a:off x="166838" y="1616497"/>
            <a:ext cx="4993530" cy="5256212"/>
          </a:xfrm>
          <a:custGeom>
            <a:avLst/>
            <a:gdLst>
              <a:gd name="connsiteX0" fmla="*/ 0 w 4788391"/>
              <a:gd name="connsiteY0" fmla="*/ 226536 h 4530725"/>
              <a:gd name="connsiteX1" fmla="*/ 226536 w 4788391"/>
              <a:gd name="connsiteY1" fmla="*/ 0 h 4530725"/>
              <a:gd name="connsiteX2" fmla="*/ 4561855 w 4788391"/>
              <a:gd name="connsiteY2" fmla="*/ 0 h 4530725"/>
              <a:gd name="connsiteX3" fmla="*/ 4788391 w 4788391"/>
              <a:gd name="connsiteY3" fmla="*/ 226536 h 4530725"/>
              <a:gd name="connsiteX4" fmla="*/ 4788391 w 4788391"/>
              <a:gd name="connsiteY4" fmla="*/ 4304189 h 4530725"/>
              <a:gd name="connsiteX5" fmla="*/ 4561855 w 4788391"/>
              <a:gd name="connsiteY5" fmla="*/ 4530725 h 4530725"/>
              <a:gd name="connsiteX6" fmla="*/ 226536 w 4788391"/>
              <a:gd name="connsiteY6" fmla="*/ 4530725 h 4530725"/>
              <a:gd name="connsiteX7" fmla="*/ 0 w 4788391"/>
              <a:gd name="connsiteY7" fmla="*/ 4304189 h 4530725"/>
              <a:gd name="connsiteX8" fmla="*/ 0 w 4788391"/>
              <a:gd name="connsiteY8" fmla="*/ 226536 h 45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8391" h="4530725">
                <a:moveTo>
                  <a:pt x="4548971" y="0"/>
                </a:moveTo>
                <a:cubicBezTo>
                  <a:pt x="4681198" y="0"/>
                  <a:pt x="4788390" y="95967"/>
                  <a:pt x="4788390" y="214346"/>
                </a:cubicBezTo>
                <a:lnTo>
                  <a:pt x="4788390" y="4316379"/>
                </a:lnTo>
                <a:cubicBezTo>
                  <a:pt x="4788390" y="4434758"/>
                  <a:pt x="4681198" y="4530725"/>
                  <a:pt x="4548971" y="4530725"/>
                </a:cubicBezTo>
                <a:lnTo>
                  <a:pt x="239420" y="4530725"/>
                </a:lnTo>
                <a:cubicBezTo>
                  <a:pt x="107193" y="4530725"/>
                  <a:pt x="1" y="4434758"/>
                  <a:pt x="1" y="4316379"/>
                </a:cubicBezTo>
                <a:lnTo>
                  <a:pt x="1" y="214346"/>
                </a:lnTo>
                <a:cubicBezTo>
                  <a:pt x="1" y="95967"/>
                  <a:pt x="107193" y="0"/>
                  <a:pt x="239420" y="0"/>
                </a:cubicBezTo>
                <a:lnTo>
                  <a:pt x="4548971" y="0"/>
                </a:lnTo>
                <a:close/>
              </a:path>
            </a:pathLst>
          </a:custGeom>
          <a:gradFill>
            <a:gsLst>
              <a:gs pos="0">
                <a:srgbClr val="F79646">
                  <a:lumMod val="40000"/>
                  <a:lumOff val="60000"/>
                </a:srgbClr>
              </a:gs>
              <a:gs pos="80000">
                <a:srgbClr val="F79646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16200000" scaled="0"/>
          </a:gra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15531" tIns="164594" rIns="213361" bIns="3830711" spcCol="1270"/>
          <a:lstStyle/>
          <a:p>
            <a:pPr algn="ctr" defTabSz="2133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ES" sz="4800" b="1" kern="0" dirty="0">
                <a:solidFill>
                  <a:srgbClr val="7030A0"/>
                </a:solidFill>
                <a:latin typeface="Calibri"/>
                <a:cs typeface="+mn-cs"/>
              </a:rPr>
              <a:t>Ámbito</a:t>
            </a:r>
          </a:p>
        </p:txBody>
      </p:sp>
      <p:grpSp>
        <p:nvGrpSpPr>
          <p:cNvPr id="8" name="11 Grupo"/>
          <p:cNvGrpSpPr>
            <a:grpSpLocks/>
          </p:cNvGrpSpPr>
          <p:nvPr/>
        </p:nvGrpSpPr>
        <p:grpSpPr bwMode="auto">
          <a:xfrm>
            <a:off x="5940152" y="1819845"/>
            <a:ext cx="3168352" cy="4849515"/>
            <a:chOff x="6217770" y="1997432"/>
            <a:chExt cx="3023693" cy="4368028"/>
          </a:xfrm>
        </p:grpSpPr>
        <p:sp>
          <p:nvSpPr>
            <p:cNvPr id="9" name="8 Forma libre"/>
            <p:cNvSpPr/>
            <p:nvPr/>
          </p:nvSpPr>
          <p:spPr>
            <a:xfrm rot="16200000">
              <a:off x="5473304" y="2741898"/>
              <a:ext cx="4368028" cy="2879095"/>
            </a:xfrm>
            <a:custGeom>
              <a:avLst/>
              <a:gdLst>
                <a:gd name="connsiteX0" fmla="*/ 0 w 3467944"/>
                <a:gd name="connsiteY0" fmla="*/ 173397 h 4530725"/>
                <a:gd name="connsiteX1" fmla="*/ 173397 w 3467944"/>
                <a:gd name="connsiteY1" fmla="*/ 0 h 4530725"/>
                <a:gd name="connsiteX2" fmla="*/ 3294547 w 3467944"/>
                <a:gd name="connsiteY2" fmla="*/ 0 h 4530725"/>
                <a:gd name="connsiteX3" fmla="*/ 3467944 w 3467944"/>
                <a:gd name="connsiteY3" fmla="*/ 173397 h 4530725"/>
                <a:gd name="connsiteX4" fmla="*/ 3467944 w 3467944"/>
                <a:gd name="connsiteY4" fmla="*/ 4357328 h 4530725"/>
                <a:gd name="connsiteX5" fmla="*/ 3294547 w 3467944"/>
                <a:gd name="connsiteY5" fmla="*/ 4530725 h 4530725"/>
                <a:gd name="connsiteX6" fmla="*/ 173397 w 3467944"/>
                <a:gd name="connsiteY6" fmla="*/ 4530725 h 4530725"/>
                <a:gd name="connsiteX7" fmla="*/ 0 w 3467944"/>
                <a:gd name="connsiteY7" fmla="*/ 4357328 h 4530725"/>
                <a:gd name="connsiteX8" fmla="*/ 0 w 3467944"/>
                <a:gd name="connsiteY8" fmla="*/ 173397 h 45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7944" h="4530725">
                  <a:moveTo>
                    <a:pt x="3335221" y="1"/>
                  </a:moveTo>
                  <a:cubicBezTo>
                    <a:pt x="3408522" y="1"/>
                    <a:pt x="3467944" y="101424"/>
                    <a:pt x="3467944" y="226537"/>
                  </a:cubicBezTo>
                  <a:lnTo>
                    <a:pt x="3467944" y="4304188"/>
                  </a:lnTo>
                  <a:cubicBezTo>
                    <a:pt x="3467944" y="4429301"/>
                    <a:pt x="3408522" y="4530724"/>
                    <a:pt x="3335221" y="4530724"/>
                  </a:cubicBezTo>
                  <a:lnTo>
                    <a:pt x="132723" y="4530724"/>
                  </a:lnTo>
                  <a:cubicBezTo>
                    <a:pt x="59422" y="4530724"/>
                    <a:pt x="0" y="4429301"/>
                    <a:pt x="0" y="4304188"/>
                  </a:cubicBezTo>
                  <a:lnTo>
                    <a:pt x="0" y="226537"/>
                  </a:lnTo>
                  <a:cubicBezTo>
                    <a:pt x="0" y="101424"/>
                    <a:pt x="59422" y="1"/>
                    <a:pt x="132723" y="1"/>
                  </a:cubicBezTo>
                  <a:lnTo>
                    <a:pt x="3335221" y="1"/>
                  </a:lnTo>
                  <a:close/>
                </a:path>
              </a:pathLst>
            </a:cu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815532" tIns="164591" rIns="213359" bIns="2774357" spcCol="1270" anchor="ctr"/>
            <a:lstStyle/>
            <a:p>
              <a:pPr algn="ctr" defTabSz="21336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600" b="1" kern="0" dirty="0">
                  <a:solidFill>
                    <a:srgbClr val="7030A0"/>
                  </a:solidFill>
                  <a:latin typeface="Calibri"/>
                  <a:cs typeface="+mn-cs"/>
                </a:rPr>
                <a:t>Marco Normativo</a:t>
              </a:r>
            </a:p>
          </p:txBody>
        </p:sp>
        <p:sp>
          <p:nvSpPr>
            <p:cNvPr id="10" name="3 CuadroTexto"/>
            <p:cNvSpPr txBox="1">
              <a:spLocks noChangeArrowheads="1"/>
            </p:cNvSpPr>
            <p:nvPr/>
          </p:nvSpPr>
          <p:spPr bwMode="auto">
            <a:xfrm>
              <a:off x="6727075" y="2283860"/>
              <a:ext cx="2514388" cy="407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b="1" kern="0" dirty="0">
                  <a:solidFill>
                    <a:srgbClr val="003300"/>
                  </a:solidFill>
                  <a:latin typeface="Calibri" pitchFamily="34" charset="0"/>
                </a:rPr>
                <a:t>Anexo: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400" b="1" kern="0" dirty="0">
                  <a:solidFill>
                    <a:srgbClr val="003300"/>
                  </a:solidFill>
                  <a:latin typeface="Calibri" pitchFamily="34" charset="0"/>
                </a:rPr>
                <a:t>Marco conceptual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s-ES" sz="2400" b="1" kern="0" dirty="0">
                  <a:solidFill>
                    <a:srgbClr val="003300"/>
                  </a:solidFill>
                  <a:latin typeface="Calibri" pitchFamily="34" charset="0"/>
                </a:rPr>
                <a:t>Normas para el reconocimiento,  medición, revelación y presentación de los hechos económicos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es-ES" sz="2000" b="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10 Extracto"/>
          <p:cNvSpPr>
            <a:spLocks noChangeArrowheads="1"/>
          </p:cNvSpPr>
          <p:nvPr/>
        </p:nvSpPr>
        <p:spPr bwMode="auto">
          <a:xfrm rot="5400000">
            <a:off x="5325133" y="4182133"/>
            <a:ext cx="654050" cy="575988"/>
          </a:xfrm>
          <a:prstGeom prst="flowChartExtract">
            <a:avLst/>
          </a:prstGeom>
          <a:solidFill>
            <a:srgbClr val="00206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971550" y="1747838"/>
            <a:ext cx="4392613" cy="512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2000" b="0" dirty="0">
              <a:solidFill>
                <a:srgbClr val="003300"/>
              </a:solidFill>
              <a:latin typeface="Calibri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2400" b="1" dirty="0">
                <a:solidFill>
                  <a:srgbClr val="003300"/>
                </a:solidFill>
                <a:latin typeface="Calibri" pitchFamily="34" charset="0"/>
              </a:rPr>
              <a:t>Empresas bajo el ámbito del RCP que cumplan alguna de las siguientes características: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sz="2400" b="1" dirty="0">
                <a:solidFill>
                  <a:srgbClr val="003300"/>
                </a:solidFill>
                <a:latin typeface="Calibri" pitchFamily="34" charset="0"/>
              </a:rPr>
              <a:t>Que no coticen en el mercado de valores.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sz="2400" b="1" dirty="0">
                <a:solidFill>
                  <a:srgbClr val="003300"/>
                </a:solidFill>
                <a:latin typeface="Calibri" pitchFamily="34" charset="0"/>
              </a:rPr>
              <a:t>Que no capten ni administren ahorro del público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lphaLcPeriod"/>
              <a:defRPr/>
            </a:pPr>
            <a:r>
              <a:rPr lang="es-ES" sz="2400" b="1" dirty="0">
                <a:solidFill>
                  <a:srgbClr val="003300"/>
                </a:solidFill>
                <a:latin typeface="Calibri" pitchFamily="34" charset="0"/>
              </a:rPr>
              <a:t>Que hayan sido clasificadas como empresas por el Comité Interinstitucional de la Comisión de Estadísticas de Finanzas Públicas</a:t>
            </a:r>
          </a:p>
        </p:txBody>
      </p:sp>
    </p:spTree>
    <p:extLst>
      <p:ext uri="{BB962C8B-B14F-4D97-AF65-F5344CB8AC3E}">
        <p14:creationId xmlns:p14="http://schemas.microsoft.com/office/powerpoint/2010/main" val="24149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84213" y="1138392"/>
            <a:ext cx="7848600" cy="506412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dirty="0">
                <a:solidFill>
                  <a:srgbClr val="1F497D"/>
                </a:solidFill>
                <a:latin typeface="Calibri" pitchFamily="34" charset="0"/>
              </a:rPr>
              <a:t>CRONOGRAMA PARA EMPRESAS QUE NO COTIZAN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1919288" y="1629023"/>
            <a:ext cx="1655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2014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4572000" y="1629023"/>
            <a:ext cx="1655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2015</a:t>
            </a: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7164288" y="1629023"/>
            <a:ext cx="1657668" cy="46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2016</a:t>
            </a: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-114300" y="1629023"/>
            <a:ext cx="1555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2014</a:t>
            </a:r>
          </a:p>
        </p:txBody>
      </p:sp>
      <p:sp>
        <p:nvSpPr>
          <p:cNvPr id="11" name="49 Rectángulo"/>
          <p:cNvSpPr/>
          <p:nvPr/>
        </p:nvSpPr>
        <p:spPr>
          <a:xfrm>
            <a:off x="4355976" y="2147094"/>
            <a:ext cx="2185988" cy="941387"/>
          </a:xfrm>
          <a:prstGeom prst="rect">
            <a:avLst/>
          </a:prstGeom>
          <a:solidFill>
            <a:srgbClr val="DFB569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700" b="1" kern="0" dirty="0"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12" name="50 Rectángulo"/>
          <p:cNvSpPr/>
          <p:nvPr/>
        </p:nvSpPr>
        <p:spPr>
          <a:xfrm>
            <a:off x="6876255" y="2175669"/>
            <a:ext cx="2232819" cy="941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b="1" kern="0" dirty="0"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4355976" y="3527947"/>
            <a:ext cx="2185988" cy="3141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3510" tIns="46756" rIns="93510" bIns="46756">
            <a:spAutoFit/>
          </a:bodyPr>
          <a:lstStyle/>
          <a:p>
            <a:pPr marL="274362" indent="-274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1</a:t>
            </a:r>
            <a:r>
              <a:rPr lang="es-ES" kern="0" dirty="0">
                <a:solidFill>
                  <a:sysClr val="windowText" lastClr="000000"/>
                </a:solidFill>
                <a:latin typeface="Calibri"/>
                <a:cs typeface="+mn-cs"/>
              </a:rPr>
              <a:t>. </a:t>
            </a: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</a:t>
            </a:r>
            <a:r>
              <a:rPr lang="es-ES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reparar </a:t>
            </a: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simultáneamente información con base en </a:t>
            </a:r>
            <a:r>
              <a:rPr lang="es-CO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el nuevo marco normativo</a:t>
            </a:r>
            <a:endParaRPr lang="es-ES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marL="274362" indent="-274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2. </a:t>
            </a:r>
            <a:r>
              <a:rPr lang="es-ES" b="1" u="sng" kern="0" dirty="0">
                <a:solidFill>
                  <a:sysClr val="windowText" lastClr="000000"/>
                </a:solidFill>
                <a:latin typeface="Calibri"/>
                <a:cs typeface="+mn-cs"/>
              </a:rPr>
              <a:t>Enero 1: </a:t>
            </a: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Preparación del estado de situación financiera de apertura.</a:t>
            </a:r>
            <a:endParaRPr lang="es-CO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14" name="19 Rectángulo"/>
          <p:cNvSpPr>
            <a:spLocks noChangeArrowheads="1"/>
          </p:cNvSpPr>
          <p:nvPr/>
        </p:nvSpPr>
        <p:spPr bwMode="auto">
          <a:xfrm>
            <a:off x="6865689" y="3578692"/>
            <a:ext cx="2243386" cy="2925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3510" tIns="46756" rIns="93510" bIns="46756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Para todos los efectos, aplicación del nuevo marco normativo </a:t>
            </a:r>
            <a:r>
              <a:rPr lang="es-CO" sz="24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a partir de las NIIF</a:t>
            </a:r>
          </a:p>
        </p:txBody>
      </p:sp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1763688" y="3485779"/>
            <a:ext cx="2116138" cy="31721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nuevo marco normativo a partir de las NIIF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57 Flecha derecha"/>
          <p:cNvSpPr/>
          <p:nvPr/>
        </p:nvSpPr>
        <p:spPr>
          <a:xfrm>
            <a:off x="3995936" y="2572544"/>
            <a:ext cx="325437" cy="2873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" name="58 Flecha derecha"/>
          <p:cNvSpPr/>
          <p:nvPr/>
        </p:nvSpPr>
        <p:spPr>
          <a:xfrm>
            <a:off x="6588224" y="2502694"/>
            <a:ext cx="315912" cy="2873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59 Flecha izquierda y derecha"/>
          <p:cNvSpPr/>
          <p:nvPr/>
        </p:nvSpPr>
        <p:spPr>
          <a:xfrm>
            <a:off x="1691680" y="3088481"/>
            <a:ext cx="2185035" cy="409575"/>
          </a:xfrm>
          <a:prstGeom prst="leftRightArrow">
            <a:avLst/>
          </a:prstGeom>
          <a:solidFill>
            <a:srgbClr val="DFB569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60 Flecha izquierda y derecha"/>
          <p:cNvSpPr/>
          <p:nvPr/>
        </p:nvSpPr>
        <p:spPr>
          <a:xfrm>
            <a:off x="4355976" y="3088588"/>
            <a:ext cx="2144712" cy="397191"/>
          </a:xfrm>
          <a:prstGeom prst="leftRightArrow">
            <a:avLst/>
          </a:prstGeom>
          <a:solidFill>
            <a:srgbClr val="DFB569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" name="61 Flecha izquierda y derecha"/>
          <p:cNvSpPr/>
          <p:nvPr/>
        </p:nvSpPr>
        <p:spPr>
          <a:xfrm>
            <a:off x="6876256" y="3141439"/>
            <a:ext cx="2177733" cy="431800"/>
          </a:xfrm>
          <a:prstGeom prst="leftRightArrow">
            <a:avLst/>
          </a:prstGeom>
          <a:solidFill>
            <a:srgbClr val="DFB569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" name="62 Rectángulo"/>
          <p:cNvSpPr/>
          <p:nvPr/>
        </p:nvSpPr>
        <p:spPr>
          <a:xfrm rot="10800000" flipV="1">
            <a:off x="115888" y="2160112"/>
            <a:ext cx="1225550" cy="4506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kern="0" dirty="0">
                <a:solidFill>
                  <a:sysClr val="window" lastClr="FFFFFF"/>
                </a:solidFill>
                <a:latin typeface="Calibri"/>
                <a:cs typeface="+mn-cs"/>
              </a:rPr>
              <a:t> </a:t>
            </a:r>
            <a:r>
              <a:rPr lang="es-CO" b="1" kern="0" dirty="0">
                <a:latin typeface="Calibri"/>
                <a:cs typeface="+mn-cs"/>
              </a:rPr>
              <a:t>MARCO  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b="1" kern="0" dirty="0"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b="1" kern="0" dirty="0">
                <a:latin typeface="Calibri"/>
                <a:cs typeface="+mn-cs"/>
              </a:rPr>
              <a:t>NORMARIVO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" name="64 Flecha derecha"/>
          <p:cNvSpPr/>
          <p:nvPr/>
        </p:nvSpPr>
        <p:spPr>
          <a:xfrm>
            <a:off x="1331640" y="4245435"/>
            <a:ext cx="388938" cy="5715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3" name="48 Rectángulo"/>
          <p:cNvSpPr/>
          <p:nvPr/>
        </p:nvSpPr>
        <p:spPr>
          <a:xfrm>
            <a:off x="1547664" y="2159794"/>
            <a:ext cx="2354262" cy="9509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latin typeface="Calibri"/>
                <a:cs typeface="+mn-cs"/>
              </a:rPr>
              <a:t>PERÍODO DE PREPARACIÓN OBLIGATORIA</a:t>
            </a:r>
          </a:p>
        </p:txBody>
      </p:sp>
    </p:spTree>
    <p:extLst>
      <p:ext uri="{BB962C8B-B14F-4D97-AF65-F5344CB8AC3E}">
        <p14:creationId xmlns:p14="http://schemas.microsoft.com/office/powerpoint/2010/main" val="1522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496" y="1484784"/>
            <a:ext cx="9073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latin typeface="Calibri" panose="020F0502020204030204" pitchFamily="34" charset="0"/>
              </a:rPr>
              <a:t>Estrategia de Convergencia de la Regulación Contable Pública hacia NIIF y NICSP</a:t>
            </a:r>
          </a:p>
          <a:p>
            <a:pPr algn="ctr"/>
            <a:endParaRPr lang="es-CO" sz="2800" b="1" dirty="0">
              <a:latin typeface="Calibri" panose="020F0502020204030204" pitchFamily="34" charset="0"/>
            </a:endParaRPr>
          </a:p>
          <a:p>
            <a:pPr algn="ctr"/>
            <a:r>
              <a:rPr lang="es-CO" sz="2800" b="1" dirty="0">
                <a:latin typeface="Calibri" panose="020F0502020204030204" pitchFamily="34" charset="0"/>
              </a:rPr>
              <a:t>Foro de Contadores Gubernamentales </a:t>
            </a:r>
          </a:p>
          <a:p>
            <a:pPr algn="ctr"/>
            <a:r>
              <a:rPr lang="es-CO" sz="2800" b="1" dirty="0">
                <a:latin typeface="Calibri" panose="020F0502020204030204" pitchFamily="34" charset="0"/>
              </a:rPr>
              <a:t>De Americana Latina y del Caribe - FOCAL </a:t>
            </a:r>
          </a:p>
          <a:p>
            <a:pPr algn="ctr"/>
            <a:endParaRPr lang="es-CO" sz="2800" b="1" dirty="0">
              <a:latin typeface="Calibri" panose="020F0502020204030204" pitchFamily="34" charset="0"/>
            </a:endParaRPr>
          </a:p>
          <a:p>
            <a:pPr algn="ctr"/>
            <a:r>
              <a:rPr lang="es-CO" sz="2800" b="1" dirty="0">
                <a:latin typeface="Calibri" panose="020F0502020204030204" pitchFamily="34" charset="0"/>
              </a:rPr>
              <a:t>Santiago de Chile, Noviembre 17 a 19 de 2014</a:t>
            </a:r>
          </a:p>
        </p:txBody>
      </p:sp>
    </p:spTree>
    <p:extLst>
      <p:ext uri="{BB962C8B-B14F-4D97-AF65-F5344CB8AC3E}">
        <p14:creationId xmlns:p14="http://schemas.microsoft.com/office/powerpoint/2010/main" val="4452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188" y="1866304"/>
            <a:ext cx="799326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 referente son las NICSP.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definió la política de regulación contable en el documento “Estrategia de convergencia de la regulación contable pública hacia Normas internacionales de Información Financiera (NIIF) Y Normas Internacionales de Contabilidad del Sector Público (NICSP)” publicado en julio del 2013.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analizó la política por parte del Banco Mundial  y se produjo un documento de recomendaciones.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 marco normativo se encuentra en proceso de construcción.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11188" y="1124744"/>
            <a:ext cx="7993260" cy="503237"/>
          </a:xfrm>
          <a:prstGeom prst="rect">
            <a:avLst/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marL="454025" indent="-454025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SzPct val="90000"/>
            </a:pPr>
            <a:r>
              <a:rPr lang="es-ES" altLang="es-CO" sz="2600" dirty="0">
                <a:solidFill>
                  <a:srgbClr val="003300"/>
                </a:solidFill>
                <a:latin typeface="Calibri" pitchFamily="34" charset="0"/>
              </a:rPr>
              <a:t>MARCO NORMATIVO PARA ENTIDADES DE GOBIERNO</a:t>
            </a:r>
          </a:p>
        </p:txBody>
      </p:sp>
    </p:spTree>
    <p:extLst>
      <p:ext uri="{BB962C8B-B14F-4D97-AF65-F5344CB8AC3E}">
        <p14:creationId xmlns:p14="http://schemas.microsoft.com/office/powerpoint/2010/main" val="28163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0825" y="1126351"/>
            <a:ext cx="8569325" cy="506412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dirty="0">
                <a:solidFill>
                  <a:srgbClr val="1F497D"/>
                </a:solidFill>
                <a:latin typeface="Calibri" pitchFamily="34" charset="0"/>
              </a:rPr>
              <a:t>CRONOGRAMA PARA LAS ENTIDADES DE GOBIERNO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1919288" y="1630630"/>
            <a:ext cx="1655762" cy="4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2015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4746625" y="1630630"/>
            <a:ext cx="1655763" cy="4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2016</a:t>
            </a: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7164288" y="1630630"/>
            <a:ext cx="1657350" cy="4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2017</a:t>
            </a: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-114300" y="1412776"/>
            <a:ext cx="1555750" cy="9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endParaRPr lang="es-CO" altLang="es-CO" dirty="0">
              <a:latin typeface="Calibri" pitchFamily="34" charset="0"/>
            </a:endParaRPr>
          </a:p>
          <a:p>
            <a:pPr algn="ctr" eaLnBrk="1" hangingPunct="1"/>
            <a:r>
              <a:rPr lang="es-CO" altLang="es-CO" dirty="0">
                <a:latin typeface="Calibri" pitchFamily="34" charset="0"/>
              </a:rPr>
              <a:t>I TRIMESTRE 2015</a:t>
            </a:r>
          </a:p>
        </p:txBody>
      </p:sp>
      <p:sp>
        <p:nvSpPr>
          <p:cNvPr id="11" name="49 Rectángulo"/>
          <p:cNvSpPr/>
          <p:nvPr/>
        </p:nvSpPr>
        <p:spPr>
          <a:xfrm>
            <a:off x="1642269" y="2161401"/>
            <a:ext cx="2418556" cy="9509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700" b="1" kern="0" dirty="0"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12" name="50 Rectángulo"/>
          <p:cNvSpPr/>
          <p:nvPr/>
        </p:nvSpPr>
        <p:spPr>
          <a:xfrm>
            <a:off x="4430713" y="2186801"/>
            <a:ext cx="2185987" cy="9413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700" b="1" kern="0" dirty="0"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13" name="51 Rectángulo"/>
          <p:cNvSpPr/>
          <p:nvPr/>
        </p:nvSpPr>
        <p:spPr>
          <a:xfrm>
            <a:off x="7013575" y="2177276"/>
            <a:ext cx="2089150" cy="9413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4427538" y="3599955"/>
            <a:ext cx="2219325" cy="2248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3510" tIns="46756" rIns="93510" bIns="46756">
            <a:spAutoFit/>
          </a:bodyPr>
          <a:lstStyle/>
          <a:p>
            <a:pPr marL="274362" indent="-274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kern="0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s-CO" sz="2000" b="1" kern="0" dirty="0">
                <a:solidFill>
                  <a:sysClr val="windowText" lastClr="000000"/>
                </a:solidFill>
                <a:latin typeface="Calibri" pitchFamily="34" charset="0"/>
              </a:rPr>
              <a:t>.  Adecuación de los sistemas de información </a:t>
            </a:r>
            <a:endParaRPr lang="es-ES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274362" indent="-274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 pitchFamily="34" charset="0"/>
              </a:rPr>
              <a:t>2.  Preparación del estado financiero de apertura</a:t>
            </a:r>
            <a:endParaRPr lang="es-CO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" name="19 Rectángulo"/>
          <p:cNvSpPr>
            <a:spLocks noChangeArrowheads="1"/>
          </p:cNvSpPr>
          <p:nvPr/>
        </p:nvSpPr>
        <p:spPr bwMode="auto">
          <a:xfrm>
            <a:off x="7084218" y="3617958"/>
            <a:ext cx="1947863" cy="2248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Para todos los efectos, aplicación del nuevo marco normativo </a:t>
            </a:r>
            <a:r>
              <a:rPr lang="es-CO" sz="20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a partir de las NICSP</a:t>
            </a: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1866900" y="3626504"/>
            <a:ext cx="2116138" cy="2187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nuevo marco normativo a partir de las NICSP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" name="58 Flecha derecha"/>
          <p:cNvSpPr/>
          <p:nvPr/>
        </p:nvSpPr>
        <p:spPr>
          <a:xfrm>
            <a:off x="4102100" y="2574151"/>
            <a:ext cx="325438" cy="2873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59 Flecha derecha"/>
          <p:cNvSpPr/>
          <p:nvPr/>
        </p:nvSpPr>
        <p:spPr>
          <a:xfrm>
            <a:off x="6646863" y="2504301"/>
            <a:ext cx="315912" cy="2873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60 Flecha izquierda y derecha"/>
          <p:cNvSpPr/>
          <p:nvPr/>
        </p:nvSpPr>
        <p:spPr>
          <a:xfrm>
            <a:off x="1836738" y="3143046"/>
            <a:ext cx="2189162" cy="4318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" name="61 Flecha izquierda y derecha"/>
          <p:cNvSpPr/>
          <p:nvPr/>
        </p:nvSpPr>
        <p:spPr>
          <a:xfrm>
            <a:off x="4489450" y="3143046"/>
            <a:ext cx="2144713" cy="4318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" name="62 Flecha izquierda y derecha"/>
          <p:cNvSpPr/>
          <p:nvPr/>
        </p:nvSpPr>
        <p:spPr>
          <a:xfrm>
            <a:off x="6915150" y="3143046"/>
            <a:ext cx="2193925" cy="4318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" name="63 Rectángulo"/>
          <p:cNvSpPr/>
          <p:nvPr/>
        </p:nvSpPr>
        <p:spPr>
          <a:xfrm rot="10800000" flipV="1">
            <a:off x="149225" y="2338198"/>
            <a:ext cx="1225550" cy="4375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kern="0" dirty="0">
                <a:solidFill>
                  <a:sysClr val="window" lastClr="FFFFFF"/>
                </a:solidFill>
                <a:latin typeface="Calibri"/>
                <a:cs typeface="+mn-cs"/>
              </a:rPr>
              <a:t> </a:t>
            </a:r>
            <a:r>
              <a:rPr lang="es-CO" b="1" kern="0" dirty="0">
                <a:latin typeface="Calibri"/>
                <a:cs typeface="+mn-cs"/>
              </a:rPr>
              <a:t>MARCO </a:t>
            </a:r>
            <a:r>
              <a:rPr lang="es-CO" sz="1600" b="1" kern="0" dirty="0">
                <a:latin typeface="Calibri"/>
                <a:cs typeface="+mn-cs"/>
              </a:rPr>
              <a:t> 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1" kern="0" dirty="0"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b="1" kern="0" dirty="0">
                <a:latin typeface="Calibri"/>
                <a:cs typeface="+mn-cs"/>
              </a:rPr>
              <a:t>NORMARIVO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3" name="65 Flecha derecha"/>
          <p:cNvSpPr/>
          <p:nvPr/>
        </p:nvSpPr>
        <p:spPr>
          <a:xfrm>
            <a:off x="1447800" y="4149080"/>
            <a:ext cx="388938" cy="5715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 bwMode="auto">
          <a:xfrm>
            <a:off x="179512" y="4365104"/>
            <a:ext cx="8640960" cy="2016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0" algn="ctr" eaLnBrk="1" hangingPunct="1"/>
            <a:r>
              <a:rPr lang="es-CO" altLang="es-CO" sz="4400" dirty="0">
                <a:ln>
                  <a:noFill/>
                </a:ln>
                <a:solidFill>
                  <a:schemeClr val="tx1"/>
                </a:solidFill>
              </a:rPr>
              <a:t> IMPACTOS EN EL CONTROL INTERNO CONTABLE</a:t>
            </a: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40768"/>
            <a:ext cx="5904656" cy="28803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91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375" y="4051399"/>
            <a:ext cx="4492153" cy="276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" y="4051399"/>
            <a:ext cx="4597463" cy="27619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3"/>
          <p:cNvSpPr/>
          <p:nvPr/>
        </p:nvSpPr>
        <p:spPr>
          <a:xfrm>
            <a:off x="35456" y="1152040"/>
            <a:ext cx="6056313" cy="57606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3200" b="1" dirty="0">
                <a:solidFill>
                  <a:schemeClr val="tx1"/>
                </a:solidFill>
              </a:rPr>
              <a:t>   </a:t>
            </a:r>
            <a:r>
              <a:rPr lang="es-CO" sz="4000" b="1" dirty="0">
                <a:solidFill>
                  <a:schemeClr val="tx1"/>
                </a:solidFill>
              </a:rPr>
              <a:t>CONTROL   INTERNO </a:t>
            </a:r>
          </a:p>
        </p:txBody>
      </p:sp>
      <p:sp>
        <p:nvSpPr>
          <p:cNvPr id="6" name="Cinta perforada 9"/>
          <p:cNvSpPr/>
          <p:nvPr/>
        </p:nvSpPr>
        <p:spPr>
          <a:xfrm>
            <a:off x="107950" y="2204863"/>
            <a:ext cx="5903913" cy="1728193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sz="2600" b="1" i="1" dirty="0">
                <a:solidFill>
                  <a:srgbClr val="002060"/>
                </a:solidFill>
              </a:rPr>
              <a:t>RESPONSABILDAD Y COMPROMISO DE  Y PARA  </a:t>
            </a:r>
            <a:r>
              <a:rPr lang="es-CO" sz="2800" b="1" i="1" dirty="0">
                <a:solidFill>
                  <a:srgbClr val="002060"/>
                </a:solidFill>
              </a:rPr>
              <a:t>…  </a:t>
            </a:r>
            <a:r>
              <a:rPr lang="es-CO" sz="3600" b="1" i="1" dirty="0">
                <a:solidFill>
                  <a:srgbClr val="002060"/>
                </a:solidFill>
              </a:rPr>
              <a:t>T  O  D  O  S</a:t>
            </a:r>
          </a:p>
        </p:txBody>
      </p:sp>
      <p:sp>
        <p:nvSpPr>
          <p:cNvPr id="7" name="Flecha abajo 4"/>
          <p:cNvSpPr/>
          <p:nvPr/>
        </p:nvSpPr>
        <p:spPr>
          <a:xfrm>
            <a:off x="2070547" y="1832810"/>
            <a:ext cx="629245" cy="51229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Flecha curvada hacia arriba 7"/>
          <p:cNvSpPr/>
          <p:nvPr/>
        </p:nvSpPr>
        <p:spPr>
          <a:xfrm rot="16200000">
            <a:off x="6485763" y="723150"/>
            <a:ext cx="1893837" cy="2553011"/>
          </a:xfrm>
          <a:prstGeom prst="curved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/>
          <p:cNvSpPr/>
          <p:nvPr/>
        </p:nvSpPr>
        <p:spPr>
          <a:xfrm>
            <a:off x="1331640" y="1138392"/>
            <a:ext cx="6624736" cy="563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LA  AUDITORIA  INTERNA </a:t>
            </a:r>
            <a:endParaRPr lang="es-CO" sz="3200" b="1" dirty="0">
              <a:solidFill>
                <a:schemeClr val="tx1"/>
              </a:solidFill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30481"/>
            <a:ext cx="720080" cy="77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5" y="2924944"/>
            <a:ext cx="2577430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4 Flecha abajo"/>
          <p:cNvSpPr/>
          <p:nvPr/>
        </p:nvSpPr>
        <p:spPr>
          <a:xfrm rot="5400000">
            <a:off x="2703191" y="4494494"/>
            <a:ext cx="354012" cy="504825"/>
          </a:xfrm>
          <a:prstGeom prst="downArrow">
            <a:avLst>
              <a:gd name="adj1" fmla="val 50000"/>
              <a:gd name="adj2" fmla="val 27495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pic>
        <p:nvPicPr>
          <p:cNvPr id="14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592404" cy="3902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1 Rectángulo"/>
          <p:cNvSpPr/>
          <p:nvPr/>
        </p:nvSpPr>
        <p:spPr>
          <a:xfrm>
            <a:off x="4932040" y="1917696"/>
            <a:ext cx="4152080" cy="8632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GENERADORA DE VALOR PARA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 UN PAIS DE BUENAS PRÁCTICAS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DE GOBIERNO  </a:t>
            </a:r>
            <a:endParaRPr lang="es-CO" sz="2000" b="1" i="1" dirty="0">
              <a:solidFill>
                <a:schemeClr val="tx1"/>
              </a:solidFill>
            </a:endParaRPr>
          </a:p>
        </p:txBody>
      </p:sp>
      <p:sp>
        <p:nvSpPr>
          <p:cNvPr id="17" name="6 Rectángulo redondeado"/>
          <p:cNvSpPr/>
          <p:nvPr/>
        </p:nvSpPr>
        <p:spPr>
          <a:xfrm>
            <a:off x="3204618" y="2924944"/>
            <a:ext cx="2591518" cy="38097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schemeClr val="tx1"/>
                </a:solidFill>
              </a:rPr>
              <a:t>FUNDAMENTAL EN EL ACTUAL PROCESO </a:t>
            </a:r>
          </a:p>
          <a:p>
            <a:pPr algn="ctr">
              <a:defRPr/>
            </a:pPr>
            <a:r>
              <a:rPr lang="en-US" sz="2100" b="1" dirty="0">
                <a:solidFill>
                  <a:schemeClr val="tx1"/>
                </a:solidFill>
              </a:rPr>
              <a:t>DE </a:t>
            </a:r>
          </a:p>
          <a:p>
            <a:pPr algn="ctr">
              <a:defRPr/>
            </a:pPr>
            <a:r>
              <a:rPr lang="en-US" sz="2100" b="1" dirty="0">
                <a:solidFill>
                  <a:schemeClr val="tx1"/>
                </a:solidFill>
              </a:rPr>
              <a:t>GLOBALIZACIÓN</a:t>
            </a:r>
          </a:p>
          <a:p>
            <a:pPr algn="ctr">
              <a:defRPr/>
            </a:pPr>
            <a:r>
              <a:rPr lang="en-US" sz="2100" b="1" dirty="0">
                <a:solidFill>
                  <a:schemeClr val="tx1"/>
                </a:solidFill>
              </a:rPr>
              <a:t> CONTABLE </a:t>
            </a:r>
            <a:endParaRPr lang="es-CO" sz="2100" b="1" dirty="0">
              <a:solidFill>
                <a:schemeClr val="tx1"/>
              </a:solidFill>
            </a:endParaRPr>
          </a:p>
        </p:txBody>
      </p:sp>
      <p:sp>
        <p:nvSpPr>
          <p:cNvPr id="19" name="4 Flecha abajo"/>
          <p:cNvSpPr/>
          <p:nvPr/>
        </p:nvSpPr>
        <p:spPr>
          <a:xfrm rot="16200000">
            <a:off x="6014789" y="4500886"/>
            <a:ext cx="354012" cy="504825"/>
          </a:xfrm>
          <a:prstGeom prst="downArrow">
            <a:avLst>
              <a:gd name="adj1" fmla="val 50000"/>
              <a:gd name="adj2" fmla="val 27495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72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7950" y="1125538"/>
            <a:ext cx="8928100" cy="107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07950" y="1125538"/>
            <a:ext cx="8928100" cy="540226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2900" b="1" dirty="0">
                <a:latin typeface="Calibri" pitchFamily="34" charset="0"/>
                <a:cs typeface="Calibri" pitchFamily="34" charset="0"/>
              </a:rPr>
              <a:t>CRITERIOS PARA EL RECONOCIMIENTO, MEDICIÓN, REVELACIÓN Y PRESENTACIÓN DE LA INFORMACIÓN</a:t>
            </a:r>
          </a:p>
          <a:p>
            <a:pPr algn="ctr" eaLnBrk="1" hangingPunct="1">
              <a:defRPr/>
            </a:pPr>
            <a:endParaRPr lang="es-CO" sz="2800" dirty="0">
              <a:solidFill>
                <a:srgbClr val="FF0000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CO" sz="29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1. RECONOCIMIENTO.  </a:t>
            </a:r>
            <a:r>
              <a:rPr lang="es-CO" sz="2900" b="1" dirty="0">
                <a:latin typeface="Calibri" pitchFamily="34" charset="0"/>
                <a:cs typeface="Arial" panose="020B0604020202020204" pitchFamily="34" charset="0"/>
              </a:rPr>
              <a:t>Incorporación a la estructura de los elementos de los estados financieros </a:t>
            </a:r>
            <a:r>
              <a:rPr lang="es-CO" sz="2900" b="1" i="1" dirty="0">
                <a:latin typeface="Calibri" pitchFamily="34" charset="0"/>
                <a:cs typeface="Arial" panose="020B0604020202020204" pitchFamily="34" charset="0"/>
              </a:rPr>
              <a:t>(activos, pasivos, patrimonio, </a:t>
            </a:r>
            <a:r>
              <a:rPr lang="es-CO" sz="2900" b="1" i="1" dirty="0" err="1">
                <a:latin typeface="Calibri" pitchFamily="34" charset="0"/>
                <a:cs typeface="Arial" panose="020B0604020202020204" pitchFamily="34" charset="0"/>
              </a:rPr>
              <a:t>etc</a:t>
            </a:r>
            <a:r>
              <a:rPr lang="es-CO" sz="2900" b="1" i="1" dirty="0">
                <a:latin typeface="Calibri" pitchFamily="34" charset="0"/>
                <a:cs typeface="Arial" panose="020B0604020202020204" pitchFamily="34" charset="0"/>
              </a:rPr>
              <a:t>).</a:t>
            </a:r>
          </a:p>
          <a:p>
            <a:pPr algn="just" eaLnBrk="1" hangingPunct="1">
              <a:defRPr/>
            </a:pPr>
            <a:r>
              <a:rPr lang="es-CO" sz="2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MEDICIÓN. </a:t>
            </a:r>
            <a:r>
              <a:rPr lang="es-CO" sz="2900" b="1" dirty="0">
                <a:latin typeface="Calibri" pitchFamily="34" charset="0"/>
                <a:cs typeface="Calibri" pitchFamily="34" charset="0"/>
              </a:rPr>
              <a:t>Asignación de valor a los hechos económicos susceptibles de representación contable.</a:t>
            </a:r>
          </a:p>
          <a:p>
            <a:pPr algn="just" eaLnBrk="1" hangingPunct="1">
              <a:defRPr/>
            </a:pPr>
            <a:r>
              <a:rPr lang="es-CO" sz="2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REVELACIÓN. </a:t>
            </a:r>
            <a:r>
              <a:rPr lang="es-CO" sz="2900" b="1" dirty="0">
                <a:latin typeface="Calibri" pitchFamily="34" charset="0"/>
                <a:cs typeface="Calibri" pitchFamily="34" charset="0"/>
              </a:rPr>
              <a:t>Forma de comunicación descriptiva complementaria de los estados financieros </a:t>
            </a:r>
            <a:r>
              <a:rPr lang="es-CO" sz="2900" b="1" i="1" dirty="0">
                <a:latin typeface="Calibri" pitchFamily="34" charset="0"/>
                <a:cs typeface="Calibri" pitchFamily="34" charset="0"/>
              </a:rPr>
              <a:t>(Notas).</a:t>
            </a:r>
          </a:p>
          <a:p>
            <a:pPr algn="just" eaLnBrk="1" hangingPunct="1">
              <a:defRPr/>
            </a:pPr>
            <a:r>
              <a:rPr lang="es-CO" sz="2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 PRESENTACIÓN. </a:t>
            </a:r>
            <a:r>
              <a:rPr lang="es-CO" sz="2900" b="1" dirty="0">
                <a:latin typeface="Calibri" pitchFamily="34" charset="0"/>
                <a:cs typeface="Calibri" pitchFamily="34" charset="0"/>
              </a:rPr>
              <a:t>Estructuración y divulgación de estados financieros.</a:t>
            </a:r>
            <a:endParaRPr lang="es-ES" sz="29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 bwMode="auto">
          <a:xfrm>
            <a:off x="108520" y="1052737"/>
            <a:ext cx="9035480" cy="43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altLang="es-CO" sz="2300" b="1" dirty="0">
                <a:ln>
                  <a:noFill/>
                </a:ln>
                <a:solidFill>
                  <a:schemeClr val="tx1"/>
                </a:solidFill>
                <a:latin typeface="Arial" charset="0"/>
                <a:cs typeface="Arial" charset="0"/>
              </a:rPr>
              <a:t>  ALGUNOS CAMBIOS EN EL RCP CON IMPACTOS EN EL C.I.C.</a:t>
            </a:r>
            <a:endParaRPr lang="es-CO" altLang="es-CO" sz="2300" b="1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07504" y="1926357"/>
            <a:ext cx="8928992" cy="48245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alt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Definición de políticas contables </a:t>
            </a:r>
            <a:r>
              <a:rPr lang="es-CO" altLang="es-CO" sz="2800" b="1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(en el caso de las empresas que cotizan en el mercado de valores o que captan o administran ahorro del público).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alt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Criterios de medición.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alt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Presentación de información sin sujeción a los catálogos de cuenta.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alt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Revelaciones más exhaustivas como parte integral de la información.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altLang="es-CO" sz="28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Esencia sobre la forma para el reconocimiento de los hechos.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985226"/>
            <a:ext cx="1202974" cy="69365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7308304" y="6417275"/>
            <a:ext cx="1686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r>
              <a:rPr lang="es-CO" altLang="es-CO" sz="1100" dirty="0">
                <a:solidFill>
                  <a:schemeClr val="bg1"/>
                </a:solidFill>
              </a:rPr>
              <a:t>   </a:t>
            </a:r>
            <a:r>
              <a:rPr lang="es-CO" altLang="es-CO" sz="1000" dirty="0">
                <a:solidFill>
                  <a:srgbClr val="FFFF00"/>
                </a:solidFill>
              </a:rPr>
              <a:t>NICSP IPSAS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4015360" y="1431826"/>
            <a:ext cx="844672" cy="432048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1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7" grpId="0" animBg="1"/>
      <p:bldP spid="13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Rectángulo redondeado"/>
          <p:cNvSpPr/>
          <p:nvPr/>
        </p:nvSpPr>
        <p:spPr>
          <a:xfrm>
            <a:off x="75810" y="2027192"/>
            <a:ext cx="8992380" cy="47525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altLang="es-CO" sz="2700" b="1" dirty="0">
                <a:solidFill>
                  <a:schemeClr val="tx1"/>
                </a:solidFill>
                <a:latin typeface="Arial" charset="0"/>
                <a:cs typeface="Arial" charset="0"/>
              </a:rPr>
              <a:t>Concepto de Control vs Concepto de Propiedad para el reconocimiento de los activos.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altLang="es-CO" sz="2700" b="1" dirty="0">
                <a:solidFill>
                  <a:schemeClr val="tx1"/>
                </a:solidFill>
                <a:latin typeface="Arial" charset="0"/>
                <a:cs typeface="Arial" charset="0"/>
              </a:rPr>
              <a:t>Generación de beneficios económicos futuros para los activos.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altLang="es-CO" sz="2700" b="1" dirty="0">
                <a:solidFill>
                  <a:schemeClr val="tx1"/>
                </a:solidFill>
                <a:latin typeface="Arial" charset="0"/>
                <a:cs typeface="Arial" charset="0"/>
              </a:rPr>
              <a:t>El potencial de servicios en los activos de las entidades de gobierno general.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altLang="es-CO" sz="2700" b="1" dirty="0">
                <a:solidFill>
                  <a:schemeClr val="tx1"/>
                </a:solidFill>
                <a:latin typeface="Arial" charset="0"/>
                <a:cs typeface="Arial" charset="0"/>
              </a:rPr>
              <a:t>Forma de medición del deterioro (Provisión) de los activos.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O" altLang="es-CO" sz="2700" b="1" dirty="0">
                <a:solidFill>
                  <a:schemeClr val="tx1"/>
                </a:solidFill>
                <a:latin typeface="Arial" charset="0"/>
                <a:cs typeface="Arial" charset="0"/>
              </a:rPr>
              <a:t>Reconocimiento de pasivos por obligaciones implícitas</a:t>
            </a:r>
            <a:r>
              <a:rPr lang="es-CO" altLang="es-CO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es-CO" altLang="es-CO" sz="2400" dirty="0">
                <a:solidFill>
                  <a:srgbClr val="FFFF00"/>
                </a:solidFill>
              </a:rPr>
              <a:t>                     </a:t>
            </a:r>
            <a:endParaRPr lang="es-CO" altLang="es-CO" sz="1200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CO" altLang="es-CO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0" y="980728"/>
            <a:ext cx="8992379" cy="621846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4022414" y="1456210"/>
            <a:ext cx="1080120" cy="504055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upo 2"/>
          <p:cNvGrpSpPr/>
          <p:nvPr/>
        </p:nvGrpSpPr>
        <p:grpSpPr>
          <a:xfrm>
            <a:off x="7132397" y="5865320"/>
            <a:ext cx="1544059" cy="804040"/>
            <a:chOff x="6948262" y="5865320"/>
            <a:chExt cx="1544059" cy="80404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2" y="5865320"/>
              <a:ext cx="1337319" cy="804040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7092280" y="6309320"/>
              <a:ext cx="140004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altLang="es-CO" sz="1100" dirty="0">
                  <a:solidFill>
                    <a:srgbClr val="FFFF00"/>
                  </a:solidFill>
                </a:rPr>
                <a:t>NICSP IPSAS</a:t>
              </a:r>
              <a:endParaRPr lang="es-C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1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4" y="918631"/>
            <a:ext cx="6590109" cy="85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10" y="1904771"/>
            <a:ext cx="2293678" cy="14401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486" y="3501008"/>
            <a:ext cx="2360228" cy="12430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7369" y="4869160"/>
            <a:ext cx="2646381" cy="13779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4 Grupo"/>
          <p:cNvGrpSpPr>
            <a:grpSpLocks/>
          </p:cNvGrpSpPr>
          <p:nvPr/>
        </p:nvGrpSpPr>
        <p:grpSpPr bwMode="auto">
          <a:xfrm>
            <a:off x="3275856" y="1683554"/>
            <a:ext cx="5845934" cy="5013771"/>
            <a:chOff x="2047029" y="1542458"/>
            <a:chExt cx="5292567" cy="4811001"/>
          </a:xfrm>
        </p:grpSpPr>
        <p:sp>
          <p:nvSpPr>
            <p:cNvPr id="15" name="11 Forma libre"/>
            <p:cNvSpPr/>
            <p:nvPr/>
          </p:nvSpPr>
          <p:spPr>
            <a:xfrm>
              <a:off x="2075643" y="1542458"/>
              <a:ext cx="5263952" cy="650919"/>
            </a:xfrm>
            <a:custGeom>
              <a:avLst/>
              <a:gdLst>
                <a:gd name="connsiteX0" fmla="*/ 0 w 2610000"/>
                <a:gd name="connsiteY0" fmla="*/ 0 h 650919"/>
                <a:gd name="connsiteX1" fmla="*/ 2610000 w 2610000"/>
                <a:gd name="connsiteY1" fmla="*/ 0 h 650919"/>
                <a:gd name="connsiteX2" fmla="*/ 2610000 w 2610000"/>
                <a:gd name="connsiteY2" fmla="*/ 650919 h 650919"/>
                <a:gd name="connsiteX3" fmla="*/ 0 w 2610000"/>
                <a:gd name="connsiteY3" fmla="*/ 650919 h 650919"/>
                <a:gd name="connsiteX4" fmla="*/ 0 w 2610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000" h="650919">
                  <a:moveTo>
                    <a:pt x="0" y="0"/>
                  </a:moveTo>
                  <a:lnTo>
                    <a:pt x="2610000" y="0"/>
                  </a:lnTo>
                  <a:lnTo>
                    <a:pt x="2610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algn="just"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rgbClr val="000000"/>
                  </a:solidFill>
                </a:rPr>
                <a:t>Países en desarrollo y países en transición</a:t>
              </a:r>
              <a:endParaRPr lang="es-CO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12 Forma libre"/>
            <p:cNvSpPr/>
            <p:nvPr/>
          </p:nvSpPr>
          <p:spPr>
            <a:xfrm>
              <a:off x="2047029" y="2336935"/>
              <a:ext cx="5292566" cy="477963"/>
            </a:xfrm>
            <a:custGeom>
              <a:avLst/>
              <a:gdLst>
                <a:gd name="connsiteX0" fmla="*/ 0 w 2385000"/>
                <a:gd name="connsiteY0" fmla="*/ 0 h 650919"/>
                <a:gd name="connsiteX1" fmla="*/ 2385000 w 2385000"/>
                <a:gd name="connsiteY1" fmla="*/ 0 h 650919"/>
                <a:gd name="connsiteX2" fmla="*/ 2385000 w 2385000"/>
                <a:gd name="connsiteY2" fmla="*/ 650919 h 650919"/>
                <a:gd name="connsiteX3" fmla="*/ 0 w 2385000"/>
                <a:gd name="connsiteY3" fmla="*/ 650919 h 650919"/>
                <a:gd name="connsiteX4" fmla="*/ 0 w 2385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5000" h="650919">
                  <a:moveTo>
                    <a:pt x="0" y="0"/>
                  </a:moveTo>
                  <a:lnTo>
                    <a:pt x="2385000" y="0"/>
                  </a:lnTo>
                  <a:lnTo>
                    <a:pt x="2385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rgbClr val="000000"/>
                  </a:solidFill>
                </a:rPr>
                <a:t>Modifican sus Modelos Contables</a:t>
              </a:r>
              <a:endParaRPr lang="es-CO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13 Forma libre"/>
            <p:cNvSpPr/>
            <p:nvPr/>
          </p:nvSpPr>
          <p:spPr>
            <a:xfrm>
              <a:off x="2075642" y="2986962"/>
              <a:ext cx="5263954" cy="477963"/>
            </a:xfrm>
            <a:custGeom>
              <a:avLst/>
              <a:gdLst>
                <a:gd name="connsiteX0" fmla="*/ 0 w 2025000"/>
                <a:gd name="connsiteY0" fmla="*/ 0 h 650919"/>
                <a:gd name="connsiteX1" fmla="*/ 2025000 w 2025000"/>
                <a:gd name="connsiteY1" fmla="*/ 0 h 650919"/>
                <a:gd name="connsiteX2" fmla="*/ 2025000 w 2025000"/>
                <a:gd name="connsiteY2" fmla="*/ 650919 h 650919"/>
                <a:gd name="connsiteX3" fmla="*/ 0 w 2025000"/>
                <a:gd name="connsiteY3" fmla="*/ 650919 h 650919"/>
                <a:gd name="connsiteX4" fmla="*/ 0 w 2025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000" h="650919">
                  <a:moveTo>
                    <a:pt x="0" y="0"/>
                  </a:moveTo>
                  <a:lnTo>
                    <a:pt x="2025000" y="0"/>
                  </a:lnTo>
                  <a:lnTo>
                    <a:pt x="2025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rgbClr val="000000"/>
                  </a:solidFill>
                </a:rPr>
                <a:t>Configurados a sus necesidades</a:t>
              </a:r>
              <a:endParaRPr lang="es-CO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14 Forma libre"/>
            <p:cNvSpPr/>
            <p:nvPr/>
          </p:nvSpPr>
          <p:spPr>
            <a:xfrm>
              <a:off x="2075642" y="3653262"/>
              <a:ext cx="5263954" cy="586261"/>
            </a:xfrm>
            <a:custGeom>
              <a:avLst/>
              <a:gdLst>
                <a:gd name="connsiteX0" fmla="*/ 0 w 4680000"/>
                <a:gd name="connsiteY0" fmla="*/ 0 h 650919"/>
                <a:gd name="connsiteX1" fmla="*/ 4680000 w 4680000"/>
                <a:gd name="connsiteY1" fmla="*/ 0 h 650919"/>
                <a:gd name="connsiteX2" fmla="*/ 4680000 w 4680000"/>
                <a:gd name="connsiteY2" fmla="*/ 650919 h 650919"/>
                <a:gd name="connsiteX3" fmla="*/ 0 w 4680000"/>
                <a:gd name="connsiteY3" fmla="*/ 650919 h 650919"/>
                <a:gd name="connsiteX4" fmla="*/ 0 w 4680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000" h="650919">
                  <a:moveTo>
                    <a:pt x="0" y="0"/>
                  </a:moveTo>
                  <a:lnTo>
                    <a:pt x="4680000" y="0"/>
                  </a:lnTo>
                  <a:lnTo>
                    <a:pt x="4680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000000"/>
                  </a:solidFill>
                </a:rPr>
                <a:t>Procesos de Adopción, Convergencia, Armonización, Adaptación</a:t>
              </a:r>
              <a:endParaRPr lang="es-CO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15 Forma libre"/>
            <p:cNvSpPr/>
            <p:nvPr/>
          </p:nvSpPr>
          <p:spPr>
            <a:xfrm>
              <a:off x="2075642" y="4376544"/>
              <a:ext cx="5263954" cy="477963"/>
            </a:xfrm>
            <a:custGeom>
              <a:avLst/>
              <a:gdLst>
                <a:gd name="connsiteX0" fmla="*/ 0 w 2340000"/>
                <a:gd name="connsiteY0" fmla="*/ 0 h 650919"/>
                <a:gd name="connsiteX1" fmla="*/ 2340000 w 2340000"/>
                <a:gd name="connsiteY1" fmla="*/ 0 h 650919"/>
                <a:gd name="connsiteX2" fmla="*/ 2340000 w 2340000"/>
                <a:gd name="connsiteY2" fmla="*/ 650919 h 650919"/>
                <a:gd name="connsiteX3" fmla="*/ 0 w 2340000"/>
                <a:gd name="connsiteY3" fmla="*/ 650919 h 650919"/>
                <a:gd name="connsiteX4" fmla="*/ 0 w 2340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000" h="650919">
                  <a:moveTo>
                    <a:pt x="0" y="0"/>
                  </a:moveTo>
                  <a:lnTo>
                    <a:pt x="2340000" y="0"/>
                  </a:lnTo>
                  <a:lnTo>
                    <a:pt x="2340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rgbClr val="000000"/>
                  </a:solidFill>
                </a:rPr>
                <a:t>Modelos Contables Homogéneos</a:t>
              </a:r>
              <a:endParaRPr lang="es-CO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16 Forma libre"/>
            <p:cNvSpPr/>
            <p:nvPr/>
          </p:nvSpPr>
          <p:spPr>
            <a:xfrm>
              <a:off x="2075642" y="5028628"/>
              <a:ext cx="5263954" cy="477963"/>
            </a:xfrm>
            <a:custGeom>
              <a:avLst/>
              <a:gdLst>
                <a:gd name="connsiteX0" fmla="*/ 0 w 1755000"/>
                <a:gd name="connsiteY0" fmla="*/ 0 h 650919"/>
                <a:gd name="connsiteX1" fmla="*/ 1755000 w 1755000"/>
                <a:gd name="connsiteY1" fmla="*/ 0 h 650919"/>
                <a:gd name="connsiteX2" fmla="*/ 1755000 w 1755000"/>
                <a:gd name="connsiteY2" fmla="*/ 650919 h 650919"/>
                <a:gd name="connsiteX3" fmla="*/ 0 w 1755000"/>
                <a:gd name="connsiteY3" fmla="*/ 650919 h 650919"/>
                <a:gd name="connsiteX4" fmla="*/ 0 w 1755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5000" h="650919">
                  <a:moveTo>
                    <a:pt x="0" y="0"/>
                  </a:moveTo>
                  <a:lnTo>
                    <a:pt x="1755000" y="0"/>
                  </a:lnTo>
                  <a:lnTo>
                    <a:pt x="1755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chemeClr val="tx1"/>
                  </a:solidFill>
                </a:rPr>
                <a:t>Vinculados al Capital Global</a:t>
              </a:r>
              <a:endParaRPr lang="es-CO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17 Forma libre"/>
            <p:cNvSpPr/>
            <p:nvPr/>
          </p:nvSpPr>
          <p:spPr>
            <a:xfrm>
              <a:off x="2061913" y="5635667"/>
              <a:ext cx="5277683" cy="717792"/>
            </a:xfrm>
            <a:custGeom>
              <a:avLst/>
              <a:gdLst>
                <a:gd name="connsiteX0" fmla="*/ 0 w 3510000"/>
                <a:gd name="connsiteY0" fmla="*/ 0 h 650919"/>
                <a:gd name="connsiteX1" fmla="*/ 3510000 w 3510000"/>
                <a:gd name="connsiteY1" fmla="*/ 0 h 650919"/>
                <a:gd name="connsiteX2" fmla="*/ 3510000 w 3510000"/>
                <a:gd name="connsiteY2" fmla="*/ 650919 h 650919"/>
                <a:gd name="connsiteX3" fmla="*/ 0 w 3510000"/>
                <a:gd name="connsiteY3" fmla="*/ 650919 h 650919"/>
                <a:gd name="connsiteX4" fmla="*/ 0 w 3510000"/>
                <a:gd name="connsiteY4" fmla="*/ 0 h 65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0000" h="650919">
                  <a:moveTo>
                    <a:pt x="0" y="0"/>
                  </a:moveTo>
                  <a:lnTo>
                    <a:pt x="3510000" y="0"/>
                  </a:lnTo>
                  <a:lnTo>
                    <a:pt x="3510000" y="650919"/>
                  </a:lnTo>
                  <a:lnTo>
                    <a:pt x="0" y="650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48260" tIns="48260" rIns="48260" bIns="48260" spcCol="1270" anchor="ctr"/>
            <a:lstStyle/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rgbClr val="000000"/>
                  </a:solidFill>
                </a:rPr>
                <a:t>Asociados a las necesidades </a:t>
              </a:r>
            </a:p>
            <a:p>
              <a:pPr defTabSz="8445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2400" b="1" dirty="0">
                  <a:solidFill>
                    <a:srgbClr val="000000"/>
                  </a:solidFill>
                </a:rPr>
                <a:t>de países desarrollados</a:t>
              </a:r>
              <a:endParaRPr lang="es-CO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Rectángulo 16"/>
          <p:cNvSpPr/>
          <p:nvPr/>
        </p:nvSpPr>
        <p:spPr>
          <a:xfrm>
            <a:off x="35496" y="6581274"/>
            <a:ext cx="2232246" cy="23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b="1" dirty="0">
                <a:solidFill>
                  <a:schemeClr val="tx1"/>
                </a:solidFill>
              </a:rPr>
              <a:t>* </a:t>
            </a:r>
            <a:r>
              <a:rPr lang="es-CO" sz="600" b="1" dirty="0">
                <a:solidFill>
                  <a:schemeClr val="tx1"/>
                </a:solidFill>
              </a:rPr>
              <a:t>Original Ajustada de John Cardona A </a:t>
            </a:r>
          </a:p>
        </p:txBody>
      </p:sp>
      <p:sp>
        <p:nvSpPr>
          <p:cNvPr id="23" name="Flecha izquierda y derecha 21"/>
          <p:cNvSpPr/>
          <p:nvPr/>
        </p:nvSpPr>
        <p:spPr>
          <a:xfrm rot="5400000">
            <a:off x="351534" y="3599765"/>
            <a:ext cx="4769780" cy="937360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2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1229" y="2564904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4400" i="1" dirty="0">
                <a:latin typeface="Calibri" pitchFamily="34" charset="0"/>
              </a:rPr>
              <a:t>“POR PERMITIRNOS HACER PÚBLICO </a:t>
            </a:r>
          </a:p>
          <a:p>
            <a:pPr algn="ctr" eaLnBrk="1" hangingPunct="1"/>
            <a:r>
              <a:rPr lang="es-CO" altLang="es-CO" sz="4400" i="1" dirty="0">
                <a:latin typeface="Calibri" pitchFamily="34" charset="0"/>
              </a:rPr>
              <a:t>LO PÚBLICO ”</a:t>
            </a:r>
          </a:p>
          <a:p>
            <a:pPr algn="ctr"/>
            <a:r>
              <a:rPr lang="es-CO" altLang="es-CO" sz="3200" u="sng" dirty="0">
                <a:latin typeface="Calibri" pitchFamily="34" charset="0"/>
                <a:hlinkClick r:id="rId3"/>
              </a:rPr>
              <a:t>pbohorquez@contaduria.gov.co</a:t>
            </a:r>
            <a:endParaRPr lang="es-CO" altLang="es-CO" sz="3200" u="sng" dirty="0">
              <a:latin typeface="Calibri" pitchFamily="34" charset="0"/>
            </a:endParaRPr>
          </a:p>
          <a:p>
            <a:pPr algn="ctr"/>
            <a:r>
              <a:rPr lang="es-CO" altLang="es-CO" sz="32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csoto@minhacienda.gov.co</a:t>
            </a:r>
          </a:p>
          <a:p>
            <a:pPr algn="ctr" eaLnBrk="1" hangingPunct="1"/>
            <a:endParaRPr lang="es-CO" altLang="es-CO" sz="4400" i="1" dirty="0">
              <a:latin typeface="Calibri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94691" y="5157192"/>
            <a:ext cx="5285621" cy="1815892"/>
            <a:chOff x="1547665" y="4941621"/>
            <a:chExt cx="5285621" cy="1708814"/>
          </a:xfrm>
        </p:grpSpPr>
        <p:sp>
          <p:nvSpPr>
            <p:cNvPr id="6" name="CuadroTexto 5"/>
            <p:cNvSpPr txBox="1"/>
            <p:nvPr/>
          </p:nvSpPr>
          <p:spPr>
            <a:xfrm>
              <a:off x="1648710" y="6096352"/>
              <a:ext cx="2136596" cy="31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>
                  <a:solidFill>
                    <a:schemeClr val="accent6">
                      <a:lumMod val="50000"/>
                    </a:schemeClr>
                  </a:solidFill>
                </a:rPr>
                <a:t>@</a:t>
              </a:r>
              <a:r>
                <a:rPr lang="es-CO" sz="1600" b="1" dirty="0" err="1">
                  <a:solidFill>
                    <a:schemeClr val="accent6">
                      <a:lumMod val="50000"/>
                    </a:schemeClr>
                  </a:solidFill>
                </a:rPr>
                <a:t>Contaduria_CGN</a:t>
              </a:r>
              <a:endParaRPr lang="es-CO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427984" y="6065660"/>
              <a:ext cx="2405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accent6">
                      <a:lumMod val="50000"/>
                    </a:schemeClr>
                  </a:solidFill>
                </a:rPr>
                <a:t>Contaduría General de la Nación </a:t>
              </a: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7665" y="4951191"/>
              <a:ext cx="2369470" cy="107117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55660" y="4941621"/>
              <a:ext cx="2160240" cy="1080747"/>
            </a:xfrm>
            <a:prstGeom prst="rect">
              <a:avLst/>
            </a:prstGeom>
          </p:spPr>
        </p:pic>
      </p:grpSp>
      <p:sp>
        <p:nvSpPr>
          <p:cNvPr id="10" name="10 CuadroTexto"/>
          <p:cNvSpPr txBox="1"/>
          <p:nvPr/>
        </p:nvSpPr>
        <p:spPr>
          <a:xfrm>
            <a:off x="1577339" y="1196752"/>
            <a:ext cx="5991717" cy="11987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7200" b="0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G  r  a  c  i  a  s</a:t>
            </a:r>
          </a:p>
        </p:txBody>
      </p:sp>
    </p:spTree>
    <p:extLst>
      <p:ext uri="{BB962C8B-B14F-4D97-AF65-F5344CB8AC3E}">
        <p14:creationId xmlns:p14="http://schemas.microsoft.com/office/powerpoint/2010/main" val="15266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2339752" y="980728"/>
            <a:ext cx="6769000" cy="16561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0" algn="ctr">
              <a:defRPr/>
            </a:pPr>
            <a:r>
              <a:rPr lang="es-ES" sz="4000" b="1" dirty="0">
                <a:solidFill>
                  <a:srgbClr val="333333"/>
                </a:solidFill>
                <a:cs typeface="Times New Roman" pitchFamily="18" charset="0"/>
              </a:rPr>
              <a:t>Estrategia de Convergencia de la Regulación Contable Pública  hacia NIIF y NICSP </a:t>
            </a:r>
            <a:endParaRPr lang="es-CO" sz="45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2195513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726912"/>
            <a:ext cx="2736528" cy="21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858748"/>
            <a:ext cx="4176712" cy="399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90" y="2924944"/>
            <a:ext cx="27352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t3.gstatic.com/images?q=tbn:ANd9GcS3osU_I5FHJS1lfLcBEA8LyCK1YQqymNPzxyfcDoz_cEILSP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9657"/>
            <a:ext cx="2195513" cy="258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n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1056780"/>
            <a:ext cx="2187575" cy="16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n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079331"/>
            <a:ext cx="196882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26" y="4797152"/>
            <a:ext cx="3239474" cy="2160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25144"/>
            <a:ext cx="3204734" cy="21328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038" y="2924944"/>
            <a:ext cx="3182235" cy="18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0886"/>
            <a:ext cx="2663280" cy="4437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52736"/>
            <a:ext cx="5904527" cy="1296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037" y="1052736"/>
            <a:ext cx="3182237" cy="18722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281" y="2420887"/>
            <a:ext cx="3241246" cy="22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7504" y="1124744"/>
            <a:ext cx="88569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400" b="1" dirty="0"/>
          </a:p>
          <a:p>
            <a:r>
              <a:rPr lang="es-CO" sz="3400" b="1" dirty="0"/>
              <a:t>La Gerencia Moderna </a:t>
            </a:r>
          </a:p>
          <a:p>
            <a:r>
              <a:rPr lang="es-CO" sz="3400" b="1" dirty="0"/>
              <a:t>Asociada a conceptos de:</a:t>
            </a:r>
          </a:p>
          <a:p>
            <a:pPr algn="ctr"/>
            <a:r>
              <a:rPr lang="es-CO" sz="3200" b="1" dirty="0"/>
              <a:t> </a:t>
            </a:r>
          </a:p>
          <a:p>
            <a:pPr algn="ctr"/>
            <a:r>
              <a:rPr lang="es-CO" sz="3400" b="1" dirty="0"/>
              <a:t>Eficiencia, Efectividad, Productividad, Creatividad, Excelencia, </a:t>
            </a:r>
          </a:p>
          <a:p>
            <a:pPr algn="ctr"/>
            <a:r>
              <a:rPr lang="es-CO" sz="3400" b="1" dirty="0"/>
              <a:t>Competitividad y Calidad para lograr objetivos económicos y generar beneficios sociales, bajo actividades </a:t>
            </a:r>
          </a:p>
          <a:p>
            <a:pPr algn="ctr"/>
            <a:r>
              <a:rPr lang="es-CO" sz="3400" b="1" dirty="0"/>
              <a:t>de planificación, organización </a:t>
            </a:r>
          </a:p>
          <a:p>
            <a:pPr algn="ctr"/>
            <a:r>
              <a:rPr lang="es-CO" sz="3400" b="1" dirty="0"/>
              <a:t>dirección y control.</a:t>
            </a:r>
            <a:br>
              <a:rPr lang="es-CO" sz="3400" b="1" dirty="0"/>
            </a:br>
            <a:endParaRPr lang="es-CO" sz="3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052736"/>
            <a:ext cx="26277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11247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PILARES DE LA GERENCIA MODERNA </a:t>
            </a:r>
          </a:p>
        </p:txBody>
      </p:sp>
      <p:sp>
        <p:nvSpPr>
          <p:cNvPr id="3" name="Pergamino vertical 2"/>
          <p:cNvSpPr/>
          <p:nvPr/>
        </p:nvSpPr>
        <p:spPr>
          <a:xfrm>
            <a:off x="72008" y="1915091"/>
            <a:ext cx="8964488" cy="4826277"/>
          </a:xfrm>
          <a:prstGeom prst="verticalScroll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971600" y="2636912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600" b="1" dirty="0"/>
              <a:t>INNOVACIÓN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600" b="1" dirty="0"/>
              <a:t>DIFERENCIACIÓN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600" b="1" dirty="0"/>
              <a:t>CAPACIDAD DE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600" b="1" dirty="0"/>
              <a:t>PARTICIPATIVA Y SOCIAL 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564904"/>
            <a:ext cx="309634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31828"/>
            <a:ext cx="8280921" cy="7409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437112"/>
            <a:ext cx="3059832" cy="24208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7112"/>
            <a:ext cx="2987824" cy="2420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656" y="4293096"/>
            <a:ext cx="3096343" cy="256490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1519" y="3018656"/>
            <a:ext cx="8728973" cy="1274440"/>
          </a:xfrm>
          <a:prstGeom prst="rect">
            <a:avLst/>
          </a:prstGeom>
          <a:solidFill>
            <a:schemeClr val="accent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000" b="1" dirty="0">
                <a:solidFill>
                  <a:schemeClr val="tx1"/>
                </a:solidFill>
              </a:rPr>
              <a:t>CONTABILIDAD PÚBLICA UN GRAN QUEHACER PARA UN  PAÍS DE MUCHA PROSPERIDAD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1519" y="1722512"/>
            <a:ext cx="8728973" cy="113042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66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GENERADORA DE VALOR PARA UN PAÍS DE BUENAS PRÁCTICAS DE GOBIERNO</a:t>
            </a:r>
          </a:p>
        </p:txBody>
      </p:sp>
    </p:spTree>
    <p:extLst>
      <p:ext uri="{BB962C8B-B14F-4D97-AF65-F5344CB8AC3E}">
        <p14:creationId xmlns:p14="http://schemas.microsoft.com/office/powerpoint/2010/main" val="32528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124745"/>
            <a:ext cx="8064896" cy="57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tx1"/>
                </a:solidFill>
              </a:rPr>
              <a:t>A S U N T O S    D E    LA    R. S.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3996310" y="1844824"/>
            <a:ext cx="1132704" cy="79208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79512" y="2996952"/>
            <a:ext cx="8784976" cy="3672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3200" b="1" dirty="0">
                <a:solidFill>
                  <a:schemeClr val="tx1"/>
                </a:solidFill>
              </a:rPr>
              <a:t>- GOBIERNO DE LA ORGANIZACIÓN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DERECHOS HUMANOS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PRÁCTICAS LABORALES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MEDIO AMBIENTE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PRÁCTICAS OPERATIVAS JUSTAS 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ASUNTOS DEL CONSUMIDOR</a:t>
            </a:r>
          </a:p>
          <a:p>
            <a:pPr algn="just"/>
            <a:r>
              <a:rPr lang="es-CO" sz="3200" b="1" dirty="0">
                <a:solidFill>
                  <a:schemeClr val="tx1"/>
                </a:solidFill>
              </a:rPr>
              <a:t>- DESARROLLO SOCIAL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1597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Hacienda_2012Def_para 97-200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MinHacienda_2012Def_para 97-2003</Template>
  <TotalTime>0</TotalTime>
  <Words>1796</Words>
  <Application>Microsoft Office PowerPoint</Application>
  <PresentationFormat>Presentación en pantalla (4:3)</PresentationFormat>
  <Paragraphs>242</Paragraphs>
  <Slides>29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MinHacienda_2012Def_para 97-2003</vt:lpstr>
      <vt:lpstr>Presentación de PowerPoint</vt:lpstr>
      <vt:lpstr>Presentación de PowerPoint</vt:lpstr>
      <vt:lpstr>Estrategia de Convergencia de la Regulación Contable Pública  hacia NIIF y NICSP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IMPACTOS EN EL CONTROL INTERNO CONTABLE</vt:lpstr>
      <vt:lpstr>Presentación de PowerPoint</vt:lpstr>
      <vt:lpstr>Presentación de PowerPoint</vt:lpstr>
      <vt:lpstr>Presentación de PowerPoint</vt:lpstr>
      <vt:lpstr>  ALGUNOS CAMBIOS EN EL RCP CON IMPACTOS EN EL C.I.C.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2013-06-17T15:45:30Z</dcterms:created>
  <dcterms:modified xsi:type="dcterms:W3CDTF">2021-05-27T14:12:54Z</dcterms:modified>
  <cp:version/>
</cp:coreProperties>
</file>