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9"/>
  </p:notesMasterIdLst>
  <p:handoutMasterIdLst>
    <p:handoutMasterId r:id="rId30"/>
  </p:handoutMasterIdLst>
  <p:sldIdLst>
    <p:sldId id="277" r:id="rId3"/>
    <p:sldId id="276" r:id="rId4"/>
    <p:sldId id="312" r:id="rId5"/>
    <p:sldId id="313" r:id="rId6"/>
    <p:sldId id="338" r:id="rId7"/>
    <p:sldId id="327" r:id="rId8"/>
    <p:sldId id="316" r:id="rId9"/>
    <p:sldId id="328" r:id="rId10"/>
    <p:sldId id="314" r:id="rId11"/>
    <p:sldId id="315" r:id="rId12"/>
    <p:sldId id="317" r:id="rId13"/>
    <p:sldId id="318" r:id="rId14"/>
    <p:sldId id="319" r:id="rId15"/>
    <p:sldId id="320" r:id="rId16"/>
    <p:sldId id="323" r:id="rId17"/>
    <p:sldId id="321" r:id="rId18"/>
    <p:sldId id="322" r:id="rId19"/>
    <p:sldId id="324" r:id="rId20"/>
    <p:sldId id="326" r:id="rId21"/>
    <p:sldId id="325" r:id="rId22"/>
    <p:sldId id="330" r:id="rId23"/>
    <p:sldId id="339" r:id="rId24"/>
    <p:sldId id="333" r:id="rId25"/>
    <p:sldId id="334" r:id="rId26"/>
    <p:sldId id="335" r:id="rId27"/>
    <p:sldId id="274" r:id="rId2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7D513246-188F-462C-BB96-430627C65C49}">
          <p14:sldIdLst>
            <p14:sldId id="277"/>
            <p14:sldId id="276"/>
            <p14:sldId id="312"/>
            <p14:sldId id="313"/>
            <p14:sldId id="338"/>
            <p14:sldId id="327"/>
            <p14:sldId id="316"/>
            <p14:sldId id="328"/>
            <p14:sldId id="314"/>
            <p14:sldId id="315"/>
            <p14:sldId id="317"/>
            <p14:sldId id="318"/>
            <p14:sldId id="319"/>
            <p14:sldId id="320"/>
            <p14:sldId id="323"/>
            <p14:sldId id="321"/>
            <p14:sldId id="322"/>
            <p14:sldId id="324"/>
            <p14:sldId id="326"/>
            <p14:sldId id="325"/>
            <p14:sldId id="330"/>
            <p14:sldId id="339"/>
            <p14:sldId id="333"/>
            <p14:sldId id="334"/>
            <p14:sldId id="335"/>
            <p14:sldId id="2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000000"/>
    <a:srgbClr val="B8B8B8"/>
    <a:srgbClr val="BDC9A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72" autoAdjust="0"/>
    <p:restoredTop sz="94815" autoAdjust="0"/>
  </p:normalViewPr>
  <p:slideViewPr>
    <p:cSldViewPr>
      <p:cViewPr varScale="1">
        <p:scale>
          <a:sx n="68" d="100"/>
          <a:sy n="68" d="100"/>
        </p:scale>
        <p:origin x="17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28" y="-78"/>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3165" tIns="46583" rIns="93165" bIns="46583" rtlCol="0"/>
          <a:lstStyle>
            <a:lvl1pPr algn="l">
              <a:defRPr sz="1200"/>
            </a:lvl1pPr>
          </a:lstStyle>
          <a:p>
            <a:endParaRPr lang="es-CO"/>
          </a:p>
        </p:txBody>
      </p:sp>
      <p:sp>
        <p:nvSpPr>
          <p:cNvPr id="3" name="2 Marcador de fecha"/>
          <p:cNvSpPr>
            <a:spLocks noGrp="1"/>
          </p:cNvSpPr>
          <p:nvPr>
            <p:ph type="dt" sz="quarter" idx="1"/>
          </p:nvPr>
        </p:nvSpPr>
        <p:spPr>
          <a:xfrm>
            <a:off x="3850444" y="0"/>
            <a:ext cx="2945659" cy="496411"/>
          </a:xfrm>
          <a:prstGeom prst="rect">
            <a:avLst/>
          </a:prstGeom>
        </p:spPr>
        <p:txBody>
          <a:bodyPr vert="horz" lIns="93165" tIns="46583" rIns="93165" bIns="46583" rtlCol="0"/>
          <a:lstStyle>
            <a:lvl1pPr algn="r">
              <a:defRPr sz="1200"/>
            </a:lvl1pPr>
          </a:lstStyle>
          <a:p>
            <a:fld id="{9F345ABC-D202-4C3B-9E80-E9BFF09D8A1F}" type="datetimeFigureOut">
              <a:rPr lang="es-CO" smtClean="0"/>
              <a:pPr/>
              <a:t>27/05/2021</a:t>
            </a:fld>
            <a:endParaRPr lang="es-CO"/>
          </a:p>
        </p:txBody>
      </p:sp>
      <p:sp>
        <p:nvSpPr>
          <p:cNvPr id="4" name="3 Marcador de pie de página"/>
          <p:cNvSpPr>
            <a:spLocks noGrp="1"/>
          </p:cNvSpPr>
          <p:nvPr>
            <p:ph type="ftr" sz="quarter" idx="2"/>
          </p:nvPr>
        </p:nvSpPr>
        <p:spPr>
          <a:xfrm>
            <a:off x="0" y="9430092"/>
            <a:ext cx="2945659" cy="496411"/>
          </a:xfrm>
          <a:prstGeom prst="rect">
            <a:avLst/>
          </a:prstGeom>
        </p:spPr>
        <p:txBody>
          <a:bodyPr vert="horz" lIns="93165" tIns="46583" rIns="93165" bIns="46583"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50444" y="9430092"/>
            <a:ext cx="2945659" cy="496411"/>
          </a:xfrm>
          <a:prstGeom prst="rect">
            <a:avLst/>
          </a:prstGeom>
        </p:spPr>
        <p:txBody>
          <a:bodyPr vert="horz" lIns="93165" tIns="46583" rIns="93165" bIns="46583" rtlCol="0" anchor="b"/>
          <a:lstStyle>
            <a:lvl1pPr algn="r">
              <a:defRPr sz="1200"/>
            </a:lvl1pPr>
          </a:lstStyle>
          <a:p>
            <a:fld id="{B094CD40-CF3B-4114-9C52-E412011696DC}" type="slidenum">
              <a:rPr lang="es-CO" smtClean="0"/>
              <a:pPr/>
              <a:t>‹Nº›</a:t>
            </a:fld>
            <a:endParaRPr lang="es-CO"/>
          </a:p>
        </p:txBody>
      </p:sp>
    </p:spTree>
    <p:extLst>
      <p:ext uri="{BB962C8B-B14F-4D97-AF65-F5344CB8AC3E}">
        <p14:creationId xmlns:p14="http://schemas.microsoft.com/office/powerpoint/2010/main" val="732665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65" tIns="46583" rIns="93165" bIns="46583" rtlCol="0"/>
          <a:lstStyle>
            <a:lvl1pPr algn="l" latinLnBrk="0">
              <a:defRPr lang="es-ES" sz="1200"/>
            </a:lvl1pPr>
          </a:lstStyle>
          <a:p>
            <a:endParaRPr lang="es-ES"/>
          </a:p>
        </p:txBody>
      </p:sp>
      <p:sp>
        <p:nvSpPr>
          <p:cNvPr id="3" name="Date Placeholder 2"/>
          <p:cNvSpPr>
            <a:spLocks noGrp="1"/>
          </p:cNvSpPr>
          <p:nvPr>
            <p:ph type="dt" idx="1"/>
          </p:nvPr>
        </p:nvSpPr>
        <p:spPr>
          <a:xfrm>
            <a:off x="3850444" y="0"/>
            <a:ext cx="2945659" cy="496411"/>
          </a:xfrm>
          <a:prstGeom prst="rect">
            <a:avLst/>
          </a:prstGeom>
        </p:spPr>
        <p:txBody>
          <a:bodyPr vert="horz" lIns="93165" tIns="46583" rIns="93165" bIns="46583" rtlCol="0"/>
          <a:lstStyle>
            <a:lvl1pPr algn="r" latinLnBrk="0">
              <a:defRPr lang="es-ES" sz="1200"/>
            </a:lvl1pPr>
          </a:lstStyle>
          <a:p>
            <a:fld id="{6DCC9987-AE10-4685-9B5B-4577F1D5BB4C}" type="datetimeFigureOut">
              <a:rPr lang="es-CO"/>
              <a:pPr/>
              <a:t>27/05/2021</a:t>
            </a:fld>
            <a:endParaRPr lang="es-E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65" tIns="46583" rIns="93165" bIns="46583" rtlCol="0" anchor="ctr"/>
          <a:lstStyle/>
          <a:p>
            <a:endParaRPr lang="es-E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65" tIns="46583" rIns="93165" bIns="46583"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9430092"/>
            <a:ext cx="2945659" cy="496411"/>
          </a:xfrm>
          <a:prstGeom prst="rect">
            <a:avLst/>
          </a:prstGeom>
        </p:spPr>
        <p:txBody>
          <a:bodyPr vert="horz" lIns="93165" tIns="46583" rIns="93165" bIns="46583"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50444" y="9430092"/>
            <a:ext cx="2945659" cy="496411"/>
          </a:xfrm>
          <a:prstGeom prst="rect">
            <a:avLst/>
          </a:prstGeom>
        </p:spPr>
        <p:txBody>
          <a:bodyPr vert="horz" lIns="93165" tIns="46583" rIns="93165" bIns="46583" rtlCol="0" anchor="b"/>
          <a:lstStyle>
            <a:lvl1pPr algn="r" latinLnBrk="0">
              <a:defRPr lang="es-ES" sz="1200"/>
            </a:lvl1pPr>
          </a:lstStyle>
          <a:p>
            <a:fld id="{77D8454A-404F-4DF1-8F43-7DDF83BF3B63}" type="slidenum">
              <a:rPr/>
              <a:pPr/>
              <a:t>‹Nº›</a:t>
            </a:fld>
            <a:endParaRPr lang="es-ES"/>
          </a:p>
        </p:txBody>
      </p:sp>
    </p:spTree>
    <p:extLst>
      <p:ext uri="{BB962C8B-B14F-4D97-AF65-F5344CB8AC3E}">
        <p14:creationId xmlns:p14="http://schemas.microsoft.com/office/powerpoint/2010/main" val="3642536937"/>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spcBef>
                <a:spcPct val="0"/>
              </a:spcBef>
            </a:pPr>
            <a:r>
              <a:rPr lang="es-ES" b="1" dirty="0"/>
              <a:t>Para versiones Windows 2007</a:t>
            </a:r>
            <a:r>
              <a:rPr lang="es-ES" b="1" baseline="0" dirty="0"/>
              <a:t> hasta versión 2010 </a:t>
            </a:r>
            <a:r>
              <a:rPr lang="es-ES" baseline="0" dirty="0"/>
              <a:t>- Plantillas </a:t>
            </a:r>
            <a:r>
              <a:rPr lang="es-ES" dirty="0"/>
              <a:t>para material institucional o a entes externos,</a:t>
            </a:r>
            <a:r>
              <a:rPr lang="es-ES" baseline="0" dirty="0"/>
              <a:t> en el año 2012</a:t>
            </a:r>
            <a:endParaRPr lang="es-ES" dirty="0"/>
          </a:p>
          <a:p>
            <a:pPr eaLnBrk="1" hangingPunct="1"/>
            <a:endParaRPr lang="es-ES" dirty="0"/>
          </a:p>
          <a:p>
            <a:pPr eaLnBrk="1" hangingPunct="1"/>
            <a:r>
              <a:rPr lang="es-ES" b="1" dirty="0"/>
              <a:t>Secciones</a:t>
            </a:r>
            <a:endParaRPr lang="es-ES" dirty="0"/>
          </a:p>
          <a:p>
            <a:pPr eaLnBrk="1" hangingPunct="1"/>
            <a:r>
              <a:rPr lang="es-ES" dirty="0"/>
              <a:t>Para agregar secciones, haga clic con el botón secundario del mouse en una diapositiva. Las secciones pueden ayudarle a </a:t>
            </a:r>
            <a:r>
              <a:rPr lang="es-ES" u="sng" dirty="0"/>
              <a:t>organizar las diapositivas o a facilitar la colaboración entre varios participantes o autores</a:t>
            </a:r>
            <a:r>
              <a:rPr lang="es-ES" dirty="0"/>
              <a:t>.</a:t>
            </a:r>
          </a:p>
          <a:p>
            <a:pPr eaLnBrk="1" hangingPunct="1"/>
            <a:endParaRPr lang="es-ES" b="1" dirty="0"/>
          </a:p>
          <a:p>
            <a:pPr eaLnBrk="1" hangingPunct="1"/>
            <a:r>
              <a:rPr lang="es-ES" b="1" dirty="0"/>
              <a:t>Nuevas diapositivas</a:t>
            </a:r>
          </a:p>
          <a:p>
            <a:pPr eaLnBrk="1" hangingPunct="1"/>
            <a:r>
              <a:rPr lang="es-ES" dirty="0"/>
              <a:t>Para agregar una nueva diapositiva</a:t>
            </a:r>
            <a:r>
              <a:rPr lang="es-ES" baseline="0" dirty="0"/>
              <a:t>, ubíquese en donde se necesite agregar, clic derecho y elija </a:t>
            </a:r>
            <a:r>
              <a:rPr lang="es-ES" u="sng" baseline="0" dirty="0"/>
              <a:t>nueva diapositiva </a:t>
            </a:r>
            <a:r>
              <a:rPr lang="es-ES" baseline="0" dirty="0"/>
              <a:t>y sobre ésta nueva clic derecho y selección </a:t>
            </a:r>
            <a:r>
              <a:rPr lang="es-ES" u="sng" baseline="0" dirty="0"/>
              <a:t>diseño</a:t>
            </a:r>
            <a:r>
              <a:rPr lang="es-ES" baseline="0" dirty="0"/>
              <a:t> y modifique el diseño de la diapositiva dependiendo de la necesidad (texto – imágenes – multimedia – SmartArt- gráficos  - tablas)</a:t>
            </a:r>
            <a:endParaRPr lang="es-ES" b="1" dirty="0"/>
          </a:p>
          <a:p>
            <a:pPr eaLnBrk="1" hangingPunct="1"/>
            <a:endParaRPr lang="es-ES" b="1" dirty="0"/>
          </a:p>
          <a:p>
            <a:pPr eaLnBrk="1" hangingPunct="1"/>
            <a:r>
              <a:rPr lang="es-ES" b="1" dirty="0"/>
              <a:t>Notas</a:t>
            </a:r>
          </a:p>
          <a:p>
            <a:pPr eaLnBrk="1" hangingPunct="1"/>
            <a:r>
              <a:rPr lang="es-ES" dirty="0"/>
              <a:t>Use la sección Notas para las notas de entrega o para proporcionar detalles adicionales al público. Vea las notas en la vista Presentación durante la presentación. </a:t>
            </a:r>
          </a:p>
          <a:p>
            <a:pPr eaLnBrk="1" hangingPunct="1"/>
            <a:r>
              <a:rPr lang="es-ES" dirty="0"/>
              <a:t>Tenga en cuenta el tamaño de la fuente (es importante para la accesibilidad, visibilidad, grabación en vídeo y producción en línea)</a:t>
            </a:r>
          </a:p>
          <a:p>
            <a:pPr eaLnBrk="1" hangingPunct="1"/>
            <a:endParaRPr lang="es-ES" dirty="0"/>
          </a:p>
          <a:p>
            <a:pPr eaLnBrk="1" hangingPunct="1"/>
            <a:r>
              <a:rPr lang="es-ES" b="1" dirty="0"/>
              <a:t>Colores coordinados </a:t>
            </a:r>
          </a:p>
          <a:p>
            <a:pPr eaLnBrk="1" hangingPunct="1"/>
            <a:r>
              <a:rPr lang="es-ES" dirty="0"/>
              <a:t>Preste especial atención a los gráficos, diagramas y cuadros de texto. </a:t>
            </a:r>
          </a:p>
          <a:p>
            <a:pPr eaLnBrk="1" hangingPunct="1"/>
            <a:r>
              <a:rPr lang="es-ES" dirty="0"/>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lang="es-ES" dirty="0"/>
          </a:p>
          <a:p>
            <a:r>
              <a:rPr lang="es-ES" b="1" dirty="0"/>
              <a:t>Fuente - textos</a:t>
            </a:r>
            <a:endParaRPr lang="es-CO" dirty="0"/>
          </a:p>
          <a:p>
            <a:r>
              <a:rPr lang="es-ES" dirty="0"/>
              <a:t>Use la fuente  “Calibri” en todo el contenido de las diapositiva, cambiando el tamaño dependiendo el espacio que tenga o necesite.</a:t>
            </a:r>
            <a:endParaRPr lang="es-CO" dirty="0"/>
          </a:p>
          <a:p>
            <a:pPr eaLnBrk="1" hangingPunct="1"/>
            <a:endParaRPr lang="es-ES" dirty="0"/>
          </a:p>
          <a:p>
            <a:pPr eaLnBrk="1" hangingPunct="1"/>
            <a:r>
              <a:rPr lang="es-ES" b="1" dirty="0"/>
              <a:t>Gráficos y tablas</a:t>
            </a:r>
          </a:p>
          <a:p>
            <a:pPr eaLnBrk="1" hangingPunct="1"/>
            <a:r>
              <a:rPr lang="es-ES" dirty="0"/>
              <a:t>En breve: si es posible, use colores y estilos uniformes y que no distraigan.</a:t>
            </a:r>
          </a:p>
          <a:p>
            <a:pPr eaLnBrk="1" hangingPunct="1"/>
            <a:r>
              <a:rPr lang="es-ES" dirty="0"/>
              <a:t>Etiquete todos los gráficos y tablas.</a:t>
            </a:r>
          </a:p>
          <a:p>
            <a:pPr eaLnBrk="1" hangingPunct="1"/>
            <a:endParaRPr lang="es-ES" dirty="0"/>
          </a:p>
          <a:p>
            <a:pPr defTabSz="931653">
              <a:defRPr/>
            </a:pPr>
            <a:r>
              <a:rPr lang="es-ES" dirty="0"/>
              <a:t>GRACIAS  por tener en cuenta estas recomendaciones,</a:t>
            </a:r>
            <a:r>
              <a:rPr lang="es-ES" baseline="0" dirty="0"/>
              <a:t> </a:t>
            </a:r>
            <a:r>
              <a:rPr lang="es-ES" dirty="0"/>
              <a:t>para mayor claridad leer el instructivo.</a:t>
            </a:r>
            <a:endParaRPr lang="es-CO" dirty="0"/>
          </a:p>
          <a:p>
            <a:pPr eaLnBrk="1" hangingPunct="1"/>
            <a:endParaRPr lang="es-CO" dirty="0"/>
          </a:p>
        </p:txBody>
      </p:sp>
      <p:sp>
        <p:nvSpPr>
          <p:cNvPr id="4" name="Slide Number Placeholder 3"/>
          <p:cNvSpPr>
            <a:spLocks noGrp="1"/>
          </p:cNvSpPr>
          <p:nvPr>
            <p:ph type="sldNum" sz="quarter" idx="10"/>
          </p:nvPr>
        </p:nvSpPr>
        <p:spPr/>
        <p:txBody>
          <a:bodyPr/>
          <a:lstStyle/>
          <a:p>
            <a:fld id="{77D8454A-404F-4DF1-8F43-7DDF83BF3B63}" type="slidenum">
              <a:rPr lang="es-ES" smtClean="0">
                <a:solidFill>
                  <a:prstClr val="black"/>
                </a:solidFill>
              </a:rPr>
              <a:pPr/>
              <a:t>1</a:t>
            </a:fld>
            <a:endParaRPr lang="es-E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2 Rectángulo"/>
          <p:cNvSpPr/>
          <p:nvPr userDrawn="1"/>
        </p:nvSpPr>
        <p:spPr>
          <a:xfrm>
            <a:off x="0" y="0"/>
            <a:ext cx="9144000" cy="6882474"/>
          </a:xfrm>
          <a:prstGeom prst="rect">
            <a:avLst/>
          </a:prstGeom>
          <a:gradFill flip="none" rotWithShape="1">
            <a:gsLst>
              <a:gs pos="14000">
                <a:srgbClr val="BDC9AF"/>
              </a:gs>
              <a:gs pos="27000">
                <a:schemeClr val="bg1">
                  <a:lumMod val="95000"/>
                </a:schemeClr>
              </a:gs>
              <a:gs pos="1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8 Rectángulo redondeado"/>
          <p:cNvSpPr/>
          <p:nvPr userDrawn="1"/>
        </p:nvSpPr>
        <p:spPr>
          <a:xfrm>
            <a:off x="0" y="-28866"/>
            <a:ext cx="4788024" cy="1584176"/>
          </a:xfrm>
          <a:custGeom>
            <a:avLst/>
            <a:gdLst>
              <a:gd name="connsiteX0" fmla="*/ 0 w 5328592"/>
              <a:gd name="connsiteY0" fmla="*/ 240031 h 1440160"/>
              <a:gd name="connsiteX1" fmla="*/ 240031 w 5328592"/>
              <a:gd name="connsiteY1" fmla="*/ 0 h 1440160"/>
              <a:gd name="connsiteX2" fmla="*/ 5088561 w 5328592"/>
              <a:gd name="connsiteY2" fmla="*/ 0 h 1440160"/>
              <a:gd name="connsiteX3" fmla="*/ 5328592 w 5328592"/>
              <a:gd name="connsiteY3" fmla="*/ 240031 h 1440160"/>
              <a:gd name="connsiteX4" fmla="*/ 5328592 w 5328592"/>
              <a:gd name="connsiteY4" fmla="*/ 1200129 h 1440160"/>
              <a:gd name="connsiteX5" fmla="*/ 5088561 w 5328592"/>
              <a:gd name="connsiteY5" fmla="*/ 1440160 h 1440160"/>
              <a:gd name="connsiteX6" fmla="*/ 240031 w 5328592"/>
              <a:gd name="connsiteY6" fmla="*/ 1440160 h 1440160"/>
              <a:gd name="connsiteX7" fmla="*/ 0 w 5328592"/>
              <a:gd name="connsiteY7" fmla="*/ 1200129 h 1440160"/>
              <a:gd name="connsiteX8" fmla="*/ 0 w 5328592"/>
              <a:gd name="connsiteY8" fmla="*/ 240031 h 1440160"/>
              <a:gd name="connsiteX0" fmla="*/ 13908 w 5342500"/>
              <a:gd name="connsiteY0" fmla="*/ 240031 h 1440160"/>
              <a:gd name="connsiteX1" fmla="*/ 85690 w 5342500"/>
              <a:gd name="connsiteY1" fmla="*/ 7316 h 1440160"/>
              <a:gd name="connsiteX2" fmla="*/ 5102469 w 5342500"/>
              <a:gd name="connsiteY2" fmla="*/ 0 h 1440160"/>
              <a:gd name="connsiteX3" fmla="*/ 5342500 w 5342500"/>
              <a:gd name="connsiteY3" fmla="*/ 240031 h 1440160"/>
              <a:gd name="connsiteX4" fmla="*/ 5342500 w 5342500"/>
              <a:gd name="connsiteY4" fmla="*/ 1200129 h 1440160"/>
              <a:gd name="connsiteX5" fmla="*/ 5102469 w 5342500"/>
              <a:gd name="connsiteY5" fmla="*/ 1440160 h 1440160"/>
              <a:gd name="connsiteX6" fmla="*/ 253939 w 5342500"/>
              <a:gd name="connsiteY6" fmla="*/ 1440160 h 1440160"/>
              <a:gd name="connsiteX7" fmla="*/ 13908 w 5342500"/>
              <a:gd name="connsiteY7" fmla="*/ 1200129 h 1440160"/>
              <a:gd name="connsiteX8" fmla="*/ 13908 w 5342500"/>
              <a:gd name="connsiteY8" fmla="*/ 240031 h 1440160"/>
              <a:gd name="connsiteX0" fmla="*/ 0 w 5328592"/>
              <a:gd name="connsiteY0" fmla="*/ 240031 h 1440160"/>
              <a:gd name="connsiteX1" fmla="*/ 71782 w 5328592"/>
              <a:gd name="connsiteY1" fmla="*/ 7316 h 1440160"/>
              <a:gd name="connsiteX2" fmla="*/ 5088561 w 5328592"/>
              <a:gd name="connsiteY2" fmla="*/ 0 h 1440160"/>
              <a:gd name="connsiteX3" fmla="*/ 5328592 w 5328592"/>
              <a:gd name="connsiteY3" fmla="*/ 240031 h 1440160"/>
              <a:gd name="connsiteX4" fmla="*/ 5328592 w 5328592"/>
              <a:gd name="connsiteY4" fmla="*/ 1200129 h 1440160"/>
              <a:gd name="connsiteX5" fmla="*/ 5088561 w 5328592"/>
              <a:gd name="connsiteY5" fmla="*/ 1440160 h 1440160"/>
              <a:gd name="connsiteX6" fmla="*/ 240031 w 5328592"/>
              <a:gd name="connsiteY6" fmla="*/ 1440160 h 1440160"/>
              <a:gd name="connsiteX7" fmla="*/ 0 w 5328592"/>
              <a:gd name="connsiteY7" fmla="*/ 1200129 h 1440160"/>
              <a:gd name="connsiteX8" fmla="*/ 0 w 5328592"/>
              <a:gd name="connsiteY8" fmla="*/ 240031 h 1440160"/>
              <a:gd name="connsiteX0" fmla="*/ 6533 w 5335125"/>
              <a:gd name="connsiteY0" fmla="*/ 240031 h 1440160"/>
              <a:gd name="connsiteX1" fmla="*/ 27108 w 5335125"/>
              <a:gd name="connsiteY1" fmla="*/ 7316 h 1440160"/>
              <a:gd name="connsiteX2" fmla="*/ 5095094 w 5335125"/>
              <a:gd name="connsiteY2" fmla="*/ 0 h 1440160"/>
              <a:gd name="connsiteX3" fmla="*/ 5335125 w 5335125"/>
              <a:gd name="connsiteY3" fmla="*/ 240031 h 1440160"/>
              <a:gd name="connsiteX4" fmla="*/ 5335125 w 5335125"/>
              <a:gd name="connsiteY4" fmla="*/ 1200129 h 1440160"/>
              <a:gd name="connsiteX5" fmla="*/ 5095094 w 5335125"/>
              <a:gd name="connsiteY5" fmla="*/ 1440160 h 1440160"/>
              <a:gd name="connsiteX6" fmla="*/ 246564 w 5335125"/>
              <a:gd name="connsiteY6" fmla="*/ 1440160 h 1440160"/>
              <a:gd name="connsiteX7" fmla="*/ 6533 w 5335125"/>
              <a:gd name="connsiteY7" fmla="*/ 1200129 h 1440160"/>
              <a:gd name="connsiteX8" fmla="*/ 6533 w 5335125"/>
              <a:gd name="connsiteY8" fmla="*/ 240031 h 1440160"/>
              <a:gd name="connsiteX0" fmla="*/ 6533 w 5335125"/>
              <a:gd name="connsiteY0" fmla="*/ 240031 h 1445461"/>
              <a:gd name="connsiteX1" fmla="*/ 27108 w 5335125"/>
              <a:gd name="connsiteY1" fmla="*/ 7316 h 1445461"/>
              <a:gd name="connsiteX2" fmla="*/ 5095094 w 5335125"/>
              <a:gd name="connsiteY2" fmla="*/ 0 h 1445461"/>
              <a:gd name="connsiteX3" fmla="*/ 5335125 w 5335125"/>
              <a:gd name="connsiteY3" fmla="*/ 240031 h 1445461"/>
              <a:gd name="connsiteX4" fmla="*/ 5335125 w 5335125"/>
              <a:gd name="connsiteY4" fmla="*/ 1200129 h 1445461"/>
              <a:gd name="connsiteX5" fmla="*/ 5095094 w 5335125"/>
              <a:gd name="connsiteY5" fmla="*/ 1440160 h 1445461"/>
              <a:gd name="connsiteX6" fmla="*/ 246564 w 5335125"/>
              <a:gd name="connsiteY6" fmla="*/ 1440160 h 1445461"/>
              <a:gd name="connsiteX7" fmla="*/ 6533 w 5335125"/>
              <a:gd name="connsiteY7" fmla="*/ 1346433 h 1445461"/>
              <a:gd name="connsiteX8" fmla="*/ 6533 w 5335125"/>
              <a:gd name="connsiteY8" fmla="*/ 240031 h 1445461"/>
              <a:gd name="connsiteX0" fmla="*/ 6533 w 5335125"/>
              <a:gd name="connsiteY0" fmla="*/ 240031 h 1445461"/>
              <a:gd name="connsiteX1" fmla="*/ 27108 w 5335125"/>
              <a:gd name="connsiteY1" fmla="*/ 7316 h 1445461"/>
              <a:gd name="connsiteX2" fmla="*/ 5095094 w 5335125"/>
              <a:gd name="connsiteY2" fmla="*/ 0 h 1445461"/>
              <a:gd name="connsiteX3" fmla="*/ 5335125 w 5335125"/>
              <a:gd name="connsiteY3" fmla="*/ 240031 h 1445461"/>
              <a:gd name="connsiteX4" fmla="*/ 5335125 w 5335125"/>
              <a:gd name="connsiteY4" fmla="*/ 1200129 h 1445461"/>
              <a:gd name="connsiteX5" fmla="*/ 5095094 w 5335125"/>
              <a:gd name="connsiteY5" fmla="*/ 1440160 h 1445461"/>
              <a:gd name="connsiteX6" fmla="*/ 136836 w 5335125"/>
              <a:gd name="connsiteY6" fmla="*/ 1440160 h 1445461"/>
              <a:gd name="connsiteX7" fmla="*/ 6533 w 5335125"/>
              <a:gd name="connsiteY7" fmla="*/ 1346433 h 1445461"/>
              <a:gd name="connsiteX8" fmla="*/ 6533 w 5335125"/>
              <a:gd name="connsiteY8" fmla="*/ 240031 h 144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125" h="1445461">
                <a:moveTo>
                  <a:pt x="6533" y="240031"/>
                </a:moveTo>
                <a:cubicBezTo>
                  <a:pt x="6533" y="107466"/>
                  <a:pt x="-17675" y="7316"/>
                  <a:pt x="27108" y="7316"/>
                </a:cubicBezTo>
                <a:lnTo>
                  <a:pt x="5095094" y="0"/>
                </a:lnTo>
                <a:cubicBezTo>
                  <a:pt x="5227659" y="0"/>
                  <a:pt x="5335125" y="107466"/>
                  <a:pt x="5335125" y="240031"/>
                </a:cubicBezTo>
                <a:lnTo>
                  <a:pt x="5335125" y="1200129"/>
                </a:lnTo>
                <a:cubicBezTo>
                  <a:pt x="5335125" y="1332694"/>
                  <a:pt x="5227659" y="1440160"/>
                  <a:pt x="5095094" y="1440160"/>
                </a:cubicBezTo>
                <a:lnTo>
                  <a:pt x="136836" y="1440160"/>
                </a:lnTo>
                <a:cubicBezTo>
                  <a:pt x="4271" y="1440160"/>
                  <a:pt x="6533" y="1478998"/>
                  <a:pt x="6533" y="1346433"/>
                </a:cubicBezTo>
                <a:lnTo>
                  <a:pt x="6533" y="2400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8"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933505" y="547197"/>
            <a:ext cx="1638495" cy="39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00549" y="118917"/>
            <a:ext cx="1363635" cy="138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79712" y="187158"/>
            <a:ext cx="744306" cy="1008112"/>
          </a:xfrm>
          <a:prstGeom prst="rect">
            <a:avLst/>
          </a:prstGeom>
        </p:spPr>
      </p:pic>
      <p:sp>
        <p:nvSpPr>
          <p:cNvPr id="2" name="1 Título"/>
          <p:cNvSpPr>
            <a:spLocks noGrp="1"/>
          </p:cNvSpPr>
          <p:nvPr>
            <p:ph type="title" hasCustomPrompt="1"/>
          </p:nvPr>
        </p:nvSpPr>
        <p:spPr>
          <a:xfrm>
            <a:off x="500549" y="3140968"/>
            <a:ext cx="8229600" cy="1143000"/>
          </a:xfrm>
          <a:prstGeom prst="rect">
            <a:avLst/>
          </a:prstGeom>
        </p:spPr>
        <p:txBody>
          <a:bodyPr/>
          <a:lstStyle>
            <a:lvl1pPr algn="ctr">
              <a:defRPr sz="4000" b="1">
                <a:solidFill>
                  <a:schemeClr val="tx1"/>
                </a:solidFill>
              </a:defRPr>
            </a:lvl1pPr>
          </a:lstStyle>
          <a:p>
            <a:r>
              <a:rPr lang="es-ES" dirty="0"/>
              <a:t>Haga clic digite TÍTULO GENERAL</a:t>
            </a:r>
            <a:endParaRPr lang="es-C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ítulo vertical y texto">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484784"/>
            <a:ext cx="6248400" cy="4382616"/>
          </a:xfrm>
          <a:prstGeom prst="rect">
            <a:avLst/>
          </a:prstGeom>
        </p:spPr>
        <p:txBody>
          <a:bodyPr vert="eaVert"/>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s-ES" dirty="0"/>
          </a:p>
        </p:txBody>
      </p:sp>
      <p:sp>
        <p:nvSpPr>
          <p:cNvPr id="4" name="Date Placeholder 3"/>
          <p:cNvSpPr>
            <a:spLocks noGrp="1"/>
          </p:cNvSpPr>
          <p:nvPr>
            <p:ph type="dt" sz="half" idx="10"/>
          </p:nvPr>
        </p:nvSpPr>
        <p:spPr/>
        <p:txBody>
          <a:bodyPr/>
          <a:lstStyle>
            <a:lvl1pPr>
              <a:defRPr>
                <a:solidFill>
                  <a:schemeClr val="bg1">
                    <a:lumMod val="50000"/>
                  </a:schemeClr>
                </a:solidFill>
                <a:latin typeface="Calibri" pitchFamily="34" charset="0"/>
                <a:cs typeface="Calibri" pitchFamily="34" charset="0"/>
              </a:defRPr>
            </a:lvl1pPr>
          </a:lstStyle>
          <a:p>
            <a:fld id="{728C35BB-BF18-41E0-B2AE-BB771354A288}" type="datetime1">
              <a:rPr lang="es-CO" smtClean="0">
                <a:solidFill>
                  <a:prstClr val="white">
                    <a:lumMod val="50000"/>
                  </a:prstClr>
                </a:solidFill>
              </a:rPr>
              <a:pPr/>
              <a:t>27/05/2021</a:t>
            </a:fld>
            <a:endParaRPr lang="es-CO">
              <a:solidFill>
                <a:prstClr val="white">
                  <a:lumMod val="50000"/>
                </a:prstClr>
              </a:solidFill>
            </a:endParaRPr>
          </a:p>
        </p:txBody>
      </p:sp>
      <p:sp>
        <p:nvSpPr>
          <p:cNvPr id="5" name="Footer Placeholder 4"/>
          <p:cNvSpPr>
            <a:spLocks noGrp="1"/>
          </p:cNvSpPr>
          <p:nvPr>
            <p:ph type="ftr" sz="quarter" idx="11"/>
          </p:nvPr>
        </p:nvSpPr>
        <p:spPr/>
        <p:txBody>
          <a:bodyPr/>
          <a:lstStyle>
            <a:lvl1pPr>
              <a:defRPr>
                <a:latin typeface="Calibri" pitchFamily="34" charset="0"/>
                <a:cs typeface="Calibri" pitchFamily="34" charset="0"/>
              </a:defRPr>
            </a:lvl1pPr>
          </a:lstStyle>
          <a:p>
            <a:r>
              <a:rPr lang="es-CO">
                <a:solidFill>
                  <a:srgbClr val="A5B592">
                    <a:lumMod val="75000"/>
                  </a:srgbClr>
                </a:solidFill>
              </a:rPr>
              <a:t>Contaduría General de la Nación</a:t>
            </a:r>
          </a:p>
        </p:txBody>
      </p:sp>
      <p:sp>
        <p:nvSpPr>
          <p:cNvPr id="6" name="Slide Number Placeholder 5"/>
          <p:cNvSpPr>
            <a:spLocks noGrp="1"/>
          </p:cNvSpPr>
          <p:nvPr>
            <p:ph type="sldNum" sz="quarter" idx="12"/>
          </p:nvPr>
        </p:nvSpPr>
        <p:spPr/>
        <p:txBody>
          <a:bodyPr/>
          <a:lstStyle>
            <a:lvl1pPr>
              <a:defRPr>
                <a:solidFill>
                  <a:schemeClr val="bg1">
                    <a:lumMod val="50000"/>
                  </a:schemeClr>
                </a:solidFill>
                <a:latin typeface="Calibri" pitchFamily="34" charset="0"/>
                <a:cs typeface="Calibri" pitchFamily="34" charset="0"/>
              </a:defRPr>
            </a:lvl1pPr>
          </a:lstStyle>
          <a:p>
            <a:fld id="{746FD205-8D79-439C-A802-2377436AEC8A}" type="slidenum">
              <a:rPr lang="es-CO" smtClean="0">
                <a:solidFill>
                  <a:prstClr val="white">
                    <a:lumMod val="50000"/>
                  </a:prstClr>
                </a:solidFill>
              </a:rPr>
              <a:pPr/>
              <a:t>‹Nº›</a:t>
            </a:fld>
            <a:endParaRPr lang="es-CO">
              <a:solidFill>
                <a:prstClr val="white">
                  <a:lumMod val="50000"/>
                </a:prstClr>
              </a:solidFill>
            </a:endParaRPr>
          </a:p>
        </p:txBody>
      </p:sp>
      <p:sp>
        <p:nvSpPr>
          <p:cNvPr id="10" name="9 Marcador de texto"/>
          <p:cNvSpPr>
            <a:spLocks noGrp="1"/>
          </p:cNvSpPr>
          <p:nvPr>
            <p:ph type="body" sz="quarter" idx="13" hasCustomPrompt="1"/>
          </p:nvPr>
        </p:nvSpPr>
        <p:spPr>
          <a:xfrm rot="5400000">
            <a:off x="5616116" y="2816935"/>
            <a:ext cx="4320479" cy="1656184"/>
          </a:xfrm>
          <a:prstGeom prst="rect">
            <a:avLst/>
          </a:prstGeom>
        </p:spPr>
        <p:txBody>
          <a:bodyPr/>
          <a:lstStyle>
            <a:lvl1pPr marL="64008" indent="0">
              <a:buFontTx/>
              <a:buNone/>
              <a:defRPr sz="2400" b="1">
                <a:latin typeface="Calibri" pitchFamily="34" charset="0"/>
              </a:defRPr>
            </a:lvl1pPr>
          </a:lstStyle>
          <a:p>
            <a:pPr lvl="0"/>
            <a:r>
              <a:rPr lang="es-ES" dirty="0"/>
              <a:t>Digite subtítulo</a:t>
            </a:r>
            <a:endParaRPr lang="es-CO" dirty="0"/>
          </a:p>
        </p:txBody>
      </p:sp>
      <p:sp>
        <p:nvSpPr>
          <p:cNvPr id="2" name="1 Título"/>
          <p:cNvSpPr>
            <a:spLocks noGrp="1"/>
          </p:cNvSpPr>
          <p:nvPr>
            <p:ph type="title" hasCustomPrompt="1"/>
          </p:nvPr>
        </p:nvSpPr>
        <p:spPr>
          <a:xfrm>
            <a:off x="3779912" y="116632"/>
            <a:ext cx="4906888" cy="792088"/>
          </a:xfrm>
          <a:prstGeom prst="rect">
            <a:avLst/>
          </a:prstGeom>
        </p:spPr>
        <p:txBody>
          <a:bodyPr/>
          <a:lstStyle/>
          <a:p>
            <a:r>
              <a:rPr lang="es-ES" dirty="0"/>
              <a:t>HAGA CLIC DIGITE EL TÍTULO GENERAL</a:t>
            </a:r>
            <a:endParaRPr lang="es-CO" dirty="0"/>
          </a:p>
        </p:txBody>
      </p:sp>
    </p:spTree>
    <p:extLst>
      <p:ext uri="{BB962C8B-B14F-4D97-AF65-F5344CB8AC3E}">
        <p14:creationId xmlns:p14="http://schemas.microsoft.com/office/powerpoint/2010/main" val="227616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3" name="2 Rectángulo"/>
          <p:cNvSpPr/>
          <p:nvPr userDrawn="1"/>
        </p:nvSpPr>
        <p:spPr>
          <a:xfrm>
            <a:off x="0" y="-27384"/>
            <a:ext cx="9144000" cy="6813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026"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093913" y="1147764"/>
            <a:ext cx="4956175" cy="3928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userDrawn="1"/>
        </p:nvSpPr>
        <p:spPr>
          <a:xfrm>
            <a:off x="1691680" y="5436513"/>
            <a:ext cx="6894512" cy="523220"/>
          </a:xfrm>
          <a:prstGeom prst="rect">
            <a:avLst/>
          </a:prstGeom>
          <a:noFill/>
        </p:spPr>
        <p:txBody>
          <a:bodyPr wrap="square" rtlCol="0">
            <a:spAutoFit/>
          </a:bodyPr>
          <a:lstStyle/>
          <a:p>
            <a:r>
              <a:rPr lang="es-CO" sz="2800" b="0" i="1" dirty="0">
                <a:solidFill>
                  <a:schemeClr val="accent1">
                    <a:lumMod val="75000"/>
                  </a:schemeClr>
                </a:solidFill>
                <a:effectLst>
                  <a:outerShdw blurRad="60007" dist="310007" dir="7680000" sy="30000" kx="1300200" algn="ctr" rotWithShape="0">
                    <a:prstClr val="black">
                      <a:alpha val="32000"/>
                    </a:prstClr>
                  </a:outerShdw>
                </a:effectLst>
              </a:rPr>
              <a:t>Cuentas</a:t>
            </a:r>
            <a:r>
              <a:rPr lang="es-CO" sz="2800" b="0" i="1" baseline="0" dirty="0">
                <a:solidFill>
                  <a:schemeClr val="accent1">
                    <a:lumMod val="75000"/>
                  </a:schemeClr>
                </a:solidFill>
                <a:effectLst>
                  <a:outerShdw blurRad="60007" dist="310007" dir="7680000" sy="30000" kx="1300200" algn="ctr" rotWithShape="0">
                    <a:prstClr val="black">
                      <a:alpha val="32000"/>
                    </a:prstClr>
                  </a:outerShdw>
                </a:effectLst>
              </a:rPr>
              <a:t> Claras, Estado Transparente</a:t>
            </a:r>
            <a:endParaRPr lang="es-CO" sz="2800" b="0" i="1" dirty="0">
              <a:solidFill>
                <a:schemeClr val="accent1">
                  <a:lumMod val="75000"/>
                </a:schemeClr>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07341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Presentación">
    <p:spTree>
      <p:nvGrpSpPr>
        <p:cNvPr id="1" name=""/>
        <p:cNvGrpSpPr/>
        <p:nvPr/>
      </p:nvGrpSpPr>
      <p:grpSpPr>
        <a:xfrm>
          <a:off x="0" y="0"/>
          <a:ext cx="0" cy="0"/>
          <a:chOff x="0" y="0"/>
          <a:chExt cx="0" cy="0"/>
        </a:xfrm>
      </p:grpSpPr>
      <p:sp>
        <p:nvSpPr>
          <p:cNvPr id="29" name="Slide Number Placeholder 28"/>
          <p:cNvSpPr>
            <a:spLocks noGrp="1"/>
          </p:cNvSpPr>
          <p:nvPr>
            <p:ph type="sldNum" sz="quarter" idx="12"/>
          </p:nvPr>
        </p:nvSpPr>
        <p:spPr>
          <a:xfrm>
            <a:off x="8392247" y="5752307"/>
            <a:ext cx="502920" cy="365125"/>
          </a:xfrm>
        </p:spPr>
        <p:txBody>
          <a:bodyPr anchor="ctr"/>
          <a:lstStyle>
            <a:lvl1pPr algn="ctr" latinLnBrk="0">
              <a:defRPr lang="es-ES" sz="1300">
                <a:solidFill>
                  <a:srgbClr val="FFFFFF"/>
                </a:solidFill>
              </a:defRPr>
            </a:lvl1pPr>
          </a:lstStyle>
          <a:p>
            <a:fld id="{746FD205-8D79-439C-A802-2377436AEC8A}" type="slidenum">
              <a:rPr/>
              <a:pPr/>
              <a:t>‹Nº›</a:t>
            </a:fld>
            <a:endParaRPr lang="es-ES"/>
          </a:p>
        </p:txBody>
      </p:sp>
      <p:sp>
        <p:nvSpPr>
          <p:cNvPr id="6" name="5 Marcador de texto"/>
          <p:cNvSpPr>
            <a:spLocks noGrp="1"/>
          </p:cNvSpPr>
          <p:nvPr>
            <p:ph type="body" sz="quarter" idx="14" hasCustomPrompt="1"/>
          </p:nvPr>
        </p:nvSpPr>
        <p:spPr>
          <a:xfrm>
            <a:off x="1115616" y="2924944"/>
            <a:ext cx="6336704" cy="2375669"/>
          </a:xfrm>
          <a:prstGeom prst="rect">
            <a:avLst/>
          </a:prstGeom>
        </p:spPr>
        <p:txBody>
          <a:bodyPr/>
          <a:lstStyle>
            <a:lvl1pPr marL="0" indent="0" algn="l" rtl="0" eaLnBrk="1" latinLnBrk="0" hangingPunct="1">
              <a:spcBef>
                <a:spcPct val="0"/>
              </a:spcBef>
              <a:buNone/>
              <a:defRPr kumimoji="0" lang="es-CO" sz="3600" b="1" kern="1200" cap="none" baseline="0" dirty="0">
                <a:ln w="6350">
                  <a:noFill/>
                </a:ln>
                <a:solidFill>
                  <a:schemeClr val="tx2"/>
                </a:solidFill>
                <a:effectLst/>
                <a:latin typeface="Calibri" pitchFamily="34" charset="0"/>
                <a:ea typeface="+mj-ea"/>
                <a:cs typeface="Calibri" pitchFamily="34" charset="0"/>
              </a:defRPr>
            </a:lvl1pPr>
          </a:lstStyle>
          <a:p>
            <a:pPr lvl="0"/>
            <a:r>
              <a:rPr kumimoji="0" lang="es-ES" dirty="0"/>
              <a:t>Haga clic, digite nombre  con cargo o profesión del  Conferencista</a:t>
            </a:r>
            <a:endParaRPr lang="es-CO" dirty="0"/>
          </a:p>
        </p:txBody>
      </p:sp>
      <p:sp>
        <p:nvSpPr>
          <p:cNvPr id="2" name="1 Título"/>
          <p:cNvSpPr>
            <a:spLocks noGrp="1"/>
          </p:cNvSpPr>
          <p:nvPr>
            <p:ph type="title" hasCustomPrompt="1"/>
          </p:nvPr>
        </p:nvSpPr>
        <p:spPr>
          <a:xfrm>
            <a:off x="3851920" y="116632"/>
            <a:ext cx="4834880" cy="792088"/>
          </a:xfrm>
          <a:prstGeom prst="rect">
            <a:avLst/>
          </a:prstGeom>
        </p:spPr>
        <p:txBody>
          <a:bodyPr/>
          <a:lstStyle>
            <a:lvl1pPr algn="r">
              <a:defRPr sz="1600" b="0">
                <a:solidFill>
                  <a:schemeClr val="accent1">
                    <a:lumMod val="50000"/>
                  </a:schemeClr>
                </a:solidFill>
              </a:defRPr>
            </a:lvl1pPr>
          </a:lstStyle>
          <a:p>
            <a:r>
              <a:rPr lang="es-ES" dirty="0"/>
              <a:t>HAGA CLIC DIGITE EL TÍTULO GENERAL</a:t>
            </a:r>
            <a:endParaRPr lang="es-CO" dirty="0"/>
          </a:p>
        </p:txBody>
      </p:sp>
    </p:spTree>
    <p:extLst>
      <p:ext uri="{BB962C8B-B14F-4D97-AF65-F5344CB8AC3E}">
        <p14:creationId xmlns:p14="http://schemas.microsoft.com/office/powerpoint/2010/main" val="2738779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o Capitulo">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eaLnBrk="1" latinLnBrk="0" hangingPunct="1"/>
            <a:endParaRPr kumimoji="0" lang="es-ES" sz="1800" kern="1200">
              <a:solidFill>
                <a:schemeClr val="lt1"/>
              </a:solidFill>
              <a:latin typeface="+mn-lt"/>
              <a:ea typeface="+mn-ea"/>
              <a:cs typeface="+mn-cs"/>
            </a:endParaRPr>
          </a:p>
        </p:txBody>
      </p:sp>
      <p:sp>
        <p:nvSpPr>
          <p:cNvPr id="8" name="Isosceles Triangle 7"/>
          <p:cNvSpPr/>
          <p:nvPr userDrawn="1"/>
        </p:nvSpPr>
        <p:spPr>
          <a:xfrm rot="5400000" flipV="1">
            <a:off x="7554353" y="350434"/>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s-ES"/>
          </a:p>
        </p:txBody>
      </p:sp>
      <p:sp>
        <p:nvSpPr>
          <p:cNvPr id="4" name="Date Placeholder 3"/>
          <p:cNvSpPr>
            <a:spLocks noGrp="1"/>
          </p:cNvSpPr>
          <p:nvPr>
            <p:ph type="dt" sz="half" idx="10"/>
          </p:nvPr>
        </p:nvSpPr>
        <p:spPr>
          <a:xfrm>
            <a:off x="6955632" y="6381328"/>
            <a:ext cx="1545195" cy="286172"/>
          </a:xfrm>
        </p:spPr>
        <p:txBody>
          <a:bodyPr/>
          <a:lstStyle>
            <a:lvl1pPr>
              <a:defRPr>
                <a:solidFill>
                  <a:schemeClr val="bg1">
                    <a:lumMod val="50000"/>
                  </a:schemeClr>
                </a:solidFill>
              </a:defRPr>
            </a:lvl1pPr>
          </a:lstStyle>
          <a:p>
            <a:fld id="{7C4F9BC5-EB77-40EF-9A4E-D301B42AE152}" type="datetime1">
              <a:rPr lang="es-CO" smtClean="0"/>
              <a:pPr/>
              <a:t>27/05/2021</a:t>
            </a:fld>
            <a:endParaRPr lang="es-CO" dirty="0"/>
          </a:p>
        </p:txBody>
      </p:sp>
      <p:sp>
        <p:nvSpPr>
          <p:cNvPr id="5" name="Footer Placeholder 4"/>
          <p:cNvSpPr>
            <a:spLocks noGrp="1"/>
          </p:cNvSpPr>
          <p:nvPr>
            <p:ph type="ftr" sz="quarter" idx="11"/>
          </p:nvPr>
        </p:nvSpPr>
        <p:spPr>
          <a:xfrm>
            <a:off x="1403648" y="6381328"/>
            <a:ext cx="4260056" cy="300831"/>
          </a:xfrm>
        </p:spPr>
        <p:txBody>
          <a:bodyPr/>
          <a:lstStyle>
            <a:lvl1pPr>
              <a:defRPr/>
            </a:lvl1pPr>
          </a:lstStyle>
          <a:p>
            <a:r>
              <a:rPr lang="es-CO"/>
              <a:t>Contaduría General de la Nación</a:t>
            </a:r>
            <a:endParaRPr lang="es-CO"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395536" y="2276872"/>
            <a:ext cx="7239000" cy="1872208"/>
          </a:xfrm>
          <a:prstGeom prst="rect">
            <a:avLst/>
          </a:prstGeom>
        </p:spPr>
        <p:txBody>
          <a:bodyPr anchor="ctr"/>
          <a:lstStyle>
            <a:lvl1pPr marL="0" algn="l" latinLnBrk="0">
              <a:buNone/>
              <a:defRPr lang="es-ES" sz="4000" b="1" cap="none" baseline="0">
                <a:latin typeface="Calibri" pitchFamily="34" charset="0"/>
                <a:cs typeface="Calibri" pitchFamily="34" charset="0"/>
              </a:defRPr>
            </a:lvl1pPr>
          </a:lstStyle>
          <a:p>
            <a:r>
              <a:rPr kumimoji="0" lang="es-ES" dirty="0"/>
              <a:t>Haga clic, digite nueva Sección,  Tema o capítulo</a:t>
            </a:r>
          </a:p>
        </p:txBody>
      </p:sp>
      <p:sp>
        <p:nvSpPr>
          <p:cNvPr id="3" name="Text Placeholder 2"/>
          <p:cNvSpPr>
            <a:spLocks noGrp="1"/>
          </p:cNvSpPr>
          <p:nvPr>
            <p:ph type="body" idx="1" hasCustomPrompt="1"/>
          </p:nvPr>
        </p:nvSpPr>
        <p:spPr>
          <a:xfrm>
            <a:off x="395536" y="4365104"/>
            <a:ext cx="3886200" cy="1584176"/>
          </a:xfrm>
          <a:prstGeom prst="rect">
            <a:avLst/>
          </a:prstGeom>
        </p:spPr>
        <p:txBody>
          <a:bodyPr anchor="t"/>
          <a:lstStyle>
            <a:lvl1pPr marL="54864" indent="0" algn="l" latinLnBrk="0">
              <a:buNone/>
              <a:defRPr lang="es-ES" sz="2000">
                <a:solidFill>
                  <a:schemeClr val="tx1">
                    <a:tint val="75000"/>
                  </a:schemeClr>
                </a:solidFill>
                <a:latin typeface="Calibri" pitchFamily="34" charset="0"/>
              </a:defRPr>
            </a:lvl1pPr>
            <a:lvl2pPr>
              <a:buNone/>
              <a:defRPr lang="es-ES" sz="1800">
                <a:solidFill>
                  <a:schemeClr val="tx1">
                    <a:tint val="75000"/>
                  </a:schemeClr>
                </a:solidFill>
              </a:defRPr>
            </a:lvl2pPr>
            <a:lvl3pPr>
              <a:buNone/>
              <a:defRPr lang="es-ES" sz="1600">
                <a:solidFill>
                  <a:schemeClr val="tx1">
                    <a:tint val="75000"/>
                  </a:schemeClr>
                </a:solidFill>
              </a:defRPr>
            </a:lvl3pPr>
            <a:lvl4pPr>
              <a:buNone/>
              <a:defRPr lang="es-ES" sz="1400">
                <a:solidFill>
                  <a:schemeClr val="tx1">
                    <a:tint val="75000"/>
                  </a:schemeClr>
                </a:solidFill>
              </a:defRPr>
            </a:lvl4pPr>
            <a:lvl5pPr>
              <a:buNone/>
              <a:defRPr lang="es-ES" sz="1400">
                <a:solidFill>
                  <a:schemeClr val="tx1">
                    <a:tint val="75000"/>
                  </a:schemeClr>
                </a:solidFill>
              </a:defRPr>
            </a:lvl5pPr>
          </a:lstStyle>
          <a:p>
            <a:pPr lvl="0" eaLnBrk="1" latinLnBrk="0" hangingPunct="1"/>
            <a:r>
              <a:rPr kumimoji="0" lang="es-ES" dirty="0"/>
              <a:t>Haga clic para modificar el  texto</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0888"/>
            <a:ext cx="8229600" cy="3751312"/>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s-ES" dirty="0"/>
          </a:p>
        </p:txBody>
      </p:sp>
      <p:sp>
        <p:nvSpPr>
          <p:cNvPr id="10" name="Date Placeholder 9"/>
          <p:cNvSpPr>
            <a:spLocks noGrp="1"/>
          </p:cNvSpPr>
          <p:nvPr>
            <p:ph type="dt" sz="half" idx="10"/>
          </p:nvPr>
        </p:nvSpPr>
        <p:spPr/>
        <p:txBody>
          <a:bodyPr/>
          <a:lstStyle>
            <a:lvl1pPr>
              <a:defRPr>
                <a:solidFill>
                  <a:schemeClr val="bg1">
                    <a:lumMod val="50000"/>
                  </a:schemeClr>
                </a:solidFill>
              </a:defRPr>
            </a:lvl1pPr>
          </a:lstStyle>
          <a:p>
            <a:fld id="{4801F136-E521-468C-890A-164A9E37DEB4}" type="datetime1">
              <a:rPr lang="es-CO" smtClean="0"/>
              <a:pPr/>
              <a:t>27/05/2021</a:t>
            </a:fld>
            <a:endParaRPr lang="es-CO" dirty="0"/>
          </a:p>
        </p:txBody>
      </p:sp>
      <p:sp>
        <p:nvSpPr>
          <p:cNvPr id="11" name="Slide Number Placeholder 10"/>
          <p:cNvSpPr>
            <a:spLocks noGrp="1"/>
          </p:cNvSpPr>
          <p:nvPr>
            <p:ph type="sldNum" sz="quarter" idx="11"/>
          </p:nvPr>
        </p:nvSpPr>
        <p:spPr/>
        <p:txBody>
          <a:bodyPr/>
          <a:lstStyle>
            <a:lvl1pPr>
              <a:defRPr>
                <a:solidFill>
                  <a:schemeClr val="bg1">
                    <a:lumMod val="50000"/>
                  </a:schemeClr>
                </a:solidFill>
              </a:defRPr>
            </a:lvl1pPr>
          </a:lstStyle>
          <a:p>
            <a:fld id="{746FD205-8D79-439C-A802-2377436AEC8A}" type="slidenum">
              <a:rPr lang="es-CO" smtClean="0"/>
              <a:pPr/>
              <a:t>‹Nº›</a:t>
            </a:fld>
            <a:endParaRPr lang="es-CO"/>
          </a:p>
        </p:txBody>
      </p:sp>
      <p:sp>
        <p:nvSpPr>
          <p:cNvPr id="12" name="Footer Placeholder 11"/>
          <p:cNvSpPr>
            <a:spLocks noGrp="1"/>
          </p:cNvSpPr>
          <p:nvPr>
            <p:ph type="ftr" sz="quarter" idx="12"/>
          </p:nvPr>
        </p:nvSpPr>
        <p:spPr/>
        <p:txBody>
          <a:bodyPr/>
          <a:lstStyle>
            <a:lvl1pPr>
              <a:defRPr/>
            </a:lvl1pPr>
          </a:lstStyle>
          <a:p>
            <a:r>
              <a:rPr lang="es-CO" dirty="0"/>
              <a:t>Contaduría General de la Nación</a:t>
            </a:r>
          </a:p>
        </p:txBody>
      </p:sp>
      <p:sp>
        <p:nvSpPr>
          <p:cNvPr id="5" name="4 Marcador de texto"/>
          <p:cNvSpPr>
            <a:spLocks noGrp="1"/>
          </p:cNvSpPr>
          <p:nvPr>
            <p:ph type="body" sz="quarter" idx="13" hasCustomPrompt="1"/>
          </p:nvPr>
        </p:nvSpPr>
        <p:spPr>
          <a:xfrm>
            <a:off x="468313" y="1341438"/>
            <a:ext cx="8207375" cy="792162"/>
          </a:xfrm>
          <a:prstGeom prst="rect">
            <a:avLst/>
          </a:prstGeom>
        </p:spPr>
        <p:txBody>
          <a:bodyPr/>
          <a:lstStyle>
            <a:lvl1pPr marL="64008" indent="0">
              <a:buNone/>
              <a:defRPr sz="2800" b="1"/>
            </a:lvl1pPr>
          </a:lstStyle>
          <a:p>
            <a:pPr lvl="0"/>
            <a:r>
              <a:rPr lang="es-ES" dirty="0"/>
              <a:t>Digite subtítulo</a:t>
            </a:r>
            <a:endParaRPr lang="es-CO" dirty="0"/>
          </a:p>
        </p:txBody>
      </p:sp>
      <p:sp>
        <p:nvSpPr>
          <p:cNvPr id="2" name="1 Título"/>
          <p:cNvSpPr>
            <a:spLocks noGrp="1"/>
          </p:cNvSpPr>
          <p:nvPr>
            <p:ph type="title" hasCustomPrompt="1"/>
          </p:nvPr>
        </p:nvSpPr>
        <p:spPr>
          <a:xfrm>
            <a:off x="3841576" y="188640"/>
            <a:ext cx="4978896" cy="778098"/>
          </a:xfrm>
          <a:prstGeom prst="rect">
            <a:avLst/>
          </a:prstGeom>
        </p:spPr>
        <p:txBody>
          <a:bodyPr/>
          <a:lstStyle>
            <a:lvl1pPr algn="r">
              <a:defRPr/>
            </a:lvl1pPr>
          </a:lstStyle>
          <a:p>
            <a:r>
              <a:rPr lang="es-ES" dirty="0"/>
              <a:t>HAGA CLIC DIGITE EL TÍTULO GENERAL</a:t>
            </a:r>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 d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04863"/>
            <a:ext cx="4038600" cy="4043537"/>
          </a:xfrm>
          <a:prstGeom prst="rect">
            <a:avLst/>
          </a:prstGeom>
        </p:spPr>
        <p:txBody>
          <a:bodyPr/>
          <a:lstStyle>
            <a:lvl1pPr latinLnBrk="0">
              <a:defRPr lang="es-ES" sz="2600">
                <a:latin typeface="Calibri" pitchFamily="34" charset="0"/>
                <a:cs typeface="Calibri" pitchFamily="34" charset="0"/>
              </a:defRPr>
            </a:lvl1pPr>
            <a:lvl2pPr>
              <a:defRPr lang="es-ES" sz="2400">
                <a:latin typeface="Calibri" pitchFamily="34" charset="0"/>
                <a:cs typeface="Calibri" pitchFamily="34" charset="0"/>
              </a:defRPr>
            </a:lvl2pPr>
            <a:lvl3pPr>
              <a:defRPr lang="es-ES" sz="2000">
                <a:latin typeface="Calibri" pitchFamily="34" charset="0"/>
                <a:cs typeface="Calibri" pitchFamily="34" charset="0"/>
              </a:defRPr>
            </a:lvl3pPr>
            <a:lvl4pPr>
              <a:defRPr lang="es-ES" sz="1800">
                <a:latin typeface="Calibri" pitchFamily="34" charset="0"/>
                <a:cs typeface="Calibri" pitchFamily="34" charset="0"/>
              </a:defRPr>
            </a:lvl4pPr>
            <a:lvl5pPr>
              <a:defRPr lang="es-ES" sz="1800">
                <a:latin typeface="Calibri" pitchFamily="34" charset="0"/>
                <a:cs typeface="Calibri" pitchFamily="34" charset="0"/>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s-ES" dirty="0"/>
          </a:p>
        </p:txBody>
      </p:sp>
      <p:sp>
        <p:nvSpPr>
          <p:cNvPr id="4" name="Content Placeholder 3"/>
          <p:cNvSpPr>
            <a:spLocks noGrp="1"/>
          </p:cNvSpPr>
          <p:nvPr>
            <p:ph sz="half" idx="2"/>
          </p:nvPr>
        </p:nvSpPr>
        <p:spPr>
          <a:xfrm>
            <a:off x="4648200" y="2204863"/>
            <a:ext cx="4038600" cy="4043537"/>
          </a:xfrm>
          <a:prstGeom prst="rect">
            <a:avLst/>
          </a:prstGeom>
        </p:spPr>
        <p:txBody>
          <a:bodyPr/>
          <a:lstStyle>
            <a:lvl1pPr latinLnBrk="0">
              <a:defRPr lang="es-ES" sz="2600">
                <a:latin typeface="Calibri" pitchFamily="34" charset="0"/>
                <a:cs typeface="Calibri" pitchFamily="34" charset="0"/>
              </a:defRPr>
            </a:lvl1pPr>
            <a:lvl2pPr>
              <a:defRPr lang="es-ES" sz="2400">
                <a:latin typeface="Calibri" pitchFamily="34" charset="0"/>
                <a:cs typeface="Calibri" pitchFamily="34" charset="0"/>
              </a:defRPr>
            </a:lvl2pPr>
            <a:lvl3pPr>
              <a:defRPr lang="es-ES" sz="2000">
                <a:latin typeface="Calibri" pitchFamily="34" charset="0"/>
                <a:cs typeface="Calibri" pitchFamily="34" charset="0"/>
              </a:defRPr>
            </a:lvl3pPr>
            <a:lvl4pPr>
              <a:defRPr lang="es-ES" sz="1800">
                <a:latin typeface="Calibri" pitchFamily="34" charset="0"/>
                <a:cs typeface="Calibri" pitchFamily="34" charset="0"/>
              </a:defRPr>
            </a:lvl4pPr>
            <a:lvl5pPr>
              <a:defRPr lang="es-ES" sz="1800">
                <a:latin typeface="Calibri" pitchFamily="34" charset="0"/>
                <a:cs typeface="Calibri" pitchFamily="34" charset="0"/>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s-ES" dirty="0"/>
          </a:p>
        </p:txBody>
      </p:sp>
      <p:sp>
        <p:nvSpPr>
          <p:cNvPr id="9" name="Date Placeholder 8"/>
          <p:cNvSpPr>
            <a:spLocks noGrp="1"/>
          </p:cNvSpPr>
          <p:nvPr>
            <p:ph type="dt" sz="half" idx="10"/>
          </p:nvPr>
        </p:nvSpPr>
        <p:spPr>
          <a:xfrm>
            <a:off x="6156176" y="6372384"/>
            <a:ext cx="1917576" cy="301752"/>
          </a:xfrm>
        </p:spPr>
        <p:txBody>
          <a:bodyPr/>
          <a:lstStyle>
            <a:lvl1pPr>
              <a:defRPr>
                <a:solidFill>
                  <a:schemeClr val="bg1">
                    <a:lumMod val="50000"/>
                  </a:schemeClr>
                </a:solidFill>
                <a:latin typeface="Calibri" pitchFamily="34" charset="0"/>
                <a:cs typeface="Calibri" pitchFamily="34" charset="0"/>
              </a:defRPr>
            </a:lvl1pPr>
          </a:lstStyle>
          <a:p>
            <a:fld id="{F32BAC15-072F-47BA-9696-E4660A6C843E}" type="datetime1">
              <a:rPr lang="es-CO" smtClean="0"/>
              <a:pPr/>
              <a:t>27/05/2021</a:t>
            </a:fld>
            <a:endParaRPr lang="es-CO"/>
          </a:p>
        </p:txBody>
      </p:sp>
      <p:sp>
        <p:nvSpPr>
          <p:cNvPr id="10" name="Slide Number Placeholder 9"/>
          <p:cNvSpPr>
            <a:spLocks noGrp="1"/>
          </p:cNvSpPr>
          <p:nvPr>
            <p:ph type="sldNum" sz="quarter" idx="11"/>
          </p:nvPr>
        </p:nvSpPr>
        <p:spPr>
          <a:xfrm>
            <a:off x="8217872" y="6365562"/>
            <a:ext cx="502920" cy="301752"/>
          </a:xfrm>
        </p:spPr>
        <p:txBody>
          <a:bodyPr/>
          <a:lstStyle>
            <a:lvl1pPr>
              <a:defRPr>
                <a:solidFill>
                  <a:schemeClr val="bg1">
                    <a:lumMod val="50000"/>
                  </a:schemeClr>
                </a:solidFill>
                <a:latin typeface="Calibri" pitchFamily="34" charset="0"/>
                <a:cs typeface="Calibri" pitchFamily="34" charset="0"/>
              </a:defRPr>
            </a:lvl1pPr>
          </a:lstStyle>
          <a:p>
            <a:fld id="{746FD205-8D79-439C-A802-2377436AEC8A}" type="slidenum">
              <a:rPr lang="es-CO" smtClean="0"/>
              <a:pPr/>
              <a:t>‹Nº›</a:t>
            </a:fld>
            <a:endParaRPr lang="es-CO"/>
          </a:p>
        </p:txBody>
      </p:sp>
      <p:sp>
        <p:nvSpPr>
          <p:cNvPr id="11" name="Footer Placeholder 10"/>
          <p:cNvSpPr>
            <a:spLocks noGrp="1"/>
          </p:cNvSpPr>
          <p:nvPr>
            <p:ph type="ftr" sz="quarter" idx="12"/>
          </p:nvPr>
        </p:nvSpPr>
        <p:spPr/>
        <p:txBody>
          <a:bodyPr/>
          <a:lstStyle>
            <a:lvl1pPr>
              <a:defRPr>
                <a:latin typeface="Calibri" pitchFamily="34" charset="0"/>
                <a:cs typeface="Calibri" pitchFamily="34" charset="0"/>
              </a:defRPr>
            </a:lvl1pPr>
          </a:lstStyle>
          <a:p>
            <a:r>
              <a:rPr lang="es-CO"/>
              <a:t>Contaduría General de la Nación</a:t>
            </a:r>
          </a:p>
        </p:txBody>
      </p:sp>
      <p:sp>
        <p:nvSpPr>
          <p:cNvPr id="5" name="4 Marcador de texto"/>
          <p:cNvSpPr>
            <a:spLocks noGrp="1"/>
          </p:cNvSpPr>
          <p:nvPr>
            <p:ph type="body" sz="quarter" idx="13" hasCustomPrompt="1"/>
          </p:nvPr>
        </p:nvSpPr>
        <p:spPr>
          <a:xfrm>
            <a:off x="468313" y="1341438"/>
            <a:ext cx="8280400" cy="719137"/>
          </a:xfrm>
          <a:prstGeom prst="rect">
            <a:avLst/>
          </a:prstGeom>
        </p:spPr>
        <p:txBody>
          <a:bodyPr/>
          <a:lstStyle>
            <a:lvl1pPr marL="64008" indent="0">
              <a:buFontTx/>
              <a:buNone/>
              <a:defRPr sz="2800" b="1"/>
            </a:lvl1pPr>
          </a:lstStyle>
          <a:p>
            <a:pPr lvl="0"/>
            <a:r>
              <a:rPr lang="es-ES" dirty="0"/>
              <a:t>Digite subtítulo</a:t>
            </a:r>
            <a:endParaRPr lang="es-CO" dirty="0"/>
          </a:p>
        </p:txBody>
      </p:sp>
      <p:sp>
        <p:nvSpPr>
          <p:cNvPr id="2" name="1 Título"/>
          <p:cNvSpPr>
            <a:spLocks noGrp="1"/>
          </p:cNvSpPr>
          <p:nvPr>
            <p:ph type="title" hasCustomPrompt="1"/>
          </p:nvPr>
        </p:nvSpPr>
        <p:spPr>
          <a:xfrm>
            <a:off x="3635896" y="34944"/>
            <a:ext cx="5112568" cy="873776"/>
          </a:xfrm>
          <a:prstGeom prst="rect">
            <a:avLst/>
          </a:prstGeom>
        </p:spPr>
        <p:txBody>
          <a:bodyPr/>
          <a:lstStyle>
            <a:lvl1pPr algn="r">
              <a:defRPr/>
            </a:lvl1pPr>
          </a:lstStyle>
          <a:p>
            <a:r>
              <a:rPr lang="es-ES" dirty="0"/>
              <a:t>HAGA CLIC DIGITE EL TÍTULO GENERAL</a:t>
            </a:r>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ólo título">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lvl1pPr>
              <a:defRPr>
                <a:solidFill>
                  <a:schemeClr val="bg1">
                    <a:lumMod val="50000"/>
                  </a:schemeClr>
                </a:solidFill>
                <a:latin typeface="Calibri" pitchFamily="34" charset="0"/>
                <a:cs typeface="Calibri" pitchFamily="34" charset="0"/>
              </a:defRPr>
            </a:lvl1pPr>
          </a:lstStyle>
          <a:p>
            <a:fld id="{81CE9DB7-0D0C-4EDB-9662-97D5E5546A43}" type="datetime1">
              <a:rPr lang="es-CO" smtClean="0"/>
              <a:pPr/>
              <a:t>27/05/2021</a:t>
            </a:fld>
            <a:endParaRPr lang="es-CO"/>
          </a:p>
        </p:txBody>
      </p:sp>
      <p:sp>
        <p:nvSpPr>
          <p:cNvPr id="7" name="Slide Number Placeholder 6"/>
          <p:cNvSpPr>
            <a:spLocks noGrp="1"/>
          </p:cNvSpPr>
          <p:nvPr>
            <p:ph type="sldNum" sz="quarter" idx="11"/>
          </p:nvPr>
        </p:nvSpPr>
        <p:spPr/>
        <p:txBody>
          <a:bodyPr/>
          <a:lstStyle>
            <a:lvl1pPr>
              <a:defRPr>
                <a:solidFill>
                  <a:schemeClr val="bg1">
                    <a:lumMod val="50000"/>
                  </a:schemeClr>
                </a:solidFill>
                <a:latin typeface="Calibri" pitchFamily="34" charset="0"/>
                <a:cs typeface="Calibri" pitchFamily="34" charset="0"/>
              </a:defRPr>
            </a:lvl1pPr>
          </a:lstStyle>
          <a:p>
            <a:fld id="{746FD205-8D79-439C-A802-2377436AEC8A}" type="slidenum">
              <a:rPr lang="es-CO" smtClean="0"/>
              <a:pPr/>
              <a:t>‹Nº›</a:t>
            </a:fld>
            <a:endParaRPr lang="es-CO"/>
          </a:p>
        </p:txBody>
      </p:sp>
      <p:sp>
        <p:nvSpPr>
          <p:cNvPr id="8" name="Footer Placeholder 7"/>
          <p:cNvSpPr>
            <a:spLocks noGrp="1"/>
          </p:cNvSpPr>
          <p:nvPr>
            <p:ph type="ftr" sz="quarter" idx="12"/>
          </p:nvPr>
        </p:nvSpPr>
        <p:spPr/>
        <p:txBody>
          <a:bodyPr/>
          <a:lstStyle>
            <a:lvl1pPr>
              <a:defRPr>
                <a:latin typeface="Calibri" pitchFamily="34" charset="0"/>
                <a:cs typeface="Calibri" pitchFamily="34" charset="0"/>
              </a:defRPr>
            </a:lvl1pPr>
          </a:lstStyle>
          <a:p>
            <a:r>
              <a:rPr lang="es-CO"/>
              <a:t>Contaduría General de la Nación</a:t>
            </a:r>
          </a:p>
        </p:txBody>
      </p:sp>
      <p:sp>
        <p:nvSpPr>
          <p:cNvPr id="2" name="1 Título"/>
          <p:cNvSpPr>
            <a:spLocks noGrp="1"/>
          </p:cNvSpPr>
          <p:nvPr>
            <p:ph type="title" hasCustomPrompt="1"/>
          </p:nvPr>
        </p:nvSpPr>
        <p:spPr>
          <a:xfrm>
            <a:off x="3635896" y="34944"/>
            <a:ext cx="5112568" cy="945784"/>
          </a:xfrm>
          <a:prstGeom prst="rect">
            <a:avLst/>
          </a:prstGeom>
        </p:spPr>
        <p:txBody>
          <a:bodyPr/>
          <a:lstStyle/>
          <a:p>
            <a:r>
              <a:rPr lang="es-ES" dirty="0"/>
              <a:t>HAGA CLIC DIGITE EL TÍTULO GENERAL</a:t>
            </a:r>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524000"/>
            <a:ext cx="8229600" cy="4648200"/>
          </a:xfrm>
          <a:prstGeom prst="rect">
            <a:avLst/>
          </a:prstGeo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s-E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CF2F8E7B-3B65-4360-951D-670C61AC2CE2}" type="datetime1">
              <a:rPr lang="es-CO" smtClean="0"/>
              <a:pPr/>
              <a:t>27/05/2021</a:t>
            </a:fld>
            <a:endParaRPr lang="es-CO"/>
          </a:p>
        </p:txBody>
      </p:sp>
      <p:sp>
        <p:nvSpPr>
          <p:cNvPr id="5" name="Footer Placeholder 4"/>
          <p:cNvSpPr>
            <a:spLocks noGrp="1"/>
          </p:cNvSpPr>
          <p:nvPr>
            <p:ph type="ftr" sz="quarter" idx="11"/>
          </p:nvPr>
        </p:nvSpPr>
        <p:spPr/>
        <p:txBody>
          <a:bodyPr/>
          <a:lstStyle/>
          <a:p>
            <a:r>
              <a:rPr lang="es-CO"/>
              <a:t>Contaduría General de la Nación</a:t>
            </a:r>
            <a:endParaRPr lang="es-ES"/>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746FD205-8D79-439C-A802-2377436AEC8A}" type="slidenum">
              <a:rPr lang="es-CO" smtClean="0"/>
              <a:pPr/>
              <a:t>‹Nº›</a:t>
            </a:fld>
            <a:endParaRPr lang="es-CO"/>
          </a:p>
        </p:txBody>
      </p:sp>
      <p:sp>
        <p:nvSpPr>
          <p:cNvPr id="2" name="1 Título"/>
          <p:cNvSpPr>
            <a:spLocks noGrp="1"/>
          </p:cNvSpPr>
          <p:nvPr>
            <p:ph type="title" hasCustomPrompt="1"/>
          </p:nvPr>
        </p:nvSpPr>
        <p:spPr>
          <a:xfrm>
            <a:off x="3851920" y="116632"/>
            <a:ext cx="4834880" cy="792088"/>
          </a:xfrm>
          <a:prstGeom prst="rect">
            <a:avLst/>
          </a:prstGeom>
        </p:spPr>
        <p:txBody>
          <a:bodyPr/>
          <a:lstStyle/>
          <a:p>
            <a:r>
              <a:rPr lang="es-ES" dirty="0"/>
              <a:t>HAGA CLIC DIGITE EL TÍTULO GENERAL</a:t>
            </a:r>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484784"/>
            <a:ext cx="6248400" cy="4382616"/>
          </a:xfrm>
          <a:prstGeom prst="rect">
            <a:avLst/>
          </a:prstGeom>
        </p:spPr>
        <p:txBody>
          <a:bodyPr vert="eaVert"/>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s-ES" dirty="0"/>
          </a:p>
        </p:txBody>
      </p:sp>
      <p:sp>
        <p:nvSpPr>
          <p:cNvPr id="4" name="Date Placeholder 3"/>
          <p:cNvSpPr>
            <a:spLocks noGrp="1"/>
          </p:cNvSpPr>
          <p:nvPr>
            <p:ph type="dt" sz="half" idx="10"/>
          </p:nvPr>
        </p:nvSpPr>
        <p:spPr/>
        <p:txBody>
          <a:bodyPr/>
          <a:lstStyle>
            <a:lvl1pPr>
              <a:defRPr>
                <a:solidFill>
                  <a:schemeClr val="bg1">
                    <a:lumMod val="50000"/>
                  </a:schemeClr>
                </a:solidFill>
                <a:latin typeface="Calibri" pitchFamily="34" charset="0"/>
                <a:cs typeface="Calibri" pitchFamily="34" charset="0"/>
              </a:defRPr>
            </a:lvl1pPr>
          </a:lstStyle>
          <a:p>
            <a:fld id="{728C35BB-BF18-41E0-B2AE-BB771354A288}" type="datetime1">
              <a:rPr lang="es-CO" smtClean="0"/>
              <a:pPr/>
              <a:t>27/05/2021</a:t>
            </a:fld>
            <a:endParaRPr lang="es-CO"/>
          </a:p>
        </p:txBody>
      </p:sp>
      <p:sp>
        <p:nvSpPr>
          <p:cNvPr id="5" name="Footer Placeholder 4"/>
          <p:cNvSpPr>
            <a:spLocks noGrp="1"/>
          </p:cNvSpPr>
          <p:nvPr>
            <p:ph type="ftr" sz="quarter" idx="11"/>
          </p:nvPr>
        </p:nvSpPr>
        <p:spPr/>
        <p:txBody>
          <a:bodyPr/>
          <a:lstStyle>
            <a:lvl1pPr>
              <a:defRPr>
                <a:latin typeface="Calibri" pitchFamily="34" charset="0"/>
                <a:cs typeface="Calibri" pitchFamily="34" charset="0"/>
              </a:defRPr>
            </a:lvl1pPr>
          </a:lstStyle>
          <a:p>
            <a:r>
              <a:rPr lang="es-CO"/>
              <a:t>Contaduría General de la Nación</a:t>
            </a:r>
          </a:p>
        </p:txBody>
      </p:sp>
      <p:sp>
        <p:nvSpPr>
          <p:cNvPr id="6" name="Slide Number Placeholder 5"/>
          <p:cNvSpPr>
            <a:spLocks noGrp="1"/>
          </p:cNvSpPr>
          <p:nvPr>
            <p:ph type="sldNum" sz="quarter" idx="12"/>
          </p:nvPr>
        </p:nvSpPr>
        <p:spPr/>
        <p:txBody>
          <a:bodyPr/>
          <a:lstStyle>
            <a:lvl1pPr>
              <a:defRPr>
                <a:solidFill>
                  <a:schemeClr val="bg1">
                    <a:lumMod val="50000"/>
                  </a:schemeClr>
                </a:solidFill>
                <a:latin typeface="Calibri" pitchFamily="34" charset="0"/>
                <a:cs typeface="Calibri" pitchFamily="34" charset="0"/>
              </a:defRPr>
            </a:lvl1pPr>
          </a:lstStyle>
          <a:p>
            <a:fld id="{746FD205-8D79-439C-A802-2377436AEC8A}" type="slidenum">
              <a:rPr lang="es-CO" smtClean="0"/>
              <a:pPr/>
              <a:t>‹Nº›</a:t>
            </a:fld>
            <a:endParaRPr lang="es-CO"/>
          </a:p>
        </p:txBody>
      </p:sp>
      <p:sp>
        <p:nvSpPr>
          <p:cNvPr id="10" name="9 Marcador de texto"/>
          <p:cNvSpPr>
            <a:spLocks noGrp="1"/>
          </p:cNvSpPr>
          <p:nvPr>
            <p:ph type="body" sz="quarter" idx="13" hasCustomPrompt="1"/>
          </p:nvPr>
        </p:nvSpPr>
        <p:spPr>
          <a:xfrm rot="5400000">
            <a:off x="5616116" y="2816935"/>
            <a:ext cx="4320479" cy="1656184"/>
          </a:xfrm>
          <a:prstGeom prst="rect">
            <a:avLst/>
          </a:prstGeom>
        </p:spPr>
        <p:txBody>
          <a:bodyPr/>
          <a:lstStyle>
            <a:lvl1pPr marL="64008" indent="0">
              <a:buFontTx/>
              <a:buNone/>
              <a:defRPr sz="2400" b="1">
                <a:latin typeface="Calibri" pitchFamily="34" charset="0"/>
              </a:defRPr>
            </a:lvl1pPr>
          </a:lstStyle>
          <a:p>
            <a:pPr lvl="0"/>
            <a:r>
              <a:rPr lang="es-ES" dirty="0"/>
              <a:t>Digite subtítulo</a:t>
            </a:r>
            <a:endParaRPr lang="es-CO" dirty="0"/>
          </a:p>
        </p:txBody>
      </p:sp>
      <p:sp>
        <p:nvSpPr>
          <p:cNvPr id="2" name="1 Título"/>
          <p:cNvSpPr>
            <a:spLocks noGrp="1"/>
          </p:cNvSpPr>
          <p:nvPr>
            <p:ph type="title" hasCustomPrompt="1"/>
          </p:nvPr>
        </p:nvSpPr>
        <p:spPr>
          <a:xfrm>
            <a:off x="3779912" y="116632"/>
            <a:ext cx="4906888" cy="720080"/>
          </a:xfrm>
          <a:prstGeom prst="rect">
            <a:avLst/>
          </a:prstGeom>
        </p:spPr>
        <p:txBody>
          <a:bodyPr/>
          <a:lstStyle/>
          <a:p>
            <a:r>
              <a:rPr lang="es-ES" dirty="0"/>
              <a:t>HAGA CLIC DIGITE EL TÍTULO GENERAL</a:t>
            </a:r>
            <a:endParaRPr lang="es-C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34000">
              <a:srgbClr val="F6F6F6"/>
            </a:gs>
            <a:gs pos="100000">
              <a:schemeClr val="bg1">
                <a:tint val="85000"/>
                <a:satMod val="400000"/>
              </a:schemeClr>
            </a:gs>
          </a:gsLst>
          <a:lin ang="5400000" scaled="0"/>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Date Placeholder 13"/>
          <p:cNvSpPr>
            <a:spLocks noGrp="1"/>
          </p:cNvSpPr>
          <p:nvPr>
            <p:ph type="dt" sz="half" idx="2"/>
          </p:nvPr>
        </p:nvSpPr>
        <p:spPr>
          <a:xfrm>
            <a:off x="5988471" y="6381328"/>
            <a:ext cx="2133600" cy="301752"/>
          </a:xfrm>
          <a:prstGeom prst="rect">
            <a:avLst/>
          </a:prstGeom>
        </p:spPr>
        <p:txBody>
          <a:bodyPr vert="horz" anchor="b"/>
          <a:lstStyle>
            <a:lvl1pPr algn="r" eaLnBrk="1" latinLnBrk="0" hangingPunct="1">
              <a:defRPr kumimoji="0" lang="es-ES" sz="900" b="0">
                <a:solidFill>
                  <a:schemeClr val="bg1">
                    <a:lumMod val="50000"/>
                  </a:schemeClr>
                </a:solidFill>
                <a:latin typeface="Calibri" pitchFamily="34" charset="0"/>
                <a:cs typeface="Calibri" pitchFamily="34" charset="0"/>
              </a:defRPr>
            </a:lvl1pPr>
          </a:lstStyle>
          <a:p>
            <a:fld id="{9FF17739-2E13-4379-887A-7D161DA66895}" type="datetime1">
              <a:rPr lang="es-CO" smtClean="0"/>
              <a:pPr/>
              <a:t>27/05/2021</a:t>
            </a:fld>
            <a:endParaRPr lang="es-CO" dirty="0"/>
          </a:p>
        </p:txBody>
      </p:sp>
      <p:sp>
        <p:nvSpPr>
          <p:cNvPr id="3" name="Footer Placeholder 2"/>
          <p:cNvSpPr>
            <a:spLocks noGrp="1"/>
          </p:cNvSpPr>
          <p:nvPr>
            <p:ph type="ftr" sz="quarter" idx="3"/>
          </p:nvPr>
        </p:nvSpPr>
        <p:spPr>
          <a:xfrm>
            <a:off x="1430988" y="6381328"/>
            <a:ext cx="4260056" cy="300831"/>
          </a:xfrm>
          <a:prstGeom prst="rect">
            <a:avLst/>
          </a:prstGeom>
        </p:spPr>
        <p:txBody>
          <a:bodyPr vert="horz" anchor="b"/>
          <a:lstStyle>
            <a:lvl1pPr algn="r" eaLnBrk="1" latinLnBrk="0" hangingPunct="1">
              <a:defRPr kumimoji="0" lang="es-ES" sz="1000">
                <a:solidFill>
                  <a:schemeClr val="accent1">
                    <a:lumMod val="75000"/>
                  </a:schemeClr>
                </a:solidFill>
                <a:latin typeface="Calibri" pitchFamily="34" charset="0"/>
                <a:cs typeface="Calibri" pitchFamily="34" charset="0"/>
              </a:defRPr>
            </a:lvl1pPr>
          </a:lstStyle>
          <a:p>
            <a:r>
              <a:rPr lang="es-CO" sz="900"/>
              <a:t>Contaduría </a:t>
            </a:r>
            <a:r>
              <a:rPr lang="es-CO"/>
              <a:t>General de la Nación</a:t>
            </a:r>
            <a:endParaRPr lang="es-CO" dirty="0"/>
          </a:p>
        </p:txBody>
      </p:sp>
      <p:sp>
        <p:nvSpPr>
          <p:cNvPr id="23" name="Slide Number Placeholder 22"/>
          <p:cNvSpPr>
            <a:spLocks noGrp="1"/>
          </p:cNvSpPr>
          <p:nvPr>
            <p:ph type="sldNum" sz="quarter" idx="4"/>
          </p:nvPr>
        </p:nvSpPr>
        <p:spPr>
          <a:xfrm>
            <a:off x="8312468" y="6381328"/>
            <a:ext cx="502920" cy="301752"/>
          </a:xfrm>
          <a:prstGeom prst="rect">
            <a:avLst/>
          </a:prstGeom>
        </p:spPr>
        <p:txBody>
          <a:bodyPr vert="horz" anchor="b"/>
          <a:lstStyle>
            <a:lvl1pPr algn="ctr" eaLnBrk="1" latinLnBrk="0" hangingPunct="1">
              <a:defRPr kumimoji="0" lang="es-ES" sz="1100">
                <a:solidFill>
                  <a:schemeClr val="bg1">
                    <a:lumMod val="50000"/>
                  </a:schemeClr>
                </a:solidFill>
                <a:latin typeface="Calibri" pitchFamily="34" charset="0"/>
                <a:cs typeface="Calibri" pitchFamily="34" charset="0"/>
              </a:defRPr>
            </a:lvl1pPr>
          </a:lstStyle>
          <a:p>
            <a:fld id="{746FD205-8D79-439C-A802-2377436AEC8A}" type="slidenum">
              <a:rPr lang="es-CO" smtClean="0"/>
              <a:pPr/>
              <a:t>‹Nº›</a:t>
            </a:fld>
            <a:endParaRPr lang="es-CO" dirty="0"/>
          </a:p>
        </p:txBody>
      </p:sp>
      <p:sp>
        <p:nvSpPr>
          <p:cNvPr id="12" name="11 Rectángulo"/>
          <p:cNvSpPr/>
          <p:nvPr/>
        </p:nvSpPr>
        <p:spPr bwMode="auto">
          <a:xfrm>
            <a:off x="7952" y="0"/>
            <a:ext cx="3563887" cy="1000936"/>
          </a:xfrm>
          <a:prstGeom prst="rect">
            <a:avLst/>
          </a:prstGeom>
          <a:solidFill>
            <a:schemeClr val="bg1"/>
          </a:solidFill>
          <a:ln w="9525" cap="flat" cmpd="sng" algn="ctr">
            <a:noFill/>
            <a:prstDash val="solid"/>
            <a:round/>
            <a:headEnd type="none" w="med" len="med"/>
            <a:tailEnd type="none" w="med" len="med"/>
          </a:ln>
          <a:effectLst>
            <a:reflection endPos="8000" dist="25400" dir="5400000" sy="-100000" algn="bl" rotWithShape="0"/>
          </a:effectLst>
        </p:spPr>
        <p:txBody>
          <a:bodyPr/>
          <a:lstStyle/>
          <a:p>
            <a:pPr algn="l">
              <a:spcBef>
                <a:spcPct val="0"/>
              </a:spcBef>
              <a:defRPr/>
            </a:pPr>
            <a:endParaRPr lang="es-CO" sz="2400" dirty="0">
              <a:latin typeface="Times New Roman" pitchFamily="18" charset="0"/>
            </a:endParaRPr>
          </a:p>
        </p:txBody>
      </p:sp>
      <p:pic>
        <p:nvPicPr>
          <p:cNvPr id="13" name="Picture 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45394" y="97570"/>
            <a:ext cx="838147" cy="85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267744" y="332656"/>
            <a:ext cx="1160731" cy="28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10 Imagen"/>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580336" y="116632"/>
            <a:ext cx="543391" cy="721103"/>
          </a:xfrm>
          <a:prstGeom prst="rect">
            <a:avLst/>
          </a:prstGeom>
        </p:spPr>
      </p:pic>
      <p:sp>
        <p:nvSpPr>
          <p:cNvPr id="16" name="15 Rectángulo"/>
          <p:cNvSpPr/>
          <p:nvPr/>
        </p:nvSpPr>
        <p:spPr>
          <a:xfrm>
            <a:off x="3887376" y="999698"/>
            <a:ext cx="5005104"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63" r:id="rId4"/>
    <p:sldLayoutId id="2147483662" r:id="rId5"/>
    <p:sldLayoutId id="2147483664" r:id="rId6"/>
    <p:sldLayoutId id="2147483666" r:id="rId7"/>
    <p:sldLayoutId id="2147483670" r:id="rId8"/>
    <p:sldLayoutId id="2147483671" r:id="rId9"/>
    <p:sldLayoutId id="2147483683" r:id="rId10"/>
  </p:sldLayoutIdLst>
  <p:hf sldNum="0" hdr="0"/>
  <p:txStyles>
    <p:titleStyle>
      <a:lvl1pPr marL="484632" algn="l" rtl="0" eaLnBrk="1" latinLnBrk="0" hangingPunct="1">
        <a:spcBef>
          <a:spcPct val="0"/>
        </a:spcBef>
        <a:buNone/>
        <a:defRPr kumimoji="0" lang="es-ES" sz="1600" kern="1200">
          <a:ln w="6350">
            <a:noFill/>
          </a:ln>
          <a:solidFill>
            <a:schemeClr val="tx2"/>
          </a:solidFill>
          <a:effectLst/>
          <a:latin typeface="Calibri" pitchFamily="34" charset="0"/>
          <a:ea typeface="+mj-ea"/>
          <a:cs typeface="Calibri" pitchFamily="34" charset="0"/>
        </a:defRPr>
      </a:lvl1pPr>
    </p:titleStyle>
    <p:bodyStyle>
      <a:lvl1pPr marL="448056" indent="-384048" algn="l" rtl="0" eaLnBrk="1" latinLnBrk="0" hangingPunct="1">
        <a:spcBef>
          <a:spcPct val="20000"/>
        </a:spcBef>
        <a:buClr>
          <a:schemeClr val="accent1"/>
        </a:buClr>
        <a:buSzPct val="80000"/>
        <a:buFont typeface="Wingdings 2"/>
        <a:buChar char=""/>
        <a:defRPr kumimoji="0" lang="es-ES"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es-ES"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es-ES"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es-ES"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ANEXOS%20CIC%20Nacional%20a%20dic%202013.xlsx"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ANEXOS%20CIC%20Territorial%20a%20dic%202013.xlsx"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Aditorias%20Micro%20CGR%202013.xlsx"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2585" b="17668"/>
          <a:stretch/>
        </p:blipFill>
        <p:spPr bwMode="auto">
          <a:xfrm>
            <a:off x="4340911" y="565431"/>
            <a:ext cx="4788024" cy="6309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46261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itle 1"/>
          <p:cNvSpPr txBox="1">
            <a:spLocks/>
          </p:cNvSpPr>
          <p:nvPr/>
        </p:nvSpPr>
        <p:spPr>
          <a:xfrm>
            <a:off x="2699792" y="5517232"/>
            <a:ext cx="5400600" cy="1584176"/>
          </a:xfrm>
          <a:prstGeom prst="rect">
            <a:avLst/>
          </a:prstGeom>
        </p:spPr>
        <p:txBody>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endParaRPr kumimoji="0" lang="es-ES" sz="2000" b="1" i="0" u="none" strike="noStrike" kern="1200" cap="none" spc="0" normalizeH="0" baseline="0" noProof="0" dirty="0">
              <a:ln w="6350">
                <a:noFill/>
              </a:ln>
              <a:solidFill>
                <a:schemeClr val="accent1">
                  <a:lumMod val="50000"/>
                </a:schemeClr>
              </a:solidFill>
              <a:effectLst/>
              <a:uLnTx/>
              <a:uFillTx/>
              <a:latin typeface="Calibri" pitchFamily="34" charset="0"/>
              <a:ea typeface="+mj-ea"/>
              <a:cs typeface="Calibri" pitchFamily="34" charset="0"/>
            </a:endParaRPr>
          </a:p>
          <a:p>
            <a:pPr marL="484632" marR="0" lvl="0" indent="0" algn="ctr" defTabSz="914400" rtl="0" eaLnBrk="1" fontAlgn="auto" latinLnBrk="0" hangingPunct="1">
              <a:lnSpc>
                <a:spcPct val="100000"/>
              </a:lnSpc>
              <a:spcBef>
                <a:spcPct val="0"/>
              </a:spcBef>
              <a:spcAft>
                <a:spcPts val="0"/>
              </a:spcAft>
              <a:buClrTx/>
              <a:buSzTx/>
              <a:buFontTx/>
              <a:buNone/>
              <a:tabLst/>
              <a:defRPr/>
            </a:pPr>
            <a:endParaRPr lang="es-ES" sz="2000" b="1" dirty="0">
              <a:ln w="6350">
                <a:noFill/>
              </a:ln>
              <a:solidFill>
                <a:schemeClr val="accent1">
                  <a:lumMod val="50000"/>
                </a:schemeClr>
              </a:solidFill>
              <a:latin typeface="Calibri" pitchFamily="34" charset="0"/>
              <a:ea typeface="+mj-ea"/>
              <a:cs typeface="Calibri" pitchFamily="34" charset="0"/>
            </a:endParaRPr>
          </a:p>
          <a:p>
            <a:pPr marL="484632" marR="0" lvl="0" indent="0" algn="r" defTabSz="914400" rtl="0" eaLnBrk="1" fontAlgn="auto" latinLnBrk="0" hangingPunct="1">
              <a:lnSpc>
                <a:spcPct val="100000"/>
              </a:lnSpc>
              <a:spcBef>
                <a:spcPct val="0"/>
              </a:spcBef>
              <a:spcAft>
                <a:spcPts val="0"/>
              </a:spcAft>
              <a:buClrTx/>
              <a:buSzTx/>
              <a:buFontTx/>
              <a:buNone/>
              <a:tabLst/>
              <a:defRPr/>
            </a:pPr>
            <a:r>
              <a:rPr kumimoji="0" lang="es-ES" sz="1400" b="1" i="0" u="none" strike="noStrike" kern="1200" cap="none" spc="0" normalizeH="0" baseline="0" noProof="0" dirty="0">
                <a:ln w="6350">
                  <a:noFill/>
                </a:ln>
                <a:solidFill>
                  <a:schemeClr val="accent1">
                    <a:lumMod val="50000"/>
                  </a:schemeClr>
                </a:solidFill>
                <a:effectLst/>
                <a:uLnTx/>
                <a:uFillTx/>
                <a:latin typeface="Calibri" pitchFamily="34" charset="0"/>
                <a:ea typeface="+mj-ea"/>
                <a:cs typeface="Calibri" pitchFamily="34" charset="0"/>
              </a:rPr>
              <a:t>PEDRO LUIS  BOHÓRQUEZ RAMÍREZ</a:t>
            </a:r>
          </a:p>
          <a:p>
            <a:pPr marL="484632" marR="0" lvl="0" indent="0" algn="r" defTabSz="914400" rtl="0" eaLnBrk="1" fontAlgn="auto" latinLnBrk="0" hangingPunct="1">
              <a:lnSpc>
                <a:spcPct val="100000"/>
              </a:lnSpc>
              <a:spcBef>
                <a:spcPct val="0"/>
              </a:spcBef>
              <a:spcAft>
                <a:spcPts val="0"/>
              </a:spcAft>
              <a:buClrTx/>
              <a:buSzTx/>
              <a:buFontTx/>
              <a:buNone/>
              <a:tabLst/>
              <a:defRPr/>
            </a:pPr>
            <a:r>
              <a:rPr kumimoji="0" lang="es-ES" sz="1400" b="1" i="0" u="none" strike="noStrike" kern="1200" cap="none" spc="0" normalizeH="0" baseline="0" noProof="0" dirty="0">
                <a:ln w="6350">
                  <a:noFill/>
                </a:ln>
                <a:solidFill>
                  <a:schemeClr val="accent1">
                    <a:lumMod val="50000"/>
                  </a:schemeClr>
                </a:solidFill>
                <a:effectLst/>
                <a:uLnTx/>
                <a:uFillTx/>
                <a:latin typeface="Calibri" pitchFamily="34" charset="0"/>
                <a:ea typeface="+mj-ea"/>
                <a:cs typeface="Calibri" pitchFamily="34" charset="0"/>
              </a:rPr>
              <a:t>Contador General de la Nación</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 y="1556792"/>
            <a:ext cx="5076056" cy="115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5616" y="2692170"/>
            <a:ext cx="3240360" cy="4165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05910" y="589461"/>
            <a:ext cx="4086570" cy="535981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0090218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Título"/>
          <p:cNvSpPr>
            <a:spLocks noGrp="1"/>
          </p:cNvSpPr>
          <p:nvPr>
            <p:ph type="title"/>
          </p:nvPr>
        </p:nvSpPr>
        <p:spPr>
          <a:xfrm>
            <a:off x="3635896" y="332656"/>
            <a:ext cx="5328592" cy="504056"/>
          </a:xfrm>
        </p:spPr>
        <p:txBody>
          <a:bodyPr/>
          <a:lstStyle/>
          <a:p>
            <a:r>
              <a:rPr lang="es-CO" sz="3000" b="1" dirty="0"/>
              <a:t>Entidades Nacionales omisas</a:t>
            </a:r>
          </a:p>
        </p:txBody>
      </p:sp>
      <p:pic>
        <p:nvPicPr>
          <p:cNvPr id="21506" name="Picture 2"/>
          <p:cNvPicPr>
            <a:picLocks noChangeAspect="1" noChangeArrowheads="1"/>
          </p:cNvPicPr>
          <p:nvPr/>
        </p:nvPicPr>
        <p:blipFill>
          <a:blip r:embed="rId2" cstate="print"/>
          <a:srcRect/>
          <a:stretch>
            <a:fillRect/>
          </a:stretch>
        </p:blipFill>
        <p:spPr bwMode="auto">
          <a:xfrm>
            <a:off x="107504" y="1124744"/>
            <a:ext cx="8856984" cy="5472608"/>
          </a:xfrm>
          <a:prstGeom prst="rect">
            <a:avLst/>
          </a:prstGeom>
          <a:noFill/>
          <a:ln w="9525">
            <a:noFill/>
            <a:miter lim="800000"/>
            <a:headEnd/>
            <a:tailEnd/>
          </a:ln>
          <a:effectLst/>
        </p:spPr>
      </p:pic>
    </p:spTree>
    <p:extLst>
      <p:ext uri="{BB962C8B-B14F-4D97-AF65-F5344CB8AC3E}">
        <p14:creationId xmlns:p14="http://schemas.microsoft.com/office/powerpoint/2010/main" val="983483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Título"/>
          <p:cNvSpPr>
            <a:spLocks noGrp="1"/>
          </p:cNvSpPr>
          <p:nvPr>
            <p:ph type="title"/>
          </p:nvPr>
        </p:nvSpPr>
        <p:spPr>
          <a:xfrm>
            <a:off x="2483768" y="16158"/>
            <a:ext cx="6624736" cy="1152128"/>
          </a:xfrm>
        </p:spPr>
        <p:txBody>
          <a:bodyPr/>
          <a:lstStyle/>
          <a:p>
            <a:r>
              <a:rPr lang="es-CO" sz="3200" b="1" dirty="0"/>
              <a:t>Calificación de Control Interno Contable Nivel Nacional 2013</a:t>
            </a:r>
          </a:p>
        </p:txBody>
      </p:sp>
      <p:sp>
        <p:nvSpPr>
          <p:cNvPr id="7" name="6 CuadroTexto"/>
          <p:cNvSpPr txBox="1"/>
          <p:nvPr/>
        </p:nvSpPr>
        <p:spPr>
          <a:xfrm>
            <a:off x="6084168" y="1220554"/>
            <a:ext cx="2880320" cy="5016758"/>
          </a:xfrm>
          <a:prstGeom prst="rect">
            <a:avLst/>
          </a:prstGeom>
          <a:noFill/>
        </p:spPr>
        <p:txBody>
          <a:bodyPr wrap="square" rtlCol="0">
            <a:spAutoFit/>
          </a:bodyPr>
          <a:lstStyle/>
          <a:p>
            <a:pPr algn="just"/>
            <a:r>
              <a:rPr lang="es-ES" sz="1600" b="1" dirty="0"/>
              <a:t>Para el año 2013, la entidad con criterio </a:t>
            </a:r>
            <a:r>
              <a:rPr lang="es-ES" sz="1600" b="1" dirty="0">
                <a:solidFill>
                  <a:srgbClr val="FF0000"/>
                </a:solidFill>
              </a:rPr>
              <a:t>Inadecuado</a:t>
            </a:r>
            <a:r>
              <a:rPr lang="es-ES" sz="1600" b="1" dirty="0"/>
              <a:t> fue: </a:t>
            </a:r>
            <a:r>
              <a:rPr lang="es-CO" sz="1600" b="1" dirty="0">
                <a:solidFill>
                  <a:schemeClr val="accent4">
                    <a:lumMod val="50000"/>
                  </a:schemeClr>
                </a:solidFill>
              </a:rPr>
              <a:t>Electrificadora del Cesar S.A. -E.S.P. - En Liquidación.</a:t>
            </a:r>
            <a:endParaRPr lang="es-ES" sz="1600" b="1" dirty="0">
              <a:solidFill>
                <a:schemeClr val="accent4">
                  <a:lumMod val="50000"/>
                </a:schemeClr>
              </a:solidFill>
            </a:endParaRPr>
          </a:p>
          <a:p>
            <a:pPr algn="just"/>
            <a:endParaRPr lang="es-ES" sz="1600" b="1" dirty="0"/>
          </a:p>
          <a:p>
            <a:pPr algn="just"/>
            <a:r>
              <a:rPr lang="es-ES" sz="1600" b="1" dirty="0"/>
              <a:t>Para el 2012, las entidades con criterio deficiente fueron: </a:t>
            </a:r>
          </a:p>
          <a:p>
            <a:pPr algn="just"/>
            <a:endParaRPr lang="es-ES" sz="1600" b="1" dirty="0"/>
          </a:p>
          <a:p>
            <a:pPr marL="342900" indent="-342900" algn="just">
              <a:buAutoNum type="arabicPeriod"/>
            </a:pPr>
            <a:r>
              <a:rPr lang="es-ES" sz="1600" b="1" i="1" dirty="0"/>
              <a:t>Unidad Nacional para la Gestión del Riesgo de Desastres (2,25), </a:t>
            </a:r>
          </a:p>
          <a:p>
            <a:pPr marL="342900" indent="-342900" algn="just">
              <a:buAutoNum type="arabicPeriod"/>
            </a:pPr>
            <a:r>
              <a:rPr lang="es-ES" sz="1600" b="1" i="1" dirty="0"/>
              <a:t>Agencia Presidencial de Cooperación Internacional de Colombia (3,07)</a:t>
            </a:r>
          </a:p>
          <a:p>
            <a:pPr marL="342900" indent="-342900" algn="just">
              <a:buAutoNum type="arabicPeriod"/>
            </a:pPr>
            <a:r>
              <a:rPr lang="es-ES" sz="1600" b="1" i="1" dirty="0"/>
              <a:t>Unidad Nacional de Protección (2,87).</a:t>
            </a:r>
            <a:endParaRPr lang="es-CO" sz="1600" b="1" i="1" dirty="0">
              <a:latin typeface="Calibri" pitchFamily="34" charset="0"/>
              <a:cs typeface="Calibri" pitchFamily="34" charset="0"/>
            </a:endParaRPr>
          </a:p>
        </p:txBody>
      </p:sp>
      <p:pic>
        <p:nvPicPr>
          <p:cNvPr id="2253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l="13230" t="16925" r="13061" b="9733"/>
          <a:stretch>
            <a:fillRect/>
          </a:stretch>
        </p:blipFill>
        <p:spPr bwMode="auto">
          <a:xfrm>
            <a:off x="191344" y="1052736"/>
            <a:ext cx="5760640" cy="2952328"/>
          </a:xfrm>
          <a:prstGeom prst="rect">
            <a:avLst/>
          </a:prstGeom>
          <a:noFill/>
          <a:ln w="9525">
            <a:noFill/>
            <a:miter lim="800000"/>
            <a:headEnd/>
            <a:tailEnd/>
          </a:ln>
          <a:effectLst/>
        </p:spPr>
      </p:pic>
      <p:pic>
        <p:nvPicPr>
          <p:cNvPr id="22532" name="Picture 4"/>
          <p:cNvPicPr>
            <a:picLocks noChangeAspect="1" noChangeArrowheads="1"/>
          </p:cNvPicPr>
          <p:nvPr/>
        </p:nvPicPr>
        <p:blipFill>
          <a:blip r:embed="rId3" cstate="print"/>
          <a:srcRect/>
          <a:stretch>
            <a:fillRect/>
          </a:stretch>
        </p:blipFill>
        <p:spPr bwMode="auto">
          <a:xfrm>
            <a:off x="179512" y="4005064"/>
            <a:ext cx="5760640" cy="2664296"/>
          </a:xfrm>
          <a:prstGeom prst="rect">
            <a:avLst/>
          </a:prstGeom>
          <a:noFill/>
          <a:ln w="9525">
            <a:noFill/>
            <a:miter lim="800000"/>
            <a:headEnd/>
            <a:tailEnd/>
          </a:ln>
          <a:effectLst/>
        </p:spPr>
      </p:pic>
    </p:spTree>
    <p:extLst>
      <p:ext uri="{BB962C8B-B14F-4D97-AF65-F5344CB8AC3E}">
        <p14:creationId xmlns:p14="http://schemas.microsoft.com/office/powerpoint/2010/main" val="98348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Título"/>
          <p:cNvSpPr>
            <a:spLocks noGrp="1"/>
          </p:cNvSpPr>
          <p:nvPr>
            <p:ph type="title"/>
          </p:nvPr>
        </p:nvSpPr>
        <p:spPr>
          <a:xfrm>
            <a:off x="0" y="2448272"/>
            <a:ext cx="8964488" cy="836712"/>
          </a:xfrm>
        </p:spPr>
        <p:txBody>
          <a:bodyPr/>
          <a:lstStyle/>
          <a:p>
            <a:pPr algn="ctr"/>
            <a:r>
              <a:rPr lang="es-CO" sz="4800" b="1" dirty="0"/>
              <a:t>Calificación CIC Entidades Nacionales</a:t>
            </a:r>
          </a:p>
        </p:txBody>
      </p:sp>
      <p:sp>
        <p:nvSpPr>
          <p:cNvPr id="2" name="1 Flecha derecha">
            <a:hlinkClick r:id="rId2" action="ppaction://hlinkfile"/>
          </p:cNvPr>
          <p:cNvSpPr/>
          <p:nvPr/>
        </p:nvSpPr>
        <p:spPr>
          <a:xfrm>
            <a:off x="6660232" y="4149080"/>
            <a:ext cx="1800200" cy="576064"/>
          </a:xfrm>
          <a:prstGeom prst="rightArrow">
            <a:avLst/>
          </a:prstGeom>
          <a:ln>
            <a:solidFill>
              <a:schemeClr val="tx1"/>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8348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Título"/>
          <p:cNvSpPr>
            <a:spLocks noGrp="1"/>
          </p:cNvSpPr>
          <p:nvPr>
            <p:ph type="title"/>
          </p:nvPr>
        </p:nvSpPr>
        <p:spPr>
          <a:xfrm>
            <a:off x="3419872" y="0"/>
            <a:ext cx="5544616" cy="836712"/>
          </a:xfrm>
        </p:spPr>
        <p:txBody>
          <a:bodyPr/>
          <a:lstStyle/>
          <a:p>
            <a:r>
              <a:rPr lang="es-CO" sz="3000" b="1" dirty="0"/>
              <a:t>Entidades con la mayor </a:t>
            </a:r>
            <a:br>
              <a:rPr lang="es-CO" sz="3000" b="1" dirty="0"/>
            </a:br>
            <a:r>
              <a:rPr lang="es-CO" sz="3000" b="1" dirty="0"/>
              <a:t>calificación</a:t>
            </a:r>
          </a:p>
        </p:txBody>
      </p:sp>
      <p:pic>
        <p:nvPicPr>
          <p:cNvPr id="235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t="10366"/>
          <a:stretch>
            <a:fillRect/>
          </a:stretch>
        </p:blipFill>
        <p:spPr bwMode="auto">
          <a:xfrm>
            <a:off x="179512" y="1038222"/>
            <a:ext cx="8712968" cy="5480540"/>
          </a:xfrm>
          <a:prstGeom prst="rect">
            <a:avLst/>
          </a:prstGeom>
          <a:noFill/>
          <a:ln w="9525">
            <a:noFill/>
            <a:miter lim="800000"/>
            <a:headEnd/>
            <a:tailEnd/>
          </a:ln>
          <a:effectLst/>
        </p:spPr>
      </p:pic>
    </p:spTree>
    <p:extLst>
      <p:ext uri="{BB962C8B-B14F-4D97-AF65-F5344CB8AC3E}">
        <p14:creationId xmlns:p14="http://schemas.microsoft.com/office/powerpoint/2010/main" val="2744884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Título"/>
          <p:cNvSpPr>
            <a:spLocks noGrp="1"/>
          </p:cNvSpPr>
          <p:nvPr>
            <p:ph type="title"/>
          </p:nvPr>
        </p:nvSpPr>
        <p:spPr>
          <a:xfrm>
            <a:off x="2699792" y="332656"/>
            <a:ext cx="6264696" cy="504056"/>
          </a:xfrm>
        </p:spPr>
        <p:txBody>
          <a:bodyPr/>
          <a:lstStyle/>
          <a:p>
            <a:r>
              <a:rPr lang="es-CO" sz="2800" b="1" dirty="0"/>
              <a:t>Entidades Territoriales - Cobertura</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24744"/>
            <a:ext cx="892899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783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Título"/>
          <p:cNvSpPr>
            <a:spLocks noGrp="1"/>
          </p:cNvSpPr>
          <p:nvPr>
            <p:ph type="title"/>
          </p:nvPr>
        </p:nvSpPr>
        <p:spPr>
          <a:xfrm>
            <a:off x="2483768" y="16158"/>
            <a:ext cx="6624736" cy="1152128"/>
          </a:xfrm>
        </p:spPr>
        <p:txBody>
          <a:bodyPr/>
          <a:lstStyle/>
          <a:p>
            <a:r>
              <a:rPr lang="es-CO" sz="3200" b="1" dirty="0"/>
              <a:t>Calificación de Control Interno Contable Nivel Territorial 2013</a:t>
            </a:r>
          </a:p>
        </p:txBody>
      </p:sp>
      <p:sp>
        <p:nvSpPr>
          <p:cNvPr id="7" name="6 CuadroTexto"/>
          <p:cNvSpPr txBox="1"/>
          <p:nvPr/>
        </p:nvSpPr>
        <p:spPr>
          <a:xfrm>
            <a:off x="6084168" y="1196752"/>
            <a:ext cx="2880320" cy="4801314"/>
          </a:xfrm>
          <a:prstGeom prst="rect">
            <a:avLst/>
          </a:prstGeom>
          <a:noFill/>
        </p:spPr>
        <p:txBody>
          <a:bodyPr wrap="square" rtlCol="0">
            <a:spAutoFit/>
          </a:bodyPr>
          <a:lstStyle/>
          <a:p>
            <a:pPr algn="just"/>
            <a:r>
              <a:rPr lang="es-ES" sz="1600" b="1" dirty="0"/>
              <a:t>Para el 2013, las entidades con criterio </a:t>
            </a:r>
            <a:r>
              <a:rPr lang="es-ES" sz="1600" b="1" dirty="0">
                <a:solidFill>
                  <a:srgbClr val="FF0000"/>
                </a:solidFill>
              </a:rPr>
              <a:t>inadecuado</a:t>
            </a:r>
            <a:r>
              <a:rPr lang="es-ES" sz="1600" b="1" dirty="0"/>
              <a:t> fueron: </a:t>
            </a:r>
          </a:p>
          <a:p>
            <a:pPr algn="just"/>
            <a:endParaRPr lang="es-ES" b="1" dirty="0"/>
          </a:p>
          <a:p>
            <a:pPr marL="342900" indent="-342900" algn="just">
              <a:buAutoNum type="arabicPeriod"/>
            </a:pPr>
            <a:r>
              <a:rPr lang="es-ES" sz="1600" b="1" i="1" dirty="0">
                <a:latin typeface="Calibri" pitchFamily="34" charset="0"/>
                <a:cs typeface="Calibri" pitchFamily="34" charset="0"/>
              </a:rPr>
              <a:t>ESP </a:t>
            </a:r>
            <a:r>
              <a:rPr lang="es-ES" sz="1600" b="1" i="1" dirty="0" err="1">
                <a:latin typeface="Calibri" pitchFamily="34" charset="0"/>
                <a:cs typeface="Calibri" pitchFamily="34" charset="0"/>
              </a:rPr>
              <a:t>Servipuli</a:t>
            </a:r>
            <a:r>
              <a:rPr lang="es-ES" sz="1600" b="1" i="1" dirty="0">
                <a:latin typeface="Calibri" pitchFamily="34" charset="0"/>
                <a:cs typeface="Calibri" pitchFamily="34" charset="0"/>
              </a:rPr>
              <a:t> SA.</a:t>
            </a:r>
          </a:p>
          <a:p>
            <a:pPr marL="342900" indent="-342900" algn="just">
              <a:buAutoNum type="arabicPeriod"/>
            </a:pPr>
            <a:r>
              <a:rPr lang="es-ES" sz="1600" b="1" i="1" dirty="0">
                <a:latin typeface="Calibri" pitchFamily="34" charset="0"/>
                <a:cs typeface="Calibri" pitchFamily="34" charset="0"/>
              </a:rPr>
              <a:t>ESP Sociedad Aguas de Vichada SA</a:t>
            </a:r>
          </a:p>
          <a:p>
            <a:pPr marL="342900" indent="-342900" algn="just">
              <a:buAutoNum type="arabicPeriod"/>
            </a:pPr>
            <a:r>
              <a:rPr lang="es-ES" sz="1600" b="1" i="1" dirty="0">
                <a:latin typeface="Calibri" pitchFamily="34" charset="0"/>
                <a:cs typeface="Calibri" pitchFamily="34" charset="0"/>
              </a:rPr>
              <a:t>Empresa Comercial y de Servicios Integrados de Funza – En Liquidación.</a:t>
            </a:r>
          </a:p>
          <a:p>
            <a:pPr marL="342900" indent="-342900" algn="just">
              <a:buAutoNum type="arabicPeriod"/>
            </a:pPr>
            <a:r>
              <a:rPr lang="es-ES" sz="1600" b="1" i="1" dirty="0">
                <a:latin typeface="Calibri" pitchFamily="34" charset="0"/>
                <a:cs typeface="Calibri" pitchFamily="34" charset="0"/>
              </a:rPr>
              <a:t> Instituto de Tránsito y Transporte del Guaviare - En Liquidación.</a:t>
            </a:r>
          </a:p>
          <a:p>
            <a:pPr marL="342900" indent="-342900" algn="just">
              <a:buAutoNum type="arabicPeriod"/>
            </a:pPr>
            <a:r>
              <a:rPr lang="es-ES" sz="1600" b="1" i="1" dirty="0">
                <a:latin typeface="Calibri" pitchFamily="34" charset="0"/>
                <a:cs typeface="Calibri" pitchFamily="34" charset="0"/>
              </a:rPr>
              <a:t>Instituto Municipal de Cultura y Turismo de Puerto Tejada.</a:t>
            </a:r>
          </a:p>
          <a:p>
            <a:pPr marL="342900" indent="-342900" algn="just">
              <a:buAutoNum type="arabicPeriod"/>
            </a:pPr>
            <a:r>
              <a:rPr lang="es-ES" sz="1600" b="1" i="1" dirty="0">
                <a:latin typeface="Calibri" pitchFamily="34" charset="0"/>
                <a:cs typeface="Calibri" pitchFamily="34" charset="0"/>
              </a:rPr>
              <a:t>Terminal de Transporte de Pasajeros de Santa Rosa de Viterbo.</a:t>
            </a:r>
            <a:endParaRPr lang="es-CO" sz="1600" b="1" i="1" dirty="0">
              <a:latin typeface="Calibri" pitchFamily="34" charset="0"/>
              <a:cs typeface="Calibri" pitchFamily="34" charset="0"/>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96753"/>
            <a:ext cx="5832647" cy="2906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505" y="4103262"/>
            <a:ext cx="5832647" cy="256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452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Título"/>
          <p:cNvSpPr>
            <a:spLocks noGrp="1"/>
          </p:cNvSpPr>
          <p:nvPr>
            <p:ph type="title"/>
          </p:nvPr>
        </p:nvSpPr>
        <p:spPr>
          <a:xfrm>
            <a:off x="1115616" y="2060848"/>
            <a:ext cx="7128792" cy="836712"/>
          </a:xfrm>
        </p:spPr>
        <p:txBody>
          <a:bodyPr/>
          <a:lstStyle/>
          <a:p>
            <a:pPr algn="ctr"/>
            <a:r>
              <a:rPr lang="es-CO" sz="4800" b="1" dirty="0"/>
              <a:t>Calificación CIC Entidades Territoriales</a:t>
            </a:r>
          </a:p>
        </p:txBody>
      </p:sp>
      <p:sp>
        <p:nvSpPr>
          <p:cNvPr id="2" name="1 Flecha derecha">
            <a:hlinkClick r:id="rId2" action="ppaction://hlinkfile"/>
          </p:cNvPr>
          <p:cNvSpPr/>
          <p:nvPr/>
        </p:nvSpPr>
        <p:spPr>
          <a:xfrm>
            <a:off x="6156176" y="4149080"/>
            <a:ext cx="1800200" cy="576064"/>
          </a:xfrm>
          <a:prstGeom prst="rightArrow">
            <a:avLst/>
          </a:prstGeom>
          <a:ln>
            <a:solidFill>
              <a:schemeClr val="tx1"/>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775163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Título"/>
          <p:cNvSpPr>
            <a:spLocks noGrp="1"/>
          </p:cNvSpPr>
          <p:nvPr>
            <p:ph type="title"/>
          </p:nvPr>
        </p:nvSpPr>
        <p:spPr>
          <a:xfrm>
            <a:off x="3419872" y="0"/>
            <a:ext cx="5544616" cy="836712"/>
          </a:xfrm>
        </p:spPr>
        <p:txBody>
          <a:bodyPr/>
          <a:lstStyle/>
          <a:p>
            <a:r>
              <a:rPr lang="es-CO" sz="3000" b="1" dirty="0"/>
              <a:t>Entidades territoriales con la mayor calificación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5002" y="1340768"/>
            <a:ext cx="8395470" cy="519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640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contenido"/>
          <p:cNvSpPr>
            <a:spLocks noGrp="1"/>
          </p:cNvSpPr>
          <p:nvPr>
            <p:ph idx="1"/>
          </p:nvPr>
        </p:nvSpPr>
        <p:spPr>
          <a:xfrm>
            <a:off x="457200" y="1268760"/>
            <a:ext cx="3682752" cy="4615408"/>
          </a:xfrm>
        </p:spPr>
        <p:txBody>
          <a:bodyPr/>
          <a:lstStyle/>
          <a:p>
            <a:pPr marL="64008" indent="0" algn="just">
              <a:buNone/>
            </a:pPr>
            <a:r>
              <a:rPr lang="es-CO" b="1" dirty="0"/>
              <a:t>Fortalezas</a:t>
            </a:r>
          </a:p>
          <a:p>
            <a:pPr marL="64008" indent="0" algn="just">
              <a:buNone/>
            </a:pPr>
            <a:endParaRPr lang="es-CO" sz="1800" dirty="0"/>
          </a:p>
          <a:p>
            <a:pPr>
              <a:buNone/>
            </a:pPr>
            <a:r>
              <a:rPr lang="es-ES" sz="2400" b="1" dirty="0"/>
              <a:t>Se destacan las siguientes:</a:t>
            </a:r>
          </a:p>
          <a:p>
            <a:pPr>
              <a:buNone/>
            </a:pPr>
            <a:endParaRPr lang="es-ES" sz="2400" b="1" dirty="0"/>
          </a:p>
          <a:p>
            <a:r>
              <a:rPr lang="es-ES" sz="2400" b="1" dirty="0"/>
              <a:t>Cumplimiento de las directrices del RCP</a:t>
            </a:r>
          </a:p>
          <a:p>
            <a:r>
              <a:rPr lang="es-ES" sz="2400" b="1" dirty="0"/>
              <a:t>Tener soportes contables confiables</a:t>
            </a:r>
          </a:p>
          <a:p>
            <a:r>
              <a:rPr lang="es-ES" sz="2400" b="1" dirty="0"/>
              <a:t>Apoyo de la alta dirección</a:t>
            </a:r>
            <a:endParaRPr lang="es-CO" sz="2400" b="1" dirty="0"/>
          </a:p>
          <a:p>
            <a:pPr marL="64008" indent="0" algn="just">
              <a:buNone/>
            </a:pPr>
            <a:endParaRPr lang="es-CO" dirty="0"/>
          </a:p>
        </p:txBody>
      </p:sp>
      <p:sp>
        <p:nvSpPr>
          <p:cNvPr id="7" name="5 Título"/>
          <p:cNvSpPr txBox="1">
            <a:spLocks/>
          </p:cNvSpPr>
          <p:nvPr/>
        </p:nvSpPr>
        <p:spPr>
          <a:xfrm>
            <a:off x="3131840" y="188640"/>
            <a:ext cx="5832648" cy="778098"/>
          </a:xfrm>
          <a:prstGeom prst="rect">
            <a:avLst/>
          </a:prstGeom>
        </p:spPr>
        <p:txBody>
          <a:bodyPr/>
          <a:lstStyle>
            <a:lvl1pPr marL="484632" algn="r" rtl="0" eaLnBrk="1" latinLnBrk="0" hangingPunct="1">
              <a:spcBef>
                <a:spcPct val="0"/>
              </a:spcBef>
              <a:buNone/>
              <a:defRPr kumimoji="0" lang="es-ES" sz="1600" kern="1200">
                <a:ln w="6350">
                  <a:noFill/>
                </a:ln>
                <a:solidFill>
                  <a:schemeClr val="tx2"/>
                </a:solidFill>
                <a:effectLst/>
                <a:latin typeface="Calibri" pitchFamily="34" charset="0"/>
                <a:ea typeface="+mj-ea"/>
                <a:cs typeface="Calibri" pitchFamily="34" charset="0"/>
              </a:defRPr>
            </a:lvl1pPr>
          </a:lstStyle>
          <a:p>
            <a:r>
              <a:rPr lang="es-CO" sz="2400" b="1" dirty="0"/>
              <a:t>Evaluación cualitativa del control interno contable: Debilidades y fortalezas</a:t>
            </a:r>
            <a:endParaRPr lang="en-US" sz="2400" b="1" dirty="0"/>
          </a:p>
        </p:txBody>
      </p:sp>
      <p:sp>
        <p:nvSpPr>
          <p:cNvPr id="8" name="7 CuadroTexto"/>
          <p:cNvSpPr txBox="1"/>
          <p:nvPr/>
        </p:nvSpPr>
        <p:spPr>
          <a:xfrm>
            <a:off x="4283968" y="1340768"/>
            <a:ext cx="4392488" cy="5466112"/>
          </a:xfrm>
          <a:prstGeom prst="rect">
            <a:avLst/>
          </a:prstGeom>
          <a:noFill/>
        </p:spPr>
        <p:txBody>
          <a:bodyPr wrap="square" rtlCol="0">
            <a:spAutoFit/>
          </a:bodyPr>
          <a:lstStyle/>
          <a:p>
            <a:pPr>
              <a:buNone/>
            </a:pPr>
            <a:r>
              <a:rPr lang="es-CO" sz="3000" b="1" dirty="0">
                <a:latin typeface="Calibri" pitchFamily="34" charset="0"/>
                <a:cs typeface="Calibri" pitchFamily="34" charset="0"/>
              </a:rPr>
              <a:t>Debilidades</a:t>
            </a:r>
          </a:p>
          <a:p>
            <a:pPr>
              <a:buNone/>
            </a:pPr>
            <a:endParaRPr lang="es-CO" dirty="0"/>
          </a:p>
          <a:p>
            <a:pPr marL="448056" indent="-384048">
              <a:spcBef>
                <a:spcPct val="20000"/>
              </a:spcBef>
              <a:buClr>
                <a:schemeClr val="accent1"/>
              </a:buClr>
              <a:buSzPct val="80000"/>
              <a:buFont typeface="Wingdings 2"/>
              <a:buNone/>
            </a:pPr>
            <a:r>
              <a:rPr lang="es-ES" sz="2400" b="1" dirty="0">
                <a:latin typeface="Calibri" pitchFamily="34" charset="0"/>
                <a:cs typeface="Calibri" pitchFamily="34" charset="0"/>
              </a:rPr>
              <a:t> Se identifican las siguientes:</a:t>
            </a:r>
          </a:p>
          <a:p>
            <a:pPr marL="448056" indent="-384048">
              <a:spcBef>
                <a:spcPct val="20000"/>
              </a:spcBef>
              <a:buClr>
                <a:schemeClr val="accent1"/>
              </a:buClr>
              <a:buSzPct val="80000"/>
              <a:buFont typeface="Wingdings 2"/>
              <a:buChar char="•"/>
            </a:pPr>
            <a:r>
              <a:rPr lang="es-ES" sz="2400" b="1" dirty="0">
                <a:latin typeface="Calibri" pitchFamily="34" charset="0"/>
                <a:cs typeface="Calibri" pitchFamily="34" charset="0"/>
              </a:rPr>
              <a:t>Problemas de los diferentes software contables utilizados para el procesamiento de la información</a:t>
            </a:r>
          </a:p>
          <a:p>
            <a:pPr marL="448056" indent="-384048">
              <a:spcBef>
                <a:spcPct val="20000"/>
              </a:spcBef>
              <a:buClr>
                <a:schemeClr val="accent1"/>
              </a:buClr>
              <a:buSzPct val="80000"/>
              <a:buFont typeface="Wingdings 2"/>
              <a:buChar char="•"/>
            </a:pPr>
            <a:r>
              <a:rPr lang="es-ES" sz="2400" b="1" dirty="0">
                <a:latin typeface="Calibri" pitchFamily="34" charset="0"/>
                <a:cs typeface="Calibri" pitchFamily="34" charset="0"/>
              </a:rPr>
              <a:t> Información deficiente recibida de los proveedores de información (internos y externos), </a:t>
            </a:r>
          </a:p>
          <a:p>
            <a:pPr marL="448056" indent="-384048">
              <a:spcBef>
                <a:spcPct val="20000"/>
              </a:spcBef>
              <a:buClr>
                <a:schemeClr val="accent1"/>
              </a:buClr>
              <a:buSzPct val="80000"/>
              <a:buFont typeface="Wingdings 2"/>
              <a:buChar char="•"/>
            </a:pPr>
            <a:r>
              <a:rPr lang="es-ES" sz="2400" b="1" dirty="0">
                <a:latin typeface="Calibri" pitchFamily="34" charset="0"/>
                <a:cs typeface="Calibri" pitchFamily="34" charset="0"/>
              </a:rPr>
              <a:t>Falta de interiorización del SGC</a:t>
            </a:r>
            <a:endParaRPr lang="es-CO" sz="2400" b="1" dirty="0">
              <a:latin typeface="Calibri" pitchFamily="34" charset="0"/>
              <a:cs typeface="Calibri" pitchFamily="34" charset="0"/>
            </a:endParaRPr>
          </a:p>
          <a:p>
            <a:endParaRPr lang="es-CO" dirty="0"/>
          </a:p>
        </p:txBody>
      </p:sp>
    </p:spTree>
    <p:extLst>
      <p:ext uri="{BB962C8B-B14F-4D97-AF65-F5344CB8AC3E}">
        <p14:creationId xmlns:p14="http://schemas.microsoft.com/office/powerpoint/2010/main" val="2628176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Título"/>
          <p:cNvSpPr>
            <a:spLocks noGrp="1"/>
          </p:cNvSpPr>
          <p:nvPr>
            <p:ph type="title"/>
          </p:nvPr>
        </p:nvSpPr>
        <p:spPr>
          <a:xfrm>
            <a:off x="3419872" y="0"/>
            <a:ext cx="5544616" cy="836712"/>
          </a:xfrm>
        </p:spPr>
        <p:txBody>
          <a:bodyPr/>
          <a:lstStyle/>
          <a:p>
            <a:pPr lvl="0"/>
            <a:r>
              <a:rPr lang="es-ES" sz="2400" b="1" dirty="0"/>
              <a:t>Evaluación Control Interno Contable CGR Vs CGN</a:t>
            </a:r>
            <a:endParaRPr lang="es-CO" sz="2400" b="1" dirty="0"/>
          </a:p>
        </p:txBody>
      </p:sp>
      <p:sp>
        <p:nvSpPr>
          <p:cNvPr id="2" name="1 CuadroTexto"/>
          <p:cNvSpPr txBox="1"/>
          <p:nvPr/>
        </p:nvSpPr>
        <p:spPr>
          <a:xfrm>
            <a:off x="251520" y="980728"/>
            <a:ext cx="8568952" cy="5539978"/>
          </a:xfrm>
          <a:prstGeom prst="rect">
            <a:avLst/>
          </a:prstGeom>
          <a:noFill/>
        </p:spPr>
        <p:txBody>
          <a:bodyPr wrap="square" rtlCol="0">
            <a:spAutoFit/>
          </a:bodyPr>
          <a:lstStyle/>
          <a:p>
            <a:r>
              <a:rPr lang="es-CO" sz="2400" b="1" dirty="0"/>
              <a:t>Contraloría General de la República – CGR:</a:t>
            </a:r>
          </a:p>
          <a:p>
            <a:endParaRPr lang="es-CO" b="1" dirty="0"/>
          </a:p>
          <a:p>
            <a:pPr algn="just"/>
            <a:r>
              <a:rPr lang="es-CO" sz="1400" b="1" dirty="0"/>
              <a:t>Sobre la evaluación de la efectividad de los controles del control interno, la CGR verifica si el control implementado está siendo utilizado, el control examinado previene o mitiga los riesgos o no se determinaron hallazgos de auditoría asociados a ese control. De esta forma se garantizará la emisión de un concepto sobre la calidad y eficiencia del control interno, para ser reflejado en el dictamen integral:</a:t>
            </a:r>
          </a:p>
          <a:p>
            <a:pPr algn="just"/>
            <a:r>
              <a:rPr lang="es-ES" sz="1400" b="1" dirty="0"/>
              <a:t> </a:t>
            </a:r>
            <a:endParaRPr lang="es-CO" sz="1400" b="1" dirty="0"/>
          </a:p>
          <a:p>
            <a:pPr marL="285750" lvl="0" indent="-285750" algn="just">
              <a:buFont typeface="Arial" pitchFamily="34" charset="0"/>
              <a:buChar char="•"/>
            </a:pPr>
            <a:r>
              <a:rPr lang="es-ES" sz="1400" b="1" dirty="0"/>
              <a:t>Ineficiente (</a:t>
            </a:r>
            <a:r>
              <a:rPr lang="es-CO" sz="1400" b="1" dirty="0"/>
              <a:t>Incumple los criterios </a:t>
            </a:r>
            <a:r>
              <a:rPr lang="es-ES" sz="1400" b="1" dirty="0"/>
              <a:t>)</a:t>
            </a:r>
            <a:endParaRPr lang="es-CO" sz="1400" b="1" dirty="0"/>
          </a:p>
          <a:p>
            <a:pPr marL="285750" lvl="0" indent="-285750" algn="just">
              <a:buFont typeface="Arial" pitchFamily="34" charset="0"/>
              <a:buChar char="•"/>
            </a:pPr>
            <a:r>
              <a:rPr lang="es-ES" sz="1400" b="1" dirty="0"/>
              <a:t>Con deficiencias (</a:t>
            </a:r>
            <a:r>
              <a:rPr lang="es-CO" sz="1400" b="1" dirty="0"/>
              <a:t>Incumple uno de los criterios) </a:t>
            </a:r>
          </a:p>
          <a:p>
            <a:pPr marL="285750" lvl="0" indent="-285750" algn="just">
              <a:buFont typeface="Arial" pitchFamily="34" charset="0"/>
              <a:buChar char="•"/>
            </a:pPr>
            <a:r>
              <a:rPr lang="es-ES" sz="1400" b="1" dirty="0"/>
              <a:t>Eficiente (</a:t>
            </a:r>
            <a:r>
              <a:rPr lang="es-CO" sz="1400" b="1" dirty="0"/>
              <a:t>Cumple con los criterios)</a:t>
            </a:r>
          </a:p>
          <a:p>
            <a:pPr marL="285750" lvl="0" indent="-285750" algn="just">
              <a:buFont typeface="Arial" pitchFamily="34" charset="0"/>
              <a:buChar char="•"/>
            </a:pPr>
            <a:endParaRPr lang="es-CO" dirty="0"/>
          </a:p>
          <a:p>
            <a:pPr lvl="0" algn="just"/>
            <a:r>
              <a:rPr lang="es-CO" sz="2400" b="1" dirty="0"/>
              <a:t>Contaduría General de la Nación – CGN:</a:t>
            </a:r>
          </a:p>
          <a:p>
            <a:pPr lvl="0" algn="just"/>
            <a:endParaRPr lang="es-CO" b="1" dirty="0"/>
          </a:p>
          <a:p>
            <a:pPr algn="just"/>
            <a:r>
              <a:rPr lang="es-ES" sz="1400" b="1" dirty="0"/>
              <a:t>La evaluación anual del CIC, es la medición o valoración realizada al control interno en el proceso contable de una entidad pública, con el propósito de determinar el nivel de confianza que se le puede otorgar, con base en la calidad de su información contable y  la eficacia, eficiencia y economía de sus actividades de control para prevenir y neutralizar el riesgo inherente a la gestión contable. </a:t>
            </a:r>
          </a:p>
          <a:p>
            <a:pPr algn="just"/>
            <a:endParaRPr lang="es-CO" sz="1400" b="1" dirty="0"/>
          </a:p>
          <a:p>
            <a:pPr algn="just"/>
            <a:r>
              <a:rPr lang="es-ES" sz="1400" b="1" u="sng" dirty="0"/>
              <a:t>La evaluación del CIC en la entidad le corresponde al Jefe de la Oficina de Control Interno o quien haga sus veces</a:t>
            </a:r>
            <a:r>
              <a:rPr lang="es-ES" sz="1400" b="1" dirty="0"/>
              <a:t>, de manera que se garantice la independencia y objetividad de los resultados en beneficio de la toma de decisiones. </a:t>
            </a:r>
            <a:endParaRPr lang="es-CO" sz="1400" b="1" dirty="0"/>
          </a:p>
        </p:txBody>
      </p:sp>
    </p:spTree>
    <p:extLst>
      <p:ext uri="{BB962C8B-B14F-4D97-AF65-F5344CB8AC3E}">
        <p14:creationId xmlns:p14="http://schemas.microsoft.com/office/powerpoint/2010/main" val="273886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422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Título"/>
          <p:cNvSpPr>
            <a:spLocks noGrp="1"/>
          </p:cNvSpPr>
          <p:nvPr>
            <p:ph type="title"/>
          </p:nvPr>
        </p:nvSpPr>
        <p:spPr>
          <a:xfrm>
            <a:off x="323528" y="2060848"/>
            <a:ext cx="8712968" cy="3096344"/>
          </a:xfrm>
        </p:spPr>
        <p:txBody>
          <a:bodyPr/>
          <a:lstStyle/>
          <a:p>
            <a:pPr algn="ctr"/>
            <a:r>
              <a:rPr lang="es-CO" sz="4800" b="1" dirty="0"/>
              <a:t>Comparativo calificación Control Interno Contable Entidades</a:t>
            </a:r>
            <a:r>
              <a:rPr lang="es-CO" sz="3000" b="1" dirty="0"/>
              <a:t> </a:t>
            </a:r>
            <a:r>
              <a:rPr lang="es-CO" sz="4800" b="1" dirty="0"/>
              <a:t>Auditadas CGR 2013</a:t>
            </a:r>
          </a:p>
        </p:txBody>
      </p:sp>
      <p:sp>
        <p:nvSpPr>
          <p:cNvPr id="2" name="1 Flecha derecha">
            <a:hlinkClick r:id="rId2" action="ppaction://hlinkfile"/>
          </p:cNvPr>
          <p:cNvSpPr/>
          <p:nvPr/>
        </p:nvSpPr>
        <p:spPr>
          <a:xfrm>
            <a:off x="6156176" y="4797152"/>
            <a:ext cx="180020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92861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56375" y="4051399"/>
            <a:ext cx="4492153" cy="276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3464" y="4051399"/>
            <a:ext cx="4597463" cy="276197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 name="Flecha curvada hacia arriba 7"/>
          <p:cNvSpPr/>
          <p:nvPr/>
        </p:nvSpPr>
        <p:spPr>
          <a:xfrm rot="16200000">
            <a:off x="6485763" y="723150"/>
            <a:ext cx="1893837" cy="2553011"/>
          </a:xfrm>
          <a:prstGeom prst="curvedUpArrow">
            <a:avLst/>
          </a:prstGeom>
          <a:solidFill>
            <a:schemeClr val="bg2">
              <a:lumMod val="90000"/>
            </a:schemeClr>
          </a:solidFill>
          <a:ln>
            <a:solidFill>
              <a:schemeClr val="tx1"/>
            </a:solidFill>
          </a:ln>
          <a:effectLst>
            <a:glow rad="101600">
              <a:schemeClr val="accent6">
                <a:satMod val="175000"/>
                <a:alpha val="40000"/>
              </a:schemeClr>
            </a:glo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
        <p:nvSpPr>
          <p:cNvPr id="10" name="Rectángulo 3"/>
          <p:cNvSpPr/>
          <p:nvPr/>
        </p:nvSpPr>
        <p:spPr>
          <a:xfrm>
            <a:off x="35456" y="1070677"/>
            <a:ext cx="6056313" cy="576064"/>
          </a:xfrm>
          <a:prstGeom prst="rect">
            <a:avLst/>
          </a:prstGeom>
          <a:solidFill>
            <a:schemeClr val="accent3">
              <a:lumMod val="85000"/>
            </a:schemeClr>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3200" b="1" dirty="0">
                <a:solidFill>
                  <a:schemeClr val="tx1"/>
                </a:solidFill>
              </a:rPr>
              <a:t>   </a:t>
            </a:r>
            <a:r>
              <a:rPr lang="es-CO" sz="4000" b="1" dirty="0">
                <a:solidFill>
                  <a:schemeClr val="tx1"/>
                </a:solidFill>
              </a:rPr>
              <a:t>CONTROL   INTERNO </a:t>
            </a:r>
          </a:p>
        </p:txBody>
      </p:sp>
      <p:sp>
        <p:nvSpPr>
          <p:cNvPr id="11" name="Cinta perforada 9"/>
          <p:cNvSpPr/>
          <p:nvPr/>
        </p:nvSpPr>
        <p:spPr>
          <a:xfrm>
            <a:off x="107950" y="2222804"/>
            <a:ext cx="5903913" cy="1728193"/>
          </a:xfrm>
          <a:prstGeom prst="flowChartPunchedTape">
            <a:avLst/>
          </a:prstGeom>
          <a:solidFill>
            <a:schemeClr val="bg2"/>
          </a:solidFill>
          <a:ln>
            <a:solidFill>
              <a:schemeClr val="tx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2600" b="1" i="1" dirty="0">
                <a:solidFill>
                  <a:srgbClr val="002060"/>
                </a:solidFill>
              </a:rPr>
              <a:t>RESPONSABILDAD Y COMPROMISO DE  Y PARA  </a:t>
            </a:r>
            <a:r>
              <a:rPr lang="es-CO" sz="2800" b="1" i="1" dirty="0">
                <a:solidFill>
                  <a:srgbClr val="002060"/>
                </a:solidFill>
              </a:rPr>
              <a:t>…  </a:t>
            </a:r>
            <a:r>
              <a:rPr lang="es-CO" sz="3600" b="1" i="1" u="sng" dirty="0">
                <a:solidFill>
                  <a:srgbClr val="002060"/>
                </a:solidFill>
              </a:rPr>
              <a:t>T  O  D  O  S</a:t>
            </a:r>
          </a:p>
        </p:txBody>
      </p:sp>
      <p:sp>
        <p:nvSpPr>
          <p:cNvPr id="12" name="Flecha abajo 4"/>
          <p:cNvSpPr/>
          <p:nvPr/>
        </p:nvSpPr>
        <p:spPr>
          <a:xfrm>
            <a:off x="1403648" y="1809807"/>
            <a:ext cx="629245" cy="512297"/>
          </a:xfrm>
          <a:prstGeom prst="downArrow">
            <a:avLst/>
          </a:prstGeom>
          <a:solidFill>
            <a:schemeClr val="accent2">
              <a:lumMod val="75000"/>
            </a:schemeClr>
          </a:solidFill>
          <a:ln>
            <a:solidFill>
              <a:schemeClr val="tx1"/>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Tree>
    <p:extLst>
      <p:ext uri="{BB962C8B-B14F-4D97-AF65-F5344CB8AC3E}">
        <p14:creationId xmlns:p14="http://schemas.microsoft.com/office/powerpoint/2010/main" val="277244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style.rotation</p:attrName>
                                        </p:attrNameLst>
                                      </p:cBhvr>
                                      <p:tavLst>
                                        <p:tav tm="0">
                                          <p:val>
                                            <p:fltVal val="720"/>
                                          </p:val>
                                        </p:tav>
                                        <p:tav tm="100000">
                                          <p:val>
                                            <p:fltVal val="0"/>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 calcmode="lin" valueType="num">
                                      <p:cBhvr>
                                        <p:cTn id="16" dur="2000" fill="hold"/>
                                        <p:tgtEl>
                                          <p:spTgt spid="7"/>
                                        </p:tgtEl>
                                        <p:attrNameLst>
                                          <p:attrName>ppt_w</p:attrName>
                                        </p:attrNameLst>
                                      </p:cBhvr>
                                      <p:tavLst>
                                        <p:tav tm="0">
                                          <p:val>
                                            <p:fltVal val="0"/>
                                          </p:val>
                                        </p:tav>
                                        <p:tav tm="100000">
                                          <p:val>
                                            <p:strVal val="#ppt_w"/>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80">
                                          <p:stCondLst>
                                            <p:cond delay="0"/>
                                          </p:stCondLst>
                                        </p:cTn>
                                        <p:tgtEl>
                                          <p:spTgt spid="10"/>
                                        </p:tgtEl>
                                      </p:cBhvr>
                                    </p:animEffect>
                                    <p:anim calcmode="lin" valueType="num">
                                      <p:cBhvr>
                                        <p:cTn id="2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2" dur="26">
                                          <p:stCondLst>
                                            <p:cond delay="650"/>
                                          </p:stCondLst>
                                        </p:cTn>
                                        <p:tgtEl>
                                          <p:spTgt spid="10"/>
                                        </p:tgtEl>
                                      </p:cBhvr>
                                      <p:to x="100000" y="60000"/>
                                    </p:animScale>
                                    <p:animScale>
                                      <p:cBhvr>
                                        <p:cTn id="33" dur="166" decel="50000">
                                          <p:stCondLst>
                                            <p:cond delay="676"/>
                                          </p:stCondLst>
                                        </p:cTn>
                                        <p:tgtEl>
                                          <p:spTgt spid="10"/>
                                        </p:tgtEl>
                                      </p:cBhvr>
                                      <p:to x="100000" y="100000"/>
                                    </p:animScale>
                                    <p:animScale>
                                      <p:cBhvr>
                                        <p:cTn id="34" dur="26">
                                          <p:stCondLst>
                                            <p:cond delay="1312"/>
                                          </p:stCondLst>
                                        </p:cTn>
                                        <p:tgtEl>
                                          <p:spTgt spid="10"/>
                                        </p:tgtEl>
                                      </p:cBhvr>
                                      <p:to x="100000" y="80000"/>
                                    </p:animScale>
                                    <p:animScale>
                                      <p:cBhvr>
                                        <p:cTn id="35" dur="166" decel="50000">
                                          <p:stCondLst>
                                            <p:cond delay="1338"/>
                                          </p:stCondLst>
                                        </p:cTn>
                                        <p:tgtEl>
                                          <p:spTgt spid="10"/>
                                        </p:tgtEl>
                                      </p:cBhvr>
                                      <p:to x="100000" y="100000"/>
                                    </p:animScale>
                                    <p:animScale>
                                      <p:cBhvr>
                                        <p:cTn id="36" dur="26">
                                          <p:stCondLst>
                                            <p:cond delay="1642"/>
                                          </p:stCondLst>
                                        </p:cTn>
                                        <p:tgtEl>
                                          <p:spTgt spid="10"/>
                                        </p:tgtEl>
                                      </p:cBhvr>
                                      <p:to x="100000" y="90000"/>
                                    </p:animScale>
                                    <p:animScale>
                                      <p:cBhvr>
                                        <p:cTn id="37" dur="166" decel="50000">
                                          <p:stCondLst>
                                            <p:cond delay="1668"/>
                                          </p:stCondLst>
                                        </p:cTn>
                                        <p:tgtEl>
                                          <p:spTgt spid="10"/>
                                        </p:tgtEl>
                                      </p:cBhvr>
                                      <p:to x="100000" y="100000"/>
                                    </p:animScale>
                                    <p:animScale>
                                      <p:cBhvr>
                                        <p:cTn id="38" dur="26">
                                          <p:stCondLst>
                                            <p:cond delay="1808"/>
                                          </p:stCondLst>
                                        </p:cTn>
                                        <p:tgtEl>
                                          <p:spTgt spid="10"/>
                                        </p:tgtEl>
                                      </p:cBhvr>
                                      <p:to x="100000" y="95000"/>
                                    </p:animScale>
                                    <p:animScale>
                                      <p:cBhvr>
                                        <p:cTn id="39" dur="166" decel="50000">
                                          <p:stCondLst>
                                            <p:cond delay="1834"/>
                                          </p:stCondLst>
                                        </p:cTn>
                                        <p:tgtEl>
                                          <p:spTgt spid="10"/>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50800" y="1066800"/>
            <a:ext cx="90312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s-CO" altLang="es-CO" sz="2600" dirty="0">
                <a:solidFill>
                  <a:srgbClr val="632B00"/>
                </a:solidFill>
                <a:latin typeface="Arial Black" pitchFamily="34" charset="0"/>
              </a:rPr>
              <a:t>Miembros del Consejo Asesor</a:t>
            </a:r>
            <a:endParaRPr lang="es-ES" altLang="es-CO" sz="2600" dirty="0">
              <a:solidFill>
                <a:srgbClr val="632B00"/>
              </a:solidFill>
              <a:latin typeface="Arial Black" pitchFamily="34" charset="0"/>
            </a:endParaRPr>
          </a:p>
        </p:txBody>
      </p:sp>
      <p:pic>
        <p:nvPicPr>
          <p:cNvPr id="8" name="Picture 11" descr="C:\Users\Carlos Mario\Documents\Mario\Presentación Consejo Asesor Control Interno\aa cambio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 y="1700808"/>
            <a:ext cx="878840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373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13"/>
          </p:nvPr>
        </p:nvSpPr>
        <p:spPr>
          <a:xfrm>
            <a:off x="468313" y="908720"/>
            <a:ext cx="8352159" cy="576064"/>
          </a:xfrm>
        </p:spPr>
        <p:txBody>
          <a:bodyPr/>
          <a:lstStyle/>
          <a:p>
            <a:pPr algn="ctr"/>
            <a:r>
              <a:rPr lang="en-US" sz="4000" dirty="0"/>
              <a:t>M E C I - </a:t>
            </a:r>
            <a:r>
              <a:rPr lang="es-MX" sz="4000" dirty="0"/>
              <a:t>2014 Actualizado</a:t>
            </a:r>
            <a:br>
              <a:rPr lang="es-CO" sz="4000" dirty="0"/>
            </a:br>
            <a:r>
              <a:rPr lang="en-US" sz="3200" dirty="0"/>
              <a:t> </a:t>
            </a:r>
            <a:endParaRPr lang="es-CO" sz="32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23928" y="1628800"/>
            <a:ext cx="518457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5733256"/>
            <a:ext cx="4176464"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37" y="1648349"/>
            <a:ext cx="4213225" cy="4882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460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0"/>
          <p:cNvSpPr txBox="1">
            <a:spLocks noChangeArrowheads="1"/>
          </p:cNvSpPr>
          <p:nvPr/>
        </p:nvSpPr>
        <p:spPr bwMode="auto">
          <a:xfrm>
            <a:off x="42863" y="1123950"/>
            <a:ext cx="90312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s-CO" altLang="es-CO" sz="3600" dirty="0">
                <a:solidFill>
                  <a:srgbClr val="632B00"/>
                </a:solidFill>
                <a:latin typeface="Arial Black" pitchFamily="34" charset="0"/>
              </a:rPr>
              <a:t>Cambios Estructura</a:t>
            </a:r>
            <a:endParaRPr lang="es-ES" altLang="es-CO" sz="3600" dirty="0">
              <a:solidFill>
                <a:srgbClr val="632B00"/>
              </a:solidFill>
              <a:latin typeface="Arial Black" pitchFamily="34" charset="0"/>
            </a:endParaRPr>
          </a:p>
        </p:txBody>
      </p:sp>
      <p:pic>
        <p:nvPicPr>
          <p:cNvPr id="8" name="4 Marcador de contenido"/>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63" y="1803400"/>
            <a:ext cx="9101137" cy="479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253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1196752"/>
            <a:ext cx="871296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10 Grupo"/>
          <p:cNvGrpSpPr>
            <a:grpSpLocks/>
          </p:cNvGrpSpPr>
          <p:nvPr/>
        </p:nvGrpSpPr>
        <p:grpSpPr bwMode="auto">
          <a:xfrm>
            <a:off x="212438" y="5949280"/>
            <a:ext cx="8568952" cy="461665"/>
            <a:chOff x="1257283" y="5486263"/>
            <a:chExt cx="6605814" cy="461494"/>
          </a:xfrm>
        </p:grpSpPr>
        <p:sp>
          <p:nvSpPr>
            <p:cNvPr id="9" name="8 Cheurón"/>
            <p:cNvSpPr/>
            <p:nvPr/>
          </p:nvSpPr>
          <p:spPr>
            <a:xfrm>
              <a:off x="1257283" y="5503421"/>
              <a:ext cx="6605814" cy="444336"/>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CO">
                <a:solidFill>
                  <a:schemeClr val="tx1"/>
                </a:solidFill>
              </a:endParaRPr>
            </a:p>
          </p:txBody>
        </p:sp>
        <p:sp>
          <p:nvSpPr>
            <p:cNvPr id="10" name="9 CuadroTexto"/>
            <p:cNvSpPr txBox="1">
              <a:spLocks noChangeArrowheads="1"/>
            </p:cNvSpPr>
            <p:nvPr/>
          </p:nvSpPr>
          <p:spPr bwMode="auto">
            <a:xfrm>
              <a:off x="2057400" y="5486263"/>
              <a:ext cx="4978400" cy="46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s-CO" altLang="es-CO" sz="2400" b="1" dirty="0"/>
                <a:t>Eje transversal de Información y Comunicación</a:t>
              </a:r>
            </a:p>
          </p:txBody>
        </p:sp>
      </p:grpSp>
    </p:spTree>
    <p:extLst>
      <p:ext uri="{BB962C8B-B14F-4D97-AF65-F5344CB8AC3E}">
        <p14:creationId xmlns:p14="http://schemas.microsoft.com/office/powerpoint/2010/main" val="2262772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997163" y="1556792"/>
            <a:ext cx="5328591" cy="83099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CO"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 r a c i a s</a:t>
            </a:r>
          </a:p>
        </p:txBody>
      </p:sp>
      <p:sp>
        <p:nvSpPr>
          <p:cNvPr id="2" name="1 CuadroTexto"/>
          <p:cNvSpPr txBox="1"/>
          <p:nvPr/>
        </p:nvSpPr>
        <p:spPr>
          <a:xfrm>
            <a:off x="681136" y="2780928"/>
            <a:ext cx="7960642" cy="1323439"/>
          </a:xfrm>
          <a:prstGeom prst="rect">
            <a:avLst/>
          </a:prstGeom>
          <a:noFill/>
        </p:spPr>
        <p:txBody>
          <a:bodyPr wrap="none" rtlCol="0">
            <a:spAutoFit/>
          </a:bodyPr>
          <a:lstStyle/>
          <a:p>
            <a:pPr algn="ctr"/>
            <a:r>
              <a:rPr lang="es-CO" sz="4000" b="1" dirty="0">
                <a:latin typeface="Calibri" pitchFamily="34" charset="0"/>
                <a:cs typeface="Calibri" pitchFamily="34" charset="0"/>
              </a:rPr>
              <a:t>“POR PERMITIRNOS HACER PÚBLICO</a:t>
            </a:r>
          </a:p>
          <a:p>
            <a:pPr algn="ctr"/>
            <a:r>
              <a:rPr lang="es-CO" sz="4000" b="1" dirty="0">
                <a:latin typeface="Calibri" pitchFamily="34" charset="0"/>
                <a:cs typeface="Calibri" pitchFamily="34" charset="0"/>
              </a:rPr>
              <a:t>LO PÚBLICO”</a:t>
            </a:r>
          </a:p>
        </p:txBody>
      </p:sp>
      <p:grpSp>
        <p:nvGrpSpPr>
          <p:cNvPr id="7" name="Grupo 4"/>
          <p:cNvGrpSpPr/>
          <p:nvPr/>
        </p:nvGrpSpPr>
        <p:grpSpPr>
          <a:xfrm>
            <a:off x="2267744" y="4797152"/>
            <a:ext cx="4896544" cy="1080120"/>
            <a:chOff x="1547664" y="4941621"/>
            <a:chExt cx="5307590" cy="1708814"/>
          </a:xfrm>
        </p:grpSpPr>
        <p:sp>
          <p:nvSpPr>
            <p:cNvPr id="8" name="CuadroTexto 5"/>
            <p:cNvSpPr txBox="1"/>
            <p:nvPr/>
          </p:nvSpPr>
          <p:spPr>
            <a:xfrm>
              <a:off x="1818332" y="6096352"/>
              <a:ext cx="2098802" cy="338554"/>
            </a:xfrm>
            <a:prstGeom prst="rect">
              <a:avLst/>
            </a:prstGeom>
            <a:noFill/>
          </p:spPr>
          <p:txBody>
            <a:bodyPr wrap="square" rtlCol="0">
              <a:spAutoFit/>
            </a:bodyPr>
            <a:lstStyle/>
            <a:p>
              <a:r>
                <a:rPr lang="es-CO" sz="1600" b="1" dirty="0">
                  <a:solidFill>
                    <a:schemeClr val="accent6">
                      <a:lumMod val="50000"/>
                    </a:schemeClr>
                  </a:solidFill>
                </a:rPr>
                <a:t>@</a:t>
              </a:r>
              <a:r>
                <a:rPr lang="es-CO" sz="1600" b="1" dirty="0" err="1">
                  <a:solidFill>
                    <a:schemeClr val="accent6">
                      <a:lumMod val="50000"/>
                    </a:schemeClr>
                  </a:solidFill>
                </a:rPr>
                <a:t>Contaduria_CGN</a:t>
              </a:r>
              <a:endParaRPr lang="es-CO" sz="1600" b="1" dirty="0">
                <a:solidFill>
                  <a:schemeClr val="accent6">
                    <a:lumMod val="50000"/>
                  </a:schemeClr>
                </a:solidFill>
              </a:endParaRPr>
            </a:p>
          </p:txBody>
        </p:sp>
        <p:sp>
          <p:nvSpPr>
            <p:cNvPr id="9" name="CuadroTexto 6"/>
            <p:cNvSpPr txBox="1"/>
            <p:nvPr/>
          </p:nvSpPr>
          <p:spPr>
            <a:xfrm>
              <a:off x="4427984" y="6065660"/>
              <a:ext cx="2405302" cy="584775"/>
            </a:xfrm>
            <a:prstGeom prst="rect">
              <a:avLst/>
            </a:prstGeom>
            <a:noFill/>
          </p:spPr>
          <p:txBody>
            <a:bodyPr wrap="square" rtlCol="0">
              <a:spAutoFit/>
            </a:bodyPr>
            <a:lstStyle/>
            <a:p>
              <a:pPr algn="ctr"/>
              <a:r>
                <a:rPr lang="es-CO" sz="1600" b="1" dirty="0">
                  <a:solidFill>
                    <a:schemeClr val="accent6">
                      <a:lumMod val="50000"/>
                    </a:schemeClr>
                  </a:solidFill>
                </a:rPr>
                <a:t>Contaduría General de la Nación </a:t>
              </a:r>
            </a:p>
          </p:txBody>
        </p:sp>
        <p:pic>
          <p:nvPicPr>
            <p:cNvPr id="10" name="Imagen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47664" y="4951191"/>
              <a:ext cx="2566785" cy="1071178"/>
            </a:xfrm>
            <a:prstGeom prst="rect">
              <a:avLst/>
            </a:prstGeom>
          </p:spPr>
        </p:pic>
        <p:pic>
          <p:nvPicPr>
            <p:cNvPr id="11" name="Imagen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27984" y="4941621"/>
              <a:ext cx="2427270" cy="1080747"/>
            </a:xfrm>
            <a:prstGeom prst="rect">
              <a:avLst/>
            </a:prstGeom>
          </p:spPr>
        </p:pic>
      </p:grpSp>
    </p:spTree>
    <p:extLst>
      <p:ext uri="{BB962C8B-B14F-4D97-AF65-F5344CB8AC3E}">
        <p14:creationId xmlns:p14="http://schemas.microsoft.com/office/powerpoint/2010/main" val="343274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7504" y="908720"/>
            <a:ext cx="8856984" cy="4896544"/>
          </a:xfrm>
          <a:prstGeom prst="rect">
            <a:avLst/>
          </a:prstGeom>
          <a:effectLst>
            <a:outerShdw blurRad="50800" dist="38100" algn="l" rotWithShape="0">
              <a:prstClr val="black">
                <a:alpha val="40000"/>
              </a:prstClr>
            </a:outerShdw>
          </a:effectLst>
        </p:spPr>
        <p:txBody>
          <a:bodyPr/>
          <a:lstStyle/>
          <a:p>
            <a:pPr marL="484632" marR="0" lvl="0" indent="0" algn="ctr" defTabSz="914400" rtl="0" eaLnBrk="1" fontAlgn="auto" latinLnBrk="0" hangingPunct="1">
              <a:lnSpc>
                <a:spcPts val="4320"/>
              </a:lnSpc>
              <a:spcBef>
                <a:spcPct val="0"/>
              </a:spcBef>
              <a:spcAft>
                <a:spcPts val="0"/>
              </a:spcAft>
              <a:buClrTx/>
              <a:buSzTx/>
              <a:buFontTx/>
              <a:buNone/>
              <a:tabLst/>
              <a:defRPr/>
            </a:pPr>
            <a:endParaRPr kumimoji="0" lang="es-ES" sz="3400" b="1" i="0" u="none" strike="noStrike" kern="1200" cap="none" spc="0" normalizeH="0" baseline="0" noProof="0" dirty="0">
              <a:ln w="6350">
                <a:noFill/>
              </a:ln>
              <a:solidFill>
                <a:schemeClr val="accent1">
                  <a:lumMod val="50000"/>
                </a:schemeClr>
              </a:solidFill>
              <a:effectLst/>
              <a:uLnTx/>
              <a:uFillTx/>
              <a:latin typeface="Calibri" pitchFamily="34" charset="0"/>
              <a:ea typeface="+mj-ea"/>
              <a:cs typeface="Calibri" pitchFamily="34" charset="0"/>
            </a:endParaRPr>
          </a:p>
          <a:p>
            <a:pPr marL="484632" marR="0" lvl="0" indent="0" algn="r" defTabSz="914400" rtl="0" eaLnBrk="1" fontAlgn="auto" latinLnBrk="0" hangingPunct="1">
              <a:lnSpc>
                <a:spcPts val="4320"/>
              </a:lnSpc>
              <a:spcBef>
                <a:spcPct val="0"/>
              </a:spcBef>
              <a:spcAft>
                <a:spcPts val="0"/>
              </a:spcAft>
              <a:buClrTx/>
              <a:buSzTx/>
              <a:buFontTx/>
              <a:buNone/>
              <a:tabLst/>
              <a:defRPr/>
            </a:pPr>
            <a:r>
              <a:rPr kumimoji="0" lang="es-ES" sz="4000" b="1" i="0" u="none" strike="noStrike" kern="1200" cap="none" spc="0" normalizeH="0" baseline="0" noProof="0" dirty="0">
                <a:ln w="6350">
                  <a:noFill/>
                </a:ln>
                <a:solidFill>
                  <a:schemeClr val="accent1">
                    <a:lumMod val="50000"/>
                  </a:schemeClr>
                </a:solidFill>
                <a:effectLst/>
                <a:uLnTx/>
                <a:uFillTx/>
                <a:latin typeface="Calibri" pitchFamily="34" charset="0"/>
                <a:ea typeface="+mj-ea"/>
                <a:cs typeface="Calibri" pitchFamily="34" charset="0"/>
              </a:rPr>
              <a:t>INFORME SOBRE EL ESTADO DEL SISTEMA DE CONTROL INTERNO CONTABLE DE LAS ENTIDADES DEL SECTOR PÚBLICO </a:t>
            </a:r>
          </a:p>
          <a:p>
            <a:pPr marL="484632" marR="0" lvl="0" indent="0" algn="r" defTabSz="914400" rtl="0" eaLnBrk="1" fontAlgn="auto" latinLnBrk="0" hangingPunct="1">
              <a:lnSpc>
                <a:spcPts val="4320"/>
              </a:lnSpc>
              <a:spcBef>
                <a:spcPct val="0"/>
              </a:spcBef>
              <a:spcAft>
                <a:spcPts val="0"/>
              </a:spcAft>
              <a:buClrTx/>
              <a:buSzTx/>
              <a:buFontTx/>
              <a:buNone/>
              <a:tabLst/>
              <a:defRPr/>
            </a:pPr>
            <a:r>
              <a:rPr kumimoji="0" lang="es-ES" sz="4000" b="1" i="0" u="none" strike="noStrike" kern="1200" cap="none" spc="0" normalizeH="0" baseline="0" noProof="0" dirty="0">
                <a:ln w="6350">
                  <a:noFill/>
                </a:ln>
                <a:solidFill>
                  <a:schemeClr val="accent1">
                    <a:lumMod val="50000"/>
                  </a:schemeClr>
                </a:solidFill>
                <a:effectLst/>
                <a:uLnTx/>
                <a:uFillTx/>
                <a:latin typeface="Calibri" pitchFamily="34" charset="0"/>
                <a:ea typeface="+mj-ea"/>
                <a:cs typeface="Calibri" pitchFamily="34" charset="0"/>
              </a:rPr>
              <a:t>A 31 DE DICIEMBRE DE 2013</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4005942"/>
            <a:ext cx="2699792" cy="273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48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F32BAC15-072F-47BA-9696-E4660A6C843E}" type="datetime1">
              <a:rPr lang="es-CO" smtClean="0"/>
              <a:pPr/>
              <a:t>27/05/2021</a:t>
            </a:fld>
            <a:endParaRPr lang="es-CO"/>
          </a:p>
        </p:txBody>
      </p:sp>
      <p:sp>
        <p:nvSpPr>
          <p:cNvPr id="5" name="4 Marcador de pie de página"/>
          <p:cNvSpPr>
            <a:spLocks noGrp="1"/>
          </p:cNvSpPr>
          <p:nvPr>
            <p:ph type="ftr" sz="quarter" idx="12"/>
          </p:nvPr>
        </p:nvSpPr>
        <p:spPr/>
        <p:txBody>
          <a:bodyPr/>
          <a:lstStyle/>
          <a:p>
            <a:r>
              <a:rPr lang="es-CO" dirty="0"/>
              <a:t>Contaduría General de la Nación</a:t>
            </a:r>
          </a:p>
        </p:txBody>
      </p:sp>
      <p:sp>
        <p:nvSpPr>
          <p:cNvPr id="7" name="6 Rectángulo"/>
          <p:cNvSpPr/>
          <p:nvPr/>
        </p:nvSpPr>
        <p:spPr>
          <a:xfrm>
            <a:off x="3779912" y="116632"/>
            <a:ext cx="5040560" cy="954107"/>
          </a:xfrm>
          <a:prstGeom prst="rect">
            <a:avLst/>
          </a:prstGeom>
        </p:spPr>
        <p:txBody>
          <a:bodyPr wrap="square">
            <a:spAutoFit/>
          </a:bodyPr>
          <a:lstStyle/>
          <a:p>
            <a:pPr algn="r"/>
            <a:r>
              <a:rPr lang="es-MX" sz="2800" b="1" dirty="0">
                <a:solidFill>
                  <a:schemeClr val="accent1">
                    <a:lumMod val="50000"/>
                  </a:schemeClr>
                </a:solidFill>
                <a:effectLst>
                  <a:outerShdw blurRad="38100" dist="38100" dir="2700000" algn="tl">
                    <a:srgbClr val="000000"/>
                  </a:outerShdw>
                </a:effectLst>
              </a:rPr>
              <a:t>CONTROL INTERNO CONTABLE</a:t>
            </a:r>
            <a:endParaRPr lang="en-US" sz="2800" dirty="0">
              <a:solidFill>
                <a:schemeClr val="accent1">
                  <a:lumMod val="50000"/>
                </a:schemeClr>
              </a:solidFill>
            </a:endParaRPr>
          </a:p>
        </p:txBody>
      </p:sp>
      <p:sp>
        <p:nvSpPr>
          <p:cNvPr id="8" name="17 Rectángulo"/>
          <p:cNvSpPr>
            <a:spLocks noChangeArrowheads="1"/>
          </p:cNvSpPr>
          <p:nvPr/>
        </p:nvSpPr>
        <p:spPr bwMode="auto">
          <a:xfrm>
            <a:off x="179512" y="836712"/>
            <a:ext cx="8784976"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endParaRPr lang="es-ES" sz="2200" dirty="0">
              <a:solidFill>
                <a:srgbClr val="000000"/>
              </a:solidFill>
              <a:latin typeface="Calibri" pitchFamily="34" charset="0"/>
              <a:cs typeface="Calibri" pitchFamily="34" charset="0"/>
            </a:endParaRPr>
          </a:p>
          <a:p>
            <a:pPr algn="just" fontAlgn="base">
              <a:spcBef>
                <a:spcPct val="0"/>
              </a:spcBef>
              <a:spcAft>
                <a:spcPct val="0"/>
              </a:spcAft>
            </a:pPr>
            <a:r>
              <a:rPr lang="es-ES" sz="2400" b="1" dirty="0">
                <a:solidFill>
                  <a:srgbClr val="000000"/>
                </a:solidFill>
                <a:latin typeface="Calibri" pitchFamily="34" charset="0"/>
                <a:cs typeface="Calibri" pitchFamily="34" charset="0"/>
              </a:rPr>
              <a:t>Desde la vigencia 2001 las entidades públicas han hecho llegar este Informe a la CGN a más tardar el 28 de febrero del año siguiente al período evaluado, y desde el año 2007 esta información se diligencia y se reporta a través del CHIP.</a:t>
            </a:r>
            <a:endParaRPr lang="es-CO" sz="2400" b="1" dirty="0">
              <a:solidFill>
                <a:srgbClr val="000000"/>
              </a:solidFill>
              <a:latin typeface="Calibri" pitchFamily="34" charset="0"/>
              <a:cs typeface="Calibri" pitchFamily="34" charset="0"/>
            </a:endParaRPr>
          </a:p>
          <a:p>
            <a:pPr algn="just" fontAlgn="base">
              <a:spcBef>
                <a:spcPct val="0"/>
              </a:spcBef>
              <a:spcAft>
                <a:spcPct val="0"/>
              </a:spcAft>
            </a:pPr>
            <a:endParaRPr lang="es-MX" sz="2400" b="1" dirty="0">
              <a:solidFill>
                <a:srgbClr val="000000"/>
              </a:solidFill>
              <a:latin typeface="Calibri" pitchFamily="34" charset="0"/>
              <a:cs typeface="Calibri" pitchFamily="34" charset="0"/>
            </a:endParaRPr>
          </a:p>
          <a:p>
            <a:pPr algn="just" fontAlgn="base">
              <a:spcBef>
                <a:spcPct val="0"/>
              </a:spcBef>
              <a:spcAft>
                <a:spcPct val="0"/>
              </a:spcAft>
            </a:pPr>
            <a:r>
              <a:rPr lang="es-MX" sz="2400" b="1" dirty="0">
                <a:solidFill>
                  <a:srgbClr val="000000"/>
                </a:solidFill>
                <a:latin typeface="Calibri" pitchFamily="34" charset="0"/>
                <a:cs typeface="Calibri" pitchFamily="34" charset="0"/>
              </a:rPr>
              <a:t>La Resolución 357 de 2008 de la CGN, precisa que:  </a:t>
            </a:r>
            <a:r>
              <a:rPr lang="es-MX" sz="2400" b="1" dirty="0">
                <a:solidFill>
                  <a:srgbClr val="0000FF"/>
                </a:solidFill>
                <a:latin typeface="Calibri" pitchFamily="34" charset="0"/>
                <a:cs typeface="Calibri" pitchFamily="34" charset="0"/>
              </a:rPr>
              <a:t>“</a:t>
            </a:r>
            <a:r>
              <a:rPr lang="es-MX" sz="2400" b="1" i="1" dirty="0">
                <a:solidFill>
                  <a:srgbClr val="0000FF"/>
                </a:solidFill>
                <a:latin typeface="Calibri" pitchFamily="34" charset="0"/>
                <a:cs typeface="Calibri" pitchFamily="34" charset="0"/>
              </a:rPr>
              <a:t>L</a:t>
            </a:r>
            <a:r>
              <a:rPr lang="es-ES" sz="2400" b="1" i="1" dirty="0">
                <a:solidFill>
                  <a:srgbClr val="0000FF"/>
                </a:solidFill>
                <a:latin typeface="Calibri" pitchFamily="34" charset="0"/>
                <a:cs typeface="Calibri" pitchFamily="34" charset="0"/>
              </a:rPr>
              <a:t>a Contaduría General de la Nación debe centralizar y consolidar el Informe Anual de Control Interno Contable de las entidades del ámbito de aplicación del Régimen de Contabilidad Pública”</a:t>
            </a:r>
            <a:r>
              <a:rPr lang="es-ES" sz="2400" b="1" i="1" dirty="0">
                <a:solidFill>
                  <a:srgbClr val="000000"/>
                </a:solidFill>
                <a:latin typeface="Calibri" pitchFamily="34" charset="0"/>
                <a:cs typeface="Calibri" pitchFamily="34" charset="0"/>
              </a:rPr>
              <a:t> </a:t>
            </a:r>
            <a:r>
              <a:rPr lang="es-ES" sz="2400" b="1" dirty="0">
                <a:solidFill>
                  <a:srgbClr val="000000"/>
                </a:solidFill>
                <a:latin typeface="Calibri" pitchFamily="34" charset="0"/>
                <a:cs typeface="Calibri" pitchFamily="34" charset="0"/>
              </a:rPr>
              <a:t>a presentarse al Consejo Asesor del Gobierno Nacional en Materia de Control Interno, por intermedio del Departamento Administrativo de la </a:t>
            </a:r>
            <a:r>
              <a:rPr lang="es-ES" sz="2400" b="1">
                <a:solidFill>
                  <a:srgbClr val="000000"/>
                </a:solidFill>
                <a:latin typeface="Calibri" pitchFamily="34" charset="0"/>
                <a:cs typeface="Calibri" pitchFamily="34" charset="0"/>
              </a:rPr>
              <a:t>Función Pública, </a:t>
            </a:r>
            <a:r>
              <a:rPr lang="es-ES" sz="2400" b="1" dirty="0">
                <a:solidFill>
                  <a:srgbClr val="000000"/>
                </a:solidFill>
                <a:latin typeface="Calibri" pitchFamily="34" charset="0"/>
                <a:cs typeface="Calibri" pitchFamily="34" charset="0"/>
              </a:rPr>
              <a:t>para que sea incluido en el informe que el Presidente de la República debe presentar al Congreso de la República. </a:t>
            </a:r>
          </a:p>
        </p:txBody>
      </p:sp>
    </p:spTree>
    <p:extLst>
      <p:ext uri="{BB962C8B-B14F-4D97-AF65-F5344CB8AC3E}">
        <p14:creationId xmlns:p14="http://schemas.microsoft.com/office/powerpoint/2010/main" val="98348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69775" y="1057400"/>
            <a:ext cx="8784976" cy="5416868"/>
          </a:xfrm>
          <a:prstGeom prst="rect">
            <a:avLst/>
          </a:prstGeom>
          <a:noFill/>
        </p:spPr>
        <p:txBody>
          <a:bodyPr wrap="square" rtlCol="0">
            <a:spAutoFit/>
          </a:bodyPr>
          <a:lstStyle/>
          <a:p>
            <a:pPr marL="457200" indent="-457200" algn="just">
              <a:buFont typeface="Arial" panose="020B0604020202020204" pitchFamily="34" charset="0"/>
              <a:buChar char="•"/>
            </a:pPr>
            <a:r>
              <a:rPr lang="es-CO" sz="3200" b="1" dirty="0">
                <a:latin typeface="+mj-lt"/>
              </a:rPr>
              <a:t>Autocontrol</a:t>
            </a:r>
          </a:p>
          <a:p>
            <a:pPr algn="just"/>
            <a:r>
              <a:rPr lang="es-CO" sz="2400" b="1" i="1" dirty="0">
                <a:latin typeface="+mj-lt"/>
              </a:rPr>
              <a:t>Capacidad de cada servidor público para evaluar su trabajo, controlarlo, detectar desviaciones y efectuar correctivos oportunamente.</a:t>
            </a:r>
          </a:p>
          <a:p>
            <a:pPr marL="171450" indent="-171450" algn="just">
              <a:buFont typeface="Arial" panose="020B0604020202020204" pitchFamily="34" charset="0"/>
              <a:buChar char="•"/>
            </a:pPr>
            <a:r>
              <a:rPr lang="es-CO" sz="2400" dirty="0">
                <a:latin typeface="+mj-lt"/>
              </a:rPr>
              <a:t> </a:t>
            </a:r>
            <a:r>
              <a:rPr lang="es-CO" sz="3200" b="1" dirty="0">
                <a:latin typeface="+mj-lt"/>
              </a:rPr>
              <a:t>Autorregulación</a:t>
            </a:r>
          </a:p>
          <a:p>
            <a:pPr algn="just"/>
            <a:r>
              <a:rPr lang="es-CO" sz="2400" b="1" i="1" dirty="0">
                <a:latin typeface="+mj-lt"/>
              </a:rPr>
              <a:t>Capacidad de la organización para desarrollar y aplicar métodos, normas y procedimientos que permitan la implementación y fortalecimiento del sistema de control interno</a:t>
            </a:r>
          </a:p>
          <a:p>
            <a:pPr marL="171450" indent="-171450" algn="just">
              <a:buFont typeface="Arial" panose="020B0604020202020204" pitchFamily="34" charset="0"/>
              <a:buChar char="•"/>
            </a:pPr>
            <a:r>
              <a:rPr lang="es-CO" sz="2400" b="1" dirty="0">
                <a:latin typeface="+mj-lt"/>
              </a:rPr>
              <a:t> </a:t>
            </a:r>
            <a:r>
              <a:rPr lang="es-CO" sz="3200" b="1" dirty="0">
                <a:latin typeface="+mj-lt"/>
              </a:rPr>
              <a:t>Autogestión</a:t>
            </a:r>
          </a:p>
          <a:p>
            <a:pPr algn="just"/>
            <a:r>
              <a:rPr lang="es-CO" sz="2400" b="1" i="1" dirty="0"/>
              <a:t>Capacidad de la organización para coordinar, aplicar y evaluar de manera efectiva, eficiente y eficaz la función administrativa.</a:t>
            </a:r>
            <a:endParaRPr lang="es-CO" sz="2400" b="1" i="1" dirty="0">
              <a:latin typeface="+mj-lt"/>
            </a:endParaRPr>
          </a:p>
          <a:p>
            <a:pPr algn="just"/>
            <a:endParaRPr lang="es-CO" sz="1000" dirty="0">
              <a:latin typeface="+mj-lt"/>
            </a:endParaRPr>
          </a:p>
        </p:txBody>
      </p:sp>
    </p:spTree>
    <p:extLst>
      <p:ext uri="{BB962C8B-B14F-4D97-AF65-F5344CB8AC3E}">
        <p14:creationId xmlns:p14="http://schemas.microsoft.com/office/powerpoint/2010/main" val="255632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779912" y="116632"/>
            <a:ext cx="5040560" cy="954107"/>
          </a:xfrm>
          <a:prstGeom prst="rect">
            <a:avLst/>
          </a:prstGeom>
        </p:spPr>
        <p:txBody>
          <a:bodyPr wrap="square">
            <a:spAutoFit/>
          </a:bodyPr>
          <a:lstStyle/>
          <a:p>
            <a:pPr algn="r"/>
            <a:r>
              <a:rPr lang="es-MX" sz="2800" b="1" dirty="0">
                <a:solidFill>
                  <a:schemeClr val="accent1">
                    <a:lumMod val="50000"/>
                  </a:schemeClr>
                </a:solidFill>
                <a:effectLst>
                  <a:outerShdw blurRad="38100" dist="38100" dir="2700000" algn="tl">
                    <a:srgbClr val="000000"/>
                  </a:outerShdw>
                </a:effectLst>
              </a:rPr>
              <a:t>CONTROL INTERNO CONTABLE</a:t>
            </a:r>
            <a:endParaRPr lang="en-US" sz="2800" dirty="0">
              <a:solidFill>
                <a:schemeClr val="accent1">
                  <a:lumMod val="50000"/>
                </a:schemeClr>
              </a:solidFill>
            </a:endParaRPr>
          </a:p>
        </p:txBody>
      </p:sp>
      <p:sp>
        <p:nvSpPr>
          <p:cNvPr id="6" name="Rectangle 4"/>
          <p:cNvSpPr>
            <a:spLocks noChangeArrowheads="1"/>
          </p:cNvSpPr>
          <p:nvPr/>
        </p:nvSpPr>
        <p:spPr bwMode="auto">
          <a:xfrm>
            <a:off x="84253" y="3789040"/>
            <a:ext cx="90773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anose="020B0502020202020204" pitchFamily="34" charset="0"/>
                <a:cs typeface="Arial" panose="020B0604020202020204" pitchFamily="34" charset="0"/>
              </a:defRPr>
            </a:lvl1pPr>
            <a:lvl2pPr marL="742950" indent="-285750">
              <a:defRPr b="1">
                <a:solidFill>
                  <a:schemeClr val="tx1"/>
                </a:solidFill>
                <a:latin typeface="Century Gothic" panose="020B0502020202020204" pitchFamily="34" charset="0"/>
                <a:cs typeface="Arial" panose="020B0604020202020204" pitchFamily="34" charset="0"/>
              </a:defRPr>
            </a:lvl2pPr>
            <a:lvl3pPr marL="1143000" indent="-228600">
              <a:defRPr b="1">
                <a:solidFill>
                  <a:schemeClr val="tx1"/>
                </a:solidFill>
                <a:latin typeface="Century Gothic" panose="020B0502020202020204" pitchFamily="34" charset="0"/>
                <a:cs typeface="Arial" panose="020B0604020202020204" pitchFamily="34" charset="0"/>
              </a:defRPr>
            </a:lvl3pPr>
            <a:lvl4pPr marL="1600200" indent="-228600">
              <a:defRPr b="1">
                <a:solidFill>
                  <a:schemeClr val="tx1"/>
                </a:solidFill>
                <a:latin typeface="Century Gothic" panose="020B0502020202020204" pitchFamily="34" charset="0"/>
                <a:cs typeface="Arial" panose="020B0604020202020204" pitchFamily="34" charset="0"/>
              </a:defRPr>
            </a:lvl4pPr>
            <a:lvl5pPr marL="2057400" indent="-228600">
              <a:defRPr b="1">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entury Gothic" panose="020B0502020202020204" pitchFamily="34" charset="0"/>
                <a:cs typeface="Arial" panose="020B0604020202020204" pitchFamily="34" charset="0"/>
              </a:defRPr>
            </a:lvl9pPr>
          </a:lstStyle>
          <a:p>
            <a:pPr algn="just">
              <a:defRPr/>
            </a:pPr>
            <a:r>
              <a:rPr lang="es-ES" altLang="es-CO" sz="3200" dirty="0">
                <a:solidFill>
                  <a:srgbClr val="000000"/>
                </a:solidFill>
                <a:latin typeface="Arial" panose="020B0604020202020204" pitchFamily="34" charset="0"/>
              </a:rPr>
              <a:t>Representa la posibilidad de ocurrencia de eventos, tanto internos como externos, </a:t>
            </a:r>
            <a:r>
              <a:rPr lang="es-ES" altLang="es-CO" sz="3200" i="1" u="sng" dirty="0">
                <a:solidFill>
                  <a:srgbClr val="002060"/>
                </a:solidFill>
                <a:latin typeface="Arial" panose="020B0604020202020204" pitchFamily="34" charset="0"/>
              </a:rPr>
              <a:t>que tienen la probabilidad de afectar o impedir el logro de información contable con las características de</a:t>
            </a:r>
            <a:r>
              <a:rPr lang="es-ES" altLang="es-CO" sz="3200" dirty="0">
                <a:solidFill>
                  <a:schemeClr val="accent5">
                    <a:lumMod val="50000"/>
                  </a:schemeClr>
                </a:solidFill>
                <a:latin typeface="Arial" panose="020B0604020202020204" pitchFamily="34" charset="0"/>
              </a:rPr>
              <a:t> </a:t>
            </a:r>
            <a:r>
              <a:rPr lang="es-ES" altLang="es-CO" sz="3200" dirty="0">
                <a:latin typeface="Arial" panose="020B0604020202020204" pitchFamily="34" charset="0"/>
              </a:rPr>
              <a:t>confiabilidad, relevancia y comprensibilidad</a:t>
            </a:r>
            <a:r>
              <a:rPr lang="es-ES" altLang="es-CO" sz="3200" dirty="0">
                <a:solidFill>
                  <a:srgbClr val="000000"/>
                </a:solidFill>
                <a:latin typeface="Arial" panose="020B0604020202020204" pitchFamily="34" charset="0"/>
              </a:rPr>
              <a:t>.</a:t>
            </a:r>
            <a:r>
              <a:rPr lang="es-ES" altLang="es-CO" dirty="0">
                <a:solidFill>
                  <a:srgbClr val="000000"/>
                </a:solidFill>
                <a:latin typeface="Tahoma" panose="020B0604030504040204" pitchFamily="34" charset="0"/>
              </a:rPr>
              <a:t> </a:t>
            </a:r>
            <a:r>
              <a:rPr lang="es-ES_tradnl" altLang="es-CO" sz="3200" dirty="0">
                <a:solidFill>
                  <a:srgbClr val="000000"/>
                </a:solidFill>
                <a:latin typeface="Tahoma" panose="020B0604030504040204" pitchFamily="34" charset="0"/>
              </a:rPr>
              <a:t> </a:t>
            </a:r>
          </a:p>
        </p:txBody>
      </p:sp>
      <p:sp>
        <p:nvSpPr>
          <p:cNvPr id="9" name="WordArt 5"/>
          <p:cNvSpPr>
            <a:spLocks noChangeArrowheads="1" noChangeShapeType="1" noTextEdit="1"/>
          </p:cNvSpPr>
          <p:nvPr/>
        </p:nvSpPr>
        <p:spPr bwMode="auto">
          <a:xfrm>
            <a:off x="2504504" y="1103338"/>
            <a:ext cx="6604000" cy="5254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2400" kern="10" dirty="0">
                <a:effectLst>
                  <a:outerShdw blurRad="38100" dist="19049" dir="2700000" algn="tl" rotWithShape="0">
                    <a:schemeClr val="tx1">
                      <a:alpha val="39998"/>
                    </a:schemeClr>
                  </a:outerShdw>
                </a:effectLst>
                <a:latin typeface="Impact"/>
              </a:rPr>
              <a:t>RIESGO CONTABLE</a:t>
            </a:r>
          </a:p>
        </p:txBody>
      </p:sp>
      <p:pic>
        <p:nvPicPr>
          <p:cNvPr id="10" name="Imagen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54263" y="1773238"/>
            <a:ext cx="2289744" cy="179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04247" y="1773238"/>
            <a:ext cx="2314351" cy="179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275" y="2708275"/>
            <a:ext cx="2405063" cy="86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4"/>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644008" y="1773238"/>
            <a:ext cx="2160238" cy="179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5"/>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1041400"/>
            <a:ext cx="24463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73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a:xfrm>
            <a:off x="4139952" y="260648"/>
            <a:ext cx="4788024" cy="720080"/>
          </a:xfrm>
          <a:prstGeom prst="rect">
            <a:avLst/>
          </a:prstGeom>
        </p:spPr>
        <p:txBody>
          <a:bodyPr/>
          <a:lstStyle/>
          <a:p>
            <a:pPr marL="484632" marR="0" lvl="0" indent="0" algn="r" defTabSz="914400" rtl="0" eaLnBrk="1" fontAlgn="auto" latinLnBrk="0" hangingPunct="1">
              <a:lnSpc>
                <a:spcPct val="100000"/>
              </a:lnSpc>
              <a:spcBef>
                <a:spcPct val="0"/>
              </a:spcBef>
              <a:spcAft>
                <a:spcPts val="0"/>
              </a:spcAft>
              <a:buClrTx/>
              <a:buSzTx/>
              <a:buFontTx/>
              <a:buNone/>
              <a:tabLst/>
              <a:defRPr/>
            </a:pPr>
            <a:r>
              <a:rPr kumimoji="0" lang="es-MX" sz="2800" b="1" i="0" u="none" strike="noStrike" kern="1200" cap="none" spc="0" normalizeH="0" baseline="0" noProof="0" dirty="0">
                <a:ln w="6350">
                  <a:noFill/>
                </a:ln>
                <a:solidFill>
                  <a:schemeClr val="tx1"/>
                </a:solidFill>
                <a:effectLst>
                  <a:outerShdw blurRad="38100" dist="38100" dir="2700000" algn="tl">
                    <a:srgbClr val="000000"/>
                  </a:outerShdw>
                </a:effectLst>
                <a:uLnTx/>
                <a:uFillTx/>
                <a:latin typeface="Calibri" pitchFamily="34" charset="0"/>
                <a:ea typeface="+mn-ea"/>
                <a:cs typeface="Calibri" pitchFamily="34" charset="0"/>
              </a:rPr>
              <a:t>MATRIZ DE CALIFICACIÓN </a:t>
            </a:r>
            <a:endParaRPr kumimoji="0" lang="es-CO" sz="2800" b="1" i="0" u="none" strike="noStrike" kern="1200" cap="none" spc="0" normalizeH="0" baseline="0" noProof="0" dirty="0">
              <a:ln w="6350">
                <a:noFill/>
              </a:ln>
              <a:solidFill>
                <a:schemeClr val="tx1"/>
              </a:solidFill>
              <a:effectLst>
                <a:outerShdw blurRad="38100" dist="38100" dir="2700000" algn="tl">
                  <a:srgbClr val="000000"/>
                </a:outerShdw>
              </a:effectLst>
              <a:uLnTx/>
              <a:uFillTx/>
              <a:latin typeface="Calibri" pitchFamily="34" charset="0"/>
              <a:ea typeface="+mn-ea"/>
              <a:cs typeface="Calibri"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9513" y="1196752"/>
            <a:ext cx="4409274" cy="3096344"/>
          </a:xfrm>
          <a:prstGeom prst="rect">
            <a:avLst/>
          </a:prstGeom>
          <a:noFill/>
          <a:ln w="15875" cmpd="thickThin">
            <a:solidFill>
              <a:srgbClr val="92D050"/>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9" name="8 Rectángulo"/>
          <p:cNvSpPr/>
          <p:nvPr/>
        </p:nvSpPr>
        <p:spPr>
          <a:xfrm>
            <a:off x="179512" y="4365104"/>
            <a:ext cx="8712968" cy="2246769"/>
          </a:xfrm>
          <a:prstGeom prst="rect">
            <a:avLst/>
          </a:prstGeom>
        </p:spPr>
        <p:txBody>
          <a:bodyPr wrap="square">
            <a:spAutoFit/>
          </a:bodyPr>
          <a:lstStyle/>
          <a:p>
            <a:pPr algn="just"/>
            <a:r>
              <a:rPr lang="es-ES" sz="2000" b="1" dirty="0">
                <a:latin typeface="Calibri"/>
                <a:ea typeface="Times New Roman"/>
              </a:rPr>
              <a:t>Tratándose de la remisión de la información relacionada con las etapas y actividades que comprenden el proceso contable, con base a la información diligenciada en el formulario CGN2007_CONTROL_INTERNO_CONTABLE, con corte a 31 de diciembre de 2013 por cada una de las entidades que componen el sector público colombiano, se le asigna una calificación a cada pregunta cuyo rango oscila entre 1 y 5, este valor corresponde al grado de cumplimiento y efectividad de cada acción de control.</a:t>
            </a:r>
            <a:endParaRPr lang="es-CO" sz="2000" b="1" dirty="0"/>
          </a:p>
        </p:txBody>
      </p:sp>
      <p:pic>
        <p:nvPicPr>
          <p:cNvPr id="10"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6016" y="1196752"/>
            <a:ext cx="4248472" cy="244827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Flecha abajo"/>
          <p:cNvSpPr/>
          <p:nvPr/>
        </p:nvSpPr>
        <p:spPr>
          <a:xfrm>
            <a:off x="6804249" y="3789040"/>
            <a:ext cx="504056" cy="576064"/>
          </a:xfrm>
          <a:prstGeom prst="downArrow">
            <a:avLst/>
          </a:prstGeom>
          <a:solidFill>
            <a:schemeClr val="bg2">
              <a:lumMod val="25000"/>
            </a:schemeClr>
          </a:solidFill>
          <a:ln>
            <a:solidFill>
              <a:schemeClr val="tx1"/>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83483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80728"/>
            <a:ext cx="9032429"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80728"/>
            <a:ext cx="9032429"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0 Rectángulo"/>
          <p:cNvSpPr/>
          <p:nvPr/>
        </p:nvSpPr>
        <p:spPr>
          <a:xfrm>
            <a:off x="6038987" y="4149080"/>
            <a:ext cx="572714" cy="216024"/>
          </a:xfrm>
          <a:prstGeom prst="rect">
            <a:avLst/>
          </a:prstGeom>
          <a:effectLst>
            <a:innerShdw blurRad="114300">
              <a:prstClr val="black"/>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348</a:t>
            </a:r>
            <a:endParaRPr lang="es-CO" b="1" dirty="0"/>
          </a:p>
        </p:txBody>
      </p:sp>
      <p:sp>
        <p:nvSpPr>
          <p:cNvPr id="10" name="11 Rectángulo"/>
          <p:cNvSpPr/>
          <p:nvPr/>
        </p:nvSpPr>
        <p:spPr>
          <a:xfrm>
            <a:off x="7740352" y="2204864"/>
            <a:ext cx="819600" cy="216024"/>
          </a:xfrm>
          <a:prstGeom prst="rect">
            <a:avLst/>
          </a:prstGeom>
          <a:effectLst>
            <a:innerShdw blurRad="114300">
              <a:prstClr val="black"/>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3.802</a:t>
            </a:r>
            <a:endParaRPr lang="es-CO" b="1" dirty="0"/>
          </a:p>
        </p:txBody>
      </p:sp>
      <p:sp>
        <p:nvSpPr>
          <p:cNvPr id="11" name="12 Rectángulo"/>
          <p:cNvSpPr/>
          <p:nvPr/>
        </p:nvSpPr>
        <p:spPr>
          <a:xfrm>
            <a:off x="8324065" y="4129447"/>
            <a:ext cx="761041" cy="216024"/>
          </a:xfrm>
          <a:prstGeom prst="rect">
            <a:avLst/>
          </a:prstGeom>
          <a:effectLst>
            <a:innerShdw blurRad="114300">
              <a:prstClr val="black"/>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3.452</a:t>
            </a:r>
            <a:endParaRPr lang="es-CO" b="1" dirty="0"/>
          </a:p>
        </p:txBody>
      </p:sp>
      <p:sp>
        <p:nvSpPr>
          <p:cNvPr id="12" name="13 Rectángulo"/>
          <p:cNvSpPr/>
          <p:nvPr/>
        </p:nvSpPr>
        <p:spPr>
          <a:xfrm>
            <a:off x="4716016" y="5031969"/>
            <a:ext cx="442896" cy="197231"/>
          </a:xfrm>
          <a:prstGeom prst="rect">
            <a:avLst/>
          </a:prstGeom>
          <a:effectLst>
            <a:innerShdw blurRad="114300">
              <a:prstClr val="black"/>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67</a:t>
            </a:r>
            <a:endParaRPr lang="es-CO" b="1" dirty="0"/>
          </a:p>
        </p:txBody>
      </p:sp>
      <p:sp>
        <p:nvSpPr>
          <p:cNvPr id="13" name="14 Rectángulo"/>
          <p:cNvSpPr/>
          <p:nvPr/>
        </p:nvSpPr>
        <p:spPr>
          <a:xfrm>
            <a:off x="6156176" y="5050668"/>
            <a:ext cx="569609" cy="178532"/>
          </a:xfrm>
          <a:prstGeom prst="rect">
            <a:avLst/>
          </a:prstGeom>
          <a:effectLst>
            <a:innerShdw blurRad="114300">
              <a:prstClr val="black"/>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281</a:t>
            </a:r>
            <a:endParaRPr lang="es-CO" b="1" dirty="0"/>
          </a:p>
        </p:txBody>
      </p:sp>
      <p:sp>
        <p:nvSpPr>
          <p:cNvPr id="14" name="15 Rectángulo"/>
          <p:cNvSpPr/>
          <p:nvPr/>
        </p:nvSpPr>
        <p:spPr>
          <a:xfrm>
            <a:off x="7092280" y="5050668"/>
            <a:ext cx="442896" cy="178532"/>
          </a:xfrm>
          <a:prstGeom prst="rect">
            <a:avLst/>
          </a:prstGeom>
          <a:effectLst>
            <a:innerShdw blurRad="114300">
              <a:prstClr val="black"/>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74</a:t>
            </a:r>
            <a:endParaRPr lang="es-CO" b="1" dirty="0"/>
          </a:p>
        </p:txBody>
      </p:sp>
      <p:sp>
        <p:nvSpPr>
          <p:cNvPr id="15" name="16 Rectángulo"/>
          <p:cNvSpPr/>
          <p:nvPr/>
        </p:nvSpPr>
        <p:spPr>
          <a:xfrm>
            <a:off x="8404174" y="5055692"/>
            <a:ext cx="776338" cy="173508"/>
          </a:xfrm>
          <a:prstGeom prst="rect">
            <a:avLst/>
          </a:prstGeom>
          <a:effectLst>
            <a:innerShdw blurRad="114300">
              <a:prstClr val="black"/>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3.378</a:t>
            </a:r>
            <a:endParaRPr lang="es-CO" b="1" dirty="0"/>
          </a:p>
        </p:txBody>
      </p:sp>
      <p:sp>
        <p:nvSpPr>
          <p:cNvPr id="16" name="17 Rectángulo"/>
          <p:cNvSpPr/>
          <p:nvPr/>
        </p:nvSpPr>
        <p:spPr>
          <a:xfrm>
            <a:off x="5292080" y="6040927"/>
            <a:ext cx="442895" cy="196385"/>
          </a:xfrm>
          <a:prstGeom prst="rect">
            <a:avLst/>
          </a:prstGeom>
          <a:effectLst>
            <a:innerShdw blurRad="114300">
              <a:prstClr val="black"/>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63</a:t>
            </a:r>
            <a:endParaRPr lang="es-CO" b="1" dirty="0"/>
          </a:p>
        </p:txBody>
      </p:sp>
      <p:sp>
        <p:nvSpPr>
          <p:cNvPr id="17" name="18 Rectángulo"/>
          <p:cNvSpPr/>
          <p:nvPr/>
        </p:nvSpPr>
        <p:spPr>
          <a:xfrm>
            <a:off x="6300192" y="6112935"/>
            <a:ext cx="570886" cy="196385"/>
          </a:xfrm>
          <a:prstGeom prst="rect">
            <a:avLst/>
          </a:prstGeom>
          <a:effectLst>
            <a:innerShdw blurRad="114300">
              <a:prstClr val="black"/>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218</a:t>
            </a:r>
            <a:endParaRPr lang="es-CO" b="1" dirty="0"/>
          </a:p>
        </p:txBody>
      </p:sp>
      <p:sp>
        <p:nvSpPr>
          <p:cNvPr id="18" name="19 Rectángulo"/>
          <p:cNvSpPr/>
          <p:nvPr/>
        </p:nvSpPr>
        <p:spPr>
          <a:xfrm>
            <a:off x="7308304" y="6040927"/>
            <a:ext cx="764380" cy="196385"/>
          </a:xfrm>
          <a:prstGeom prst="rect">
            <a:avLst/>
          </a:prstGeom>
          <a:effectLst>
            <a:innerShdw blurRad="114300">
              <a:prstClr val="black"/>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1.674</a:t>
            </a:r>
            <a:endParaRPr lang="es-CO" b="1" dirty="0"/>
          </a:p>
        </p:txBody>
      </p:sp>
      <p:sp>
        <p:nvSpPr>
          <p:cNvPr id="19" name="20 Rectángulo"/>
          <p:cNvSpPr/>
          <p:nvPr/>
        </p:nvSpPr>
        <p:spPr>
          <a:xfrm>
            <a:off x="8344991" y="6112935"/>
            <a:ext cx="768055" cy="196385"/>
          </a:xfrm>
          <a:prstGeom prst="rect">
            <a:avLst/>
          </a:prstGeom>
          <a:effectLst>
            <a:innerShdw blurRad="114300">
              <a:prstClr val="black"/>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1.704</a:t>
            </a:r>
            <a:endParaRPr lang="es-CO" b="1" dirty="0"/>
          </a:p>
        </p:txBody>
      </p:sp>
    </p:spTree>
    <p:extLst>
      <p:ext uri="{BB962C8B-B14F-4D97-AF65-F5344CB8AC3E}">
        <p14:creationId xmlns:p14="http://schemas.microsoft.com/office/powerpoint/2010/main" val="147130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Título"/>
          <p:cNvSpPr>
            <a:spLocks noGrp="1"/>
          </p:cNvSpPr>
          <p:nvPr>
            <p:ph type="title"/>
          </p:nvPr>
        </p:nvSpPr>
        <p:spPr>
          <a:xfrm>
            <a:off x="3347864" y="332656"/>
            <a:ext cx="5616624" cy="504056"/>
          </a:xfrm>
        </p:spPr>
        <p:txBody>
          <a:bodyPr/>
          <a:lstStyle/>
          <a:p>
            <a:r>
              <a:rPr lang="es-CO" sz="2800" b="1" dirty="0"/>
              <a:t>Entidades Nacionales - Cobertura</a:t>
            </a:r>
          </a:p>
        </p:txBody>
      </p:sp>
      <p:pic>
        <p:nvPicPr>
          <p:cNvPr id="20483" name="Picture 3"/>
          <p:cNvPicPr>
            <a:picLocks noChangeAspect="1" noChangeArrowheads="1"/>
          </p:cNvPicPr>
          <p:nvPr/>
        </p:nvPicPr>
        <p:blipFill>
          <a:blip r:embed="rId2" cstate="print"/>
          <a:srcRect/>
          <a:stretch>
            <a:fillRect/>
          </a:stretch>
        </p:blipFill>
        <p:spPr bwMode="auto">
          <a:xfrm>
            <a:off x="179512" y="1196752"/>
            <a:ext cx="8712968" cy="5472608"/>
          </a:xfrm>
          <a:prstGeom prst="rect">
            <a:avLst/>
          </a:prstGeom>
          <a:noFill/>
          <a:ln w="9525">
            <a:noFill/>
            <a:miter lim="800000"/>
            <a:headEnd/>
            <a:tailEnd/>
          </a:ln>
          <a:effectLst/>
        </p:spPr>
      </p:pic>
    </p:spTree>
    <p:extLst>
      <p:ext uri="{BB962C8B-B14F-4D97-AF65-F5344CB8AC3E}">
        <p14:creationId xmlns:p14="http://schemas.microsoft.com/office/powerpoint/2010/main" val="9834838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nHacienda_2012Def">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FDB1127-9472-4126-A5D2-7DBC9DC373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MinHacienda_2012Def</Template>
  <TotalTime>0</TotalTime>
  <Words>1234</Words>
  <Application>Microsoft Office PowerPoint</Application>
  <PresentationFormat>Presentación en pantalla (4:3)</PresentationFormat>
  <Paragraphs>125</Paragraphs>
  <Slides>26</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26</vt:i4>
      </vt:variant>
    </vt:vector>
  </HeadingPairs>
  <TitlesOfParts>
    <vt:vector size="36" baseType="lpstr">
      <vt:lpstr>Arial</vt:lpstr>
      <vt:lpstr>Arial Black</vt:lpstr>
      <vt:lpstr>Calibri</vt:lpstr>
      <vt:lpstr>Century Gothic</vt:lpstr>
      <vt:lpstr>Impact</vt:lpstr>
      <vt:lpstr>Tahoma</vt:lpstr>
      <vt:lpstr>Times New Roman</vt:lpstr>
      <vt:lpstr>Verdana</vt:lpstr>
      <vt:lpstr>Wingdings 2</vt:lpstr>
      <vt:lpstr>MinHacienda_2012Def</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Entidades Nacionales - Cobertura</vt:lpstr>
      <vt:lpstr>Entidades Nacionales omisas</vt:lpstr>
      <vt:lpstr>Calificación de Control Interno Contable Nivel Nacional 2013</vt:lpstr>
      <vt:lpstr>Calificación CIC Entidades Nacionales</vt:lpstr>
      <vt:lpstr>Entidades con la mayor  calificación</vt:lpstr>
      <vt:lpstr>Entidades Territoriales - Cobertura</vt:lpstr>
      <vt:lpstr>Calificación de Control Interno Contable Nivel Territorial 2013</vt:lpstr>
      <vt:lpstr>Calificación CIC Entidades Territoriales</vt:lpstr>
      <vt:lpstr>Entidades territoriales con la mayor calificación</vt:lpstr>
      <vt:lpstr>Presentación de PowerPoint</vt:lpstr>
      <vt:lpstr>Evaluación Control Interno Contable CGR Vs CGN</vt:lpstr>
      <vt:lpstr>Comparativo calificación Control Interno Contable Entidades Auditadas CGR 2013</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2013-05-28T15:04:35Z</dcterms:created>
  <dcterms:modified xsi:type="dcterms:W3CDTF">2021-05-27T14:14:24Z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TC102202139990</vt:lpwstr>
  </property>
</Properties>
</file>