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6" r:id="rId2"/>
    <p:sldId id="277" r:id="rId3"/>
    <p:sldId id="279" r:id="rId4"/>
    <p:sldId id="323" r:id="rId5"/>
    <p:sldId id="325" r:id="rId6"/>
    <p:sldId id="327" r:id="rId7"/>
    <p:sldId id="324" r:id="rId8"/>
    <p:sldId id="334" r:id="rId9"/>
    <p:sldId id="329" r:id="rId10"/>
    <p:sldId id="330" r:id="rId11"/>
    <p:sldId id="328" r:id="rId12"/>
    <p:sldId id="332" r:id="rId13"/>
    <p:sldId id="331" r:id="rId14"/>
    <p:sldId id="335" r:id="rId15"/>
    <p:sldId id="336" r:id="rId16"/>
    <p:sldId id="305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839CEF7-5348-48F5-ACA6-D2EFFAC0F7EE}">
          <p14:sldIdLst>
            <p14:sldId id="276"/>
          </p14:sldIdLst>
        </p14:section>
        <p14:section name="Sección sin título" id="{5D635066-ABAF-4DA9-ADD1-9363E086C444}">
          <p14:sldIdLst>
            <p14:sldId id="277"/>
            <p14:sldId id="279"/>
            <p14:sldId id="323"/>
            <p14:sldId id="325"/>
            <p14:sldId id="327"/>
            <p14:sldId id="324"/>
            <p14:sldId id="334"/>
            <p14:sldId id="329"/>
            <p14:sldId id="330"/>
            <p14:sldId id="328"/>
            <p14:sldId id="332"/>
            <p14:sldId id="331"/>
            <p14:sldId id="335"/>
            <p14:sldId id="33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F6F6"/>
    <a:srgbClr val="B8B8B8"/>
    <a:srgbClr val="BDC9A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82" autoAdjust="0"/>
    <p:restoredTop sz="94630" autoAdjust="0"/>
  </p:normalViewPr>
  <p:slideViewPr>
    <p:cSldViewPr>
      <p:cViewPr varScale="1">
        <p:scale>
          <a:sx n="68" d="100"/>
          <a:sy n="68" d="100"/>
        </p:scale>
        <p:origin x="8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7E7E7-0988-4AFE-AA0B-AAFCF0505AD1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912C8-8B2E-44D8-9768-C659FD4B340E}">
      <dgm:prSet phldrT="[Text]" custT="1"/>
      <dgm:spPr/>
      <dgm:t>
        <a:bodyPr/>
        <a:lstStyle/>
        <a:p>
          <a:pPr algn="ctr"/>
          <a:r>
            <a:rPr lang="es-AR" sz="2400" b="1" noProof="0" dirty="0">
              <a:solidFill>
                <a:schemeClr val="tx1"/>
              </a:solidFill>
            </a:rPr>
            <a:t>Soportes</a:t>
          </a:r>
        </a:p>
        <a:p>
          <a:pPr algn="ctr"/>
          <a:r>
            <a:rPr lang="es-AR" sz="2400" b="1" noProof="0" dirty="0">
              <a:solidFill>
                <a:schemeClr val="tx1"/>
              </a:solidFill>
            </a:rPr>
            <a:t> del ciclo de gestión</a:t>
          </a:r>
        </a:p>
      </dgm:t>
    </dgm:pt>
    <dgm:pt modelId="{B6DE4A42-3AD4-4EF7-AE9C-CDC75BF9003D}" type="parTrans" cxnId="{DE307AA7-A48D-44A1-8651-181786498118}">
      <dgm:prSet/>
      <dgm:spPr/>
      <dgm:t>
        <a:bodyPr/>
        <a:lstStyle/>
        <a:p>
          <a:pPr algn="ctr"/>
          <a:endParaRPr lang="es-AR" noProof="0"/>
        </a:p>
      </dgm:t>
    </dgm:pt>
    <dgm:pt modelId="{A32AD181-12FF-4339-8BFA-449453E2CBFF}" type="sibTrans" cxnId="{DE307AA7-A48D-44A1-8651-181786498118}">
      <dgm:prSet/>
      <dgm:spPr/>
      <dgm:t>
        <a:bodyPr/>
        <a:lstStyle/>
        <a:p>
          <a:pPr algn="ctr"/>
          <a:endParaRPr lang="es-AR" noProof="0"/>
        </a:p>
      </dgm:t>
    </dgm:pt>
    <dgm:pt modelId="{390ABEF8-0193-40AF-AAB8-BF29741A30E1}">
      <dgm:prSet phldrT="[Text]"/>
      <dgm:spPr/>
      <dgm:t>
        <a:bodyPr/>
        <a:lstStyle/>
        <a:p>
          <a:pPr algn="ctr"/>
          <a:r>
            <a:rPr lang="es-AR" b="1" noProof="0" dirty="0">
              <a:solidFill>
                <a:schemeClr val="tx1"/>
              </a:solidFill>
            </a:rPr>
            <a:t>1.Planificación orientada a resultados</a:t>
          </a:r>
        </a:p>
      </dgm:t>
    </dgm:pt>
    <dgm:pt modelId="{764B07FE-0EBE-440E-91E3-52A11D6FC783}" type="parTrans" cxnId="{F2F6F353-D4D5-4042-8133-F1F0A3E0FB8C}">
      <dgm:prSet/>
      <dgm:spPr/>
      <dgm:t>
        <a:bodyPr/>
        <a:lstStyle/>
        <a:p>
          <a:pPr algn="ctr"/>
          <a:endParaRPr lang="es-AR" noProof="0"/>
        </a:p>
      </dgm:t>
    </dgm:pt>
    <dgm:pt modelId="{F849A88F-E951-4794-BEB6-F50A23EDD6E0}" type="sibTrans" cxnId="{F2F6F353-D4D5-4042-8133-F1F0A3E0FB8C}">
      <dgm:prSet/>
      <dgm:spPr/>
      <dgm:t>
        <a:bodyPr/>
        <a:lstStyle/>
        <a:p>
          <a:pPr algn="ctr"/>
          <a:endParaRPr lang="es-AR" noProof="0"/>
        </a:p>
      </dgm:t>
    </dgm:pt>
    <dgm:pt modelId="{0BA5587F-16D7-4D8F-8FAA-ED09A1019AB1}">
      <dgm:prSet phldrT="[Text]"/>
      <dgm:spPr/>
      <dgm:t>
        <a:bodyPr/>
        <a:lstStyle/>
        <a:p>
          <a:pPr algn="ctr"/>
          <a:r>
            <a:rPr lang="es-AR" b="1" noProof="0" dirty="0">
              <a:solidFill>
                <a:schemeClr val="tx1"/>
              </a:solidFill>
            </a:rPr>
            <a:t>2.Presupuesto por resultados</a:t>
          </a:r>
        </a:p>
      </dgm:t>
    </dgm:pt>
    <dgm:pt modelId="{1D3B1DF4-3A3F-40AC-BA01-D9511C0E5283}" type="parTrans" cxnId="{B47CC3B3-39F7-475F-9870-597F503CB9C5}">
      <dgm:prSet/>
      <dgm:spPr/>
      <dgm:t>
        <a:bodyPr/>
        <a:lstStyle/>
        <a:p>
          <a:pPr algn="ctr"/>
          <a:endParaRPr lang="es-AR" noProof="0"/>
        </a:p>
      </dgm:t>
    </dgm:pt>
    <dgm:pt modelId="{FAC9D7E3-050B-4810-84AC-D5A0A21049C1}" type="sibTrans" cxnId="{B47CC3B3-39F7-475F-9870-597F503CB9C5}">
      <dgm:prSet/>
      <dgm:spPr/>
      <dgm:t>
        <a:bodyPr/>
        <a:lstStyle/>
        <a:p>
          <a:pPr algn="ctr"/>
          <a:endParaRPr lang="es-AR" noProof="0"/>
        </a:p>
      </dgm:t>
    </dgm:pt>
    <dgm:pt modelId="{55A83991-C9EC-4A78-A0A6-EEAB3CD4A348}">
      <dgm:prSet phldrT="[Text]"/>
      <dgm:spPr/>
      <dgm:t>
        <a:bodyPr/>
        <a:lstStyle/>
        <a:p>
          <a:pPr algn="ctr"/>
          <a:r>
            <a:rPr lang="es-AR" b="1" noProof="0" dirty="0">
              <a:solidFill>
                <a:schemeClr val="tx1"/>
              </a:solidFill>
            </a:rPr>
            <a:t> 3. Gestión financiera pública</a:t>
          </a:r>
        </a:p>
      </dgm:t>
    </dgm:pt>
    <dgm:pt modelId="{AF87DB41-F60E-4198-98C1-174CEE618AE0}" type="parTrans" cxnId="{AD20AB2A-3EF3-4D89-A4B9-F11C7D2986BD}">
      <dgm:prSet/>
      <dgm:spPr/>
      <dgm:t>
        <a:bodyPr/>
        <a:lstStyle/>
        <a:p>
          <a:pPr algn="ctr"/>
          <a:endParaRPr lang="es-AR" noProof="0"/>
        </a:p>
      </dgm:t>
    </dgm:pt>
    <dgm:pt modelId="{FA68CBC7-6EFB-4DC7-A357-12334C820FB2}" type="sibTrans" cxnId="{AD20AB2A-3EF3-4D89-A4B9-F11C7D2986BD}">
      <dgm:prSet/>
      <dgm:spPr/>
      <dgm:t>
        <a:bodyPr/>
        <a:lstStyle/>
        <a:p>
          <a:pPr algn="ctr"/>
          <a:endParaRPr lang="es-AR" noProof="0"/>
        </a:p>
      </dgm:t>
    </dgm:pt>
    <dgm:pt modelId="{FF00E76B-9FA0-4198-B8C6-71F6FBA7F740}">
      <dgm:prSet phldrT="[Text]"/>
      <dgm:spPr/>
      <dgm:t>
        <a:bodyPr/>
        <a:lstStyle/>
        <a:p>
          <a:pPr algn="ctr"/>
          <a:r>
            <a:rPr lang="es-AR" b="1" noProof="0" dirty="0">
              <a:solidFill>
                <a:schemeClr val="tx1"/>
              </a:solidFill>
            </a:rPr>
            <a:t>5. Sistemas de seguimiento y evaluación</a:t>
          </a:r>
        </a:p>
      </dgm:t>
    </dgm:pt>
    <dgm:pt modelId="{00036889-B140-439A-836F-D8CF14E45E6F}" type="parTrans" cxnId="{93863485-53CF-4E4A-A2C3-B9ADBF2984DF}">
      <dgm:prSet/>
      <dgm:spPr/>
      <dgm:t>
        <a:bodyPr/>
        <a:lstStyle/>
        <a:p>
          <a:pPr algn="ctr"/>
          <a:endParaRPr lang="es-AR" noProof="0"/>
        </a:p>
      </dgm:t>
    </dgm:pt>
    <dgm:pt modelId="{D70CE204-FC07-442F-8EDA-F07B2250E2EB}" type="sibTrans" cxnId="{93863485-53CF-4E4A-A2C3-B9ADBF2984DF}">
      <dgm:prSet/>
      <dgm:spPr/>
      <dgm:t>
        <a:bodyPr/>
        <a:lstStyle/>
        <a:p>
          <a:pPr algn="ctr"/>
          <a:endParaRPr lang="es-AR" noProof="0"/>
        </a:p>
      </dgm:t>
    </dgm:pt>
    <dgm:pt modelId="{B535A4ED-A406-4ECB-B0F7-45FE9BE9F715}">
      <dgm:prSet phldrT="[Text]"/>
      <dgm:spPr/>
      <dgm:t>
        <a:bodyPr/>
        <a:lstStyle/>
        <a:p>
          <a:pPr algn="ctr"/>
          <a:r>
            <a:rPr lang="es-AR" b="1" noProof="0" dirty="0">
              <a:solidFill>
                <a:schemeClr val="tx1"/>
              </a:solidFill>
            </a:rPr>
            <a:t>4. Gestión de programas y proyectos</a:t>
          </a:r>
        </a:p>
      </dgm:t>
    </dgm:pt>
    <dgm:pt modelId="{48F0B80A-6EE5-4FF3-8753-AC70696A42C4}" type="sibTrans" cxnId="{F3046300-31B5-40AE-9719-EEA071AC61DC}">
      <dgm:prSet/>
      <dgm:spPr/>
      <dgm:t>
        <a:bodyPr/>
        <a:lstStyle/>
        <a:p>
          <a:pPr algn="ctr"/>
          <a:endParaRPr lang="es-AR" noProof="0"/>
        </a:p>
      </dgm:t>
    </dgm:pt>
    <dgm:pt modelId="{A7352025-7CB1-45C8-95B6-060AB9CE3AD8}" type="parTrans" cxnId="{F3046300-31B5-40AE-9719-EEA071AC61DC}">
      <dgm:prSet/>
      <dgm:spPr/>
      <dgm:t>
        <a:bodyPr/>
        <a:lstStyle/>
        <a:p>
          <a:pPr algn="ctr"/>
          <a:endParaRPr lang="es-AR" noProof="0"/>
        </a:p>
      </dgm:t>
    </dgm:pt>
    <dgm:pt modelId="{4F398D86-B8AA-4B3E-97B3-13EAEBD5264B}" type="pres">
      <dgm:prSet presAssocID="{AA87E7E7-0988-4AFE-AA0B-AAFCF0505A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568C3F-2877-4FE5-B69C-27D93659FB23}" type="pres">
      <dgm:prSet presAssocID="{950912C8-8B2E-44D8-9768-C659FD4B340E}" presName="centerShape" presStyleLbl="node0" presStyleIdx="0" presStyleCnt="1" custScaleX="128973" custScaleY="114879"/>
      <dgm:spPr/>
    </dgm:pt>
    <dgm:pt modelId="{4D0563AC-3ED2-4E59-A490-B83E4FAF1C02}" type="pres">
      <dgm:prSet presAssocID="{390ABEF8-0193-40AF-AAB8-BF29741A30E1}" presName="node" presStyleLbl="node1" presStyleIdx="0" presStyleCnt="5" custScaleX="180734" custScaleY="123810">
        <dgm:presLayoutVars>
          <dgm:bulletEnabled val="1"/>
        </dgm:presLayoutVars>
      </dgm:prSet>
      <dgm:spPr/>
    </dgm:pt>
    <dgm:pt modelId="{99C032AF-E04F-4A7F-A194-DD4BFBEEAE34}" type="pres">
      <dgm:prSet presAssocID="{390ABEF8-0193-40AF-AAB8-BF29741A30E1}" presName="dummy" presStyleCnt="0"/>
      <dgm:spPr/>
    </dgm:pt>
    <dgm:pt modelId="{8572062D-CD87-4AFF-84A7-DD2011B06B99}" type="pres">
      <dgm:prSet presAssocID="{F849A88F-E951-4794-BEB6-F50A23EDD6E0}" presName="sibTrans" presStyleLbl="sibTrans2D1" presStyleIdx="0" presStyleCnt="5"/>
      <dgm:spPr/>
    </dgm:pt>
    <dgm:pt modelId="{38EE130D-2BA3-4370-833F-D8FB49526737}" type="pres">
      <dgm:prSet presAssocID="{0BA5587F-16D7-4D8F-8FAA-ED09A1019AB1}" presName="node" presStyleLbl="node1" presStyleIdx="1" presStyleCnt="5" custScaleX="168885" custScaleY="123810" custRadScaleRad="122398" custRadScaleInc="14424">
        <dgm:presLayoutVars>
          <dgm:bulletEnabled val="1"/>
        </dgm:presLayoutVars>
      </dgm:prSet>
      <dgm:spPr/>
    </dgm:pt>
    <dgm:pt modelId="{67B60537-6306-41F6-9749-179CF4052939}" type="pres">
      <dgm:prSet presAssocID="{0BA5587F-16D7-4D8F-8FAA-ED09A1019AB1}" presName="dummy" presStyleCnt="0"/>
      <dgm:spPr/>
    </dgm:pt>
    <dgm:pt modelId="{58C45185-1274-4A07-8C5F-B2A6B8D3555B}" type="pres">
      <dgm:prSet presAssocID="{FAC9D7E3-050B-4810-84AC-D5A0A21049C1}" presName="sibTrans" presStyleLbl="sibTrans2D1" presStyleIdx="1" presStyleCnt="5"/>
      <dgm:spPr/>
    </dgm:pt>
    <dgm:pt modelId="{E4BD1B21-AF09-4619-A54C-3D92AD389C65}" type="pres">
      <dgm:prSet presAssocID="{55A83991-C9EC-4A78-A0A6-EEAB3CD4A348}" presName="node" presStyleLbl="node1" presStyleIdx="2" presStyleCnt="5" custScaleX="171292" custScaleY="123810" custRadScaleRad="115423" custRadScaleInc="-39071">
        <dgm:presLayoutVars>
          <dgm:bulletEnabled val="1"/>
        </dgm:presLayoutVars>
      </dgm:prSet>
      <dgm:spPr/>
    </dgm:pt>
    <dgm:pt modelId="{DD2FB27A-03AE-4CF3-AF5B-F0638F54E33B}" type="pres">
      <dgm:prSet presAssocID="{55A83991-C9EC-4A78-A0A6-EEAB3CD4A348}" presName="dummy" presStyleCnt="0"/>
      <dgm:spPr/>
    </dgm:pt>
    <dgm:pt modelId="{CCAE4D8B-AE64-40FC-9F65-850CB7196972}" type="pres">
      <dgm:prSet presAssocID="{FA68CBC7-6EFB-4DC7-A357-12334C820FB2}" presName="sibTrans" presStyleLbl="sibTrans2D1" presStyleIdx="2" presStyleCnt="5"/>
      <dgm:spPr/>
    </dgm:pt>
    <dgm:pt modelId="{E8B7BC07-9A1E-45F9-AF60-16D1B1B5CD62}" type="pres">
      <dgm:prSet presAssocID="{B535A4ED-A406-4ECB-B0F7-45FE9BE9F715}" presName="node" presStyleLbl="node1" presStyleIdx="3" presStyleCnt="5" custScaleX="170216" custScaleY="127316" custRadScaleRad="112620" custRadScaleInc="12573">
        <dgm:presLayoutVars>
          <dgm:bulletEnabled val="1"/>
        </dgm:presLayoutVars>
      </dgm:prSet>
      <dgm:spPr/>
    </dgm:pt>
    <dgm:pt modelId="{AB49EE64-8BDD-473A-9536-74C61C607A13}" type="pres">
      <dgm:prSet presAssocID="{B535A4ED-A406-4ECB-B0F7-45FE9BE9F715}" presName="dummy" presStyleCnt="0"/>
      <dgm:spPr/>
    </dgm:pt>
    <dgm:pt modelId="{96EA1D53-B674-47E9-85A4-1217C1CD3376}" type="pres">
      <dgm:prSet presAssocID="{48F0B80A-6EE5-4FF3-8753-AC70696A42C4}" presName="sibTrans" presStyleLbl="sibTrans2D1" presStyleIdx="3" presStyleCnt="5"/>
      <dgm:spPr/>
    </dgm:pt>
    <dgm:pt modelId="{09E9F973-CDD3-4A51-A38D-2CCAAB686698}" type="pres">
      <dgm:prSet presAssocID="{FF00E76B-9FA0-4198-B8C6-71F6FBA7F740}" presName="node" presStyleLbl="node1" presStyleIdx="4" presStyleCnt="5" custScaleX="155753" custScaleY="123810" custRadScaleRad="114217" custRadScaleInc="-9978">
        <dgm:presLayoutVars>
          <dgm:bulletEnabled val="1"/>
        </dgm:presLayoutVars>
      </dgm:prSet>
      <dgm:spPr/>
    </dgm:pt>
    <dgm:pt modelId="{F5A62183-B2CD-4AE2-AA64-7A7F14C7D2CB}" type="pres">
      <dgm:prSet presAssocID="{FF00E76B-9FA0-4198-B8C6-71F6FBA7F740}" presName="dummy" presStyleCnt="0"/>
      <dgm:spPr/>
    </dgm:pt>
    <dgm:pt modelId="{91E6D5AB-B794-4BB5-BCB7-6DB95686DC25}" type="pres">
      <dgm:prSet presAssocID="{D70CE204-FC07-442F-8EDA-F07B2250E2EB}" presName="sibTrans" presStyleLbl="sibTrans2D1" presStyleIdx="4" presStyleCnt="5"/>
      <dgm:spPr/>
    </dgm:pt>
  </dgm:ptLst>
  <dgm:cxnLst>
    <dgm:cxn modelId="{F3046300-31B5-40AE-9719-EEA071AC61DC}" srcId="{950912C8-8B2E-44D8-9768-C659FD4B340E}" destId="{B535A4ED-A406-4ECB-B0F7-45FE9BE9F715}" srcOrd="3" destOrd="0" parTransId="{A7352025-7CB1-45C8-95B6-060AB9CE3AD8}" sibTransId="{48F0B80A-6EE5-4FF3-8753-AC70696A42C4}"/>
    <dgm:cxn modelId="{1D855D28-8EF1-4499-A761-FE1597B934D3}" type="presOf" srcId="{0BA5587F-16D7-4D8F-8FAA-ED09A1019AB1}" destId="{38EE130D-2BA3-4370-833F-D8FB49526737}" srcOrd="0" destOrd="0" presId="urn:microsoft.com/office/officeart/2005/8/layout/radial6"/>
    <dgm:cxn modelId="{AD20AB2A-3EF3-4D89-A4B9-F11C7D2986BD}" srcId="{950912C8-8B2E-44D8-9768-C659FD4B340E}" destId="{55A83991-C9EC-4A78-A0A6-EEAB3CD4A348}" srcOrd="2" destOrd="0" parTransId="{AF87DB41-F60E-4198-98C1-174CEE618AE0}" sibTransId="{FA68CBC7-6EFB-4DC7-A357-12334C820FB2}"/>
    <dgm:cxn modelId="{C8FFEA31-9E66-431A-8E94-600D73A46EA9}" type="presOf" srcId="{AA87E7E7-0988-4AFE-AA0B-AAFCF0505AD1}" destId="{4F398D86-B8AA-4B3E-97B3-13EAEBD5264B}" srcOrd="0" destOrd="0" presId="urn:microsoft.com/office/officeart/2005/8/layout/radial6"/>
    <dgm:cxn modelId="{4B595D35-AD57-44F9-B215-A4D2FC3AF98F}" type="presOf" srcId="{B535A4ED-A406-4ECB-B0F7-45FE9BE9F715}" destId="{E8B7BC07-9A1E-45F9-AF60-16D1B1B5CD62}" srcOrd="0" destOrd="0" presId="urn:microsoft.com/office/officeart/2005/8/layout/radial6"/>
    <dgm:cxn modelId="{77624168-C81A-4A7B-A87A-075C0A1FD927}" type="presOf" srcId="{950912C8-8B2E-44D8-9768-C659FD4B340E}" destId="{53568C3F-2877-4FE5-B69C-27D93659FB23}" srcOrd="0" destOrd="0" presId="urn:microsoft.com/office/officeart/2005/8/layout/radial6"/>
    <dgm:cxn modelId="{F2F6F353-D4D5-4042-8133-F1F0A3E0FB8C}" srcId="{950912C8-8B2E-44D8-9768-C659FD4B340E}" destId="{390ABEF8-0193-40AF-AAB8-BF29741A30E1}" srcOrd="0" destOrd="0" parTransId="{764B07FE-0EBE-440E-91E3-52A11D6FC783}" sibTransId="{F849A88F-E951-4794-BEB6-F50A23EDD6E0}"/>
    <dgm:cxn modelId="{6195A674-0BA4-4A76-826D-58A060313D0B}" type="presOf" srcId="{48F0B80A-6EE5-4FF3-8753-AC70696A42C4}" destId="{96EA1D53-B674-47E9-85A4-1217C1CD3376}" srcOrd="0" destOrd="0" presId="urn:microsoft.com/office/officeart/2005/8/layout/radial6"/>
    <dgm:cxn modelId="{66A7B381-E52F-469E-87A3-259033AD418F}" type="presOf" srcId="{FF00E76B-9FA0-4198-B8C6-71F6FBA7F740}" destId="{09E9F973-CDD3-4A51-A38D-2CCAAB686698}" srcOrd="0" destOrd="0" presId="urn:microsoft.com/office/officeart/2005/8/layout/radial6"/>
    <dgm:cxn modelId="{93863485-53CF-4E4A-A2C3-B9ADBF2984DF}" srcId="{950912C8-8B2E-44D8-9768-C659FD4B340E}" destId="{FF00E76B-9FA0-4198-B8C6-71F6FBA7F740}" srcOrd="4" destOrd="0" parTransId="{00036889-B140-439A-836F-D8CF14E45E6F}" sibTransId="{D70CE204-FC07-442F-8EDA-F07B2250E2EB}"/>
    <dgm:cxn modelId="{A05B29A5-E992-41D1-A4D5-AFFC74E9625B}" type="presOf" srcId="{FA68CBC7-6EFB-4DC7-A357-12334C820FB2}" destId="{CCAE4D8B-AE64-40FC-9F65-850CB7196972}" srcOrd="0" destOrd="0" presId="urn:microsoft.com/office/officeart/2005/8/layout/radial6"/>
    <dgm:cxn modelId="{DE307AA7-A48D-44A1-8651-181786498118}" srcId="{AA87E7E7-0988-4AFE-AA0B-AAFCF0505AD1}" destId="{950912C8-8B2E-44D8-9768-C659FD4B340E}" srcOrd="0" destOrd="0" parTransId="{B6DE4A42-3AD4-4EF7-AE9C-CDC75BF9003D}" sibTransId="{A32AD181-12FF-4339-8BFA-449453E2CBFF}"/>
    <dgm:cxn modelId="{FAC06FAA-F6D0-437A-BC35-1C8390B0230D}" type="presOf" srcId="{FAC9D7E3-050B-4810-84AC-D5A0A21049C1}" destId="{58C45185-1274-4A07-8C5F-B2A6B8D3555B}" srcOrd="0" destOrd="0" presId="urn:microsoft.com/office/officeart/2005/8/layout/radial6"/>
    <dgm:cxn modelId="{B47CC3B3-39F7-475F-9870-597F503CB9C5}" srcId="{950912C8-8B2E-44D8-9768-C659FD4B340E}" destId="{0BA5587F-16D7-4D8F-8FAA-ED09A1019AB1}" srcOrd="1" destOrd="0" parTransId="{1D3B1DF4-3A3F-40AC-BA01-D9511C0E5283}" sibTransId="{FAC9D7E3-050B-4810-84AC-D5A0A21049C1}"/>
    <dgm:cxn modelId="{52A0CDD6-64F1-453B-B76E-31F25D49FBBB}" type="presOf" srcId="{F849A88F-E951-4794-BEB6-F50A23EDD6E0}" destId="{8572062D-CD87-4AFF-84A7-DD2011B06B99}" srcOrd="0" destOrd="0" presId="urn:microsoft.com/office/officeart/2005/8/layout/radial6"/>
    <dgm:cxn modelId="{A6E49CDB-2D2F-4936-AA4A-96B6CDC9AC84}" type="presOf" srcId="{D70CE204-FC07-442F-8EDA-F07B2250E2EB}" destId="{91E6D5AB-B794-4BB5-BCB7-6DB95686DC25}" srcOrd="0" destOrd="0" presId="urn:microsoft.com/office/officeart/2005/8/layout/radial6"/>
    <dgm:cxn modelId="{7B581EDE-61BC-43DE-8BD8-BABDB1C6D482}" type="presOf" srcId="{390ABEF8-0193-40AF-AAB8-BF29741A30E1}" destId="{4D0563AC-3ED2-4E59-A490-B83E4FAF1C02}" srcOrd="0" destOrd="0" presId="urn:microsoft.com/office/officeart/2005/8/layout/radial6"/>
    <dgm:cxn modelId="{B8469EF1-B69E-4B67-AE93-A07939FB4D9E}" type="presOf" srcId="{55A83991-C9EC-4A78-A0A6-EEAB3CD4A348}" destId="{E4BD1B21-AF09-4619-A54C-3D92AD389C65}" srcOrd="0" destOrd="0" presId="urn:microsoft.com/office/officeart/2005/8/layout/radial6"/>
    <dgm:cxn modelId="{42947BDE-557B-4DC5-84DD-13CDE5A6CBEC}" type="presParOf" srcId="{4F398D86-B8AA-4B3E-97B3-13EAEBD5264B}" destId="{53568C3F-2877-4FE5-B69C-27D93659FB23}" srcOrd="0" destOrd="0" presId="urn:microsoft.com/office/officeart/2005/8/layout/radial6"/>
    <dgm:cxn modelId="{AEC03DF0-0C0D-4D23-9692-24C7883FB009}" type="presParOf" srcId="{4F398D86-B8AA-4B3E-97B3-13EAEBD5264B}" destId="{4D0563AC-3ED2-4E59-A490-B83E4FAF1C02}" srcOrd="1" destOrd="0" presId="urn:microsoft.com/office/officeart/2005/8/layout/radial6"/>
    <dgm:cxn modelId="{9E503E19-646D-4E66-99B8-43B3FFB01836}" type="presParOf" srcId="{4F398D86-B8AA-4B3E-97B3-13EAEBD5264B}" destId="{99C032AF-E04F-4A7F-A194-DD4BFBEEAE34}" srcOrd="2" destOrd="0" presId="urn:microsoft.com/office/officeart/2005/8/layout/radial6"/>
    <dgm:cxn modelId="{5A612B46-5C28-465B-80B5-FEF166571466}" type="presParOf" srcId="{4F398D86-B8AA-4B3E-97B3-13EAEBD5264B}" destId="{8572062D-CD87-4AFF-84A7-DD2011B06B99}" srcOrd="3" destOrd="0" presId="urn:microsoft.com/office/officeart/2005/8/layout/radial6"/>
    <dgm:cxn modelId="{8959F39E-B534-4260-801E-4A82EC5CCEA5}" type="presParOf" srcId="{4F398D86-B8AA-4B3E-97B3-13EAEBD5264B}" destId="{38EE130D-2BA3-4370-833F-D8FB49526737}" srcOrd="4" destOrd="0" presId="urn:microsoft.com/office/officeart/2005/8/layout/radial6"/>
    <dgm:cxn modelId="{66484F73-4C5B-41B0-944D-317E48329C10}" type="presParOf" srcId="{4F398D86-B8AA-4B3E-97B3-13EAEBD5264B}" destId="{67B60537-6306-41F6-9749-179CF4052939}" srcOrd="5" destOrd="0" presId="urn:microsoft.com/office/officeart/2005/8/layout/radial6"/>
    <dgm:cxn modelId="{C22018DB-EC8A-4D25-AD64-E6FABC65C57A}" type="presParOf" srcId="{4F398D86-B8AA-4B3E-97B3-13EAEBD5264B}" destId="{58C45185-1274-4A07-8C5F-B2A6B8D3555B}" srcOrd="6" destOrd="0" presId="urn:microsoft.com/office/officeart/2005/8/layout/radial6"/>
    <dgm:cxn modelId="{4175A0AC-19BB-4FB1-B697-AE6BCDDC33F3}" type="presParOf" srcId="{4F398D86-B8AA-4B3E-97B3-13EAEBD5264B}" destId="{E4BD1B21-AF09-4619-A54C-3D92AD389C65}" srcOrd="7" destOrd="0" presId="urn:microsoft.com/office/officeart/2005/8/layout/radial6"/>
    <dgm:cxn modelId="{80CB7795-F16B-4A69-8BDF-8658248EAF52}" type="presParOf" srcId="{4F398D86-B8AA-4B3E-97B3-13EAEBD5264B}" destId="{DD2FB27A-03AE-4CF3-AF5B-F0638F54E33B}" srcOrd="8" destOrd="0" presId="urn:microsoft.com/office/officeart/2005/8/layout/radial6"/>
    <dgm:cxn modelId="{4B329C98-655B-4692-8AE2-7515EAD653FD}" type="presParOf" srcId="{4F398D86-B8AA-4B3E-97B3-13EAEBD5264B}" destId="{CCAE4D8B-AE64-40FC-9F65-850CB7196972}" srcOrd="9" destOrd="0" presId="urn:microsoft.com/office/officeart/2005/8/layout/radial6"/>
    <dgm:cxn modelId="{47A170C5-2BA0-486F-B943-1FA581718E7A}" type="presParOf" srcId="{4F398D86-B8AA-4B3E-97B3-13EAEBD5264B}" destId="{E8B7BC07-9A1E-45F9-AF60-16D1B1B5CD62}" srcOrd="10" destOrd="0" presId="urn:microsoft.com/office/officeart/2005/8/layout/radial6"/>
    <dgm:cxn modelId="{C6538CC7-DE82-4E6D-A3BB-A9B1D7A04F6C}" type="presParOf" srcId="{4F398D86-B8AA-4B3E-97B3-13EAEBD5264B}" destId="{AB49EE64-8BDD-473A-9536-74C61C607A13}" srcOrd="11" destOrd="0" presId="urn:microsoft.com/office/officeart/2005/8/layout/radial6"/>
    <dgm:cxn modelId="{BB81FE71-3D04-4ADB-8ED4-7B2767220D7E}" type="presParOf" srcId="{4F398D86-B8AA-4B3E-97B3-13EAEBD5264B}" destId="{96EA1D53-B674-47E9-85A4-1217C1CD3376}" srcOrd="12" destOrd="0" presId="urn:microsoft.com/office/officeart/2005/8/layout/radial6"/>
    <dgm:cxn modelId="{D244AB7A-BFC6-4AF7-BDED-61A9B12568BF}" type="presParOf" srcId="{4F398D86-B8AA-4B3E-97B3-13EAEBD5264B}" destId="{09E9F973-CDD3-4A51-A38D-2CCAAB686698}" srcOrd="13" destOrd="0" presId="urn:microsoft.com/office/officeart/2005/8/layout/radial6"/>
    <dgm:cxn modelId="{8303EEFF-BAC7-4371-BAB2-8A8A3051BAD8}" type="presParOf" srcId="{4F398D86-B8AA-4B3E-97B3-13EAEBD5264B}" destId="{F5A62183-B2CD-4AE2-AA64-7A7F14C7D2CB}" srcOrd="14" destOrd="0" presId="urn:microsoft.com/office/officeart/2005/8/layout/radial6"/>
    <dgm:cxn modelId="{B8445AF5-296A-4F90-B713-68346041D102}" type="presParOf" srcId="{4F398D86-B8AA-4B3E-97B3-13EAEBD5264B}" destId="{91E6D5AB-B794-4BB5-BCB7-6DB95686DC2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6D5AB-B794-4BB5-BCB7-6DB95686DC25}">
      <dsp:nvSpPr>
        <dsp:cNvPr id="0" name=""/>
        <dsp:cNvSpPr/>
      </dsp:nvSpPr>
      <dsp:spPr>
        <a:xfrm>
          <a:off x="1961727" y="608517"/>
          <a:ext cx="4160277" cy="4160277"/>
        </a:xfrm>
        <a:prstGeom prst="blockArc">
          <a:avLst>
            <a:gd name="adj1" fmla="val 11835471"/>
            <a:gd name="adj2" fmla="val 1670054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A1D53-B674-47E9-85A4-1217C1CD3376}">
      <dsp:nvSpPr>
        <dsp:cNvPr id="0" name=""/>
        <dsp:cNvSpPr/>
      </dsp:nvSpPr>
      <dsp:spPr>
        <a:xfrm>
          <a:off x="1964945" y="598058"/>
          <a:ext cx="4160277" cy="4160277"/>
        </a:xfrm>
        <a:prstGeom prst="blockArc">
          <a:avLst>
            <a:gd name="adj1" fmla="val 7466239"/>
            <a:gd name="adj2" fmla="val 11816957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E4D8B-AE64-40FC-9F65-850CB7196972}">
      <dsp:nvSpPr>
        <dsp:cNvPr id="0" name=""/>
        <dsp:cNvSpPr/>
      </dsp:nvSpPr>
      <dsp:spPr>
        <a:xfrm>
          <a:off x="2370822" y="965877"/>
          <a:ext cx="4160277" cy="4160277"/>
        </a:xfrm>
        <a:prstGeom prst="blockArc">
          <a:avLst>
            <a:gd name="adj1" fmla="val 2404178"/>
            <a:gd name="adj2" fmla="val 839582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45185-1274-4A07-8C5F-B2A6B8D3555B}">
      <dsp:nvSpPr>
        <dsp:cNvPr id="0" name=""/>
        <dsp:cNvSpPr/>
      </dsp:nvSpPr>
      <dsp:spPr>
        <a:xfrm>
          <a:off x="2730488" y="630700"/>
          <a:ext cx="4160277" cy="4160277"/>
        </a:xfrm>
        <a:prstGeom prst="blockArc">
          <a:avLst>
            <a:gd name="adj1" fmla="val 20525166"/>
            <a:gd name="adj2" fmla="val 323803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2062D-CD87-4AFF-84A7-DD2011B06B99}">
      <dsp:nvSpPr>
        <dsp:cNvPr id="0" name=""/>
        <dsp:cNvSpPr/>
      </dsp:nvSpPr>
      <dsp:spPr>
        <a:xfrm>
          <a:off x="2714181" y="577803"/>
          <a:ext cx="4160277" cy="4160277"/>
        </a:xfrm>
        <a:prstGeom prst="blockArc">
          <a:avLst>
            <a:gd name="adj1" fmla="val 15418970"/>
            <a:gd name="adj2" fmla="val 2061882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68C3F-2877-4FE5-B69C-27D93659FB23}">
      <dsp:nvSpPr>
        <dsp:cNvPr id="0" name=""/>
        <dsp:cNvSpPr/>
      </dsp:nvSpPr>
      <dsp:spPr>
        <a:xfrm>
          <a:off x="3100739" y="1609293"/>
          <a:ext cx="2471843" cy="2201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noProof="0" dirty="0">
              <a:solidFill>
                <a:schemeClr val="tx1"/>
              </a:solidFill>
            </a:rPr>
            <a:t>Soportes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noProof="0" dirty="0">
              <a:solidFill>
                <a:schemeClr val="tx1"/>
              </a:solidFill>
            </a:rPr>
            <a:t> del ciclo de gestión</a:t>
          </a:r>
        </a:p>
      </dsp:txBody>
      <dsp:txXfrm>
        <a:off x="3462732" y="1931728"/>
        <a:ext cx="1747857" cy="1556853"/>
      </dsp:txXfrm>
    </dsp:sp>
    <dsp:sp modelId="{4D0563AC-3ED2-4E59-A490-B83E4FAF1C02}">
      <dsp:nvSpPr>
        <dsp:cNvPr id="0" name=""/>
        <dsp:cNvSpPr/>
      </dsp:nvSpPr>
      <dsp:spPr>
        <a:xfrm>
          <a:off x="3124305" y="-152198"/>
          <a:ext cx="2424711" cy="166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b="1" kern="1200" noProof="0" dirty="0">
              <a:solidFill>
                <a:schemeClr val="tx1"/>
              </a:solidFill>
            </a:rPr>
            <a:t>1.Planificación orientada a resultados</a:t>
          </a:r>
        </a:p>
      </dsp:txBody>
      <dsp:txXfrm>
        <a:off x="3479396" y="91053"/>
        <a:ext cx="1714529" cy="1174522"/>
      </dsp:txXfrm>
    </dsp:sp>
    <dsp:sp modelId="{38EE130D-2BA3-4370-833F-D8FB49526737}">
      <dsp:nvSpPr>
        <dsp:cNvPr id="0" name=""/>
        <dsp:cNvSpPr/>
      </dsp:nvSpPr>
      <dsp:spPr>
        <a:xfrm>
          <a:off x="5611090" y="1255357"/>
          <a:ext cx="2265746" cy="166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b="1" kern="1200" noProof="0" dirty="0">
              <a:solidFill>
                <a:schemeClr val="tx1"/>
              </a:solidFill>
            </a:rPr>
            <a:t>2.Presupuesto por resultados</a:t>
          </a:r>
        </a:p>
      </dsp:txBody>
      <dsp:txXfrm>
        <a:off x="5942901" y="1498608"/>
        <a:ext cx="1602124" cy="1174522"/>
      </dsp:txXfrm>
    </dsp:sp>
    <dsp:sp modelId="{E4BD1B21-AF09-4619-A54C-3D92AD389C65}">
      <dsp:nvSpPr>
        <dsp:cNvPr id="0" name=""/>
        <dsp:cNvSpPr/>
      </dsp:nvSpPr>
      <dsp:spPr>
        <a:xfrm>
          <a:off x="4856834" y="3523437"/>
          <a:ext cx="2298038" cy="166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b="1" kern="1200" noProof="0" dirty="0">
              <a:solidFill>
                <a:schemeClr val="tx1"/>
              </a:solidFill>
            </a:rPr>
            <a:t> 3. Gestión financiera pública</a:t>
          </a:r>
        </a:p>
      </dsp:txBody>
      <dsp:txXfrm>
        <a:off x="5193374" y="3766688"/>
        <a:ext cx="1624958" cy="1174522"/>
      </dsp:txXfrm>
    </dsp:sp>
    <dsp:sp modelId="{E8B7BC07-9A1E-45F9-AF60-16D1B1B5CD62}">
      <dsp:nvSpPr>
        <dsp:cNvPr id="0" name=""/>
        <dsp:cNvSpPr/>
      </dsp:nvSpPr>
      <dsp:spPr>
        <a:xfrm>
          <a:off x="1754267" y="3499919"/>
          <a:ext cx="2283602" cy="1708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b="1" kern="1200" noProof="0" dirty="0">
              <a:solidFill>
                <a:schemeClr val="tx1"/>
              </a:solidFill>
            </a:rPr>
            <a:t>4. Gestión de programas y proyectos</a:t>
          </a:r>
        </a:p>
      </dsp:txBody>
      <dsp:txXfrm>
        <a:off x="2088693" y="3750059"/>
        <a:ext cx="1614750" cy="1207780"/>
      </dsp:txXfrm>
    </dsp:sp>
    <dsp:sp modelId="{09E9F973-CDD3-4A51-A38D-2CCAAB686698}">
      <dsp:nvSpPr>
        <dsp:cNvPr id="0" name=""/>
        <dsp:cNvSpPr/>
      </dsp:nvSpPr>
      <dsp:spPr>
        <a:xfrm>
          <a:off x="1056715" y="1255352"/>
          <a:ext cx="2089568" cy="166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b="1" kern="1200" noProof="0" dirty="0">
              <a:solidFill>
                <a:schemeClr val="tx1"/>
              </a:solidFill>
            </a:rPr>
            <a:t>5. Sistemas de seguimiento y evaluación</a:t>
          </a:r>
        </a:p>
      </dsp:txBody>
      <dsp:txXfrm>
        <a:off x="1362725" y="1498603"/>
        <a:ext cx="1477548" cy="1174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79CD11-C626-4FB5-83A6-489DF9575D78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676892-3F98-45F4-976D-155956CA45C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17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11EE7-8267-47AD-B662-8F076126A750}" type="datetimeFigureOut">
              <a:rPr lang="es-ES"/>
              <a:pPr>
                <a:defRPr/>
              </a:pPr>
              <a:t>27/05/2021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A356-0D97-49DD-AD45-C39CDA017B6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76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8A356-0D97-49DD-AD45-C39CDA017B6B}" type="slidenum">
              <a:rPr lang="es-CO" smtClean="0"/>
              <a:pPr>
                <a:defRPr/>
              </a:pPr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696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CO"/>
              <a:t>http://www.google.com.co/imgres?sa=X&amp;biw=991&amp;bih=640&amp;tbm=isch&amp;tbnid=vpQCL-iKvaLokM:&amp;imgrefurl=http://emplea.universia.es/informacion/ya_trabajo/tu_empresa/&amp;docid=_LoGrqyuF_BASM&amp;imgurl=http://emplea.universia.es/informacion/images/yatrabajo/F2.jpg&amp;w=1300&amp;h</a:t>
            </a:r>
          </a:p>
        </p:txBody>
      </p:sp>
    </p:spTree>
    <p:extLst>
      <p:ext uri="{BB962C8B-B14F-4D97-AF65-F5344CB8AC3E}">
        <p14:creationId xmlns:p14="http://schemas.microsoft.com/office/powerpoint/2010/main" val="200064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hyperlink" Target="http://www.andesco.org.co/site/index.htm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36512" y="0"/>
            <a:ext cx="9144000" cy="6881813"/>
          </a:xfrm>
          <a:prstGeom prst="rect">
            <a:avLst/>
          </a:prstGeom>
          <a:gradFill flip="none" rotWithShape="1">
            <a:gsLst>
              <a:gs pos="14000">
                <a:srgbClr val="BDC9AF"/>
              </a:gs>
              <a:gs pos="27000">
                <a:schemeClr val="bg1">
                  <a:lumMod val="95000"/>
                </a:schemeClr>
              </a:gs>
              <a:gs pos="1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11" name="8 Rectángulo redondeado"/>
          <p:cNvSpPr/>
          <p:nvPr/>
        </p:nvSpPr>
        <p:spPr>
          <a:xfrm>
            <a:off x="0" y="-28575"/>
            <a:ext cx="4787900" cy="1584325"/>
          </a:xfrm>
          <a:custGeom>
            <a:avLst/>
            <a:gdLst>
              <a:gd name="connsiteX0" fmla="*/ 0 w 5328592"/>
              <a:gd name="connsiteY0" fmla="*/ 240031 h 1440160"/>
              <a:gd name="connsiteX1" fmla="*/ 240031 w 5328592"/>
              <a:gd name="connsiteY1" fmla="*/ 0 h 1440160"/>
              <a:gd name="connsiteX2" fmla="*/ 5088561 w 5328592"/>
              <a:gd name="connsiteY2" fmla="*/ 0 h 1440160"/>
              <a:gd name="connsiteX3" fmla="*/ 5328592 w 5328592"/>
              <a:gd name="connsiteY3" fmla="*/ 240031 h 1440160"/>
              <a:gd name="connsiteX4" fmla="*/ 5328592 w 5328592"/>
              <a:gd name="connsiteY4" fmla="*/ 1200129 h 1440160"/>
              <a:gd name="connsiteX5" fmla="*/ 5088561 w 5328592"/>
              <a:gd name="connsiteY5" fmla="*/ 1440160 h 1440160"/>
              <a:gd name="connsiteX6" fmla="*/ 240031 w 5328592"/>
              <a:gd name="connsiteY6" fmla="*/ 1440160 h 1440160"/>
              <a:gd name="connsiteX7" fmla="*/ 0 w 5328592"/>
              <a:gd name="connsiteY7" fmla="*/ 1200129 h 1440160"/>
              <a:gd name="connsiteX8" fmla="*/ 0 w 5328592"/>
              <a:gd name="connsiteY8" fmla="*/ 240031 h 1440160"/>
              <a:gd name="connsiteX0" fmla="*/ 13908 w 5342500"/>
              <a:gd name="connsiteY0" fmla="*/ 240031 h 1440160"/>
              <a:gd name="connsiteX1" fmla="*/ 85690 w 5342500"/>
              <a:gd name="connsiteY1" fmla="*/ 7316 h 1440160"/>
              <a:gd name="connsiteX2" fmla="*/ 5102469 w 5342500"/>
              <a:gd name="connsiteY2" fmla="*/ 0 h 1440160"/>
              <a:gd name="connsiteX3" fmla="*/ 5342500 w 5342500"/>
              <a:gd name="connsiteY3" fmla="*/ 240031 h 1440160"/>
              <a:gd name="connsiteX4" fmla="*/ 5342500 w 5342500"/>
              <a:gd name="connsiteY4" fmla="*/ 1200129 h 1440160"/>
              <a:gd name="connsiteX5" fmla="*/ 5102469 w 5342500"/>
              <a:gd name="connsiteY5" fmla="*/ 1440160 h 1440160"/>
              <a:gd name="connsiteX6" fmla="*/ 253939 w 5342500"/>
              <a:gd name="connsiteY6" fmla="*/ 1440160 h 1440160"/>
              <a:gd name="connsiteX7" fmla="*/ 13908 w 5342500"/>
              <a:gd name="connsiteY7" fmla="*/ 1200129 h 1440160"/>
              <a:gd name="connsiteX8" fmla="*/ 13908 w 5342500"/>
              <a:gd name="connsiteY8" fmla="*/ 240031 h 1440160"/>
              <a:gd name="connsiteX0" fmla="*/ 0 w 5328592"/>
              <a:gd name="connsiteY0" fmla="*/ 240031 h 1440160"/>
              <a:gd name="connsiteX1" fmla="*/ 71782 w 5328592"/>
              <a:gd name="connsiteY1" fmla="*/ 7316 h 1440160"/>
              <a:gd name="connsiteX2" fmla="*/ 5088561 w 5328592"/>
              <a:gd name="connsiteY2" fmla="*/ 0 h 1440160"/>
              <a:gd name="connsiteX3" fmla="*/ 5328592 w 5328592"/>
              <a:gd name="connsiteY3" fmla="*/ 240031 h 1440160"/>
              <a:gd name="connsiteX4" fmla="*/ 5328592 w 5328592"/>
              <a:gd name="connsiteY4" fmla="*/ 1200129 h 1440160"/>
              <a:gd name="connsiteX5" fmla="*/ 5088561 w 5328592"/>
              <a:gd name="connsiteY5" fmla="*/ 1440160 h 1440160"/>
              <a:gd name="connsiteX6" fmla="*/ 240031 w 5328592"/>
              <a:gd name="connsiteY6" fmla="*/ 1440160 h 1440160"/>
              <a:gd name="connsiteX7" fmla="*/ 0 w 5328592"/>
              <a:gd name="connsiteY7" fmla="*/ 1200129 h 1440160"/>
              <a:gd name="connsiteX8" fmla="*/ 0 w 5328592"/>
              <a:gd name="connsiteY8" fmla="*/ 240031 h 1440160"/>
              <a:gd name="connsiteX0" fmla="*/ 6533 w 5335125"/>
              <a:gd name="connsiteY0" fmla="*/ 240031 h 1440160"/>
              <a:gd name="connsiteX1" fmla="*/ 27108 w 5335125"/>
              <a:gd name="connsiteY1" fmla="*/ 7316 h 1440160"/>
              <a:gd name="connsiteX2" fmla="*/ 5095094 w 5335125"/>
              <a:gd name="connsiteY2" fmla="*/ 0 h 1440160"/>
              <a:gd name="connsiteX3" fmla="*/ 5335125 w 5335125"/>
              <a:gd name="connsiteY3" fmla="*/ 240031 h 1440160"/>
              <a:gd name="connsiteX4" fmla="*/ 5335125 w 5335125"/>
              <a:gd name="connsiteY4" fmla="*/ 1200129 h 1440160"/>
              <a:gd name="connsiteX5" fmla="*/ 5095094 w 5335125"/>
              <a:gd name="connsiteY5" fmla="*/ 1440160 h 1440160"/>
              <a:gd name="connsiteX6" fmla="*/ 246564 w 5335125"/>
              <a:gd name="connsiteY6" fmla="*/ 1440160 h 1440160"/>
              <a:gd name="connsiteX7" fmla="*/ 6533 w 5335125"/>
              <a:gd name="connsiteY7" fmla="*/ 1200129 h 1440160"/>
              <a:gd name="connsiteX8" fmla="*/ 6533 w 5335125"/>
              <a:gd name="connsiteY8" fmla="*/ 240031 h 1440160"/>
              <a:gd name="connsiteX0" fmla="*/ 6533 w 5335125"/>
              <a:gd name="connsiteY0" fmla="*/ 240031 h 1445461"/>
              <a:gd name="connsiteX1" fmla="*/ 27108 w 5335125"/>
              <a:gd name="connsiteY1" fmla="*/ 7316 h 1445461"/>
              <a:gd name="connsiteX2" fmla="*/ 5095094 w 5335125"/>
              <a:gd name="connsiteY2" fmla="*/ 0 h 1445461"/>
              <a:gd name="connsiteX3" fmla="*/ 5335125 w 5335125"/>
              <a:gd name="connsiteY3" fmla="*/ 240031 h 1445461"/>
              <a:gd name="connsiteX4" fmla="*/ 5335125 w 5335125"/>
              <a:gd name="connsiteY4" fmla="*/ 1200129 h 1445461"/>
              <a:gd name="connsiteX5" fmla="*/ 5095094 w 5335125"/>
              <a:gd name="connsiteY5" fmla="*/ 1440160 h 1445461"/>
              <a:gd name="connsiteX6" fmla="*/ 246564 w 5335125"/>
              <a:gd name="connsiteY6" fmla="*/ 1440160 h 1445461"/>
              <a:gd name="connsiteX7" fmla="*/ 6533 w 5335125"/>
              <a:gd name="connsiteY7" fmla="*/ 1346433 h 1445461"/>
              <a:gd name="connsiteX8" fmla="*/ 6533 w 5335125"/>
              <a:gd name="connsiteY8" fmla="*/ 240031 h 1445461"/>
              <a:gd name="connsiteX0" fmla="*/ 6533 w 5335125"/>
              <a:gd name="connsiteY0" fmla="*/ 240031 h 1445461"/>
              <a:gd name="connsiteX1" fmla="*/ 27108 w 5335125"/>
              <a:gd name="connsiteY1" fmla="*/ 7316 h 1445461"/>
              <a:gd name="connsiteX2" fmla="*/ 5095094 w 5335125"/>
              <a:gd name="connsiteY2" fmla="*/ 0 h 1445461"/>
              <a:gd name="connsiteX3" fmla="*/ 5335125 w 5335125"/>
              <a:gd name="connsiteY3" fmla="*/ 240031 h 1445461"/>
              <a:gd name="connsiteX4" fmla="*/ 5335125 w 5335125"/>
              <a:gd name="connsiteY4" fmla="*/ 1200129 h 1445461"/>
              <a:gd name="connsiteX5" fmla="*/ 5095094 w 5335125"/>
              <a:gd name="connsiteY5" fmla="*/ 1440160 h 1445461"/>
              <a:gd name="connsiteX6" fmla="*/ 136836 w 5335125"/>
              <a:gd name="connsiteY6" fmla="*/ 1440160 h 1445461"/>
              <a:gd name="connsiteX7" fmla="*/ 6533 w 5335125"/>
              <a:gd name="connsiteY7" fmla="*/ 1346433 h 1445461"/>
              <a:gd name="connsiteX8" fmla="*/ 6533 w 5335125"/>
              <a:gd name="connsiteY8" fmla="*/ 240031 h 144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125" h="1445461">
                <a:moveTo>
                  <a:pt x="6533" y="240031"/>
                </a:moveTo>
                <a:cubicBezTo>
                  <a:pt x="6533" y="107466"/>
                  <a:pt x="-17675" y="7316"/>
                  <a:pt x="27108" y="7316"/>
                </a:cubicBezTo>
                <a:lnTo>
                  <a:pt x="5095094" y="0"/>
                </a:lnTo>
                <a:cubicBezTo>
                  <a:pt x="5227659" y="0"/>
                  <a:pt x="5335125" y="107466"/>
                  <a:pt x="5335125" y="240031"/>
                </a:cubicBezTo>
                <a:lnTo>
                  <a:pt x="5335125" y="1200129"/>
                </a:lnTo>
                <a:cubicBezTo>
                  <a:pt x="5335125" y="1332694"/>
                  <a:pt x="5227659" y="1440160"/>
                  <a:pt x="5095094" y="1440160"/>
                </a:cubicBezTo>
                <a:lnTo>
                  <a:pt x="136836" y="1440160"/>
                </a:lnTo>
                <a:cubicBezTo>
                  <a:pt x="4271" y="1440160"/>
                  <a:pt x="6533" y="1478998"/>
                  <a:pt x="6533" y="1346433"/>
                </a:cubicBezTo>
                <a:lnTo>
                  <a:pt x="6533" y="2400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" y="547688"/>
            <a:ext cx="163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9063"/>
            <a:ext cx="13636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21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87325"/>
            <a:ext cx="7445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549" y="314096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555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248400" cy="4382616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>
          <a:xfrm rot="5400000">
            <a:off x="5616116" y="2816935"/>
            <a:ext cx="4320479" cy="1656184"/>
          </a:xfrm>
          <a:prstGeom prst="rect">
            <a:avLst/>
          </a:prstGeom>
        </p:spPr>
        <p:txBody>
          <a:bodyPr/>
          <a:lstStyle>
            <a:lvl1pPr marL="64008" indent="0">
              <a:buFontTx/>
              <a:buNone/>
              <a:defRPr sz="2400" b="1">
                <a:latin typeface="Calibri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7C70370-9FE9-44FE-8CC4-108C8B64DBE0}" type="datetime1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 smtClean="0">
                <a:solidFill>
                  <a:srgbClr val="A5B592">
                    <a:lumMod val="75000"/>
                  </a:srgb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C0E85B5-8532-4ABA-8F6A-954F38B7343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144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6245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CO" sz="2400" b="0" dirty="0">
              <a:latin typeface="Times New Roman" pitchFamily="18" charset="0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9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b="0"/>
          </a:p>
        </p:txBody>
      </p:sp>
    </p:spTree>
    <p:extLst>
      <p:ext uri="{BB962C8B-B14F-4D97-AF65-F5344CB8AC3E}">
        <p14:creationId xmlns:p14="http://schemas.microsoft.com/office/powerpoint/2010/main" val="12781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EBB7-D92F-4506-94D5-690F41CDEA94}" type="datetime6">
              <a:rPr lang="es-CO"/>
              <a:pPr>
                <a:defRPr/>
              </a:pPr>
              <a:t>mayo de 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844C7-A280-441B-85AD-AFDE7D68DA58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295339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CO" sz="2400" b="0" dirty="0">
              <a:latin typeface="Times New Roman" pitchFamily="18" charset="0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b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1115616" y="2924944"/>
            <a:ext cx="6336704" cy="2375669"/>
          </a:xfrm>
          <a:prstGeom prst="rect">
            <a:avLst/>
          </a:prstGeom>
        </p:spPr>
        <p:txBody>
          <a:bodyPr/>
          <a:lstStyle>
            <a:lvl1pPr marL="0" indent="0" algn="l" rtl="0" eaLnBrk="1" latinLnBrk="0" hangingPunct="1">
              <a:spcBef>
                <a:spcPct val="0"/>
              </a:spcBef>
              <a:buNone/>
              <a:defRPr kumimoji="0" lang="es-CO" sz="3600" b="1" kern="1200" cap="none" baseline="0" dirty="0">
                <a:ln w="6350"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116632"/>
            <a:ext cx="4834880" cy="792088"/>
          </a:xfrm>
          <a:prstGeom prst="rect">
            <a:avLst/>
          </a:prstGeom>
        </p:spPr>
        <p:txBody>
          <a:bodyPr/>
          <a:lstStyle>
            <a:lvl1pPr algn="r"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5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7DE9F6-7D8D-414E-A964-8E2AE9A6CC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2858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ttp://www.andesco.org.co/site/assets/images/1-banner-home-congreso.png">
            <a:hlinkClick r:id="rId2" tgtFrame="&quot;_blank&quot;"/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040560" cy="980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10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19312" y="-10380"/>
            <a:ext cx="9144000" cy="6813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13" y="1147763"/>
            <a:ext cx="4956175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692275" y="5437188"/>
            <a:ext cx="68945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Cuentas Claras, Estado Transparente</a:t>
            </a:r>
          </a:p>
        </p:txBody>
      </p:sp>
    </p:spTree>
    <p:extLst>
      <p:ext uri="{BB962C8B-B14F-4D97-AF65-F5344CB8AC3E}">
        <p14:creationId xmlns:p14="http://schemas.microsoft.com/office/powerpoint/2010/main" val="22469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1115616" y="2924944"/>
            <a:ext cx="6336704" cy="2375669"/>
          </a:xfrm>
          <a:prstGeom prst="rect">
            <a:avLst/>
          </a:prstGeom>
        </p:spPr>
        <p:txBody>
          <a:bodyPr/>
          <a:lstStyle>
            <a:lvl1pPr marL="0" indent="0" algn="l" rtl="0" eaLnBrk="1" latinLnBrk="0" hangingPunct="1">
              <a:spcBef>
                <a:spcPct val="0"/>
              </a:spcBef>
              <a:buNone/>
              <a:defRPr kumimoji="0" lang="es-CO" sz="3600" b="1" kern="1200" cap="none" baseline="0" dirty="0">
                <a:ln w="6350"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5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 latinLnBrk="0">
              <a:defRPr lang="es-ES"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86F712-900D-4F9F-91EE-E626646D9A4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87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o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1" name="Right Triangle 8"/>
          <p:cNvSpPr/>
          <p:nvPr userDrawn="1"/>
        </p:nvSpPr>
        <p:spPr>
          <a:xfrm flipV="1">
            <a:off x="29376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3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7239000" cy="1872208"/>
          </a:xfrm>
          <a:prstGeom prst="rect">
            <a:avLst/>
          </a:prstGeom>
        </p:spPr>
        <p:txBody>
          <a:bodyPr anchor="ctr"/>
          <a:lstStyle>
            <a:lvl1pPr marL="0" algn="l" latinLnBrk="0">
              <a:buNone/>
              <a:defRPr lang="es-ES" sz="4000" b="1" cap="none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4365104"/>
            <a:ext cx="3886200" cy="1584176"/>
          </a:xfrm>
          <a:prstGeom prst="rect">
            <a:avLst/>
          </a:prstGeom>
        </p:spPr>
        <p:txBody>
          <a:bodyPr anchor="t"/>
          <a:lstStyle>
            <a:lvl1pPr marL="54864" indent="0" algn="l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381750"/>
            <a:ext cx="1544638" cy="285750"/>
          </a:xfr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1B90DDD-2F49-404C-8D98-7064E6D5500D}" type="datetime1">
              <a:rPr lang="es-CO"/>
              <a:pPr>
                <a:defRPr/>
              </a:pPr>
              <a:t>27/05/2021</a:t>
            </a:fld>
            <a:endParaRPr lang="es-CO" dirty="0"/>
          </a:p>
        </p:txBody>
      </p:sp>
      <p:sp>
        <p:nvSpPr>
          <p:cNvPr id="12" name="Isosceles Triangle 7"/>
          <p:cNvSpPr/>
          <p:nvPr/>
        </p:nvSpPr>
        <p:spPr>
          <a:xfrm rot="5400000" flipV="1">
            <a:off x="7553325" y="350838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381750"/>
            <a:ext cx="4260850" cy="300038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766403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513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792162"/>
          </a:xfrm>
          <a:prstGeom prst="rect">
            <a:avLst/>
          </a:prstGeom>
        </p:spPr>
        <p:txBody>
          <a:bodyPr/>
          <a:lstStyle>
            <a:lvl1pPr marL="64008" indent="0">
              <a:buNone/>
              <a:defRPr sz="28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612B7B3-B013-4F35-BEC3-B44935B421BF}" type="datetime1">
              <a:rPr lang="es-CO"/>
              <a:pPr>
                <a:defRPr/>
              </a:pPr>
              <a:t>27/05/2021</a:t>
            </a:fld>
            <a:endParaRPr lang="es-CO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B0AB1CB-7EBD-462B-9A49-7AC1982A1DC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1000" dirty="0" smtClean="0"/>
            </a:lvl1pPr>
          </a:lstStyle>
          <a:p>
            <a:pPr>
              <a:defRPr/>
            </a:pPr>
            <a:r>
              <a:rPr lang="es-CO"/>
              <a:t>Contaduría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25132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4038600" cy="4043537"/>
          </a:xfrm>
          <a:prstGeom prst="rect">
            <a:avLst/>
          </a:prstGeom>
        </p:spPr>
        <p:txBody>
          <a:bodyPr/>
          <a:lstStyle>
            <a:lvl1pPr latinLnBrk="0">
              <a:defRPr lang="es-ES" sz="2600">
                <a:latin typeface="Calibri" pitchFamily="34" charset="0"/>
                <a:cs typeface="Calibri" pitchFamily="34" charset="0"/>
              </a:defRPr>
            </a:lvl1pPr>
            <a:lvl2pPr>
              <a:defRPr lang="es-ES" sz="2400">
                <a:latin typeface="Calibri" pitchFamily="34" charset="0"/>
                <a:cs typeface="Calibri" pitchFamily="34" charset="0"/>
              </a:defRPr>
            </a:lvl2pPr>
            <a:lvl3pPr>
              <a:defRPr lang="es-ES" sz="2000">
                <a:latin typeface="Calibri" pitchFamily="34" charset="0"/>
                <a:cs typeface="Calibri" pitchFamily="34" charset="0"/>
              </a:defRPr>
            </a:lvl3pPr>
            <a:lvl4pPr>
              <a:defRPr lang="es-ES" sz="1800">
                <a:latin typeface="Calibri" pitchFamily="34" charset="0"/>
                <a:cs typeface="Calibri" pitchFamily="34" charset="0"/>
              </a:defRPr>
            </a:lvl4pPr>
            <a:lvl5pPr>
              <a:defRPr lang="es-ES"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3"/>
            <a:ext cx="4038600" cy="4043537"/>
          </a:xfrm>
          <a:prstGeom prst="rect">
            <a:avLst/>
          </a:prstGeom>
        </p:spPr>
        <p:txBody>
          <a:bodyPr/>
          <a:lstStyle>
            <a:lvl1pPr latinLnBrk="0">
              <a:defRPr lang="es-ES" sz="2600">
                <a:latin typeface="Calibri" pitchFamily="34" charset="0"/>
                <a:cs typeface="Calibri" pitchFamily="34" charset="0"/>
              </a:defRPr>
            </a:lvl1pPr>
            <a:lvl2pPr>
              <a:defRPr lang="es-ES" sz="2400">
                <a:latin typeface="Calibri" pitchFamily="34" charset="0"/>
                <a:cs typeface="Calibri" pitchFamily="34" charset="0"/>
              </a:defRPr>
            </a:lvl2pPr>
            <a:lvl3pPr>
              <a:defRPr lang="es-ES" sz="2000">
                <a:latin typeface="Calibri" pitchFamily="34" charset="0"/>
                <a:cs typeface="Calibri" pitchFamily="34" charset="0"/>
              </a:defRPr>
            </a:lvl3pPr>
            <a:lvl4pPr>
              <a:defRPr lang="es-ES" sz="1800">
                <a:latin typeface="Calibri" pitchFamily="34" charset="0"/>
                <a:cs typeface="Calibri" pitchFamily="34" charset="0"/>
              </a:defRPr>
            </a:lvl4pPr>
            <a:lvl5pPr>
              <a:defRPr lang="es-ES"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80400" cy="719137"/>
          </a:xfrm>
          <a:prstGeom prst="rect">
            <a:avLst/>
          </a:prstGeom>
        </p:spPr>
        <p:txBody>
          <a:bodyPr/>
          <a:lstStyle>
            <a:lvl1pPr marL="64008" indent="0">
              <a:buFontTx/>
              <a:buNone/>
              <a:defRPr sz="28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Date Placeholder 8"/>
          <p:cNvSpPr>
            <a:spLocks noGrp="1"/>
          </p:cNvSpPr>
          <p:nvPr>
            <p:ph type="dt" sz="half" idx="14"/>
          </p:nvPr>
        </p:nvSpPr>
        <p:spPr>
          <a:xfrm>
            <a:off x="6156325" y="6372225"/>
            <a:ext cx="1917700" cy="301625"/>
          </a:xfr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C2024DAC-8D39-40D6-AB16-EBD678937F73}" type="datetime1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218488" y="6365875"/>
            <a:ext cx="501650" cy="301625"/>
          </a:xfr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ECEB71B-6877-44B2-BE20-094CD737A5C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10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333032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9853FBD-B505-4BC6-BC42-A88B451FEC4B}" type="datetime1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F32A6F4-AD95-4F27-87BF-2AAD13FD6DB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388060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D0718BF-9240-4B6F-BD95-3BF1450D9677}" type="datetime1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D81DEC9-D0DE-4CC2-943C-FDD8CCAC2D9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91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248400" cy="4382616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>
          <a:xfrm rot="5400000">
            <a:off x="5616116" y="2816935"/>
            <a:ext cx="4320479" cy="1656184"/>
          </a:xfrm>
          <a:prstGeom prst="rect">
            <a:avLst/>
          </a:prstGeom>
        </p:spPr>
        <p:txBody>
          <a:bodyPr/>
          <a:lstStyle>
            <a:lvl1pPr marL="64008" indent="0">
              <a:buFontTx/>
              <a:buNone/>
              <a:defRPr sz="2400" b="1">
                <a:latin typeface="Calibri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E06DD76-877F-4D0A-A5A4-CCFC24F7E095}" type="datetime1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000ADAD-A471-4CFA-9625-9ADCD90C45C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047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4000">
              <a:srgbClr val="F6F6F6"/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88050" y="6381750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s-ES" sz="900" b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4A2381F-1211-4527-B1B7-D81592AA297C}" type="datetime1">
              <a:rPr lang="es-CO"/>
              <a:pPr>
                <a:defRPr/>
              </a:pPr>
              <a:t>27/05/2021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30338" y="6381750"/>
            <a:ext cx="4260850" cy="300038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s-ES" sz="9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O"/>
              <a:t>Contaduría </a:t>
            </a:r>
            <a:r>
              <a:rPr lang="es-CO" sz="1000"/>
              <a:t>General de la Nación</a:t>
            </a:r>
            <a:endParaRPr lang="es-CO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12150" y="6381750"/>
            <a:ext cx="503238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es-ES" sz="110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7D577E-1BB8-444D-BF2D-34718A5915E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60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10 Imagen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rgbClr val="00B050"/>
              </a:solidFill>
            </a:endParaRPr>
          </a:p>
        </p:txBody>
      </p:sp>
      <p:sp>
        <p:nvSpPr>
          <p:cNvPr id="2" name="1 Rectángulo"/>
          <p:cNvSpPr/>
          <p:nvPr userDrawn="1"/>
        </p:nvSpPr>
        <p:spPr>
          <a:xfrm>
            <a:off x="3565489" y="44624"/>
            <a:ext cx="4390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VII CONGRESO IBEROAMERICANO DE CONTABILIDAD DE GESTIÓN </a:t>
            </a:r>
          </a:p>
          <a:p>
            <a:pPr algn="ctr"/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ES" sz="1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CONGRESO IBEROAMERICANO DE ADMINISTRACIÓN EMPRESARIAL Y CONTABILIDAD</a:t>
            </a:r>
            <a:endParaRPr lang="es-ES_tradn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6351"/>
            <a:ext cx="1187624" cy="9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8" r:id="rId14"/>
  </p:sldLayoutIdLst>
  <p:hf sldNum="0" hdr="0"/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lang="es-ES" sz="1600" kern="1200">
          <a:ln w="6350">
            <a:noFill/>
          </a:ln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lang="es-ES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lang="es-ES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D069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168" y="3092067"/>
            <a:ext cx="3063087" cy="23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83768" y="5301208"/>
            <a:ext cx="3962400" cy="1405853"/>
            <a:chOff x="1920" y="3600"/>
            <a:chExt cx="2496" cy="697"/>
          </a:xfrm>
        </p:grpSpPr>
        <p:sp>
          <p:nvSpPr>
            <p:cNvPr id="4" name="AutoShape 9"/>
            <p:cNvSpPr>
              <a:spLocks noChangeArrowheads="1"/>
            </p:cNvSpPr>
            <p:nvPr/>
          </p:nvSpPr>
          <p:spPr bwMode="auto">
            <a:xfrm>
              <a:off x="1920" y="3600"/>
              <a:ext cx="2496" cy="624"/>
            </a:xfrm>
            <a:prstGeom prst="upArrowCallout">
              <a:avLst>
                <a:gd name="adj1" fmla="val 100000"/>
                <a:gd name="adj2" fmla="val 100000"/>
                <a:gd name="adj3" fmla="val 16667"/>
                <a:gd name="adj4" fmla="val 666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2016" y="3792"/>
              <a:ext cx="2352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O" altLang="es-CO" sz="2400" b="1" dirty="0" err="1">
                  <a:latin typeface="Times New Roman" pitchFamily="18" charset="0"/>
                </a:rPr>
                <a:t>Incrementalismo</a:t>
              </a:r>
              <a:r>
                <a:rPr lang="es-MX" altLang="es-CO" sz="2400" b="1" dirty="0">
                  <a:latin typeface="Times New Roman" pitchFamily="18" charset="0"/>
                </a:rPr>
                <a:t> Fiscal y</a:t>
              </a:r>
            </a:p>
            <a:p>
              <a:pPr algn="ctr">
                <a:spcBef>
                  <a:spcPct val="50000"/>
                </a:spcBef>
              </a:pPr>
              <a:r>
                <a:rPr lang="es-MX" altLang="es-CO" sz="2400" b="1" dirty="0">
                  <a:latin typeface="Times New Roman" pitchFamily="18" charset="0"/>
                </a:rPr>
                <a:t> Deuda Pública</a:t>
              </a:r>
              <a:endParaRPr lang="es-ES" altLang="es-CO" sz="2400" b="1" dirty="0">
                <a:latin typeface="Times New Roman" pitchFamily="18" charset="0"/>
              </a:endParaRP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095999" y="3015208"/>
            <a:ext cx="2867895" cy="2286000"/>
            <a:chOff x="4224" y="1776"/>
            <a:chExt cx="1526" cy="1440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4224" y="1776"/>
              <a:ext cx="1488" cy="1440"/>
            </a:xfrm>
            <a:prstGeom prst="leftArrowCallout">
              <a:avLst>
                <a:gd name="adj1" fmla="val 25000"/>
                <a:gd name="adj2" fmla="val 25000"/>
                <a:gd name="adj3" fmla="val 17222"/>
                <a:gd name="adj4" fmla="val 666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752" y="2024"/>
              <a:ext cx="998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CO" sz="2200" b="1" dirty="0">
                  <a:latin typeface="Times New Roman" pitchFamily="18" charset="0"/>
                </a:rPr>
                <a:t>Inflación Crónica</a:t>
              </a:r>
            </a:p>
            <a:p>
              <a:pPr>
                <a:spcBef>
                  <a:spcPct val="50000"/>
                </a:spcBef>
              </a:pPr>
              <a:r>
                <a:rPr lang="es-ES" altLang="es-CO" sz="2200" b="1" dirty="0">
                  <a:latin typeface="Times New Roman" pitchFamily="18" charset="0"/>
                </a:rPr>
                <a:t>Factores Demográficos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79512" y="3159224"/>
            <a:ext cx="2304256" cy="2286000"/>
            <a:chOff x="720" y="1680"/>
            <a:chExt cx="1344" cy="1440"/>
          </a:xfrm>
        </p:grpSpPr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720" y="1680"/>
              <a:ext cx="1344" cy="1440"/>
            </a:xfrm>
            <a:prstGeom prst="rightArrowCallout">
              <a:avLst>
                <a:gd name="adj1" fmla="val 26786"/>
                <a:gd name="adj2" fmla="val 26786"/>
                <a:gd name="adj3" fmla="val 16667"/>
                <a:gd name="adj4" fmla="val 666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768" y="1977"/>
              <a:ext cx="1056" cy="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es-CO" sz="2000" b="1" dirty="0">
                  <a:latin typeface="Times New Roman" pitchFamily="18" charset="0"/>
                </a:rPr>
                <a:t>A</a:t>
              </a:r>
              <a:r>
                <a:rPr lang="es-ES" altLang="es-CO" sz="2000" b="1" dirty="0">
                  <a:latin typeface="Times New Roman" pitchFamily="18" charset="0"/>
                </a:rPr>
                <a:t>p</a:t>
              </a:r>
              <a:r>
                <a:rPr lang="en-US" altLang="es-CO" sz="2000" b="1" dirty="0" err="1">
                  <a:latin typeface="Times New Roman" pitchFamily="18" charset="0"/>
                </a:rPr>
                <a:t>ertura</a:t>
              </a:r>
              <a:r>
                <a:rPr lang="en-US" altLang="es-CO" sz="2000" b="1" dirty="0">
                  <a:latin typeface="Times New Roman" pitchFamily="18" charset="0"/>
                </a:rPr>
                <a:t> </a:t>
              </a:r>
              <a:r>
                <a:rPr lang="en-US" altLang="es-CO" sz="2000" b="1" dirty="0" err="1">
                  <a:latin typeface="Times New Roman" pitchFamily="18" charset="0"/>
                </a:rPr>
                <a:t>Comercial</a:t>
              </a:r>
              <a:r>
                <a:rPr lang="en-US" altLang="es-CO" sz="2000" b="1" dirty="0">
                  <a:latin typeface="Times New Roman" pitchFamily="18" charset="0"/>
                </a:rPr>
                <a:t> y </a:t>
              </a:r>
              <a:r>
                <a:rPr lang="es-CO" altLang="es-CO" sz="2000" b="1" dirty="0">
                  <a:latin typeface="Times New Roman" pitchFamily="18" charset="0"/>
                </a:rPr>
                <a:t>Globaliza</a:t>
              </a:r>
              <a:r>
                <a:rPr lang="es-ES" altLang="es-CO" sz="2000" b="1" dirty="0" err="1">
                  <a:latin typeface="Times New Roman" pitchFamily="18" charset="0"/>
                </a:rPr>
                <a:t>ción</a:t>
              </a:r>
              <a:endParaRPr lang="es-ES" altLang="es-CO" sz="3600" dirty="0">
                <a:latin typeface="Times New Roman" pitchFamily="18" charset="0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980728"/>
            <a:ext cx="9140825" cy="1080120"/>
          </a:xfrm>
          <a:prstGeom prst="rect">
            <a:avLst/>
          </a:prstGeom>
        </p:spPr>
        <p:txBody>
          <a:bodyPr/>
          <a:lstStyle>
            <a:lvl1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lang="es-ES" sz="1600" kern="1200">
                <a:ln w="6350">
                  <a:noFill/>
                </a:ln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2pPr>
            <a:lvl3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3pPr>
            <a:lvl4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4pPr>
            <a:lvl5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9413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13985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18557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23129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L" altLang="es-CO" sz="3200" b="1" dirty="0">
                <a:solidFill>
                  <a:schemeClr val="tx1"/>
                </a:solidFill>
              </a:rPr>
              <a:t>Crisis del Estado que obliga a revisar o “paradigma burocrático” en </a:t>
            </a:r>
            <a:r>
              <a:rPr lang="es-CL" altLang="es-CO" sz="3200" b="1" dirty="0" err="1">
                <a:solidFill>
                  <a:schemeClr val="tx1"/>
                </a:solidFill>
              </a:rPr>
              <a:t>A.Latina</a:t>
            </a:r>
            <a:endParaRPr lang="es-CL" altLang="es-CO" sz="3200" b="1" dirty="0">
              <a:solidFill>
                <a:schemeClr val="tx1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979712" y="2006352"/>
            <a:ext cx="3801035" cy="990600"/>
          </a:xfrm>
          <a:prstGeom prst="downArrowCallout">
            <a:avLst>
              <a:gd name="adj1" fmla="val 92308"/>
              <a:gd name="adj2" fmla="val 92308"/>
              <a:gd name="adj3" fmla="val 16667"/>
              <a:gd name="adj4" fmla="val 6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835696" y="1988840"/>
            <a:ext cx="3945051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altLang="es-CO" sz="2000" b="1" dirty="0">
                <a:latin typeface="Times New Roman" pitchFamily="18" charset="0"/>
              </a:rPr>
              <a:t>Reformas Consenso Washington</a:t>
            </a:r>
          </a:p>
          <a:p>
            <a:r>
              <a:rPr lang="es-ES" altLang="es-CO" sz="1800" b="1" dirty="0">
                <a:latin typeface="Times New Roman" pitchFamily="18" charset="0"/>
              </a:rPr>
              <a:t>     </a:t>
            </a:r>
            <a:r>
              <a:rPr lang="en-US" altLang="es-CO" sz="1800" b="1" dirty="0" err="1">
                <a:latin typeface="Times New Roman" pitchFamily="18" charset="0"/>
              </a:rPr>
              <a:t>Democratiza</a:t>
            </a:r>
            <a:r>
              <a:rPr lang="es-ES" altLang="es-CO" sz="1800" b="1" dirty="0" err="1">
                <a:latin typeface="Times New Roman" pitchFamily="18" charset="0"/>
              </a:rPr>
              <a:t>ción</a:t>
            </a:r>
            <a:r>
              <a:rPr lang="en-US" altLang="es-CO" sz="1800" b="1" dirty="0">
                <a:latin typeface="Times New Roman" pitchFamily="18" charset="0"/>
              </a:rPr>
              <a:t> </a:t>
            </a:r>
            <a:r>
              <a:rPr lang="es-ES" altLang="es-CO" sz="1800" b="1" dirty="0">
                <a:latin typeface="Times New Roman" pitchFamily="18" charset="0"/>
              </a:rPr>
              <a:t>y </a:t>
            </a:r>
            <a:r>
              <a:rPr lang="en-US" altLang="es-CO" sz="1800" b="1" dirty="0" err="1">
                <a:latin typeface="Times New Roman" pitchFamily="18" charset="0"/>
              </a:rPr>
              <a:t>Demanda</a:t>
            </a:r>
            <a:r>
              <a:rPr lang="en-US" altLang="es-CO" sz="1800" b="1" dirty="0">
                <a:latin typeface="Times New Roman" pitchFamily="18" charset="0"/>
              </a:rPr>
              <a:t> Social</a:t>
            </a:r>
          </a:p>
          <a:p>
            <a:pPr algn="ctr"/>
            <a:endParaRPr lang="es-ES" altLang="es-CO" sz="2000" dirty="0">
              <a:latin typeface="Times New Roman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6354986"/>
            <a:ext cx="513937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6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405" y="2952328"/>
            <a:ext cx="9144000" cy="4149080"/>
          </a:xfrm>
          <a:prstGeom prst="rect">
            <a:avLst/>
          </a:prstGeom>
        </p:spPr>
        <p:txBody>
          <a:bodyPr/>
          <a:lstStyle>
            <a:lvl1pPr marL="447675" indent="-382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lang="es-ES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CBB6"/>
              </a:buClr>
              <a:buFont typeface="Wingdings 2" pitchFamily="18" charset="2"/>
              <a:buChar char=""/>
              <a:defRPr lang="es-E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chemeClr val="accent1">
                  <a:lumMod val="50000"/>
                </a:schemeClr>
              </a:buClr>
            </a:pPr>
            <a:r>
              <a:rPr lang="es-CL" altLang="es-CO" sz="3600" b="1" dirty="0"/>
              <a:t>Problema Financiero </a:t>
            </a:r>
            <a:r>
              <a:rPr lang="es-CL" altLang="es-CO" sz="2800" b="1" dirty="0"/>
              <a:t>(disciplina fiscal)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</a:pPr>
            <a:r>
              <a:rPr lang="es-CL" altLang="es-CO" sz="3600" b="1" dirty="0"/>
              <a:t>Problema Económico </a:t>
            </a:r>
            <a:r>
              <a:rPr lang="es-CL" altLang="es-CO" sz="2800" b="1" dirty="0"/>
              <a:t>(Globalización)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</a:pPr>
            <a:r>
              <a:rPr lang="es-CL" altLang="es-CO" sz="3600" b="1" dirty="0"/>
              <a:t>Problema Social </a:t>
            </a:r>
            <a:r>
              <a:rPr lang="es-CL" altLang="es-CO" sz="2800" b="1" dirty="0"/>
              <a:t>(Pobreza, desigualdad</a:t>
            </a:r>
            <a:r>
              <a:rPr lang="en-US" altLang="es-CO" sz="2800" b="1" dirty="0"/>
              <a:t> </a:t>
            </a:r>
            <a:r>
              <a:rPr lang="es-CL" altLang="es-CO" sz="2800" b="1" dirty="0"/>
              <a:t>)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</a:pPr>
            <a:r>
              <a:rPr lang="es-CL" altLang="es-CO" sz="3600" b="1" dirty="0"/>
              <a:t>Problema Político</a:t>
            </a:r>
            <a:r>
              <a:rPr lang="es-CL" altLang="es-CO" dirty="0"/>
              <a:t> </a:t>
            </a:r>
          </a:p>
          <a:p>
            <a:pPr marL="812800" indent="-812800" algn="ctr">
              <a:lnSpc>
                <a:spcPct val="90000"/>
              </a:lnSpc>
              <a:buClr>
                <a:srgbClr val="FF0000"/>
              </a:buClr>
              <a:buFont typeface="Symbol" pitchFamily="18" charset="2"/>
              <a:buNone/>
            </a:pPr>
            <a:r>
              <a:rPr lang="es-CL" altLang="es-CO" sz="2800" b="1" dirty="0"/>
              <a:t>(Gobernabilidad e </a:t>
            </a:r>
            <a:r>
              <a:rPr lang="es-CL" altLang="es-CO" sz="2800" b="1" dirty="0" err="1"/>
              <a:t>desligitimación</a:t>
            </a:r>
            <a:r>
              <a:rPr lang="es-CL" altLang="es-CO" sz="2800" b="1" dirty="0"/>
              <a:t> del Estado </a:t>
            </a:r>
          </a:p>
          <a:p>
            <a:pPr marL="812800" indent="-812800" algn="ctr">
              <a:lnSpc>
                <a:spcPct val="90000"/>
              </a:lnSpc>
              <a:buClr>
                <a:srgbClr val="FF0000"/>
              </a:buClr>
              <a:buFont typeface="Symbol" pitchFamily="18" charset="2"/>
              <a:buNone/>
            </a:pPr>
            <a:r>
              <a:rPr lang="es-CL" altLang="es-CO" sz="2800" b="1" dirty="0"/>
              <a:t>para conseguir valor público)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504" y="1196755"/>
            <a:ext cx="8927976" cy="10081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lang="es-ES" sz="1600" kern="1200">
                <a:ln w="6350">
                  <a:noFill/>
                </a:ln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2pPr>
            <a:lvl3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3pPr>
            <a:lvl4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4pPr>
            <a:lvl5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9413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13985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18557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23129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altLang="es-CO" sz="3800" b="1" dirty="0">
                <a:solidFill>
                  <a:schemeClr val="tx1"/>
                </a:solidFill>
              </a:rPr>
              <a:t>La Discusión</a:t>
            </a:r>
            <a:r>
              <a:rPr lang="en-US" altLang="es-CO" sz="3800" b="1" dirty="0">
                <a:solidFill>
                  <a:schemeClr val="tx1"/>
                </a:solidFill>
              </a:rPr>
              <a:t> </a:t>
            </a:r>
            <a:r>
              <a:rPr lang="es-CL" altLang="es-CO" sz="3800" b="1" dirty="0">
                <a:solidFill>
                  <a:schemeClr val="tx1"/>
                </a:solidFill>
              </a:rPr>
              <a:t>del Modelo de Gestión Pública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3851920" y="2348880"/>
            <a:ext cx="484632" cy="576064"/>
          </a:xfrm>
          <a:prstGeom prst="downArrow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17" y="6426994"/>
            <a:ext cx="513937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/>
          <p:cNvSpPr txBox="1">
            <a:spLocks noChangeArrowheads="1"/>
          </p:cNvSpPr>
          <p:nvPr/>
        </p:nvSpPr>
        <p:spPr>
          <a:xfrm>
            <a:off x="323528" y="1052736"/>
            <a:ext cx="8384232" cy="1819672"/>
          </a:xfrm>
          <a:prstGeom prst="rect">
            <a:avLst/>
          </a:prstGeom>
        </p:spPr>
        <p:txBody>
          <a:bodyPr/>
          <a:lstStyle>
            <a:lvl1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lang="es-ES" sz="1600" kern="1200">
                <a:ln w="6350">
                  <a:noFill/>
                </a:ln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2pPr>
            <a:lvl3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3pPr>
            <a:lvl4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4pPr>
            <a:lvl5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9413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13985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18557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23129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altLang="es-CO" sz="3700" b="1" dirty="0">
                <a:solidFill>
                  <a:schemeClr val="tx1"/>
                </a:solidFill>
              </a:rPr>
              <a:t>A partir de experiencia, en qué consiste “Nueva Gerencia Pública” ? </a:t>
            </a:r>
            <a:br>
              <a:rPr lang="es-MX" altLang="es-CO" sz="3700" b="1" dirty="0">
                <a:solidFill>
                  <a:schemeClr val="tx1"/>
                </a:solidFill>
              </a:rPr>
            </a:br>
            <a:r>
              <a:rPr lang="es-MX" altLang="es-CO" sz="3700" b="1" dirty="0">
                <a:solidFill>
                  <a:schemeClr val="tx1"/>
                </a:solidFill>
              </a:rPr>
              <a:t>(</a:t>
            </a:r>
            <a:r>
              <a:rPr lang="es-MX" altLang="es-CO" sz="3700" b="1" i="1" dirty="0">
                <a:solidFill>
                  <a:schemeClr val="tx1"/>
                </a:solidFill>
              </a:rPr>
              <a:t>New </a:t>
            </a:r>
            <a:r>
              <a:rPr lang="es-MX" altLang="es-CO" sz="3700" b="1" i="1" dirty="0" err="1">
                <a:solidFill>
                  <a:schemeClr val="tx1"/>
                </a:solidFill>
              </a:rPr>
              <a:t>Public</a:t>
            </a:r>
            <a:r>
              <a:rPr lang="es-MX" altLang="es-CO" sz="3700" b="1" i="1" dirty="0">
                <a:solidFill>
                  <a:schemeClr val="tx1"/>
                </a:solidFill>
              </a:rPr>
              <a:t> Management</a:t>
            </a:r>
            <a:r>
              <a:rPr lang="es-MX" altLang="es-CO" sz="37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Rectangle 2051"/>
          <p:cNvSpPr txBox="1">
            <a:spLocks noChangeArrowheads="1"/>
          </p:cNvSpPr>
          <p:nvPr/>
        </p:nvSpPr>
        <p:spPr>
          <a:xfrm>
            <a:off x="148208" y="3501752"/>
            <a:ext cx="8816280" cy="27355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447675" indent="-382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lang="es-ES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CBB6"/>
              </a:buClr>
              <a:buFont typeface="Wingdings 2" pitchFamily="18" charset="2"/>
              <a:buChar char=""/>
              <a:defRPr lang="es-E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altLang="es-CO" b="1" dirty="0"/>
              <a:t>La  “</a:t>
            </a:r>
            <a:r>
              <a:rPr lang="es-CO" altLang="es-CO" b="1" i="1" u="sng" dirty="0"/>
              <a:t>Nueva Ger</a:t>
            </a:r>
            <a:r>
              <a:rPr lang="es-CO" altLang="es-CO" b="1" i="1" u="sng" dirty="0">
                <a:cs typeface="Arial" pitchFamily="34" charset="0"/>
              </a:rPr>
              <a:t>e</a:t>
            </a:r>
            <a:r>
              <a:rPr lang="es-CO" altLang="es-CO" b="1" i="1" u="sng" dirty="0"/>
              <a:t>ncia Pública</a:t>
            </a:r>
            <a:r>
              <a:rPr lang="es-CO" altLang="es-CO" b="1" dirty="0"/>
              <a:t>” intenta trasladar la cultura de orienta</a:t>
            </a:r>
            <a:r>
              <a:rPr lang="es-CO" altLang="es-CO" b="1" dirty="0">
                <a:cs typeface="Arial" pitchFamily="34" charset="0"/>
              </a:rPr>
              <a:t>ción de los</a:t>
            </a:r>
            <a:r>
              <a:rPr lang="es-CO" altLang="es-CO" b="1" dirty="0"/>
              <a:t>  resultados a las organiza</a:t>
            </a:r>
            <a:r>
              <a:rPr lang="es-CO" altLang="es-CO" b="1" dirty="0">
                <a:cs typeface="Arial" pitchFamily="34" charset="0"/>
              </a:rPr>
              <a:t>ciones</a:t>
            </a:r>
            <a:r>
              <a:rPr lang="es-CO" altLang="es-CO" b="1" dirty="0"/>
              <a:t> del sector público mediante la introducción  de algunas reformas estructurales en la gestión.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3875446" y="2780929"/>
            <a:ext cx="840570" cy="576063"/>
          </a:xfrm>
          <a:prstGeom prst="downArrow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6426994"/>
            <a:ext cx="513937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 advAuto="10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/>
          <p:cNvSpPr txBox="1">
            <a:spLocks noChangeArrowheads="1"/>
          </p:cNvSpPr>
          <p:nvPr/>
        </p:nvSpPr>
        <p:spPr>
          <a:xfrm>
            <a:off x="277296" y="1124744"/>
            <a:ext cx="8687192" cy="10801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lang="es-ES" sz="1600" kern="1200">
                <a:ln w="6350">
                  <a:noFill/>
                </a:ln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2pPr>
            <a:lvl3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3pPr>
            <a:lvl4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4pPr>
            <a:lvl5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9413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13985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18557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23129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DO" altLang="es-CO" sz="3600" b="1" dirty="0">
                <a:solidFill>
                  <a:schemeClr val="tx1"/>
                </a:solidFill>
              </a:rPr>
              <a:t>Pilares del Modelo de Gestión Nueva Gerencia Pública</a:t>
            </a:r>
          </a:p>
        </p:txBody>
      </p:sp>
      <p:pic>
        <p:nvPicPr>
          <p:cNvPr id="3" name="Picture 2051" descr="j0188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232248" cy="197485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oup 20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5220"/>
              </p:ext>
            </p:extLst>
          </p:nvPr>
        </p:nvGraphicFramePr>
        <p:xfrm>
          <a:off x="304800" y="2420888"/>
          <a:ext cx="2539008" cy="4058478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3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29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DO" altLang="es-CO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DO" altLang="es-CO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Medición de Resultados</a:t>
                      </a:r>
                      <a:endParaRPr kumimoji="0" lang="en-US" altLang="es-CO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DO" altLang="es-CO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Participación Ciudadana y Transparencia</a:t>
                      </a:r>
                      <a:endParaRPr kumimoji="0" lang="en-US" altLang="es-CO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20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51771"/>
              </p:ext>
            </p:extLst>
          </p:nvPr>
        </p:nvGraphicFramePr>
        <p:xfrm>
          <a:off x="5764088" y="2348880"/>
          <a:ext cx="3200400" cy="4366260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s-CO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Dimensiones</a:t>
                      </a:r>
                      <a:r>
                        <a:rPr kumimoji="0" lang="en-US" altLang="es-CO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altLang="es-CO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Cualitativas</a:t>
                      </a:r>
                      <a:r>
                        <a:rPr kumimoji="0" lang="en-US" altLang="es-CO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s-CO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 </a:t>
                      </a:r>
                      <a:r>
                        <a:rPr kumimoji="0" lang="en-US" altLang="es-CO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Gestión</a:t>
                      </a:r>
                      <a:endParaRPr kumimoji="0" lang="en-US" altLang="es-CO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s-C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Ciudadanos</a:t>
                      </a:r>
                      <a:r>
                        <a:rPr kumimoji="0" lang="en-US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altLang="es-C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pueden</a:t>
                      </a:r>
                      <a:r>
                        <a:rPr kumimoji="0" lang="en-US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altLang="es-C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evaluar</a:t>
                      </a:r>
                      <a:r>
                        <a:rPr kumimoji="0" lang="en-US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calidad, </a:t>
                      </a:r>
                      <a:r>
                        <a:rPr kumimoji="0" lang="en-US" altLang="es-C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cantidad</a:t>
                      </a:r>
                      <a:r>
                        <a:rPr kumimoji="0" lang="en-US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y </a:t>
                      </a:r>
                      <a:r>
                        <a:rPr kumimoji="0" lang="en-US" altLang="es-C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oportunidad</a:t>
                      </a:r>
                      <a:r>
                        <a:rPr kumimoji="0" lang="en-US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de los </a:t>
                      </a:r>
                      <a:r>
                        <a:rPr kumimoji="0" lang="en-US" altLang="es-C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bienes</a:t>
                      </a:r>
                      <a:r>
                        <a:rPr kumimoji="0" lang="en-US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y </a:t>
                      </a:r>
                      <a:r>
                        <a:rPr kumimoji="0" lang="en-US" altLang="es-C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servicios</a:t>
                      </a:r>
                      <a:r>
                        <a:rPr kumimoji="0" lang="en-US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altLang="es-C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recibidos</a:t>
                      </a:r>
                      <a:endParaRPr kumimoji="0" lang="en-US" altLang="es-C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lecha abajo 5"/>
          <p:cNvSpPr/>
          <p:nvPr/>
        </p:nvSpPr>
        <p:spPr>
          <a:xfrm>
            <a:off x="3748847" y="2492896"/>
            <a:ext cx="1039177" cy="1224136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6426994"/>
            <a:ext cx="513937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7504" y="980728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/>
              <a:t>P l a n e a c i </a:t>
            </a:r>
            <a:r>
              <a:rPr lang="es-CO" sz="2800" b="1" dirty="0" err="1"/>
              <a:t>ó</a:t>
            </a:r>
            <a:r>
              <a:rPr lang="es-CO" sz="2800" b="1" dirty="0"/>
              <a:t> n   y   G e s t i </a:t>
            </a:r>
            <a:r>
              <a:rPr lang="es-CO" sz="2800" b="1" dirty="0" err="1"/>
              <a:t>ó</a:t>
            </a:r>
            <a:r>
              <a:rPr lang="es-CO" sz="2800" b="1" dirty="0"/>
              <a:t> n.  </a:t>
            </a:r>
          </a:p>
          <a:p>
            <a:pPr algn="just"/>
            <a:r>
              <a:rPr lang="es-CO" sz="2800" b="1" dirty="0"/>
              <a:t> </a:t>
            </a:r>
            <a:r>
              <a:rPr lang="es-CO" sz="2400" b="1" dirty="0"/>
              <a:t>Ley 489 de 1998. Democratización y Control de la Administración Pública</a:t>
            </a:r>
          </a:p>
          <a:p>
            <a:pPr algn="just"/>
            <a:r>
              <a:rPr lang="es-CO" sz="2400" b="1" dirty="0"/>
              <a:t>• Art. 32. Todas las entidades y organismos de la Administración Pública tienen la obligación de desarrollar su gestión acorde con los principios de la democracia participativa y democratización de la gestión pública. Participación ciudadana en la gestión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7504" y="3962087"/>
            <a:ext cx="88569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200" b="1" dirty="0"/>
          </a:p>
          <a:p>
            <a:pPr algn="just"/>
            <a:r>
              <a:rPr lang="es-CO" sz="2400" b="1" dirty="0"/>
              <a:t>Decreto 2482 de 2012</a:t>
            </a:r>
          </a:p>
          <a:p>
            <a:pPr algn="just"/>
            <a:r>
              <a:rPr lang="es-CO" sz="2400" b="1" dirty="0"/>
              <a:t> Aplica a Entidades y organismos de la Rama Ejecutiva del Poder Público del Orden Nacional, organizados en los términos señalados en el artículo 42 de la Ley 489 de 1998.</a:t>
            </a:r>
          </a:p>
          <a:p>
            <a:pPr algn="just"/>
            <a:endParaRPr lang="es-CO" sz="2400" b="1" dirty="0"/>
          </a:p>
          <a:p>
            <a:pPr algn="just"/>
            <a:r>
              <a:rPr lang="es-CO" sz="2400" b="1" dirty="0"/>
              <a:t>Modelo http://portaldafp.go.co/model/retrive_docu_noti?=119 </a:t>
            </a:r>
          </a:p>
        </p:txBody>
      </p:sp>
    </p:spTree>
    <p:extLst>
      <p:ext uri="{BB962C8B-B14F-4D97-AF65-F5344CB8AC3E}">
        <p14:creationId xmlns:p14="http://schemas.microsoft.com/office/powerpoint/2010/main" val="28850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81129"/>
            <a:ext cx="7272808" cy="20162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19672" y="836712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CO" sz="2400" b="1" dirty="0">
                <a:latin typeface="Arial" panose="020B0604020202020204" pitchFamily="34" charset="0"/>
              </a:rPr>
              <a:t>Modernización Institucional </a:t>
            </a:r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0" y="1196752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2400" b="1" dirty="0">
                <a:latin typeface="Arial" panose="020B0604020202020204" pitchFamily="34" charset="0"/>
              </a:rPr>
              <a:t>Política dirigida a orientar el diseño de organizaciones modernas, innovadoras, flexibles y abiertas al entorno, alineadas a las estrategias, estructuras y procesos definidos para el logro de los propósitos y resultados que de ellas se esperan; en un marco de racionalidad de asignación de recursos, eficiencia y eficacia en el uso de los mismos; con capacidad de transformarse, adaptarse y responder en forma ágil y oportuna a las demandas y necesidades de la comunidad, para el logro de los objetivos del Estado</a:t>
            </a:r>
            <a:r>
              <a:rPr lang="es-CO" b="1" dirty="0">
                <a:latin typeface="Arial" panose="020B0604020202020204" pitchFamily="34" charset="0"/>
              </a:rPr>
              <a:t>.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8774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1229" y="2780928"/>
            <a:ext cx="9144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4400" i="1" dirty="0">
                <a:latin typeface="Calibri" pitchFamily="34" charset="0"/>
              </a:rPr>
              <a:t>“POR PERMITIRNOS HACER PÚBLICO </a:t>
            </a:r>
          </a:p>
          <a:p>
            <a:pPr algn="ctr" eaLnBrk="1" hangingPunct="1"/>
            <a:r>
              <a:rPr lang="es-CO" altLang="es-CO" sz="4400" i="1" dirty="0">
                <a:latin typeface="Calibri" pitchFamily="34" charset="0"/>
              </a:rPr>
              <a:t>LO PÚBLICO ”</a:t>
            </a:r>
          </a:p>
          <a:p>
            <a:pPr algn="ctr"/>
            <a:r>
              <a:rPr lang="es-CO" altLang="es-CO" sz="3200" dirty="0">
                <a:latin typeface="Calibri" pitchFamily="34" charset="0"/>
              </a:rPr>
              <a:t>pbohorquez@contaduria.gov.co</a:t>
            </a:r>
          </a:p>
          <a:p>
            <a:pPr algn="ctr" eaLnBrk="1" hangingPunct="1"/>
            <a:endParaRPr lang="es-CO" altLang="es-CO" sz="4400" i="1" dirty="0">
              <a:latin typeface="Calibri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636012" y="4941168"/>
            <a:ext cx="5307590" cy="1708814"/>
            <a:chOff x="1547664" y="4941621"/>
            <a:chExt cx="5307590" cy="1708814"/>
          </a:xfrm>
        </p:grpSpPr>
        <p:sp>
          <p:nvSpPr>
            <p:cNvPr id="6" name="CuadroTexto 5"/>
            <p:cNvSpPr txBox="1"/>
            <p:nvPr/>
          </p:nvSpPr>
          <p:spPr>
            <a:xfrm>
              <a:off x="1818332" y="6096352"/>
              <a:ext cx="2098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>
                  <a:solidFill>
                    <a:schemeClr val="accent6">
                      <a:lumMod val="50000"/>
                    </a:schemeClr>
                  </a:solidFill>
                </a:rPr>
                <a:t>@</a:t>
              </a:r>
              <a:r>
                <a:rPr lang="es-CO" sz="1600" b="1" dirty="0" err="1">
                  <a:solidFill>
                    <a:schemeClr val="accent6">
                      <a:lumMod val="50000"/>
                    </a:schemeClr>
                  </a:solidFill>
                </a:rPr>
                <a:t>Contaduria_CGN</a:t>
              </a:r>
              <a:endParaRPr lang="es-CO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427984" y="6065660"/>
              <a:ext cx="2405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accent6">
                      <a:lumMod val="50000"/>
                    </a:schemeClr>
                  </a:solidFill>
                </a:rPr>
                <a:t>Contaduría General de la Nación </a:t>
              </a: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7664" y="4951191"/>
              <a:ext cx="2566785" cy="107117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7984" y="4941621"/>
              <a:ext cx="2427270" cy="1080747"/>
            </a:xfrm>
            <a:prstGeom prst="rect">
              <a:avLst/>
            </a:prstGeom>
          </p:spPr>
        </p:pic>
      </p:grpSp>
      <p:sp>
        <p:nvSpPr>
          <p:cNvPr id="10" name="10 CuadroTexto"/>
          <p:cNvSpPr txBox="1"/>
          <p:nvPr/>
        </p:nvSpPr>
        <p:spPr>
          <a:xfrm>
            <a:off x="1577339" y="1484784"/>
            <a:ext cx="5991717" cy="11987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7200" b="0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G  r  a  c  i  a  s</a:t>
            </a:r>
          </a:p>
        </p:txBody>
      </p:sp>
    </p:spTree>
    <p:extLst>
      <p:ext uri="{BB962C8B-B14F-4D97-AF65-F5344CB8AC3E}">
        <p14:creationId xmlns:p14="http://schemas.microsoft.com/office/powerpoint/2010/main" val="15266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49" y="1124744"/>
            <a:ext cx="3644377" cy="561662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glow rad="139700">
              <a:srgbClr val="F3A447">
                <a:satMod val="175000"/>
                <a:alpha val="40000"/>
              </a:srgbClr>
            </a:glow>
            <a:outerShdw dist="35921" dir="2700000" algn="ctr" rotWithShape="0">
              <a:srgbClr val="FEFAC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AutoShape 2" descr="data:image/jpeg;base64,/9j/4AAQSkZJRgABAQAAAQABAAD/2wCEAAkGBxQTEhQUEhMWFhQXGRgbFxcYGRobGhcdGRkXHRkXGhsaHSggGBslHBgYITEhJSkrMC4xGB8zODMsNygtLisBCgoKDg0OGxAQGzgmICQyNy80LCwxLC0vMTIsLDQtNC8sNDAsLCwsNCwtLCwsLCwsLC00LC0tLDQ0LDQsLCw0LP/AABEIARMAtwMBEQACEQEDEQH/xAAcAAEAAQUBAQAAAAAAAAAAAAAABgEDBAUHAgj/xABCEAABAwIDBQYDBgUCBQUBAAABAAIRAyEEEjEFBkFRYRMiMnGBkQdSoRQjQrHB8DNicoLR4fEWQ1OS0iRjg6LCFf/EABwBAQABBQEBAAAAAAAAAAAAAAAFAgMEBgcBCP/EAEARAAEDAgQDBQcDBAECBQUAAAEAAhEDBAUhMUESUWEGE3GBkRQiobHB0fAyUuEHI0LxFZLiM0NicrIWJILC0v/aAAwDAQACEQMRAD8A7iiIiIiIiIiIiIiIiIiIiIiIiIiIiIiIiK3WrNaJcQB+Z5DmeiIrdDE5nEFpbaWzq4SRMcNBb+ZswTCIshEREREREREREREREREREREREREREREREREREREWLjNo0qX8Wqxn9TgOk3K9AJ0XhIGq1uM3uwlOPvmvmbU/vNOBLZDfUhVCm87Kg1WDdYW7+9DcXiXU+zyta3NSm7iRLXknRph4AaJ/EZ5VPpFgkrxlUPMBSOvTNnN8TZjqDEt6TAv0HkbSuq5TqBwkafuQeRGkIi9IiIiIiIiIiIiIiIiIiIiIiIiIiIiIiIiIit16zWNLnuDWjVziAB5k6Ii5PvdtZuJxJezwNaGMPFwBcS6OElxgcgDxgZtFhaM1g1nhxyWmV1WlkbNe8VqZpEtqZgGkXIJsTHEQTPSVj3lZtCg+q/RoJ5abeegVdIEvAC6jg69drGtfUD3ACahbBJi8NFhe4N+oOq5+7ta/hdFITJjMwBtPM88xPRTAt+ZXmjSLCXNc7M4y4kl2Y9QbcALRAsIUXT7RXzanGXSP2kZfffnylXDRbELZ4LF57OADxwGhHMf44exO8YbidK/plzMiNQdvuOqxnsLSstSSoREREREREREREREREREREREREREWHtLBmq1rQ8tAdJjUiHCL21INwdERYWDo1MMHurYjPRbJl+rW9XauM89c0cBIZpMLk22cbiK5a013dkzIGi/eLCJquBPjeBJ5SReSTmMpcI6rCfV4j0WtdhapEGrwcNI18Nxe3NXIPNW5HJXcPQqBwl+YRoBcmBce2g/28c4MHE8wBqTkE1yAXTtgbIZTp0nGmBW7Nuc3nMWjP5XlcixbFK91WqNNQmnxEgbRJjLwU3RotY0ZZwtuodX0RFR02LfEDI8+vQiR6rMw+9fZ121m7ajmNx+bwqXt4hC2uGxAeJFuYOoPIrqVrdUrqmKtIyD+Qev5osFzS0wVeWQvERERERERERERERERERERERFR7gASSABck6AcyiEwotV3kq5jlDMsnLLXTE2J7wvCkGWMtBJWnXPargqubTYCAYBnXrooLtDH4rEgvq5iB4mg5abS3XKwm5F73PCV6yhwiQFJ1sXt+MMc/wDVEa76eHmtUazRq5vuF7KzOE8l7c6ASeCLxdI2BsltCkyWt7UiXugTJ1GbkNB5LjuL4pUvrhzpPBOQ2AGmXM6nqp6hRFNoG6vYjatNj8jyQYkngJD3eelN3Dh1CwGW73t4m/mg+oV2Qg2xQP8AzW6tEzaXFzW30uWuA/pPJPZqv7fwZ/IhOIKg2zQie1bGUumeDTBPoU9lrTHD0TiC80tt0S4tzQQ5jb2Bc8AtaDxJkL11pVAmOZ8hqvOILOe8sl7R3mibfiAvl9Vl4TiD7O4aQfdJAcNo+42XlRgcFvGmbhdTWCqoiIiIiIiIiIiIiIiIiIiIihu3NoOqVHNk9m10AcCW2JPPvAx5BStpQaGh5Ga0HtDitV9Z1tTdDBkY3O89BpC1qzVq6Iio1gAgAAch11SF6XEmSVoRs0165ZQpZQ2ziWloEky42u3uwOcGLGVBYvilvh7OOp5Aanw6DLNdAwChWrUeJ9TiJ/8AVMDbwJzkeuanOycSwNZR7anUqsYJDXAuhsDMWzMaCeZXH7tpfUdWawtY4mOQnOJW7NpuDAT681k1cHTcZdTa42uWgm0x7Zj7nmsdtV7RAJXkBeBs2jb7qnaCO42xaXEEWtBe8/3Hmqu/q/uPqfzYegSArbtjUCQTRZZrmxlGXK5wcQW6HvNBv15lVC6rARxHWfMCPknCFc//AJ1GZ7KnMtdOVsy3wu01HA8FT39SI4jy15/dICv1gcrsvigx5xZKBpiq01BLZEjpOfLbqhmMls9mH7pgAIAGUSZPdOWZ4zErrdtUbVote3QgETrHVYBEGFlK8vERERERERERERERERERFjbRxQpU3POoBgczFgPMqpjS8hoVm4uGW9J1Woch+fHZQRT7WhoAC5FVquqvdUdqTJ80XqoREREUE3v2k91Z1MEhjBlgHxZgCc3PgIM6dVqON1e8uAwj9Gnic5+S+gP6a4Jb0sLF44Bz6pJzGgaS0AecmctY2WjoYh7DLHOYYiWkgxa0jhYeyhnMa8Q4T4ro1WhSrCKjQR1Erf7I31xVCxf2rb2qkuPDR05hppMarAuMKt6uccJ6ZfDRRNzgFtVzZ7p6aen8hSjdLfg1qppYnI3OfuyBAn5DJ48D6cQou/wkUqfHRkxr9/uobEsE9mpipSJcBrPz8OfLwlTXE1wxpc7QfWTAHqSAom0tKt3WbQoiXO0+fyWs3FxTt6Zq1DDRqVhHbLfkf/8AX/yWxt7GYmSAQ0deJQbu1OGgSHk9OE/UALXPxtQmc5HQRA6aT6rdrXsjhtKm0VGcThqSTmfAECOi1C67V31SoTSdwt2EA5dZnNSfdrE5qIaT3mSCJvEnKb82xfnPJZVaiKTuBogbco6eGi27Cbz2u1ZUJl0QecjLPx181tlaUkiIiIiIiIiIiIiIiIiItFvTXp5Aw3qSHNAm1yC48IguEHX8sq0Y81AWqCx+4tmWjqdXNxGQ3nY+R9dFEsc1xpvFMw/Kcp5Oi2vWFLumDC51RLRUaXjKc/BYLzis9gzKO1Ec9OyJvMwIPmbaEUe/P55LJHsvDnM5f938eXVesP8AaM9MvyZb5w2RHcb/ADGTnDvQ9JPo45Eql/s3C4Mmdp8T0/bHn6LZKtYi5ft2vNes42Ae8c/CSJ+krR788d0/xj0yX1N2Sptt8CtpOXAHf9XvfXzWAa7ef7v9LG6xeArYPaKYME/mf2OaCs35hw4jjp7rzhdyQV6R0cNtxvp67K4vFdXS93sXVqYakaz3OImM0aBzg06S7uxcyfdbHgmEWlBouWsh7t+Xhykcvkvm3tziD/8Ak61nSMUmkZDnAJnwdMDQeStnajhbsnEkuAgGBlANzHp58jYTvGeS1P2Vpz4hGXjmYyXl+2iAD2NSMmYiL+KA21s3Egm1k7zovRZAmOMax00mfDlzWfszHvLnuaHUyx5a03BcAGmSNCJJtcGAvHMbVBDgqqVxVsXtfRfmRJjTU5HmpTs3eMaVyB/7mg/uHA9RboOMfXsyzNuY+K3DC+0VO4Pd1/ddz/xP2/M9lIlhLZkRERERERERERFrtt7Xbh2BzhLnGGtmCeZ8h+oVi5uG29M1HLGu7plrSNV+g9TPL5+CjeI3xc+Q0ClHEkOLvKRHSIJVzDrq1umOe50RqDAMc/Ba1e9pH8IFqzPcu28gfiSsDt8/fLi4uuSdTwv7RHCIWw0e74AaenRafdXFavVL6xl355eiK4sdEREReK9ZrGlziA0XJKpe9rGlzjACv2trWuqzaFBpc9xgAan8+C5btDEdq97y0DOfCNPJaJcVzVquqREr6wwfC24fh9Oz4i4NbBJ35+WeQ2EBYn2dvIcfrqrXG7ms72al+38OvrujcM0cOX009kL3LxtrSboOXw09FttgbIfiaopsBsC50RIaCBaeMkD1VHfW9Ig3DuFvOCfko7HcRq2No6pQZx1Dk0TAnmTyGvXTddROy6lNoDWDKBENN2gaCLTblKlLPtnYPf3bgWNGQJ0840+I6r59veyl66a3eB73SXbGTmczrJ3MKy5pHiaWyJE2MHjHDyN1slliNtecXcP4uEwY/MxyIyK1y9w24s+Hv2xxCR9uhG4V7D4Ko+MogH8TtI5gan6eahsT7V2NnLGHjeMoGk9Tp6TnspjD+y13cw6r7jTz19PvC84rDOp+PTg7gf8AB6H6q9g/aO1xIBo92p+0/Q7/AD1yhWMV7PXNjLx7zP3DbxG3jppnOS2mxdiNqtz1RLDYN0zQSCTxiRaI04hZ11cmeBqlsBwOmaYua4knQdOZ8dume+UrUetxREREREREWv2ztdmHbL7uPhYIzOuJIngJkn9SFj3N1Tt2cTz9z4LFu7ylas46h8tz4KMYzfF7gQym1oIIuS4342iFDVcdH/ls9fsPutfrdpRpSp+ZP0H3UYUA+o95lxnxWr1Kr6hl5J8TKqqFbVaVVzDLYg+Jp49QeB05zEdRO4Rjb7L+28Sw7bjw+oRzWvEO8j+fn1zaGOBMEZdIk2PTz6LcrDGra8cWsyPJ0AnwzMrGfQLRIzWWpZWERFCt99s0+9SFWDTy9pTLdc0EEGLkSJH83RYuIYXe3dFvcCQTplnHU6R1iV0j+n9a3sLr2m6pn3gQ2oCfdiQQWjUO55kRpnIiLMbTOjh62/Na1XwPEKDeKpRMevyldvoY3YVncLKonrl849FfaZ0UW5rmnhcIKk2va8cTTI6La7u7Efi6opss0Xe+LMHPqeQ4+6xLu7ZbU+N2uw5rBxG/ZZ0uI5uOg5/wN11/Yuw6OFblosgnxON3Ojmf00WnXN3VuHTUPlsFoVzd1rl3FVdPyHgsintGkRIqNIytfqPC4OLXeRDHf9pVs0KgMFp1jzG3xHqsaQvVUUnZc2Qme7MG9tJ46fRV0q1ek1zabiAdYJEjrGvmqH06byC4AkaSNPDkvdDEMeGuY4ODhLSDMjmOisvY5hIcIhVyq4gS2PmIb5ZiGz9Vk4fRFa6p0zoSJ8Jz+C8eYaSt4xgAAAgAQANABoF1tYC9IiIiIi8VKoaJcQB1MfmiLW7X27SoskOD3nwtBFz1jQdVi3d2y2ZxP12HP85rDvr6naU+N+uw3P5udlz3GYp9V5fUMuPsOQA4AclptxcPrvL3/wCvBc+u7upc1DUqHP4DoFisrNIBBBBAIM6giR9FZLSDBCsljgSCNEfWaMsuAzeG+sAm3oCfRehrjMDRAxxmBp/pDWaDlLhMTE8JAnykhOF0TCBjiJjLRH1mjVwF4uRqSAB5yQPMrwNJ0H5qgY46D81+Wa9WI5goCWmRkQqcwVnYPF6NdroHc/Pr+7LomEY6y8PdPEP+B8Pty3WNVpaub6LX73bxDB0wcuao8kMaTAtq48YEjTmNFtllaOuqnADA1JWVheHG9qETDRqfp5rj2Oxj61R1SoZe4yT++HBbnQososFNmgW/0aLKLBTYIAVhXVcVwV3AABxAHAGOqinYLZPrPr1KYc5xn3gDoIgTlt6+UZ7cUu2Um0WVC1rdgY1M5x4ro/wTxlb7RWphpdRcwF5mzHCcpvzkiNbTwXN/6o4fYss6NYQyoHEBoAHEDE6ftyM6CY1IVdpWqveeIk+JldkXEFILTM3WwoGUU4HcnvOv2c5ePDMfdZpxC4Jku57DfVU8AV0bv0M2bIZzOfOZ3ie3K468rKj22tETsBoNjKcIVzA7Go0nB1NpBDQwHMT3QTAueEm6pq3VWoCHHefNA0BVxm1aNOpSpvqND31KQayZcSXtiwkgaXNlKYBReb2nU4Twic/Ij5qs0KlSm5zGyBmeilK6Uo1ERERRfb29go1ezYGkixLjq43yjmQP3ZRd3ifcPLGs4oEnp45HmPUKFv8AGBbVDTYziIEnOI8cj09QohtPb3buLqlRlpAaCMrYsRE2Mi8/ooW7deXRDiw8J0EGPlmtbv695eEFzCG7AAx46Z+PosR2IYACXNg6GRB9VgNtqznFjWEkaiDI8Qo1tvVc4tDTI1EGQqghwsZB4g/kQqHMdTdDhBGxCpc11N0OEEbELDOx6URlMd0RJ/BOXj1Kue01JmefxV72ytMzz2G+quVNm03RLdM0XP45zefiK8Fd4mDy+Cpbc1GzB1j4afJVfs+mYkGwaBBIgNMtEaWN14Kzx+c14LioN+fx1XluzKY0bxB1P4Yy8eGUL016h3Xpuqp3/Dr6yr+FwzabQ1ghok+5JP1JVt73PdxO1VupUdUdxO1+2S0u8G8xwlWmBTFSxcRmg8QOBi95jgt97EYGLx1S54oLMgIyz3nmBt16qRscMF3SceKNtJ69FD9695nYwsLqYY2mHZQDJ72WZNp8I4BdUs7IWLH1HOnLYcs+eansMwxtkHAOkujpp/taHtAswXdI5Tnnl4GPopThKdoOa9F3ROjum++acJVQZV2nUbUbxNMheEQu1bh7Yw2EwdNjGVXF3fe4BkOcQJjvzAiL8lwbtXhGJ4vidSu8tAHutaScmt//AB1JknqeSz6NzSpN4c1If+NKP/TrezP/ADWt/wD0df8A7m+p/wD5V326l1Vxm+OHiXCowcZaDA590lWqnZLEWaAHwcPrCqF7SP8ApYWL+IeFaO52lQ8IblHrngj2WBTwS4J96B5z8pWw0sDvKmrY8SPpJ+Cj+N+JNY/wqVNmt3S8xw0gA+6kKeBUh+txPhl91LUuzTf/ADanoI+Jn5LUYPaz8TtHCVaoaHdth290QDFVsE3Mm+vlyU3h9sy3LWMmJnNZdexZZ4fWYwkyCc/Bd/WyLm6Ii1+3dqNw1F9V3CzbTLjZo9+oVTWlxgKlzg0SVxzEVC97qj7vcSXOgSSTJ00us0U2AFsZHXr481HO96Z31XgCLDRVjLIImUaqkMaHcQGfPdU8ImYzQC8ix5ixVuvb0q7eGq0EdfpyVNWjTqjheJHVZtLGjL3j3hqOJ4SP3aVo91g9dlx3dNp4Scjt5n7rVLjDKza3AxuROR28/wCVkUawcJH+yj7i2q27+CqIKwa9CpQdwVBBVxWFZRERFU1rnuDWiSdloN8tz8XXayrTYXACBTiHiTcmdNAf9bLeOxPanDsNe+3uPd4zJqTlkMhEdTmDqdIErdMMwy5tqY4mZu1zzEaSPsT1UU2ruPjqAYX4dzg+Iyd8gkeAhsmfp1XRbDtpgl+XsbWA4Znj90EDcE5EHlrzClnW9RsZKOFvRbOKdM5gBWZKZV73TOQ9EkqoHJegNY3LIDyRdE2ExzaLQ9rWHgG8jcTfVc5vXsfWc6m4uHN2p/NuipOq2CxF4rdelmaWniIVL2h7S075K5Rquo1G1G6tII8QZUQqUXTIPGfpEcoutUdDSWHbJdhpipWY2vTOTgHb7jTPx30+TsqkeO8chzn8rKjiZyV7ubmP/Ez8Bzn5ZfmV7BF9Oo2oH3a/MPSMvDhC9FQCCBoqX2lSoHte/J05dCIHp0IX0vsnaDMRRp1qfhe0EdOYPUGQfJTbXBwBC5dWovo1HU36gwstVK0tXvNtIYfDVKmVrjZoa7RxcQII4gAkkcgVUxvE6FS93C2Vx0KQUcqoiIiIiIiqxxBkGD+7FYl5ZUrtnBUHgdx4LHubWncM4Xjz3Hgr4x7r90dL+8rXj2ZPEAKmWcmPSBOfqFDHAsxD8t8vSM1K929ktqUm1aokumG6AAEgGxlxMTw1Flp+LVPZrl1vSM8ORPMxn4Qct/FbFhvZ+1pND6g4yeenp95W3w2xaTHh7QZGgJkA8xN59VFvuqj2cJUnQwu1oVu+psgxH5+aLYrHUgiIoJ8Q9xqWIpGtRDKVamHOJDYFQAOcWkD8Umc0E6+nQuxnbO5w64FvXJqUnkCCc2kkCQTOQGXDIGmm+JcW7XiRkVwtfRSiFeoYR7w4sYXBsTAmJmNPIrFuLujRIZUfwk6fmg816ugPFQfww3KA2GWA4ggaRFjrwjiuaEuOZXmW6CpWnwNIl15GknLx5QP3bz3k91Zezw5wcarGRAgF+UOMnNcGwgGJ1ykcFdpicyFB4reOpuFKk4g7wJInT6TGYkLZ4TYtFrajqtJoGYgEFxGUcQATlvPkqGYdbDiJYM/zLkse47Y41UNJlO5d7oHIZ/8AqyHFoNZnzKvv3fwhjuAX+dwPlr1Q4ZaH/D4n7rxnbntCwyLg+bWH/wDVYx3Xw7wMjnC546gEg6jSeKsOwa2d+mR5/dStH+pWOUSe94XZRm0CCdD7sei6FuPRFOk+mwRTaQGjWCZLtfNp9VRc0adJwZTECFkYLiF3iFJ9xdO4nFxzPgNgAABtCkj3AAkmALknQdVjqZXIt6NtHE1nOBPZNMUxwj5o5u15wQOCzqTOEdVg1anEei1CuK0iItfTq1gG5mgzlm4GWR3vY/nxVMuVUNV/A1HkEvbGkacv9Jv80cF6J3Xjo2WSvV4iIiIr+BxrqT2vEnKZygkZhxb6qPxDD6V1bvpkAEj9UDI81dpVXMcD8F0XaOOfTdTDaZeHakTb7yk2NPke9/8A8Z6kceo0mva4l0R9ifmAPNTpMLFO3oAPYVSCHEQ2/caSfOSIEazyur3se3GNt+Z/J5JxL0/bRLg1tGpMslxbLQHVGsOhvY5vIz0XgtQBxFw33zyE/wAeOScSy9r7QZh6NStU8FNpcevJo6kwB5ph1jVvrqna0f1PIA89z0Gp6I9wa0uK+ZNoYgVKtSoGBge9zgwaMDnEhosLCY04L60sLZ1ta06D3l5Y0NLjqSBEnXXxKgXnicSt5uTiAH1GHV4aR/bmkefen0Kgu0lFxDKo0GXqqTopgtUVK8vMAlEkDVSYbMZlYHScojUjUEE25yT7chGaGCAFzepeVH1HP/cZ+P5+Er3R2exrCwA5CAIk8NP8egXoYAIVp1w9z+M6rDxmEw1Pv1CG95zruN3OBmBNyQDYK1VNKmOJ5hZ9jTv714oWzC8kAQBOQO/IAkSTlzKibdvmm/NRpsaACL5nEgknvHNe5n1OsrXX408O/ttEdZP2XZrb+mVs+hF7XcXmD7nC0DLQSHTynKcsgu4bqEHCUHgQajGvPm8An0vA6ALINU1ffO6h2WLLAG1pmQwkTzgnPz1Vve2i6ph3UmOh1S3oBJB6EgNPRxUfiGItsKbazhI4gPXX4Ax1Vzu+8BaFyQjmIPEHUcweq2BrmvaHNMg5hRZEGCi9RERERERERERERSLdjYzHtNesYY13dkgNOU95zjym3DR0rSu02N1aNT2O31I97KT72w8s/MLPtaDOHvamg9Mt1OQueKVREREUJ+LmNc3Amkym5xquAJDSQ0NIcSSLA2EevIrfP6dWlOpi4r1agaKQJzcAST7oiddc/LmFi3jiKcAargy+j5Gih1utnbvYp3Z1KbS0O8L8wEA2zazEH2Wp4l2rwakalvXfJZq2CZI2BiJnLMiCsCridtTLml2Y2g+nJS6rV+z5GYiq0ueHEPgNHdIsb/zCD0Prp2G3v/J94+hSIDSMp4jmDyA/adsss15Y3wu+IhsR9VtdmYftKjflEOJ6cB6mPSVnU2S5WMYvBb2xA/U7IfU+Q+MKULMWgrTb17R7KiQ099/dEajmfa3mQo7FLruKBjU5D7/m8Lc+wuB/8rire8E06fvunMGDk3QgydQdWhy5/VqlxlxJPMmT9Vpz3ueZcZPVfSNta0LZnd0GBjeTQAPQLyqVkLu3w12mK2BpC2akOzcBwy+E+rY9ZU3bP46Y9Fy7G7Y2968bE8Q88/nI8ls8ZUzVCNMlvOQ0z+X700/tTfOLha8MAQ6eeRGXTXz+OHQb/ktHjN2qFR7nuDsztYdAmImBx+ii7TtFfWtFtGm4cLeYB3mEfa03uLiM1AcZhnUnuY/xNMHryI6EQfVdTsrtl3btrs0cPQ7jyOShqlMscWlWHOA1IEayslrg8S0z4KggjVUNVuuYRpqNeS93hFkYLCvrOy0m53RmgECwIEySBq4e6xL2/oWTBUrugExoTnBO3grlOk6oYatg3dzE5SeyIjgXNk+QBUUe1GGh4aHzO8GB4zHyV4WdWJhahrwdCLa9Oh5LYBmJCxVcoszODfMnyEf5Udil6bOhxtEkmB91hX917NR4wM9Atyazi1rC45WgBrZsANLDXzN1zt0Oeah/Ucyd81rVxit3cU+6qPlvLIac4Gaqyu8Nyte8N5BxA9gdFSWNJkgT4Lynit5Tp922oQPzfXyWTgNrVKIIbDmn8LpgeRGk+vlrNqrbMqmTkeikcO7Q17UFtT3x1OY881J6m2KTWMeXWfoIJNtbCdDYqLba1HOLQNFvFXErWlSbVe+Gu01z9M/HktPtbbralNzGB4ki5gAib8ZEi2nFZlvZuY8OdC1/E+0FtVtqlKiTxHIGMjOvwkZhQzGbu0atQPeCQNGCzZJJc6BqSdfJbfZdpr+yoOpUHAF2r4l8AQGyZgNGkDLZarSxGtSYWsOZ31PIDy2W2AjRa+SSZKwZlRrf7BZ8OKnGm4H0dAI98p9FvHYDEPZ8T7k6VQR5j3gfgR5qYwWtwV+DZw+Iz+61Xw6272VY0qj4pvaYJNmuaCRcmwIzCOJhdPxq0psp+0NER+rbLmfzdSON4e+6ptNJpLwYAGZPEYgDnMfFSHHb3uzO7JsMykDNrPz/AOi5zXxw8RFIZRvrPP8Ahbhhf9K6fcMdfVP7nECQ39PDu2cjJ/cDlsDqoztLa1WoZqkvDbAwBrBsABOv0UVWr1LmDUdJ/OS6BhmE2WDCo2zo8LSRMEkmAI/USdzlp5lYgxWstdb/ABKsd31UqLw5yw5fafwq9SfImCNdeiocIMLIpVO8bxRHj0XR/gxXcMRXZPcNMOI6tcAPKznfsLPsCZcFqfa1jeGk/fMeS6BWdFR4dYl1v5hlEFvOwv1BWodpqVf2o1HNPDAAMZeE85larRI4YVVrSvLAxWyKdStTrOHeZpyPyk88pkjz6KQoYncULapbMPuv1+seOh6K06k1zw86hZrqYJBIBI0MaeXJYAcQICuo2mBEACLC2g5DloELid0VmhgqbHve1gDn+Ijj/jn11V+rd16tNtJ7iWt0HJUhjQSQMyshY6qVnEYSm+M9Nj40zNBj3Cu0q9Wl/wCG4jwJHyXhaDqtJvBslgZ2lJjG5AS7K0NJbaTI5RMLPtr2q93BVeTOkknNQPaCxdXtCacS08XiADKjqz1zdERERURVmo4tDSchoOU6x4qqKhERERWsVQFRjmO8LgQfIiFet677es2tTPvNII8QZVdOoabw9uozXHHNyPg6td+RX0q8C9szw6VGZcveb/K6NaVwyoyryIP1W7wuPa+Bo7l/g8VyTF+zt3hwL3e8zIcQ68xqPlpnmurYXj9rfkMb7rz/AInpyOh+euSuPz5rRl/fXX93UGOCM9VJv9o7z3Y4fzqM/pzOSo/tATEG9p5fsx6dV6ODdUv9pBPDBzynl8Ocb5DrlR3acMvG3DURx5T/AKoO7VLvatRG+W2ojedJ5RyO/Y/g7shzKdWu9pAqZWsni1skujkSQJ/lKkbGmWtLjutO7UXbKtdtJpngBnxO3lAXQ6lMOBDhIPArLc0OBa4SCtYWqxFHI4CZaZynjb8J59D0PKToGP4O20Pf0v0ExHI/b5LLpVOLIrwtaV5Uc4DUgaC/MmAPcwgBOiKqIiIiIiItJvZVcKbWgw1zodHEZT3T0PHyjis6waC8k6jT7qB7R16lGyPd/wCRgnoZ+eii6lVzZERERERERERERERcb2lUzVqrojM95jlLiYX0zhNHubGjSmeFjRPg0LoFBvDSa3kB8ljgrNfTbUaWvEg7HMK+17mEOaYI3CvnGPt3zZQ7ezuGNa5oojPxJ8iTI8oUo7HMQc4ONY5fmY0PnKy6e1yB3mz1mP0Ws3PYRhfNCtA5OEn1EfLzWwW/bOo1sVqUnmDHwg/NTz4QYWjjMW8V2g9kzO2nqH94Alwi4bItxkcJBisU7NNw0tqB/E08xEHrnnOas3HamvdUe6a3gO5B26ZZdc13prYECwGgUeoBVRFhbXjs/wCaRk6O5+UTPSVG4uaIsqhrCRHx2jzj/SrpzxCFhLlazlj47Ciq3KSR3mOkRM03teNQRq0KulUNN3EORHqI+q8Ila6ru6x2eataX9pfM2W9oWlwb3beG3KT0jJbfObHujKNjnHPPqvOFVqbvMdnmrV77sx7ze7JaYbLe6JboNZMygvXCPdGWW/xzzThW3AWGqlVEWu3hoh2HqH5AXj+0SR6iR6rJtHcNZo55eqjsWoCtZ1GHlPpn9FDVNLlKIiwcR2wc4sgjgHRH4eV/m42n8VgL7O6IHF+fmX8b5LO5LQH/Dz/AI2z6b2mnEgARTJtJPmJNiOGb6aaKqKEnVVkWxJOf55eH8qrnYmZAZHegcDdmUm8zGflroYQChEZ/k/wgFtESdvrP0+6o2riJjKyxZJgxBHfjvXIMj210QtoxMnf+NkLLeJk78vLb8+K2axlhoiLmG9ew3YepmEmm8nKeRMnKev5+hXeOyPaOniduKL8qrBBHMDLiH1Gx6ELc8Nvm3FPhP6ht9VoluKkkRERFuN09vvwOKp4infKYc3g9ps5p9LjkQDwWBiVi28tzSOuoPI7fY9FWx3CZX1Ts/Gsr0mVaTg6m9oc1w4g/r0XK3sdTcWOEEbLOBlZCoRa/a+lP+v/APD/AGtKhO0Uf8e+en/yCuUv1hYq5os1ERERW69YMa5ziA1oJJJgAASSTwC9Y0ucGjUr0AkwFod3N76OKJb/AA3jRriO8P5TxPRSF5hlW3z1HMLPvcMr2gBfmDuNPArA343sfhX06dHKXkZn5gSANGiARrfjw6rIwzDm3DXPqTGghZWE4ULwOc8kNGWUa/x9dVj0d+aOIoVKdRppVXNLQNWuL+73SBbWYIHmdVcdhFWjVa9ploM9cs8/4WDjmDXFraVXj3mhrjI6NOo2+KxVeXDERERERERERERERFH99doNp4dzDd1QQ0eREn0/wtv7FYZWu8TZVZ+mkeJx9YHn8pUphNu6pcB40bmfzquZOMLu1SoKbeI/kmFuQErz2gVj22kP1GPEHKf5XvCU7QJ7ZS4g3PPofGOemfgnCVVrwdFco3FOr+g7A775heEELv3wG2samCqUDE0H93+mrLhI/rD79ei0LtNbCled4P8AMT5jL7LKomWwp9tSo4ZQCQ1xIJFjMSBPAQHG3ILQsfvK9rah9EwSYnpB09FlUmhzoK178jAXuIEA5nuOgFzLncLTcrntW5uLlwFRxcdtT6D7LMazZoVwGbhYy9VvE4llNpdUe1jRq5xDQPU2VTGOeeFok9F61pcYaJKg20PiKGVy2nTFSiDGaS1x5kaiJ0tf6qdpYIXUpe6HctVsFDs9VqUeNzuFx2I+fL0y8VHdub4VcQK9M/wXuGQQAWBrgRMayBcGb6HnJWuGU6JY8fqAz6yPpt0UrZYI2i6lVJ95uo1BJB9In4KNKTU8qARoiAACAqgrxeOaHAtcJB2Ur2DtLtAWu8bePzDn6fqFFXVDuzxN0K4B237MDCrgV6A/s1DkP2u/b4HVvmNpO3WItEREREREREREREXPPiBjg+s2m2D2YMn+Z0SPQAe67L/TvDn0LOpcvy7wiB0bOfmSfRbXglAsol5/y+Q/2VFl0NTSQvOEckVITgbyXqqgAC8X0p8KN1jgcGO0/jViH1B8ojuM9Bc9XFcyxrEBeXJc39Lch9/P5Qs2mzhC1fxk2iWtw9JriCS95gwRlAa33zO9itYxCCwNK2zsvasq1nve0EARmJ1P8Lnx3ixBw7sOahNN2syXAW7odqG20UF7FR74Vg3Mei2v/iLXvxWDYI2GnjHPwhSfd/4gOFSMXHZloALG+EjiQLmeMchAUXd4K3gmhr1Ov5+FQt72e4WcVtJPIx8NNOuq878b2YfE0expNc4hwcHkZWiJ0BuTBIuBqvcMw6tQqd48xlEa/wAKrB8JuaNcVqnugTlqT9ueu2igqnltaIiIiIiIiyNn4js6jXcAb+R1+it1WcbC1QfaTDBiOGVreJMS3/3DMfHLwJU6UEvl9EREREReXPAMEif8a/mPdXaVCrWMU2l3gCfkqg0nMLz2msa2sZGuk2kDqr7LGr37KNQFpcQMxzMSveHnos2ns0yC9wMTYNjXrNiOf5Le7Hs/b2xJJ4pEEECPSMvVYzrkQQ0R5/x8FCd/91A0OxNAGJmowAQ0HWoOQmJF9ZsAVvmE4hwcNu/9Og6dPtyWx4JixeRb1T4Hn0+3hGqgC2ZbQiIiIuh/CPcl2LrtxNVsYai6b/8ANeLho/lBgk+nExrPaHFW0KRt6Z99wz6A/U7evKb9JkmSvoZc/WUuBb+bT+0Yyq+Za05Gf0skW6F2Z39yhbp/FUPTJdMwG19ns2jd3vHz0+EKOrHU0iIiIiIiIiLxEXqIiIimuy8W19NnebmyiRIm2tlD3FtUpkuLSG7GDHqvlvHbEWmIV6TB7rXkDwnJWN4doOo4d9SnlLmkC+niAPG56KT7P4bSvsRp2txIa6f06/pJGoOXWDl6rEsbdtau2nUmDy8FAae82INVj31Xloc0lrTlBAIJbAgaWXYK3Y3DBaPo0KQDiCA50kgxkZMnXl6LaHYZbimWMaJI1OefNdDftigGNe6q0NeJbJgkeWq4szBr+pWfRZRc5zDBgEwdMyMvOfgtTFnXLywNJIyKydgbWo1ajxTqNccrbaEQXc9dfp1W54Dh15YMey6pcEkEE78x5fVWr20rUqYL2kZlbupQa4guaCRcEgGPLkp1zGujiEwo1tRzQQDEq4qlStXvRhalXCVmUiQ8tMQAc3Nl/mEj1V6g9rKrXu0BB/PDVZuHVadK6Y+poD6dfLVcOW+ggiQukLIwOBqVnhlGm+o86NY0uP0VqvcUqDeKq4AdV6ATout7lfB2QKu0SQZkUGEaW/iPHO/db78Bp+JdpnEllpp+46+Q28T6LIZR3cuw4XDMpsaymxrGNENa0ANA5ACwWoucXHicZJ5rIV1UoobvFuHgnsq1I7F8OdnzkMaYPec0nKGzcxCxqltTdJIjqpmyxu9olrGu4gIHDAM9AYnoFxN7YJEgxxGh8lDEQYXSmO4mh0ROx181RFWiIvFVmYR5fQyvWmDKt1aYqN4T0+BlWRhiIh5iR7AERyVfeA6hYotXtI4XmJHoBEcs98vpFPsp+czBE/rrqneDkvPY3fvMxE/XX89IyGCBEyrZMlZjG8LQCZXpFWiIoy95DyQSDJuPNd5sqVN9lSY4S3gbkcxoFxG+964qcW7j81TtDBEmDcidfPmsn2elxtfwiW6GBI2y5LF4RMwvCvL1F4i2+6LGnG4fMYHaNIMTcXaPUgD1UdixcLV3COU+E/nzWBihcLSpwicv9+gXblpq5yiIiIuS/EbZlOjiQadu0GdzYs0zEjzIJ85W0YJWe+mWO0bp5zl5bLesBuqla3h/+OU8/wDS6/8ABLZrKezGVQO/XfUc8xfuvcxoniAGSP6jzWo9oa7ql85p0bAHpPzWz0hDVP1Bq6iIiItVvTso4rC1aDXBrngQTpLXBwnpIieqoqM42lvNZNncez12VSJ4TMLkNL4d441ezNNrR/1C4dnHORf0ieiixZVOKPit8d2mshS4xJP7Yz+3xW2q/CfEfhr0j5hw/IFXTYHZywG9rWf5Uj5GfoFptqfD/HURPZCqIkmkc0dMpAcT5Aqy+zqN0z8FI23aSyrGHEt/9w+okDzhRdwgkGxGo5LFIjIqda4OAc0yCqIqkRERERFh4vaDWGIk8Y4LZMJ7MXWI0++BDW7Ezn4Dl15+a17FO0dtY1O6guduBGXitE4yZXX6FIUqbaY/xAHoIXLatQ1HuedSZ9VRXVbREREW93IwvaY2iPldn/7AXD6gKLxepwWpHOB9foo3GKvd2bzzEeuS6qPtIDAMhP4y7hYXZBHdmYBvfhotL99aR/8AbEkmRyj6zOfOMlaf9rId/DaSx0ReHQcsSeZEkg6RHFef3FWPYwRqc/hOc/SI8dldc7FSbU4Bdl1kjK7LN/my/wCi999UAWsDMzl8xO3Kf5Wbgtg0cU0nFUGVKvZtp+TnAlzWE+EgmQ7UazqtPx7E8ToX9ChZVS0kBxAMCQTm7mNZByI1ByW99laVL2So6Pd4zBOsQFPtj7Pbh6FKizw02NYOuUAT5nX1Uq+o+o4veZJzJ6lT4ELMVCIiIiIiIiIiK1iq2RjnBrnloJDW+J0DwibSUK9aJIEwvnrenHPr4utVqUjSe4iaZBBbDWgAggGYAOnFQdw4uqEkQupYRQZQtGsY/iGeY012WqVlSaIiIioSgBJgLwkASVGKjpJPMld/s6RpW9OmdWtA9BC4hc1BUrPeNyT6lW3OA1Vda4p0RNQxkT6CT8FZAJ0Vcw5r3v6UxxD1G2vokFA6Up1mVCQ0zH59EIhVVwmAvF1nd/cxuHxHbtqHLlOVhF2lwvLpuAJ4TfpfSq2I1q9FtOptnPNaNfYy65t+5Lc5zPOOn8/PKWLBUGiIvNXTkJEniGyMxHUCSsPEalWlaVH0f1BpI8Y+nxWdhlKlVvKdOt+kuAP28zlO2ql2wcE1mctGjoE3OgJMm/EDyYFp2COqXFI3lc8T35Tlo3IDLqCTzK6u2hTt2ilSENG3jmtwpteoiIiIiIiIiIiIiKDfFXYTauFOIawdrSglwF3MmHAniBOa+kHmsW7pBzJ3Cn+z186hdCmT7r8o67H1y81xlQ66OiIiIsbaFTLTcfT3spjs/bC4xKjTOkz/ANPvfGFEY7cGhh9V41iP+rL6yo8u4Lj6o5oOqtVaNOqIeJ8V6CRoqZByVPs1KZ4evrkklVDYVdOkyn+kR/CEytpu3sw4jEU6YEiQX9GAjMfa3qFh4lcCjbu5nIeJ+2qwr+6FtbuqE57eOy7ktLXNkRFQuuBBJMwGgk2EmwH7tzCxrq8oWrO8ruDRMSeZWVaWVe7eWUG8RAny81s9kYBrmio8EkmWzo0NccpA669fKFy/tLjterePpUKn9sDh90mHSM52OcjwXSsAwilb2rHVaf8AcPvHiAkHaNxlBjYqSbJ8LzwLzHoGtP1BHop7s+Iw6n5//IqWq/rKzlMq2iIiIiIiIiIiIiIqEIi4d8Rd2zhsSXU2HsaplkCwcfFT85kgciANCom7oFr5aMj810LAMUbWt+7qu95nP9ux8tD8dVi0dxce6IwzhMeJzBE85dI8tVQLSqdlkP7RYe2ffmOQP2j4qT4P4TPLCauJa18WDGFzQepJBPsFktsBHvFQ1btY7i/tU8upzPpp8VyzfLZeJwtY0MQwN4tIu2oLgOa7iOliOIXQuymGWVIGvSeXVIgzlwz067HllzWvYzjte+aKbmhrQZgZz4np4fSI8t0WvIiIiIiKcfDbYz8/2twc2kyWNdFnOcCDebAWExEkCVp+P43aMuaeHFw7x3vRyjQdCcyOg6iYvHKFd9k402yJz5gDeN+vL1jqWFwVSrOUta0GC43M20b66k+hXPsc7VMw6qaDGcT41OQE6dT8PFRWDdmfbaTbiq+GnYa5GMzt8VmN2Gc/eqE0400eTaxcItroAbi9r6vW7bXtShwNaGvn9Q0joDOfWfJbHR7J2VOtxmXNj9J585Eei2eHwrGeBjW+QEnzPFalWuKtZ3FVcXHqSVsrKbKbeFggchkrysqtZ2yB90OpeR1DnuIPkQZXV8Lp8FnSaRHuj45rAeZcVmLPVKIiIiIiIiIiIiIiIioW/TToiKqIiIod8TNzRtHD922IpZnUTwdIE03TaHQL8CBwkGTwrEnWNbjGbTkR0+42VD2cQXzbi8K+k91OoxzHtMOa4EOB6g3C6dRr06zBUpmQdwsIgjIr3gsGamlgNT+i1/He0lLDIptHFUImNh1P2+WSncGwKriJLp4WDKevILMxGyhAyG/XitZw7ttVbUd7Y2WnThAy+489lsN/2QpljfZXQ7fiOvoMj5R4LxsbYVbE120KTfvDzMBoGrieQ6T0lbbf9o7CzsDfvfNPQRqT+0Dn4xG+S0upZV6VY0ajYcOf58l9DMqDDNbRZT+7p0mxA8VnghsCLZQSTA+8F+fzBWe+8quuKjvfe4k+cee+XgpQe6ICxqe3adNndw1VjYzABgbJLw3LE+Mk6cVW+2qVny+oHHSSSdBz5Aei8bwtEAQtvgsX2mfuublcW94RMAGRzF48wRwWDVp8EZzInJVgysgzIAEkmAP3wgE+iyLCyqXlcUmb6nkOf5uvHODRJWdT2az8UvPGSYP9ukeYXSLbB7O3ADaYJG5zPjn9IWGajjus1SSoREREREREREREREREREREREREREUZ3y3Iw20W/ety1gIZWb4m6kA/O2SbHmYjVZ1liNxZu4qTvI6HxCpcxrtVBa/wlrsZ91WpOjRpDmyPO9/P3UHXtqlZ5qPfLjmSVudp2no0WtpCjwtGWRn6D5rn21sCadR1KsCx7cwc06jSb6RcGdDII4FYAD6ZIhbI59vdsa4OyIOfTKfCMpB9JEi9sPapwtYVmPBcJJk2LTEtPJpt+as3NI3FE0HTwnbqJgxzEn4hY91Z2tdjhUeJzIcY93TQ7DTLeV2Nu0a9djKuF7Ps3Nae9chxJD2uGYXaIgAiTMkDXSzQpUXFleZB25bEZHXfWBstGr0alGoabhBH5/pZru37ZtmGkXd6dWgMEZb/ADzrKsDue7OvF/O/l4K1nKsN+1gDwOMd7Nxdl1ZlIhmaDBkwT5K4fZidxyjl11zjllKe8trsTOak1AA4NdYcA5wycSCYab+a2nstTaHVXtGUAT6zsOnwViudFvVuKx0RERERERERERERERERERERERERERERERFGt8Ny6GPDS+WVWghtRuuU/hcPxNm8exEmbVWi2pqs+xxGraE8OYOoMxnE6Eax+QFw3bewnYaq+hVZBbbo5tocOhAH63CiKgfTdBXRLJ1teUBUYMiII5aSPgPHIrL2VvPiMG09hlc0ua57HCcwFiAeBIi/QJZ4Xh9/cCnektkEBwMcJOhPMfdR3aLD31aXf0RL26jmPuNfXotrvj8Us9NjMA59N5Mve5rNMvgGabydRGliZU32a/px3Vdz8YDS3RrA4ySCPeyIyjQZ65gQue1ryR/bUC/4mxeVzPtNXK52c98zm1mddQD6BdKHZvCO9D/Z2cTW8I90RByiNDllJBMb5rD76pGq+kfh/jnYjA0cQ8tL6ol2XQZSW5Rc6QZvqSuaf8TRwqpUtaMwHHXX5DaNlmd4XgOKkaqRERERERERERERERERERERERERERERERERERR/fHdinjaJBAFVoPZv5H5TzaePurNaiKrYKkcNxKpY1eNuh1HMffkfpK4JiKDmOcx4LXNJDgdQQYI91COaWmCuoUarKrBUYZBzCjm16DQ+x11A4f7rqnZWtXvLLguGnhbk137gdRz93SRltsuadqLa3oXfFRcJdm5v7T/3ax56EL1sLYNXF120aDC6o4+jQNXOPBonX9VO3jba1Ya9U6QfEiYA9T/pa42XGAvqTdHYQwWEo4YPL+zBlxESXOc5xjgJcYHKFzm9ujdV3ViI4tvgstreEQtwsVVIiIiIiIiIiIiIiIiIiIiIiIiIiIiIiIiIiIiLmnxZ3WzMdjKLSXNH3zWi7mgRnHVo16CeF7JsTc1mtYQCTEnIeeq2HB8bFnTdSrAlmojUHltkfHI+JXAnG67PRa5lNrXGSAJMRty28NlqFRwc8uaIBOmvx38V9H/CfdD7Dhc9Qf8AqK4a6pP4Bcsp9CJk9TxgLm+N4l7bce7+huQ+p8/lCyqbOEKcqGVxERERERERERERERERERERERERERERERERERERERCERfNe3NlUWbZdQbTAo/aqTcnDK51PM2/DvGy6JbXFV+EGo53vcDs/CQPksQgd5C+lFztZaIiIiIiIiIiIiIi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99" y="1442094"/>
            <a:ext cx="504489" cy="67265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843808" cy="23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298" y="3394909"/>
            <a:ext cx="2581702" cy="140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298" y="4797153"/>
            <a:ext cx="2594332" cy="2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476" y="3501009"/>
            <a:ext cx="250428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industrialengineerlevel1.files.wordpress.com/2012/08/2057289686_377b3dc4b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2448272" cy="23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curvada hacia abajo"/>
          <p:cNvSpPr/>
          <p:nvPr/>
        </p:nvSpPr>
        <p:spPr>
          <a:xfrm rot="1122940">
            <a:off x="991894" y="2531100"/>
            <a:ext cx="4594568" cy="1152128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3" y="1124744"/>
            <a:ext cx="33123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3789040"/>
            <a:ext cx="9036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VIII CONGRESO IBEROAMERICANO DE CONTABILIDAD  DE GESTIÓN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X CONGRESO IBEROAMERICANO DE ADMINSITRACIÓN EMPRESARIAL Y CONTABILIDAD 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8247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941168"/>
            <a:ext cx="3059832" cy="19168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184"/>
            <a:ext cx="2987824" cy="17728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656" y="4941168"/>
            <a:ext cx="3096343" cy="191683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9513" y="3882752"/>
            <a:ext cx="8800980" cy="914400"/>
          </a:xfrm>
          <a:prstGeom prst="rect">
            <a:avLst/>
          </a:prstGeom>
          <a:solidFill>
            <a:schemeClr val="accent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tx1"/>
                </a:solidFill>
              </a:rPr>
              <a:t>GRANDRES QUEHACERES PARA UN </a:t>
            </a:r>
          </a:p>
          <a:p>
            <a:pPr algn="ctr"/>
            <a:r>
              <a:rPr lang="es-CO" sz="3200" b="1" dirty="0">
                <a:solidFill>
                  <a:schemeClr val="tx1"/>
                </a:solidFill>
              </a:rPr>
              <a:t>PAIS DE MUCHA PROSPERIDAD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105273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SISTEMAS DE INFORMACION Y CONTROL </a:t>
            </a:r>
            <a:endParaRPr lang="es-CO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512" y="2207766"/>
            <a:ext cx="8800980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GENERADORES DE VALOR  PARA UN PAÍS DE BUENAS PRÁCTICAS DE  GOBIERNO </a:t>
            </a:r>
            <a:endParaRPr lang="es-CO" sz="3200" b="1" dirty="0"/>
          </a:p>
        </p:txBody>
      </p:sp>
      <p:sp>
        <p:nvSpPr>
          <p:cNvPr id="10" name="9 Flecha abajo"/>
          <p:cNvSpPr/>
          <p:nvPr/>
        </p:nvSpPr>
        <p:spPr>
          <a:xfrm>
            <a:off x="3779912" y="1628800"/>
            <a:ext cx="1152128" cy="578966"/>
          </a:xfrm>
          <a:prstGeom prst="downArrow">
            <a:avLst>
              <a:gd name="adj1" fmla="val 50000"/>
              <a:gd name="adj2" fmla="val 59888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abajo"/>
          <p:cNvSpPr/>
          <p:nvPr/>
        </p:nvSpPr>
        <p:spPr>
          <a:xfrm>
            <a:off x="3953564" y="3356992"/>
            <a:ext cx="1008112" cy="432048"/>
          </a:xfrm>
          <a:prstGeom prst="downArrow">
            <a:avLst>
              <a:gd name="adj1" fmla="val 50000"/>
              <a:gd name="adj2" fmla="val 3736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28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124745"/>
            <a:ext cx="8064896" cy="432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tx1"/>
                </a:solidFill>
              </a:rPr>
              <a:t>A S U N T O S    D E    LA    R. S.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3996310" y="1628800"/>
            <a:ext cx="1132704" cy="57606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323528" y="2708920"/>
            <a:ext cx="8496944" cy="3672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3200" b="1" dirty="0">
                <a:solidFill>
                  <a:schemeClr val="tx1"/>
                </a:solidFill>
              </a:rPr>
              <a:t>- GOBIERNO DE LA ORGANIZACIÓN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DERECHOS HUMANOS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PRÁCTICAS LABORALES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MEDIO AMBIENTE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PRÁCTICAS OPERATIVAS JUSTAS 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ASUNTOS DEL CONSUMIDOR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DESARROLLO SOCIAL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1597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3242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0 Rectángulo"/>
          <p:cNvSpPr/>
          <p:nvPr/>
        </p:nvSpPr>
        <p:spPr>
          <a:xfrm>
            <a:off x="6038987" y="4149080"/>
            <a:ext cx="572714" cy="2160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348</a:t>
            </a:r>
            <a:endParaRPr lang="es-CO" b="1" dirty="0"/>
          </a:p>
        </p:txBody>
      </p:sp>
      <p:sp>
        <p:nvSpPr>
          <p:cNvPr id="4" name="11 Rectángulo"/>
          <p:cNvSpPr/>
          <p:nvPr/>
        </p:nvSpPr>
        <p:spPr>
          <a:xfrm>
            <a:off x="7740352" y="2204864"/>
            <a:ext cx="819600" cy="2160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3.802</a:t>
            </a:r>
            <a:endParaRPr lang="es-CO" b="1" dirty="0"/>
          </a:p>
        </p:txBody>
      </p:sp>
      <p:sp>
        <p:nvSpPr>
          <p:cNvPr id="5" name="12 Rectángulo"/>
          <p:cNvSpPr/>
          <p:nvPr/>
        </p:nvSpPr>
        <p:spPr>
          <a:xfrm>
            <a:off x="8324065" y="4129447"/>
            <a:ext cx="761041" cy="2160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3.452</a:t>
            </a:r>
            <a:endParaRPr lang="es-CO" b="1" dirty="0"/>
          </a:p>
        </p:txBody>
      </p:sp>
      <p:sp>
        <p:nvSpPr>
          <p:cNvPr id="7" name="13 Rectángulo"/>
          <p:cNvSpPr/>
          <p:nvPr/>
        </p:nvSpPr>
        <p:spPr>
          <a:xfrm>
            <a:off x="4716016" y="5031969"/>
            <a:ext cx="442896" cy="1972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67</a:t>
            </a:r>
            <a:endParaRPr lang="es-CO" b="1" dirty="0"/>
          </a:p>
        </p:txBody>
      </p:sp>
      <p:sp>
        <p:nvSpPr>
          <p:cNvPr id="8" name="14 Rectángulo"/>
          <p:cNvSpPr/>
          <p:nvPr/>
        </p:nvSpPr>
        <p:spPr>
          <a:xfrm>
            <a:off x="6156176" y="5050668"/>
            <a:ext cx="569609" cy="1785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281</a:t>
            </a:r>
            <a:endParaRPr lang="es-CO" b="1" dirty="0"/>
          </a:p>
        </p:txBody>
      </p:sp>
      <p:sp>
        <p:nvSpPr>
          <p:cNvPr id="9" name="15 Rectángulo"/>
          <p:cNvSpPr/>
          <p:nvPr/>
        </p:nvSpPr>
        <p:spPr>
          <a:xfrm>
            <a:off x="7092280" y="5050668"/>
            <a:ext cx="442896" cy="1785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74</a:t>
            </a:r>
            <a:endParaRPr lang="es-CO" b="1" dirty="0"/>
          </a:p>
        </p:txBody>
      </p:sp>
      <p:sp>
        <p:nvSpPr>
          <p:cNvPr id="10" name="16 Rectángulo"/>
          <p:cNvSpPr/>
          <p:nvPr/>
        </p:nvSpPr>
        <p:spPr>
          <a:xfrm>
            <a:off x="8404174" y="5055692"/>
            <a:ext cx="776338" cy="173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3.378</a:t>
            </a:r>
            <a:endParaRPr lang="es-CO" b="1" dirty="0"/>
          </a:p>
        </p:txBody>
      </p:sp>
      <p:sp>
        <p:nvSpPr>
          <p:cNvPr id="11" name="17 Rectángulo"/>
          <p:cNvSpPr/>
          <p:nvPr/>
        </p:nvSpPr>
        <p:spPr>
          <a:xfrm>
            <a:off x="5292080" y="6040927"/>
            <a:ext cx="442895" cy="196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63</a:t>
            </a:r>
            <a:endParaRPr lang="es-CO" b="1" dirty="0"/>
          </a:p>
        </p:txBody>
      </p:sp>
      <p:sp>
        <p:nvSpPr>
          <p:cNvPr id="12" name="18 Rectángulo"/>
          <p:cNvSpPr/>
          <p:nvPr/>
        </p:nvSpPr>
        <p:spPr>
          <a:xfrm>
            <a:off x="6300192" y="6112935"/>
            <a:ext cx="570886" cy="196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218</a:t>
            </a:r>
            <a:endParaRPr lang="es-CO" b="1" dirty="0"/>
          </a:p>
        </p:txBody>
      </p:sp>
      <p:sp>
        <p:nvSpPr>
          <p:cNvPr id="13" name="19 Rectángulo"/>
          <p:cNvSpPr/>
          <p:nvPr/>
        </p:nvSpPr>
        <p:spPr>
          <a:xfrm>
            <a:off x="7308304" y="6040927"/>
            <a:ext cx="764380" cy="196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1.674</a:t>
            </a:r>
            <a:endParaRPr lang="es-CO" b="1" dirty="0"/>
          </a:p>
        </p:txBody>
      </p:sp>
      <p:sp>
        <p:nvSpPr>
          <p:cNvPr id="14" name="20 Rectángulo"/>
          <p:cNvSpPr/>
          <p:nvPr/>
        </p:nvSpPr>
        <p:spPr>
          <a:xfrm>
            <a:off x="8344991" y="6112935"/>
            <a:ext cx="768055" cy="196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1.704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5575998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19792" y="1156977"/>
            <a:ext cx="8222124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 I S T E M A S   DE   I N F O R M A C I Ó N </a:t>
            </a:r>
            <a:endParaRPr lang="es-CO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3" y="1844825"/>
            <a:ext cx="87261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INSTRUMENTOS, MEDIOS, PROCEDIMIENTOS QUE SISTEMATIZADOS  RECOGEN, PROCESAN, ALMACENAN Y TRANSMITEN INFORMACIÓN PARA FACILITAR EL CUMPLIMENTO DE LOS FINES DE UNA INSTITUCIÓN, LA TOMA DE DECISIONES ADECUADAS Y EL CONTROL DE LA GESTIÓN .</a:t>
            </a:r>
          </a:p>
          <a:p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179512" y="4149080"/>
            <a:ext cx="885698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u="sng" dirty="0"/>
              <a:t>Aplicación Deficiente Genera </a:t>
            </a:r>
            <a:r>
              <a:rPr lang="es-CO" sz="2000" b="1" dirty="0"/>
              <a:t>	</a:t>
            </a:r>
            <a:r>
              <a:rPr lang="es-CO" sz="2200" b="1" u="sng" dirty="0"/>
              <a:t>Aplicación Eficiente Facilita</a:t>
            </a:r>
            <a:endParaRPr lang="es-CO" sz="2200" u="sng" dirty="0"/>
          </a:p>
          <a:p>
            <a:r>
              <a:rPr lang="es-CO" b="1" dirty="0"/>
              <a:t> 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Toma de Decisiones Equivocadas     	Toma de Decisiones Acertadas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Caos Administrativo			Control Gerencial y del Ciudadano 					en la Gestión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Facilita la Corrupción			Transparencia, Control de la 						Corrupción, Rendición de Cuentas</a:t>
            </a:r>
          </a:p>
          <a:p>
            <a:r>
              <a:rPr lang="es-CO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61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2900" y="980728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ct val="20000"/>
              </a:spcBef>
            </a:pPr>
            <a:r>
              <a:rPr lang="es-CO" altLang="en-US" sz="36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Soportes</a:t>
            </a:r>
            <a:endParaRPr lang="es-CO" sz="3600" dirty="0">
              <a:solidFill>
                <a:srgbClr val="006699"/>
              </a:solidFill>
              <a:ea typeface="SimSun" pitchFamily="2" charset="-122"/>
            </a:endParaRPr>
          </a:p>
        </p:txBody>
      </p:sp>
      <p:graphicFrame>
        <p:nvGraphicFramePr>
          <p:cNvPr id="3" name="Picture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77426"/>
              </p:ext>
            </p:extLst>
          </p:nvPr>
        </p:nvGraphicFramePr>
        <p:xfrm>
          <a:off x="179512" y="1303893"/>
          <a:ext cx="8761412" cy="505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CuadroTexto"/>
          <p:cNvSpPr txBox="1"/>
          <p:nvPr/>
        </p:nvSpPr>
        <p:spPr>
          <a:xfrm>
            <a:off x="-34422" y="6516052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 b="1" dirty="0"/>
              <a:t>Fuente:</a:t>
            </a:r>
            <a:r>
              <a:rPr lang="es-CO" sz="1000" dirty="0"/>
              <a:t> </a:t>
            </a:r>
            <a:r>
              <a:rPr lang="es-CO" sz="1000" dirty="0" err="1"/>
              <a:t>SEP</a:t>
            </a:r>
            <a:r>
              <a:rPr lang="es-CO" sz="1000" dirty="0"/>
              <a:t> </a:t>
            </a:r>
            <a:r>
              <a:rPr lang="es-CO" sz="1000" dirty="0" err="1"/>
              <a:t>PRODEV</a:t>
            </a:r>
            <a:r>
              <a:rPr lang="es-CO" sz="1000" dirty="0"/>
              <a:t>-BID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9998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44016" y="1273324"/>
            <a:ext cx="9396536" cy="571500"/>
          </a:xfrm>
          <a:prstGeom prst="rect">
            <a:avLst/>
          </a:prstGeom>
        </p:spPr>
        <p:txBody>
          <a:bodyPr/>
          <a:lstStyle>
            <a:lvl1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lang="es-ES" sz="1600" kern="1200">
                <a:ln w="6350">
                  <a:noFill/>
                </a:ln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2pPr>
            <a:lvl3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3pPr>
            <a:lvl4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4pPr>
            <a:lvl5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9413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13985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18557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23129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DO" altLang="es-CO" sz="3100" b="1" dirty="0">
                <a:solidFill>
                  <a:schemeClr val="tx1"/>
                </a:solidFill>
              </a:rPr>
              <a:t>Pilares del Modelo de Gestión Burocrático-Tradicional</a:t>
            </a:r>
          </a:p>
        </p:txBody>
      </p:sp>
      <p:pic>
        <p:nvPicPr>
          <p:cNvPr id="7" name="Picture 3" descr="j0188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4797152"/>
            <a:ext cx="2514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757643"/>
              </p:ext>
            </p:extLst>
          </p:nvPr>
        </p:nvGraphicFramePr>
        <p:xfrm>
          <a:off x="179512" y="2132856"/>
          <a:ext cx="8784976" cy="2651760"/>
        </p:xfrm>
        <a:graphic>
          <a:graphicData uri="http://schemas.openxmlformats.org/drawingml/2006/table">
            <a:tbl>
              <a:tblPr/>
              <a:tblGrid>
                <a:gridCol w="308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6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DO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control de los insumos (número de funcionarios, gastos autorizados, etc.)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DO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cumplimiento detallado de normas y procedimientos definidos centralmente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DO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logro de productos (número de inspecciones, viviendas o atenciones)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-36512" y="645333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FUENTE: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9552" y="6294453"/>
            <a:ext cx="45651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</a:pPr>
            <a:endParaRPr lang="es-CL" altLang="es-CO" sz="1000" b="1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s-CL" altLang="es-CO" sz="1000" b="1" dirty="0">
                <a:latin typeface="Verdana" panose="020B0604030504040204" pitchFamily="34" charset="0"/>
                <a:cs typeface="Arial" panose="020B0604020202020204" pitchFamily="34" charset="0"/>
              </a:rPr>
              <a:t>ILPES/CEPAL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s-CL" altLang="es-CO" sz="1000" b="1" dirty="0">
                <a:latin typeface="Verdana" panose="020B0604030504040204" pitchFamily="34" charset="0"/>
                <a:cs typeface="Arial" panose="020B0604020202020204" pitchFamily="34" charset="0"/>
              </a:rPr>
              <a:t>Marianela.armijo@cepal.org</a:t>
            </a:r>
          </a:p>
        </p:txBody>
      </p:sp>
    </p:spTree>
    <p:extLst>
      <p:ext uri="{BB962C8B-B14F-4D97-AF65-F5344CB8AC3E}">
        <p14:creationId xmlns:p14="http://schemas.microsoft.com/office/powerpoint/2010/main" val="9810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Hacienda_2012Def_para 97-2003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MinHacienda_2012Def_para 97-2003</Template>
  <TotalTime>0</TotalTime>
  <Words>803</Words>
  <Application>Microsoft Office PowerPoint</Application>
  <PresentationFormat>Presentación en pantalla (4:3)</PresentationFormat>
  <Paragraphs>97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Symbol</vt:lpstr>
      <vt:lpstr>Tahoma</vt:lpstr>
      <vt:lpstr>Times New Roman</vt:lpstr>
      <vt:lpstr>Verdana</vt:lpstr>
      <vt:lpstr>Wingdings</vt:lpstr>
      <vt:lpstr>Wingdings 2</vt:lpstr>
      <vt:lpstr>MinHacienda_2012Def_para 97-2003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2013-06-17T15:45:30Z</dcterms:created>
  <dcterms:modified xsi:type="dcterms:W3CDTF">2021-05-27T14:14:37Z</dcterms:modified>
  <cp:version/>
</cp:coreProperties>
</file>