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327" r:id="rId2"/>
    <p:sldId id="450" r:id="rId3"/>
    <p:sldId id="457" r:id="rId4"/>
    <p:sldId id="459" r:id="rId5"/>
    <p:sldId id="458" r:id="rId6"/>
    <p:sldId id="460" r:id="rId7"/>
    <p:sldId id="462" r:id="rId8"/>
    <p:sldId id="463" r:id="rId9"/>
    <p:sldId id="478" r:id="rId10"/>
    <p:sldId id="479" r:id="rId11"/>
    <p:sldId id="481" r:id="rId12"/>
    <p:sldId id="482" r:id="rId13"/>
    <p:sldId id="484" r:id="rId14"/>
    <p:sldId id="485" r:id="rId15"/>
    <p:sldId id="486" r:id="rId16"/>
    <p:sldId id="487" r:id="rId17"/>
    <p:sldId id="488" r:id="rId18"/>
    <p:sldId id="489" r:id="rId19"/>
    <p:sldId id="490" r:id="rId20"/>
    <p:sldId id="491" r:id="rId21"/>
    <p:sldId id="492" r:id="rId22"/>
    <p:sldId id="493" r:id="rId23"/>
    <p:sldId id="494" r:id="rId24"/>
    <p:sldId id="495" r:id="rId25"/>
    <p:sldId id="496" r:id="rId26"/>
    <p:sldId id="483" r:id="rId27"/>
    <p:sldId id="497" r:id="rId28"/>
    <p:sldId id="499" r:id="rId29"/>
    <p:sldId id="500" r:id="rId30"/>
    <p:sldId id="503" r:id="rId31"/>
  </p:sldIdLst>
  <p:sldSz cx="9144000" cy="6858000" type="screen4x3"/>
  <p:notesSz cx="6797675" cy="9928225"/>
  <p:defaultTextStyle>
    <a:defPPr>
      <a:defRPr lang="es-ES_tradnl"/>
    </a:defPPr>
    <a:lvl1pPr algn="just" rtl="0" eaLnBrk="0" fontAlgn="base" hangingPunct="0">
      <a:spcBef>
        <a:spcPct val="20000"/>
      </a:spcBef>
      <a:spcAft>
        <a:spcPct val="0"/>
      </a:spcAft>
      <a:defRPr sz="2300" kern="1200">
        <a:solidFill>
          <a:schemeClr val="tx1"/>
        </a:solidFill>
        <a:latin typeface="Arial Narrow" pitchFamily="34" charset="0"/>
        <a:ea typeface="+mn-ea"/>
        <a:cs typeface="+mn-cs"/>
      </a:defRPr>
    </a:lvl1pPr>
    <a:lvl2pPr marL="457200" algn="just" rtl="0" eaLnBrk="0" fontAlgn="base" hangingPunct="0">
      <a:spcBef>
        <a:spcPct val="20000"/>
      </a:spcBef>
      <a:spcAft>
        <a:spcPct val="0"/>
      </a:spcAft>
      <a:defRPr sz="2300" kern="1200">
        <a:solidFill>
          <a:schemeClr val="tx1"/>
        </a:solidFill>
        <a:latin typeface="Arial Narrow" pitchFamily="34" charset="0"/>
        <a:ea typeface="+mn-ea"/>
        <a:cs typeface="+mn-cs"/>
      </a:defRPr>
    </a:lvl2pPr>
    <a:lvl3pPr marL="914400" algn="just" rtl="0" eaLnBrk="0" fontAlgn="base" hangingPunct="0">
      <a:spcBef>
        <a:spcPct val="20000"/>
      </a:spcBef>
      <a:spcAft>
        <a:spcPct val="0"/>
      </a:spcAft>
      <a:defRPr sz="2300" kern="1200">
        <a:solidFill>
          <a:schemeClr val="tx1"/>
        </a:solidFill>
        <a:latin typeface="Arial Narrow" pitchFamily="34" charset="0"/>
        <a:ea typeface="+mn-ea"/>
        <a:cs typeface="+mn-cs"/>
      </a:defRPr>
    </a:lvl3pPr>
    <a:lvl4pPr marL="1371600" algn="just" rtl="0" eaLnBrk="0" fontAlgn="base" hangingPunct="0">
      <a:spcBef>
        <a:spcPct val="20000"/>
      </a:spcBef>
      <a:spcAft>
        <a:spcPct val="0"/>
      </a:spcAft>
      <a:defRPr sz="2300" kern="1200">
        <a:solidFill>
          <a:schemeClr val="tx1"/>
        </a:solidFill>
        <a:latin typeface="Arial Narrow" pitchFamily="34" charset="0"/>
        <a:ea typeface="+mn-ea"/>
        <a:cs typeface="+mn-cs"/>
      </a:defRPr>
    </a:lvl4pPr>
    <a:lvl5pPr marL="1828800" algn="just" rtl="0" eaLnBrk="0" fontAlgn="base" hangingPunct="0">
      <a:spcBef>
        <a:spcPct val="2000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29">
          <p15:clr>
            <a:srgbClr val="A4A3A4"/>
          </p15:clr>
        </p15:guide>
        <p15:guide id="4" pos="179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yam Marleny Hincapie Castrillón" initials="MMH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F6600"/>
    <a:srgbClr val="009999"/>
    <a:srgbClr val="006666"/>
    <a:srgbClr val="287655"/>
    <a:srgbClr val="663300"/>
    <a:srgbClr val="DDE7D5"/>
    <a:srgbClr val="E0E5D7"/>
    <a:srgbClr val="DDE2D6"/>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501" autoAdjust="0"/>
  </p:normalViewPr>
  <p:slideViewPr>
    <p:cSldViewPr snapToObjects="1">
      <p:cViewPr varScale="1">
        <p:scale>
          <a:sx n="68" d="100"/>
          <a:sy n="68" d="100"/>
        </p:scale>
        <p:origin x="804" y="72"/>
      </p:cViewPr>
      <p:guideLst>
        <p:guide orient="horz" pos="2160"/>
        <p:guide pos="2880"/>
        <p:guide orient="horz" pos="3929"/>
        <p:guide pos="1791"/>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2000" b="0" dirty="0">
              <a:solidFill>
                <a:sysClr val="windowText" lastClr="000000"/>
              </a:solidFill>
              <a:effectLst>
                <a:outerShdw blurRad="38100" dist="38100" dir="2700000" algn="tl">
                  <a:srgbClr val="C0C0C0"/>
                </a:outerShdw>
              </a:effectLst>
              <a:latin typeface="Calibri"/>
              <a:cs typeface="+mn-cs"/>
            </a:rPr>
            <a:t>1</a:t>
          </a:r>
          <a:r>
            <a:rPr lang="es-MX" sz="20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20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20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20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6F02EF2A-3BEF-43AA-9845-20403A75A682}" type="presOf" srcId="{A4EB43E1-84F9-4518-8458-6AE7597D75B1}" destId="{FA9F25C7-5FCF-4FFD-86EA-D574DC3E22F3}"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26E1B039-BC88-4763-BDEA-5A0E57388FDB}" type="presOf" srcId="{AF211E25-4738-4034-A58A-C2733435E09F}" destId="{F6CC1EB0-ABCB-44B4-8579-08A554B2F6CD}" srcOrd="0" destOrd="0" presId="urn:microsoft.com/office/officeart/2005/8/layout/radial2"/>
    <dgm:cxn modelId="{DD01DE3E-5E15-4C2F-8AF8-A021065F935C}" type="presOf" srcId="{CD02E64A-805D-41E6-9618-D62982B94046}" destId="{4CBEE7F2-FA8F-455D-899D-D2E2389A34C1}" srcOrd="0" destOrd="0" presId="urn:microsoft.com/office/officeart/2005/8/layout/radial2"/>
    <dgm:cxn modelId="{031CE557-F9EB-4760-A26A-276727F0DD07}" type="presOf" srcId="{9DF46E10-A583-4C14-BB0E-F78E0980C81E}" destId="{1E02EFE4-F98A-4C9F-8D40-C3EDA9D04BF9}" srcOrd="0" destOrd="0" presId="urn:microsoft.com/office/officeart/2005/8/layout/radial2"/>
    <dgm:cxn modelId="{DC0FA0A0-3414-408F-A3AD-9D6794FE073E}" type="presOf" srcId="{C262232D-FAFA-4B8E-8C8C-19FC086DE6A3}" destId="{959930D8-02B3-4AB6-858E-0A8BCB48164F}" srcOrd="0" destOrd="0" presId="urn:microsoft.com/office/officeart/2005/8/layout/radial2"/>
    <dgm:cxn modelId="{523FD4A4-CDC3-4DD6-98F1-6CC6CBBF1608}" type="presOf" srcId="{036FE566-7592-4280-B2AC-79B6C09B8864}" destId="{E43465F4-A339-482C-87DC-E675E3944F47}"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9420ACF9-C241-4BC7-AB1E-D47A896A38B0}" type="presOf" srcId="{8D52007B-04F7-4809-9EFF-C41160ACC4F1}" destId="{245F6F13-71EA-44A2-A0FE-712885068A4F}" srcOrd="0" destOrd="0" presId="urn:microsoft.com/office/officeart/2005/8/layout/radial2"/>
    <dgm:cxn modelId="{0EFB8851-28D8-4C11-81D4-BF5D03FE7446}" type="presParOf" srcId="{959930D8-02B3-4AB6-858E-0A8BCB48164F}" destId="{FCCB4666-85D5-43AB-A3F5-8FF69B0D82EF}" srcOrd="0" destOrd="0" presId="urn:microsoft.com/office/officeart/2005/8/layout/radial2"/>
    <dgm:cxn modelId="{2A1AF6EC-61C5-4598-8721-D5BC2BE58733}" type="presParOf" srcId="{FCCB4666-85D5-43AB-A3F5-8FF69B0D82EF}" destId="{052B49CE-7C29-4ADB-8E02-1DEC9A1415EB}" srcOrd="0" destOrd="0" presId="urn:microsoft.com/office/officeart/2005/8/layout/radial2"/>
    <dgm:cxn modelId="{7020922A-080C-41BD-BB76-750952CCC0D7}" type="presParOf" srcId="{052B49CE-7C29-4ADB-8E02-1DEC9A1415EB}" destId="{41CBC5EF-B56F-494A-8939-980D2B9D1EDF}" srcOrd="0" destOrd="0" presId="urn:microsoft.com/office/officeart/2005/8/layout/radial2"/>
    <dgm:cxn modelId="{A1B60418-F959-4011-8725-0E8AF7F2977D}" type="presParOf" srcId="{052B49CE-7C29-4ADB-8E02-1DEC9A1415EB}" destId="{8CC992E8-A0C8-476F-9F40-4E8F09CEECCF}" srcOrd="1" destOrd="0" presId="urn:microsoft.com/office/officeart/2005/8/layout/radial2"/>
    <dgm:cxn modelId="{9FAB114E-2070-48BE-BF01-4DEAB795C076}" type="presParOf" srcId="{FCCB4666-85D5-43AB-A3F5-8FF69B0D82EF}" destId="{F6CC1EB0-ABCB-44B4-8579-08A554B2F6CD}" srcOrd="1" destOrd="0" presId="urn:microsoft.com/office/officeart/2005/8/layout/radial2"/>
    <dgm:cxn modelId="{99A4A347-03FC-4C84-BA78-543F6B1CA58F}" type="presParOf" srcId="{FCCB4666-85D5-43AB-A3F5-8FF69B0D82EF}" destId="{1356F96D-77F2-48B3-8353-640EDFF686F7}" srcOrd="2" destOrd="0" presId="urn:microsoft.com/office/officeart/2005/8/layout/radial2"/>
    <dgm:cxn modelId="{227A3A63-D32F-4A2E-B888-818F776AFE23}" type="presParOf" srcId="{1356F96D-77F2-48B3-8353-640EDFF686F7}" destId="{1E02EFE4-F98A-4C9F-8D40-C3EDA9D04BF9}" srcOrd="0" destOrd="0" presId="urn:microsoft.com/office/officeart/2005/8/layout/radial2"/>
    <dgm:cxn modelId="{B212737F-047F-45DB-9E0A-DCA94216AE3B}" type="presParOf" srcId="{1356F96D-77F2-48B3-8353-640EDFF686F7}" destId="{68493437-8682-438F-97A3-4D236F9B846C}" srcOrd="1" destOrd="0" presId="urn:microsoft.com/office/officeart/2005/8/layout/radial2"/>
    <dgm:cxn modelId="{ADA24583-B02C-488B-BFC3-AB787FB4BB24}" type="presParOf" srcId="{FCCB4666-85D5-43AB-A3F5-8FF69B0D82EF}" destId="{FA9F25C7-5FCF-4FFD-86EA-D574DC3E22F3}" srcOrd="3" destOrd="0" presId="urn:microsoft.com/office/officeart/2005/8/layout/radial2"/>
    <dgm:cxn modelId="{546D3F61-1FC5-4714-8C29-51FE72C42EE5}" type="presParOf" srcId="{FCCB4666-85D5-43AB-A3F5-8FF69B0D82EF}" destId="{19898688-C174-4E10-A236-D6989DE48053}" srcOrd="4" destOrd="0" presId="urn:microsoft.com/office/officeart/2005/8/layout/radial2"/>
    <dgm:cxn modelId="{38EB3954-5C81-439E-B3AA-DA8804E6BBFC}" type="presParOf" srcId="{19898688-C174-4E10-A236-D6989DE48053}" destId="{4CBEE7F2-FA8F-455D-899D-D2E2389A34C1}" srcOrd="0" destOrd="0" presId="urn:microsoft.com/office/officeart/2005/8/layout/radial2"/>
    <dgm:cxn modelId="{FDFB6015-B175-43AA-A454-F942F6A7203E}" type="presParOf" srcId="{19898688-C174-4E10-A236-D6989DE48053}" destId="{66445095-13CE-4215-A68E-3EADCCD396C6}" srcOrd="1" destOrd="0" presId="urn:microsoft.com/office/officeart/2005/8/layout/radial2"/>
    <dgm:cxn modelId="{E8EAA971-AD77-4CCE-B9EB-42B6BDC1A4F1}" type="presParOf" srcId="{FCCB4666-85D5-43AB-A3F5-8FF69B0D82EF}" destId="{245F6F13-71EA-44A2-A0FE-712885068A4F}" srcOrd="5" destOrd="0" presId="urn:microsoft.com/office/officeart/2005/8/layout/radial2"/>
    <dgm:cxn modelId="{5855EAB2-4E6B-4108-A532-A931D80EB87F}" type="presParOf" srcId="{FCCB4666-85D5-43AB-A3F5-8FF69B0D82EF}" destId="{CD85E822-E639-44B9-A75E-28464151390E}" srcOrd="6" destOrd="0" presId="urn:microsoft.com/office/officeart/2005/8/layout/radial2"/>
    <dgm:cxn modelId="{61ACABB1-2158-4987-BE04-B25985B0195A}" type="presParOf" srcId="{CD85E822-E639-44B9-A75E-28464151390E}" destId="{E43465F4-A339-482C-87DC-E675E3944F47}" srcOrd="0" destOrd="0" presId="urn:microsoft.com/office/officeart/2005/8/layout/radial2"/>
    <dgm:cxn modelId="{FF1E0B23-C3D8-41B7-A17C-3B0A65EBD632}"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2061530" y="3394270"/>
          <a:ext cx="1651610" cy="52207"/>
        </a:xfrm>
        <a:custGeom>
          <a:avLst/>
          <a:gdLst/>
          <a:ahLst/>
          <a:cxnLst/>
          <a:rect l="0" t="0" r="0" b="0"/>
          <a:pathLst>
            <a:path>
              <a:moveTo>
                <a:pt x="0" y="26103"/>
              </a:moveTo>
              <a:lnTo>
                <a:pt x="1651610"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2124149" y="2647185"/>
          <a:ext cx="801802" cy="52207"/>
        </a:xfrm>
        <a:custGeom>
          <a:avLst/>
          <a:gdLst/>
          <a:ahLst/>
          <a:cxnLst/>
          <a:rect l="0" t="0" r="0" b="0"/>
          <a:pathLst>
            <a:path>
              <a:moveTo>
                <a:pt x="0" y="26103"/>
              </a:moveTo>
              <a:lnTo>
                <a:pt x="801802"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672">
          <a:off x="2024340" y="1814816"/>
          <a:ext cx="1872332" cy="52207"/>
        </a:xfrm>
        <a:custGeom>
          <a:avLst/>
          <a:gdLst/>
          <a:ahLst/>
          <a:cxnLst/>
          <a:rect l="0" t="0" r="0" b="0"/>
          <a:pathLst>
            <a:path>
              <a:moveTo>
                <a:pt x="0" y="26103"/>
              </a:moveTo>
              <a:lnTo>
                <a:pt x="1872332"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109578" y="935434"/>
          <a:ext cx="2195562" cy="3270076"/>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929054" y="0"/>
          <a:ext cx="4250485" cy="1572151"/>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0" kern="1200" dirty="0">
              <a:solidFill>
                <a:sysClr val="windowText" lastClr="000000"/>
              </a:solidFill>
              <a:effectLst>
                <a:outerShdw blurRad="38100" dist="38100" dir="2700000" algn="tl">
                  <a:srgbClr val="C0C0C0"/>
                </a:outerShdw>
              </a:effectLst>
              <a:latin typeface="Calibri"/>
              <a:cs typeface="+mn-cs"/>
            </a:rPr>
            <a:t>1</a:t>
          </a:r>
          <a:r>
            <a:rPr lang="es-MX" sz="20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2000" b="1" kern="1200" dirty="0"/>
        </a:p>
      </dsp:txBody>
      <dsp:txXfrm>
        <a:off x="3551523" y="230236"/>
        <a:ext cx="3005547" cy="1111679"/>
      </dsp:txXfrm>
    </dsp:sp>
    <dsp:sp modelId="{4CBEE7F2-FA8F-455D-899D-D2E2389A34C1}">
      <dsp:nvSpPr>
        <dsp:cNvPr id="0" name=""/>
        <dsp:cNvSpPr/>
      </dsp:nvSpPr>
      <dsp:spPr>
        <a:xfrm>
          <a:off x="2914235" y="1727515"/>
          <a:ext cx="4451343" cy="1689686"/>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2000" b="1" kern="1200" dirty="0"/>
        </a:p>
      </dsp:txBody>
      <dsp:txXfrm>
        <a:off x="3566119" y="1974964"/>
        <a:ext cx="3147575" cy="1194788"/>
      </dsp:txXfrm>
    </dsp:sp>
    <dsp:sp modelId="{E43465F4-A339-482C-87DC-E675E3944F47}">
      <dsp:nvSpPr>
        <dsp:cNvPr id="0" name=""/>
        <dsp:cNvSpPr/>
      </dsp:nvSpPr>
      <dsp:spPr>
        <a:xfrm>
          <a:off x="2923618" y="3539751"/>
          <a:ext cx="4297115" cy="1572151"/>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3552916" y="3769987"/>
        <a:ext cx="3038519" cy="111167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spcBef>
                <a:spcPct val="0"/>
              </a:spcBef>
              <a:defRPr sz="1200">
                <a:latin typeface="Times New Roman" pitchFamily="18" charset="0"/>
              </a:defRPr>
            </a:lvl1pPr>
          </a:lstStyle>
          <a:p>
            <a:pPr>
              <a:defRPr/>
            </a:pPr>
            <a:fld id="{B8EE6F3F-4D75-42F6-855A-F77D53BE904C}" type="slidenum">
              <a:rPr lang="es-ES"/>
              <a:pPr>
                <a:defRPr/>
              </a:pPr>
              <a:t>‹Nº›</a:t>
            </a:fld>
            <a:endParaRPr lang="es-ES"/>
          </a:p>
        </p:txBody>
      </p:sp>
    </p:spTree>
    <p:extLst>
      <p:ext uri="{BB962C8B-B14F-4D97-AF65-F5344CB8AC3E}">
        <p14:creationId xmlns:p14="http://schemas.microsoft.com/office/powerpoint/2010/main" val="2497145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0383" y="4716585"/>
            <a:ext cx="5436909" cy="44673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spcBef>
                <a:spcPct val="0"/>
              </a:spcBef>
              <a:defRPr sz="1200">
                <a:latin typeface="Times New Roman" pitchFamily="18" charset="0"/>
              </a:defRPr>
            </a:lvl1pPr>
          </a:lstStyle>
          <a:p>
            <a:pPr>
              <a:defRPr/>
            </a:pPr>
            <a:fld id="{29261D70-DD00-478B-8F1A-AB2B974C8C83}" type="slidenum">
              <a:rPr lang="es-ES"/>
              <a:pPr>
                <a:defRPr/>
              </a:pPr>
              <a:t>‹Nº›</a:t>
            </a:fld>
            <a:endParaRPr lang="es-ES"/>
          </a:p>
        </p:txBody>
      </p:sp>
    </p:spTree>
    <p:extLst>
      <p:ext uri="{BB962C8B-B14F-4D97-AF65-F5344CB8AC3E}">
        <p14:creationId xmlns:p14="http://schemas.microsoft.com/office/powerpoint/2010/main" val="8015295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ln/>
        </p:spPr>
      </p:sp>
      <p:sp>
        <p:nvSpPr>
          <p:cNvPr id="184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84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29F52485-C272-49B1-B8C2-A9365D2B0EE4}" type="slidenum">
              <a:rPr lang="es-ES" altLang="es-ES" smtClean="0"/>
              <a:pPr/>
              <a:t>1</a:t>
            </a:fld>
            <a:endParaRPr lang="es-ES" altLang="es-ES"/>
          </a:p>
        </p:txBody>
      </p:sp>
    </p:spTree>
    <p:extLst>
      <p:ext uri="{BB962C8B-B14F-4D97-AF65-F5344CB8AC3E}">
        <p14:creationId xmlns:p14="http://schemas.microsoft.com/office/powerpoint/2010/main" val="46852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se </a:t>
            </a:r>
            <a:r>
              <a:rPr altLang="es-ES" b="1" dirty="0"/>
              <a:t>debe usar </a:t>
            </a:r>
            <a:r>
              <a:rPr altLang="es-ES" dirty="0"/>
              <a:t>para </a:t>
            </a:r>
            <a:r>
              <a:rPr altLang="es-ES" b="1" dirty="0" err="1"/>
              <a:t>imágen</a:t>
            </a:r>
            <a:r>
              <a:rPr altLang="es-ES" b="1" dirty="0"/>
              <a:t> y texto </a:t>
            </a:r>
          </a:p>
          <a:p>
            <a:pPr eaLnBrk="1" hangingPunct="1"/>
            <a:endParaRPr altLang="es-ES" dirty="0"/>
          </a:p>
          <a:p>
            <a:pPr eaLnBrk="1" hangingPunct="1"/>
            <a:r>
              <a:rPr altLang="es-ES" b="1" dirty="0"/>
              <a:t>Secciones</a:t>
            </a:r>
            <a:endParaRPr altLang="es-ES" dirty="0"/>
          </a:p>
          <a:p>
            <a:pPr eaLnBrk="1" hangingPunct="1"/>
            <a:r>
              <a:rPr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dirty="0"/>
          </a:p>
          <a:p>
            <a:pPr eaLnBrk="1" hangingPunct="1"/>
            <a:r>
              <a:rPr altLang="es-ES" b="1" dirty="0"/>
              <a:t>Notas</a:t>
            </a:r>
          </a:p>
          <a:p>
            <a:pPr eaLnBrk="1" hangingPunct="1"/>
            <a:r>
              <a:rPr altLang="es-ES" dirty="0"/>
              <a:t>Use la sección Notas para las notas de entrega o para proporcionar detalles adicionales al público. Vea las notas en la vista Presentación durante la presentación. </a:t>
            </a:r>
          </a:p>
          <a:p>
            <a:pPr eaLnBrk="1" hangingPunct="1"/>
            <a:r>
              <a:rPr altLang="es-ES" dirty="0"/>
              <a:t>Tenga en cuenta el tamaño de la fuente (es importante para la accesibilidad, visibilidad, grabación en vídeo y producción en línea)</a:t>
            </a:r>
          </a:p>
          <a:p>
            <a:pPr eaLnBrk="1" hangingPunct="1"/>
            <a:endParaRPr altLang="es-ES" dirty="0"/>
          </a:p>
          <a:p>
            <a:pPr eaLnBrk="1" hangingPunct="1"/>
            <a:r>
              <a:rPr altLang="es-ES" b="1" dirty="0"/>
              <a:t>Colores coordinados </a:t>
            </a:r>
          </a:p>
          <a:p>
            <a:pPr eaLnBrk="1" hangingPunct="1"/>
            <a:r>
              <a:rPr altLang="es-ES" dirty="0"/>
              <a:t>Preste especial atención a los gráficos, diagramas y cuadros de texto. </a:t>
            </a:r>
          </a:p>
          <a:p>
            <a:pPr eaLnBrk="1" hangingPunct="1"/>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dirty="0"/>
          </a:p>
          <a:p>
            <a:pPr eaLnBrk="1" hangingPunct="1"/>
            <a:r>
              <a:rPr altLang="es-ES" b="1" dirty="0"/>
              <a:t>Gráficos y tablas</a:t>
            </a:r>
          </a:p>
          <a:p>
            <a:pPr eaLnBrk="1" hangingPunct="1"/>
            <a:r>
              <a:rPr altLang="es-ES" dirty="0"/>
              <a:t>En breve: si es posible, use colores y estilos uniformes y que no distraigan.</a:t>
            </a:r>
          </a:p>
          <a:p>
            <a:pPr eaLnBrk="1" hangingPunct="1"/>
            <a:r>
              <a:rPr altLang="es-ES" dirty="0"/>
              <a:t>Etiquete todos los gráficos y tablas y no olvide colocar la fuente de donde se toman las imágenes o los gráficos (Derechos de autor)</a:t>
            </a:r>
          </a:p>
          <a:p>
            <a:pPr eaLnBrk="1" hangingPunct="1"/>
            <a:endParaRPr altLang="es-ES" dirty="0"/>
          </a:p>
          <a:p>
            <a:pPr eaLnBrk="1" hangingPunct="1"/>
            <a:r>
              <a:rPr altLang="es-ES" b="1" dirty="0"/>
              <a:t>Derechos de autor</a:t>
            </a:r>
          </a:p>
          <a:p>
            <a:pPr eaLnBrk="1" hangingPunct="1"/>
            <a:r>
              <a:rPr altLang="es-ES" dirty="0"/>
              <a:t>Digite la fuente de donde toma la imagen</a:t>
            </a:r>
          </a:p>
          <a:p>
            <a:pPr eaLnBrk="1" hangingPunct="1"/>
            <a:endParaRPr altLang="es-ES" dirty="0"/>
          </a:p>
          <a:p>
            <a:endParaRPr altLang="es-ES" dirty="0"/>
          </a:p>
          <a:p>
            <a:endParaRPr altLang="es-ES" dirty="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4243986-D4FB-4C3D-9777-DFD2A78EBBC7}" type="slidenum">
              <a:rPr lang="es-ES" altLang="es-ES" smtClean="0"/>
              <a:pPr/>
              <a:t>2</a:t>
            </a:fld>
            <a:endParaRPr lang="es-ES" altLang="es-ES"/>
          </a:p>
        </p:txBody>
      </p:sp>
    </p:spTree>
    <p:extLst>
      <p:ext uri="{BB962C8B-B14F-4D97-AF65-F5344CB8AC3E}">
        <p14:creationId xmlns:p14="http://schemas.microsoft.com/office/powerpoint/2010/main" val="271861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5</a:t>
            </a:fld>
            <a:endParaRPr lang="es-ES"/>
          </a:p>
        </p:txBody>
      </p:sp>
    </p:spTree>
    <p:extLst>
      <p:ext uri="{BB962C8B-B14F-4D97-AF65-F5344CB8AC3E}">
        <p14:creationId xmlns:p14="http://schemas.microsoft.com/office/powerpoint/2010/main" val="106226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11</a:t>
            </a:fld>
            <a:endParaRPr lang="es-ES" altLang="es-ES"/>
          </a:p>
        </p:txBody>
      </p:sp>
    </p:spTree>
    <p:extLst>
      <p:ext uri="{BB962C8B-B14F-4D97-AF65-F5344CB8AC3E}">
        <p14:creationId xmlns:p14="http://schemas.microsoft.com/office/powerpoint/2010/main" val="397506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12</a:t>
            </a:fld>
            <a:endParaRPr lang="es-ES"/>
          </a:p>
        </p:txBody>
      </p:sp>
    </p:spTree>
    <p:extLst>
      <p:ext uri="{BB962C8B-B14F-4D97-AF65-F5344CB8AC3E}">
        <p14:creationId xmlns:p14="http://schemas.microsoft.com/office/powerpoint/2010/main" val="137777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26</a:t>
            </a:fld>
            <a:endParaRPr lang="es-ES"/>
          </a:p>
        </p:txBody>
      </p:sp>
    </p:spTree>
    <p:extLst>
      <p:ext uri="{BB962C8B-B14F-4D97-AF65-F5344CB8AC3E}">
        <p14:creationId xmlns:p14="http://schemas.microsoft.com/office/powerpoint/2010/main" val="83815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11113"/>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125413" y="1844824"/>
            <a:ext cx="9018588" cy="2312839"/>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a:solidFill>
                <a:srgbClr val="008080"/>
              </a:solidFill>
            </a:endParaRPr>
          </a:p>
        </p:txBody>
      </p:sp>
      <p:sp>
        <p:nvSpPr>
          <p:cNvPr id="5" name="4 CuadroTexto"/>
          <p:cNvSpPr txBox="1"/>
          <p:nvPr/>
        </p:nvSpPr>
        <p:spPr>
          <a:xfrm>
            <a:off x="1643063" y="5157788"/>
            <a:ext cx="6259512" cy="44608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72902" y="2511425"/>
            <a:ext cx="8280260" cy="1580832"/>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400">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p>
        </p:txBody>
      </p:sp>
      <p:sp>
        <p:nvSpPr>
          <p:cNvPr id="9" name="16 Marcador de número de diapositiva"/>
          <p:cNvSpPr>
            <a:spLocks noGrp="1"/>
          </p:cNvSpPr>
          <p:nvPr>
            <p:ph type="sldNum" sz="quarter" idx="10"/>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0631C7F0-9227-4C9E-971E-30C3FCD8F6B0}" type="slidenum">
              <a:rPr lang="es-ES_tradnl"/>
              <a:pPr>
                <a:defRPr/>
              </a:pPr>
              <a:t>‹Nº›</a:t>
            </a:fld>
            <a:endParaRPr lang="es-ES_tradnl" dirty="0"/>
          </a:p>
        </p:txBody>
      </p:sp>
    </p:spTree>
    <p:extLst>
      <p:ext uri="{BB962C8B-B14F-4D97-AF65-F5344CB8AC3E}">
        <p14:creationId xmlns:p14="http://schemas.microsoft.com/office/powerpoint/2010/main" val="290718908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572000" y="2708275"/>
            <a:ext cx="4572000" cy="14493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780927"/>
            <a:ext cx="4320480" cy="1376735"/>
          </a:xfrm>
          <a:prstGeom prst="rect">
            <a:avLst/>
          </a:prstGeom>
        </p:spPr>
        <p:txBody>
          <a:bodyPr/>
          <a:lstStyle>
            <a:lvl1pPr algn="r">
              <a:defRPr sz="36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25F2CEDC-C121-4A35-A220-69FF99A1891C}" type="slidenum">
              <a:rPr lang="es-ES_tradnl"/>
              <a:pPr>
                <a:defRPr/>
              </a:pPr>
              <a:t>‹Nº›</a:t>
            </a:fld>
            <a:endParaRPr lang="es-ES_tradnl" dirty="0"/>
          </a:p>
        </p:txBody>
      </p:sp>
    </p:spTree>
    <p:extLst>
      <p:ext uri="{BB962C8B-B14F-4D97-AF65-F5344CB8AC3E}">
        <p14:creationId xmlns:p14="http://schemas.microsoft.com/office/powerpoint/2010/main" val="3459995402"/>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3213100"/>
            <a:ext cx="1720850" cy="8143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0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1835697" y="188913"/>
            <a:ext cx="7057478" cy="59039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3140968"/>
            <a:ext cx="1720850" cy="886520"/>
          </a:xfrm>
          <a:prstGeom prst="rect">
            <a:avLst/>
          </a:prstGeom>
        </p:spPr>
        <p:txBody>
          <a:bodyPr/>
          <a:lstStyle>
            <a:lvl1pPr algn="ctr">
              <a:defRPr sz="1800" baseline="0">
                <a:solidFill>
                  <a:schemeClr val="bg1"/>
                </a:solidFill>
              </a:defRPr>
            </a:lvl1pPr>
          </a:lstStyle>
          <a:p>
            <a:r>
              <a:rPr lang="es-ES" dirty="0"/>
              <a:t>Haga clic para modificar el estilo de título del patrón</a:t>
            </a:r>
          </a:p>
        </p:txBody>
      </p:sp>
      <p:sp>
        <p:nvSpPr>
          <p:cNvPr id="9" name="16 Marcador de número de diapositiva"/>
          <p:cNvSpPr>
            <a:spLocks noGrp="1"/>
          </p:cNvSpPr>
          <p:nvPr>
            <p:ph type="sldNum" sz="quarter" idx="18"/>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680876C3-5B85-43D9-9CB8-66632069018E}" type="slidenum">
              <a:rPr lang="es-ES_tradnl"/>
              <a:pPr>
                <a:defRPr/>
              </a:pPr>
              <a:t>‹Nº›</a:t>
            </a:fld>
            <a:endParaRPr lang="es-ES_tradnl" dirty="0"/>
          </a:p>
        </p:txBody>
      </p:sp>
    </p:spTree>
    <p:extLst>
      <p:ext uri="{BB962C8B-B14F-4D97-AF65-F5344CB8AC3E}">
        <p14:creationId xmlns:p14="http://schemas.microsoft.com/office/powerpoint/2010/main" val="3110241753"/>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74700"/>
            <a:ext cx="4551362" cy="63817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0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0" y="1844824"/>
            <a:ext cx="4572000" cy="4248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4" y="188914"/>
            <a:ext cx="4105151" cy="59039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774700"/>
            <a:ext cx="4464496" cy="638175"/>
          </a:xfrm>
          <a:prstGeom prst="rect">
            <a:avLst/>
          </a:prstGeom>
        </p:spPr>
        <p:txBody>
          <a:bodyPr/>
          <a:lstStyle>
            <a:lvl1pPr algn="l">
              <a:defRPr sz="24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0" y="1557338"/>
            <a:ext cx="3965203" cy="143470"/>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19B5B8C4-FA42-43F6-A79D-3FA9011B4182}" type="slidenum">
              <a:rPr lang="es-ES_tradnl"/>
              <a:pPr>
                <a:defRPr/>
              </a:pPr>
              <a:t>‹Nº›</a:t>
            </a:fld>
            <a:endParaRPr lang="es-ES_tradnl" dirty="0"/>
          </a:p>
        </p:txBody>
      </p:sp>
    </p:spTree>
    <p:extLst>
      <p:ext uri="{BB962C8B-B14F-4D97-AF65-F5344CB8AC3E}">
        <p14:creationId xmlns:p14="http://schemas.microsoft.com/office/powerpoint/2010/main" val="14979219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1113"/>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1196752"/>
            <a:ext cx="9144000" cy="4896073"/>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6183312"/>
            <a:ext cx="5448300" cy="198015"/>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867189091"/>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1113"/>
            <a:ext cx="91519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6988"/>
            <a:ext cx="9180513" cy="1276351"/>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6183313"/>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6183313"/>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6275388"/>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7" y="116632"/>
            <a:ext cx="8742957" cy="1295483"/>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3" y="1341438"/>
            <a:ext cx="8885237" cy="4751387"/>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6143626"/>
            <a:ext cx="5448300" cy="213320"/>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6465888"/>
            <a:ext cx="1905000" cy="323850"/>
          </a:xfrm>
          <a:prstGeom prst="rect">
            <a:avLst/>
          </a:prstGeom>
        </p:spPr>
        <p:txBody>
          <a:bodyPr/>
          <a:lstStyle>
            <a:lvl1pPr algn="l">
              <a:defRPr sz="800">
                <a:solidFill>
                  <a:srgbClr val="00918E"/>
                </a:solidFill>
                <a:latin typeface="+mn-lt"/>
              </a:defRPr>
            </a:lvl1pPr>
          </a:lstStyle>
          <a:p>
            <a:pPr>
              <a:defRPr/>
            </a:pPr>
            <a:fld id="{8A025F99-1DAF-4D1C-906F-3757E7DA4970}" type="slidenum">
              <a:rPr lang="es-ES_tradnl"/>
              <a:pPr>
                <a:defRPr/>
              </a:pPr>
              <a:t>‹Nº›</a:t>
            </a:fld>
            <a:endParaRPr lang="es-ES_tradnl" dirty="0"/>
          </a:p>
        </p:txBody>
      </p:sp>
    </p:spTree>
    <p:extLst>
      <p:ext uri="{BB962C8B-B14F-4D97-AF65-F5344CB8AC3E}">
        <p14:creationId xmlns:p14="http://schemas.microsoft.com/office/powerpoint/2010/main" val="595114854"/>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despedida">
    <p:spTree>
      <p:nvGrpSpPr>
        <p:cNvPr id="1" name=""/>
        <p:cNvGrpSpPr/>
        <p:nvPr/>
      </p:nvGrpSpPr>
      <p:grpSpPr>
        <a:xfrm>
          <a:off x="0" y="0"/>
          <a:ext cx="0" cy="0"/>
          <a:chOff x="0" y="0"/>
          <a:chExt cx="0" cy="0"/>
        </a:xfrm>
      </p:grpSpPr>
      <p:sp>
        <p:nvSpPr>
          <p:cNvPr id="3" name="5 Rectángulo"/>
          <p:cNvSpPr>
            <a:spLocks noChangeArrowheads="1"/>
          </p:cNvSpPr>
          <p:nvPr/>
        </p:nvSpPr>
        <p:spPr bwMode="auto">
          <a:xfrm>
            <a:off x="425450" y="122238"/>
            <a:ext cx="8467725" cy="6619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spcBef>
                <a:spcPct val="0"/>
              </a:spcBef>
            </a:pPr>
            <a:endParaRPr lang="es-ES" sz="2400">
              <a:latin typeface="Times New Roman" pitchFamily="18" charset="0"/>
            </a:endParaRPr>
          </a:p>
        </p:txBody>
      </p:sp>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0" y="-1588"/>
            <a:ext cx="9151938" cy="685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744538"/>
            <a:ext cx="1422400"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476250"/>
            <a:ext cx="2235200"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755650"/>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7" y="116632"/>
            <a:ext cx="8742957" cy="1295483"/>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4" name="Picture 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214019" y="5185911"/>
            <a:ext cx="681706" cy="681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3"/>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876024" y="5181281"/>
            <a:ext cx="699400" cy="700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14 Rectángulo"/>
          <p:cNvSpPr>
            <a:spLocks noChangeArrowheads="1"/>
          </p:cNvSpPr>
          <p:nvPr userDrawn="1"/>
        </p:nvSpPr>
        <p:spPr bwMode="auto">
          <a:xfrm>
            <a:off x="2364457" y="5853113"/>
            <a:ext cx="21925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Arial Narrow" pitchFamily="34" charset="0"/>
              </a:defRPr>
            </a:lvl1pPr>
            <a:lvl2pPr marL="742950" indent="-285750">
              <a:defRPr sz="2300">
                <a:solidFill>
                  <a:schemeClr val="tx1"/>
                </a:solidFill>
                <a:latin typeface="Arial Narrow" pitchFamily="34" charset="0"/>
              </a:defRPr>
            </a:lvl2pPr>
            <a:lvl3pPr marL="1143000" indent="-228600">
              <a:defRPr sz="2300">
                <a:solidFill>
                  <a:schemeClr val="tx1"/>
                </a:solidFill>
                <a:latin typeface="Arial Narrow" pitchFamily="34" charset="0"/>
              </a:defRPr>
            </a:lvl3pPr>
            <a:lvl4pPr marL="1600200" indent="-228600">
              <a:defRPr sz="2300">
                <a:solidFill>
                  <a:schemeClr val="tx1"/>
                </a:solidFill>
                <a:latin typeface="Arial Narrow" pitchFamily="34" charset="0"/>
              </a:defRPr>
            </a:lvl4pPr>
            <a:lvl5pPr marL="2057400" indent="-228600">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b="1" dirty="0">
                <a:latin typeface="+mn-lt"/>
              </a:rPr>
              <a:t>@</a:t>
            </a:r>
            <a:r>
              <a:rPr lang="es-ES" altLang="es-ES" b="1" dirty="0" err="1">
                <a:latin typeface="+mn-lt"/>
              </a:rPr>
              <a:t>contaduriacgn</a:t>
            </a:r>
            <a:endParaRPr lang="es-ES" altLang="es-ES" b="1" dirty="0">
              <a:latin typeface="+mn-lt"/>
            </a:endParaRPr>
          </a:p>
        </p:txBody>
      </p:sp>
      <p:sp>
        <p:nvSpPr>
          <p:cNvPr id="17" name="15 Rectángulo"/>
          <p:cNvSpPr>
            <a:spLocks noChangeArrowheads="1"/>
          </p:cNvSpPr>
          <p:nvPr userDrawn="1"/>
        </p:nvSpPr>
        <p:spPr bwMode="auto">
          <a:xfrm>
            <a:off x="4795140" y="5826258"/>
            <a:ext cx="255409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Arial Narrow" pitchFamily="34" charset="0"/>
              </a:defRPr>
            </a:lvl1pPr>
            <a:lvl2pPr marL="742950" indent="-285750">
              <a:defRPr sz="2300">
                <a:solidFill>
                  <a:schemeClr val="tx1"/>
                </a:solidFill>
                <a:latin typeface="Arial Narrow" pitchFamily="34" charset="0"/>
              </a:defRPr>
            </a:lvl2pPr>
            <a:lvl3pPr marL="1143000" indent="-228600">
              <a:defRPr sz="2300">
                <a:solidFill>
                  <a:schemeClr val="tx1"/>
                </a:solidFill>
                <a:latin typeface="Arial Narrow" pitchFamily="34" charset="0"/>
              </a:defRPr>
            </a:lvl3pPr>
            <a:lvl4pPr marL="1600200" indent="-228600">
              <a:defRPr sz="2300">
                <a:solidFill>
                  <a:schemeClr val="tx1"/>
                </a:solidFill>
                <a:latin typeface="Arial Narrow" pitchFamily="34" charset="0"/>
              </a:defRPr>
            </a:lvl4pPr>
            <a:lvl5pPr marL="2057400" indent="-228600">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b="1" dirty="0">
                <a:latin typeface="+mn-lt"/>
              </a:rPr>
              <a:t> @</a:t>
            </a:r>
            <a:r>
              <a:rPr lang="es-ES" altLang="es-ES" b="1" dirty="0" err="1">
                <a:latin typeface="+mn-lt"/>
              </a:rPr>
              <a:t>Contaduria_CGN</a:t>
            </a:r>
            <a:endParaRPr lang="es-ES" altLang="es-ES" b="1" dirty="0">
              <a:latin typeface="+mn-lt"/>
            </a:endParaRPr>
          </a:p>
        </p:txBody>
      </p:sp>
      <p:sp>
        <p:nvSpPr>
          <p:cNvPr id="18" name="17 CuadroTexto"/>
          <p:cNvSpPr txBox="1">
            <a:spLocks noChangeArrowheads="1"/>
          </p:cNvSpPr>
          <p:nvPr userDrawn="1"/>
        </p:nvSpPr>
        <p:spPr bwMode="auto">
          <a:xfrm>
            <a:off x="395288" y="3128963"/>
            <a:ext cx="828516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defRPr/>
            </a:pPr>
            <a:r>
              <a:rPr lang="es-CO" altLang="es-CO" sz="4000" i="1" dirty="0">
                <a:latin typeface="Calibri" pitchFamily="34" charset="0"/>
              </a:rPr>
              <a:t>“POR PERMITIRNOS HACER PÚBLICO </a:t>
            </a:r>
          </a:p>
          <a:p>
            <a:pPr algn="ctr" eaLnBrk="1" hangingPunct="1">
              <a:defRPr/>
            </a:pPr>
            <a:r>
              <a:rPr lang="es-CO" altLang="es-CO" sz="4000" i="1" dirty="0">
                <a:latin typeface="Calibri" pitchFamily="34" charset="0"/>
              </a:rPr>
              <a:t>LO PÚBLICO ”</a:t>
            </a:r>
          </a:p>
          <a:p>
            <a:pPr algn="ctr" eaLnBrk="1" hangingPunct="1">
              <a:defRPr/>
            </a:pPr>
            <a:endParaRPr lang="es-CO" altLang="es-CO" sz="4000" i="1" dirty="0">
              <a:latin typeface="Calibri" pitchFamily="34" charset="0"/>
            </a:endParaRPr>
          </a:p>
        </p:txBody>
      </p:sp>
      <p:sp>
        <p:nvSpPr>
          <p:cNvPr id="19" name="10 CuadroTexto"/>
          <p:cNvSpPr txBox="1"/>
          <p:nvPr userDrawn="1"/>
        </p:nvSpPr>
        <p:spPr>
          <a:xfrm>
            <a:off x="1542270" y="1844824"/>
            <a:ext cx="5991717" cy="119872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7200" kern="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rPr>
              <a:t>G  r  a  c  i  a  s</a:t>
            </a:r>
          </a:p>
        </p:txBody>
      </p:sp>
    </p:spTree>
    <p:extLst>
      <p:ext uri="{BB962C8B-B14F-4D97-AF65-F5344CB8AC3E}">
        <p14:creationId xmlns:p14="http://schemas.microsoft.com/office/powerpoint/2010/main" val="17503964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2000"/>
                                        <p:tgtEl>
                                          <p:spTgt spid="18"/>
                                        </p:tgtEl>
                                      </p:cBhvr>
                                    </p:animEffect>
                                  </p:childTnLst>
                                </p:cTn>
                              </p:par>
                              <p:par>
                                <p:cTn id="12" presetID="16" presetClass="entr" presetSubtype="21"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2000"/>
                                        <p:tgtEl>
                                          <p:spTgt spid="14"/>
                                        </p:tgtEl>
                                      </p:cBhvr>
                                    </p:animEffect>
                                  </p:childTnLst>
                                </p:cTn>
                              </p:par>
                              <p:par>
                                <p:cTn id="15" presetID="16" presetClass="entr" presetSubtype="21"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2000"/>
                                        <p:tgtEl>
                                          <p:spTgt spid="16"/>
                                        </p:tgtEl>
                                      </p:cBhvr>
                                    </p:animEffect>
                                  </p:childTnLst>
                                </p:cTn>
                              </p:par>
                              <p:par>
                                <p:cTn id="18" presetID="16" presetClass="entr" presetSubtype="21" fill="hold"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2000"/>
                                        <p:tgtEl>
                                          <p:spTgt spid="15"/>
                                        </p:tgtEl>
                                      </p:cBhvr>
                                    </p:animEffect>
                                  </p:childTnLst>
                                </p:cTn>
                              </p:par>
                              <p:par>
                                <p:cTn id="21" presetID="16" presetClass="entr" presetSubtype="2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594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6_Diapositiva despedida">
    <p:spTree>
      <p:nvGrpSpPr>
        <p:cNvPr id="1" name=""/>
        <p:cNvGrpSpPr/>
        <p:nvPr/>
      </p:nvGrpSpPr>
      <p:grpSpPr>
        <a:xfrm>
          <a:off x="0" y="0"/>
          <a:ext cx="0" cy="0"/>
          <a:chOff x="0" y="0"/>
          <a:chExt cx="0" cy="0"/>
        </a:xfrm>
      </p:grpSpPr>
      <p:grpSp>
        <p:nvGrpSpPr>
          <p:cNvPr id="35" name="34 Grupo"/>
          <p:cNvGrpSpPr/>
          <p:nvPr/>
        </p:nvGrpSpPr>
        <p:grpSpPr>
          <a:xfrm rot="7881209">
            <a:off x="1696399" y="1004106"/>
            <a:ext cx="5778194" cy="7642200"/>
            <a:chOff x="8010738" y="2667000"/>
            <a:chExt cx="5778194" cy="4064000"/>
          </a:xfrm>
          <a:scene3d>
            <a:camera prst="perspectiveRelaxedModerately" zoom="92000"/>
            <a:lightRig rig="balanced" dir="t">
              <a:rot lat="0" lon="0" rev="12700000"/>
            </a:lightRig>
          </a:scene3d>
        </p:grpSpPr>
        <p:sp>
          <p:nvSpPr>
            <p:cNvPr id="37" name="36 Arco de bloque"/>
            <p:cNvSpPr/>
            <p:nvPr/>
          </p:nvSpPr>
          <p:spPr>
            <a:xfrm>
              <a:off x="8010738" y="2667000"/>
              <a:ext cx="3898548" cy="4064000"/>
            </a:xfrm>
            <a:prstGeom prst="blockArc">
              <a:avLst>
                <a:gd name="adj1" fmla="val 17527788"/>
                <a:gd name="adj2" fmla="val 4119114"/>
                <a:gd name="adj3" fmla="val 5750"/>
              </a:avLst>
            </a:prstGeom>
            <a:sp3d prstMaterial="plastic">
              <a:bevelT w="50800" h="50800"/>
              <a:bevelB w="50800" h="50800"/>
            </a:sp3d>
          </p:spPr>
          <p:style>
            <a:lnRef idx="0">
              <a:schemeClr val="lt1">
                <a:hueOff val="0"/>
                <a:satOff val="0"/>
                <a:lumOff val="0"/>
                <a:alphaOff val="0"/>
              </a:schemeClr>
            </a:lnRef>
            <a:fillRef idx="1">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sp>
        <p:sp>
          <p:nvSpPr>
            <p:cNvPr id="39" name="38 Forma libre"/>
            <p:cNvSpPr/>
            <p:nvPr/>
          </p:nvSpPr>
          <p:spPr>
            <a:xfrm>
              <a:off x="11995959" y="3026257"/>
              <a:ext cx="1386766" cy="1002995"/>
            </a:xfrm>
            <a:custGeom>
              <a:avLst/>
              <a:gdLst>
                <a:gd name="connsiteX0" fmla="*/ 0 w 1386766"/>
                <a:gd name="connsiteY0" fmla="*/ 0 h 1002995"/>
                <a:gd name="connsiteX1" fmla="*/ 1386766 w 1386766"/>
                <a:gd name="connsiteY1" fmla="*/ 0 h 1002995"/>
                <a:gd name="connsiteX2" fmla="*/ 1386766 w 1386766"/>
                <a:gd name="connsiteY2" fmla="*/ 1002995 h 1002995"/>
                <a:gd name="connsiteX3" fmla="*/ 0 w 1386766"/>
                <a:gd name="connsiteY3" fmla="*/ 1002995 h 1002995"/>
                <a:gd name="connsiteX4" fmla="*/ 0 w 1386766"/>
                <a:gd name="connsiteY4" fmla="*/ 0 h 1002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766" h="1002995">
                  <a:moveTo>
                    <a:pt x="0" y="0"/>
                  </a:moveTo>
                  <a:lnTo>
                    <a:pt x="1386766" y="0"/>
                  </a:lnTo>
                  <a:lnTo>
                    <a:pt x="1386766" y="1002995"/>
                  </a:lnTo>
                  <a:lnTo>
                    <a:pt x="0" y="1002995"/>
                  </a:lnTo>
                  <a:lnTo>
                    <a:pt x="0" y="0"/>
                  </a:lnTo>
                  <a:close/>
                </a:path>
              </a:pathLst>
            </a:custGeom>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1538592">
                <a:lnSpc>
                  <a:spcPct val="90000"/>
                </a:lnSpc>
                <a:spcBef>
                  <a:spcPct val="0"/>
                </a:spcBef>
                <a:spcAft>
                  <a:spcPct val="10000"/>
                </a:spcAft>
              </a:pPr>
              <a:endParaRPr lang="es-ES" sz="3450" kern="1200" dirty="0"/>
            </a:p>
          </p:txBody>
        </p:sp>
        <p:sp>
          <p:nvSpPr>
            <p:cNvPr id="41" name="40 Forma libre"/>
            <p:cNvSpPr/>
            <p:nvPr/>
          </p:nvSpPr>
          <p:spPr>
            <a:xfrm>
              <a:off x="12402166" y="4203192"/>
              <a:ext cx="1386766" cy="1002995"/>
            </a:xfrm>
            <a:custGeom>
              <a:avLst/>
              <a:gdLst>
                <a:gd name="connsiteX0" fmla="*/ 0 w 1386766"/>
                <a:gd name="connsiteY0" fmla="*/ 0 h 1002995"/>
                <a:gd name="connsiteX1" fmla="*/ 1386766 w 1386766"/>
                <a:gd name="connsiteY1" fmla="*/ 0 h 1002995"/>
                <a:gd name="connsiteX2" fmla="*/ 1386766 w 1386766"/>
                <a:gd name="connsiteY2" fmla="*/ 1002995 h 1002995"/>
                <a:gd name="connsiteX3" fmla="*/ 0 w 1386766"/>
                <a:gd name="connsiteY3" fmla="*/ 1002995 h 1002995"/>
                <a:gd name="connsiteX4" fmla="*/ 0 w 1386766"/>
                <a:gd name="connsiteY4" fmla="*/ 0 h 1002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766" h="1002995">
                  <a:moveTo>
                    <a:pt x="0" y="0"/>
                  </a:moveTo>
                  <a:lnTo>
                    <a:pt x="1386766" y="0"/>
                  </a:lnTo>
                  <a:lnTo>
                    <a:pt x="1386766" y="1002995"/>
                  </a:lnTo>
                  <a:lnTo>
                    <a:pt x="0" y="1002995"/>
                  </a:lnTo>
                  <a:lnTo>
                    <a:pt x="0" y="0"/>
                  </a:lnTo>
                  <a:close/>
                </a:path>
              </a:pathLst>
            </a:custGeom>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1538592">
                <a:lnSpc>
                  <a:spcPct val="90000"/>
                </a:lnSpc>
                <a:spcBef>
                  <a:spcPct val="0"/>
                </a:spcBef>
                <a:spcAft>
                  <a:spcPct val="10000"/>
                </a:spcAft>
              </a:pPr>
              <a:endParaRPr lang="es-ES" sz="3450" kern="1200" dirty="0"/>
            </a:p>
          </p:txBody>
        </p:sp>
        <p:sp>
          <p:nvSpPr>
            <p:cNvPr id="43" name="42 Forma libre"/>
            <p:cNvSpPr/>
            <p:nvPr/>
          </p:nvSpPr>
          <p:spPr>
            <a:xfrm>
              <a:off x="11995959" y="5405323"/>
              <a:ext cx="1386766" cy="1002995"/>
            </a:xfrm>
            <a:custGeom>
              <a:avLst/>
              <a:gdLst>
                <a:gd name="connsiteX0" fmla="*/ 0 w 1386766"/>
                <a:gd name="connsiteY0" fmla="*/ 0 h 1002995"/>
                <a:gd name="connsiteX1" fmla="*/ 1386766 w 1386766"/>
                <a:gd name="connsiteY1" fmla="*/ 0 h 1002995"/>
                <a:gd name="connsiteX2" fmla="*/ 1386766 w 1386766"/>
                <a:gd name="connsiteY2" fmla="*/ 1002995 h 1002995"/>
                <a:gd name="connsiteX3" fmla="*/ 0 w 1386766"/>
                <a:gd name="connsiteY3" fmla="*/ 1002995 h 1002995"/>
                <a:gd name="connsiteX4" fmla="*/ 0 w 1386766"/>
                <a:gd name="connsiteY4" fmla="*/ 0 h 1002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766" h="1002995">
                  <a:moveTo>
                    <a:pt x="0" y="0"/>
                  </a:moveTo>
                  <a:lnTo>
                    <a:pt x="1386766" y="0"/>
                  </a:lnTo>
                  <a:lnTo>
                    <a:pt x="1386766" y="1002995"/>
                  </a:lnTo>
                  <a:lnTo>
                    <a:pt x="0" y="1002995"/>
                  </a:lnTo>
                  <a:lnTo>
                    <a:pt x="0" y="0"/>
                  </a:lnTo>
                  <a:close/>
                </a:path>
              </a:pathLst>
            </a:custGeom>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1538592">
                <a:lnSpc>
                  <a:spcPct val="90000"/>
                </a:lnSpc>
                <a:spcBef>
                  <a:spcPct val="0"/>
                </a:spcBef>
                <a:spcAft>
                  <a:spcPct val="10000"/>
                </a:spcAft>
              </a:pPr>
              <a:endParaRPr lang="es-ES" sz="3450" kern="1200" dirty="0"/>
            </a:p>
          </p:txBody>
        </p:sp>
      </p:grpSp>
      <p:sp>
        <p:nvSpPr>
          <p:cNvPr id="12" name="15 Rectángulo"/>
          <p:cNvSpPr>
            <a:spLocks noChangeArrowheads="1"/>
          </p:cNvSpPr>
          <p:nvPr/>
        </p:nvSpPr>
        <p:spPr bwMode="auto">
          <a:xfrm>
            <a:off x="2748051" y="3579510"/>
            <a:ext cx="2415838" cy="2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20" tIns="43960" rIns="87920" bIns="43960">
            <a:spAutoFit/>
          </a:bodyPr>
          <a:lstStyle/>
          <a:p>
            <a:pPr lvl="0"/>
            <a:r>
              <a:rPr lang="es-ES" altLang="es-ES" sz="1350" b="1" dirty="0">
                <a:latin typeface="+mn-lt"/>
              </a:rPr>
              <a:t> @</a:t>
            </a:r>
            <a:r>
              <a:rPr lang="es-ES" altLang="es-ES" sz="1350" b="1" dirty="0" err="1">
                <a:latin typeface="+mn-lt"/>
              </a:rPr>
              <a:t>Contaduria_CGN</a:t>
            </a:r>
            <a:endParaRPr lang="es-ES" altLang="es-ES" sz="1350" b="1" dirty="0">
              <a:latin typeface="+mn-lt"/>
            </a:endParaRPr>
          </a:p>
        </p:txBody>
      </p:sp>
      <p:pic>
        <p:nvPicPr>
          <p:cNvPr id="4"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24744" y="327027"/>
            <a:ext cx="1183360" cy="62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6124" y="116632"/>
            <a:ext cx="1859565" cy="913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7879" y="348546"/>
            <a:ext cx="524323" cy="67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a:spLocks noChangeArrowheads="1"/>
          </p:cNvSpPr>
          <p:nvPr/>
        </p:nvSpPr>
        <p:spPr bwMode="auto">
          <a:xfrm>
            <a:off x="427996" y="2130547"/>
            <a:ext cx="8285162" cy="61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0" tIns="43960" rIns="87920" bIns="43960">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defRPr/>
            </a:pPr>
            <a:r>
              <a:rPr lang="es-CO" altLang="es-CO" sz="3450" i="1" dirty="0">
                <a:latin typeface="Calibri" pitchFamily="34" charset="0"/>
              </a:rPr>
              <a:t>“POR PERMITIRNOS HACER PÚBLICO </a:t>
            </a:r>
          </a:p>
        </p:txBody>
      </p:sp>
      <p:sp>
        <p:nvSpPr>
          <p:cNvPr id="8" name="7 CuadroTexto"/>
          <p:cNvSpPr txBox="1"/>
          <p:nvPr/>
        </p:nvSpPr>
        <p:spPr>
          <a:xfrm>
            <a:off x="1542271" y="1009532"/>
            <a:ext cx="5991717" cy="1180200"/>
          </a:xfrm>
          <a:prstGeom prst="rect">
            <a:avLst/>
          </a:prstGeom>
          <a:noFill/>
        </p:spPr>
        <p:txBody>
          <a:bodyPr lIns="87920" tIns="43960" rIns="87920" bIns="4396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9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5" name="Picture 4" descr="http://www.ignition-mktg.com/wp-content/uploads/2014/07/Social-Media-Icon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46387" y="5294656"/>
            <a:ext cx="677007" cy="6452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ignition-mktg.com/wp-content/uploads/2014/07/Social-Media-Icons.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38432" y="3593009"/>
            <a:ext cx="629927" cy="6169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ignition-mktg.com/wp-content/uploads/2014/07/Social-Media-Icons.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717941" y="4149106"/>
            <a:ext cx="640934" cy="621748"/>
          </a:xfrm>
          <a:prstGeom prst="rect">
            <a:avLst/>
          </a:prstGeom>
          <a:noFill/>
          <a:extLst>
            <a:ext uri="{909E8E84-426E-40DD-AFC4-6F175D3DCCD1}">
              <a14:hiddenFill xmlns:a14="http://schemas.microsoft.com/office/drawing/2010/main">
                <a:solidFill>
                  <a:srgbClr val="FFFFFF"/>
                </a:solidFill>
              </a14:hiddenFill>
            </a:ext>
          </a:extLst>
        </p:spPr>
      </p:pic>
      <p:pic>
        <p:nvPicPr>
          <p:cNvPr id="20" name="19 Imagen"/>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47143" y="5613500"/>
            <a:ext cx="723576" cy="792088"/>
          </a:xfrm>
          <a:prstGeom prst="rect">
            <a:avLst/>
          </a:prstGeom>
        </p:spPr>
      </p:pic>
      <p:sp>
        <p:nvSpPr>
          <p:cNvPr id="2" name="1 Rectángulo"/>
          <p:cNvSpPr/>
          <p:nvPr/>
        </p:nvSpPr>
        <p:spPr>
          <a:xfrm>
            <a:off x="3490198" y="2839255"/>
            <a:ext cx="2462222" cy="619693"/>
          </a:xfrm>
          <a:prstGeom prst="rect">
            <a:avLst/>
          </a:prstGeom>
        </p:spPr>
        <p:txBody>
          <a:bodyPr wrap="none" lIns="87920" tIns="43960" rIns="87920" bIns="43960">
            <a:spAutoFit/>
          </a:bodyPr>
          <a:lstStyle/>
          <a:p>
            <a:pPr algn="ctr" eaLnBrk="1" hangingPunct="1">
              <a:defRPr/>
            </a:pPr>
            <a:r>
              <a:rPr lang="es-CO" altLang="es-CO" sz="3450" b="1" i="1" kern="1200" dirty="0">
                <a:solidFill>
                  <a:schemeClr val="tx1"/>
                </a:solidFill>
                <a:latin typeface="Calibri" pitchFamily="34" charset="0"/>
                <a:ea typeface="+mn-ea"/>
                <a:cs typeface="Arial" charset="0"/>
              </a:rPr>
              <a:t>LO</a:t>
            </a:r>
            <a:r>
              <a:rPr lang="es-CO" altLang="es-CO" sz="1950" i="1" dirty="0">
                <a:latin typeface="Calibri" pitchFamily="34" charset="0"/>
              </a:rPr>
              <a:t> </a:t>
            </a:r>
            <a:r>
              <a:rPr lang="es-CO" altLang="es-CO" sz="3450" b="1" i="1" kern="1200" dirty="0">
                <a:solidFill>
                  <a:schemeClr val="tx1"/>
                </a:solidFill>
                <a:latin typeface="Calibri" pitchFamily="34" charset="0"/>
                <a:ea typeface="+mn-ea"/>
                <a:cs typeface="Arial" charset="0"/>
              </a:rPr>
              <a:t>PÚBLICO</a:t>
            </a:r>
            <a:r>
              <a:rPr lang="es-CO" altLang="es-CO" sz="1950" i="1" dirty="0">
                <a:latin typeface="Calibri" pitchFamily="34" charset="0"/>
              </a:rPr>
              <a:t> ”</a:t>
            </a:r>
          </a:p>
        </p:txBody>
      </p:sp>
      <p:sp>
        <p:nvSpPr>
          <p:cNvPr id="23" name="15 Rectángulo"/>
          <p:cNvSpPr>
            <a:spLocks noChangeArrowheads="1"/>
          </p:cNvSpPr>
          <p:nvPr/>
        </p:nvSpPr>
        <p:spPr bwMode="auto">
          <a:xfrm>
            <a:off x="3347006" y="4322035"/>
            <a:ext cx="2200275" cy="2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0" tIns="43960" rIns="87920" bIns="43960">
            <a:spAutoFit/>
          </a:bodyPr>
          <a:lstStyle/>
          <a:p>
            <a:pPr lvl="0"/>
            <a:r>
              <a:rPr lang="es-ES" altLang="es-ES" sz="1350" b="1" dirty="0" err="1">
                <a:latin typeface="+mn-lt"/>
              </a:rPr>
              <a:t>CGNOficial</a:t>
            </a:r>
            <a:endParaRPr lang="es-ES" altLang="es-ES" sz="1350" b="1" dirty="0">
              <a:latin typeface="+mn-lt"/>
            </a:endParaRPr>
          </a:p>
        </p:txBody>
      </p:sp>
      <p:pic>
        <p:nvPicPr>
          <p:cNvPr id="14" name="Picture 12" descr="http://www.ignition-mktg.com/wp-content/uploads/2014/07/Social-Media-Icons.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138626" y="4789195"/>
            <a:ext cx="658026" cy="6510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artagenacaribe.com/images/boton-contactenos.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03262" y="4739153"/>
            <a:ext cx="1781175" cy="836582"/>
          </a:xfrm>
          <a:prstGeom prst="rect">
            <a:avLst/>
          </a:prstGeom>
          <a:noFill/>
          <a:extLst>
            <a:ext uri="{909E8E84-426E-40DD-AFC4-6F175D3DCCD1}">
              <a14:hiddenFill xmlns:a14="http://schemas.microsoft.com/office/drawing/2010/main">
                <a:solidFill>
                  <a:srgbClr val="FFFFFF"/>
                </a:solidFill>
              </a14:hiddenFill>
            </a:ext>
          </a:extLst>
        </p:spPr>
      </p:pic>
      <p:sp>
        <p:nvSpPr>
          <p:cNvPr id="44" name="14 Rectángulo"/>
          <p:cNvSpPr>
            <a:spLocks noChangeArrowheads="1"/>
          </p:cNvSpPr>
          <p:nvPr/>
        </p:nvSpPr>
        <p:spPr bwMode="auto">
          <a:xfrm>
            <a:off x="5163889" y="5785905"/>
            <a:ext cx="1892300" cy="2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0" tIns="43960" rIns="87920" bIns="43960">
            <a:spAutoFit/>
          </a:bodyPr>
          <a:lstStyle/>
          <a:p>
            <a:pPr lvl="0"/>
            <a:r>
              <a:rPr lang="es-ES" altLang="es-ES" sz="1350" b="1" dirty="0">
                <a:latin typeface="+mn-lt"/>
              </a:rPr>
              <a:t>@</a:t>
            </a:r>
            <a:r>
              <a:rPr lang="es-ES" altLang="es-ES" sz="1350" b="1" dirty="0" err="1">
                <a:latin typeface="+mn-lt"/>
              </a:rPr>
              <a:t>contaduriacgn</a:t>
            </a:r>
            <a:endParaRPr lang="es-ES" altLang="es-ES" sz="1350" b="1" dirty="0">
              <a:latin typeface="+mn-lt"/>
            </a:endParaRPr>
          </a:p>
        </p:txBody>
      </p:sp>
      <p:sp>
        <p:nvSpPr>
          <p:cNvPr id="21" name="20 Rectángulo"/>
          <p:cNvSpPr>
            <a:spLocks noChangeArrowheads="1"/>
          </p:cNvSpPr>
          <p:nvPr/>
        </p:nvSpPr>
        <p:spPr bwMode="auto">
          <a:xfrm>
            <a:off x="4361970" y="5378050"/>
            <a:ext cx="2736850" cy="2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0" tIns="43960" rIns="87920" bIns="43960">
            <a:spAutoFit/>
          </a:bodyPr>
          <a:lstStyle/>
          <a:p>
            <a:pPr lvl="0"/>
            <a:r>
              <a:rPr lang="es-ES" altLang="es-ES" sz="1350" b="1" dirty="0">
                <a:latin typeface="+mn-lt"/>
              </a:rPr>
              <a:t>+</a:t>
            </a:r>
            <a:r>
              <a:rPr lang="es-ES" altLang="es-ES" sz="1350" b="1" dirty="0" err="1">
                <a:latin typeface="+mn-lt"/>
              </a:rPr>
              <a:t>ContaduríaGeneraldelaNaciónCG</a:t>
            </a:r>
            <a:endParaRPr lang="es-ES" altLang="es-ES" sz="1350" b="1" dirty="0">
              <a:latin typeface="+mn-lt"/>
            </a:endParaRPr>
          </a:p>
        </p:txBody>
      </p:sp>
      <p:sp>
        <p:nvSpPr>
          <p:cNvPr id="22" name="20 Rectángulo"/>
          <p:cNvSpPr>
            <a:spLocks noChangeArrowheads="1"/>
          </p:cNvSpPr>
          <p:nvPr/>
        </p:nvSpPr>
        <p:spPr bwMode="auto">
          <a:xfrm>
            <a:off x="3796653" y="4960832"/>
            <a:ext cx="2647520" cy="2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0" tIns="43960" rIns="87920" bIns="43960">
            <a:spAutoFit/>
          </a:bodyPr>
          <a:lstStyle/>
          <a:p>
            <a:pPr lvl="0"/>
            <a:r>
              <a:rPr lang="es-ES" altLang="es-ES" sz="1350" b="1" dirty="0">
                <a:latin typeface="+mn-lt"/>
              </a:rPr>
              <a:t>Contaduría-General-de-la-Nación</a:t>
            </a:r>
          </a:p>
        </p:txBody>
      </p:sp>
    </p:spTree>
    <p:extLst>
      <p:ext uri="{BB962C8B-B14F-4D97-AF65-F5344CB8AC3E}">
        <p14:creationId xmlns:p14="http://schemas.microsoft.com/office/powerpoint/2010/main" val="8777018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500" fill="hold"/>
                                        <p:tgtEl>
                                          <p:spTgt spid="16"/>
                                        </p:tgtEl>
                                        <p:attrNameLst>
                                          <p:attrName>ppt_w</p:attrName>
                                        </p:attrNameLst>
                                      </p:cBhvr>
                                      <p:tavLst>
                                        <p:tav tm="0">
                                          <p:val>
                                            <p:fltVal val="0"/>
                                          </p:val>
                                        </p:tav>
                                        <p:tav tm="100000">
                                          <p:val>
                                            <p:strVal val="#ppt_w"/>
                                          </p:val>
                                        </p:tav>
                                      </p:tavLst>
                                    </p:anim>
                                    <p:anim calcmode="lin" valueType="num">
                                      <p:cBhvr>
                                        <p:cTn id="24" dur="1500" fill="hold"/>
                                        <p:tgtEl>
                                          <p:spTgt spid="16"/>
                                        </p:tgtEl>
                                        <p:attrNameLst>
                                          <p:attrName>ppt_h</p:attrName>
                                        </p:attrNameLst>
                                      </p:cBhvr>
                                      <p:tavLst>
                                        <p:tav tm="0">
                                          <p:val>
                                            <p:fltVal val="0"/>
                                          </p:val>
                                        </p:tav>
                                        <p:tav tm="100000">
                                          <p:val>
                                            <p:strVal val="#ppt_h"/>
                                          </p:val>
                                        </p:tav>
                                      </p:tavLst>
                                    </p:anim>
                                    <p:anim calcmode="lin" valueType="num">
                                      <p:cBhvr>
                                        <p:cTn id="25" dur="1500" fill="hold"/>
                                        <p:tgtEl>
                                          <p:spTgt spid="16"/>
                                        </p:tgtEl>
                                        <p:attrNameLst>
                                          <p:attrName>style.rotation</p:attrName>
                                        </p:attrNameLst>
                                      </p:cBhvr>
                                      <p:tavLst>
                                        <p:tav tm="0">
                                          <p:val>
                                            <p:fltVal val="360"/>
                                          </p:val>
                                        </p:tav>
                                        <p:tav tm="100000">
                                          <p:val>
                                            <p:fltVal val="0"/>
                                          </p:val>
                                        </p:tav>
                                      </p:tavLst>
                                    </p:anim>
                                    <p:animEffect transition="in" filter="fade">
                                      <p:cBhvr>
                                        <p:cTn id="26" dur="1500"/>
                                        <p:tgtEl>
                                          <p:spTgt spid="16"/>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500" fill="hold"/>
                                        <p:tgtEl>
                                          <p:spTgt spid="17"/>
                                        </p:tgtEl>
                                        <p:attrNameLst>
                                          <p:attrName>ppt_w</p:attrName>
                                        </p:attrNameLst>
                                      </p:cBhvr>
                                      <p:tavLst>
                                        <p:tav tm="0">
                                          <p:val>
                                            <p:fltVal val="0"/>
                                          </p:val>
                                        </p:tav>
                                        <p:tav tm="100000">
                                          <p:val>
                                            <p:strVal val="#ppt_w"/>
                                          </p:val>
                                        </p:tav>
                                      </p:tavLst>
                                    </p:anim>
                                    <p:anim calcmode="lin" valueType="num">
                                      <p:cBhvr>
                                        <p:cTn id="31" dur="1500" fill="hold"/>
                                        <p:tgtEl>
                                          <p:spTgt spid="17"/>
                                        </p:tgtEl>
                                        <p:attrNameLst>
                                          <p:attrName>ppt_h</p:attrName>
                                        </p:attrNameLst>
                                      </p:cBhvr>
                                      <p:tavLst>
                                        <p:tav tm="0">
                                          <p:val>
                                            <p:fltVal val="0"/>
                                          </p:val>
                                        </p:tav>
                                        <p:tav tm="100000">
                                          <p:val>
                                            <p:strVal val="#ppt_h"/>
                                          </p:val>
                                        </p:tav>
                                      </p:tavLst>
                                    </p:anim>
                                    <p:anim calcmode="lin" valueType="num">
                                      <p:cBhvr>
                                        <p:cTn id="32" dur="1500" fill="hold"/>
                                        <p:tgtEl>
                                          <p:spTgt spid="17"/>
                                        </p:tgtEl>
                                        <p:attrNameLst>
                                          <p:attrName>style.rotation</p:attrName>
                                        </p:attrNameLst>
                                      </p:cBhvr>
                                      <p:tavLst>
                                        <p:tav tm="0">
                                          <p:val>
                                            <p:fltVal val="360"/>
                                          </p:val>
                                        </p:tav>
                                        <p:tav tm="100000">
                                          <p:val>
                                            <p:fltVal val="0"/>
                                          </p:val>
                                        </p:tav>
                                      </p:tavLst>
                                    </p:anim>
                                    <p:animEffect transition="in" filter="fade">
                                      <p:cBhvr>
                                        <p:cTn id="33" dur="1500"/>
                                        <p:tgtEl>
                                          <p:spTgt spid="17"/>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500" fill="hold"/>
                                        <p:tgtEl>
                                          <p:spTgt spid="15"/>
                                        </p:tgtEl>
                                        <p:attrNameLst>
                                          <p:attrName>ppt_w</p:attrName>
                                        </p:attrNameLst>
                                      </p:cBhvr>
                                      <p:tavLst>
                                        <p:tav tm="0">
                                          <p:val>
                                            <p:fltVal val="0"/>
                                          </p:val>
                                        </p:tav>
                                        <p:tav tm="100000">
                                          <p:val>
                                            <p:strVal val="#ppt_w"/>
                                          </p:val>
                                        </p:tav>
                                      </p:tavLst>
                                    </p:anim>
                                    <p:anim calcmode="lin" valueType="num">
                                      <p:cBhvr>
                                        <p:cTn id="45" dur="1500" fill="hold"/>
                                        <p:tgtEl>
                                          <p:spTgt spid="15"/>
                                        </p:tgtEl>
                                        <p:attrNameLst>
                                          <p:attrName>ppt_h</p:attrName>
                                        </p:attrNameLst>
                                      </p:cBhvr>
                                      <p:tavLst>
                                        <p:tav tm="0">
                                          <p:val>
                                            <p:fltVal val="0"/>
                                          </p:val>
                                        </p:tav>
                                        <p:tav tm="100000">
                                          <p:val>
                                            <p:strVal val="#ppt_h"/>
                                          </p:val>
                                        </p:tav>
                                      </p:tavLst>
                                    </p:anim>
                                    <p:anim calcmode="lin" valueType="num">
                                      <p:cBhvr>
                                        <p:cTn id="46" dur="1500" fill="hold"/>
                                        <p:tgtEl>
                                          <p:spTgt spid="15"/>
                                        </p:tgtEl>
                                        <p:attrNameLst>
                                          <p:attrName>style.rotation</p:attrName>
                                        </p:attrNameLst>
                                      </p:cBhvr>
                                      <p:tavLst>
                                        <p:tav tm="0">
                                          <p:val>
                                            <p:fltVal val="360"/>
                                          </p:val>
                                        </p:tav>
                                        <p:tav tm="100000">
                                          <p:val>
                                            <p:fltVal val="0"/>
                                          </p:val>
                                        </p:tav>
                                      </p:tavLst>
                                    </p:anim>
                                    <p:animEffect transition="in" filter="fade">
                                      <p:cBhvr>
                                        <p:cTn id="47" dur="1500"/>
                                        <p:tgtEl>
                                          <p:spTgt spid="15"/>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500" fill="hold"/>
                                        <p:tgtEl>
                                          <p:spTgt spid="20"/>
                                        </p:tgtEl>
                                        <p:attrNameLst>
                                          <p:attrName>ppt_w</p:attrName>
                                        </p:attrNameLst>
                                      </p:cBhvr>
                                      <p:tavLst>
                                        <p:tav tm="0">
                                          <p:val>
                                            <p:fltVal val="0"/>
                                          </p:val>
                                        </p:tav>
                                        <p:tav tm="100000">
                                          <p:val>
                                            <p:strVal val="#ppt_w"/>
                                          </p:val>
                                        </p:tav>
                                      </p:tavLst>
                                    </p:anim>
                                    <p:anim calcmode="lin" valueType="num">
                                      <p:cBhvr>
                                        <p:cTn id="52" dur="1500" fill="hold"/>
                                        <p:tgtEl>
                                          <p:spTgt spid="20"/>
                                        </p:tgtEl>
                                        <p:attrNameLst>
                                          <p:attrName>ppt_h</p:attrName>
                                        </p:attrNameLst>
                                      </p:cBhvr>
                                      <p:tavLst>
                                        <p:tav tm="0">
                                          <p:val>
                                            <p:fltVal val="0"/>
                                          </p:val>
                                        </p:tav>
                                        <p:tav tm="100000">
                                          <p:val>
                                            <p:strVal val="#ppt_h"/>
                                          </p:val>
                                        </p:tav>
                                      </p:tavLst>
                                    </p:anim>
                                    <p:anim calcmode="lin" valueType="num">
                                      <p:cBhvr>
                                        <p:cTn id="53" dur="1500" fill="hold"/>
                                        <p:tgtEl>
                                          <p:spTgt spid="20"/>
                                        </p:tgtEl>
                                        <p:attrNameLst>
                                          <p:attrName>style.rotation</p:attrName>
                                        </p:attrNameLst>
                                      </p:cBhvr>
                                      <p:tavLst>
                                        <p:tav tm="0">
                                          <p:val>
                                            <p:fltVal val="360"/>
                                          </p:val>
                                        </p:tav>
                                        <p:tav tm="100000">
                                          <p:val>
                                            <p:fltVal val="0"/>
                                          </p:val>
                                        </p:tav>
                                      </p:tavLst>
                                    </p:anim>
                                    <p:animEffect transition="in" filter="fade">
                                      <p:cBhvr>
                                        <p:cTn id="54" dur="1500"/>
                                        <p:tgtEl>
                                          <p:spTgt spid="20"/>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 calcmode="lin" valueType="num">
                                      <p:cBhvr>
                                        <p:cTn id="60" dur="500" fill="hold"/>
                                        <p:tgtEl>
                                          <p:spTgt spid="12"/>
                                        </p:tgtEl>
                                        <p:attrNameLst>
                                          <p:attrName>style.rotation</p:attrName>
                                        </p:attrNameLst>
                                      </p:cBhvr>
                                      <p:tavLst>
                                        <p:tav tm="0">
                                          <p:val>
                                            <p:fltVal val="360"/>
                                          </p:val>
                                        </p:tav>
                                        <p:tav tm="100000">
                                          <p:val>
                                            <p:fltVal val="0"/>
                                          </p:val>
                                        </p:tav>
                                      </p:tavLst>
                                    </p:anim>
                                    <p:animEffect transition="in" filter="fade">
                                      <p:cBhvr>
                                        <p:cTn id="61" dur="500"/>
                                        <p:tgtEl>
                                          <p:spTgt spid="12"/>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 calcmode="lin" valueType="num">
                                      <p:cBhvr>
                                        <p:cTn id="67" dur="500" fill="hold"/>
                                        <p:tgtEl>
                                          <p:spTgt spid="23"/>
                                        </p:tgtEl>
                                        <p:attrNameLst>
                                          <p:attrName>style.rotation</p:attrName>
                                        </p:attrNameLst>
                                      </p:cBhvr>
                                      <p:tavLst>
                                        <p:tav tm="0">
                                          <p:val>
                                            <p:fltVal val="360"/>
                                          </p:val>
                                        </p:tav>
                                        <p:tav tm="100000">
                                          <p:val>
                                            <p:fltVal val="0"/>
                                          </p:val>
                                        </p:tav>
                                      </p:tavLst>
                                    </p:anim>
                                    <p:animEffect transition="in" filter="fade">
                                      <p:cBhvr>
                                        <p:cTn id="68" dur="500"/>
                                        <p:tgtEl>
                                          <p:spTgt spid="23"/>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360"/>
                                          </p:val>
                                        </p:tav>
                                        <p:tav tm="100000">
                                          <p:val>
                                            <p:fltVal val="0"/>
                                          </p:val>
                                        </p:tav>
                                      </p:tavLst>
                                    </p:anim>
                                    <p:animEffect transition="in" filter="fade">
                                      <p:cBhvr>
                                        <p:cTn id="75" dur="500"/>
                                        <p:tgtEl>
                                          <p:spTgt spid="22"/>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 calcmode="lin" valueType="num">
                                      <p:cBhvr>
                                        <p:cTn id="81" dur="500" fill="hold"/>
                                        <p:tgtEl>
                                          <p:spTgt spid="21"/>
                                        </p:tgtEl>
                                        <p:attrNameLst>
                                          <p:attrName>style.rotation</p:attrName>
                                        </p:attrNameLst>
                                      </p:cBhvr>
                                      <p:tavLst>
                                        <p:tav tm="0">
                                          <p:val>
                                            <p:fltVal val="360"/>
                                          </p:val>
                                        </p:tav>
                                        <p:tav tm="100000">
                                          <p:val>
                                            <p:fltVal val="0"/>
                                          </p:val>
                                        </p:tav>
                                      </p:tavLst>
                                    </p:anim>
                                    <p:animEffect transition="in" filter="fade">
                                      <p:cBhvr>
                                        <p:cTn id="82" dur="500"/>
                                        <p:tgtEl>
                                          <p:spTgt spid="21"/>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 calcmode="lin" valueType="num">
                                      <p:cBhvr>
                                        <p:cTn id="88" dur="500" fill="hold"/>
                                        <p:tgtEl>
                                          <p:spTgt spid="44"/>
                                        </p:tgtEl>
                                        <p:attrNameLst>
                                          <p:attrName>style.rotation</p:attrName>
                                        </p:attrNameLst>
                                      </p:cBhvr>
                                      <p:tavLst>
                                        <p:tav tm="0">
                                          <p:val>
                                            <p:fltVal val="360"/>
                                          </p:val>
                                        </p:tav>
                                        <p:tav tm="100000">
                                          <p:val>
                                            <p:fltVal val="0"/>
                                          </p:val>
                                        </p:tav>
                                      </p:tavLst>
                                    </p:anim>
                                    <p:animEffect transition="in" filter="fade">
                                      <p:cBhvr>
                                        <p:cTn id="89" dur="500"/>
                                        <p:tgtEl>
                                          <p:spTgt spid="44"/>
                                        </p:tgtEl>
                                      </p:cBhvr>
                                    </p:animEffect>
                                  </p:childTnLst>
                                </p:cTn>
                              </p:par>
                            </p:childTnLst>
                          </p:cTn>
                        </p:par>
                        <p:par>
                          <p:cTn id="90" fill="hold">
                            <p:stCondLst>
                              <p:cond delay="14750"/>
                            </p:stCondLst>
                            <p:childTnLst>
                              <p:par>
                                <p:cTn id="91" presetID="4"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ox(in)">
                                      <p:cBhvr>
                                        <p:cTn id="9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2" grpId="0"/>
      <p:bldP spid="23" grpId="0"/>
      <p:bldP spid="44" grpId="0"/>
      <p:bldP spid="21" grpId="0"/>
      <p:bldP spid="2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6381750"/>
            <a:ext cx="1905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sp>
        <p:nvSpPr>
          <p:cNvPr id="18" name="Rectangle 7"/>
          <p:cNvSpPr txBox="1">
            <a:spLocks noChangeArrowheads="1"/>
          </p:cNvSpPr>
          <p:nvPr/>
        </p:nvSpPr>
        <p:spPr>
          <a:xfrm>
            <a:off x="2671763" y="5516563"/>
            <a:ext cx="3649662"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pic>
        <p:nvPicPr>
          <p:cNvPr id="8" name="1 Imagen"/>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051050" y="520700"/>
            <a:ext cx="5172075"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2864" y="24123"/>
            <a:ext cx="9166864" cy="1172629"/>
          </a:xfrm>
          <a:prstGeom prst="rect">
            <a:avLst/>
          </a:prstGeom>
        </p:spPr>
        <p:txBody>
          <a:bodyPr wrap="square">
            <a:spAutoFit/>
          </a:bodyPr>
          <a:lstStyle/>
          <a:p>
            <a:pPr marL="444500" indent="-444500" algn="ctr" fontAlgn="auto">
              <a:lnSpc>
                <a:spcPct val="90000"/>
              </a:lnSpc>
              <a:spcAft>
                <a:spcPct val="35000"/>
              </a:spcAft>
              <a:buSzPct val="90000"/>
              <a:defRPr/>
            </a:pPr>
            <a:r>
              <a:rPr lang="es-ES" sz="25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CAPTAN O ADMINISTRAN AHORRO DEL PÚBLICO (RESOLUCIÓN 414/14)</a:t>
            </a:r>
          </a:p>
        </p:txBody>
      </p:sp>
      <p:sp>
        <p:nvSpPr>
          <p:cNvPr id="5" name="128 Flecha derecha"/>
          <p:cNvSpPr/>
          <p:nvPr/>
        </p:nvSpPr>
        <p:spPr>
          <a:xfrm>
            <a:off x="769429" y="4565639"/>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6" name="129 Rectángulo"/>
          <p:cNvSpPr/>
          <p:nvPr/>
        </p:nvSpPr>
        <p:spPr>
          <a:xfrm rot="10800000" flipV="1">
            <a:off x="107505" y="1968158"/>
            <a:ext cx="558650" cy="439517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18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1743199"/>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273774" y="1700808"/>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1700808"/>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1055632" y="2204864"/>
            <a:ext cx="2264625"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PREPARACIÓN OBLIGATORIA</a:t>
            </a:r>
          </a:p>
        </p:txBody>
      </p:sp>
      <p:sp>
        <p:nvSpPr>
          <p:cNvPr id="12" name="135 Rectángulo"/>
          <p:cNvSpPr/>
          <p:nvPr/>
        </p:nvSpPr>
        <p:spPr>
          <a:xfrm>
            <a:off x="3986119" y="2204864"/>
            <a:ext cx="2241530" cy="877501"/>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2204864"/>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707904" y="3591014"/>
            <a:ext cx="2913825"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861469" y="3897630"/>
            <a:ext cx="2116488" cy="212365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200" b="1" kern="0" dirty="0">
                <a:solidFill>
                  <a:sysClr val="windowText" lastClr="000000"/>
                </a:solidFill>
                <a:latin typeface="Calibri" panose="020F0502020204030204" pitchFamily="34" charset="0"/>
              </a:rPr>
              <a:t>Para todos los efectos, aplicación del nuevo marco normativo a partir de las NIIF</a:t>
            </a:r>
            <a:endParaRPr lang="es-CO" sz="22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03380" y="3969638"/>
            <a:ext cx="2131256" cy="2123658"/>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2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2600225"/>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2600226"/>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1039423" y="3357240"/>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1" name="143 Flecha izquierda y derecha"/>
          <p:cNvSpPr/>
          <p:nvPr/>
        </p:nvSpPr>
        <p:spPr>
          <a:xfrm>
            <a:off x="3871084" y="3141216"/>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2" name="144 Flecha izquierda y derecha"/>
          <p:cNvSpPr/>
          <p:nvPr/>
        </p:nvSpPr>
        <p:spPr>
          <a:xfrm>
            <a:off x="6861469" y="3285232"/>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AutoShape 4"/>
          <p:cNvSpPr>
            <a:spLocks noChangeArrowheads="1"/>
          </p:cNvSpPr>
          <p:nvPr/>
        </p:nvSpPr>
        <p:spPr bwMode="auto">
          <a:xfrm>
            <a:off x="800288" y="1323353"/>
            <a:ext cx="7848600" cy="377456"/>
          </a:xfrm>
          <a:prstGeom prst="roundRect">
            <a:avLst>
              <a:gd name="adj" fmla="val 21667"/>
            </a:avLst>
          </a:prstGeom>
          <a:gradFill rotWithShape="1">
            <a:gsLst>
              <a:gs pos="0">
                <a:srgbClr val="BDC9AF"/>
              </a:gs>
              <a:gs pos="100000">
                <a:srgbClr val="FFFFFF"/>
              </a:gs>
            </a:gsLst>
            <a:lin ang="2700000" scaled="1"/>
          </a:gradFill>
          <a:ln w="50800" algn="ctr">
            <a:no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p>
        </p:txBody>
      </p:sp>
    </p:spTree>
    <p:extLst>
      <p:ext uri="{BB962C8B-B14F-4D97-AF65-F5344CB8AC3E}">
        <p14:creationId xmlns:p14="http://schemas.microsoft.com/office/powerpoint/2010/main" val="329640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6024" y="2636912"/>
            <a:ext cx="8892480" cy="769441"/>
          </a:xfrm>
          <a:prstGeom prst="rect">
            <a:avLst/>
          </a:prstGeom>
        </p:spPr>
        <p:txBody>
          <a:bodyPr wrap="square">
            <a:spAutoFit/>
          </a:bodyPr>
          <a:lstStyle/>
          <a:p>
            <a:pPr algn="ctr"/>
            <a:r>
              <a:rPr lang="es-CO" altLang="es-ES" sz="4400" b="1" dirty="0">
                <a:solidFill>
                  <a:schemeClr val="bg1"/>
                </a:solidFill>
                <a:latin typeface="+mj-lt"/>
              </a:rPr>
              <a:t>3.3. Modelo Entidades de Gobierno</a:t>
            </a:r>
            <a:endParaRPr lang="es-CO" sz="4400" b="1" dirty="0">
              <a:solidFill>
                <a:schemeClr val="bg1"/>
              </a:solidFill>
              <a:effectLst>
                <a:outerShdw blurRad="38100" dist="38100" dir="2700000" algn="tl">
                  <a:srgbClr val="000000">
                    <a:alpha val="43137"/>
                  </a:srgbClr>
                </a:outerShdw>
              </a:effectLst>
              <a:latin typeface="+mj-lt"/>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7" y="4234974"/>
            <a:ext cx="3539317" cy="272241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Rectángulo"/>
          <p:cNvSpPr/>
          <p:nvPr/>
        </p:nvSpPr>
        <p:spPr bwMode="auto">
          <a:xfrm>
            <a:off x="2987825" y="5576519"/>
            <a:ext cx="1729750" cy="3727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a:ln>
                  <a:noFill/>
                </a:ln>
                <a:solidFill>
                  <a:schemeClr val="tx1"/>
                </a:solidFill>
                <a:effectLst/>
                <a:latin typeface="Times New Roman" pitchFamily="18" charset="0"/>
              </a:rPr>
              <a:t>        </a:t>
            </a:r>
            <a:r>
              <a:rPr kumimoji="0" lang="es-CO" sz="1900" b="1" i="0" u="none" strike="noStrike" cap="none" normalizeH="0" baseline="0" dirty="0">
                <a:ln>
                  <a:noFill/>
                </a:ln>
                <a:solidFill>
                  <a:schemeClr val="accent2">
                    <a:lumMod val="50000"/>
                  </a:schemeClr>
                </a:solidFill>
                <a:effectLst/>
                <a:latin typeface="Times New Roman" pitchFamily="18" charset="0"/>
              </a:rPr>
              <a:t>NICSP</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7826" y="5949280"/>
            <a:ext cx="1729750" cy="339298"/>
          </a:xfrm>
          <a:prstGeom prst="rect">
            <a:avLst/>
          </a:prstGeom>
        </p:spPr>
      </p:pic>
    </p:spTree>
    <p:extLst>
      <p:ext uri="{BB962C8B-B14F-4D97-AF65-F5344CB8AC3E}">
        <p14:creationId xmlns:p14="http://schemas.microsoft.com/office/powerpoint/2010/main" val="26144373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12</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6" y="81089"/>
            <a:ext cx="4032448" cy="3923975"/>
          </a:xfrm>
          <a:prstGeom prst="rect">
            <a:avLst/>
          </a:prstGeom>
          <a:effectLst>
            <a:glow rad="63500">
              <a:schemeClr val="accent6">
                <a:satMod val="175000"/>
                <a:alpha val="40000"/>
              </a:schemeClr>
            </a:glow>
          </a:effectLst>
        </p:spPr>
      </p:pic>
      <p:sp>
        <p:nvSpPr>
          <p:cNvPr id="6" name="Rectángulo 5"/>
          <p:cNvSpPr/>
          <p:nvPr/>
        </p:nvSpPr>
        <p:spPr>
          <a:xfrm>
            <a:off x="35496" y="514995"/>
            <a:ext cx="4032448" cy="2948499"/>
          </a:xfrm>
          <a:prstGeom prst="rect">
            <a:avLst/>
          </a:prstGeom>
        </p:spPr>
        <p:txBody>
          <a:bodyPr wrap="square">
            <a:spAutoFit/>
          </a:bodyPr>
          <a:lstStyle/>
          <a:p>
            <a:pPr algn="l"/>
            <a:r>
              <a:rPr lang="pt-BR" sz="3000" b="1" i="1" dirty="0">
                <a:latin typeface="Calibri,BoldItalic"/>
              </a:rPr>
              <a:t> </a:t>
            </a:r>
            <a:r>
              <a:rPr lang="pt-BR" sz="3200" b="1" i="1" u="sng" dirty="0">
                <a:latin typeface="Calibri,BoldItalic"/>
              </a:rPr>
              <a:t>I</a:t>
            </a:r>
            <a:r>
              <a:rPr lang="pt-BR" sz="3200" b="1" i="1" dirty="0">
                <a:latin typeface="Calibri,BoldItalic"/>
              </a:rPr>
              <a:t> </a:t>
            </a:r>
            <a:r>
              <a:rPr lang="pt-BR" sz="3000" b="1" i="1" dirty="0">
                <a:latin typeface="Calibri,BoldItalic"/>
              </a:rPr>
              <a:t> </a:t>
            </a:r>
            <a:r>
              <a:rPr lang="pt-BR" sz="3000" b="1" dirty="0">
                <a:latin typeface="Calibri,Bold"/>
              </a:rPr>
              <a:t>n t e r n a t i o n a l</a:t>
            </a:r>
          </a:p>
          <a:p>
            <a:pPr algn="l"/>
            <a:r>
              <a:rPr lang="es-CO" sz="3000" b="1" i="1" dirty="0">
                <a:latin typeface="Calibri,BoldItalic"/>
              </a:rPr>
              <a:t> </a:t>
            </a:r>
            <a:r>
              <a:rPr lang="pl-PL" sz="3200" b="1" i="1" u="sng" dirty="0">
                <a:latin typeface="Calibri,BoldItalic"/>
              </a:rPr>
              <a:t>P</a:t>
            </a:r>
            <a:r>
              <a:rPr lang="pl-PL" sz="3000" b="1" i="1" dirty="0">
                <a:latin typeface="Calibri,BoldItalic"/>
              </a:rPr>
              <a:t> </a:t>
            </a:r>
            <a:r>
              <a:rPr lang="pl-PL" sz="3000" b="1" dirty="0">
                <a:latin typeface="Calibri,Bold"/>
              </a:rPr>
              <a:t>u b l i c</a:t>
            </a:r>
          </a:p>
          <a:p>
            <a:pPr algn="l"/>
            <a:r>
              <a:rPr lang="pt-BR" sz="3000" b="1" i="1" dirty="0">
                <a:latin typeface="Calibri,BoldItalic"/>
              </a:rPr>
              <a:t> </a:t>
            </a:r>
            <a:r>
              <a:rPr lang="pt-BR" sz="3200" b="1" i="1" u="sng" dirty="0">
                <a:latin typeface="Calibri,BoldItalic"/>
              </a:rPr>
              <a:t>S</a:t>
            </a:r>
            <a:r>
              <a:rPr lang="pt-BR" sz="3000" b="1" i="1" dirty="0">
                <a:latin typeface="Calibri,BoldItalic"/>
              </a:rPr>
              <a:t> </a:t>
            </a:r>
            <a:r>
              <a:rPr lang="pt-BR" sz="3000" b="1" dirty="0">
                <a:latin typeface="Calibri,Bold"/>
              </a:rPr>
              <a:t>e c t o r</a:t>
            </a:r>
          </a:p>
          <a:p>
            <a:pPr algn="l"/>
            <a:r>
              <a:rPr lang="pt-BR" sz="3000" b="1" i="1" dirty="0">
                <a:latin typeface="Calibri,BoldItalic"/>
              </a:rPr>
              <a:t> </a:t>
            </a:r>
            <a:r>
              <a:rPr lang="pt-BR" sz="3200" b="1" i="1" u="sng" dirty="0">
                <a:latin typeface="Calibri,BoldItalic"/>
              </a:rPr>
              <a:t>A</a:t>
            </a:r>
            <a:r>
              <a:rPr lang="pt-BR" sz="3000" b="1" i="1" dirty="0">
                <a:latin typeface="Calibri,BoldItalic"/>
              </a:rPr>
              <a:t> </a:t>
            </a:r>
            <a:r>
              <a:rPr lang="pt-BR" sz="3000" b="1" dirty="0">
                <a:latin typeface="Calibri,Bold"/>
              </a:rPr>
              <a:t>c </a:t>
            </a:r>
            <a:r>
              <a:rPr lang="pt-BR" sz="3000" b="1" dirty="0" err="1">
                <a:latin typeface="Calibri,Bold"/>
              </a:rPr>
              <a:t>c</a:t>
            </a:r>
            <a:r>
              <a:rPr lang="pt-BR" sz="3000" b="1" dirty="0">
                <a:latin typeface="Calibri,Bold"/>
              </a:rPr>
              <a:t> o u n t i n g</a:t>
            </a:r>
          </a:p>
          <a:p>
            <a:pPr algn="l"/>
            <a:r>
              <a:rPr lang="pt-BR" sz="3000" b="1" i="1" dirty="0">
                <a:latin typeface="Calibri,BoldItalic"/>
              </a:rPr>
              <a:t> </a:t>
            </a:r>
            <a:r>
              <a:rPr lang="pt-BR" sz="3200" b="1" i="1" u="sng" dirty="0">
                <a:latin typeface="Calibri,BoldItalic"/>
              </a:rPr>
              <a:t>S</a:t>
            </a:r>
            <a:r>
              <a:rPr lang="pt-BR" sz="3000" b="1" i="1" dirty="0">
                <a:latin typeface="Calibri,BoldItalic"/>
              </a:rPr>
              <a:t> </a:t>
            </a:r>
            <a:r>
              <a:rPr lang="pt-BR" sz="3000" b="1" dirty="0">
                <a:latin typeface="Calibri,Bold"/>
              </a:rPr>
              <a:t>t a n d a r d s</a:t>
            </a:r>
            <a:endParaRPr lang="es-CO" sz="30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3043" y="-19543"/>
            <a:ext cx="4896544" cy="4016765"/>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0232" y="1988840"/>
            <a:ext cx="1512168" cy="360040"/>
          </a:xfrm>
          <a:prstGeom prst="rect">
            <a:avLst/>
          </a:prstGeom>
        </p:spPr>
      </p:pic>
      <p:sp>
        <p:nvSpPr>
          <p:cNvPr id="9" name="Rectángulo 8"/>
          <p:cNvSpPr/>
          <p:nvPr/>
        </p:nvSpPr>
        <p:spPr>
          <a:xfrm>
            <a:off x="125413" y="4143851"/>
            <a:ext cx="8839075" cy="2382191"/>
          </a:xfrm>
          <a:prstGeom prst="rect">
            <a:avLst/>
          </a:prstGeom>
        </p:spPr>
        <p:txBody>
          <a:bodyPr wrap="square">
            <a:spAutoFit/>
          </a:bodyPr>
          <a:lstStyle/>
          <a:p>
            <a:r>
              <a:rPr lang="es-CO" sz="24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400" dirty="0"/>
          </a:p>
        </p:txBody>
      </p:sp>
    </p:spTree>
    <p:extLst>
      <p:ext uri="{BB962C8B-B14F-4D97-AF65-F5344CB8AC3E}">
        <p14:creationId xmlns:p14="http://schemas.microsoft.com/office/powerpoint/2010/main" val="804135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13</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2656"/>
            <a:ext cx="8927976" cy="5976664"/>
          </a:xfrm>
          <a:prstGeom prst="rect">
            <a:avLst/>
          </a:prstGeom>
        </p:spPr>
      </p:pic>
      <p:sp>
        <p:nvSpPr>
          <p:cNvPr id="6" name="Rectángulo 5"/>
          <p:cNvSpPr/>
          <p:nvPr/>
        </p:nvSpPr>
        <p:spPr>
          <a:xfrm>
            <a:off x="1619672" y="1700808"/>
            <a:ext cx="7128792" cy="4228850"/>
          </a:xfrm>
          <a:prstGeom prst="rect">
            <a:avLst/>
          </a:prstGeom>
        </p:spPr>
        <p:txBody>
          <a:bodyPr wrap="square">
            <a:spAutoFit/>
          </a:bodyPr>
          <a:lstStyle/>
          <a:p>
            <a:pPr algn="ctr"/>
            <a:r>
              <a:rPr lang="es-CO" sz="2400" b="1" dirty="0">
                <a:latin typeface="Calibri,Bold"/>
              </a:rPr>
              <a:t>BASADAS EN LA CONTABILIDAD DE CAUSACIÓN.</a:t>
            </a:r>
          </a:p>
          <a:p>
            <a:r>
              <a:rPr lang="es-CO" sz="2400" b="1" dirty="0">
                <a:latin typeface="Calibri,Bold"/>
              </a:rPr>
              <a:t>OBJETIVO: MEJORAR LA CALIDAD DE LA INFORMACIÓN FINANCIERA DE PROPÓSITO GENERAL DE LAS ENTIDADES DEL SECTOR PÚBLICO, LO QUE LLEVA A UNA VALORACIÓN MEJOR INFORMADA DE LAS DECISIONES DE ASIGNACIÓN DE RECURSOS DE LOS GOBIERNOS E IMPLICACIÓN EN LA TRANSPARENCIA Y EN LA RENDICIÓN DE CUENTAS.</a:t>
            </a:r>
            <a:endParaRPr lang="es-CO" sz="2400" dirty="0"/>
          </a:p>
        </p:txBody>
      </p:sp>
    </p:spTree>
    <p:extLst>
      <p:ext uri="{BB962C8B-B14F-4D97-AF65-F5344CB8AC3E}">
        <p14:creationId xmlns:p14="http://schemas.microsoft.com/office/powerpoint/2010/main" val="1815335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14</a:t>
            </a:fld>
            <a:endParaRPr lang="es-ES_tradnl" dirty="0"/>
          </a:p>
        </p:txBody>
      </p:sp>
      <p:sp>
        <p:nvSpPr>
          <p:cNvPr id="9" name="Rectangle 142"/>
          <p:cNvSpPr>
            <a:spLocks noChangeArrowheads="1"/>
          </p:cNvSpPr>
          <p:nvPr/>
        </p:nvSpPr>
        <p:spPr bwMode="auto">
          <a:xfrm>
            <a:off x="30444" y="-99392"/>
            <a:ext cx="9144000" cy="126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br>
              <a:rPr kumimoji="0" lang="es-CO" altLang="es-CO" sz="600" b="0" i="0" u="none" strike="noStrike" cap="none" normalizeH="0" baseline="0" dirty="0">
                <a:ln>
                  <a:noFill/>
                </a:ln>
                <a:solidFill>
                  <a:schemeClr val="tx1"/>
                </a:solidFill>
                <a:effectLst/>
                <a:latin typeface="Arial" pitchFamily="34" charset="0"/>
                <a:cs typeface="Arial" pitchFamily="34" charset="0"/>
              </a:rPr>
            </a:br>
            <a:r>
              <a:rPr lang="es-CO" sz="3200" b="1" dirty="0"/>
              <a:t>Normas Internacionales de Contabilidad</a:t>
            </a:r>
          </a:p>
          <a:p>
            <a:pPr algn="ctr"/>
            <a:r>
              <a:rPr lang="es-CO" sz="3200" b="1" dirty="0"/>
              <a:t>para el Sector Público </a:t>
            </a:r>
            <a:r>
              <a:rPr lang="es-CO" altLang="es-CO" sz="3200" b="1" dirty="0">
                <a:latin typeface="Arial" pitchFamily="34" charset="0"/>
                <a:cs typeface="Arial" pitchFamily="34" charset="0"/>
              </a:rPr>
              <a:t>(IPSAS)</a:t>
            </a:r>
            <a:endParaRPr kumimoji="0" lang="es-CO" altLang="es-CO" sz="3200" b="1" i="0" u="none" strike="noStrike" cap="none" normalizeH="0" baseline="0" dirty="0">
              <a:ln>
                <a:noFill/>
              </a:ln>
              <a:solidFill>
                <a:schemeClr val="tx1"/>
              </a:solidFill>
              <a:effectLst/>
              <a:latin typeface="Arial" pitchFamily="34" charset="0"/>
              <a:cs typeface="Arial" pitchFamily="34" charset="0"/>
            </a:endParaRPr>
          </a:p>
        </p:txBody>
      </p:sp>
      <p:sp>
        <p:nvSpPr>
          <p:cNvPr id="10" name="Rectángulo 9"/>
          <p:cNvSpPr/>
          <p:nvPr/>
        </p:nvSpPr>
        <p:spPr bwMode="auto">
          <a:xfrm>
            <a:off x="125413" y="1138732"/>
            <a:ext cx="8911083" cy="1138140"/>
          </a:xfrm>
          <a:prstGeom prst="rect">
            <a:avLst/>
          </a:prstGeom>
          <a:solidFill>
            <a:schemeClr val="bg1"/>
          </a:solidFill>
          <a:ln w="95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algn="ctr"/>
            <a:r>
              <a:rPr lang="es-CO" sz="3800" b="1" dirty="0"/>
              <a:t>I P S A S B</a:t>
            </a:r>
          </a:p>
          <a:p>
            <a:pPr algn="ctr"/>
            <a:r>
              <a:rPr lang="es-CO" sz="2200" b="1" dirty="0"/>
              <a:t>(Consejo de Normas Internacionales de Contabilidad del Sector Público)</a:t>
            </a:r>
          </a:p>
        </p:txBody>
      </p:sp>
      <p:sp>
        <p:nvSpPr>
          <p:cNvPr id="11" name="Rectángulo 10"/>
          <p:cNvSpPr/>
          <p:nvPr/>
        </p:nvSpPr>
        <p:spPr>
          <a:xfrm>
            <a:off x="30444" y="1916832"/>
            <a:ext cx="9113556" cy="4450449"/>
          </a:xfrm>
          <a:prstGeom prst="rect">
            <a:avLst/>
          </a:prstGeom>
        </p:spPr>
        <p:txBody>
          <a:bodyPr wrap="square">
            <a:spAutoFit/>
          </a:bodyPr>
          <a:lstStyle/>
          <a:p>
            <a:pPr algn="ctr"/>
            <a:endParaRPr lang="es-CO" sz="2400" b="1" dirty="0"/>
          </a:p>
          <a:p>
            <a:endParaRPr lang="es-CO" sz="2700" b="1" dirty="0"/>
          </a:p>
          <a:p>
            <a:pPr marL="457200" indent="-457200">
              <a:buFont typeface="Wingdings" panose="05000000000000000000" pitchFamily="2" charset="2"/>
              <a:buChar char="ü"/>
            </a:pPr>
            <a:r>
              <a:rPr lang="es-CO" sz="2700" b="1" dirty="0"/>
              <a:t>Reconoce el derecho de las administraciones públicas y de los emisores de normas nacionales a establecer normas contables y directrices para la información financiera en sus jurisdicciones.</a:t>
            </a:r>
            <a:r>
              <a:rPr lang="es-CO" sz="2700" b="1" dirty="0">
                <a:solidFill>
                  <a:srgbClr val="FFFFFF"/>
                </a:solidFill>
                <a:latin typeface="Arial" panose="020B0604020202020204" pitchFamily="34" charset="0"/>
              </a:rPr>
              <a:t>(C de Normas I</a:t>
            </a:r>
          </a:p>
          <a:p>
            <a:pPr marL="457200" indent="-457200">
              <a:buFont typeface="Wingdings" panose="05000000000000000000" pitchFamily="2" charset="2"/>
              <a:buChar char="ü"/>
            </a:pPr>
            <a:r>
              <a:rPr lang="es-CO" sz="2700" b="1" dirty="0"/>
              <a:t>Fomenta la adopción de las NICSP y la armonización de los requisitos nacionales con las NICSP. Se considerará que los estados financieros cumplen con las NICSP sólo si cumplen con todos los requisitos de cada NICSP que les sea aplicable</a:t>
            </a:r>
            <a:r>
              <a:rPr lang="es-CO" sz="2700" b="1" dirty="0">
                <a:latin typeface="Arial" panose="020B0604020202020204" pitchFamily="34" charset="0"/>
              </a:rPr>
              <a:t>.</a:t>
            </a:r>
            <a:endParaRPr lang="es-CO" sz="2800" b="1" dirty="0">
              <a:latin typeface="Arial" panose="020B0604020202020204" pitchFamily="34" charset="0"/>
            </a:endParaRPr>
          </a:p>
        </p:txBody>
      </p:sp>
      <p:sp>
        <p:nvSpPr>
          <p:cNvPr id="12" name="Flecha abajo 11"/>
          <p:cNvSpPr/>
          <p:nvPr/>
        </p:nvSpPr>
        <p:spPr bwMode="auto">
          <a:xfrm>
            <a:off x="3857958" y="2455465"/>
            <a:ext cx="717682" cy="469479"/>
          </a:xfrm>
          <a:prstGeom prst="downArrow">
            <a:avLst/>
          </a:prstGeom>
          <a:solidFill>
            <a:srgbClr val="1B369A"/>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287938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8"/>
          </p:nvPr>
        </p:nvSpPr>
        <p:spPr/>
        <p:txBody>
          <a:bodyPr/>
          <a:lstStyle/>
          <a:p>
            <a:endParaRPr lang="es-CO"/>
          </a:p>
        </p:txBody>
      </p:sp>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814065"/>
            <a:ext cx="9144000" cy="614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2286000" y="44624"/>
            <a:ext cx="4572000" cy="769441"/>
          </a:xfrm>
          <a:prstGeom prst="rect">
            <a:avLst/>
          </a:prstGeom>
        </p:spPr>
        <p:txBody>
          <a:bodyPr>
            <a:spAutoFit/>
          </a:bodyPr>
          <a:lstStyle/>
          <a:p>
            <a:pPr algn="ctr"/>
            <a:r>
              <a:rPr lang="es-CO" sz="2000" b="1" dirty="0">
                <a:latin typeface="Arial,Bold"/>
              </a:rPr>
              <a:t>Listado de NICSP</a:t>
            </a:r>
          </a:p>
          <a:p>
            <a:pPr algn="ctr"/>
            <a:r>
              <a:rPr lang="es-CO" sz="2000" b="1" dirty="0">
                <a:latin typeface="Arial" panose="020B0604020202020204" pitchFamily="34" charset="0"/>
              </a:rPr>
              <a:t>Marco Conceptual</a:t>
            </a:r>
          </a:p>
        </p:txBody>
      </p:sp>
    </p:spTree>
    <p:extLst>
      <p:ext uri="{BB962C8B-B14F-4D97-AF65-F5344CB8AC3E}">
        <p14:creationId xmlns:p14="http://schemas.microsoft.com/office/powerpoint/2010/main" val="1001266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16</a:t>
            </a:fld>
            <a:endParaRPr lang="es-ES_tradnl"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8640"/>
            <a:ext cx="90447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1734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17</a:t>
            </a:fld>
            <a:endParaRPr lang="es-ES_tradnl" dirty="0"/>
          </a:p>
        </p:txBody>
      </p:sp>
      <p:graphicFrame>
        <p:nvGraphicFramePr>
          <p:cNvPr id="2" name="Tabla 1"/>
          <p:cNvGraphicFramePr>
            <a:graphicFrameLocks noGrp="1"/>
          </p:cNvGraphicFramePr>
          <p:nvPr/>
        </p:nvGraphicFramePr>
        <p:xfrm>
          <a:off x="0" y="476671"/>
          <a:ext cx="9036497" cy="5638956"/>
        </p:xfrm>
        <a:graphic>
          <a:graphicData uri="http://schemas.openxmlformats.org/drawingml/2006/table">
            <a:tbl>
              <a:tblPr firstRow="1" firstCol="1" bandRow="1">
                <a:tableStyleId>{5C22544A-7EE6-4342-B048-85BDC9FD1C3A}</a:tableStyleId>
              </a:tblPr>
              <a:tblGrid>
                <a:gridCol w="2002285">
                  <a:extLst>
                    <a:ext uri="{9D8B030D-6E8A-4147-A177-3AD203B41FA5}">
                      <a16:colId xmlns:a16="http://schemas.microsoft.com/office/drawing/2014/main" val="20000"/>
                    </a:ext>
                  </a:extLst>
                </a:gridCol>
                <a:gridCol w="7034212">
                  <a:extLst>
                    <a:ext uri="{9D8B030D-6E8A-4147-A177-3AD203B41FA5}">
                      <a16:colId xmlns:a16="http://schemas.microsoft.com/office/drawing/2014/main" val="20001"/>
                    </a:ext>
                  </a:extLst>
                </a:gridCol>
              </a:tblGrid>
              <a:tr h="1165397">
                <a:tc>
                  <a:txBody>
                    <a:bodyPr/>
                    <a:lstStyle/>
                    <a:p>
                      <a:pPr>
                        <a:lnSpc>
                          <a:spcPct val="107000"/>
                        </a:lnSpc>
                        <a:spcAft>
                          <a:spcPts val="0"/>
                        </a:spcAft>
                      </a:pPr>
                      <a:endParaRPr lang="es-CO" sz="2800" b="1" dirty="0">
                        <a:solidFill>
                          <a:schemeClr val="tx1"/>
                        </a:solidFill>
                        <a:effectLst/>
                      </a:endParaRPr>
                    </a:p>
                    <a:p>
                      <a:pPr>
                        <a:lnSpc>
                          <a:spcPct val="107000"/>
                        </a:lnSpc>
                        <a:spcAft>
                          <a:spcPts val="0"/>
                        </a:spcAft>
                      </a:pPr>
                      <a:r>
                        <a:rPr lang="es-CO" sz="2800" b="1" dirty="0">
                          <a:solidFill>
                            <a:schemeClr val="tx1"/>
                          </a:solidFill>
                          <a:effectLst/>
                        </a:rPr>
                        <a:t>Codificación</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CO" sz="2800" b="1" dirty="0">
                        <a:solidFill>
                          <a:schemeClr val="tx1"/>
                        </a:solidFill>
                        <a:effectLst/>
                      </a:endParaRPr>
                    </a:p>
                    <a:p>
                      <a:pPr algn="ctr">
                        <a:lnSpc>
                          <a:spcPct val="107000"/>
                        </a:lnSpc>
                        <a:spcAft>
                          <a:spcPts val="0"/>
                        </a:spcAft>
                      </a:pPr>
                      <a:r>
                        <a:rPr lang="es-CO" sz="2800" b="1" dirty="0">
                          <a:solidFill>
                            <a:schemeClr val="tx1"/>
                          </a:solidFill>
                          <a:effectLst/>
                        </a:rPr>
                        <a:t>Descripción</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90390">
                <a:tc>
                  <a:txBody>
                    <a:bodyPr/>
                    <a:lstStyle/>
                    <a:p>
                      <a:pPr>
                        <a:lnSpc>
                          <a:spcPct val="107000"/>
                        </a:lnSpc>
                        <a:spcAft>
                          <a:spcPts val="0"/>
                        </a:spcAft>
                      </a:pPr>
                      <a:r>
                        <a:rPr lang="es-CO" sz="2800" b="1" dirty="0">
                          <a:solidFill>
                            <a:schemeClr val="tx1"/>
                          </a:solidFill>
                          <a:effectLst/>
                        </a:rPr>
                        <a:t>NICSP 32</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2600" b="1" dirty="0">
                          <a:effectLst/>
                        </a:rPr>
                        <a:t>Concesiones (APP)</a:t>
                      </a:r>
                      <a:endParaRPr lang="es-CO"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31219">
                <a:tc>
                  <a:txBody>
                    <a:bodyPr/>
                    <a:lstStyle/>
                    <a:p>
                      <a:pPr>
                        <a:lnSpc>
                          <a:spcPct val="107000"/>
                        </a:lnSpc>
                        <a:spcAft>
                          <a:spcPts val="0"/>
                        </a:spcAft>
                      </a:pPr>
                      <a:r>
                        <a:rPr lang="es-CO" sz="2800" b="1" dirty="0">
                          <a:solidFill>
                            <a:schemeClr val="tx1"/>
                          </a:solidFill>
                          <a:effectLst/>
                        </a:rPr>
                        <a:t>NICSP 33</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2600" b="1" dirty="0">
                          <a:effectLst/>
                        </a:rPr>
                        <a:t>Adopción por primera vez de las IPSAS base devengada</a:t>
                      </a:r>
                      <a:endParaRPr lang="es-CO"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90390">
                <a:tc>
                  <a:txBody>
                    <a:bodyPr/>
                    <a:lstStyle/>
                    <a:p>
                      <a:pPr>
                        <a:lnSpc>
                          <a:spcPct val="107000"/>
                        </a:lnSpc>
                        <a:spcAft>
                          <a:spcPts val="0"/>
                        </a:spcAft>
                      </a:pPr>
                      <a:r>
                        <a:rPr lang="es-CO" sz="2800" b="1" dirty="0">
                          <a:solidFill>
                            <a:schemeClr val="tx1"/>
                          </a:solidFill>
                          <a:effectLst/>
                        </a:rPr>
                        <a:t>NICSP 34</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2600" b="1" dirty="0">
                          <a:effectLst/>
                        </a:rPr>
                        <a:t>Estados financieros individuales </a:t>
                      </a:r>
                      <a:endParaRPr lang="es-CO"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90390">
                <a:tc>
                  <a:txBody>
                    <a:bodyPr/>
                    <a:lstStyle/>
                    <a:p>
                      <a:pPr>
                        <a:lnSpc>
                          <a:spcPct val="107000"/>
                        </a:lnSpc>
                        <a:spcAft>
                          <a:spcPts val="0"/>
                        </a:spcAft>
                      </a:pPr>
                      <a:r>
                        <a:rPr lang="es-CO" sz="2800" b="1" dirty="0">
                          <a:solidFill>
                            <a:schemeClr val="tx1"/>
                          </a:solidFill>
                          <a:effectLst/>
                        </a:rPr>
                        <a:t>NICSP 35</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2600" b="1" dirty="0">
                          <a:effectLst/>
                        </a:rPr>
                        <a:t>Estados Financieros Consolidados</a:t>
                      </a:r>
                      <a:endParaRPr lang="es-CO"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0390">
                <a:tc>
                  <a:txBody>
                    <a:bodyPr/>
                    <a:lstStyle/>
                    <a:p>
                      <a:pPr>
                        <a:lnSpc>
                          <a:spcPct val="107000"/>
                        </a:lnSpc>
                        <a:spcAft>
                          <a:spcPts val="0"/>
                        </a:spcAft>
                      </a:pPr>
                      <a:r>
                        <a:rPr lang="es-CO" sz="2800" b="1" dirty="0">
                          <a:solidFill>
                            <a:schemeClr val="tx1"/>
                          </a:solidFill>
                          <a:effectLst/>
                        </a:rPr>
                        <a:t>NICSP 36</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2600" b="1" dirty="0">
                          <a:effectLst/>
                        </a:rPr>
                        <a:t>Inversiones en asociadas y negocios conjuntos</a:t>
                      </a:r>
                      <a:endParaRPr lang="es-CO"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90390">
                <a:tc>
                  <a:txBody>
                    <a:bodyPr/>
                    <a:lstStyle/>
                    <a:p>
                      <a:pPr>
                        <a:lnSpc>
                          <a:spcPct val="107000"/>
                        </a:lnSpc>
                        <a:spcAft>
                          <a:spcPts val="0"/>
                        </a:spcAft>
                      </a:pPr>
                      <a:r>
                        <a:rPr lang="es-CO" sz="2800" b="1" dirty="0">
                          <a:solidFill>
                            <a:schemeClr val="tx1"/>
                          </a:solidFill>
                          <a:effectLst/>
                        </a:rPr>
                        <a:t>NICSP 37</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2600" b="1" dirty="0">
                          <a:effectLst/>
                        </a:rPr>
                        <a:t>Acuerdos Conjuntos </a:t>
                      </a:r>
                      <a:endParaRPr lang="es-CO"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90390">
                <a:tc>
                  <a:txBody>
                    <a:bodyPr/>
                    <a:lstStyle/>
                    <a:p>
                      <a:pPr>
                        <a:lnSpc>
                          <a:spcPct val="107000"/>
                        </a:lnSpc>
                        <a:spcAft>
                          <a:spcPts val="0"/>
                        </a:spcAft>
                      </a:pPr>
                      <a:r>
                        <a:rPr lang="es-CO" sz="2800" b="1" dirty="0">
                          <a:solidFill>
                            <a:schemeClr val="tx1"/>
                          </a:solidFill>
                          <a:effectLst/>
                        </a:rPr>
                        <a:t>NICSP 38</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2600" b="1" dirty="0">
                          <a:effectLst/>
                        </a:rPr>
                        <a:t>Revelación de participaciones en otras entidades </a:t>
                      </a:r>
                      <a:endParaRPr lang="es-CO"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86182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2864" y="24123"/>
            <a:ext cx="9166864" cy="1169551"/>
          </a:xfrm>
          <a:prstGeom prst="rect">
            <a:avLst/>
          </a:prstGeom>
        </p:spPr>
        <p:txBody>
          <a:bodyPr wrap="square">
            <a:spAutoFit/>
          </a:bodyPr>
          <a:lstStyle/>
          <a:p>
            <a:pPr marL="63500" indent="0" algn="ctr" eaLnBrk="1" hangingPunct="1">
              <a:buNone/>
              <a:defRPr/>
            </a:pPr>
            <a:r>
              <a:rPr lang="es-ES" sz="3500" b="1" dirty="0">
                <a:solidFill>
                  <a:schemeClr val="bg1"/>
                </a:solidFill>
                <a:effectLst>
                  <a:outerShdw blurRad="38100" dist="38100" dir="2700000" algn="tl">
                    <a:srgbClr val="000000"/>
                  </a:outerShdw>
                </a:effectLst>
                <a:latin typeface="Calibri" pitchFamily="34" charset="0"/>
                <a:cs typeface="Arial" charset="0"/>
              </a:rPr>
              <a:t>MODELO DE CONTABILIDAD PARA ENTIDADES DE GOBIERNO</a:t>
            </a:r>
          </a:p>
        </p:txBody>
      </p:sp>
      <p:sp>
        <p:nvSpPr>
          <p:cNvPr id="5" name="128 Flecha derecha"/>
          <p:cNvSpPr/>
          <p:nvPr/>
        </p:nvSpPr>
        <p:spPr>
          <a:xfrm>
            <a:off x="727479" y="4481095"/>
            <a:ext cx="418195" cy="532081"/>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6" name="129 Rectángulo"/>
          <p:cNvSpPr/>
          <p:nvPr/>
        </p:nvSpPr>
        <p:spPr>
          <a:xfrm rot="10800000" flipV="1">
            <a:off x="35497" y="2564904"/>
            <a:ext cx="558650" cy="3816424"/>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16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cs typeface="+mn-cs"/>
              </a:rPr>
              <a:t>NORMA</a:t>
            </a:r>
          </a:p>
          <a:p>
            <a:pPr algn="ctr" defTabSz="1454603" fontAlgn="auto">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rPr>
              <a:t>T</a:t>
            </a:r>
            <a:endParaRPr lang="es-CO" sz="16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cs typeface="+mn-cs"/>
              </a:rPr>
              <a:t>IVO</a:t>
            </a:r>
          </a:p>
        </p:txBody>
      </p:sp>
      <p:sp>
        <p:nvSpPr>
          <p:cNvPr id="11" name="134 Rectángulo"/>
          <p:cNvSpPr/>
          <p:nvPr/>
        </p:nvSpPr>
        <p:spPr>
          <a:xfrm>
            <a:off x="1055632" y="2250206"/>
            <a:ext cx="2264625" cy="874565"/>
          </a:xfrm>
          <a:prstGeom prst="rect">
            <a:avLst/>
          </a:prstGeom>
          <a:solidFill>
            <a:srgbClr val="C0504D">
              <a:hueOff val="0"/>
              <a:satOff val="0"/>
              <a:lumOff val="0"/>
              <a:alphaOff val="0"/>
            </a:srgbClr>
          </a:solidFill>
          <a:ln w="25400" cap="flat" cmpd="sng" algn="ctr">
            <a:solidFill>
              <a:schemeClr val="tx1"/>
            </a:solidFill>
            <a:prstDash val="solid"/>
          </a:ln>
          <a:effectLst>
            <a:glow rad="1016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PREPARACIÓN OBLIGATORIA</a:t>
            </a:r>
          </a:p>
        </p:txBody>
      </p:sp>
      <p:sp>
        <p:nvSpPr>
          <p:cNvPr id="12" name="135 Rectángulo"/>
          <p:cNvSpPr/>
          <p:nvPr/>
        </p:nvSpPr>
        <p:spPr>
          <a:xfrm>
            <a:off x="3986119" y="2247270"/>
            <a:ext cx="2241530" cy="877501"/>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TRANSICIÓN </a:t>
            </a:r>
          </a:p>
        </p:txBody>
      </p:sp>
      <p:sp>
        <p:nvSpPr>
          <p:cNvPr id="13" name="136 Rectángulo"/>
          <p:cNvSpPr/>
          <p:nvPr/>
        </p:nvSpPr>
        <p:spPr>
          <a:xfrm>
            <a:off x="6876256" y="2250206"/>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1016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707904" y="3879046"/>
            <a:ext cx="2913825"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7020545" y="3918535"/>
            <a:ext cx="1799927" cy="224676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NICSP</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03380" y="3990543"/>
            <a:ext cx="2004096" cy="2246769"/>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000" kern="0" dirty="0">
                <a:solidFill>
                  <a:sysClr val="windowText" lastClr="000000"/>
                </a:solidFill>
                <a:latin typeface="Calibri" panose="020F0502020204030204" pitchFamily="34" charset="0"/>
              </a:rPr>
              <a:t>Actividades de preparación para aplicar el nuevo marco normativo a partir de las NICSP</a:t>
            </a:r>
          </a:p>
        </p:txBody>
      </p:sp>
      <p:sp>
        <p:nvSpPr>
          <p:cNvPr id="17" name="140 Flecha derecha"/>
          <p:cNvSpPr/>
          <p:nvPr/>
        </p:nvSpPr>
        <p:spPr>
          <a:xfrm>
            <a:off x="3491880" y="2600225"/>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2600226"/>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1039423" y="3285232"/>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1" name="143 Flecha izquierda y derecha"/>
          <p:cNvSpPr/>
          <p:nvPr/>
        </p:nvSpPr>
        <p:spPr>
          <a:xfrm>
            <a:off x="3871084" y="3318916"/>
            <a:ext cx="2492427" cy="398116"/>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2" name="144 Flecha izquierda y derecha"/>
          <p:cNvSpPr/>
          <p:nvPr/>
        </p:nvSpPr>
        <p:spPr>
          <a:xfrm>
            <a:off x="6861469" y="3285232"/>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AutoShape 4"/>
          <p:cNvSpPr>
            <a:spLocks noChangeArrowheads="1"/>
          </p:cNvSpPr>
          <p:nvPr/>
        </p:nvSpPr>
        <p:spPr bwMode="auto">
          <a:xfrm>
            <a:off x="279088" y="1301017"/>
            <a:ext cx="8397368" cy="506859"/>
          </a:xfrm>
          <a:prstGeom prst="roundRect">
            <a:avLst>
              <a:gd name="adj" fmla="val 21667"/>
            </a:avLst>
          </a:prstGeom>
          <a:gradFill rotWithShape="1">
            <a:gsLst>
              <a:gs pos="0">
                <a:srgbClr val="BDC9AF"/>
              </a:gs>
              <a:gs pos="100000">
                <a:srgbClr val="FFFFFF"/>
              </a:gs>
            </a:gsLst>
            <a:lin ang="2700000" scaled="1"/>
          </a:gradFill>
          <a:ln w="50800" algn="ctr">
            <a:solidFill>
              <a:schemeClr val="tx1"/>
            </a:solid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p>
        </p:txBody>
      </p:sp>
      <p:sp>
        <p:nvSpPr>
          <p:cNvPr id="20" name="8 CuadroTexto"/>
          <p:cNvSpPr txBox="1">
            <a:spLocks noChangeArrowheads="1"/>
          </p:cNvSpPr>
          <p:nvPr/>
        </p:nvSpPr>
        <p:spPr bwMode="auto">
          <a:xfrm>
            <a:off x="-108520" y="1772816"/>
            <a:ext cx="950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24" name="9 CuadroTexto"/>
          <p:cNvSpPr txBox="1">
            <a:spLocks noChangeArrowheads="1"/>
          </p:cNvSpPr>
          <p:nvPr/>
        </p:nvSpPr>
        <p:spPr bwMode="auto">
          <a:xfrm>
            <a:off x="1115616" y="1772816"/>
            <a:ext cx="233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25" name="10 CuadroTexto"/>
          <p:cNvSpPr txBox="1">
            <a:spLocks noChangeArrowheads="1"/>
          </p:cNvSpPr>
          <p:nvPr/>
        </p:nvSpPr>
        <p:spPr bwMode="auto">
          <a:xfrm>
            <a:off x="3851771" y="1772816"/>
            <a:ext cx="2492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26" name="10 CuadroTexto"/>
          <p:cNvSpPr txBox="1">
            <a:spLocks noChangeArrowheads="1"/>
          </p:cNvSpPr>
          <p:nvPr/>
        </p:nvSpPr>
        <p:spPr bwMode="auto">
          <a:xfrm>
            <a:off x="6831530" y="1772816"/>
            <a:ext cx="2132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2017</a:t>
            </a:r>
          </a:p>
        </p:txBody>
      </p:sp>
    </p:spTree>
    <p:extLst>
      <p:ext uri="{BB962C8B-B14F-4D97-AF65-F5344CB8AC3E}">
        <p14:creationId xmlns:p14="http://schemas.microsoft.com/office/powerpoint/2010/main" val="1262509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0" nodeType="afterEffect">
                                  <p:stCondLst>
                                    <p:cond delay="500"/>
                                  </p:stCondLst>
                                  <p:childTnLst>
                                    <p:animClr clrSpc="hsl" dir="cw">
                                      <p:cBhvr override="childStyle">
                                        <p:cTn id="12" dur="500" fill="hold"/>
                                        <p:tgtEl>
                                          <p:spTgt spid="17"/>
                                        </p:tgtEl>
                                        <p:attrNameLst>
                                          <p:attrName>style.color</p:attrName>
                                        </p:attrNameLst>
                                      </p:cBhvr>
                                      <p:by>
                                        <p:hsl h="7200000" s="0" l="0"/>
                                      </p:by>
                                    </p:animClr>
                                    <p:animClr clrSpc="hsl" dir="cw">
                                      <p:cBhvr>
                                        <p:cTn id="13" dur="500" fill="hold"/>
                                        <p:tgtEl>
                                          <p:spTgt spid="17"/>
                                        </p:tgtEl>
                                        <p:attrNameLst>
                                          <p:attrName>fillcolor</p:attrName>
                                        </p:attrNameLst>
                                      </p:cBhvr>
                                      <p:by>
                                        <p:hsl h="7200000" s="0" l="0"/>
                                      </p:by>
                                    </p:animClr>
                                    <p:animClr clrSpc="hsl" dir="cw">
                                      <p:cBhvr>
                                        <p:cTn id="14" dur="500" fill="hold"/>
                                        <p:tgtEl>
                                          <p:spTgt spid="17"/>
                                        </p:tgtEl>
                                        <p:attrNameLst>
                                          <p:attrName>stroke.color</p:attrName>
                                        </p:attrNameLst>
                                      </p:cBhvr>
                                      <p:by>
                                        <p:hsl h="7200000" s="0" l="0"/>
                                      </p:by>
                                    </p:animClr>
                                    <p:set>
                                      <p:cBhvr>
                                        <p:cTn id="15" dur="500" fill="hold"/>
                                        <p:tgtEl>
                                          <p:spTgt spid="17"/>
                                        </p:tgtEl>
                                        <p:attrNameLst>
                                          <p:attrName>fill.type</p:attrName>
                                        </p:attrNameLst>
                                      </p:cBhvr>
                                      <p:to>
                                        <p:strVal val="solid"/>
                                      </p:to>
                                    </p:set>
                                  </p:childTnLst>
                                </p:cTn>
                              </p:par>
                            </p:childTnLst>
                          </p:cTn>
                        </p:par>
                        <p:par>
                          <p:cTn id="16" fill="hold">
                            <p:stCondLst>
                              <p:cond delay="1500"/>
                            </p:stCondLst>
                            <p:childTnLst>
                              <p:par>
                                <p:cTn id="17" presetID="22" presetClass="emph" presetSubtype="0" fill="hold" grpId="0" nodeType="afterEffect">
                                  <p:stCondLst>
                                    <p:cond delay="1000"/>
                                  </p:stCondLst>
                                  <p:childTnLst>
                                    <p:animClr clrSpc="hsl" dir="cw">
                                      <p:cBhvr override="childStyle">
                                        <p:cTn id="18" dur="500" fill="hold"/>
                                        <p:tgtEl>
                                          <p:spTgt spid="18"/>
                                        </p:tgtEl>
                                        <p:attrNameLst>
                                          <p:attrName>style.color</p:attrName>
                                        </p:attrNameLst>
                                      </p:cBhvr>
                                      <p:by>
                                        <p:hsl h="-7200000" s="0" l="0"/>
                                      </p:by>
                                    </p:animClr>
                                    <p:animClr clrSpc="hsl" dir="cw">
                                      <p:cBhvr>
                                        <p:cTn id="19" dur="500" fill="hold"/>
                                        <p:tgtEl>
                                          <p:spTgt spid="18"/>
                                        </p:tgtEl>
                                        <p:attrNameLst>
                                          <p:attrName>fillcolor</p:attrName>
                                        </p:attrNameLst>
                                      </p:cBhvr>
                                      <p:by>
                                        <p:hsl h="-7200000" s="0" l="0"/>
                                      </p:by>
                                    </p:animClr>
                                    <p:animClr clrSpc="hsl" dir="cw">
                                      <p:cBhvr>
                                        <p:cTn id="20" dur="500" fill="hold"/>
                                        <p:tgtEl>
                                          <p:spTgt spid="18"/>
                                        </p:tgtEl>
                                        <p:attrNameLst>
                                          <p:attrName>stroke.color</p:attrName>
                                        </p:attrNameLst>
                                      </p:cBhvr>
                                      <p:by>
                                        <p:hsl h="-7200000" s="0" l="0"/>
                                      </p:by>
                                    </p:animClr>
                                    <p:set>
                                      <p:cBhvr>
                                        <p:cTn id="21"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2864" y="24123"/>
            <a:ext cx="9166864" cy="1277273"/>
          </a:xfrm>
          <a:prstGeom prst="rect">
            <a:avLst/>
          </a:prstGeom>
        </p:spPr>
        <p:txBody>
          <a:bodyPr wrap="square">
            <a:spAutoFit/>
          </a:bodyPr>
          <a:lstStyle/>
          <a:p>
            <a:pPr marL="63500" indent="0" algn="ctr" eaLnBrk="1" hangingPunct="1">
              <a:buNone/>
              <a:defRPr/>
            </a:pPr>
            <a:r>
              <a:rPr lang="es-ES" sz="3500" b="1" dirty="0">
                <a:solidFill>
                  <a:schemeClr val="bg1"/>
                </a:solidFill>
                <a:effectLst>
                  <a:outerShdw blurRad="38100" dist="38100" dir="2700000" algn="tl">
                    <a:srgbClr val="000000"/>
                  </a:outerShdw>
                </a:effectLst>
                <a:latin typeface="Calibri" pitchFamily="34" charset="0"/>
                <a:cs typeface="Arial" charset="0"/>
              </a:rPr>
              <a:t>MODELO DE CONTABILIDAD PARA </a:t>
            </a:r>
          </a:p>
          <a:p>
            <a:pPr marL="63500" indent="0" algn="ctr" eaLnBrk="1" hangingPunct="1">
              <a:buNone/>
              <a:defRPr/>
            </a:pPr>
            <a:r>
              <a:rPr lang="es-ES" sz="3500" b="1" dirty="0">
                <a:solidFill>
                  <a:schemeClr val="bg1"/>
                </a:solidFill>
                <a:effectLst>
                  <a:outerShdw blurRad="38100" dist="38100" dir="2700000" algn="tl">
                    <a:srgbClr val="000000"/>
                  </a:outerShdw>
                </a:effectLst>
                <a:latin typeface="Calibri" pitchFamily="34" charset="0"/>
                <a:cs typeface="Arial" charset="0"/>
              </a:rPr>
              <a:t>ENTIDADES DE GOBIERNO</a:t>
            </a:r>
          </a:p>
        </p:txBody>
      </p:sp>
      <p:pic>
        <p:nvPicPr>
          <p:cNvPr id="1026" name="Picture 2" descr="Proyecto Marco Normativo para Entidades de Gobierno"/>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22864" y="1193674"/>
            <a:ext cx="9166864" cy="2466645"/>
          </a:xfrm>
          <a:prstGeom prst="rect">
            <a:avLst/>
          </a:prstGeom>
          <a:noFill/>
          <a:extLst>
            <a:ext uri="{909E8E84-426E-40DD-AFC4-6F175D3DCCD1}">
              <a14:hiddenFill xmlns:a14="http://schemas.microsoft.com/office/drawing/2010/main">
                <a:solidFill>
                  <a:srgbClr val="FFFFFF"/>
                </a:solidFill>
              </a14:hiddenFill>
            </a:ext>
          </a:extLst>
        </p:spPr>
      </p:pic>
      <p:sp>
        <p:nvSpPr>
          <p:cNvPr id="2" name="Llamada de flecha hacia abajo 1"/>
          <p:cNvSpPr/>
          <p:nvPr/>
        </p:nvSpPr>
        <p:spPr bwMode="auto">
          <a:xfrm>
            <a:off x="3779912" y="3645024"/>
            <a:ext cx="576064" cy="554360"/>
          </a:xfrm>
          <a:prstGeom prst="downArrowCallout">
            <a:avLst/>
          </a:prstGeom>
          <a:solidFill>
            <a:schemeClr val="bg1">
              <a:lumMod val="50000"/>
            </a:schemeClr>
          </a:solidFill>
          <a:ln w="9525" cap="flat" cmpd="sng" algn="ctr">
            <a:noFill/>
            <a:prstDash val="solid"/>
            <a:round/>
            <a:headEnd type="none" w="med" len="med"/>
            <a:tailEnd type="none" w="med" len="med"/>
          </a:ln>
          <a:effectLst>
            <a:glow rad="63500">
              <a:schemeClr val="accent6">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3" name="Rectángulo 2"/>
          <p:cNvSpPr/>
          <p:nvPr/>
        </p:nvSpPr>
        <p:spPr bwMode="auto">
          <a:xfrm>
            <a:off x="29716" y="4293096"/>
            <a:ext cx="9006780" cy="936104"/>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O" sz="2800" b="1" i="0" u="none" strike="noStrike" cap="none" normalizeH="0" baseline="0" dirty="0">
                <a:ln>
                  <a:noFill/>
                </a:ln>
                <a:solidFill>
                  <a:schemeClr val="bg1"/>
                </a:solidFill>
                <a:effectLst/>
                <a:latin typeface="Times New Roman" pitchFamily="18" charset="0"/>
              </a:rPr>
              <a:t>MARCO CONCEPTUAL PARA</a:t>
            </a:r>
            <a:r>
              <a:rPr kumimoji="0" lang="es-CO" sz="2800" b="1" i="0" u="none" strike="noStrike" cap="none" normalizeH="0" dirty="0">
                <a:ln>
                  <a:noFill/>
                </a:ln>
                <a:solidFill>
                  <a:schemeClr val="bg1"/>
                </a:solidFill>
                <a:effectLst/>
                <a:latin typeface="Times New Roman" pitchFamily="18" charset="0"/>
              </a:rPr>
              <a:t> LA PREPARACIÓN Y PRESENTACIÓN DE INFORMACIÓN FINANCIERA</a:t>
            </a:r>
            <a:endParaRPr kumimoji="0" lang="es-CO" sz="2800" b="1" i="0" u="none" strike="noStrike" cap="none" normalizeH="0" baseline="0" dirty="0">
              <a:ln>
                <a:noFill/>
              </a:ln>
              <a:solidFill>
                <a:schemeClr val="bg1"/>
              </a:solidFill>
              <a:effectLst/>
              <a:latin typeface="Times New Roman" pitchFamily="18" charset="0"/>
            </a:endParaRPr>
          </a:p>
        </p:txBody>
      </p:sp>
      <p:sp>
        <p:nvSpPr>
          <p:cNvPr id="27" name="Rectángulo 26"/>
          <p:cNvSpPr/>
          <p:nvPr/>
        </p:nvSpPr>
        <p:spPr bwMode="auto">
          <a:xfrm>
            <a:off x="29716" y="5373216"/>
            <a:ext cx="9006780" cy="144016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O" sz="2800" b="1" i="0" u="none" strike="noStrike" cap="none" normalizeH="0" baseline="0" dirty="0">
                <a:ln>
                  <a:noFill/>
                </a:ln>
                <a:solidFill>
                  <a:schemeClr val="bg1"/>
                </a:solidFill>
                <a:effectLst/>
                <a:latin typeface="Times New Roman" pitchFamily="18" charset="0"/>
              </a:rPr>
              <a:t>NORMAS  PARA  EL  RECONOCIMIENTO,</a:t>
            </a:r>
            <a:r>
              <a:rPr kumimoji="0" lang="es-CO" sz="2800" b="1" i="0" u="none" strike="noStrike" cap="none" normalizeH="0" dirty="0">
                <a:ln>
                  <a:noFill/>
                </a:ln>
                <a:solidFill>
                  <a:schemeClr val="bg1"/>
                </a:solidFill>
                <a:effectLst/>
                <a:latin typeface="Times New Roman" pitchFamily="18" charset="0"/>
              </a:rPr>
              <a:t> MEDICIÓN,  REVELACIÓN  Y  PRESENTACIÓN</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2800" b="1" i="0" u="none" strike="noStrike" cap="none" normalizeH="0" dirty="0">
                <a:ln>
                  <a:noFill/>
                </a:ln>
                <a:solidFill>
                  <a:schemeClr val="bg1"/>
                </a:solidFill>
                <a:effectLst/>
                <a:latin typeface="Times New Roman" pitchFamily="18" charset="0"/>
              </a:rPr>
              <a:t> DE  LOS  HECHOS  ECONÓMICOS</a:t>
            </a:r>
            <a:endParaRPr kumimoji="0" lang="es-CO" sz="2800" b="1" i="0" u="none" strike="noStrike" cap="none" normalizeH="0" baseline="0" dirty="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84400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Título"/>
          <p:cNvSpPr>
            <a:spLocks noGrp="1"/>
          </p:cNvSpPr>
          <p:nvPr>
            <p:ph type="ctrTitle"/>
          </p:nvPr>
        </p:nvSpPr>
        <p:spPr bwMode="auto">
          <a:xfrm>
            <a:off x="34924" y="764704"/>
            <a:ext cx="4537076" cy="648072"/>
          </a:xfrm>
          <a:noFill/>
          <a:ln w="9525">
            <a:solidFill>
              <a:srgbClr val="000000"/>
            </a:solid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s-ES" sz="1800" dirty="0">
                <a:cs typeface="Times New Roman" pitchFamily="18" charset="0"/>
              </a:rPr>
              <a:t>Estrategia de Convergencia de la Regulación Contable Pública  hacia NIIF y NICSP</a:t>
            </a:r>
            <a:endParaRPr lang="es-ES" altLang="es-ES" sz="1900" dirty="0"/>
          </a:p>
        </p:txBody>
      </p:sp>
      <p:sp>
        <p:nvSpPr>
          <p:cNvPr id="4" name="3 Marcador de número de diapositiva"/>
          <p:cNvSpPr>
            <a:spLocks noGrp="1"/>
          </p:cNvSpPr>
          <p:nvPr>
            <p:ph type="sldNum" sz="quarter" idx="20"/>
          </p:nvPr>
        </p:nvSpPr>
        <p:spPr/>
        <p:txBody>
          <a:bodyPr/>
          <a:lstStyle/>
          <a:p>
            <a:pPr>
              <a:defRPr/>
            </a:pPr>
            <a:fld id="{A734510A-6B79-433E-8C0E-44E491A537AF}" type="slidenum">
              <a:rPr lang="es-ES_tradnl"/>
              <a:pPr>
                <a:defRPr/>
              </a:pPr>
              <a:t>2</a:t>
            </a:fld>
            <a:endParaRPr lang="es-ES_tradnl"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7984" y="2493698"/>
            <a:ext cx="4932548" cy="467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bwMode="auto">
          <a:xfrm>
            <a:off x="5652120" y="5150888"/>
            <a:ext cx="2376264" cy="29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a:ln>
                  <a:noFill/>
                </a:ln>
                <a:solidFill>
                  <a:schemeClr val="tx1"/>
                </a:solidFill>
                <a:effectLst/>
                <a:latin typeface="Times New Roman" pitchFamily="18" charset="0"/>
              </a:rPr>
              <a:t>          </a:t>
            </a:r>
            <a:r>
              <a:rPr kumimoji="0" lang="es-CO" sz="2000" b="1" i="0" u="none" strike="noStrike" cap="none" normalizeH="0" baseline="0" dirty="0">
                <a:ln>
                  <a:noFill/>
                </a:ln>
                <a:solidFill>
                  <a:schemeClr val="accent2">
                    <a:lumMod val="50000"/>
                  </a:schemeClr>
                </a:solidFill>
                <a:effectLst/>
                <a:latin typeface="Times New Roman" pitchFamily="18" charset="0"/>
              </a:rPr>
              <a:t>NICSP</a:t>
            </a:r>
          </a:p>
        </p:txBody>
      </p:sp>
      <p:pic>
        <p:nvPicPr>
          <p:cNvPr id="11" name="Imagen 1"/>
          <p:cNvPicPr>
            <a:picLocks noChangeAspect="1"/>
          </p:cNvPicPr>
          <p:nvPr/>
        </p:nvPicPr>
        <p:blipFill>
          <a:blip r:embed="rId4"/>
          <a:stretch>
            <a:fillRect/>
          </a:stretch>
        </p:blipFill>
        <p:spPr>
          <a:xfrm>
            <a:off x="4716016" y="332656"/>
            <a:ext cx="4320480" cy="2304256"/>
          </a:xfrm>
          <a:prstGeom prst="rect">
            <a:avLst/>
          </a:prstGeom>
          <a:ln>
            <a:solidFill>
              <a:schemeClr val="bg1"/>
            </a:solidFill>
          </a:ln>
          <a:effectLst>
            <a:glow rad="139700">
              <a:srgbClr val="809EC2">
                <a:satMod val="175000"/>
                <a:alpha val="40000"/>
              </a:srgbClr>
            </a:glow>
            <a:outerShdw blurRad="50800" dist="38100" algn="l" rotWithShape="0">
              <a:prstClr val="black">
                <a:alpha val="40000"/>
              </a:prstClr>
            </a:outerShdw>
          </a:effectLst>
        </p:spPr>
      </p:pic>
      <p:pic>
        <p:nvPicPr>
          <p:cNvPr id="1028" name="Picture 4" descr="http://www.enciclopediacolombiana.com/enciclopediacolombiana/departamentos/mapa_colombia_jp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1377" y="1484784"/>
            <a:ext cx="3910583" cy="537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907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20</a:t>
            </a:fld>
            <a:endParaRPr lang="es-ES_tradnl" dirty="0"/>
          </a:p>
        </p:txBody>
      </p:sp>
      <p:sp>
        <p:nvSpPr>
          <p:cNvPr id="6" name="1 Rectángulo"/>
          <p:cNvSpPr/>
          <p:nvPr/>
        </p:nvSpPr>
        <p:spPr>
          <a:xfrm>
            <a:off x="3995936" y="1412776"/>
            <a:ext cx="5040560" cy="5447645"/>
          </a:xfrm>
          <a:prstGeom prst="rect">
            <a:avLst/>
          </a:prstGeom>
          <a:solidFill>
            <a:schemeClr val="accent1">
              <a:lumMod val="20000"/>
              <a:lumOff val="80000"/>
            </a:schemeClr>
          </a:solidFill>
          <a:ln>
            <a:solidFill>
              <a:schemeClr val="tx1"/>
            </a:solidFill>
          </a:ln>
          <a:effectLst>
            <a:glow rad="63500">
              <a:schemeClr val="accent6">
                <a:satMod val="175000"/>
                <a:alpha val="40000"/>
              </a:schemeClr>
            </a:glow>
          </a:effectLst>
        </p:spPr>
        <p:txBody>
          <a:bodyPr wrap="square">
            <a:spAutoFit/>
          </a:bodyPr>
          <a:lstStyle/>
          <a:p>
            <a:pPr algn="just"/>
            <a:r>
              <a:rPr lang="es-ES" sz="2800" b="1" dirty="0"/>
              <a:t>A partir de la </a:t>
            </a:r>
            <a:r>
              <a:rPr lang="es-ES" sz="3000" b="1" i="1" u="sng" dirty="0"/>
              <a:t>caracterización de las entidades de gobierno</a:t>
            </a:r>
            <a:r>
              <a:rPr lang="es-ES" sz="3000" b="1" dirty="0"/>
              <a:t> </a:t>
            </a:r>
            <a:r>
              <a:rPr lang="es-ES" sz="2800" b="1" dirty="0"/>
              <a:t>y del contexto en el que operan, establece los usuarios de la información y sus necesidades; los objetivos y las características de la información financiera, así como las bases conceptuales para la definición de los elementos de los estados financieros y los criterios de </a:t>
            </a:r>
            <a:r>
              <a:rPr lang="es-ES" sz="3200" b="1" i="1" u="sng" dirty="0"/>
              <a:t>reconocimiento</a:t>
            </a:r>
            <a:r>
              <a:rPr lang="es-ES" sz="2800" b="1" dirty="0"/>
              <a:t>, </a:t>
            </a:r>
            <a:r>
              <a:rPr lang="es-ES" sz="3200" b="1" i="1" u="sng" dirty="0"/>
              <a:t>medición</a:t>
            </a:r>
            <a:r>
              <a:rPr lang="es-ES" sz="2800" b="1" dirty="0"/>
              <a:t> y </a:t>
            </a:r>
            <a:r>
              <a:rPr lang="es-ES" sz="3200" b="1" i="1" u="sng" dirty="0"/>
              <a:t>revelación</a:t>
            </a:r>
          </a:p>
        </p:txBody>
      </p:sp>
      <p:sp>
        <p:nvSpPr>
          <p:cNvPr id="7" name="13 Rectángulo"/>
          <p:cNvSpPr/>
          <p:nvPr/>
        </p:nvSpPr>
        <p:spPr>
          <a:xfrm>
            <a:off x="35496" y="3054439"/>
            <a:ext cx="3024336" cy="2862322"/>
          </a:xfrm>
          <a:prstGeom prst="rect">
            <a:avLst/>
          </a:prstGeom>
        </p:spPr>
        <p:txBody>
          <a:bodyPr wrap="square">
            <a:spAutoFit/>
          </a:bodyPr>
          <a:lstStyle/>
          <a:p>
            <a:pPr algn="ctr"/>
            <a:r>
              <a:rPr lang="es-ES" sz="3600" b="1" dirty="0"/>
              <a:t>TIENE COMO REFERENTE EL MARCO CONCEPTUAL DE  </a:t>
            </a:r>
            <a:r>
              <a:rPr lang="es-ES" sz="3600" b="1" i="1" u="sng" dirty="0">
                <a:solidFill>
                  <a:srgbClr val="002060"/>
                </a:solidFill>
              </a:rPr>
              <a:t>I P S A S B</a:t>
            </a:r>
          </a:p>
        </p:txBody>
      </p:sp>
      <p:sp>
        <p:nvSpPr>
          <p:cNvPr id="11" name="3 Rectángulo"/>
          <p:cNvSpPr/>
          <p:nvPr/>
        </p:nvSpPr>
        <p:spPr>
          <a:xfrm>
            <a:off x="-118190" y="1476073"/>
            <a:ext cx="4258142" cy="584775"/>
          </a:xfrm>
          <a:prstGeom prst="rect">
            <a:avLst/>
          </a:prstGeom>
        </p:spPr>
        <p:txBody>
          <a:bodyPr wrap="square">
            <a:spAutoFit/>
          </a:bodyPr>
          <a:lstStyle/>
          <a:p>
            <a:pPr marL="285750" indent="-285750">
              <a:buFont typeface="Arial" pitchFamily="34" charset="0"/>
              <a:buChar char="•"/>
            </a:pPr>
            <a:r>
              <a:rPr lang="es-ES" sz="3200" b="1" dirty="0">
                <a:solidFill>
                  <a:schemeClr val="accent6">
                    <a:lumMod val="75000"/>
                  </a:schemeClr>
                </a:solidFill>
                <a:effectLst>
                  <a:outerShdw blurRad="38100" dist="38100" dir="2700000" algn="tl">
                    <a:srgbClr val="000000">
                      <a:alpha val="43137"/>
                    </a:srgbClr>
                  </a:outerShdw>
                </a:effectLst>
              </a:rPr>
              <a:t>MARCO CONCEPTUAL </a:t>
            </a:r>
          </a:p>
        </p:txBody>
      </p:sp>
      <p:sp>
        <p:nvSpPr>
          <p:cNvPr id="13" name="Rectángulo 12"/>
          <p:cNvSpPr/>
          <p:nvPr/>
        </p:nvSpPr>
        <p:spPr>
          <a:xfrm>
            <a:off x="0" y="44624"/>
            <a:ext cx="9144000" cy="954107"/>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PRINCIPALES ASPECTOS DEL MARCO NORMATIVO</a:t>
            </a:r>
            <a:br>
              <a:rPr lang="es-ES" sz="2800" b="1" dirty="0">
                <a:solidFill>
                  <a:schemeClr val="bg1"/>
                </a:solidFill>
                <a:latin typeface="Arial" panose="020B0604020202020204" pitchFamily="34" charset="0"/>
                <a:cs typeface="Arial" panose="020B0604020202020204" pitchFamily="34" charset="0"/>
              </a:rPr>
            </a:br>
            <a:r>
              <a:rPr lang="es-ES" sz="2800" b="1" dirty="0">
                <a:solidFill>
                  <a:schemeClr val="bg1"/>
                </a:solidFill>
                <a:latin typeface="Arial" panose="020B0604020202020204" pitchFamily="34" charset="0"/>
                <a:cs typeface="Arial" panose="020B0604020202020204" pitchFamily="34" charset="0"/>
              </a:rPr>
              <a:t>PARA ENTIDADES DE GOBIERNO</a:t>
            </a:r>
            <a:endParaRPr lang="es-CO" sz="2800" dirty="0">
              <a:solidFill>
                <a:schemeClr val="bg1"/>
              </a:solidFill>
            </a:endParaRPr>
          </a:p>
        </p:txBody>
      </p:sp>
      <p:sp>
        <p:nvSpPr>
          <p:cNvPr id="14" name="Flecha abajo 13"/>
          <p:cNvSpPr/>
          <p:nvPr/>
        </p:nvSpPr>
        <p:spPr bwMode="auto">
          <a:xfrm>
            <a:off x="1043608" y="2142148"/>
            <a:ext cx="986805" cy="926812"/>
          </a:xfrm>
          <a:prstGeom prst="downArrow">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5" name="Flecha abajo 14"/>
          <p:cNvSpPr/>
          <p:nvPr/>
        </p:nvSpPr>
        <p:spPr bwMode="auto">
          <a:xfrm rot="16200000">
            <a:off x="3049418" y="4066657"/>
            <a:ext cx="648072" cy="956933"/>
          </a:xfrm>
          <a:prstGeom prst="downArrow">
            <a:avLst>
              <a:gd name="adj1" fmla="val 50000"/>
              <a:gd name="adj2" fmla="val 37195"/>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768306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21</a:t>
            </a:fld>
            <a:endParaRPr lang="es-ES_tradnl" dirty="0"/>
          </a:p>
        </p:txBody>
      </p:sp>
      <p:sp>
        <p:nvSpPr>
          <p:cNvPr id="7" name="17 Forma libre"/>
          <p:cNvSpPr/>
          <p:nvPr/>
        </p:nvSpPr>
        <p:spPr>
          <a:xfrm>
            <a:off x="1907704" y="1916832"/>
            <a:ext cx="2088232" cy="753915"/>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66752" tIns="227584" rIns="227584" bIns="227584" numCol="1" spcCol="1270" anchor="ctr" anchorCtr="0">
            <a:noAutofit/>
          </a:bodyPr>
          <a:lstStyle/>
          <a:p>
            <a:pPr lvl="0" algn="l" defTabSz="1422400">
              <a:lnSpc>
                <a:spcPct val="90000"/>
              </a:lnSpc>
              <a:spcBef>
                <a:spcPct val="0"/>
              </a:spcBef>
              <a:spcAft>
                <a:spcPct val="35000"/>
              </a:spcAft>
            </a:pPr>
            <a:r>
              <a:rPr lang="es-ES" sz="2800" kern="1200" dirty="0"/>
              <a:t>     </a:t>
            </a:r>
            <a:r>
              <a:rPr lang="es-ES" sz="3200" b="1" kern="1200" dirty="0"/>
              <a:t>Costo</a:t>
            </a:r>
          </a:p>
        </p:txBody>
      </p:sp>
      <p:sp>
        <p:nvSpPr>
          <p:cNvPr id="8" name="18 Forma libre"/>
          <p:cNvSpPr/>
          <p:nvPr/>
        </p:nvSpPr>
        <p:spPr>
          <a:xfrm>
            <a:off x="1992128" y="2852936"/>
            <a:ext cx="2363848" cy="79859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66752" tIns="227584" rIns="227584" bIns="227584" numCol="1" spcCol="1270" anchor="ctr" anchorCtr="0">
            <a:noAutofit/>
          </a:bodyPr>
          <a:lstStyle/>
          <a:p>
            <a:pPr lvl="0" algn="l" defTabSz="1422400">
              <a:lnSpc>
                <a:spcPct val="90000"/>
              </a:lnSpc>
              <a:spcBef>
                <a:spcPct val="0"/>
              </a:spcBef>
              <a:spcAft>
                <a:spcPct val="35000"/>
              </a:spcAft>
            </a:pPr>
            <a:r>
              <a:rPr lang="es-ES" sz="3200" b="1" kern="1200" dirty="0"/>
              <a:t>Valor de Mercado</a:t>
            </a:r>
          </a:p>
        </p:txBody>
      </p:sp>
      <p:sp>
        <p:nvSpPr>
          <p:cNvPr id="9" name="19 Forma libre"/>
          <p:cNvSpPr/>
          <p:nvPr/>
        </p:nvSpPr>
        <p:spPr>
          <a:xfrm>
            <a:off x="2051720" y="3861048"/>
            <a:ext cx="2808312" cy="800726"/>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66752" tIns="227584" rIns="227584" bIns="227584" numCol="1" spcCol="1270" anchor="ctr" anchorCtr="0">
            <a:noAutofit/>
          </a:bodyPr>
          <a:lstStyle/>
          <a:p>
            <a:pPr defTabSz="1422400">
              <a:lnSpc>
                <a:spcPct val="90000"/>
              </a:lnSpc>
              <a:spcBef>
                <a:spcPct val="0"/>
              </a:spcBef>
              <a:spcAft>
                <a:spcPct val="35000"/>
              </a:spcAft>
            </a:pPr>
            <a:r>
              <a:rPr lang="es-ES" sz="3200" b="1" dirty="0"/>
              <a:t>Valor neto de realización</a:t>
            </a:r>
          </a:p>
        </p:txBody>
      </p:sp>
      <p:sp>
        <p:nvSpPr>
          <p:cNvPr id="10" name="20 Forma libre"/>
          <p:cNvSpPr/>
          <p:nvPr/>
        </p:nvSpPr>
        <p:spPr>
          <a:xfrm>
            <a:off x="2096265" y="4869160"/>
            <a:ext cx="3051799" cy="799510"/>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66752" tIns="227584" rIns="227584" bIns="227584" numCol="1" spcCol="1270" anchor="ctr" anchorCtr="0">
            <a:noAutofit/>
          </a:bodyPr>
          <a:lstStyle/>
          <a:p>
            <a:pPr defTabSz="1422400">
              <a:lnSpc>
                <a:spcPct val="90000"/>
              </a:lnSpc>
              <a:spcBef>
                <a:spcPct val="0"/>
              </a:spcBef>
              <a:spcAft>
                <a:spcPct val="35000"/>
              </a:spcAft>
            </a:pPr>
            <a:r>
              <a:rPr lang="es-ES" sz="3200" b="1" dirty="0"/>
              <a:t>Costo de reposición</a:t>
            </a:r>
          </a:p>
        </p:txBody>
      </p:sp>
      <p:sp>
        <p:nvSpPr>
          <p:cNvPr id="11" name="21 Forma libre"/>
          <p:cNvSpPr/>
          <p:nvPr/>
        </p:nvSpPr>
        <p:spPr>
          <a:xfrm>
            <a:off x="251520" y="1345595"/>
            <a:ext cx="1960506" cy="1291317"/>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3">
              <a:lumMod val="50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2771" tIns="162771" rIns="162771" bIns="162771" numCol="1" spcCol="1270" anchor="ctr" anchorCtr="0">
            <a:noAutofit/>
          </a:bodyPr>
          <a:lstStyle/>
          <a:p>
            <a:pPr lvl="0" algn="ctr" defTabSz="889000">
              <a:lnSpc>
                <a:spcPct val="90000"/>
              </a:lnSpc>
              <a:spcBef>
                <a:spcPct val="0"/>
              </a:spcBef>
              <a:spcAft>
                <a:spcPct val="35000"/>
              </a:spcAft>
            </a:pPr>
            <a:r>
              <a:rPr lang="es-ES" sz="3200" b="1" kern="1200" dirty="0"/>
              <a:t>Para Activos</a:t>
            </a:r>
          </a:p>
        </p:txBody>
      </p:sp>
      <p:sp>
        <p:nvSpPr>
          <p:cNvPr id="12" name="22 Forma libre"/>
          <p:cNvSpPr/>
          <p:nvPr/>
        </p:nvSpPr>
        <p:spPr>
          <a:xfrm>
            <a:off x="5868144" y="1818535"/>
            <a:ext cx="2748097" cy="898300"/>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2630471"/>
              <a:satOff val="14771"/>
              <a:lumOff val="939"/>
              <a:alphaOff val="0"/>
            </a:schemeClr>
          </a:lnRef>
          <a:fillRef idx="1">
            <a:schemeClr val="accent4">
              <a:tint val="40000"/>
              <a:alpha val="90000"/>
              <a:hueOff val="-2630471"/>
              <a:satOff val="14771"/>
              <a:lumOff val="939"/>
              <a:alphaOff val="0"/>
            </a:schemeClr>
          </a:fillRef>
          <a:effectRef idx="0">
            <a:schemeClr val="accent4">
              <a:tint val="40000"/>
              <a:alpha val="90000"/>
              <a:hueOff val="-2630471"/>
              <a:satOff val="14771"/>
              <a:lumOff val="939"/>
              <a:alphaOff val="0"/>
            </a:schemeClr>
          </a:effectRef>
          <a:fontRef idx="minor">
            <a:schemeClr val="dk1">
              <a:hueOff val="0"/>
              <a:satOff val="0"/>
              <a:lumOff val="0"/>
              <a:alphaOff val="0"/>
            </a:schemeClr>
          </a:fontRef>
        </p:style>
        <p:txBody>
          <a:bodyPr spcFirstLastPara="0" vert="horz" wrap="square" lIns="266752" tIns="227584" rIns="227584" bIns="227584" numCol="1" spcCol="1270" anchor="ctr" anchorCtr="0">
            <a:noAutofit/>
          </a:bodyPr>
          <a:lstStyle/>
          <a:p>
            <a:pPr lvl="0" algn="l" defTabSz="1422400">
              <a:lnSpc>
                <a:spcPct val="90000"/>
              </a:lnSpc>
              <a:spcBef>
                <a:spcPct val="0"/>
              </a:spcBef>
              <a:spcAft>
                <a:spcPct val="35000"/>
              </a:spcAft>
            </a:pPr>
            <a:r>
              <a:rPr lang="es-ES" sz="2800" kern="1200" dirty="0"/>
              <a:t>  </a:t>
            </a:r>
            <a:r>
              <a:rPr lang="es-ES" sz="3200" b="1" kern="1200" dirty="0"/>
              <a:t>Costo</a:t>
            </a:r>
          </a:p>
        </p:txBody>
      </p:sp>
      <p:sp>
        <p:nvSpPr>
          <p:cNvPr id="13" name="23 Forma libre"/>
          <p:cNvSpPr/>
          <p:nvPr/>
        </p:nvSpPr>
        <p:spPr>
          <a:xfrm>
            <a:off x="5868144" y="3094293"/>
            <a:ext cx="2880320" cy="83876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3288088"/>
              <a:satOff val="18464"/>
              <a:lumOff val="1173"/>
              <a:alphaOff val="0"/>
            </a:schemeClr>
          </a:lnRef>
          <a:fillRef idx="1">
            <a:schemeClr val="accent4">
              <a:tint val="40000"/>
              <a:alpha val="90000"/>
              <a:hueOff val="-3288088"/>
              <a:satOff val="18464"/>
              <a:lumOff val="1173"/>
              <a:alphaOff val="0"/>
            </a:schemeClr>
          </a:fillRef>
          <a:effectRef idx="0">
            <a:schemeClr val="accent4">
              <a:tint val="40000"/>
              <a:alpha val="90000"/>
              <a:hueOff val="-3288088"/>
              <a:satOff val="18464"/>
              <a:lumOff val="1173"/>
              <a:alphaOff val="0"/>
            </a:schemeClr>
          </a:effectRef>
          <a:fontRef idx="minor">
            <a:schemeClr val="dk1">
              <a:hueOff val="0"/>
              <a:satOff val="0"/>
              <a:lumOff val="0"/>
              <a:alphaOff val="0"/>
            </a:schemeClr>
          </a:fontRef>
        </p:style>
        <p:txBody>
          <a:bodyPr spcFirstLastPara="0" vert="horz" wrap="square" lIns="266752" tIns="227584" rIns="227584" bIns="227584" numCol="1" spcCol="1270" anchor="ctr" anchorCtr="0">
            <a:noAutofit/>
          </a:bodyPr>
          <a:lstStyle/>
          <a:p>
            <a:pPr lvl="0" algn="l" defTabSz="1422400">
              <a:lnSpc>
                <a:spcPct val="90000"/>
              </a:lnSpc>
              <a:spcBef>
                <a:spcPct val="0"/>
              </a:spcBef>
              <a:spcAft>
                <a:spcPct val="35000"/>
              </a:spcAft>
            </a:pPr>
            <a:r>
              <a:rPr lang="es-ES" sz="3200" b="1" kern="1200" dirty="0"/>
              <a:t>Valor de mercado</a:t>
            </a:r>
          </a:p>
        </p:txBody>
      </p:sp>
      <p:sp>
        <p:nvSpPr>
          <p:cNvPr id="14" name="24 Forma libre"/>
          <p:cNvSpPr/>
          <p:nvPr/>
        </p:nvSpPr>
        <p:spPr>
          <a:xfrm>
            <a:off x="5808518" y="4365104"/>
            <a:ext cx="3155970" cy="1450745"/>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66752" tIns="277368" rIns="277368" bIns="277368" numCol="1" spcCol="1270" anchor="ctr" anchorCtr="0">
            <a:noAutofit/>
          </a:bodyPr>
          <a:lstStyle/>
          <a:p>
            <a:pPr lvl="0" algn="l" defTabSz="1733550">
              <a:lnSpc>
                <a:spcPct val="90000"/>
              </a:lnSpc>
              <a:spcBef>
                <a:spcPct val="0"/>
              </a:spcBef>
              <a:spcAft>
                <a:spcPct val="35000"/>
              </a:spcAft>
            </a:pPr>
            <a:r>
              <a:rPr lang="es-ES" sz="3000" b="1" kern="1200" dirty="0">
                <a:effectLst>
                  <a:outerShdw blurRad="38100" dist="38100" dir="2700000" algn="tl">
                    <a:srgbClr val="000000">
                      <a:alpha val="43137"/>
                    </a:srgbClr>
                  </a:outerShdw>
                </a:effectLst>
              </a:rPr>
              <a:t>COSTO DE CUMPLIMIENTO     (Provisiones)</a:t>
            </a:r>
          </a:p>
        </p:txBody>
      </p:sp>
      <p:sp>
        <p:nvSpPr>
          <p:cNvPr id="15" name="25 Forma libre"/>
          <p:cNvSpPr/>
          <p:nvPr/>
        </p:nvSpPr>
        <p:spPr>
          <a:xfrm>
            <a:off x="4211960" y="1377505"/>
            <a:ext cx="2016225" cy="1259407"/>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1">
              <a:lumMod val="75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62771" tIns="162771" rIns="162771" bIns="162771" numCol="1" spcCol="1270" anchor="ctr" anchorCtr="0">
            <a:noAutofit/>
          </a:bodyPr>
          <a:lstStyle/>
          <a:p>
            <a:pPr lvl="0" algn="ctr" defTabSz="889000">
              <a:lnSpc>
                <a:spcPct val="90000"/>
              </a:lnSpc>
              <a:spcBef>
                <a:spcPct val="0"/>
              </a:spcBef>
              <a:spcAft>
                <a:spcPct val="35000"/>
              </a:spcAft>
            </a:pPr>
            <a:r>
              <a:rPr lang="es-ES" sz="3100" b="1" kern="1200" dirty="0"/>
              <a:t>Para Pasivos</a:t>
            </a:r>
          </a:p>
        </p:txBody>
      </p:sp>
      <p:sp>
        <p:nvSpPr>
          <p:cNvPr id="16" name="26 Forma libre"/>
          <p:cNvSpPr/>
          <p:nvPr/>
        </p:nvSpPr>
        <p:spPr>
          <a:xfrm>
            <a:off x="2115655" y="5949280"/>
            <a:ext cx="3176425" cy="856480"/>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66752" tIns="277368" rIns="277368" bIns="277368" numCol="1" spcCol="1270" anchor="ctr" anchorCtr="0">
            <a:noAutofit/>
          </a:bodyPr>
          <a:lstStyle/>
          <a:p>
            <a:pPr lvl="0" algn="l" defTabSz="1733550">
              <a:lnSpc>
                <a:spcPct val="90000"/>
              </a:lnSpc>
              <a:spcBef>
                <a:spcPct val="0"/>
              </a:spcBef>
              <a:spcAft>
                <a:spcPct val="35000"/>
              </a:spcAft>
            </a:pPr>
            <a:r>
              <a:rPr lang="es-ES" sz="3200" b="1" kern="1200" dirty="0">
                <a:effectLst>
                  <a:outerShdw blurRad="38100" dist="38100" dir="2700000" algn="tl">
                    <a:srgbClr val="000000">
                      <a:alpha val="43137"/>
                    </a:srgbClr>
                  </a:outerShdw>
                </a:effectLst>
              </a:rPr>
              <a:t>VALOR EN USO (Deterioro)</a:t>
            </a:r>
          </a:p>
        </p:txBody>
      </p:sp>
      <p:sp>
        <p:nvSpPr>
          <p:cNvPr id="17" name="1 Título"/>
          <p:cNvSpPr txBox="1">
            <a:spLocks/>
          </p:cNvSpPr>
          <p:nvPr/>
        </p:nvSpPr>
        <p:spPr>
          <a:xfrm>
            <a:off x="-108520" y="3671568"/>
            <a:ext cx="2088232" cy="1629640"/>
          </a:xfrm>
          <a:prstGeom prst="rect">
            <a:avLst/>
          </a:prstGeom>
        </p:spPr>
        <p:txBody>
          <a:bodyPr/>
          <a:lstStyle>
            <a:lvl1pPr algn="ctr" defTabSz="914400" rtl="0" eaLnBrk="1" latinLnBrk="0" hangingPunct="1">
              <a:spcBef>
                <a:spcPct val="0"/>
              </a:spcBef>
              <a:buNone/>
              <a:defRPr sz="1800" kern="1200" baseline="0">
                <a:solidFill>
                  <a:schemeClr val="bg1"/>
                </a:solidFill>
                <a:latin typeface="+mj-lt"/>
                <a:ea typeface="+mj-ea"/>
                <a:cs typeface="+mj-cs"/>
              </a:defRPr>
            </a:lvl1pPr>
          </a:lstStyle>
          <a:p>
            <a:r>
              <a:rPr lang="es-ES" sz="3400" b="1" dirty="0">
                <a:solidFill>
                  <a:schemeClr val="tx1"/>
                </a:solidFill>
              </a:rPr>
              <a:t>CRITERIOSDE MEDICIÓN</a:t>
            </a:r>
          </a:p>
        </p:txBody>
      </p:sp>
      <p:sp>
        <p:nvSpPr>
          <p:cNvPr id="18" name="Rectángulo 17"/>
          <p:cNvSpPr/>
          <p:nvPr/>
        </p:nvSpPr>
        <p:spPr>
          <a:xfrm>
            <a:off x="1017119" y="188640"/>
            <a:ext cx="7109767" cy="646331"/>
          </a:xfrm>
          <a:prstGeom prst="rect">
            <a:avLst/>
          </a:prstGeom>
        </p:spPr>
        <p:txBody>
          <a:bodyPr wrap="none">
            <a:spAutoFit/>
          </a:bodyPr>
          <a:lstStyle/>
          <a:p>
            <a:r>
              <a:rPr lang="es-ES" sz="3600" b="1" dirty="0">
                <a:solidFill>
                  <a:schemeClr val="bg1"/>
                </a:solidFill>
                <a:latin typeface="Arial" panose="020B0604020202020204" pitchFamily="34" charset="0"/>
                <a:cs typeface="Arial" panose="020B0604020202020204" pitchFamily="34" charset="0"/>
              </a:rPr>
              <a:t>M A R C O   C O N C E P T U A L</a:t>
            </a:r>
            <a:endParaRPr lang="es-CO" sz="3600" dirty="0">
              <a:solidFill>
                <a:schemeClr val="bg1"/>
              </a:solidFill>
            </a:endParaRPr>
          </a:p>
        </p:txBody>
      </p:sp>
    </p:spTree>
    <p:extLst>
      <p:ext uri="{BB962C8B-B14F-4D97-AF65-F5344CB8AC3E}">
        <p14:creationId xmlns:p14="http://schemas.microsoft.com/office/powerpoint/2010/main" val="1542818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22</a:t>
            </a:fld>
            <a:endParaRPr lang="es-ES_tradnl" dirty="0"/>
          </a:p>
        </p:txBody>
      </p:sp>
      <p:sp>
        <p:nvSpPr>
          <p:cNvPr id="6" name="Rectángulo 5"/>
          <p:cNvSpPr/>
          <p:nvPr/>
        </p:nvSpPr>
        <p:spPr>
          <a:xfrm>
            <a:off x="125413" y="44624"/>
            <a:ext cx="8911083" cy="954107"/>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PRINCIPALES ASPECTOS DEL  MARCO NORMATIVO  PARA  ENTIDADES  DE  GOBIERNO </a:t>
            </a:r>
            <a:endParaRPr lang="es-CO" sz="2800" dirty="0">
              <a:solidFill>
                <a:schemeClr val="bg1"/>
              </a:solidFill>
            </a:endParaRPr>
          </a:p>
        </p:txBody>
      </p:sp>
      <p:sp>
        <p:nvSpPr>
          <p:cNvPr id="7" name="8 Forma libre"/>
          <p:cNvSpPr/>
          <p:nvPr/>
        </p:nvSpPr>
        <p:spPr>
          <a:xfrm>
            <a:off x="0" y="1246076"/>
            <a:ext cx="9144000" cy="1140490"/>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bg2">
              <a:lumMod val="75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355600">
              <a:lnSpc>
                <a:spcPct val="90000"/>
              </a:lnSpc>
              <a:spcBef>
                <a:spcPct val="0"/>
              </a:spcBef>
              <a:spcAft>
                <a:spcPct val="35000"/>
              </a:spcAft>
            </a:pPr>
            <a:r>
              <a:rPr lang="es-ES" sz="2800" b="1" kern="1200" dirty="0">
                <a:solidFill>
                  <a:schemeClr val="bg1"/>
                </a:solidFill>
              </a:rPr>
              <a:t>NORMAS PARA EL RECONOCIMIENTO, MEDICIÓN, REVELACIÓN  Y PRESENTACIÓN DE LOS HECHOS ECONÓMICOS </a:t>
            </a:r>
          </a:p>
        </p:txBody>
      </p:sp>
      <p:sp>
        <p:nvSpPr>
          <p:cNvPr id="8" name="7 Forma libre"/>
          <p:cNvSpPr/>
          <p:nvPr/>
        </p:nvSpPr>
        <p:spPr>
          <a:xfrm>
            <a:off x="6588224" y="2492896"/>
            <a:ext cx="2448272" cy="3531393"/>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6715" tIns="25400" rIns="25400" bIns="25400" numCol="1" spcCol="1270" anchor="t" anchorCtr="0">
            <a:noAutofit/>
          </a:bodyPr>
          <a:lstStyle/>
          <a:p>
            <a:pPr lvl="0" defTabSz="355600">
              <a:lnSpc>
                <a:spcPct val="90000"/>
              </a:lnSpc>
              <a:spcBef>
                <a:spcPct val="0"/>
              </a:spcBef>
              <a:spcAft>
                <a:spcPct val="35000"/>
              </a:spcAft>
            </a:pPr>
            <a:endParaRPr lang="es-ES" sz="2400" b="1" kern="1200" dirty="0">
              <a:solidFill>
                <a:schemeClr val="tx1"/>
              </a:solidFill>
            </a:endParaRPr>
          </a:p>
          <a:p>
            <a:pPr lvl="0" defTabSz="355600">
              <a:lnSpc>
                <a:spcPct val="90000"/>
              </a:lnSpc>
              <a:spcBef>
                <a:spcPct val="0"/>
              </a:spcBef>
              <a:spcAft>
                <a:spcPct val="35000"/>
              </a:spcAft>
            </a:pPr>
            <a:r>
              <a:rPr lang="es-ES" sz="2400" b="1" kern="1200" dirty="0">
                <a:solidFill>
                  <a:schemeClr val="tx1"/>
                </a:solidFill>
              </a:rPr>
              <a:t>REVELACIONES MAS EXIGENTES RELACIONADAS CON LOS </a:t>
            </a:r>
            <a:r>
              <a:rPr lang="es-ES" sz="2400" b="1" dirty="0">
                <a:solidFill>
                  <a:schemeClr val="tx1"/>
                </a:solidFill>
              </a:rPr>
              <a:t>E</a:t>
            </a:r>
            <a:r>
              <a:rPr lang="es-ES" sz="2400" b="1" kern="1200" dirty="0">
                <a:solidFill>
                  <a:schemeClr val="tx1"/>
                </a:solidFill>
              </a:rPr>
              <a:t>LEMENTOS DE LOS ESTADOS FINANCIEROS</a:t>
            </a:r>
          </a:p>
        </p:txBody>
      </p:sp>
      <p:sp>
        <p:nvSpPr>
          <p:cNvPr id="9" name="9 Forma libre"/>
          <p:cNvSpPr/>
          <p:nvPr/>
        </p:nvSpPr>
        <p:spPr>
          <a:xfrm>
            <a:off x="29732" y="2564904"/>
            <a:ext cx="6486484" cy="4248472"/>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txBody>
          <a:bodyPr spcFirstLastPara="0" vert="horz" wrap="square" lIns="216716" tIns="25400" rIns="25399" bIns="25400" numCol="1" spcCol="1270" anchor="t" anchorCtr="0">
            <a:noAutofit/>
          </a:bodyPr>
          <a:lstStyle/>
          <a:p>
            <a:r>
              <a:rPr lang="es-ES" sz="3000" b="1" dirty="0">
                <a:solidFill>
                  <a:schemeClr val="tx1"/>
                </a:solidFill>
              </a:rPr>
              <a:t>Desarrollo de nuevas normas, entre otras: Instrumentos Financieros, Propiedades de Inversión, Arrendamientos, Activos Biológicos, Deterioro del Valor de los Activos Generadores y no Generadores de Efectivo, Ingresos sin Contraprestación Acuerdos de Concesión y Consolidación de Estados Financieros</a:t>
            </a:r>
            <a:r>
              <a:rPr lang="es-ES" sz="3000" dirty="0">
                <a:solidFill>
                  <a:schemeClr val="tx1"/>
                </a:solidFill>
              </a:rPr>
              <a:t>.</a:t>
            </a:r>
          </a:p>
        </p:txBody>
      </p:sp>
    </p:spTree>
    <p:extLst>
      <p:ext uri="{BB962C8B-B14F-4D97-AF65-F5344CB8AC3E}">
        <p14:creationId xmlns:p14="http://schemas.microsoft.com/office/powerpoint/2010/main" val="8590414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23</a:t>
            </a:fld>
            <a:endParaRPr lang="es-ES_tradnl" dirty="0"/>
          </a:p>
        </p:txBody>
      </p:sp>
      <p:sp>
        <p:nvSpPr>
          <p:cNvPr id="6" name="Rectángulo 5"/>
          <p:cNvSpPr/>
          <p:nvPr/>
        </p:nvSpPr>
        <p:spPr>
          <a:xfrm>
            <a:off x="0" y="116632"/>
            <a:ext cx="8964488" cy="1871282"/>
          </a:xfrm>
          <a:prstGeom prst="rect">
            <a:avLst/>
          </a:prstGeom>
        </p:spPr>
        <p:txBody>
          <a:bodyPr wrap="square">
            <a:spAutoFit/>
          </a:bodyPr>
          <a:lstStyle/>
          <a:p>
            <a:pPr algn="ctr"/>
            <a:r>
              <a:rPr lang="es-ES" sz="2700" b="1" dirty="0">
                <a:solidFill>
                  <a:schemeClr val="bg1"/>
                </a:solidFill>
                <a:latin typeface="Arial" panose="020B0604020202020204" pitchFamily="34" charset="0"/>
                <a:cs typeface="Arial" panose="020B0604020202020204" pitchFamily="34" charset="0"/>
              </a:rPr>
              <a:t>ALGUNAS IMPLICACIONES DE LA IMPLEMENTACIÓN DEL NUEVO MARCO NORMATIVO</a:t>
            </a:r>
          </a:p>
          <a:p>
            <a:r>
              <a:rPr lang="es-ES" sz="2800" b="1" dirty="0">
                <a:solidFill>
                  <a:schemeClr val="bg1"/>
                </a:solidFill>
                <a:latin typeface="Arial" panose="020B0604020202020204" pitchFamily="34" charset="0"/>
                <a:cs typeface="Arial" panose="020B0604020202020204" pitchFamily="34" charset="0"/>
              </a:rPr>
              <a:t> </a:t>
            </a:r>
            <a:br>
              <a:rPr lang="es-ES" sz="2800" b="1" dirty="0">
                <a:solidFill>
                  <a:schemeClr val="bg1"/>
                </a:solidFill>
                <a:latin typeface="Arial" panose="020B0604020202020204" pitchFamily="34" charset="0"/>
                <a:cs typeface="Arial" panose="020B0604020202020204" pitchFamily="34" charset="0"/>
              </a:rPr>
            </a:br>
            <a:r>
              <a:rPr lang="es-ES" sz="2800" b="1" dirty="0">
                <a:solidFill>
                  <a:schemeClr val="bg1"/>
                </a:solidFill>
                <a:latin typeface="Arial" panose="020B0604020202020204" pitchFamily="34" charset="0"/>
                <a:cs typeface="Arial" panose="020B0604020202020204" pitchFamily="34" charset="0"/>
              </a:rPr>
              <a:t>DEL NUEVO MARCO NORMATIVO </a:t>
            </a:r>
            <a:endParaRPr lang="es-CO" sz="2800" dirty="0">
              <a:solidFill>
                <a:schemeClr val="bg1"/>
              </a:solidFill>
            </a:endParaRPr>
          </a:p>
        </p:txBody>
      </p:sp>
      <p:sp>
        <p:nvSpPr>
          <p:cNvPr id="7" name="8 Rectángulo"/>
          <p:cNvSpPr/>
          <p:nvPr/>
        </p:nvSpPr>
        <p:spPr>
          <a:xfrm>
            <a:off x="118645" y="1630297"/>
            <a:ext cx="8951196" cy="4841064"/>
          </a:xfrm>
          <a:prstGeom prst="rect">
            <a:avLst/>
          </a:prstGeom>
          <a:solidFill>
            <a:schemeClr val="accent1">
              <a:lumMod val="20000"/>
              <a:lumOff val="80000"/>
              <a:alpha val="90000"/>
            </a:schemeClr>
          </a:solidFill>
          <a:ln>
            <a:solidFill>
              <a:srgbClr val="FFFF00"/>
            </a:solidFill>
          </a:ln>
          <a:effectLst>
            <a:glow rad="139700">
              <a:schemeClr val="accent5">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9 Forma libre"/>
          <p:cNvSpPr/>
          <p:nvPr/>
        </p:nvSpPr>
        <p:spPr>
          <a:xfrm>
            <a:off x="302262" y="1386255"/>
            <a:ext cx="8590218" cy="1757733"/>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1825" tIns="23057" rIns="221825" bIns="23057" numCol="1" spcCol="1270" anchor="ctr" anchorCtr="0">
            <a:noAutofit/>
          </a:bodyPr>
          <a:lstStyle/>
          <a:p>
            <a:pPr lvl="0" algn="just" defTabSz="622300">
              <a:lnSpc>
                <a:spcPct val="90000"/>
              </a:lnSpc>
              <a:spcBef>
                <a:spcPct val="0"/>
              </a:spcBef>
              <a:spcAft>
                <a:spcPct val="35000"/>
              </a:spcAft>
            </a:pPr>
            <a:r>
              <a:rPr lang="es-ES" sz="3200" b="1" kern="1200" dirty="0">
                <a:solidFill>
                  <a:schemeClr val="tx1"/>
                </a:solidFill>
              </a:rPr>
              <a:t>Impacto en la situación financiera de la entidad por el retiro de activos y la incorporación de pasivos, a partir de las definiciones de activo o pasivo del nuevo marco normativo</a:t>
            </a:r>
          </a:p>
        </p:txBody>
      </p:sp>
      <p:sp>
        <p:nvSpPr>
          <p:cNvPr id="9" name="11 Forma libre"/>
          <p:cNvSpPr/>
          <p:nvPr/>
        </p:nvSpPr>
        <p:spPr>
          <a:xfrm>
            <a:off x="251520" y="3356992"/>
            <a:ext cx="8712968" cy="1056619"/>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221825" tIns="23057" rIns="221825" bIns="23057" numCol="1" spcCol="1270" anchor="ctr" anchorCtr="0">
            <a:noAutofit/>
          </a:bodyPr>
          <a:lstStyle/>
          <a:p>
            <a:pPr lvl="0" algn="l" defTabSz="622300">
              <a:lnSpc>
                <a:spcPct val="90000"/>
              </a:lnSpc>
              <a:spcBef>
                <a:spcPct val="0"/>
              </a:spcBef>
              <a:spcAft>
                <a:spcPct val="35000"/>
              </a:spcAft>
            </a:pPr>
            <a:r>
              <a:rPr lang="es-ES" sz="3200" b="1" kern="1200" dirty="0">
                <a:solidFill>
                  <a:schemeClr val="tx1"/>
                </a:solidFill>
              </a:rPr>
              <a:t>Reconocimiento de los activos a partir del criterio de control y no de propiedad.</a:t>
            </a:r>
          </a:p>
        </p:txBody>
      </p:sp>
      <p:sp>
        <p:nvSpPr>
          <p:cNvPr id="10" name="13 Forma libre"/>
          <p:cNvSpPr/>
          <p:nvPr/>
        </p:nvSpPr>
        <p:spPr>
          <a:xfrm>
            <a:off x="251520" y="4626615"/>
            <a:ext cx="8712968" cy="2163123"/>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221825" tIns="23057" rIns="221825" bIns="23057" numCol="1" spcCol="1270" anchor="ctr" anchorCtr="0">
            <a:noAutofit/>
          </a:bodyPr>
          <a:lstStyle/>
          <a:p>
            <a:pPr lvl="0" defTabSz="622300">
              <a:lnSpc>
                <a:spcPct val="90000"/>
              </a:lnSpc>
              <a:spcBef>
                <a:spcPct val="0"/>
              </a:spcBef>
              <a:spcAft>
                <a:spcPct val="35000"/>
              </a:spcAft>
            </a:pPr>
            <a:r>
              <a:rPr lang="es-ES" sz="3200" b="1" kern="1200" dirty="0">
                <a:solidFill>
                  <a:schemeClr val="tx1"/>
                </a:solidFill>
              </a:rPr>
              <a:t>Criterios transversales de reconocimiento: Asociación del hecho económico con los elementos de los estados financieros; medición fiable y probabilidad de entrada o salida de flujos</a:t>
            </a:r>
          </a:p>
        </p:txBody>
      </p:sp>
    </p:spTree>
    <p:extLst>
      <p:ext uri="{BB962C8B-B14F-4D97-AF65-F5344CB8AC3E}">
        <p14:creationId xmlns:p14="http://schemas.microsoft.com/office/powerpoint/2010/main" val="397709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24</a:t>
            </a:fld>
            <a:endParaRPr lang="es-ES_tradnl" dirty="0"/>
          </a:p>
        </p:txBody>
      </p:sp>
      <p:sp>
        <p:nvSpPr>
          <p:cNvPr id="11" name="8 Rectángulo"/>
          <p:cNvSpPr/>
          <p:nvPr/>
        </p:nvSpPr>
        <p:spPr>
          <a:xfrm>
            <a:off x="138677" y="1772816"/>
            <a:ext cx="8897819" cy="4693072"/>
          </a:xfrm>
          <a:prstGeom prst="rect">
            <a:avLst/>
          </a:prstGeom>
          <a:solidFill>
            <a:schemeClr val="accent1">
              <a:lumMod val="20000"/>
              <a:lumOff val="80000"/>
              <a:alpha val="90000"/>
            </a:schemeClr>
          </a:solidFill>
          <a:ln>
            <a:solidFill>
              <a:srgbClr val="FFFF00"/>
            </a:solidFill>
          </a:ln>
          <a:effectLst>
            <a:glow rad="139700">
              <a:schemeClr val="accent1">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5 Forma libre"/>
          <p:cNvSpPr/>
          <p:nvPr/>
        </p:nvSpPr>
        <p:spPr>
          <a:xfrm>
            <a:off x="323528" y="1052736"/>
            <a:ext cx="8559243" cy="1062559"/>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221825" tIns="23057" rIns="221825" bIns="23057" numCol="1" spcCol="1270" anchor="ctr" anchorCtr="0">
            <a:noAutofit/>
          </a:bodyPr>
          <a:lstStyle/>
          <a:p>
            <a:pPr lvl="0" algn="l" defTabSz="622300">
              <a:lnSpc>
                <a:spcPct val="90000"/>
              </a:lnSpc>
              <a:spcBef>
                <a:spcPct val="0"/>
              </a:spcBef>
              <a:spcAft>
                <a:spcPct val="35000"/>
              </a:spcAft>
            </a:pPr>
            <a:r>
              <a:rPr lang="es-ES" sz="3200" b="1" kern="1200" dirty="0">
                <a:solidFill>
                  <a:schemeClr val="tx1"/>
                </a:solidFill>
              </a:rPr>
              <a:t>Mayores demandas en torno a estimaciones y aplicación de juicios profesionales</a:t>
            </a:r>
          </a:p>
        </p:txBody>
      </p:sp>
      <p:sp>
        <p:nvSpPr>
          <p:cNvPr id="13" name="17 Forma libre"/>
          <p:cNvSpPr/>
          <p:nvPr/>
        </p:nvSpPr>
        <p:spPr>
          <a:xfrm>
            <a:off x="323528" y="2204864"/>
            <a:ext cx="8568952" cy="199020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221825" tIns="23057" rIns="221825" bIns="23057" numCol="1" spcCol="1270" anchor="ctr" anchorCtr="0">
            <a:noAutofit/>
          </a:bodyPr>
          <a:lstStyle/>
          <a:p>
            <a:pPr lvl="0" defTabSz="622300">
              <a:lnSpc>
                <a:spcPct val="90000"/>
              </a:lnSpc>
              <a:spcBef>
                <a:spcPct val="0"/>
              </a:spcBef>
              <a:spcAft>
                <a:spcPct val="35000"/>
              </a:spcAft>
            </a:pPr>
            <a:r>
              <a:rPr lang="es-ES" sz="3200" b="1" kern="1200" dirty="0">
                <a:solidFill>
                  <a:schemeClr val="tx1"/>
                </a:solidFill>
              </a:rPr>
              <a:t>Reclasificaciones de partidas. Por ejemplo, de PPE a Propiedades de inversión o a Activos Biológicos; de Bienes Adquiridos en Leasing Financiero a PPE, entre otras.</a:t>
            </a:r>
          </a:p>
        </p:txBody>
      </p:sp>
      <p:sp>
        <p:nvSpPr>
          <p:cNvPr id="14" name="19 Forma libre"/>
          <p:cNvSpPr/>
          <p:nvPr/>
        </p:nvSpPr>
        <p:spPr>
          <a:xfrm>
            <a:off x="323528" y="4365104"/>
            <a:ext cx="8568952" cy="1193229"/>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221825" tIns="23057" rIns="221825" bIns="23057" numCol="1" spcCol="1270" anchor="ctr" anchorCtr="0">
            <a:noAutofit/>
          </a:bodyPr>
          <a:lstStyle/>
          <a:p>
            <a:pPr lvl="0" algn="just" defTabSz="622300">
              <a:lnSpc>
                <a:spcPct val="90000"/>
              </a:lnSpc>
              <a:spcBef>
                <a:spcPct val="0"/>
              </a:spcBef>
              <a:spcAft>
                <a:spcPct val="35000"/>
              </a:spcAft>
            </a:pPr>
            <a:r>
              <a:rPr lang="es-ES" sz="3200" b="1" kern="1200" dirty="0">
                <a:solidFill>
                  <a:schemeClr val="tx1"/>
                </a:solidFill>
              </a:rPr>
              <a:t>Desarrollo de procedimientos en cada una de las entidades para efectos de evaluar indicios de deterioro.</a:t>
            </a:r>
          </a:p>
        </p:txBody>
      </p:sp>
      <p:sp>
        <p:nvSpPr>
          <p:cNvPr id="15" name="21 Forma libre"/>
          <p:cNvSpPr/>
          <p:nvPr/>
        </p:nvSpPr>
        <p:spPr>
          <a:xfrm>
            <a:off x="323528" y="5661248"/>
            <a:ext cx="8568952" cy="1128490"/>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221825" tIns="23057" rIns="221825" bIns="23057" numCol="1" spcCol="1270" anchor="ctr" anchorCtr="0">
            <a:noAutofit/>
          </a:bodyPr>
          <a:lstStyle/>
          <a:p>
            <a:pPr lvl="0" algn="l" defTabSz="622300">
              <a:lnSpc>
                <a:spcPct val="90000"/>
              </a:lnSpc>
              <a:spcBef>
                <a:spcPct val="0"/>
              </a:spcBef>
              <a:spcAft>
                <a:spcPct val="35000"/>
              </a:spcAft>
            </a:pPr>
            <a:r>
              <a:rPr lang="es-ES" sz="3200" b="1" kern="1200" dirty="0">
                <a:solidFill>
                  <a:schemeClr val="tx1"/>
                </a:solidFill>
              </a:rPr>
              <a:t>Mayor exigencia en la información a revelar</a:t>
            </a:r>
          </a:p>
        </p:txBody>
      </p:sp>
      <p:sp>
        <p:nvSpPr>
          <p:cNvPr id="16" name="Rectángulo 15"/>
          <p:cNvSpPr/>
          <p:nvPr/>
        </p:nvSpPr>
        <p:spPr>
          <a:xfrm>
            <a:off x="0" y="-27384"/>
            <a:ext cx="9036496" cy="923330"/>
          </a:xfrm>
          <a:prstGeom prst="rect">
            <a:avLst/>
          </a:prstGeom>
        </p:spPr>
        <p:txBody>
          <a:bodyPr wrap="square">
            <a:spAutoFit/>
          </a:bodyPr>
          <a:lstStyle/>
          <a:p>
            <a:pPr algn="ctr"/>
            <a:r>
              <a:rPr lang="es-ES" sz="2700" b="1" dirty="0">
                <a:solidFill>
                  <a:schemeClr val="bg1"/>
                </a:solidFill>
                <a:latin typeface="Arial" panose="020B0604020202020204" pitchFamily="34" charset="0"/>
                <a:cs typeface="Arial" panose="020B0604020202020204" pitchFamily="34" charset="0"/>
              </a:rPr>
              <a:t>ALGUNAS IMPLICACIONES DE LA IMPLEMENTACIÓN DEL NUEVO MARCO NORMATIVO</a:t>
            </a:r>
          </a:p>
        </p:txBody>
      </p:sp>
    </p:spTree>
    <p:extLst>
      <p:ext uri="{BB962C8B-B14F-4D97-AF65-F5344CB8AC3E}">
        <p14:creationId xmlns:p14="http://schemas.microsoft.com/office/powerpoint/2010/main" val="29438953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25</a:t>
            </a:fld>
            <a:endParaRPr lang="es-ES_tradnl" dirty="0"/>
          </a:p>
        </p:txBody>
      </p:sp>
      <p:sp>
        <p:nvSpPr>
          <p:cNvPr id="6" name="2 Rectángulo"/>
          <p:cNvSpPr/>
          <p:nvPr/>
        </p:nvSpPr>
        <p:spPr>
          <a:xfrm>
            <a:off x="251520" y="1911108"/>
            <a:ext cx="3606960" cy="1230108"/>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2800" b="1" kern="0" dirty="0">
                <a:solidFill>
                  <a:sysClr val="window" lastClr="FFFFFF"/>
                </a:solidFill>
                <a:latin typeface="Calibri"/>
                <a:cs typeface="+mn-cs"/>
              </a:rPr>
              <a:t>PERÍODO DE PREPARACIÓN OBLIGATORIA</a:t>
            </a:r>
          </a:p>
        </p:txBody>
      </p:sp>
      <p:sp>
        <p:nvSpPr>
          <p:cNvPr id="7" name="3 Rectángulo"/>
          <p:cNvSpPr/>
          <p:nvPr/>
        </p:nvSpPr>
        <p:spPr>
          <a:xfrm>
            <a:off x="5148064" y="1817396"/>
            <a:ext cx="3816424" cy="1323820"/>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2800"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683568" y="1201316"/>
            <a:ext cx="2757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6089972" y="1201316"/>
            <a:ext cx="1655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5004049" y="3704833"/>
            <a:ext cx="3960439" cy="310854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457200" indent="-457200" fontAlgn="auto">
              <a:spcBef>
                <a:spcPts val="0"/>
              </a:spcBef>
              <a:spcAft>
                <a:spcPts val="0"/>
              </a:spcAft>
              <a:buAutoNum type="arabicPeriod"/>
              <a:defRPr/>
            </a:pPr>
            <a:r>
              <a:rPr lang="es-ES" sz="2800" b="1" kern="0" dirty="0">
                <a:solidFill>
                  <a:sysClr val="windowText" lastClr="000000"/>
                </a:solidFill>
                <a:latin typeface="Calibri"/>
              </a:rPr>
              <a:t>Enero 1: Preparación del estado de situación financiera de apertura</a:t>
            </a:r>
            <a:r>
              <a:rPr lang="es-CO" sz="2800" b="1" kern="0" dirty="0">
                <a:solidFill>
                  <a:sysClr val="windowText" lastClr="000000"/>
                </a:solidFill>
                <a:latin typeface="Calibri"/>
              </a:rPr>
              <a:t>.</a:t>
            </a:r>
          </a:p>
          <a:p>
            <a:pPr marL="457200" indent="-457200" fontAlgn="auto">
              <a:spcBef>
                <a:spcPts val="0"/>
              </a:spcBef>
              <a:spcAft>
                <a:spcPts val="0"/>
              </a:spcAft>
              <a:buAutoNum type="arabicPeriod"/>
              <a:defRPr/>
            </a:pPr>
            <a:r>
              <a:rPr lang="es-CO" sz="2800" b="1" kern="0" dirty="0">
                <a:solidFill>
                  <a:sysClr val="windowText" lastClr="000000"/>
                </a:solidFill>
                <a:latin typeface="Calibri"/>
              </a:rPr>
              <a:t>Aplicación del marco normativo</a:t>
            </a:r>
          </a:p>
          <a:p>
            <a:pPr fontAlgn="auto">
              <a:spcBef>
                <a:spcPts val="0"/>
              </a:spcBef>
              <a:spcAft>
                <a:spcPts val="0"/>
              </a:spcAft>
              <a:defRPr/>
            </a:pPr>
            <a:endParaRPr lang="es-ES" sz="2800" b="1" kern="0" dirty="0">
              <a:solidFill>
                <a:sysClr val="windowText" lastClr="000000"/>
              </a:solidFill>
              <a:latin typeface="Calibri"/>
            </a:endParaRPr>
          </a:p>
        </p:txBody>
      </p:sp>
      <p:sp>
        <p:nvSpPr>
          <p:cNvPr id="11" name="20 CuadroTexto"/>
          <p:cNvSpPr txBox="1">
            <a:spLocks noChangeArrowheads="1"/>
          </p:cNvSpPr>
          <p:nvPr/>
        </p:nvSpPr>
        <p:spPr bwMode="auto">
          <a:xfrm>
            <a:off x="179512" y="3861048"/>
            <a:ext cx="3888432" cy="2677656"/>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800"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067944" y="2230388"/>
            <a:ext cx="864096" cy="406524"/>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b="0" kern="0">
              <a:solidFill>
                <a:sysClr val="window" lastClr="FFFFFF"/>
              </a:solidFill>
              <a:latin typeface="Calibri"/>
              <a:cs typeface="+mn-cs"/>
            </a:endParaRPr>
          </a:p>
        </p:txBody>
      </p:sp>
      <p:sp>
        <p:nvSpPr>
          <p:cNvPr id="13" name="9 Flecha izquierda y derecha"/>
          <p:cNvSpPr/>
          <p:nvPr/>
        </p:nvSpPr>
        <p:spPr>
          <a:xfrm>
            <a:off x="395537" y="3221330"/>
            <a:ext cx="3312368" cy="495702"/>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3200" b="0" kern="0">
              <a:solidFill>
                <a:sysClr val="window" lastClr="FFFFFF"/>
              </a:solidFill>
              <a:latin typeface="Calibri"/>
              <a:cs typeface="+mn-cs"/>
            </a:endParaRPr>
          </a:p>
        </p:txBody>
      </p:sp>
      <p:sp>
        <p:nvSpPr>
          <p:cNvPr id="14" name="10 Flecha izquierda y derecha"/>
          <p:cNvSpPr/>
          <p:nvPr/>
        </p:nvSpPr>
        <p:spPr>
          <a:xfrm>
            <a:off x="5364088" y="3213224"/>
            <a:ext cx="3312368"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3200" b="0" kern="0">
              <a:solidFill>
                <a:sysClr val="window" lastClr="FFFFFF"/>
              </a:solidFill>
              <a:latin typeface="Calibri"/>
              <a:cs typeface="+mn-cs"/>
            </a:endParaRPr>
          </a:p>
        </p:txBody>
      </p:sp>
      <p:sp>
        <p:nvSpPr>
          <p:cNvPr id="15" name="Rectángulo 14"/>
          <p:cNvSpPr/>
          <p:nvPr/>
        </p:nvSpPr>
        <p:spPr>
          <a:xfrm>
            <a:off x="467544" y="-27384"/>
            <a:ext cx="8496944" cy="1243417"/>
          </a:xfrm>
          <a:prstGeom prst="rect">
            <a:avLst/>
          </a:prstGeom>
        </p:spPr>
        <p:txBody>
          <a:bodyPr wrap="square">
            <a:spAutoFit/>
          </a:bodyPr>
          <a:lstStyle/>
          <a:p>
            <a:pPr algn="ctr"/>
            <a:r>
              <a:rPr lang="es-ES" sz="3400" b="1" dirty="0">
                <a:solidFill>
                  <a:schemeClr val="bg1"/>
                </a:solidFill>
              </a:rPr>
              <a:t>CRONOGRAMA PARA ENTIDADES </a:t>
            </a:r>
          </a:p>
          <a:p>
            <a:pPr algn="ctr"/>
            <a:r>
              <a:rPr lang="es-ES" sz="3400" b="1" dirty="0">
                <a:solidFill>
                  <a:schemeClr val="bg1"/>
                </a:solidFill>
              </a:rPr>
              <a:t>DE GOBIERNO</a:t>
            </a:r>
            <a:endParaRPr lang="es-CO" sz="3400" dirty="0">
              <a:solidFill>
                <a:schemeClr val="bg1"/>
              </a:solidFill>
            </a:endParaRPr>
          </a:p>
        </p:txBody>
      </p:sp>
    </p:spTree>
    <p:extLst>
      <p:ext uri="{BB962C8B-B14F-4D97-AF65-F5344CB8AC3E}">
        <p14:creationId xmlns:p14="http://schemas.microsoft.com/office/powerpoint/2010/main" val="1663678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26</a:t>
            </a:fld>
            <a:endParaRPr lang="es-ES_tradnl"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6872"/>
            <a:ext cx="9144000" cy="4048945"/>
          </a:xfrm>
          <a:prstGeom prst="rect">
            <a:avLst/>
          </a:prstGeom>
        </p:spPr>
      </p:pic>
      <p:sp>
        <p:nvSpPr>
          <p:cNvPr id="10" name="Elipse 9"/>
          <p:cNvSpPr/>
          <p:nvPr/>
        </p:nvSpPr>
        <p:spPr bwMode="auto">
          <a:xfrm>
            <a:off x="1835696" y="177134"/>
            <a:ext cx="4248472" cy="1451666"/>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O" sz="3200" b="0" i="0" u="none" strike="noStrike" cap="none" normalizeH="0" baseline="0" dirty="0">
                <a:ln>
                  <a:noFill/>
                </a:ln>
                <a:solidFill>
                  <a:schemeClr val="tx1"/>
                </a:solidFill>
                <a:effectLst/>
                <a:latin typeface="Times New Roman" pitchFamily="18" charset="0"/>
              </a:rPr>
              <a:t>SISTEMA</a:t>
            </a:r>
            <a:r>
              <a:rPr kumimoji="0" lang="es-CO" sz="3200" b="0" i="0" u="none" strike="noStrike" cap="none" normalizeH="0" dirty="0">
                <a:ln>
                  <a:noFill/>
                </a:ln>
                <a:solidFill>
                  <a:schemeClr val="tx1"/>
                </a:solidFill>
                <a:effectLst/>
                <a:latin typeface="Times New Roman" pitchFamily="18" charset="0"/>
              </a:rPr>
              <a:t> INTEGRADO </a:t>
            </a:r>
            <a:endParaRPr kumimoji="0" lang="es-CO" sz="3200" b="0" i="0" u="none" strike="noStrike" cap="none" normalizeH="0" baseline="0" dirty="0">
              <a:ln>
                <a:noFill/>
              </a:ln>
              <a:solidFill>
                <a:schemeClr val="tx1"/>
              </a:solidFill>
              <a:effectLst/>
              <a:latin typeface="Times New Roman" pitchFamily="18" charset="0"/>
            </a:endParaRPr>
          </a:p>
        </p:txBody>
      </p:sp>
      <p:sp>
        <p:nvSpPr>
          <p:cNvPr id="11" name="Flecha derecha 10"/>
          <p:cNvSpPr/>
          <p:nvPr/>
        </p:nvSpPr>
        <p:spPr bwMode="auto">
          <a:xfrm rot="5400000">
            <a:off x="3491880" y="2060848"/>
            <a:ext cx="792088" cy="648072"/>
          </a:xfrm>
          <a:prstGeom prst="rightArrow">
            <a:avLst/>
          </a:prstGeom>
          <a:solidFill>
            <a:srgbClr val="1B369A"/>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223267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4"/>
          <p:cNvGrpSpPr>
            <a:grpSpLocks noChangeAspect="1"/>
          </p:cNvGrpSpPr>
          <p:nvPr/>
        </p:nvGrpSpPr>
        <p:grpSpPr bwMode="auto">
          <a:xfrm>
            <a:off x="355427" y="497305"/>
            <a:ext cx="8569773" cy="5962952"/>
            <a:chOff x="68" y="482"/>
            <a:chExt cx="7501" cy="3719"/>
          </a:xfrm>
        </p:grpSpPr>
        <p:sp>
          <p:nvSpPr>
            <p:cNvPr id="30" name="AutoShape 3"/>
            <p:cNvSpPr>
              <a:spLocks noChangeAspect="1" noChangeArrowheads="1" noTextEdit="1"/>
            </p:cNvSpPr>
            <p:nvPr/>
          </p:nvSpPr>
          <p:spPr bwMode="auto">
            <a:xfrm>
              <a:off x="68" y="482"/>
              <a:ext cx="7501" cy="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grpSp>
          <p:nvGrpSpPr>
            <p:cNvPr id="31" name="Group 205"/>
            <p:cNvGrpSpPr>
              <a:grpSpLocks/>
            </p:cNvGrpSpPr>
            <p:nvPr/>
          </p:nvGrpSpPr>
          <p:grpSpPr bwMode="auto">
            <a:xfrm>
              <a:off x="106" y="989"/>
              <a:ext cx="5212" cy="2695"/>
              <a:chOff x="106" y="989"/>
              <a:chExt cx="5212" cy="2695"/>
            </a:xfrm>
          </p:grpSpPr>
          <p:sp>
            <p:nvSpPr>
              <p:cNvPr id="316" name="Rectangle 157"/>
              <p:cNvSpPr>
                <a:spLocks noChangeArrowheads="1"/>
              </p:cNvSpPr>
              <p:nvPr/>
            </p:nvSpPr>
            <p:spPr bwMode="auto">
              <a:xfrm>
                <a:off x="2185" y="1749"/>
                <a:ext cx="1981" cy="9"/>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7" name="Freeform 5"/>
              <p:cNvSpPr>
                <a:spLocks/>
              </p:cNvSpPr>
              <p:nvPr/>
            </p:nvSpPr>
            <p:spPr bwMode="auto">
              <a:xfrm>
                <a:off x="4520" y="1924"/>
                <a:ext cx="166" cy="1760"/>
              </a:xfrm>
              <a:custGeom>
                <a:avLst/>
                <a:gdLst>
                  <a:gd name="T0" fmla="*/ 0 w 166"/>
                  <a:gd name="T1" fmla="*/ 0 h 1760"/>
                  <a:gd name="T2" fmla="*/ 0 w 166"/>
                  <a:gd name="T3" fmla="*/ 1760 h 1760"/>
                  <a:gd name="T4" fmla="*/ 166 w 166"/>
                  <a:gd name="T5" fmla="*/ 1760 h 1760"/>
                </a:gdLst>
                <a:ahLst/>
                <a:cxnLst>
                  <a:cxn ang="0">
                    <a:pos x="T0" y="T1"/>
                  </a:cxn>
                  <a:cxn ang="0">
                    <a:pos x="T2" y="T3"/>
                  </a:cxn>
                  <a:cxn ang="0">
                    <a:pos x="T4" y="T5"/>
                  </a:cxn>
                </a:cxnLst>
                <a:rect l="0" t="0" r="r" b="b"/>
                <a:pathLst>
                  <a:path w="166" h="1760">
                    <a:moveTo>
                      <a:pt x="0" y="0"/>
                    </a:moveTo>
                    <a:lnTo>
                      <a:pt x="0" y="1760"/>
                    </a:lnTo>
                    <a:lnTo>
                      <a:pt x="166" y="1760"/>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18" name="Freeform 6"/>
              <p:cNvSpPr>
                <a:spLocks/>
              </p:cNvSpPr>
              <p:nvPr/>
            </p:nvSpPr>
            <p:spPr bwMode="auto">
              <a:xfrm>
                <a:off x="4520" y="1924"/>
                <a:ext cx="141" cy="1450"/>
              </a:xfrm>
              <a:custGeom>
                <a:avLst/>
                <a:gdLst>
                  <a:gd name="T0" fmla="*/ 0 w 141"/>
                  <a:gd name="T1" fmla="*/ 0 h 1450"/>
                  <a:gd name="T2" fmla="*/ 0 w 141"/>
                  <a:gd name="T3" fmla="*/ 1450 h 1450"/>
                  <a:gd name="T4" fmla="*/ 141 w 141"/>
                  <a:gd name="T5" fmla="*/ 1450 h 1450"/>
                </a:gdLst>
                <a:ahLst/>
                <a:cxnLst>
                  <a:cxn ang="0">
                    <a:pos x="T0" y="T1"/>
                  </a:cxn>
                  <a:cxn ang="0">
                    <a:pos x="T2" y="T3"/>
                  </a:cxn>
                  <a:cxn ang="0">
                    <a:pos x="T4" y="T5"/>
                  </a:cxn>
                </a:cxnLst>
                <a:rect l="0" t="0" r="r" b="b"/>
                <a:pathLst>
                  <a:path w="141" h="1450">
                    <a:moveTo>
                      <a:pt x="0" y="0"/>
                    </a:moveTo>
                    <a:lnTo>
                      <a:pt x="0" y="1450"/>
                    </a:lnTo>
                    <a:lnTo>
                      <a:pt x="141" y="1450"/>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19" name="Freeform 7"/>
              <p:cNvSpPr>
                <a:spLocks/>
              </p:cNvSpPr>
              <p:nvPr/>
            </p:nvSpPr>
            <p:spPr bwMode="auto">
              <a:xfrm>
                <a:off x="4520" y="1924"/>
                <a:ext cx="138" cy="1165"/>
              </a:xfrm>
              <a:custGeom>
                <a:avLst/>
                <a:gdLst>
                  <a:gd name="T0" fmla="*/ 0 w 138"/>
                  <a:gd name="T1" fmla="*/ 0 h 1165"/>
                  <a:gd name="T2" fmla="*/ 0 w 138"/>
                  <a:gd name="T3" fmla="*/ 1165 h 1165"/>
                  <a:gd name="T4" fmla="*/ 138 w 138"/>
                  <a:gd name="T5" fmla="*/ 1165 h 1165"/>
                </a:gdLst>
                <a:ahLst/>
                <a:cxnLst>
                  <a:cxn ang="0">
                    <a:pos x="T0" y="T1"/>
                  </a:cxn>
                  <a:cxn ang="0">
                    <a:pos x="T2" y="T3"/>
                  </a:cxn>
                  <a:cxn ang="0">
                    <a:pos x="T4" y="T5"/>
                  </a:cxn>
                </a:cxnLst>
                <a:rect l="0" t="0" r="r" b="b"/>
                <a:pathLst>
                  <a:path w="138" h="1165">
                    <a:moveTo>
                      <a:pt x="0" y="0"/>
                    </a:moveTo>
                    <a:lnTo>
                      <a:pt x="0" y="1165"/>
                    </a:lnTo>
                    <a:lnTo>
                      <a:pt x="138" y="1165"/>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0" name="Freeform 8"/>
              <p:cNvSpPr>
                <a:spLocks/>
              </p:cNvSpPr>
              <p:nvPr/>
            </p:nvSpPr>
            <p:spPr bwMode="auto">
              <a:xfrm>
                <a:off x="4520" y="1924"/>
                <a:ext cx="141" cy="880"/>
              </a:xfrm>
              <a:custGeom>
                <a:avLst/>
                <a:gdLst>
                  <a:gd name="T0" fmla="*/ 0 w 141"/>
                  <a:gd name="T1" fmla="*/ 0 h 880"/>
                  <a:gd name="T2" fmla="*/ 0 w 141"/>
                  <a:gd name="T3" fmla="*/ 880 h 880"/>
                  <a:gd name="T4" fmla="*/ 141 w 141"/>
                  <a:gd name="T5" fmla="*/ 880 h 880"/>
                </a:gdLst>
                <a:ahLst/>
                <a:cxnLst>
                  <a:cxn ang="0">
                    <a:pos x="T0" y="T1"/>
                  </a:cxn>
                  <a:cxn ang="0">
                    <a:pos x="T2" y="T3"/>
                  </a:cxn>
                  <a:cxn ang="0">
                    <a:pos x="T4" y="T5"/>
                  </a:cxn>
                </a:cxnLst>
                <a:rect l="0" t="0" r="r" b="b"/>
                <a:pathLst>
                  <a:path w="141" h="880">
                    <a:moveTo>
                      <a:pt x="0" y="0"/>
                    </a:moveTo>
                    <a:lnTo>
                      <a:pt x="0" y="880"/>
                    </a:lnTo>
                    <a:lnTo>
                      <a:pt x="141" y="880"/>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1" name="Freeform 9"/>
              <p:cNvSpPr>
                <a:spLocks/>
              </p:cNvSpPr>
              <p:nvPr/>
            </p:nvSpPr>
            <p:spPr bwMode="auto">
              <a:xfrm>
                <a:off x="4520" y="1924"/>
                <a:ext cx="141" cy="537"/>
              </a:xfrm>
              <a:custGeom>
                <a:avLst/>
                <a:gdLst>
                  <a:gd name="T0" fmla="*/ 0 w 141"/>
                  <a:gd name="T1" fmla="*/ 0 h 537"/>
                  <a:gd name="T2" fmla="*/ 0 w 141"/>
                  <a:gd name="T3" fmla="*/ 537 h 537"/>
                  <a:gd name="T4" fmla="*/ 141 w 141"/>
                  <a:gd name="T5" fmla="*/ 537 h 537"/>
                </a:gdLst>
                <a:ahLst/>
                <a:cxnLst>
                  <a:cxn ang="0">
                    <a:pos x="T0" y="T1"/>
                  </a:cxn>
                  <a:cxn ang="0">
                    <a:pos x="T2" y="T3"/>
                  </a:cxn>
                  <a:cxn ang="0">
                    <a:pos x="T4" y="T5"/>
                  </a:cxn>
                </a:cxnLst>
                <a:rect l="0" t="0" r="r" b="b"/>
                <a:pathLst>
                  <a:path w="141" h="537">
                    <a:moveTo>
                      <a:pt x="0" y="0"/>
                    </a:moveTo>
                    <a:lnTo>
                      <a:pt x="0" y="537"/>
                    </a:lnTo>
                    <a:lnTo>
                      <a:pt x="141" y="537"/>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2" name="Freeform 10"/>
              <p:cNvSpPr>
                <a:spLocks/>
              </p:cNvSpPr>
              <p:nvPr/>
            </p:nvSpPr>
            <p:spPr bwMode="auto">
              <a:xfrm>
                <a:off x="4520" y="1924"/>
                <a:ext cx="141" cy="217"/>
              </a:xfrm>
              <a:custGeom>
                <a:avLst/>
                <a:gdLst>
                  <a:gd name="T0" fmla="*/ 0 w 141"/>
                  <a:gd name="T1" fmla="*/ 0 h 217"/>
                  <a:gd name="T2" fmla="*/ 0 w 141"/>
                  <a:gd name="T3" fmla="*/ 217 h 217"/>
                  <a:gd name="T4" fmla="*/ 141 w 141"/>
                  <a:gd name="T5" fmla="*/ 217 h 217"/>
                </a:gdLst>
                <a:ahLst/>
                <a:cxnLst>
                  <a:cxn ang="0">
                    <a:pos x="T0" y="T1"/>
                  </a:cxn>
                  <a:cxn ang="0">
                    <a:pos x="T2" y="T3"/>
                  </a:cxn>
                  <a:cxn ang="0">
                    <a:pos x="T4" y="T5"/>
                  </a:cxn>
                </a:cxnLst>
                <a:rect l="0" t="0" r="r" b="b"/>
                <a:pathLst>
                  <a:path w="141" h="217">
                    <a:moveTo>
                      <a:pt x="0" y="0"/>
                    </a:moveTo>
                    <a:lnTo>
                      <a:pt x="0" y="217"/>
                    </a:lnTo>
                    <a:lnTo>
                      <a:pt x="141" y="217"/>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3" name="Freeform 11"/>
              <p:cNvSpPr>
                <a:spLocks/>
              </p:cNvSpPr>
              <p:nvPr/>
            </p:nvSpPr>
            <p:spPr bwMode="auto">
              <a:xfrm>
                <a:off x="3291" y="1533"/>
                <a:ext cx="2027" cy="99"/>
              </a:xfrm>
              <a:custGeom>
                <a:avLst/>
                <a:gdLst>
                  <a:gd name="T0" fmla="*/ 0 w 2027"/>
                  <a:gd name="T1" fmla="*/ 0 h 99"/>
                  <a:gd name="T2" fmla="*/ 0 w 2027"/>
                  <a:gd name="T3" fmla="*/ 49 h 99"/>
                  <a:gd name="T4" fmla="*/ 2027 w 2027"/>
                  <a:gd name="T5" fmla="*/ 49 h 99"/>
                  <a:gd name="T6" fmla="*/ 2027 w 2027"/>
                  <a:gd name="T7" fmla="*/ 99 h 99"/>
                </a:gdLst>
                <a:ahLst/>
                <a:cxnLst>
                  <a:cxn ang="0">
                    <a:pos x="T0" y="T1"/>
                  </a:cxn>
                  <a:cxn ang="0">
                    <a:pos x="T2" y="T3"/>
                  </a:cxn>
                  <a:cxn ang="0">
                    <a:pos x="T4" y="T5"/>
                  </a:cxn>
                  <a:cxn ang="0">
                    <a:pos x="T6" y="T7"/>
                  </a:cxn>
                </a:cxnLst>
                <a:rect l="0" t="0" r="r" b="b"/>
                <a:pathLst>
                  <a:path w="2027" h="99">
                    <a:moveTo>
                      <a:pt x="0" y="0"/>
                    </a:moveTo>
                    <a:lnTo>
                      <a:pt x="0" y="49"/>
                    </a:lnTo>
                    <a:lnTo>
                      <a:pt x="2027" y="49"/>
                    </a:lnTo>
                    <a:lnTo>
                      <a:pt x="2027" y="99"/>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4" name="Freeform 12"/>
              <p:cNvSpPr>
                <a:spLocks/>
              </p:cNvSpPr>
              <p:nvPr/>
            </p:nvSpPr>
            <p:spPr bwMode="auto">
              <a:xfrm>
                <a:off x="2194" y="1924"/>
                <a:ext cx="110" cy="1525"/>
              </a:xfrm>
              <a:custGeom>
                <a:avLst/>
                <a:gdLst>
                  <a:gd name="T0" fmla="*/ 0 w 328"/>
                  <a:gd name="T1" fmla="*/ 0 h 1525"/>
                  <a:gd name="T2" fmla="*/ 0 w 328"/>
                  <a:gd name="T3" fmla="*/ 1525 h 1525"/>
                  <a:gd name="T4" fmla="*/ 328 w 328"/>
                  <a:gd name="T5" fmla="*/ 1525 h 1525"/>
                </a:gdLst>
                <a:ahLst/>
                <a:cxnLst>
                  <a:cxn ang="0">
                    <a:pos x="T0" y="T1"/>
                  </a:cxn>
                  <a:cxn ang="0">
                    <a:pos x="T2" y="T3"/>
                  </a:cxn>
                  <a:cxn ang="0">
                    <a:pos x="T4" y="T5"/>
                  </a:cxn>
                </a:cxnLst>
                <a:rect l="0" t="0" r="r" b="b"/>
                <a:pathLst>
                  <a:path w="328" h="1525">
                    <a:moveTo>
                      <a:pt x="0" y="0"/>
                    </a:moveTo>
                    <a:lnTo>
                      <a:pt x="0" y="1525"/>
                    </a:lnTo>
                    <a:lnTo>
                      <a:pt x="328" y="1525"/>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5" name="Freeform 13"/>
              <p:cNvSpPr>
                <a:spLocks/>
              </p:cNvSpPr>
              <p:nvPr/>
            </p:nvSpPr>
            <p:spPr bwMode="auto">
              <a:xfrm>
                <a:off x="2204" y="1924"/>
                <a:ext cx="121" cy="1272"/>
              </a:xfrm>
              <a:custGeom>
                <a:avLst/>
                <a:gdLst>
                  <a:gd name="T0" fmla="*/ 0 w 297"/>
                  <a:gd name="T1" fmla="*/ 0 h 1223"/>
                  <a:gd name="T2" fmla="*/ 0 w 297"/>
                  <a:gd name="T3" fmla="*/ 1223 h 1223"/>
                  <a:gd name="T4" fmla="*/ 297 w 297"/>
                  <a:gd name="T5" fmla="*/ 1223 h 1223"/>
                </a:gdLst>
                <a:ahLst/>
                <a:cxnLst>
                  <a:cxn ang="0">
                    <a:pos x="T0" y="T1"/>
                  </a:cxn>
                  <a:cxn ang="0">
                    <a:pos x="T2" y="T3"/>
                  </a:cxn>
                  <a:cxn ang="0">
                    <a:pos x="T4" y="T5"/>
                  </a:cxn>
                </a:cxnLst>
                <a:rect l="0" t="0" r="r" b="b"/>
                <a:pathLst>
                  <a:path w="297" h="1223">
                    <a:moveTo>
                      <a:pt x="0" y="0"/>
                    </a:moveTo>
                    <a:lnTo>
                      <a:pt x="0" y="1223"/>
                    </a:lnTo>
                    <a:lnTo>
                      <a:pt x="297" y="1223"/>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6" name="Freeform 14"/>
              <p:cNvSpPr>
                <a:spLocks/>
              </p:cNvSpPr>
              <p:nvPr/>
            </p:nvSpPr>
            <p:spPr bwMode="auto">
              <a:xfrm>
                <a:off x="2204" y="1924"/>
                <a:ext cx="121" cy="923"/>
              </a:xfrm>
              <a:custGeom>
                <a:avLst/>
                <a:gdLst>
                  <a:gd name="T0" fmla="*/ 0 w 297"/>
                  <a:gd name="T1" fmla="*/ 0 h 888"/>
                  <a:gd name="T2" fmla="*/ 0 w 297"/>
                  <a:gd name="T3" fmla="*/ 888 h 888"/>
                  <a:gd name="T4" fmla="*/ 297 w 297"/>
                  <a:gd name="T5" fmla="*/ 888 h 888"/>
                </a:gdLst>
                <a:ahLst/>
                <a:cxnLst>
                  <a:cxn ang="0">
                    <a:pos x="T0" y="T1"/>
                  </a:cxn>
                  <a:cxn ang="0">
                    <a:pos x="T2" y="T3"/>
                  </a:cxn>
                  <a:cxn ang="0">
                    <a:pos x="T4" y="T5"/>
                  </a:cxn>
                </a:cxnLst>
                <a:rect l="0" t="0" r="r" b="b"/>
                <a:pathLst>
                  <a:path w="297" h="888">
                    <a:moveTo>
                      <a:pt x="0" y="0"/>
                    </a:moveTo>
                    <a:lnTo>
                      <a:pt x="0" y="888"/>
                    </a:lnTo>
                    <a:lnTo>
                      <a:pt x="297" y="888"/>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7" name="Freeform 15"/>
              <p:cNvSpPr>
                <a:spLocks/>
              </p:cNvSpPr>
              <p:nvPr/>
            </p:nvSpPr>
            <p:spPr bwMode="auto">
              <a:xfrm>
                <a:off x="2199" y="1924"/>
                <a:ext cx="126" cy="575"/>
              </a:xfrm>
              <a:custGeom>
                <a:avLst/>
                <a:gdLst>
                  <a:gd name="T0" fmla="*/ 0 w 297"/>
                  <a:gd name="T1" fmla="*/ 0 h 553"/>
                  <a:gd name="T2" fmla="*/ 0 w 297"/>
                  <a:gd name="T3" fmla="*/ 553 h 553"/>
                  <a:gd name="T4" fmla="*/ 297 w 297"/>
                  <a:gd name="T5" fmla="*/ 553 h 553"/>
                </a:gdLst>
                <a:ahLst/>
                <a:cxnLst>
                  <a:cxn ang="0">
                    <a:pos x="T0" y="T1"/>
                  </a:cxn>
                  <a:cxn ang="0">
                    <a:pos x="T2" y="T3"/>
                  </a:cxn>
                  <a:cxn ang="0">
                    <a:pos x="T4" y="T5"/>
                  </a:cxn>
                </a:cxnLst>
                <a:rect l="0" t="0" r="r" b="b"/>
                <a:pathLst>
                  <a:path w="297" h="553">
                    <a:moveTo>
                      <a:pt x="0" y="0"/>
                    </a:moveTo>
                    <a:lnTo>
                      <a:pt x="0" y="553"/>
                    </a:lnTo>
                    <a:lnTo>
                      <a:pt x="297" y="553"/>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8" name="Freeform 16"/>
              <p:cNvSpPr>
                <a:spLocks/>
              </p:cNvSpPr>
              <p:nvPr/>
            </p:nvSpPr>
            <p:spPr bwMode="auto">
              <a:xfrm>
                <a:off x="2207" y="1924"/>
                <a:ext cx="118" cy="217"/>
              </a:xfrm>
              <a:custGeom>
                <a:avLst/>
                <a:gdLst>
                  <a:gd name="T0" fmla="*/ 0 w 297"/>
                  <a:gd name="T1" fmla="*/ 0 h 217"/>
                  <a:gd name="T2" fmla="*/ 0 w 297"/>
                  <a:gd name="T3" fmla="*/ 217 h 217"/>
                  <a:gd name="T4" fmla="*/ 297 w 297"/>
                  <a:gd name="T5" fmla="*/ 217 h 217"/>
                </a:gdLst>
                <a:ahLst/>
                <a:cxnLst>
                  <a:cxn ang="0">
                    <a:pos x="T0" y="T1"/>
                  </a:cxn>
                  <a:cxn ang="0">
                    <a:pos x="T2" y="T3"/>
                  </a:cxn>
                  <a:cxn ang="0">
                    <a:pos x="T4" y="T5"/>
                  </a:cxn>
                </a:cxnLst>
                <a:rect l="0" t="0" r="r" b="b"/>
                <a:pathLst>
                  <a:path w="297" h="217">
                    <a:moveTo>
                      <a:pt x="0" y="0"/>
                    </a:moveTo>
                    <a:lnTo>
                      <a:pt x="0" y="217"/>
                    </a:lnTo>
                    <a:lnTo>
                      <a:pt x="297" y="217"/>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29" name="Freeform 17"/>
              <p:cNvSpPr>
                <a:spLocks/>
              </p:cNvSpPr>
              <p:nvPr/>
            </p:nvSpPr>
            <p:spPr bwMode="auto">
              <a:xfrm>
                <a:off x="3175" y="1533"/>
                <a:ext cx="110" cy="99"/>
              </a:xfrm>
              <a:custGeom>
                <a:avLst/>
                <a:gdLst>
                  <a:gd name="T0" fmla="*/ 110 w 110"/>
                  <a:gd name="T1" fmla="*/ 0 h 99"/>
                  <a:gd name="T2" fmla="*/ 110 w 110"/>
                  <a:gd name="T3" fmla="*/ 49 h 99"/>
                  <a:gd name="T4" fmla="*/ 0 w 110"/>
                  <a:gd name="T5" fmla="*/ 49 h 99"/>
                  <a:gd name="T6" fmla="*/ 0 w 110"/>
                  <a:gd name="T7" fmla="*/ 99 h 99"/>
                </a:gdLst>
                <a:ahLst/>
                <a:cxnLst>
                  <a:cxn ang="0">
                    <a:pos x="T0" y="T1"/>
                  </a:cxn>
                  <a:cxn ang="0">
                    <a:pos x="T2" y="T3"/>
                  </a:cxn>
                  <a:cxn ang="0">
                    <a:pos x="T4" y="T5"/>
                  </a:cxn>
                  <a:cxn ang="0">
                    <a:pos x="T6" y="T7"/>
                  </a:cxn>
                </a:cxnLst>
                <a:rect l="0" t="0" r="r" b="b"/>
                <a:pathLst>
                  <a:path w="110" h="99">
                    <a:moveTo>
                      <a:pt x="110" y="0"/>
                    </a:moveTo>
                    <a:lnTo>
                      <a:pt x="110" y="49"/>
                    </a:lnTo>
                    <a:lnTo>
                      <a:pt x="0" y="49"/>
                    </a:lnTo>
                    <a:lnTo>
                      <a:pt x="0" y="99"/>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0" name="Freeform 18"/>
              <p:cNvSpPr>
                <a:spLocks/>
              </p:cNvSpPr>
              <p:nvPr/>
            </p:nvSpPr>
            <p:spPr bwMode="auto">
              <a:xfrm>
                <a:off x="304" y="1924"/>
                <a:ext cx="292" cy="1521"/>
              </a:xfrm>
              <a:custGeom>
                <a:avLst/>
                <a:gdLst>
                  <a:gd name="T0" fmla="*/ 0 w 292"/>
                  <a:gd name="T1" fmla="*/ 0 h 1521"/>
                  <a:gd name="T2" fmla="*/ 0 w 292"/>
                  <a:gd name="T3" fmla="*/ 1521 h 1521"/>
                  <a:gd name="T4" fmla="*/ 292 w 292"/>
                  <a:gd name="T5" fmla="*/ 1521 h 1521"/>
                </a:gdLst>
                <a:ahLst/>
                <a:cxnLst>
                  <a:cxn ang="0">
                    <a:pos x="T0" y="T1"/>
                  </a:cxn>
                  <a:cxn ang="0">
                    <a:pos x="T2" y="T3"/>
                  </a:cxn>
                  <a:cxn ang="0">
                    <a:pos x="T4" y="T5"/>
                  </a:cxn>
                </a:cxnLst>
                <a:rect l="0" t="0" r="r" b="b"/>
                <a:pathLst>
                  <a:path w="292" h="1521">
                    <a:moveTo>
                      <a:pt x="0" y="0"/>
                    </a:moveTo>
                    <a:lnTo>
                      <a:pt x="0" y="1521"/>
                    </a:lnTo>
                    <a:lnTo>
                      <a:pt x="292" y="1521"/>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1" name="Freeform 19"/>
              <p:cNvSpPr>
                <a:spLocks/>
              </p:cNvSpPr>
              <p:nvPr/>
            </p:nvSpPr>
            <p:spPr bwMode="auto">
              <a:xfrm>
                <a:off x="304" y="1924"/>
                <a:ext cx="239" cy="1223"/>
              </a:xfrm>
              <a:custGeom>
                <a:avLst/>
                <a:gdLst>
                  <a:gd name="T0" fmla="*/ 0 w 239"/>
                  <a:gd name="T1" fmla="*/ 0 h 1223"/>
                  <a:gd name="T2" fmla="*/ 0 w 239"/>
                  <a:gd name="T3" fmla="*/ 1223 h 1223"/>
                  <a:gd name="T4" fmla="*/ 239 w 239"/>
                  <a:gd name="T5" fmla="*/ 1223 h 1223"/>
                </a:gdLst>
                <a:ahLst/>
                <a:cxnLst>
                  <a:cxn ang="0">
                    <a:pos x="T0" y="T1"/>
                  </a:cxn>
                  <a:cxn ang="0">
                    <a:pos x="T2" y="T3"/>
                  </a:cxn>
                  <a:cxn ang="0">
                    <a:pos x="T4" y="T5"/>
                  </a:cxn>
                </a:cxnLst>
                <a:rect l="0" t="0" r="r" b="b"/>
                <a:pathLst>
                  <a:path w="239" h="1223">
                    <a:moveTo>
                      <a:pt x="0" y="0"/>
                    </a:moveTo>
                    <a:lnTo>
                      <a:pt x="0" y="1223"/>
                    </a:lnTo>
                    <a:lnTo>
                      <a:pt x="239" y="1223"/>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2" name="Freeform 20"/>
              <p:cNvSpPr>
                <a:spLocks/>
              </p:cNvSpPr>
              <p:nvPr/>
            </p:nvSpPr>
            <p:spPr bwMode="auto">
              <a:xfrm>
                <a:off x="304" y="1924"/>
                <a:ext cx="239" cy="888"/>
              </a:xfrm>
              <a:custGeom>
                <a:avLst/>
                <a:gdLst>
                  <a:gd name="T0" fmla="*/ 0 w 239"/>
                  <a:gd name="T1" fmla="*/ 0 h 888"/>
                  <a:gd name="T2" fmla="*/ 0 w 239"/>
                  <a:gd name="T3" fmla="*/ 888 h 888"/>
                  <a:gd name="T4" fmla="*/ 239 w 239"/>
                  <a:gd name="T5" fmla="*/ 888 h 888"/>
                </a:gdLst>
                <a:ahLst/>
                <a:cxnLst>
                  <a:cxn ang="0">
                    <a:pos x="T0" y="T1"/>
                  </a:cxn>
                  <a:cxn ang="0">
                    <a:pos x="T2" y="T3"/>
                  </a:cxn>
                  <a:cxn ang="0">
                    <a:pos x="T4" y="T5"/>
                  </a:cxn>
                </a:cxnLst>
                <a:rect l="0" t="0" r="r" b="b"/>
                <a:pathLst>
                  <a:path w="239" h="888">
                    <a:moveTo>
                      <a:pt x="0" y="0"/>
                    </a:moveTo>
                    <a:lnTo>
                      <a:pt x="0" y="888"/>
                    </a:lnTo>
                    <a:lnTo>
                      <a:pt x="239" y="888"/>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3" name="Freeform 21"/>
              <p:cNvSpPr>
                <a:spLocks/>
              </p:cNvSpPr>
              <p:nvPr/>
            </p:nvSpPr>
            <p:spPr bwMode="auto">
              <a:xfrm>
                <a:off x="304" y="1924"/>
                <a:ext cx="239" cy="553"/>
              </a:xfrm>
              <a:custGeom>
                <a:avLst/>
                <a:gdLst>
                  <a:gd name="T0" fmla="*/ 0 w 239"/>
                  <a:gd name="T1" fmla="*/ 0 h 553"/>
                  <a:gd name="T2" fmla="*/ 0 w 239"/>
                  <a:gd name="T3" fmla="*/ 553 h 553"/>
                  <a:gd name="T4" fmla="*/ 239 w 239"/>
                  <a:gd name="T5" fmla="*/ 553 h 553"/>
                </a:gdLst>
                <a:ahLst/>
                <a:cxnLst>
                  <a:cxn ang="0">
                    <a:pos x="T0" y="T1"/>
                  </a:cxn>
                  <a:cxn ang="0">
                    <a:pos x="T2" y="T3"/>
                  </a:cxn>
                  <a:cxn ang="0">
                    <a:pos x="T4" y="T5"/>
                  </a:cxn>
                </a:cxnLst>
                <a:rect l="0" t="0" r="r" b="b"/>
                <a:pathLst>
                  <a:path w="239" h="553">
                    <a:moveTo>
                      <a:pt x="0" y="0"/>
                    </a:moveTo>
                    <a:lnTo>
                      <a:pt x="0" y="553"/>
                    </a:lnTo>
                    <a:lnTo>
                      <a:pt x="239" y="553"/>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4" name="Freeform 22"/>
              <p:cNvSpPr>
                <a:spLocks/>
              </p:cNvSpPr>
              <p:nvPr/>
            </p:nvSpPr>
            <p:spPr bwMode="auto">
              <a:xfrm>
                <a:off x="304" y="1924"/>
                <a:ext cx="239" cy="217"/>
              </a:xfrm>
              <a:custGeom>
                <a:avLst/>
                <a:gdLst>
                  <a:gd name="T0" fmla="*/ 0 w 239"/>
                  <a:gd name="T1" fmla="*/ 0 h 217"/>
                  <a:gd name="T2" fmla="*/ 0 w 239"/>
                  <a:gd name="T3" fmla="*/ 217 h 217"/>
                  <a:gd name="T4" fmla="*/ 239 w 239"/>
                  <a:gd name="T5" fmla="*/ 217 h 217"/>
                </a:gdLst>
                <a:ahLst/>
                <a:cxnLst>
                  <a:cxn ang="0">
                    <a:pos x="T0" y="T1"/>
                  </a:cxn>
                  <a:cxn ang="0">
                    <a:pos x="T2" y="T3"/>
                  </a:cxn>
                  <a:cxn ang="0">
                    <a:pos x="T4" y="T5"/>
                  </a:cxn>
                </a:cxnLst>
                <a:rect l="0" t="0" r="r" b="b"/>
                <a:pathLst>
                  <a:path w="239" h="217">
                    <a:moveTo>
                      <a:pt x="0" y="0"/>
                    </a:moveTo>
                    <a:lnTo>
                      <a:pt x="0" y="217"/>
                    </a:lnTo>
                    <a:lnTo>
                      <a:pt x="239" y="217"/>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5" name="Freeform 23"/>
              <p:cNvSpPr>
                <a:spLocks/>
              </p:cNvSpPr>
              <p:nvPr/>
            </p:nvSpPr>
            <p:spPr bwMode="auto">
              <a:xfrm>
                <a:off x="1085" y="1533"/>
                <a:ext cx="2189" cy="99"/>
              </a:xfrm>
              <a:custGeom>
                <a:avLst/>
                <a:gdLst>
                  <a:gd name="T0" fmla="*/ 2189 w 2189"/>
                  <a:gd name="T1" fmla="*/ 0 h 99"/>
                  <a:gd name="T2" fmla="*/ 2189 w 2189"/>
                  <a:gd name="T3" fmla="*/ 49 h 99"/>
                  <a:gd name="T4" fmla="*/ 0 w 2189"/>
                  <a:gd name="T5" fmla="*/ 49 h 99"/>
                  <a:gd name="T6" fmla="*/ 0 w 2189"/>
                  <a:gd name="T7" fmla="*/ 99 h 99"/>
                </a:gdLst>
                <a:ahLst/>
                <a:cxnLst>
                  <a:cxn ang="0">
                    <a:pos x="T0" y="T1"/>
                  </a:cxn>
                  <a:cxn ang="0">
                    <a:pos x="T2" y="T3"/>
                  </a:cxn>
                  <a:cxn ang="0">
                    <a:pos x="T4" y="T5"/>
                  </a:cxn>
                  <a:cxn ang="0">
                    <a:pos x="T6" y="T7"/>
                  </a:cxn>
                </a:cxnLst>
                <a:rect l="0" t="0" r="r" b="b"/>
                <a:pathLst>
                  <a:path w="2189" h="99">
                    <a:moveTo>
                      <a:pt x="2189" y="0"/>
                    </a:moveTo>
                    <a:lnTo>
                      <a:pt x="2189" y="49"/>
                    </a:lnTo>
                    <a:lnTo>
                      <a:pt x="0" y="49"/>
                    </a:lnTo>
                    <a:lnTo>
                      <a:pt x="0" y="99"/>
                    </a:lnTo>
                  </a:path>
                </a:pathLst>
              </a:custGeom>
              <a:noFill/>
              <a:ln w="22" cap="flat">
                <a:solidFill>
                  <a:srgbClr val="A9C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6" name="Line 24"/>
              <p:cNvSpPr>
                <a:spLocks noChangeShapeType="1"/>
              </p:cNvSpPr>
              <p:nvPr/>
            </p:nvSpPr>
            <p:spPr bwMode="auto">
              <a:xfrm>
                <a:off x="3286" y="1226"/>
                <a:ext cx="0" cy="71"/>
              </a:xfrm>
              <a:prstGeom prst="line">
                <a:avLst/>
              </a:prstGeom>
              <a:noFill/>
              <a:ln w="22" cap="flat">
                <a:solidFill>
                  <a:srgbClr val="94B2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37" name="Rectangle 25"/>
              <p:cNvSpPr>
                <a:spLocks noChangeArrowheads="1"/>
              </p:cNvSpPr>
              <p:nvPr/>
            </p:nvSpPr>
            <p:spPr bwMode="auto">
              <a:xfrm>
                <a:off x="1718" y="989"/>
                <a:ext cx="3136"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38" name="Rectangle 26"/>
              <p:cNvSpPr>
                <a:spLocks noChangeArrowheads="1"/>
              </p:cNvSpPr>
              <p:nvPr/>
            </p:nvSpPr>
            <p:spPr bwMode="auto">
              <a:xfrm>
                <a:off x="1718" y="1017"/>
                <a:ext cx="3136" cy="18"/>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39" name="Rectangle 27"/>
              <p:cNvSpPr>
                <a:spLocks noChangeArrowheads="1"/>
              </p:cNvSpPr>
              <p:nvPr/>
            </p:nvSpPr>
            <p:spPr bwMode="auto">
              <a:xfrm>
                <a:off x="1718" y="1035"/>
                <a:ext cx="3136" cy="13"/>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0" name="Rectangle 28"/>
              <p:cNvSpPr>
                <a:spLocks noChangeArrowheads="1"/>
              </p:cNvSpPr>
              <p:nvPr/>
            </p:nvSpPr>
            <p:spPr bwMode="auto">
              <a:xfrm>
                <a:off x="1718" y="1048"/>
                <a:ext cx="3136" cy="1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1" name="Rectangle 29"/>
              <p:cNvSpPr>
                <a:spLocks noChangeArrowheads="1"/>
              </p:cNvSpPr>
              <p:nvPr/>
            </p:nvSpPr>
            <p:spPr bwMode="auto">
              <a:xfrm>
                <a:off x="1718" y="1059"/>
                <a:ext cx="3136" cy="8"/>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2" name="Rectangle 30"/>
              <p:cNvSpPr>
                <a:spLocks noChangeArrowheads="1"/>
              </p:cNvSpPr>
              <p:nvPr/>
            </p:nvSpPr>
            <p:spPr bwMode="auto">
              <a:xfrm>
                <a:off x="1718" y="1067"/>
                <a:ext cx="3136" cy="9"/>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3" name="Rectangle 31"/>
              <p:cNvSpPr>
                <a:spLocks noChangeArrowheads="1"/>
              </p:cNvSpPr>
              <p:nvPr/>
            </p:nvSpPr>
            <p:spPr bwMode="auto">
              <a:xfrm>
                <a:off x="1718" y="1076"/>
                <a:ext cx="3136" cy="8"/>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4" name="Rectangle 32"/>
              <p:cNvSpPr>
                <a:spLocks noChangeArrowheads="1"/>
              </p:cNvSpPr>
              <p:nvPr/>
            </p:nvSpPr>
            <p:spPr bwMode="auto">
              <a:xfrm>
                <a:off x="1718" y="1084"/>
                <a:ext cx="3136" cy="7"/>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5" name="Rectangle 33"/>
              <p:cNvSpPr>
                <a:spLocks noChangeArrowheads="1"/>
              </p:cNvSpPr>
              <p:nvPr/>
            </p:nvSpPr>
            <p:spPr bwMode="auto">
              <a:xfrm>
                <a:off x="1718" y="1091"/>
                <a:ext cx="3136" cy="8"/>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6" name="Rectangle 34"/>
              <p:cNvSpPr>
                <a:spLocks noChangeArrowheads="1"/>
              </p:cNvSpPr>
              <p:nvPr/>
            </p:nvSpPr>
            <p:spPr bwMode="auto">
              <a:xfrm>
                <a:off x="1718" y="1099"/>
                <a:ext cx="3136" cy="7"/>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7" name="Rectangle 35"/>
              <p:cNvSpPr>
                <a:spLocks noChangeArrowheads="1"/>
              </p:cNvSpPr>
              <p:nvPr/>
            </p:nvSpPr>
            <p:spPr bwMode="auto">
              <a:xfrm>
                <a:off x="1718" y="1106"/>
                <a:ext cx="3136" cy="8"/>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8" name="Rectangle 36"/>
              <p:cNvSpPr>
                <a:spLocks noChangeArrowheads="1"/>
              </p:cNvSpPr>
              <p:nvPr/>
            </p:nvSpPr>
            <p:spPr bwMode="auto">
              <a:xfrm>
                <a:off x="1718" y="1114"/>
                <a:ext cx="3136" cy="7"/>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9" name="Rectangle 37"/>
              <p:cNvSpPr>
                <a:spLocks noChangeArrowheads="1"/>
              </p:cNvSpPr>
              <p:nvPr/>
            </p:nvSpPr>
            <p:spPr bwMode="auto">
              <a:xfrm>
                <a:off x="1718" y="1121"/>
                <a:ext cx="3136" cy="7"/>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0" name="Rectangle 38"/>
              <p:cNvSpPr>
                <a:spLocks noChangeArrowheads="1"/>
              </p:cNvSpPr>
              <p:nvPr/>
            </p:nvSpPr>
            <p:spPr bwMode="auto">
              <a:xfrm>
                <a:off x="1718" y="1128"/>
                <a:ext cx="3136" cy="8"/>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1" name="Rectangle 39"/>
              <p:cNvSpPr>
                <a:spLocks noChangeArrowheads="1"/>
              </p:cNvSpPr>
              <p:nvPr/>
            </p:nvSpPr>
            <p:spPr bwMode="auto">
              <a:xfrm>
                <a:off x="1718" y="1136"/>
                <a:ext cx="3136" cy="9"/>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2" name="Rectangle 40"/>
              <p:cNvSpPr>
                <a:spLocks noChangeArrowheads="1"/>
              </p:cNvSpPr>
              <p:nvPr/>
            </p:nvSpPr>
            <p:spPr bwMode="auto">
              <a:xfrm>
                <a:off x="1718" y="1145"/>
                <a:ext cx="3136" cy="10"/>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3" name="Rectangle 41"/>
              <p:cNvSpPr>
                <a:spLocks noChangeArrowheads="1"/>
              </p:cNvSpPr>
              <p:nvPr/>
            </p:nvSpPr>
            <p:spPr bwMode="auto">
              <a:xfrm>
                <a:off x="1718" y="1155"/>
                <a:ext cx="3136" cy="13"/>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4" name="Rectangle 42"/>
              <p:cNvSpPr>
                <a:spLocks noChangeArrowheads="1"/>
              </p:cNvSpPr>
              <p:nvPr/>
            </p:nvSpPr>
            <p:spPr bwMode="auto">
              <a:xfrm>
                <a:off x="1718" y="1168"/>
                <a:ext cx="3136" cy="18"/>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5" name="Rectangle 43"/>
              <p:cNvSpPr>
                <a:spLocks noChangeArrowheads="1"/>
              </p:cNvSpPr>
              <p:nvPr/>
            </p:nvSpPr>
            <p:spPr bwMode="auto">
              <a:xfrm>
                <a:off x="1718" y="1186"/>
                <a:ext cx="3136" cy="26"/>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6" name="Rectangle 44"/>
              <p:cNvSpPr>
                <a:spLocks noChangeArrowheads="1"/>
              </p:cNvSpPr>
              <p:nvPr/>
            </p:nvSpPr>
            <p:spPr bwMode="auto">
              <a:xfrm>
                <a:off x="1718" y="1212"/>
                <a:ext cx="3136" cy="1"/>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7" name="Rectangle 45"/>
              <p:cNvSpPr>
                <a:spLocks noChangeArrowheads="1"/>
              </p:cNvSpPr>
              <p:nvPr/>
            </p:nvSpPr>
            <p:spPr bwMode="auto">
              <a:xfrm>
                <a:off x="1718" y="1212"/>
                <a:ext cx="3136" cy="1"/>
              </a:xfrm>
              <a:prstGeom prst="rect">
                <a:avLst/>
              </a:prstGeom>
              <a:solidFill>
                <a:srgbClr val="DF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8" name="Rectangle 46"/>
              <p:cNvSpPr>
                <a:spLocks noChangeArrowheads="1"/>
              </p:cNvSpPr>
              <p:nvPr/>
            </p:nvSpPr>
            <p:spPr bwMode="auto">
              <a:xfrm>
                <a:off x="1718" y="1213"/>
                <a:ext cx="3136" cy="1"/>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9" name="Rectangle 47"/>
              <p:cNvSpPr>
                <a:spLocks noChangeArrowheads="1"/>
              </p:cNvSpPr>
              <p:nvPr/>
            </p:nvSpPr>
            <p:spPr bwMode="auto">
              <a:xfrm>
                <a:off x="1718" y="1214"/>
                <a:ext cx="3136" cy="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0" name="Rectangle 48"/>
              <p:cNvSpPr>
                <a:spLocks noChangeArrowheads="1"/>
              </p:cNvSpPr>
              <p:nvPr/>
            </p:nvSpPr>
            <p:spPr bwMode="auto">
              <a:xfrm>
                <a:off x="1718" y="1215"/>
                <a:ext cx="3136"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1" name="Rectangle 49"/>
              <p:cNvSpPr>
                <a:spLocks noChangeArrowheads="1"/>
              </p:cNvSpPr>
              <p:nvPr/>
            </p:nvSpPr>
            <p:spPr bwMode="auto">
              <a:xfrm>
                <a:off x="1718" y="1216"/>
                <a:ext cx="3136" cy="1"/>
              </a:xfrm>
              <a:prstGeom prst="rect">
                <a:avLst/>
              </a:prstGeom>
              <a:solidFill>
                <a:srgbClr val="E8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2" name="Rectangle 50"/>
              <p:cNvSpPr>
                <a:spLocks noChangeArrowheads="1"/>
              </p:cNvSpPr>
              <p:nvPr/>
            </p:nvSpPr>
            <p:spPr bwMode="auto">
              <a:xfrm>
                <a:off x="1718" y="1217"/>
                <a:ext cx="3136" cy="1"/>
              </a:xfrm>
              <a:prstGeom prst="rect">
                <a:avLst/>
              </a:prstGeom>
              <a:solidFill>
                <a:srgbClr val="ECF5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3" name="Rectangle 51"/>
              <p:cNvSpPr>
                <a:spLocks noChangeArrowheads="1"/>
              </p:cNvSpPr>
              <p:nvPr/>
            </p:nvSpPr>
            <p:spPr bwMode="auto">
              <a:xfrm>
                <a:off x="1718" y="1217"/>
                <a:ext cx="3136"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4" name="Rectangle 52"/>
              <p:cNvSpPr>
                <a:spLocks noChangeArrowheads="1"/>
              </p:cNvSpPr>
              <p:nvPr/>
            </p:nvSpPr>
            <p:spPr bwMode="auto">
              <a:xfrm>
                <a:off x="1718" y="1218"/>
                <a:ext cx="3136"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5" name="Rectangle 53"/>
              <p:cNvSpPr>
                <a:spLocks noChangeArrowheads="1"/>
              </p:cNvSpPr>
              <p:nvPr/>
            </p:nvSpPr>
            <p:spPr bwMode="auto">
              <a:xfrm>
                <a:off x="1718" y="1219"/>
                <a:ext cx="3136" cy="1"/>
              </a:xfrm>
              <a:prstGeom prst="rect">
                <a:avLst/>
              </a:prstGeom>
              <a:solidFill>
                <a:srgbClr val="F5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6" name="Rectangle 54"/>
              <p:cNvSpPr>
                <a:spLocks noChangeArrowheads="1"/>
              </p:cNvSpPr>
              <p:nvPr/>
            </p:nvSpPr>
            <p:spPr bwMode="auto">
              <a:xfrm>
                <a:off x="1718" y="1220"/>
                <a:ext cx="3136" cy="1"/>
              </a:xfrm>
              <a:prstGeom prst="rect">
                <a:avLst/>
              </a:prstGeom>
              <a:solidFill>
                <a:srgbClr val="F7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7" name="Rectangle 55"/>
              <p:cNvSpPr>
                <a:spLocks noChangeArrowheads="1"/>
              </p:cNvSpPr>
              <p:nvPr/>
            </p:nvSpPr>
            <p:spPr bwMode="auto">
              <a:xfrm>
                <a:off x="1718" y="1221"/>
                <a:ext cx="3136" cy="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8" name="Rectangle 56"/>
              <p:cNvSpPr>
                <a:spLocks noChangeArrowheads="1"/>
              </p:cNvSpPr>
              <p:nvPr/>
            </p:nvSpPr>
            <p:spPr bwMode="auto">
              <a:xfrm>
                <a:off x="1718" y="1222"/>
                <a:ext cx="3136" cy="1"/>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9" name="Rectangle 57"/>
              <p:cNvSpPr>
                <a:spLocks noChangeArrowheads="1"/>
              </p:cNvSpPr>
              <p:nvPr/>
            </p:nvSpPr>
            <p:spPr bwMode="auto">
              <a:xfrm>
                <a:off x="1718" y="1223"/>
                <a:ext cx="3136"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0" name="Rectangle 58"/>
              <p:cNvSpPr>
                <a:spLocks noChangeArrowheads="1"/>
              </p:cNvSpPr>
              <p:nvPr/>
            </p:nvSpPr>
            <p:spPr bwMode="auto">
              <a:xfrm>
                <a:off x="1718" y="1225"/>
                <a:ext cx="313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1" name="Rectangle 59"/>
              <p:cNvSpPr>
                <a:spLocks noChangeArrowheads="1"/>
              </p:cNvSpPr>
              <p:nvPr/>
            </p:nvSpPr>
            <p:spPr bwMode="auto">
              <a:xfrm>
                <a:off x="1718" y="989"/>
                <a:ext cx="3136" cy="23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372" name="Rectangle 62"/>
              <p:cNvSpPr>
                <a:spLocks noChangeArrowheads="1"/>
              </p:cNvSpPr>
              <p:nvPr/>
            </p:nvSpPr>
            <p:spPr bwMode="auto">
              <a:xfrm>
                <a:off x="1718" y="1297"/>
                <a:ext cx="3136"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3" name="Rectangle 63"/>
              <p:cNvSpPr>
                <a:spLocks noChangeArrowheads="1"/>
              </p:cNvSpPr>
              <p:nvPr/>
            </p:nvSpPr>
            <p:spPr bwMode="auto">
              <a:xfrm>
                <a:off x="1718" y="1324"/>
                <a:ext cx="3136" cy="19"/>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4" name="Rectangle 64"/>
              <p:cNvSpPr>
                <a:spLocks noChangeArrowheads="1"/>
              </p:cNvSpPr>
              <p:nvPr/>
            </p:nvSpPr>
            <p:spPr bwMode="auto">
              <a:xfrm>
                <a:off x="1718" y="1343"/>
                <a:ext cx="3136" cy="1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5" name="Rectangle 65"/>
              <p:cNvSpPr>
                <a:spLocks noChangeArrowheads="1"/>
              </p:cNvSpPr>
              <p:nvPr/>
            </p:nvSpPr>
            <p:spPr bwMode="auto">
              <a:xfrm>
                <a:off x="1718" y="1355"/>
                <a:ext cx="3136" cy="1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6" name="Rectangle 66"/>
              <p:cNvSpPr>
                <a:spLocks noChangeArrowheads="1"/>
              </p:cNvSpPr>
              <p:nvPr/>
            </p:nvSpPr>
            <p:spPr bwMode="auto">
              <a:xfrm>
                <a:off x="1718" y="1366"/>
                <a:ext cx="3136" cy="9"/>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7" name="Rectangle 67"/>
              <p:cNvSpPr>
                <a:spLocks noChangeArrowheads="1"/>
              </p:cNvSpPr>
              <p:nvPr/>
            </p:nvSpPr>
            <p:spPr bwMode="auto">
              <a:xfrm>
                <a:off x="1718" y="1375"/>
                <a:ext cx="3136" cy="9"/>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8" name="Rectangle 68"/>
              <p:cNvSpPr>
                <a:spLocks noChangeArrowheads="1"/>
              </p:cNvSpPr>
              <p:nvPr/>
            </p:nvSpPr>
            <p:spPr bwMode="auto">
              <a:xfrm>
                <a:off x="1718" y="1384"/>
                <a:ext cx="3136" cy="7"/>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9" name="Rectangle 69"/>
              <p:cNvSpPr>
                <a:spLocks noChangeArrowheads="1"/>
              </p:cNvSpPr>
              <p:nvPr/>
            </p:nvSpPr>
            <p:spPr bwMode="auto">
              <a:xfrm>
                <a:off x="1718" y="1391"/>
                <a:ext cx="3136" cy="8"/>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0" name="Rectangle 70"/>
              <p:cNvSpPr>
                <a:spLocks noChangeArrowheads="1"/>
              </p:cNvSpPr>
              <p:nvPr/>
            </p:nvSpPr>
            <p:spPr bwMode="auto">
              <a:xfrm>
                <a:off x="1718" y="1399"/>
                <a:ext cx="3136" cy="7"/>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1" name="Rectangle 71"/>
              <p:cNvSpPr>
                <a:spLocks noChangeArrowheads="1"/>
              </p:cNvSpPr>
              <p:nvPr/>
            </p:nvSpPr>
            <p:spPr bwMode="auto">
              <a:xfrm>
                <a:off x="1718" y="1406"/>
                <a:ext cx="3136" cy="7"/>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2" name="Rectangle 72"/>
              <p:cNvSpPr>
                <a:spLocks noChangeArrowheads="1"/>
              </p:cNvSpPr>
              <p:nvPr/>
            </p:nvSpPr>
            <p:spPr bwMode="auto">
              <a:xfrm>
                <a:off x="1718" y="1413"/>
                <a:ext cx="3136" cy="8"/>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3" name="Rectangle 73"/>
              <p:cNvSpPr>
                <a:spLocks noChangeArrowheads="1"/>
              </p:cNvSpPr>
              <p:nvPr/>
            </p:nvSpPr>
            <p:spPr bwMode="auto">
              <a:xfrm>
                <a:off x="1718" y="1421"/>
                <a:ext cx="3136" cy="7"/>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4" name="Rectangle 74"/>
              <p:cNvSpPr>
                <a:spLocks noChangeArrowheads="1"/>
              </p:cNvSpPr>
              <p:nvPr/>
            </p:nvSpPr>
            <p:spPr bwMode="auto">
              <a:xfrm>
                <a:off x="1718" y="1428"/>
                <a:ext cx="3136" cy="8"/>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5" name="Rectangle 75"/>
              <p:cNvSpPr>
                <a:spLocks noChangeArrowheads="1"/>
              </p:cNvSpPr>
              <p:nvPr/>
            </p:nvSpPr>
            <p:spPr bwMode="auto">
              <a:xfrm>
                <a:off x="1718" y="1436"/>
                <a:ext cx="3136" cy="8"/>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6" name="Rectangle 76"/>
              <p:cNvSpPr>
                <a:spLocks noChangeArrowheads="1"/>
              </p:cNvSpPr>
              <p:nvPr/>
            </p:nvSpPr>
            <p:spPr bwMode="auto">
              <a:xfrm>
                <a:off x="1718" y="1444"/>
                <a:ext cx="3136" cy="8"/>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7" name="Rectangle 77"/>
              <p:cNvSpPr>
                <a:spLocks noChangeArrowheads="1"/>
              </p:cNvSpPr>
              <p:nvPr/>
            </p:nvSpPr>
            <p:spPr bwMode="auto">
              <a:xfrm>
                <a:off x="1718" y="1452"/>
                <a:ext cx="3136" cy="10"/>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8" name="Rectangle 78"/>
              <p:cNvSpPr>
                <a:spLocks noChangeArrowheads="1"/>
              </p:cNvSpPr>
              <p:nvPr/>
            </p:nvSpPr>
            <p:spPr bwMode="auto">
              <a:xfrm>
                <a:off x="1718" y="1462"/>
                <a:ext cx="3136" cy="13"/>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9" name="Rectangle 79"/>
              <p:cNvSpPr>
                <a:spLocks noChangeArrowheads="1"/>
              </p:cNvSpPr>
              <p:nvPr/>
            </p:nvSpPr>
            <p:spPr bwMode="auto">
              <a:xfrm>
                <a:off x="1718" y="1475"/>
                <a:ext cx="3136" cy="18"/>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0" name="Rectangle 80"/>
              <p:cNvSpPr>
                <a:spLocks noChangeArrowheads="1"/>
              </p:cNvSpPr>
              <p:nvPr/>
            </p:nvSpPr>
            <p:spPr bwMode="auto">
              <a:xfrm>
                <a:off x="1718" y="1493"/>
                <a:ext cx="3136" cy="25"/>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1" name="Rectangle 81"/>
              <p:cNvSpPr>
                <a:spLocks noChangeArrowheads="1"/>
              </p:cNvSpPr>
              <p:nvPr/>
            </p:nvSpPr>
            <p:spPr bwMode="auto">
              <a:xfrm>
                <a:off x="1718" y="1518"/>
                <a:ext cx="3136" cy="1"/>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2" name="Rectangle 82"/>
              <p:cNvSpPr>
                <a:spLocks noChangeArrowheads="1"/>
              </p:cNvSpPr>
              <p:nvPr/>
            </p:nvSpPr>
            <p:spPr bwMode="auto">
              <a:xfrm>
                <a:off x="1718" y="1519"/>
                <a:ext cx="3136" cy="1"/>
              </a:xfrm>
              <a:prstGeom prst="rect">
                <a:avLst/>
              </a:prstGeom>
              <a:solidFill>
                <a:srgbClr val="DF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3" name="Rectangle 83"/>
              <p:cNvSpPr>
                <a:spLocks noChangeArrowheads="1"/>
              </p:cNvSpPr>
              <p:nvPr/>
            </p:nvSpPr>
            <p:spPr bwMode="auto">
              <a:xfrm>
                <a:off x="1718" y="1520"/>
                <a:ext cx="3136" cy="2"/>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4" name="Rectangle 84"/>
              <p:cNvSpPr>
                <a:spLocks noChangeArrowheads="1"/>
              </p:cNvSpPr>
              <p:nvPr/>
            </p:nvSpPr>
            <p:spPr bwMode="auto">
              <a:xfrm>
                <a:off x="1718" y="1522"/>
                <a:ext cx="3136"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5" name="Rectangle 85"/>
              <p:cNvSpPr>
                <a:spLocks noChangeArrowheads="1"/>
              </p:cNvSpPr>
              <p:nvPr/>
            </p:nvSpPr>
            <p:spPr bwMode="auto">
              <a:xfrm>
                <a:off x="1718" y="1523"/>
                <a:ext cx="3136" cy="1"/>
              </a:xfrm>
              <a:prstGeom prst="rect">
                <a:avLst/>
              </a:prstGeom>
              <a:solidFill>
                <a:srgbClr val="E8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6" name="Rectangle 86"/>
              <p:cNvSpPr>
                <a:spLocks noChangeArrowheads="1"/>
              </p:cNvSpPr>
              <p:nvPr/>
            </p:nvSpPr>
            <p:spPr bwMode="auto">
              <a:xfrm>
                <a:off x="1718" y="1523"/>
                <a:ext cx="3136" cy="1"/>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7" name="Rectangle 87"/>
              <p:cNvSpPr>
                <a:spLocks noChangeArrowheads="1"/>
              </p:cNvSpPr>
              <p:nvPr/>
            </p:nvSpPr>
            <p:spPr bwMode="auto">
              <a:xfrm>
                <a:off x="1718" y="1524"/>
                <a:ext cx="3136"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8" name="Rectangle 88"/>
              <p:cNvSpPr>
                <a:spLocks noChangeArrowheads="1"/>
              </p:cNvSpPr>
              <p:nvPr/>
            </p:nvSpPr>
            <p:spPr bwMode="auto">
              <a:xfrm>
                <a:off x="1718" y="1525"/>
                <a:ext cx="3136"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9" name="Rectangle 89"/>
              <p:cNvSpPr>
                <a:spLocks noChangeArrowheads="1"/>
              </p:cNvSpPr>
              <p:nvPr/>
            </p:nvSpPr>
            <p:spPr bwMode="auto">
              <a:xfrm>
                <a:off x="1718" y="1526"/>
                <a:ext cx="3136" cy="1"/>
              </a:xfrm>
              <a:prstGeom prst="rect">
                <a:avLst/>
              </a:prstGeom>
              <a:solidFill>
                <a:srgbClr val="F5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0" name="Rectangle 90"/>
              <p:cNvSpPr>
                <a:spLocks noChangeArrowheads="1"/>
              </p:cNvSpPr>
              <p:nvPr/>
            </p:nvSpPr>
            <p:spPr bwMode="auto">
              <a:xfrm>
                <a:off x="1718" y="1527"/>
                <a:ext cx="3136" cy="1"/>
              </a:xfrm>
              <a:prstGeom prst="rect">
                <a:avLst/>
              </a:prstGeom>
              <a:solidFill>
                <a:srgbClr val="F7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1" name="Rectangle 91"/>
              <p:cNvSpPr>
                <a:spLocks noChangeArrowheads="1"/>
              </p:cNvSpPr>
              <p:nvPr/>
            </p:nvSpPr>
            <p:spPr bwMode="auto">
              <a:xfrm>
                <a:off x="1718" y="1528"/>
                <a:ext cx="3136" cy="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2" name="Rectangle 92"/>
              <p:cNvSpPr>
                <a:spLocks noChangeArrowheads="1"/>
              </p:cNvSpPr>
              <p:nvPr/>
            </p:nvSpPr>
            <p:spPr bwMode="auto">
              <a:xfrm>
                <a:off x="1718" y="1528"/>
                <a:ext cx="3136" cy="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3" name="Rectangle 93"/>
              <p:cNvSpPr>
                <a:spLocks noChangeArrowheads="1"/>
              </p:cNvSpPr>
              <p:nvPr/>
            </p:nvSpPr>
            <p:spPr bwMode="auto">
              <a:xfrm>
                <a:off x="1718" y="1530"/>
                <a:ext cx="3136"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4" name="Rectangle 94"/>
              <p:cNvSpPr>
                <a:spLocks noChangeArrowheads="1"/>
              </p:cNvSpPr>
              <p:nvPr/>
            </p:nvSpPr>
            <p:spPr bwMode="auto">
              <a:xfrm>
                <a:off x="1718" y="1532"/>
                <a:ext cx="3136"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5" name="Rectangle 95"/>
              <p:cNvSpPr>
                <a:spLocks noChangeArrowheads="1"/>
              </p:cNvSpPr>
              <p:nvPr/>
            </p:nvSpPr>
            <p:spPr bwMode="auto">
              <a:xfrm>
                <a:off x="1718" y="1297"/>
                <a:ext cx="3136"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06" name="Rectangle 96"/>
              <p:cNvSpPr>
                <a:spLocks noChangeArrowheads="1"/>
              </p:cNvSpPr>
              <p:nvPr/>
            </p:nvSpPr>
            <p:spPr bwMode="auto">
              <a:xfrm>
                <a:off x="1912" y="1345"/>
                <a:ext cx="28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000" b="1" i="0" u="none" strike="noStrike" cap="none" normalizeH="0" baseline="0" dirty="0">
                    <a:ln>
                      <a:noFill/>
                    </a:ln>
                    <a:solidFill>
                      <a:srgbClr val="000000"/>
                    </a:solidFill>
                    <a:effectLst/>
                    <a:latin typeface="Calibri" pitchFamily="34" charset="0"/>
                    <a:cs typeface="Arial" pitchFamily="34" charset="0"/>
                  </a:rPr>
                  <a:t>MODELOS DE CONTABILIDAD</a:t>
                </a:r>
                <a:endParaRPr kumimoji="0" lang="es-CO" sz="2000" b="0" i="0" u="none" strike="noStrike" cap="none" normalizeH="0" baseline="0" dirty="0">
                  <a:ln>
                    <a:noFill/>
                  </a:ln>
                  <a:solidFill>
                    <a:srgbClr val="000000"/>
                  </a:solidFill>
                  <a:effectLst/>
                  <a:latin typeface="Arial" pitchFamily="34" charset="0"/>
                  <a:cs typeface="Arial" pitchFamily="34" charset="0"/>
                </a:endParaRPr>
              </a:p>
            </p:txBody>
          </p:sp>
          <p:sp>
            <p:nvSpPr>
              <p:cNvPr id="407" name="Rectangle 97"/>
              <p:cNvSpPr>
                <a:spLocks noChangeArrowheads="1"/>
              </p:cNvSpPr>
              <p:nvPr/>
            </p:nvSpPr>
            <p:spPr bwMode="auto">
              <a:xfrm>
                <a:off x="106" y="1632"/>
                <a:ext cx="1981"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8" name="Rectangle 98"/>
              <p:cNvSpPr>
                <a:spLocks noChangeArrowheads="1"/>
              </p:cNvSpPr>
              <p:nvPr/>
            </p:nvSpPr>
            <p:spPr bwMode="auto">
              <a:xfrm>
                <a:off x="106" y="1666"/>
                <a:ext cx="1981" cy="2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9" name="Rectangle 99"/>
              <p:cNvSpPr>
                <a:spLocks noChangeArrowheads="1"/>
              </p:cNvSpPr>
              <p:nvPr/>
            </p:nvSpPr>
            <p:spPr bwMode="auto">
              <a:xfrm>
                <a:off x="106" y="1688"/>
                <a:ext cx="1981" cy="17"/>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0" name="Rectangle 100"/>
              <p:cNvSpPr>
                <a:spLocks noChangeArrowheads="1"/>
              </p:cNvSpPr>
              <p:nvPr/>
            </p:nvSpPr>
            <p:spPr bwMode="auto">
              <a:xfrm>
                <a:off x="106" y="1705"/>
                <a:ext cx="1981" cy="13"/>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1" name="Rectangle 101"/>
              <p:cNvSpPr>
                <a:spLocks noChangeArrowheads="1"/>
              </p:cNvSpPr>
              <p:nvPr/>
            </p:nvSpPr>
            <p:spPr bwMode="auto">
              <a:xfrm>
                <a:off x="106" y="1718"/>
                <a:ext cx="1981" cy="10"/>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2" name="Rectangle 102"/>
              <p:cNvSpPr>
                <a:spLocks noChangeArrowheads="1"/>
              </p:cNvSpPr>
              <p:nvPr/>
            </p:nvSpPr>
            <p:spPr bwMode="auto">
              <a:xfrm>
                <a:off x="106" y="1728"/>
                <a:ext cx="1981" cy="12"/>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3" name="Rectangle 103"/>
              <p:cNvSpPr>
                <a:spLocks noChangeArrowheads="1"/>
              </p:cNvSpPr>
              <p:nvPr/>
            </p:nvSpPr>
            <p:spPr bwMode="auto">
              <a:xfrm>
                <a:off x="106" y="1740"/>
                <a:ext cx="1981" cy="9"/>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4" name="Rectangle 104"/>
              <p:cNvSpPr>
                <a:spLocks noChangeArrowheads="1"/>
              </p:cNvSpPr>
              <p:nvPr/>
            </p:nvSpPr>
            <p:spPr bwMode="auto">
              <a:xfrm>
                <a:off x="106" y="1749"/>
                <a:ext cx="1981" cy="9"/>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5" name="Rectangle 105"/>
              <p:cNvSpPr>
                <a:spLocks noChangeArrowheads="1"/>
              </p:cNvSpPr>
              <p:nvPr/>
            </p:nvSpPr>
            <p:spPr bwMode="auto">
              <a:xfrm>
                <a:off x="106" y="1758"/>
                <a:ext cx="1981" cy="10"/>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6" name="Rectangle 106"/>
              <p:cNvSpPr>
                <a:spLocks noChangeArrowheads="1"/>
              </p:cNvSpPr>
              <p:nvPr/>
            </p:nvSpPr>
            <p:spPr bwMode="auto">
              <a:xfrm>
                <a:off x="106" y="1768"/>
                <a:ext cx="1981" cy="8"/>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7" name="Rectangle 107"/>
              <p:cNvSpPr>
                <a:spLocks noChangeArrowheads="1"/>
              </p:cNvSpPr>
              <p:nvPr/>
            </p:nvSpPr>
            <p:spPr bwMode="auto">
              <a:xfrm>
                <a:off x="106" y="1776"/>
                <a:ext cx="1981" cy="9"/>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8" name="Rectangle 108"/>
              <p:cNvSpPr>
                <a:spLocks noChangeArrowheads="1"/>
              </p:cNvSpPr>
              <p:nvPr/>
            </p:nvSpPr>
            <p:spPr bwMode="auto">
              <a:xfrm>
                <a:off x="106" y="1785"/>
                <a:ext cx="1981" cy="9"/>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9" name="Rectangle 109"/>
              <p:cNvSpPr>
                <a:spLocks noChangeArrowheads="1"/>
              </p:cNvSpPr>
              <p:nvPr/>
            </p:nvSpPr>
            <p:spPr bwMode="auto">
              <a:xfrm>
                <a:off x="106" y="1794"/>
                <a:ext cx="1981" cy="10"/>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0" name="Rectangle 110"/>
              <p:cNvSpPr>
                <a:spLocks noChangeArrowheads="1"/>
              </p:cNvSpPr>
              <p:nvPr/>
            </p:nvSpPr>
            <p:spPr bwMode="auto">
              <a:xfrm>
                <a:off x="106" y="1804"/>
                <a:ext cx="1981" cy="10"/>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1" name="Rectangle 111"/>
              <p:cNvSpPr>
                <a:spLocks noChangeArrowheads="1"/>
              </p:cNvSpPr>
              <p:nvPr/>
            </p:nvSpPr>
            <p:spPr bwMode="auto">
              <a:xfrm>
                <a:off x="106" y="1814"/>
                <a:ext cx="1981" cy="1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2" name="Rectangle 112"/>
              <p:cNvSpPr>
                <a:spLocks noChangeArrowheads="1"/>
              </p:cNvSpPr>
              <p:nvPr/>
            </p:nvSpPr>
            <p:spPr bwMode="auto">
              <a:xfrm>
                <a:off x="106" y="1825"/>
                <a:ext cx="1981" cy="12"/>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3" name="Rectangle 113"/>
              <p:cNvSpPr>
                <a:spLocks noChangeArrowheads="1"/>
              </p:cNvSpPr>
              <p:nvPr/>
            </p:nvSpPr>
            <p:spPr bwMode="auto">
              <a:xfrm>
                <a:off x="106" y="1837"/>
                <a:ext cx="1981" cy="16"/>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4" name="Rectangle 114"/>
              <p:cNvSpPr>
                <a:spLocks noChangeArrowheads="1"/>
              </p:cNvSpPr>
              <p:nvPr/>
            </p:nvSpPr>
            <p:spPr bwMode="auto">
              <a:xfrm>
                <a:off x="106" y="1853"/>
                <a:ext cx="1981" cy="22"/>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5" name="Rectangle 115"/>
              <p:cNvSpPr>
                <a:spLocks noChangeArrowheads="1"/>
              </p:cNvSpPr>
              <p:nvPr/>
            </p:nvSpPr>
            <p:spPr bwMode="auto">
              <a:xfrm>
                <a:off x="106" y="1875"/>
                <a:ext cx="1981" cy="31"/>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6" name="Rectangle 116"/>
              <p:cNvSpPr>
                <a:spLocks noChangeArrowheads="1"/>
              </p:cNvSpPr>
              <p:nvPr/>
            </p:nvSpPr>
            <p:spPr bwMode="auto">
              <a:xfrm>
                <a:off x="106" y="1906"/>
                <a:ext cx="1981" cy="2"/>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7" name="Rectangle 117"/>
              <p:cNvSpPr>
                <a:spLocks noChangeArrowheads="1"/>
              </p:cNvSpPr>
              <p:nvPr/>
            </p:nvSpPr>
            <p:spPr bwMode="auto">
              <a:xfrm>
                <a:off x="106" y="1908"/>
                <a:ext cx="1981" cy="2"/>
              </a:xfrm>
              <a:prstGeom prst="rect">
                <a:avLst/>
              </a:prstGeom>
              <a:solidFill>
                <a:srgbClr val="E0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8" name="Rectangle 118"/>
              <p:cNvSpPr>
                <a:spLocks noChangeArrowheads="1"/>
              </p:cNvSpPr>
              <p:nvPr/>
            </p:nvSpPr>
            <p:spPr bwMode="auto">
              <a:xfrm>
                <a:off x="106" y="1910"/>
                <a:ext cx="1981" cy="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9" name="Rectangle 119"/>
              <p:cNvSpPr>
                <a:spLocks noChangeArrowheads="1"/>
              </p:cNvSpPr>
              <p:nvPr/>
            </p:nvSpPr>
            <p:spPr bwMode="auto">
              <a:xfrm>
                <a:off x="106" y="1911"/>
                <a:ext cx="1981"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0" name="Rectangle 120"/>
              <p:cNvSpPr>
                <a:spLocks noChangeArrowheads="1"/>
              </p:cNvSpPr>
              <p:nvPr/>
            </p:nvSpPr>
            <p:spPr bwMode="auto">
              <a:xfrm>
                <a:off x="106" y="1911"/>
                <a:ext cx="1981" cy="1"/>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1" name="Rectangle 121"/>
              <p:cNvSpPr>
                <a:spLocks noChangeArrowheads="1"/>
              </p:cNvSpPr>
              <p:nvPr/>
            </p:nvSpPr>
            <p:spPr bwMode="auto">
              <a:xfrm>
                <a:off x="106" y="1912"/>
                <a:ext cx="1981" cy="1"/>
              </a:xfrm>
              <a:prstGeom prst="rect">
                <a:avLst/>
              </a:prstGeom>
              <a:solidFill>
                <a:srgbClr val="EAF4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2" name="Rectangle 122"/>
              <p:cNvSpPr>
                <a:spLocks noChangeArrowheads="1"/>
              </p:cNvSpPr>
              <p:nvPr/>
            </p:nvSpPr>
            <p:spPr bwMode="auto">
              <a:xfrm>
                <a:off x="106" y="1913"/>
                <a:ext cx="1981" cy="1"/>
              </a:xfrm>
              <a:prstGeom prst="rect">
                <a:avLst/>
              </a:prstGeom>
              <a:solidFill>
                <a:srgbClr val="EC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3" name="Rectangle 123"/>
              <p:cNvSpPr>
                <a:spLocks noChangeArrowheads="1"/>
              </p:cNvSpPr>
              <p:nvPr/>
            </p:nvSpPr>
            <p:spPr bwMode="auto">
              <a:xfrm>
                <a:off x="106" y="1914"/>
                <a:ext cx="1981"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4" name="Rectangle 124"/>
              <p:cNvSpPr>
                <a:spLocks noChangeArrowheads="1"/>
              </p:cNvSpPr>
              <p:nvPr/>
            </p:nvSpPr>
            <p:spPr bwMode="auto">
              <a:xfrm>
                <a:off x="106" y="1915"/>
                <a:ext cx="1981"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5" name="Rectangle 125"/>
              <p:cNvSpPr>
                <a:spLocks noChangeArrowheads="1"/>
              </p:cNvSpPr>
              <p:nvPr/>
            </p:nvSpPr>
            <p:spPr bwMode="auto">
              <a:xfrm>
                <a:off x="106" y="1916"/>
                <a:ext cx="1981" cy="1"/>
              </a:xfrm>
              <a:prstGeom prst="rect">
                <a:avLst/>
              </a:prstGeom>
              <a:solidFill>
                <a:srgbClr val="F4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6" name="Rectangle 126"/>
              <p:cNvSpPr>
                <a:spLocks noChangeArrowheads="1"/>
              </p:cNvSpPr>
              <p:nvPr/>
            </p:nvSpPr>
            <p:spPr bwMode="auto">
              <a:xfrm>
                <a:off x="106" y="1916"/>
                <a:ext cx="1981" cy="1"/>
              </a:xfrm>
              <a:prstGeom prst="rect">
                <a:avLst/>
              </a:prstGeom>
              <a:solidFill>
                <a:srgbClr val="F6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7" name="Rectangle 127"/>
              <p:cNvSpPr>
                <a:spLocks noChangeArrowheads="1"/>
              </p:cNvSpPr>
              <p:nvPr/>
            </p:nvSpPr>
            <p:spPr bwMode="auto">
              <a:xfrm>
                <a:off x="106" y="1917"/>
                <a:ext cx="1981" cy="2"/>
              </a:xfrm>
              <a:prstGeom prst="rect">
                <a:avLst/>
              </a:prstGeom>
              <a:solidFill>
                <a:srgbClr val="F8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8" name="Rectangle 128"/>
              <p:cNvSpPr>
                <a:spLocks noChangeArrowheads="1"/>
              </p:cNvSpPr>
              <p:nvPr/>
            </p:nvSpPr>
            <p:spPr bwMode="auto">
              <a:xfrm>
                <a:off x="106" y="1919"/>
                <a:ext cx="1981" cy="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9" name="Rectangle 129"/>
              <p:cNvSpPr>
                <a:spLocks noChangeArrowheads="1"/>
              </p:cNvSpPr>
              <p:nvPr/>
            </p:nvSpPr>
            <p:spPr bwMode="auto">
              <a:xfrm>
                <a:off x="106" y="1921"/>
                <a:ext cx="1981"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0" name="Rectangle 130"/>
              <p:cNvSpPr>
                <a:spLocks noChangeArrowheads="1"/>
              </p:cNvSpPr>
              <p:nvPr/>
            </p:nvSpPr>
            <p:spPr bwMode="auto">
              <a:xfrm>
                <a:off x="106" y="1923"/>
                <a:ext cx="198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1" name="Rectangle 131"/>
              <p:cNvSpPr>
                <a:spLocks noChangeArrowheads="1"/>
              </p:cNvSpPr>
              <p:nvPr/>
            </p:nvSpPr>
            <p:spPr bwMode="auto">
              <a:xfrm>
                <a:off x="106" y="1632"/>
                <a:ext cx="1981" cy="292"/>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42" name="Rectangle 134"/>
              <p:cNvSpPr>
                <a:spLocks noChangeArrowheads="1"/>
              </p:cNvSpPr>
              <p:nvPr/>
            </p:nvSpPr>
            <p:spPr bwMode="auto">
              <a:xfrm>
                <a:off x="543" y="2024"/>
                <a:ext cx="1464" cy="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3" name="Rectangle 135"/>
              <p:cNvSpPr>
                <a:spLocks noChangeArrowheads="1"/>
              </p:cNvSpPr>
              <p:nvPr/>
            </p:nvSpPr>
            <p:spPr bwMode="auto">
              <a:xfrm>
                <a:off x="543" y="2024"/>
                <a:ext cx="1464" cy="235"/>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44" name="Rectangle 136"/>
              <p:cNvSpPr>
                <a:spLocks noChangeArrowheads="1"/>
              </p:cNvSpPr>
              <p:nvPr/>
            </p:nvSpPr>
            <p:spPr bwMode="auto">
              <a:xfrm>
                <a:off x="593" y="2104"/>
                <a:ext cx="13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rgbClr val="000000"/>
                    </a:solidFill>
                    <a:effectLst/>
                    <a:latin typeface="Calibri" pitchFamily="34" charset="0"/>
                    <a:cs typeface="Arial" pitchFamily="34" charset="0"/>
                  </a:rPr>
                  <a:t>Marco Conceptual</a:t>
                </a:r>
                <a:endParaRPr kumimoji="0" lang="es-CO" sz="1600" b="1" i="0" u="none" strike="noStrike" cap="none" normalizeH="0" baseline="0" dirty="0">
                  <a:ln>
                    <a:noFill/>
                  </a:ln>
                  <a:solidFill>
                    <a:srgbClr val="000000"/>
                  </a:solidFill>
                  <a:effectLst/>
                  <a:latin typeface="Arial" pitchFamily="34" charset="0"/>
                  <a:cs typeface="Arial" pitchFamily="34" charset="0"/>
                </a:endParaRPr>
              </a:p>
            </p:txBody>
          </p:sp>
          <p:sp>
            <p:nvSpPr>
              <p:cNvPr id="445" name="Rectangle 137"/>
              <p:cNvSpPr>
                <a:spLocks noChangeArrowheads="1"/>
              </p:cNvSpPr>
              <p:nvPr/>
            </p:nvSpPr>
            <p:spPr bwMode="auto">
              <a:xfrm>
                <a:off x="543" y="2359"/>
                <a:ext cx="146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6" name="Rectangle 138"/>
              <p:cNvSpPr>
                <a:spLocks noChangeArrowheads="1"/>
              </p:cNvSpPr>
              <p:nvPr/>
            </p:nvSpPr>
            <p:spPr bwMode="auto">
              <a:xfrm>
                <a:off x="543" y="2359"/>
                <a:ext cx="146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47" name="Rectangle 141"/>
              <p:cNvSpPr>
                <a:spLocks noChangeArrowheads="1"/>
              </p:cNvSpPr>
              <p:nvPr/>
            </p:nvSpPr>
            <p:spPr bwMode="auto">
              <a:xfrm>
                <a:off x="543" y="2694"/>
                <a:ext cx="146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8" name="Rectangle 142"/>
              <p:cNvSpPr>
                <a:spLocks noChangeArrowheads="1"/>
              </p:cNvSpPr>
              <p:nvPr/>
            </p:nvSpPr>
            <p:spPr bwMode="auto">
              <a:xfrm>
                <a:off x="543" y="2694"/>
                <a:ext cx="146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50" name="Rectangle 144"/>
              <p:cNvSpPr>
                <a:spLocks noChangeArrowheads="1"/>
              </p:cNvSpPr>
              <p:nvPr/>
            </p:nvSpPr>
            <p:spPr bwMode="auto">
              <a:xfrm>
                <a:off x="543" y="3029"/>
                <a:ext cx="146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1" name="Rectangle 145"/>
              <p:cNvSpPr>
                <a:spLocks noChangeArrowheads="1"/>
              </p:cNvSpPr>
              <p:nvPr/>
            </p:nvSpPr>
            <p:spPr bwMode="auto">
              <a:xfrm>
                <a:off x="543" y="3029"/>
                <a:ext cx="146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53" name="Rectangle 147"/>
              <p:cNvSpPr>
                <a:spLocks noChangeArrowheads="1"/>
              </p:cNvSpPr>
              <p:nvPr/>
            </p:nvSpPr>
            <p:spPr bwMode="auto">
              <a:xfrm>
                <a:off x="556" y="3327"/>
                <a:ext cx="1474" cy="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4" name="Rectangle 148"/>
              <p:cNvSpPr>
                <a:spLocks noChangeArrowheads="1"/>
              </p:cNvSpPr>
              <p:nvPr/>
            </p:nvSpPr>
            <p:spPr bwMode="auto">
              <a:xfrm>
                <a:off x="556" y="3327"/>
                <a:ext cx="1402" cy="23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56" name="Rectangle 150"/>
              <p:cNvSpPr>
                <a:spLocks noChangeArrowheads="1"/>
              </p:cNvSpPr>
              <p:nvPr/>
            </p:nvSpPr>
            <p:spPr bwMode="auto">
              <a:xfrm>
                <a:off x="2185" y="1632"/>
                <a:ext cx="1981"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7" name="Rectangle 151"/>
              <p:cNvSpPr>
                <a:spLocks noChangeArrowheads="1"/>
              </p:cNvSpPr>
              <p:nvPr/>
            </p:nvSpPr>
            <p:spPr bwMode="auto">
              <a:xfrm>
                <a:off x="2185" y="1666"/>
                <a:ext cx="1981" cy="2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8" name="Rectangle 152"/>
              <p:cNvSpPr>
                <a:spLocks noChangeArrowheads="1"/>
              </p:cNvSpPr>
              <p:nvPr/>
            </p:nvSpPr>
            <p:spPr bwMode="auto">
              <a:xfrm>
                <a:off x="2185" y="1688"/>
                <a:ext cx="1981" cy="17"/>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9" name="Rectangle 153"/>
              <p:cNvSpPr>
                <a:spLocks noChangeArrowheads="1"/>
              </p:cNvSpPr>
              <p:nvPr/>
            </p:nvSpPr>
            <p:spPr bwMode="auto">
              <a:xfrm>
                <a:off x="2185" y="1705"/>
                <a:ext cx="1981" cy="13"/>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0" name="Rectangle 154"/>
              <p:cNvSpPr>
                <a:spLocks noChangeArrowheads="1"/>
              </p:cNvSpPr>
              <p:nvPr/>
            </p:nvSpPr>
            <p:spPr bwMode="auto">
              <a:xfrm>
                <a:off x="2185" y="1718"/>
                <a:ext cx="1981" cy="10"/>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1" name="Rectangle 155"/>
              <p:cNvSpPr>
                <a:spLocks noChangeArrowheads="1"/>
              </p:cNvSpPr>
              <p:nvPr/>
            </p:nvSpPr>
            <p:spPr bwMode="auto">
              <a:xfrm>
                <a:off x="2185" y="1728"/>
                <a:ext cx="1981" cy="12"/>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2" name="Rectangle 156"/>
              <p:cNvSpPr>
                <a:spLocks noChangeArrowheads="1"/>
              </p:cNvSpPr>
              <p:nvPr/>
            </p:nvSpPr>
            <p:spPr bwMode="auto">
              <a:xfrm>
                <a:off x="2185" y="1740"/>
                <a:ext cx="1981" cy="9"/>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3" name="Rectangle 158"/>
              <p:cNvSpPr>
                <a:spLocks noChangeArrowheads="1"/>
              </p:cNvSpPr>
              <p:nvPr/>
            </p:nvSpPr>
            <p:spPr bwMode="auto">
              <a:xfrm>
                <a:off x="2185" y="1758"/>
                <a:ext cx="1981" cy="10"/>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4" name="Rectangle 159"/>
              <p:cNvSpPr>
                <a:spLocks noChangeArrowheads="1"/>
              </p:cNvSpPr>
              <p:nvPr/>
            </p:nvSpPr>
            <p:spPr bwMode="auto">
              <a:xfrm>
                <a:off x="2185" y="1768"/>
                <a:ext cx="1981" cy="8"/>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5" name="Rectangle 160"/>
              <p:cNvSpPr>
                <a:spLocks noChangeArrowheads="1"/>
              </p:cNvSpPr>
              <p:nvPr/>
            </p:nvSpPr>
            <p:spPr bwMode="auto">
              <a:xfrm>
                <a:off x="2185" y="1776"/>
                <a:ext cx="1981" cy="9"/>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6" name="Rectangle 161"/>
              <p:cNvSpPr>
                <a:spLocks noChangeArrowheads="1"/>
              </p:cNvSpPr>
              <p:nvPr/>
            </p:nvSpPr>
            <p:spPr bwMode="auto">
              <a:xfrm>
                <a:off x="2185" y="1785"/>
                <a:ext cx="1981" cy="9"/>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7" name="Rectangle 162"/>
              <p:cNvSpPr>
                <a:spLocks noChangeArrowheads="1"/>
              </p:cNvSpPr>
              <p:nvPr/>
            </p:nvSpPr>
            <p:spPr bwMode="auto">
              <a:xfrm>
                <a:off x="2185" y="1794"/>
                <a:ext cx="1981" cy="10"/>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8" name="Rectangle 163"/>
              <p:cNvSpPr>
                <a:spLocks noChangeArrowheads="1"/>
              </p:cNvSpPr>
              <p:nvPr/>
            </p:nvSpPr>
            <p:spPr bwMode="auto">
              <a:xfrm>
                <a:off x="2185" y="1804"/>
                <a:ext cx="1981" cy="10"/>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9" name="Rectangle 164"/>
              <p:cNvSpPr>
                <a:spLocks noChangeArrowheads="1"/>
              </p:cNvSpPr>
              <p:nvPr/>
            </p:nvSpPr>
            <p:spPr bwMode="auto">
              <a:xfrm>
                <a:off x="2185" y="1814"/>
                <a:ext cx="1981" cy="1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0" name="Rectangle 165"/>
              <p:cNvSpPr>
                <a:spLocks noChangeArrowheads="1"/>
              </p:cNvSpPr>
              <p:nvPr/>
            </p:nvSpPr>
            <p:spPr bwMode="auto">
              <a:xfrm>
                <a:off x="2185" y="1825"/>
                <a:ext cx="1981" cy="12"/>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1" name="Rectangle 166"/>
              <p:cNvSpPr>
                <a:spLocks noChangeArrowheads="1"/>
              </p:cNvSpPr>
              <p:nvPr/>
            </p:nvSpPr>
            <p:spPr bwMode="auto">
              <a:xfrm>
                <a:off x="2185" y="1837"/>
                <a:ext cx="1981" cy="16"/>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2" name="Rectangle 167"/>
              <p:cNvSpPr>
                <a:spLocks noChangeArrowheads="1"/>
              </p:cNvSpPr>
              <p:nvPr/>
            </p:nvSpPr>
            <p:spPr bwMode="auto">
              <a:xfrm>
                <a:off x="2185" y="1853"/>
                <a:ext cx="1981" cy="22"/>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3" name="Rectangle 168"/>
              <p:cNvSpPr>
                <a:spLocks noChangeArrowheads="1"/>
              </p:cNvSpPr>
              <p:nvPr/>
            </p:nvSpPr>
            <p:spPr bwMode="auto">
              <a:xfrm flipV="1">
                <a:off x="2185" y="1846"/>
                <a:ext cx="1981" cy="29"/>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4" name="Rectangle 169"/>
              <p:cNvSpPr>
                <a:spLocks noChangeArrowheads="1"/>
              </p:cNvSpPr>
              <p:nvPr/>
            </p:nvSpPr>
            <p:spPr bwMode="auto">
              <a:xfrm>
                <a:off x="2185" y="1906"/>
                <a:ext cx="1981" cy="2"/>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5" name="Rectangle 170"/>
              <p:cNvSpPr>
                <a:spLocks noChangeArrowheads="1"/>
              </p:cNvSpPr>
              <p:nvPr/>
            </p:nvSpPr>
            <p:spPr bwMode="auto">
              <a:xfrm>
                <a:off x="2185" y="1908"/>
                <a:ext cx="1981" cy="2"/>
              </a:xfrm>
              <a:prstGeom prst="rect">
                <a:avLst/>
              </a:prstGeom>
              <a:solidFill>
                <a:srgbClr val="E0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6" name="Rectangle 171"/>
              <p:cNvSpPr>
                <a:spLocks noChangeArrowheads="1"/>
              </p:cNvSpPr>
              <p:nvPr/>
            </p:nvSpPr>
            <p:spPr bwMode="auto">
              <a:xfrm>
                <a:off x="2185" y="1910"/>
                <a:ext cx="1981" cy="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7" name="Rectangle 172"/>
              <p:cNvSpPr>
                <a:spLocks noChangeArrowheads="1"/>
              </p:cNvSpPr>
              <p:nvPr/>
            </p:nvSpPr>
            <p:spPr bwMode="auto">
              <a:xfrm>
                <a:off x="2185" y="1911"/>
                <a:ext cx="1981"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8" name="Rectangle 173"/>
              <p:cNvSpPr>
                <a:spLocks noChangeArrowheads="1"/>
              </p:cNvSpPr>
              <p:nvPr/>
            </p:nvSpPr>
            <p:spPr bwMode="auto">
              <a:xfrm>
                <a:off x="2185" y="1911"/>
                <a:ext cx="1981" cy="1"/>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9" name="Rectangle 174"/>
              <p:cNvSpPr>
                <a:spLocks noChangeArrowheads="1"/>
              </p:cNvSpPr>
              <p:nvPr/>
            </p:nvSpPr>
            <p:spPr bwMode="auto">
              <a:xfrm>
                <a:off x="2185" y="1912"/>
                <a:ext cx="1981" cy="1"/>
              </a:xfrm>
              <a:prstGeom prst="rect">
                <a:avLst/>
              </a:prstGeom>
              <a:solidFill>
                <a:srgbClr val="EAF4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0" name="Rectangle 175"/>
              <p:cNvSpPr>
                <a:spLocks noChangeArrowheads="1"/>
              </p:cNvSpPr>
              <p:nvPr/>
            </p:nvSpPr>
            <p:spPr bwMode="auto">
              <a:xfrm>
                <a:off x="2185" y="1913"/>
                <a:ext cx="1981" cy="1"/>
              </a:xfrm>
              <a:prstGeom prst="rect">
                <a:avLst/>
              </a:prstGeom>
              <a:solidFill>
                <a:srgbClr val="EC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1" name="Rectangle 176"/>
              <p:cNvSpPr>
                <a:spLocks noChangeArrowheads="1"/>
              </p:cNvSpPr>
              <p:nvPr/>
            </p:nvSpPr>
            <p:spPr bwMode="auto">
              <a:xfrm>
                <a:off x="2185" y="1914"/>
                <a:ext cx="1981"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2" name="Rectangle 177"/>
              <p:cNvSpPr>
                <a:spLocks noChangeArrowheads="1"/>
              </p:cNvSpPr>
              <p:nvPr/>
            </p:nvSpPr>
            <p:spPr bwMode="auto">
              <a:xfrm>
                <a:off x="2185" y="1915"/>
                <a:ext cx="1981"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3" name="Rectangle 178"/>
              <p:cNvSpPr>
                <a:spLocks noChangeArrowheads="1"/>
              </p:cNvSpPr>
              <p:nvPr/>
            </p:nvSpPr>
            <p:spPr bwMode="auto">
              <a:xfrm>
                <a:off x="2185" y="1916"/>
                <a:ext cx="1981" cy="1"/>
              </a:xfrm>
              <a:prstGeom prst="rect">
                <a:avLst/>
              </a:prstGeom>
              <a:solidFill>
                <a:srgbClr val="F4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4" name="Rectangle 179"/>
              <p:cNvSpPr>
                <a:spLocks noChangeArrowheads="1"/>
              </p:cNvSpPr>
              <p:nvPr/>
            </p:nvSpPr>
            <p:spPr bwMode="auto">
              <a:xfrm>
                <a:off x="2185" y="1916"/>
                <a:ext cx="1981" cy="1"/>
              </a:xfrm>
              <a:prstGeom prst="rect">
                <a:avLst/>
              </a:prstGeom>
              <a:solidFill>
                <a:srgbClr val="F6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5" name="Rectangle 180"/>
              <p:cNvSpPr>
                <a:spLocks noChangeArrowheads="1"/>
              </p:cNvSpPr>
              <p:nvPr/>
            </p:nvSpPr>
            <p:spPr bwMode="auto">
              <a:xfrm>
                <a:off x="2185" y="1917"/>
                <a:ext cx="1981" cy="2"/>
              </a:xfrm>
              <a:prstGeom prst="rect">
                <a:avLst/>
              </a:prstGeom>
              <a:solidFill>
                <a:srgbClr val="F8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6" name="Rectangle 181"/>
              <p:cNvSpPr>
                <a:spLocks noChangeArrowheads="1"/>
              </p:cNvSpPr>
              <p:nvPr/>
            </p:nvSpPr>
            <p:spPr bwMode="auto">
              <a:xfrm>
                <a:off x="2185" y="1919"/>
                <a:ext cx="1981" cy="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7" name="Rectangle 182"/>
              <p:cNvSpPr>
                <a:spLocks noChangeArrowheads="1"/>
              </p:cNvSpPr>
              <p:nvPr/>
            </p:nvSpPr>
            <p:spPr bwMode="auto">
              <a:xfrm>
                <a:off x="2185" y="1921"/>
                <a:ext cx="1981"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8" name="Rectangle 183"/>
              <p:cNvSpPr>
                <a:spLocks noChangeArrowheads="1"/>
              </p:cNvSpPr>
              <p:nvPr/>
            </p:nvSpPr>
            <p:spPr bwMode="auto">
              <a:xfrm>
                <a:off x="2185" y="1923"/>
                <a:ext cx="198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9" name="Rectangle 184"/>
              <p:cNvSpPr>
                <a:spLocks noChangeArrowheads="1"/>
              </p:cNvSpPr>
              <p:nvPr/>
            </p:nvSpPr>
            <p:spPr bwMode="auto">
              <a:xfrm>
                <a:off x="2185" y="1632"/>
                <a:ext cx="2034" cy="30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90" name="Rectangle 191"/>
              <p:cNvSpPr>
                <a:spLocks noChangeArrowheads="1"/>
              </p:cNvSpPr>
              <p:nvPr/>
            </p:nvSpPr>
            <p:spPr bwMode="auto">
              <a:xfrm>
                <a:off x="2312" y="2024"/>
                <a:ext cx="1444" cy="235"/>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91" name="Rectangle 192"/>
              <p:cNvSpPr>
                <a:spLocks noChangeArrowheads="1"/>
              </p:cNvSpPr>
              <p:nvPr/>
            </p:nvSpPr>
            <p:spPr bwMode="auto">
              <a:xfrm>
                <a:off x="2309" y="2104"/>
                <a:ext cx="13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rgbClr val="000000"/>
                    </a:solidFill>
                    <a:effectLst/>
                    <a:latin typeface="Calibri" pitchFamily="34" charset="0"/>
                    <a:cs typeface="Arial" pitchFamily="34" charset="0"/>
                  </a:rPr>
                  <a:t>Marco Conceptual</a:t>
                </a:r>
                <a:endParaRPr kumimoji="0" lang="es-CO" sz="1600" b="1" i="0" u="none" strike="noStrike" cap="none" normalizeH="0" baseline="0" dirty="0">
                  <a:ln>
                    <a:noFill/>
                  </a:ln>
                  <a:solidFill>
                    <a:srgbClr val="000000"/>
                  </a:solidFill>
                  <a:effectLst/>
                  <a:latin typeface="Arial" pitchFamily="34" charset="0"/>
                  <a:cs typeface="Arial" pitchFamily="34" charset="0"/>
                </a:endParaRPr>
              </a:p>
            </p:txBody>
          </p:sp>
          <p:sp>
            <p:nvSpPr>
              <p:cNvPr id="492" name="Rectangle 193"/>
              <p:cNvSpPr>
                <a:spLocks noChangeArrowheads="1"/>
              </p:cNvSpPr>
              <p:nvPr/>
            </p:nvSpPr>
            <p:spPr bwMode="auto">
              <a:xfrm>
                <a:off x="2400" y="2350"/>
                <a:ext cx="147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93" name="Rectangle 194"/>
              <p:cNvSpPr>
                <a:spLocks noChangeArrowheads="1"/>
              </p:cNvSpPr>
              <p:nvPr/>
            </p:nvSpPr>
            <p:spPr bwMode="auto">
              <a:xfrm>
                <a:off x="2324" y="2359"/>
                <a:ext cx="141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94" name="Rectangle 199"/>
              <p:cNvSpPr>
                <a:spLocks noChangeArrowheads="1"/>
              </p:cNvSpPr>
              <p:nvPr/>
            </p:nvSpPr>
            <p:spPr bwMode="auto">
              <a:xfrm>
                <a:off x="2308" y="2694"/>
                <a:ext cx="144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495" name="Rectangle 202"/>
              <p:cNvSpPr>
                <a:spLocks noChangeArrowheads="1"/>
              </p:cNvSpPr>
              <p:nvPr/>
            </p:nvSpPr>
            <p:spPr bwMode="auto">
              <a:xfrm>
                <a:off x="2308" y="3029"/>
                <a:ext cx="144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grpSp>
        <p:grpSp>
          <p:nvGrpSpPr>
            <p:cNvPr id="32" name="Group 406"/>
            <p:cNvGrpSpPr>
              <a:grpSpLocks/>
            </p:cNvGrpSpPr>
            <p:nvPr/>
          </p:nvGrpSpPr>
          <p:grpSpPr bwMode="auto">
            <a:xfrm>
              <a:off x="2308" y="1632"/>
              <a:ext cx="4232" cy="1935"/>
              <a:chOff x="2308" y="1632"/>
              <a:chExt cx="4232" cy="1935"/>
            </a:xfrm>
          </p:grpSpPr>
          <p:sp>
            <p:nvSpPr>
              <p:cNvPr id="144" name="Rectangle 206"/>
              <p:cNvSpPr>
                <a:spLocks noChangeArrowheads="1"/>
              </p:cNvSpPr>
              <p:nvPr/>
            </p:nvSpPr>
            <p:spPr bwMode="auto">
              <a:xfrm>
                <a:off x="2308" y="3331"/>
                <a:ext cx="1432"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45" name="Rectangle 208"/>
              <p:cNvSpPr>
                <a:spLocks noChangeArrowheads="1"/>
              </p:cNvSpPr>
              <p:nvPr/>
            </p:nvSpPr>
            <p:spPr bwMode="auto">
              <a:xfrm>
                <a:off x="4322" y="1632"/>
                <a:ext cx="1981"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46" name="Rectangle 209"/>
              <p:cNvSpPr>
                <a:spLocks noChangeArrowheads="1"/>
              </p:cNvSpPr>
              <p:nvPr/>
            </p:nvSpPr>
            <p:spPr bwMode="auto">
              <a:xfrm>
                <a:off x="4322" y="1666"/>
                <a:ext cx="1981" cy="2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47" name="Rectangle 210"/>
              <p:cNvSpPr>
                <a:spLocks noChangeArrowheads="1"/>
              </p:cNvSpPr>
              <p:nvPr/>
            </p:nvSpPr>
            <p:spPr bwMode="auto">
              <a:xfrm>
                <a:off x="4322" y="1688"/>
                <a:ext cx="1981" cy="17"/>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48" name="Rectangle 212"/>
              <p:cNvSpPr>
                <a:spLocks noChangeArrowheads="1"/>
              </p:cNvSpPr>
              <p:nvPr/>
            </p:nvSpPr>
            <p:spPr bwMode="auto">
              <a:xfrm>
                <a:off x="4322" y="1718"/>
                <a:ext cx="1981" cy="10"/>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49" name="Rectangle 213"/>
              <p:cNvSpPr>
                <a:spLocks noChangeArrowheads="1"/>
              </p:cNvSpPr>
              <p:nvPr/>
            </p:nvSpPr>
            <p:spPr bwMode="auto">
              <a:xfrm>
                <a:off x="4322" y="1728"/>
                <a:ext cx="1981" cy="12"/>
              </a:xfrm>
              <a:prstGeom prst="rect">
                <a:avLst/>
              </a:prstGeom>
              <a:solidFill>
                <a:srgbClr val="F5FA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0" name="Rectangle 214"/>
              <p:cNvSpPr>
                <a:spLocks noChangeArrowheads="1"/>
              </p:cNvSpPr>
              <p:nvPr/>
            </p:nvSpPr>
            <p:spPr bwMode="auto">
              <a:xfrm>
                <a:off x="4322" y="1740"/>
                <a:ext cx="1981" cy="9"/>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1" name="Rectangle 215"/>
              <p:cNvSpPr>
                <a:spLocks noChangeArrowheads="1"/>
              </p:cNvSpPr>
              <p:nvPr/>
            </p:nvSpPr>
            <p:spPr bwMode="auto">
              <a:xfrm>
                <a:off x="4322" y="1749"/>
                <a:ext cx="1981" cy="9"/>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2" name="Rectangle 216"/>
              <p:cNvSpPr>
                <a:spLocks noChangeArrowheads="1"/>
              </p:cNvSpPr>
              <p:nvPr/>
            </p:nvSpPr>
            <p:spPr bwMode="auto">
              <a:xfrm>
                <a:off x="4322" y="1758"/>
                <a:ext cx="1981" cy="10"/>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3" name="Rectangle 217"/>
              <p:cNvSpPr>
                <a:spLocks noChangeArrowheads="1"/>
              </p:cNvSpPr>
              <p:nvPr/>
            </p:nvSpPr>
            <p:spPr bwMode="auto">
              <a:xfrm>
                <a:off x="4322" y="1768"/>
                <a:ext cx="1981" cy="8"/>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4" name="Rectangle 218"/>
              <p:cNvSpPr>
                <a:spLocks noChangeArrowheads="1"/>
              </p:cNvSpPr>
              <p:nvPr/>
            </p:nvSpPr>
            <p:spPr bwMode="auto">
              <a:xfrm>
                <a:off x="4322" y="1776"/>
                <a:ext cx="1981" cy="9"/>
              </a:xfrm>
              <a:prstGeom prst="rect">
                <a:avLst/>
              </a:prstGeom>
              <a:solidFill>
                <a:srgbClr val="EB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5" name="Rectangle 219"/>
              <p:cNvSpPr>
                <a:spLocks noChangeArrowheads="1"/>
              </p:cNvSpPr>
              <p:nvPr/>
            </p:nvSpPr>
            <p:spPr bwMode="auto">
              <a:xfrm>
                <a:off x="4322" y="1785"/>
                <a:ext cx="1981" cy="9"/>
              </a:xfrm>
              <a:prstGeom prst="rect">
                <a:avLst/>
              </a:prstGeom>
              <a:solidFill>
                <a:srgbClr val="E9F4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6" name="Rectangle 220"/>
              <p:cNvSpPr>
                <a:spLocks noChangeArrowheads="1"/>
              </p:cNvSpPr>
              <p:nvPr/>
            </p:nvSpPr>
            <p:spPr bwMode="auto">
              <a:xfrm>
                <a:off x="4322" y="1794"/>
                <a:ext cx="1981" cy="10"/>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7" name="Rectangle 221"/>
              <p:cNvSpPr>
                <a:spLocks noChangeArrowheads="1"/>
              </p:cNvSpPr>
              <p:nvPr/>
            </p:nvSpPr>
            <p:spPr bwMode="auto">
              <a:xfrm>
                <a:off x="4322" y="1804"/>
                <a:ext cx="1981" cy="10"/>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8" name="Rectangle 222"/>
              <p:cNvSpPr>
                <a:spLocks noChangeArrowheads="1"/>
              </p:cNvSpPr>
              <p:nvPr/>
            </p:nvSpPr>
            <p:spPr bwMode="auto">
              <a:xfrm>
                <a:off x="4322" y="1814"/>
                <a:ext cx="1981" cy="1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59" name="Rectangle 223"/>
              <p:cNvSpPr>
                <a:spLocks noChangeArrowheads="1"/>
              </p:cNvSpPr>
              <p:nvPr/>
            </p:nvSpPr>
            <p:spPr bwMode="auto">
              <a:xfrm>
                <a:off x="4322" y="1825"/>
                <a:ext cx="1981" cy="12"/>
              </a:xfrm>
              <a:prstGeom prst="rect">
                <a:avLst/>
              </a:prstGeom>
              <a:solidFill>
                <a:srgbClr val="E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0" name="Rectangle 224"/>
              <p:cNvSpPr>
                <a:spLocks noChangeArrowheads="1"/>
              </p:cNvSpPr>
              <p:nvPr/>
            </p:nvSpPr>
            <p:spPr bwMode="auto">
              <a:xfrm>
                <a:off x="4322" y="1837"/>
                <a:ext cx="1981" cy="16"/>
              </a:xfrm>
              <a:prstGeom prst="rect">
                <a:avLst/>
              </a:prstGeom>
              <a:solidFill>
                <a:srgbClr val="DF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1" name="Rectangle 225"/>
              <p:cNvSpPr>
                <a:spLocks noChangeArrowheads="1"/>
              </p:cNvSpPr>
              <p:nvPr/>
            </p:nvSpPr>
            <p:spPr bwMode="auto">
              <a:xfrm>
                <a:off x="4322" y="1853"/>
                <a:ext cx="1981" cy="22"/>
              </a:xfrm>
              <a:prstGeom prst="rect">
                <a:avLst/>
              </a:prstGeom>
              <a:solidFill>
                <a:srgbClr val="DD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2" name="Rectangle 226"/>
              <p:cNvSpPr>
                <a:spLocks noChangeArrowheads="1"/>
              </p:cNvSpPr>
              <p:nvPr/>
            </p:nvSpPr>
            <p:spPr bwMode="auto">
              <a:xfrm>
                <a:off x="4322" y="1875"/>
                <a:ext cx="1981" cy="31"/>
              </a:xfrm>
              <a:prstGeom prst="rect">
                <a:avLst/>
              </a:prstGeom>
              <a:solidFill>
                <a:srgbClr val="DB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3" name="Rectangle 227"/>
              <p:cNvSpPr>
                <a:spLocks noChangeArrowheads="1"/>
              </p:cNvSpPr>
              <p:nvPr/>
            </p:nvSpPr>
            <p:spPr bwMode="auto">
              <a:xfrm>
                <a:off x="4322" y="1906"/>
                <a:ext cx="1981" cy="2"/>
              </a:xfrm>
              <a:prstGeom prst="rect">
                <a:avLst/>
              </a:prstGeom>
              <a:solidFill>
                <a:srgbClr val="DD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4" name="Rectangle 228"/>
              <p:cNvSpPr>
                <a:spLocks noChangeArrowheads="1"/>
              </p:cNvSpPr>
              <p:nvPr/>
            </p:nvSpPr>
            <p:spPr bwMode="auto">
              <a:xfrm>
                <a:off x="4322" y="1908"/>
                <a:ext cx="1981" cy="2"/>
              </a:xfrm>
              <a:prstGeom prst="rect">
                <a:avLst/>
              </a:prstGeom>
              <a:solidFill>
                <a:srgbClr val="E0EF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5" name="Rectangle 229"/>
              <p:cNvSpPr>
                <a:spLocks noChangeArrowheads="1"/>
              </p:cNvSpPr>
              <p:nvPr/>
            </p:nvSpPr>
            <p:spPr bwMode="auto">
              <a:xfrm>
                <a:off x="4322" y="1910"/>
                <a:ext cx="1981" cy="1"/>
              </a:xfrm>
              <a:prstGeom prst="rect">
                <a:avLst/>
              </a:prstGeom>
              <a:solidFill>
                <a:srgbClr val="E3F1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6" name="Rectangle 230"/>
              <p:cNvSpPr>
                <a:spLocks noChangeArrowheads="1"/>
              </p:cNvSpPr>
              <p:nvPr/>
            </p:nvSpPr>
            <p:spPr bwMode="auto">
              <a:xfrm>
                <a:off x="4322" y="1911"/>
                <a:ext cx="1981" cy="1"/>
              </a:xfrm>
              <a:prstGeom prst="rect">
                <a:avLst/>
              </a:prstGeom>
              <a:solidFill>
                <a:srgbClr val="E5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7" name="Rectangle 231"/>
              <p:cNvSpPr>
                <a:spLocks noChangeArrowheads="1"/>
              </p:cNvSpPr>
              <p:nvPr/>
            </p:nvSpPr>
            <p:spPr bwMode="auto">
              <a:xfrm>
                <a:off x="4322" y="1911"/>
                <a:ext cx="1981" cy="1"/>
              </a:xfrm>
              <a:prstGeom prst="rect">
                <a:avLst/>
              </a:prstGeom>
              <a:solidFill>
                <a:srgbClr val="E7F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8" name="Rectangle 232"/>
              <p:cNvSpPr>
                <a:spLocks noChangeArrowheads="1"/>
              </p:cNvSpPr>
              <p:nvPr/>
            </p:nvSpPr>
            <p:spPr bwMode="auto">
              <a:xfrm>
                <a:off x="4322" y="1912"/>
                <a:ext cx="1981" cy="1"/>
              </a:xfrm>
              <a:prstGeom prst="rect">
                <a:avLst/>
              </a:prstGeom>
              <a:solidFill>
                <a:srgbClr val="EAF4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69" name="Rectangle 233"/>
              <p:cNvSpPr>
                <a:spLocks noChangeArrowheads="1"/>
              </p:cNvSpPr>
              <p:nvPr/>
            </p:nvSpPr>
            <p:spPr bwMode="auto">
              <a:xfrm>
                <a:off x="4322" y="1913"/>
                <a:ext cx="1981" cy="1"/>
              </a:xfrm>
              <a:prstGeom prst="rect">
                <a:avLst/>
              </a:prstGeom>
              <a:solidFill>
                <a:srgbClr val="EC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0" name="Rectangle 234"/>
              <p:cNvSpPr>
                <a:spLocks noChangeArrowheads="1"/>
              </p:cNvSpPr>
              <p:nvPr/>
            </p:nvSpPr>
            <p:spPr bwMode="auto">
              <a:xfrm>
                <a:off x="4322" y="1914"/>
                <a:ext cx="1981" cy="1"/>
              </a:xfrm>
              <a:prstGeom prst="rect">
                <a:avLst/>
              </a:prstGeom>
              <a:solidFill>
                <a:srgbClr val="EF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1" name="Rectangle 235"/>
              <p:cNvSpPr>
                <a:spLocks noChangeArrowheads="1"/>
              </p:cNvSpPr>
              <p:nvPr/>
            </p:nvSpPr>
            <p:spPr bwMode="auto">
              <a:xfrm>
                <a:off x="4322" y="1915"/>
                <a:ext cx="1981" cy="1"/>
              </a:xfrm>
              <a:prstGeom prst="rect">
                <a:avLst/>
              </a:prstGeom>
              <a:solidFill>
                <a:srgbClr val="F2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2" name="Rectangle 236"/>
              <p:cNvSpPr>
                <a:spLocks noChangeArrowheads="1"/>
              </p:cNvSpPr>
              <p:nvPr/>
            </p:nvSpPr>
            <p:spPr bwMode="auto">
              <a:xfrm>
                <a:off x="4322" y="1916"/>
                <a:ext cx="1981" cy="1"/>
              </a:xfrm>
              <a:prstGeom prst="rect">
                <a:avLst/>
              </a:prstGeom>
              <a:solidFill>
                <a:srgbClr val="F4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3" name="Rectangle 237"/>
              <p:cNvSpPr>
                <a:spLocks noChangeArrowheads="1"/>
              </p:cNvSpPr>
              <p:nvPr/>
            </p:nvSpPr>
            <p:spPr bwMode="auto">
              <a:xfrm>
                <a:off x="4322" y="1916"/>
                <a:ext cx="1981" cy="1"/>
              </a:xfrm>
              <a:prstGeom prst="rect">
                <a:avLst/>
              </a:prstGeom>
              <a:solidFill>
                <a:srgbClr val="F6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4" name="Rectangle 238"/>
              <p:cNvSpPr>
                <a:spLocks noChangeArrowheads="1"/>
              </p:cNvSpPr>
              <p:nvPr/>
            </p:nvSpPr>
            <p:spPr bwMode="auto">
              <a:xfrm>
                <a:off x="4322" y="1917"/>
                <a:ext cx="1981" cy="2"/>
              </a:xfrm>
              <a:prstGeom prst="rect">
                <a:avLst/>
              </a:prstGeom>
              <a:solidFill>
                <a:srgbClr val="F8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5" name="Rectangle 239"/>
              <p:cNvSpPr>
                <a:spLocks noChangeArrowheads="1"/>
              </p:cNvSpPr>
              <p:nvPr/>
            </p:nvSpPr>
            <p:spPr bwMode="auto">
              <a:xfrm>
                <a:off x="4322" y="1919"/>
                <a:ext cx="1981" cy="2"/>
              </a:xfrm>
              <a:prstGeom prst="rect">
                <a:avLst/>
              </a:prstGeom>
              <a:solidFill>
                <a:srgbClr val="F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6" name="Rectangle 240"/>
              <p:cNvSpPr>
                <a:spLocks noChangeArrowheads="1"/>
              </p:cNvSpPr>
              <p:nvPr/>
            </p:nvSpPr>
            <p:spPr bwMode="auto">
              <a:xfrm>
                <a:off x="4322" y="1921"/>
                <a:ext cx="1981" cy="2"/>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7" name="Rectangle 241"/>
              <p:cNvSpPr>
                <a:spLocks noChangeArrowheads="1"/>
              </p:cNvSpPr>
              <p:nvPr/>
            </p:nvSpPr>
            <p:spPr bwMode="auto">
              <a:xfrm>
                <a:off x="4322" y="1923"/>
                <a:ext cx="198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78" name="Rectangle 242"/>
              <p:cNvSpPr>
                <a:spLocks noChangeArrowheads="1"/>
              </p:cNvSpPr>
              <p:nvPr/>
            </p:nvSpPr>
            <p:spPr bwMode="auto">
              <a:xfrm>
                <a:off x="4455" y="1632"/>
                <a:ext cx="1848" cy="292"/>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80" name="Rectangle 252"/>
              <p:cNvSpPr>
                <a:spLocks noChangeArrowheads="1"/>
              </p:cNvSpPr>
              <p:nvPr/>
            </p:nvSpPr>
            <p:spPr bwMode="auto">
              <a:xfrm>
                <a:off x="4661" y="2037"/>
                <a:ext cx="1694" cy="1"/>
              </a:xfrm>
              <a:prstGeom prst="rect">
                <a:avLst/>
              </a:prstGeom>
              <a:solidFill>
                <a:srgbClr val="7AC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1" name="Rectangle 254"/>
              <p:cNvSpPr>
                <a:spLocks noChangeArrowheads="1"/>
              </p:cNvSpPr>
              <p:nvPr/>
            </p:nvSpPr>
            <p:spPr bwMode="auto">
              <a:xfrm>
                <a:off x="4661" y="2039"/>
                <a:ext cx="1694" cy="1"/>
              </a:xfrm>
              <a:prstGeom prst="rect">
                <a:avLst/>
              </a:prstGeom>
              <a:solidFill>
                <a:srgbClr val="7EC5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2" name="Rectangle 255"/>
              <p:cNvSpPr>
                <a:spLocks noChangeArrowheads="1"/>
              </p:cNvSpPr>
              <p:nvPr/>
            </p:nvSpPr>
            <p:spPr bwMode="auto">
              <a:xfrm>
                <a:off x="4661" y="2040"/>
                <a:ext cx="1694" cy="1"/>
              </a:xfrm>
              <a:prstGeom prst="rect">
                <a:avLst/>
              </a:prstGeom>
              <a:solidFill>
                <a:srgbClr val="80C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3" name="Rectangle 256"/>
              <p:cNvSpPr>
                <a:spLocks noChangeArrowheads="1"/>
              </p:cNvSpPr>
              <p:nvPr/>
            </p:nvSpPr>
            <p:spPr bwMode="auto">
              <a:xfrm>
                <a:off x="4661" y="2041"/>
                <a:ext cx="1694" cy="2"/>
              </a:xfrm>
              <a:prstGeom prst="rect">
                <a:avLst/>
              </a:prstGeom>
              <a:solidFill>
                <a:srgbClr val="82C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4" name="Rectangle 257"/>
              <p:cNvSpPr>
                <a:spLocks noChangeArrowheads="1"/>
              </p:cNvSpPr>
              <p:nvPr/>
            </p:nvSpPr>
            <p:spPr bwMode="auto">
              <a:xfrm>
                <a:off x="4661" y="2043"/>
                <a:ext cx="1694" cy="1"/>
              </a:xfrm>
              <a:prstGeom prst="rect">
                <a:avLst/>
              </a:prstGeom>
              <a:solidFill>
                <a:srgbClr val="85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5" name="Rectangle 258"/>
              <p:cNvSpPr>
                <a:spLocks noChangeArrowheads="1"/>
              </p:cNvSpPr>
              <p:nvPr/>
            </p:nvSpPr>
            <p:spPr bwMode="auto">
              <a:xfrm>
                <a:off x="4661" y="2044"/>
                <a:ext cx="1694" cy="1"/>
              </a:xfrm>
              <a:prstGeom prst="rect">
                <a:avLst/>
              </a:prstGeom>
              <a:solidFill>
                <a:srgbClr val="87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7" name="Rectangle 261"/>
              <p:cNvSpPr>
                <a:spLocks noChangeArrowheads="1"/>
              </p:cNvSpPr>
              <p:nvPr/>
            </p:nvSpPr>
            <p:spPr bwMode="auto">
              <a:xfrm>
                <a:off x="4661" y="2048"/>
                <a:ext cx="1694" cy="1"/>
              </a:xfrm>
              <a:prstGeom prst="rect">
                <a:avLst/>
              </a:prstGeom>
              <a:solidFill>
                <a:srgbClr val="8E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88" name="Rectangle 262"/>
              <p:cNvSpPr>
                <a:spLocks noChangeArrowheads="1"/>
              </p:cNvSpPr>
              <p:nvPr/>
            </p:nvSpPr>
            <p:spPr bwMode="auto">
              <a:xfrm>
                <a:off x="4661" y="2049"/>
                <a:ext cx="1694" cy="2"/>
              </a:xfrm>
              <a:prstGeom prst="rect">
                <a:avLst/>
              </a:prstGeom>
              <a:solidFill>
                <a:srgbClr val="91CD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0" name="Rectangle 264"/>
              <p:cNvSpPr>
                <a:spLocks noChangeArrowheads="1"/>
              </p:cNvSpPr>
              <p:nvPr/>
            </p:nvSpPr>
            <p:spPr bwMode="auto">
              <a:xfrm>
                <a:off x="4661" y="2053"/>
                <a:ext cx="1694" cy="1"/>
              </a:xfrm>
              <a:prstGeom prst="rect">
                <a:avLst/>
              </a:prstGeom>
              <a:solidFill>
                <a:srgbClr val="96C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1" name="Rectangle 265"/>
              <p:cNvSpPr>
                <a:spLocks noChangeArrowheads="1"/>
              </p:cNvSpPr>
              <p:nvPr/>
            </p:nvSpPr>
            <p:spPr bwMode="auto">
              <a:xfrm>
                <a:off x="4661" y="2054"/>
                <a:ext cx="1694" cy="1"/>
              </a:xfrm>
              <a:prstGeom prst="rect">
                <a:avLst/>
              </a:prstGeom>
              <a:solidFill>
                <a:srgbClr val="98D0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2" name="Rectangle 267"/>
              <p:cNvSpPr>
                <a:spLocks noChangeArrowheads="1"/>
              </p:cNvSpPr>
              <p:nvPr/>
            </p:nvSpPr>
            <p:spPr bwMode="auto">
              <a:xfrm>
                <a:off x="4661" y="2056"/>
                <a:ext cx="1694" cy="1"/>
              </a:xfrm>
              <a:prstGeom prst="rect">
                <a:avLst/>
              </a:prstGeom>
              <a:solidFill>
                <a:srgbClr val="9D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5" name="Rectangle 270"/>
              <p:cNvSpPr>
                <a:spLocks noChangeArrowheads="1"/>
              </p:cNvSpPr>
              <p:nvPr/>
            </p:nvSpPr>
            <p:spPr bwMode="auto">
              <a:xfrm>
                <a:off x="4661" y="2059"/>
                <a:ext cx="1694" cy="2"/>
              </a:xfrm>
              <a:prstGeom prst="rect">
                <a:avLst/>
              </a:prstGeom>
              <a:solidFill>
                <a:srgbClr val="A3D5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6" name="Rectangle 271"/>
              <p:cNvSpPr>
                <a:spLocks noChangeArrowheads="1"/>
              </p:cNvSpPr>
              <p:nvPr/>
            </p:nvSpPr>
            <p:spPr bwMode="auto">
              <a:xfrm>
                <a:off x="4661" y="2061"/>
                <a:ext cx="1694" cy="2"/>
              </a:xfrm>
              <a:prstGeom prst="rect">
                <a:avLst/>
              </a:prstGeom>
              <a:solidFill>
                <a:srgbClr val="A6D6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7" name="Rectangle 272"/>
              <p:cNvSpPr>
                <a:spLocks noChangeArrowheads="1"/>
              </p:cNvSpPr>
              <p:nvPr/>
            </p:nvSpPr>
            <p:spPr bwMode="auto">
              <a:xfrm>
                <a:off x="4661" y="2063"/>
                <a:ext cx="1694" cy="1"/>
              </a:xfrm>
              <a:prstGeom prst="rect">
                <a:avLst/>
              </a:prstGeom>
              <a:solidFill>
                <a:srgbClr val="A9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8" name="Rectangle 275"/>
              <p:cNvSpPr>
                <a:spLocks noChangeArrowheads="1"/>
              </p:cNvSpPr>
              <p:nvPr/>
            </p:nvSpPr>
            <p:spPr bwMode="auto">
              <a:xfrm>
                <a:off x="4661" y="2067"/>
                <a:ext cx="1694" cy="1"/>
              </a:xfrm>
              <a:prstGeom prst="rect">
                <a:avLst/>
              </a:prstGeom>
              <a:solidFill>
                <a:srgbClr val="B0D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99" name="Rectangle 276"/>
              <p:cNvSpPr>
                <a:spLocks noChangeArrowheads="1"/>
              </p:cNvSpPr>
              <p:nvPr/>
            </p:nvSpPr>
            <p:spPr bwMode="auto">
              <a:xfrm>
                <a:off x="4661" y="2068"/>
                <a:ext cx="1694" cy="2"/>
              </a:xfrm>
              <a:prstGeom prst="rect">
                <a:avLst/>
              </a:prstGeom>
              <a:solidFill>
                <a:srgbClr val="B2D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0" name="Rectangle 277"/>
              <p:cNvSpPr>
                <a:spLocks noChangeArrowheads="1"/>
              </p:cNvSpPr>
              <p:nvPr/>
            </p:nvSpPr>
            <p:spPr bwMode="auto">
              <a:xfrm>
                <a:off x="4661" y="2070"/>
                <a:ext cx="1694" cy="1"/>
              </a:xfrm>
              <a:prstGeom prst="rect">
                <a:avLst/>
              </a:prstGeom>
              <a:solidFill>
                <a:srgbClr val="B5DD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3" name="Rectangle 283"/>
              <p:cNvSpPr>
                <a:spLocks noChangeArrowheads="1"/>
              </p:cNvSpPr>
              <p:nvPr/>
            </p:nvSpPr>
            <p:spPr bwMode="auto">
              <a:xfrm>
                <a:off x="4661" y="2076"/>
                <a:ext cx="1694" cy="1"/>
              </a:xfrm>
              <a:prstGeom prst="rect">
                <a:avLst/>
              </a:prstGeom>
              <a:solidFill>
                <a:srgbClr val="C1E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5" name="Rectangle 285"/>
              <p:cNvSpPr>
                <a:spLocks noChangeArrowheads="1"/>
              </p:cNvSpPr>
              <p:nvPr/>
            </p:nvSpPr>
            <p:spPr bwMode="auto">
              <a:xfrm>
                <a:off x="4661" y="2079"/>
                <a:ext cx="1694" cy="1"/>
              </a:xfrm>
              <a:prstGeom prst="rect">
                <a:avLst/>
              </a:prstGeom>
              <a:solidFill>
                <a:srgbClr val="C6E5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6" name="Rectangle 286"/>
              <p:cNvSpPr>
                <a:spLocks noChangeArrowheads="1"/>
              </p:cNvSpPr>
              <p:nvPr/>
            </p:nvSpPr>
            <p:spPr bwMode="auto">
              <a:xfrm>
                <a:off x="4661" y="2080"/>
                <a:ext cx="1694" cy="1"/>
              </a:xfrm>
              <a:prstGeom prst="rect">
                <a:avLst/>
              </a:prstGeom>
              <a:solidFill>
                <a:srgbClr val="C8E6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8" name="Rectangle 290"/>
              <p:cNvSpPr>
                <a:spLocks noChangeArrowheads="1"/>
              </p:cNvSpPr>
              <p:nvPr/>
            </p:nvSpPr>
            <p:spPr bwMode="auto">
              <a:xfrm>
                <a:off x="4661" y="2085"/>
                <a:ext cx="1694" cy="2"/>
              </a:xfrm>
              <a:prstGeom prst="rect">
                <a:avLst/>
              </a:prstGeom>
              <a:solidFill>
                <a:srgbClr val="D2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09" name="Rectangle 291"/>
              <p:cNvSpPr>
                <a:spLocks noChangeArrowheads="1"/>
              </p:cNvSpPr>
              <p:nvPr/>
            </p:nvSpPr>
            <p:spPr bwMode="auto">
              <a:xfrm>
                <a:off x="4661" y="2087"/>
                <a:ext cx="1694" cy="2"/>
              </a:xfrm>
              <a:prstGeom prst="rect">
                <a:avLst/>
              </a:prstGeom>
              <a:solidFill>
                <a:srgbClr val="D5EC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0" name="Rectangle 292"/>
              <p:cNvSpPr>
                <a:spLocks noChangeArrowheads="1"/>
              </p:cNvSpPr>
              <p:nvPr/>
            </p:nvSpPr>
            <p:spPr bwMode="auto">
              <a:xfrm>
                <a:off x="4661" y="2089"/>
                <a:ext cx="1694" cy="1"/>
              </a:xfrm>
              <a:prstGeom prst="rect">
                <a:avLst/>
              </a:prstGeom>
              <a:solidFill>
                <a:srgbClr val="D8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1" name="Rectangle 294"/>
              <p:cNvSpPr>
                <a:spLocks noChangeArrowheads="1"/>
              </p:cNvSpPr>
              <p:nvPr/>
            </p:nvSpPr>
            <p:spPr bwMode="auto">
              <a:xfrm>
                <a:off x="4661" y="2092"/>
                <a:ext cx="1694" cy="1"/>
              </a:xfrm>
              <a:prstGeom prst="rect">
                <a:avLst/>
              </a:prstGeom>
              <a:solidFill>
                <a:srgbClr val="DE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2" name="Rectangle 295"/>
              <p:cNvSpPr>
                <a:spLocks noChangeArrowheads="1"/>
              </p:cNvSpPr>
              <p:nvPr/>
            </p:nvSpPr>
            <p:spPr bwMode="auto">
              <a:xfrm>
                <a:off x="4661" y="2093"/>
                <a:ext cx="1694" cy="2"/>
              </a:xfrm>
              <a:prstGeom prst="rect">
                <a:avLst/>
              </a:prstGeom>
              <a:solidFill>
                <a:srgbClr val="E0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3" name="Rectangle 296"/>
              <p:cNvSpPr>
                <a:spLocks noChangeArrowheads="1"/>
              </p:cNvSpPr>
              <p:nvPr/>
            </p:nvSpPr>
            <p:spPr bwMode="auto">
              <a:xfrm>
                <a:off x="4661" y="2095"/>
                <a:ext cx="1694" cy="1"/>
              </a:xfrm>
              <a:prstGeom prst="rect">
                <a:avLst/>
              </a:prstGeom>
              <a:solidFill>
                <a:srgbClr val="E2F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4" name="Rectangle 297"/>
              <p:cNvSpPr>
                <a:spLocks noChangeArrowheads="1"/>
              </p:cNvSpPr>
              <p:nvPr/>
            </p:nvSpPr>
            <p:spPr bwMode="auto">
              <a:xfrm>
                <a:off x="4661" y="2095"/>
                <a:ext cx="1694" cy="2"/>
              </a:xfrm>
              <a:prstGeom prst="rect">
                <a:avLst/>
              </a:prstGeom>
              <a:solidFill>
                <a:srgbClr val="E4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6" name="Rectangle 300"/>
              <p:cNvSpPr>
                <a:spLocks noChangeArrowheads="1"/>
              </p:cNvSpPr>
              <p:nvPr/>
            </p:nvSpPr>
            <p:spPr bwMode="auto">
              <a:xfrm>
                <a:off x="4661" y="2100"/>
                <a:ext cx="1694" cy="1"/>
              </a:xfrm>
              <a:prstGeom prst="rect">
                <a:avLst/>
              </a:prstGeom>
              <a:solidFill>
                <a:srgbClr val="ED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7" name="Rectangle 301"/>
              <p:cNvSpPr>
                <a:spLocks noChangeArrowheads="1"/>
              </p:cNvSpPr>
              <p:nvPr/>
            </p:nvSpPr>
            <p:spPr bwMode="auto">
              <a:xfrm>
                <a:off x="4661" y="2101"/>
                <a:ext cx="1694" cy="2"/>
              </a:xfrm>
              <a:prstGeom prst="rect">
                <a:avLst/>
              </a:prstGeom>
              <a:solidFill>
                <a:srgbClr val="E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18" name="Rectangle 302"/>
              <p:cNvSpPr>
                <a:spLocks noChangeArrowheads="1"/>
              </p:cNvSpPr>
              <p:nvPr/>
            </p:nvSpPr>
            <p:spPr bwMode="auto">
              <a:xfrm>
                <a:off x="4661" y="2103"/>
                <a:ext cx="1694" cy="1"/>
              </a:xfrm>
              <a:prstGeom prst="rect">
                <a:avLst/>
              </a:prstGeom>
              <a:solidFill>
                <a:srgbClr val="F1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0" name="Rectangle 304"/>
              <p:cNvSpPr>
                <a:spLocks noChangeArrowheads="1"/>
              </p:cNvSpPr>
              <p:nvPr/>
            </p:nvSpPr>
            <p:spPr bwMode="auto">
              <a:xfrm>
                <a:off x="4661" y="2105"/>
                <a:ext cx="1694" cy="1"/>
              </a:xfrm>
              <a:prstGeom prst="rect">
                <a:avLst/>
              </a:prstGeom>
              <a:solidFill>
                <a:srgbClr val="F5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1" name="Rectangle 306"/>
              <p:cNvSpPr>
                <a:spLocks noChangeArrowheads="1"/>
              </p:cNvSpPr>
              <p:nvPr/>
            </p:nvSpPr>
            <p:spPr bwMode="auto">
              <a:xfrm>
                <a:off x="4661" y="2108"/>
                <a:ext cx="1694" cy="1"/>
              </a:xfrm>
              <a:prstGeom prst="rect">
                <a:avLst/>
              </a:prstGeom>
              <a:solidFill>
                <a:srgbClr val="FA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2" name="Rectangle 307"/>
              <p:cNvSpPr>
                <a:spLocks noChangeArrowheads="1"/>
              </p:cNvSpPr>
              <p:nvPr/>
            </p:nvSpPr>
            <p:spPr bwMode="auto">
              <a:xfrm>
                <a:off x="4661" y="2109"/>
                <a:ext cx="1694" cy="1"/>
              </a:xfrm>
              <a:prstGeom prst="rect">
                <a:avLst/>
              </a:prstGeom>
              <a:solidFill>
                <a:srgbClr val="FC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3" name="Rectangle 311"/>
              <p:cNvSpPr>
                <a:spLocks noChangeArrowheads="1"/>
              </p:cNvSpPr>
              <p:nvPr/>
            </p:nvSpPr>
            <p:spPr bwMode="auto">
              <a:xfrm>
                <a:off x="4661" y="2343"/>
                <a:ext cx="1694" cy="10"/>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4" name="Rectangle 312"/>
              <p:cNvSpPr>
                <a:spLocks noChangeArrowheads="1"/>
              </p:cNvSpPr>
              <p:nvPr/>
            </p:nvSpPr>
            <p:spPr bwMode="auto">
              <a:xfrm>
                <a:off x="4661" y="2353"/>
                <a:ext cx="1694" cy="2"/>
              </a:xfrm>
              <a:prstGeom prst="rect">
                <a:avLst/>
              </a:prstGeom>
              <a:solidFill>
                <a:srgbClr val="74C0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5" name="Rectangle 313"/>
              <p:cNvSpPr>
                <a:spLocks noChangeArrowheads="1"/>
              </p:cNvSpPr>
              <p:nvPr/>
            </p:nvSpPr>
            <p:spPr bwMode="auto">
              <a:xfrm>
                <a:off x="4661" y="2355"/>
                <a:ext cx="1694" cy="1"/>
              </a:xfrm>
              <a:prstGeom prst="rect">
                <a:avLst/>
              </a:prstGeom>
              <a:solidFill>
                <a:srgbClr val="77C1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6" name="Rectangle 314"/>
              <p:cNvSpPr>
                <a:spLocks noChangeArrowheads="1"/>
              </p:cNvSpPr>
              <p:nvPr/>
            </p:nvSpPr>
            <p:spPr bwMode="auto">
              <a:xfrm>
                <a:off x="4661" y="2356"/>
                <a:ext cx="1694" cy="1"/>
              </a:xfrm>
              <a:prstGeom prst="rect">
                <a:avLst/>
              </a:prstGeom>
              <a:solidFill>
                <a:srgbClr val="7AC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7" name="Rectangle 315"/>
              <p:cNvSpPr>
                <a:spLocks noChangeArrowheads="1"/>
              </p:cNvSpPr>
              <p:nvPr/>
            </p:nvSpPr>
            <p:spPr bwMode="auto">
              <a:xfrm>
                <a:off x="4661" y="2357"/>
                <a:ext cx="1694" cy="2"/>
              </a:xfrm>
              <a:prstGeom prst="rect">
                <a:avLst/>
              </a:prstGeom>
              <a:solidFill>
                <a:srgbClr val="7CC3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8" name="Rectangle 316"/>
              <p:cNvSpPr>
                <a:spLocks noChangeArrowheads="1"/>
              </p:cNvSpPr>
              <p:nvPr/>
            </p:nvSpPr>
            <p:spPr bwMode="auto">
              <a:xfrm>
                <a:off x="4661" y="2359"/>
                <a:ext cx="1694" cy="1"/>
              </a:xfrm>
              <a:prstGeom prst="rect">
                <a:avLst/>
              </a:prstGeom>
              <a:solidFill>
                <a:srgbClr val="7EC5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29" name="Rectangle 317"/>
              <p:cNvSpPr>
                <a:spLocks noChangeArrowheads="1"/>
              </p:cNvSpPr>
              <p:nvPr/>
            </p:nvSpPr>
            <p:spPr bwMode="auto">
              <a:xfrm>
                <a:off x="4661" y="2360"/>
                <a:ext cx="1694" cy="1"/>
              </a:xfrm>
              <a:prstGeom prst="rect">
                <a:avLst/>
              </a:prstGeom>
              <a:solidFill>
                <a:srgbClr val="80C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0" name="Rectangle 318"/>
              <p:cNvSpPr>
                <a:spLocks noChangeArrowheads="1"/>
              </p:cNvSpPr>
              <p:nvPr/>
            </p:nvSpPr>
            <p:spPr bwMode="auto">
              <a:xfrm>
                <a:off x="4661" y="2361"/>
                <a:ext cx="1694" cy="1"/>
              </a:xfrm>
              <a:prstGeom prst="rect">
                <a:avLst/>
              </a:prstGeom>
              <a:solidFill>
                <a:srgbClr val="83C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1" name="Rectangle 319"/>
              <p:cNvSpPr>
                <a:spLocks noChangeArrowheads="1"/>
              </p:cNvSpPr>
              <p:nvPr/>
            </p:nvSpPr>
            <p:spPr bwMode="auto">
              <a:xfrm>
                <a:off x="4661" y="2362"/>
                <a:ext cx="1694" cy="2"/>
              </a:xfrm>
              <a:prstGeom prst="rect">
                <a:avLst/>
              </a:prstGeom>
              <a:solidFill>
                <a:srgbClr val="85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2" name="Rectangle 320"/>
              <p:cNvSpPr>
                <a:spLocks noChangeArrowheads="1"/>
              </p:cNvSpPr>
              <p:nvPr/>
            </p:nvSpPr>
            <p:spPr bwMode="auto">
              <a:xfrm>
                <a:off x="4661" y="2364"/>
                <a:ext cx="1694" cy="1"/>
              </a:xfrm>
              <a:prstGeom prst="rect">
                <a:avLst/>
              </a:prstGeom>
              <a:solidFill>
                <a:srgbClr val="87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3" name="Rectangle 321"/>
              <p:cNvSpPr>
                <a:spLocks noChangeArrowheads="1"/>
              </p:cNvSpPr>
              <p:nvPr/>
            </p:nvSpPr>
            <p:spPr bwMode="auto">
              <a:xfrm>
                <a:off x="4661" y="2365"/>
                <a:ext cx="1694" cy="1"/>
              </a:xfrm>
              <a:prstGeom prst="rect">
                <a:avLst/>
              </a:prstGeom>
              <a:solidFill>
                <a:srgbClr val="89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4" name="Rectangle 322"/>
              <p:cNvSpPr>
                <a:spLocks noChangeArrowheads="1"/>
              </p:cNvSpPr>
              <p:nvPr/>
            </p:nvSpPr>
            <p:spPr bwMode="auto">
              <a:xfrm>
                <a:off x="4661" y="2366"/>
                <a:ext cx="1694" cy="1"/>
              </a:xfrm>
              <a:prstGeom prst="rect">
                <a:avLst/>
              </a:prstGeom>
              <a:solidFill>
                <a:srgbClr val="8BCA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5" name="Rectangle 323"/>
              <p:cNvSpPr>
                <a:spLocks noChangeArrowheads="1"/>
              </p:cNvSpPr>
              <p:nvPr/>
            </p:nvSpPr>
            <p:spPr bwMode="auto">
              <a:xfrm>
                <a:off x="4661" y="2367"/>
                <a:ext cx="1694" cy="1"/>
              </a:xfrm>
              <a:prstGeom prst="rect">
                <a:avLst/>
              </a:prstGeom>
              <a:solidFill>
                <a:srgbClr val="8D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6" name="Rectangle 324"/>
              <p:cNvSpPr>
                <a:spLocks noChangeArrowheads="1"/>
              </p:cNvSpPr>
              <p:nvPr/>
            </p:nvSpPr>
            <p:spPr bwMode="auto">
              <a:xfrm>
                <a:off x="4661" y="2368"/>
                <a:ext cx="1694" cy="2"/>
              </a:xfrm>
              <a:prstGeom prst="rect">
                <a:avLst/>
              </a:prstGeom>
              <a:solidFill>
                <a:srgbClr val="8F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7" name="Rectangle 325"/>
              <p:cNvSpPr>
                <a:spLocks noChangeArrowheads="1"/>
              </p:cNvSpPr>
              <p:nvPr/>
            </p:nvSpPr>
            <p:spPr bwMode="auto">
              <a:xfrm>
                <a:off x="4661" y="2370"/>
                <a:ext cx="1694" cy="1"/>
              </a:xfrm>
              <a:prstGeom prst="rect">
                <a:avLst/>
              </a:prstGeom>
              <a:solidFill>
                <a:srgbClr val="92CD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8" name="Rectangle 326"/>
              <p:cNvSpPr>
                <a:spLocks noChangeArrowheads="1"/>
              </p:cNvSpPr>
              <p:nvPr/>
            </p:nvSpPr>
            <p:spPr bwMode="auto">
              <a:xfrm>
                <a:off x="4661" y="2371"/>
                <a:ext cx="1694" cy="1"/>
              </a:xfrm>
              <a:prstGeom prst="rect">
                <a:avLst/>
              </a:prstGeom>
              <a:solidFill>
                <a:srgbClr val="94CE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39" name="Rectangle 327"/>
              <p:cNvSpPr>
                <a:spLocks noChangeArrowheads="1"/>
              </p:cNvSpPr>
              <p:nvPr/>
            </p:nvSpPr>
            <p:spPr bwMode="auto">
              <a:xfrm>
                <a:off x="4661" y="2372"/>
                <a:ext cx="1694" cy="1"/>
              </a:xfrm>
              <a:prstGeom prst="rect">
                <a:avLst/>
              </a:prstGeom>
              <a:solidFill>
                <a:srgbClr val="96C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0" name="Rectangle 328"/>
              <p:cNvSpPr>
                <a:spLocks noChangeArrowheads="1"/>
              </p:cNvSpPr>
              <p:nvPr/>
            </p:nvSpPr>
            <p:spPr bwMode="auto">
              <a:xfrm>
                <a:off x="4661" y="2373"/>
                <a:ext cx="1694" cy="1"/>
              </a:xfrm>
              <a:prstGeom prst="rect">
                <a:avLst/>
              </a:prstGeom>
              <a:solidFill>
                <a:srgbClr val="98D0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1" name="Rectangle 329"/>
              <p:cNvSpPr>
                <a:spLocks noChangeArrowheads="1"/>
              </p:cNvSpPr>
              <p:nvPr/>
            </p:nvSpPr>
            <p:spPr bwMode="auto">
              <a:xfrm>
                <a:off x="4661" y="2374"/>
                <a:ext cx="1694" cy="2"/>
              </a:xfrm>
              <a:prstGeom prst="rect">
                <a:avLst/>
              </a:prstGeom>
              <a:solidFill>
                <a:srgbClr val="9AD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2" name="Rectangle 330"/>
              <p:cNvSpPr>
                <a:spLocks noChangeArrowheads="1"/>
              </p:cNvSpPr>
              <p:nvPr/>
            </p:nvSpPr>
            <p:spPr bwMode="auto">
              <a:xfrm>
                <a:off x="4661" y="2376"/>
                <a:ext cx="1694" cy="1"/>
              </a:xfrm>
              <a:prstGeom prst="rect">
                <a:avLst/>
              </a:prstGeom>
              <a:solidFill>
                <a:srgbClr val="9C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3" name="Rectangle 331"/>
              <p:cNvSpPr>
                <a:spLocks noChangeArrowheads="1"/>
              </p:cNvSpPr>
              <p:nvPr/>
            </p:nvSpPr>
            <p:spPr bwMode="auto">
              <a:xfrm>
                <a:off x="4661" y="2376"/>
                <a:ext cx="1694" cy="1"/>
              </a:xfrm>
              <a:prstGeom prst="rect">
                <a:avLst/>
              </a:prstGeom>
              <a:solidFill>
                <a:srgbClr val="9E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4" name="Rectangle 332"/>
              <p:cNvSpPr>
                <a:spLocks noChangeArrowheads="1"/>
              </p:cNvSpPr>
              <p:nvPr/>
            </p:nvSpPr>
            <p:spPr bwMode="auto">
              <a:xfrm>
                <a:off x="4661" y="2377"/>
                <a:ext cx="1694" cy="2"/>
              </a:xfrm>
              <a:prstGeom prst="rect">
                <a:avLst/>
              </a:prstGeom>
              <a:solidFill>
                <a:srgbClr val="A0D4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5" name="Rectangle 333"/>
              <p:cNvSpPr>
                <a:spLocks noChangeArrowheads="1"/>
              </p:cNvSpPr>
              <p:nvPr/>
            </p:nvSpPr>
            <p:spPr bwMode="auto">
              <a:xfrm>
                <a:off x="4661" y="2379"/>
                <a:ext cx="1694" cy="2"/>
              </a:xfrm>
              <a:prstGeom prst="rect">
                <a:avLst/>
              </a:prstGeom>
              <a:solidFill>
                <a:srgbClr val="A3D5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6" name="Rectangle 334"/>
              <p:cNvSpPr>
                <a:spLocks noChangeArrowheads="1"/>
              </p:cNvSpPr>
              <p:nvPr/>
            </p:nvSpPr>
            <p:spPr bwMode="auto">
              <a:xfrm>
                <a:off x="4661" y="2381"/>
                <a:ext cx="1694" cy="1"/>
              </a:xfrm>
              <a:prstGeom prst="rect">
                <a:avLst/>
              </a:prstGeom>
              <a:solidFill>
                <a:srgbClr val="A5D6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7" name="Rectangle 335"/>
              <p:cNvSpPr>
                <a:spLocks noChangeArrowheads="1"/>
              </p:cNvSpPr>
              <p:nvPr/>
            </p:nvSpPr>
            <p:spPr bwMode="auto">
              <a:xfrm>
                <a:off x="4661" y="2381"/>
                <a:ext cx="1694" cy="1"/>
              </a:xfrm>
              <a:prstGeom prst="rect">
                <a:avLst/>
              </a:prstGeom>
              <a:solidFill>
                <a:srgbClr val="A7D7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8" name="Rectangle 336"/>
              <p:cNvSpPr>
                <a:spLocks noChangeArrowheads="1"/>
              </p:cNvSpPr>
              <p:nvPr/>
            </p:nvSpPr>
            <p:spPr bwMode="auto">
              <a:xfrm>
                <a:off x="4661" y="2382"/>
                <a:ext cx="1694" cy="2"/>
              </a:xfrm>
              <a:prstGeom prst="rect">
                <a:avLst/>
              </a:prstGeom>
              <a:solidFill>
                <a:srgbClr val="A9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49" name="Rectangle 337"/>
              <p:cNvSpPr>
                <a:spLocks noChangeArrowheads="1"/>
              </p:cNvSpPr>
              <p:nvPr/>
            </p:nvSpPr>
            <p:spPr bwMode="auto">
              <a:xfrm>
                <a:off x="4661" y="2384"/>
                <a:ext cx="1694" cy="2"/>
              </a:xfrm>
              <a:prstGeom prst="rect">
                <a:avLst/>
              </a:prstGeom>
              <a:solidFill>
                <a:srgbClr val="ACD9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0" name="Rectangle 338"/>
              <p:cNvSpPr>
                <a:spLocks noChangeArrowheads="1"/>
              </p:cNvSpPr>
              <p:nvPr/>
            </p:nvSpPr>
            <p:spPr bwMode="auto">
              <a:xfrm>
                <a:off x="4661" y="2386"/>
                <a:ext cx="1694" cy="1"/>
              </a:xfrm>
              <a:prstGeom prst="rect">
                <a:avLst/>
              </a:prstGeom>
              <a:solidFill>
                <a:srgbClr val="AFD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1" name="Rectangle 339"/>
              <p:cNvSpPr>
                <a:spLocks noChangeArrowheads="1"/>
              </p:cNvSpPr>
              <p:nvPr/>
            </p:nvSpPr>
            <p:spPr bwMode="auto">
              <a:xfrm>
                <a:off x="4661" y="2387"/>
                <a:ext cx="1694" cy="2"/>
              </a:xfrm>
              <a:prstGeom prst="rect">
                <a:avLst/>
              </a:prstGeom>
              <a:solidFill>
                <a:srgbClr val="B2D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2" name="Rectangle 340"/>
              <p:cNvSpPr>
                <a:spLocks noChangeArrowheads="1"/>
              </p:cNvSpPr>
              <p:nvPr/>
            </p:nvSpPr>
            <p:spPr bwMode="auto">
              <a:xfrm>
                <a:off x="4661" y="2389"/>
                <a:ext cx="1694" cy="1"/>
              </a:xfrm>
              <a:prstGeom prst="rect">
                <a:avLst/>
              </a:prstGeom>
              <a:solidFill>
                <a:srgbClr val="B4DD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3" name="Rectangle 341"/>
              <p:cNvSpPr>
                <a:spLocks noChangeArrowheads="1"/>
              </p:cNvSpPr>
              <p:nvPr/>
            </p:nvSpPr>
            <p:spPr bwMode="auto">
              <a:xfrm>
                <a:off x="4661" y="2390"/>
                <a:ext cx="1694" cy="1"/>
              </a:xfrm>
              <a:prstGeom prst="rect">
                <a:avLst/>
              </a:prstGeom>
              <a:solidFill>
                <a:srgbClr val="B6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4" name="Rectangle 342"/>
              <p:cNvSpPr>
                <a:spLocks noChangeArrowheads="1"/>
              </p:cNvSpPr>
              <p:nvPr/>
            </p:nvSpPr>
            <p:spPr bwMode="auto">
              <a:xfrm>
                <a:off x="4661" y="2391"/>
                <a:ext cx="1694" cy="1"/>
              </a:xfrm>
              <a:prstGeom prst="rect">
                <a:avLst/>
              </a:prstGeom>
              <a:solidFill>
                <a:srgbClr val="B8D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5" name="Rectangle 343"/>
              <p:cNvSpPr>
                <a:spLocks noChangeArrowheads="1"/>
              </p:cNvSpPr>
              <p:nvPr/>
            </p:nvSpPr>
            <p:spPr bwMode="auto">
              <a:xfrm>
                <a:off x="4661" y="2392"/>
                <a:ext cx="1694" cy="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6" name="Rectangle 344"/>
              <p:cNvSpPr>
                <a:spLocks noChangeArrowheads="1"/>
              </p:cNvSpPr>
              <p:nvPr/>
            </p:nvSpPr>
            <p:spPr bwMode="auto">
              <a:xfrm>
                <a:off x="4661" y="2394"/>
                <a:ext cx="1694" cy="2"/>
              </a:xfrm>
              <a:prstGeom prst="rect">
                <a:avLst/>
              </a:prstGeom>
              <a:solidFill>
                <a:srgbClr val="BEE2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7" name="Rectangle 345"/>
              <p:cNvSpPr>
                <a:spLocks noChangeArrowheads="1"/>
              </p:cNvSpPr>
              <p:nvPr/>
            </p:nvSpPr>
            <p:spPr bwMode="auto">
              <a:xfrm>
                <a:off x="4661" y="2396"/>
                <a:ext cx="1694" cy="1"/>
              </a:xfrm>
              <a:prstGeom prst="rect">
                <a:avLst/>
              </a:prstGeom>
              <a:solidFill>
                <a:srgbClr val="C1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8" name="Rectangle 346"/>
              <p:cNvSpPr>
                <a:spLocks noChangeArrowheads="1"/>
              </p:cNvSpPr>
              <p:nvPr/>
            </p:nvSpPr>
            <p:spPr bwMode="auto">
              <a:xfrm>
                <a:off x="4661" y="2397"/>
                <a:ext cx="1694" cy="2"/>
              </a:xfrm>
              <a:prstGeom prst="rect">
                <a:avLst/>
              </a:prstGeom>
              <a:solidFill>
                <a:srgbClr val="C4E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59" name="Rectangle 347"/>
              <p:cNvSpPr>
                <a:spLocks noChangeArrowheads="1"/>
              </p:cNvSpPr>
              <p:nvPr/>
            </p:nvSpPr>
            <p:spPr bwMode="auto">
              <a:xfrm>
                <a:off x="4661" y="2399"/>
                <a:ext cx="1694" cy="2"/>
              </a:xfrm>
              <a:prstGeom prst="rect">
                <a:avLst/>
              </a:prstGeom>
              <a:solidFill>
                <a:srgbClr val="C7E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0" name="Rectangle 348"/>
              <p:cNvSpPr>
                <a:spLocks noChangeArrowheads="1"/>
              </p:cNvSpPr>
              <p:nvPr/>
            </p:nvSpPr>
            <p:spPr bwMode="auto">
              <a:xfrm>
                <a:off x="4661" y="2401"/>
                <a:ext cx="1694" cy="1"/>
              </a:xfrm>
              <a:prstGeom prst="rect">
                <a:avLst/>
              </a:prstGeom>
              <a:solidFill>
                <a:srgbClr val="CA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1" name="Rectangle 349"/>
              <p:cNvSpPr>
                <a:spLocks noChangeArrowheads="1"/>
              </p:cNvSpPr>
              <p:nvPr/>
            </p:nvSpPr>
            <p:spPr bwMode="auto">
              <a:xfrm>
                <a:off x="4661" y="2401"/>
                <a:ext cx="1694" cy="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2" name="Rectangle 350"/>
              <p:cNvSpPr>
                <a:spLocks noChangeArrowheads="1"/>
              </p:cNvSpPr>
              <p:nvPr/>
            </p:nvSpPr>
            <p:spPr bwMode="auto">
              <a:xfrm>
                <a:off x="4661" y="2403"/>
                <a:ext cx="1694" cy="1"/>
              </a:xfrm>
              <a:prstGeom prst="rect">
                <a:avLst/>
              </a:prstGeom>
              <a:solidFill>
                <a:srgbClr val="CE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3" name="Rectangle 351"/>
              <p:cNvSpPr>
                <a:spLocks noChangeArrowheads="1"/>
              </p:cNvSpPr>
              <p:nvPr/>
            </p:nvSpPr>
            <p:spPr bwMode="auto">
              <a:xfrm>
                <a:off x="4661" y="2404"/>
                <a:ext cx="1694" cy="2"/>
              </a:xfrm>
              <a:prstGeom prst="rect">
                <a:avLst/>
              </a:prstGeom>
              <a:solidFill>
                <a:srgbClr val="D0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4" name="Rectangle 352"/>
              <p:cNvSpPr>
                <a:spLocks noChangeArrowheads="1"/>
              </p:cNvSpPr>
              <p:nvPr/>
            </p:nvSpPr>
            <p:spPr bwMode="auto">
              <a:xfrm>
                <a:off x="4661" y="2406"/>
                <a:ext cx="1694" cy="1"/>
              </a:xfrm>
              <a:prstGeom prst="rect">
                <a:avLst/>
              </a:prstGeom>
              <a:solidFill>
                <a:srgbClr val="D3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5" name="Rectangle 353"/>
              <p:cNvSpPr>
                <a:spLocks noChangeArrowheads="1"/>
              </p:cNvSpPr>
              <p:nvPr/>
            </p:nvSpPr>
            <p:spPr bwMode="auto">
              <a:xfrm>
                <a:off x="4661" y="2407"/>
                <a:ext cx="1694" cy="2"/>
              </a:xfrm>
              <a:prstGeom prst="rect">
                <a:avLst/>
              </a:prstGeom>
              <a:solidFill>
                <a:srgbClr val="D6EC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6" name="Rectangle 354"/>
              <p:cNvSpPr>
                <a:spLocks noChangeArrowheads="1"/>
              </p:cNvSpPr>
              <p:nvPr/>
            </p:nvSpPr>
            <p:spPr bwMode="auto">
              <a:xfrm>
                <a:off x="4661" y="2409"/>
                <a:ext cx="1694" cy="1"/>
              </a:xfrm>
              <a:prstGeom prst="rect">
                <a:avLst/>
              </a:prstGeom>
              <a:solidFill>
                <a:srgbClr val="D9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7" name="Rectangle 355"/>
              <p:cNvSpPr>
                <a:spLocks noChangeArrowheads="1"/>
              </p:cNvSpPr>
              <p:nvPr/>
            </p:nvSpPr>
            <p:spPr bwMode="auto">
              <a:xfrm>
                <a:off x="4661" y="2410"/>
                <a:ext cx="1694" cy="2"/>
              </a:xfrm>
              <a:prstGeom prst="rect">
                <a:avLst/>
              </a:prstGeom>
              <a:solidFill>
                <a:srgbClr val="DB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8" name="Rectangle 356"/>
              <p:cNvSpPr>
                <a:spLocks noChangeArrowheads="1"/>
              </p:cNvSpPr>
              <p:nvPr/>
            </p:nvSpPr>
            <p:spPr bwMode="auto">
              <a:xfrm>
                <a:off x="4661" y="2412"/>
                <a:ext cx="1694" cy="1"/>
              </a:xfrm>
              <a:prstGeom prst="rect">
                <a:avLst/>
              </a:prstGeom>
              <a:solidFill>
                <a:srgbClr val="D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69" name="Rectangle 357"/>
              <p:cNvSpPr>
                <a:spLocks noChangeArrowheads="1"/>
              </p:cNvSpPr>
              <p:nvPr/>
            </p:nvSpPr>
            <p:spPr bwMode="auto">
              <a:xfrm>
                <a:off x="4661" y="2412"/>
                <a:ext cx="1694" cy="2"/>
              </a:xfrm>
              <a:prstGeom prst="rect">
                <a:avLst/>
              </a:prstGeom>
              <a:solidFill>
                <a:srgbClr val="DF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0" name="Rectangle 358"/>
              <p:cNvSpPr>
                <a:spLocks noChangeArrowheads="1"/>
              </p:cNvSpPr>
              <p:nvPr/>
            </p:nvSpPr>
            <p:spPr bwMode="auto">
              <a:xfrm>
                <a:off x="4661" y="2414"/>
                <a:ext cx="1694" cy="2"/>
              </a:xfrm>
              <a:prstGeom prst="rect">
                <a:avLst/>
              </a:prstGeom>
              <a:solidFill>
                <a:srgbClr val="E2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1" name="Rectangle 359"/>
              <p:cNvSpPr>
                <a:spLocks noChangeArrowheads="1"/>
              </p:cNvSpPr>
              <p:nvPr/>
            </p:nvSpPr>
            <p:spPr bwMode="auto">
              <a:xfrm>
                <a:off x="4661" y="2416"/>
                <a:ext cx="1694" cy="1"/>
              </a:xfrm>
              <a:prstGeom prst="rect">
                <a:avLst/>
              </a:prstGeom>
              <a:solidFill>
                <a:srgbClr val="E5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2" name="Rectangle 360"/>
              <p:cNvSpPr>
                <a:spLocks noChangeArrowheads="1"/>
              </p:cNvSpPr>
              <p:nvPr/>
            </p:nvSpPr>
            <p:spPr bwMode="auto">
              <a:xfrm>
                <a:off x="4661" y="2417"/>
                <a:ext cx="1694" cy="1"/>
              </a:xfrm>
              <a:prstGeom prst="rect">
                <a:avLst/>
              </a:prstGeom>
              <a:solidFill>
                <a:srgbClr val="E8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3" name="Rectangle 361"/>
              <p:cNvSpPr>
                <a:spLocks noChangeArrowheads="1"/>
              </p:cNvSpPr>
              <p:nvPr/>
            </p:nvSpPr>
            <p:spPr bwMode="auto">
              <a:xfrm>
                <a:off x="4661" y="2418"/>
                <a:ext cx="1694" cy="2"/>
              </a:xfrm>
              <a:prstGeom prst="rect">
                <a:avLst/>
              </a:prstGeom>
              <a:solidFill>
                <a:srgbClr val="EA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4" name="Rectangle 362"/>
              <p:cNvSpPr>
                <a:spLocks noChangeArrowheads="1"/>
              </p:cNvSpPr>
              <p:nvPr/>
            </p:nvSpPr>
            <p:spPr bwMode="auto">
              <a:xfrm>
                <a:off x="4661" y="2420"/>
                <a:ext cx="1694" cy="1"/>
              </a:xfrm>
              <a:prstGeom prst="rect">
                <a:avLst/>
              </a:prstGeom>
              <a:solidFill>
                <a:srgbClr val="EC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5" name="Rectangle 363"/>
              <p:cNvSpPr>
                <a:spLocks noChangeArrowheads="1"/>
              </p:cNvSpPr>
              <p:nvPr/>
            </p:nvSpPr>
            <p:spPr bwMode="auto">
              <a:xfrm>
                <a:off x="4661" y="2421"/>
                <a:ext cx="1694" cy="1"/>
              </a:xfrm>
              <a:prstGeom prst="rect">
                <a:avLst/>
              </a:prstGeom>
              <a:solidFill>
                <a:srgbClr val="EE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6" name="Rectangle 364"/>
              <p:cNvSpPr>
                <a:spLocks noChangeArrowheads="1"/>
              </p:cNvSpPr>
              <p:nvPr/>
            </p:nvSpPr>
            <p:spPr bwMode="auto">
              <a:xfrm>
                <a:off x="4661" y="2422"/>
                <a:ext cx="1694" cy="1"/>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7" name="Rectangle 365"/>
              <p:cNvSpPr>
                <a:spLocks noChangeArrowheads="1"/>
              </p:cNvSpPr>
              <p:nvPr/>
            </p:nvSpPr>
            <p:spPr bwMode="auto">
              <a:xfrm>
                <a:off x="4661" y="2423"/>
                <a:ext cx="1694" cy="2"/>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8" name="Rectangle 366"/>
              <p:cNvSpPr>
                <a:spLocks noChangeArrowheads="1"/>
              </p:cNvSpPr>
              <p:nvPr/>
            </p:nvSpPr>
            <p:spPr bwMode="auto">
              <a:xfrm>
                <a:off x="4661" y="2425"/>
                <a:ext cx="1694" cy="1"/>
              </a:xfrm>
              <a:prstGeom prst="rect">
                <a:avLst/>
              </a:prstGeom>
              <a:solidFill>
                <a:srgbClr val="F5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79" name="Rectangle 367"/>
              <p:cNvSpPr>
                <a:spLocks noChangeArrowheads="1"/>
              </p:cNvSpPr>
              <p:nvPr/>
            </p:nvSpPr>
            <p:spPr bwMode="auto">
              <a:xfrm>
                <a:off x="4661" y="2426"/>
                <a:ext cx="1694" cy="1"/>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0" name="Rectangle 368"/>
              <p:cNvSpPr>
                <a:spLocks noChangeArrowheads="1"/>
              </p:cNvSpPr>
              <p:nvPr/>
            </p:nvSpPr>
            <p:spPr bwMode="auto">
              <a:xfrm>
                <a:off x="4661" y="2427"/>
                <a:ext cx="1694" cy="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1" name="Rectangle 369"/>
              <p:cNvSpPr>
                <a:spLocks noChangeArrowheads="1"/>
              </p:cNvSpPr>
              <p:nvPr/>
            </p:nvSpPr>
            <p:spPr bwMode="auto">
              <a:xfrm>
                <a:off x="4661" y="2428"/>
                <a:ext cx="1694" cy="1"/>
              </a:xfrm>
              <a:prstGeom prst="rect">
                <a:avLst/>
              </a:prstGeom>
              <a:solidFill>
                <a:srgbClr val="F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2" name="Rectangle 370"/>
              <p:cNvSpPr>
                <a:spLocks noChangeArrowheads="1"/>
              </p:cNvSpPr>
              <p:nvPr/>
            </p:nvSpPr>
            <p:spPr bwMode="auto">
              <a:xfrm>
                <a:off x="4661" y="2429"/>
                <a:ext cx="1694" cy="1"/>
              </a:xfrm>
              <a:prstGeom prst="rect">
                <a:avLst/>
              </a:prstGeom>
              <a:solidFill>
                <a:srgbClr val="FDF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3" name="Rectangle 371"/>
              <p:cNvSpPr>
                <a:spLocks noChangeArrowheads="1"/>
              </p:cNvSpPr>
              <p:nvPr/>
            </p:nvSpPr>
            <p:spPr bwMode="auto">
              <a:xfrm>
                <a:off x="4661" y="2430"/>
                <a:ext cx="1694"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4" name="Rectangle 372"/>
              <p:cNvSpPr>
                <a:spLocks noChangeArrowheads="1"/>
              </p:cNvSpPr>
              <p:nvPr/>
            </p:nvSpPr>
            <p:spPr bwMode="auto">
              <a:xfrm>
                <a:off x="4661" y="2343"/>
                <a:ext cx="1694" cy="23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285" name="Rectangle 375"/>
              <p:cNvSpPr>
                <a:spLocks noChangeArrowheads="1"/>
              </p:cNvSpPr>
              <p:nvPr/>
            </p:nvSpPr>
            <p:spPr bwMode="auto">
              <a:xfrm>
                <a:off x="4661" y="2686"/>
                <a:ext cx="1694" cy="10"/>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6" name="Rectangle 376"/>
              <p:cNvSpPr>
                <a:spLocks noChangeArrowheads="1"/>
              </p:cNvSpPr>
              <p:nvPr/>
            </p:nvSpPr>
            <p:spPr bwMode="auto">
              <a:xfrm>
                <a:off x="4661" y="2696"/>
                <a:ext cx="1694" cy="2"/>
              </a:xfrm>
              <a:prstGeom prst="rect">
                <a:avLst/>
              </a:prstGeom>
              <a:solidFill>
                <a:srgbClr val="74C0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7" name="Rectangle 377"/>
              <p:cNvSpPr>
                <a:spLocks noChangeArrowheads="1"/>
              </p:cNvSpPr>
              <p:nvPr/>
            </p:nvSpPr>
            <p:spPr bwMode="auto">
              <a:xfrm>
                <a:off x="4661" y="2698"/>
                <a:ext cx="1694" cy="1"/>
              </a:xfrm>
              <a:prstGeom prst="rect">
                <a:avLst/>
              </a:prstGeom>
              <a:solidFill>
                <a:srgbClr val="77C1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8" name="Rectangle 378"/>
              <p:cNvSpPr>
                <a:spLocks noChangeArrowheads="1"/>
              </p:cNvSpPr>
              <p:nvPr/>
            </p:nvSpPr>
            <p:spPr bwMode="auto">
              <a:xfrm>
                <a:off x="4661" y="2699"/>
                <a:ext cx="1694" cy="1"/>
              </a:xfrm>
              <a:prstGeom prst="rect">
                <a:avLst/>
              </a:prstGeom>
              <a:solidFill>
                <a:srgbClr val="7AC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89" name="Rectangle 379"/>
              <p:cNvSpPr>
                <a:spLocks noChangeArrowheads="1"/>
              </p:cNvSpPr>
              <p:nvPr/>
            </p:nvSpPr>
            <p:spPr bwMode="auto">
              <a:xfrm>
                <a:off x="4661" y="2700"/>
                <a:ext cx="1694" cy="2"/>
              </a:xfrm>
              <a:prstGeom prst="rect">
                <a:avLst/>
              </a:prstGeom>
              <a:solidFill>
                <a:srgbClr val="7CC3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0" name="Rectangle 380"/>
              <p:cNvSpPr>
                <a:spLocks noChangeArrowheads="1"/>
              </p:cNvSpPr>
              <p:nvPr/>
            </p:nvSpPr>
            <p:spPr bwMode="auto">
              <a:xfrm>
                <a:off x="4661" y="2702"/>
                <a:ext cx="1694" cy="1"/>
              </a:xfrm>
              <a:prstGeom prst="rect">
                <a:avLst/>
              </a:prstGeom>
              <a:solidFill>
                <a:srgbClr val="7EC5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1" name="Rectangle 381"/>
              <p:cNvSpPr>
                <a:spLocks noChangeArrowheads="1"/>
              </p:cNvSpPr>
              <p:nvPr/>
            </p:nvSpPr>
            <p:spPr bwMode="auto">
              <a:xfrm>
                <a:off x="4661" y="2703"/>
                <a:ext cx="1694" cy="1"/>
              </a:xfrm>
              <a:prstGeom prst="rect">
                <a:avLst/>
              </a:prstGeom>
              <a:solidFill>
                <a:srgbClr val="80C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2" name="Rectangle 382"/>
              <p:cNvSpPr>
                <a:spLocks noChangeArrowheads="1"/>
              </p:cNvSpPr>
              <p:nvPr/>
            </p:nvSpPr>
            <p:spPr bwMode="auto">
              <a:xfrm>
                <a:off x="4661" y="2704"/>
                <a:ext cx="1694" cy="1"/>
              </a:xfrm>
              <a:prstGeom prst="rect">
                <a:avLst/>
              </a:prstGeom>
              <a:solidFill>
                <a:srgbClr val="83C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3" name="Rectangle 383"/>
              <p:cNvSpPr>
                <a:spLocks noChangeArrowheads="1"/>
              </p:cNvSpPr>
              <p:nvPr/>
            </p:nvSpPr>
            <p:spPr bwMode="auto">
              <a:xfrm>
                <a:off x="4661" y="2705"/>
                <a:ext cx="1694" cy="2"/>
              </a:xfrm>
              <a:prstGeom prst="rect">
                <a:avLst/>
              </a:prstGeom>
              <a:solidFill>
                <a:srgbClr val="85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4" name="Rectangle 384"/>
              <p:cNvSpPr>
                <a:spLocks noChangeArrowheads="1"/>
              </p:cNvSpPr>
              <p:nvPr/>
            </p:nvSpPr>
            <p:spPr bwMode="auto">
              <a:xfrm>
                <a:off x="4661" y="2707"/>
                <a:ext cx="1694" cy="1"/>
              </a:xfrm>
              <a:prstGeom prst="rect">
                <a:avLst/>
              </a:prstGeom>
              <a:solidFill>
                <a:srgbClr val="87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5" name="Rectangle 385"/>
              <p:cNvSpPr>
                <a:spLocks noChangeArrowheads="1"/>
              </p:cNvSpPr>
              <p:nvPr/>
            </p:nvSpPr>
            <p:spPr bwMode="auto">
              <a:xfrm>
                <a:off x="4661" y="2708"/>
                <a:ext cx="1694" cy="1"/>
              </a:xfrm>
              <a:prstGeom prst="rect">
                <a:avLst/>
              </a:prstGeom>
              <a:solidFill>
                <a:srgbClr val="89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6" name="Rectangle 386"/>
              <p:cNvSpPr>
                <a:spLocks noChangeArrowheads="1"/>
              </p:cNvSpPr>
              <p:nvPr/>
            </p:nvSpPr>
            <p:spPr bwMode="auto">
              <a:xfrm>
                <a:off x="4661" y="2708"/>
                <a:ext cx="1694" cy="2"/>
              </a:xfrm>
              <a:prstGeom prst="rect">
                <a:avLst/>
              </a:prstGeom>
              <a:solidFill>
                <a:srgbClr val="8BCA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7" name="Rectangle 387"/>
              <p:cNvSpPr>
                <a:spLocks noChangeArrowheads="1"/>
              </p:cNvSpPr>
              <p:nvPr/>
            </p:nvSpPr>
            <p:spPr bwMode="auto">
              <a:xfrm>
                <a:off x="4661" y="2710"/>
                <a:ext cx="1694" cy="1"/>
              </a:xfrm>
              <a:prstGeom prst="rect">
                <a:avLst/>
              </a:prstGeom>
              <a:solidFill>
                <a:srgbClr val="8D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8" name="Rectangle 388"/>
              <p:cNvSpPr>
                <a:spLocks noChangeArrowheads="1"/>
              </p:cNvSpPr>
              <p:nvPr/>
            </p:nvSpPr>
            <p:spPr bwMode="auto">
              <a:xfrm>
                <a:off x="4661" y="2711"/>
                <a:ext cx="1694" cy="2"/>
              </a:xfrm>
              <a:prstGeom prst="rect">
                <a:avLst/>
              </a:prstGeom>
              <a:solidFill>
                <a:srgbClr val="8F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299" name="Rectangle 389"/>
              <p:cNvSpPr>
                <a:spLocks noChangeArrowheads="1"/>
              </p:cNvSpPr>
              <p:nvPr/>
            </p:nvSpPr>
            <p:spPr bwMode="auto">
              <a:xfrm>
                <a:off x="4661" y="2713"/>
                <a:ext cx="1694" cy="1"/>
              </a:xfrm>
              <a:prstGeom prst="rect">
                <a:avLst/>
              </a:prstGeom>
              <a:solidFill>
                <a:srgbClr val="92CD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0" name="Rectangle 390"/>
              <p:cNvSpPr>
                <a:spLocks noChangeArrowheads="1"/>
              </p:cNvSpPr>
              <p:nvPr/>
            </p:nvSpPr>
            <p:spPr bwMode="auto">
              <a:xfrm>
                <a:off x="4661" y="2713"/>
                <a:ext cx="1694" cy="2"/>
              </a:xfrm>
              <a:prstGeom prst="rect">
                <a:avLst/>
              </a:prstGeom>
              <a:solidFill>
                <a:srgbClr val="94CE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1" name="Rectangle 391"/>
              <p:cNvSpPr>
                <a:spLocks noChangeArrowheads="1"/>
              </p:cNvSpPr>
              <p:nvPr/>
            </p:nvSpPr>
            <p:spPr bwMode="auto">
              <a:xfrm>
                <a:off x="4661" y="2715"/>
                <a:ext cx="1694" cy="1"/>
              </a:xfrm>
              <a:prstGeom prst="rect">
                <a:avLst/>
              </a:prstGeom>
              <a:solidFill>
                <a:srgbClr val="96C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2" name="Rectangle 392"/>
              <p:cNvSpPr>
                <a:spLocks noChangeArrowheads="1"/>
              </p:cNvSpPr>
              <p:nvPr/>
            </p:nvSpPr>
            <p:spPr bwMode="auto">
              <a:xfrm>
                <a:off x="4661" y="2716"/>
                <a:ext cx="1694" cy="1"/>
              </a:xfrm>
              <a:prstGeom prst="rect">
                <a:avLst/>
              </a:prstGeom>
              <a:solidFill>
                <a:srgbClr val="98D0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3" name="Rectangle 393"/>
              <p:cNvSpPr>
                <a:spLocks noChangeArrowheads="1"/>
              </p:cNvSpPr>
              <p:nvPr/>
            </p:nvSpPr>
            <p:spPr bwMode="auto">
              <a:xfrm>
                <a:off x="4661" y="2717"/>
                <a:ext cx="1694" cy="1"/>
              </a:xfrm>
              <a:prstGeom prst="rect">
                <a:avLst/>
              </a:prstGeom>
              <a:solidFill>
                <a:srgbClr val="9AD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4" name="Rectangle 394"/>
              <p:cNvSpPr>
                <a:spLocks noChangeArrowheads="1"/>
              </p:cNvSpPr>
              <p:nvPr/>
            </p:nvSpPr>
            <p:spPr bwMode="auto">
              <a:xfrm>
                <a:off x="4846" y="2718"/>
                <a:ext cx="1694" cy="1"/>
              </a:xfrm>
              <a:prstGeom prst="rect">
                <a:avLst/>
              </a:prstGeom>
              <a:solidFill>
                <a:srgbClr val="9C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5" name="Rectangle 395"/>
              <p:cNvSpPr>
                <a:spLocks noChangeArrowheads="1"/>
              </p:cNvSpPr>
              <p:nvPr/>
            </p:nvSpPr>
            <p:spPr bwMode="auto">
              <a:xfrm>
                <a:off x="4661" y="2719"/>
                <a:ext cx="1694" cy="1"/>
              </a:xfrm>
              <a:prstGeom prst="rect">
                <a:avLst/>
              </a:prstGeom>
              <a:solidFill>
                <a:srgbClr val="9E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6" name="Rectangle 396"/>
              <p:cNvSpPr>
                <a:spLocks noChangeArrowheads="1"/>
              </p:cNvSpPr>
              <p:nvPr/>
            </p:nvSpPr>
            <p:spPr bwMode="auto">
              <a:xfrm>
                <a:off x="4661" y="2720"/>
                <a:ext cx="1694" cy="2"/>
              </a:xfrm>
              <a:prstGeom prst="rect">
                <a:avLst/>
              </a:prstGeom>
              <a:solidFill>
                <a:srgbClr val="A0D4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7" name="Rectangle 397"/>
              <p:cNvSpPr>
                <a:spLocks noChangeArrowheads="1"/>
              </p:cNvSpPr>
              <p:nvPr/>
            </p:nvSpPr>
            <p:spPr bwMode="auto">
              <a:xfrm>
                <a:off x="4661" y="2722"/>
                <a:ext cx="1694" cy="1"/>
              </a:xfrm>
              <a:prstGeom prst="rect">
                <a:avLst/>
              </a:prstGeom>
              <a:solidFill>
                <a:srgbClr val="A3D5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8" name="Rectangle 398"/>
              <p:cNvSpPr>
                <a:spLocks noChangeArrowheads="1"/>
              </p:cNvSpPr>
              <p:nvPr/>
            </p:nvSpPr>
            <p:spPr bwMode="auto">
              <a:xfrm>
                <a:off x="4661" y="2723"/>
                <a:ext cx="1694" cy="1"/>
              </a:xfrm>
              <a:prstGeom prst="rect">
                <a:avLst/>
              </a:prstGeom>
              <a:solidFill>
                <a:srgbClr val="A5D6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09" name="Rectangle 399"/>
              <p:cNvSpPr>
                <a:spLocks noChangeArrowheads="1"/>
              </p:cNvSpPr>
              <p:nvPr/>
            </p:nvSpPr>
            <p:spPr bwMode="auto">
              <a:xfrm>
                <a:off x="4661" y="2724"/>
                <a:ext cx="1694" cy="1"/>
              </a:xfrm>
              <a:prstGeom prst="rect">
                <a:avLst/>
              </a:prstGeom>
              <a:solidFill>
                <a:srgbClr val="A7D7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0" name="Rectangle 400"/>
              <p:cNvSpPr>
                <a:spLocks noChangeArrowheads="1"/>
              </p:cNvSpPr>
              <p:nvPr/>
            </p:nvSpPr>
            <p:spPr bwMode="auto">
              <a:xfrm>
                <a:off x="4661" y="2725"/>
                <a:ext cx="1694" cy="2"/>
              </a:xfrm>
              <a:prstGeom prst="rect">
                <a:avLst/>
              </a:prstGeom>
              <a:solidFill>
                <a:srgbClr val="A9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1" name="Rectangle 401"/>
              <p:cNvSpPr>
                <a:spLocks noChangeArrowheads="1"/>
              </p:cNvSpPr>
              <p:nvPr/>
            </p:nvSpPr>
            <p:spPr bwMode="auto">
              <a:xfrm>
                <a:off x="4661" y="2727"/>
                <a:ext cx="1694" cy="1"/>
              </a:xfrm>
              <a:prstGeom prst="rect">
                <a:avLst/>
              </a:prstGeom>
              <a:solidFill>
                <a:srgbClr val="ACD9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2" name="Rectangle 402"/>
              <p:cNvSpPr>
                <a:spLocks noChangeArrowheads="1"/>
              </p:cNvSpPr>
              <p:nvPr/>
            </p:nvSpPr>
            <p:spPr bwMode="auto">
              <a:xfrm>
                <a:off x="4661" y="2728"/>
                <a:ext cx="1694" cy="2"/>
              </a:xfrm>
              <a:prstGeom prst="rect">
                <a:avLst/>
              </a:prstGeom>
              <a:solidFill>
                <a:srgbClr val="AFD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3" name="Rectangle 403"/>
              <p:cNvSpPr>
                <a:spLocks noChangeArrowheads="1"/>
              </p:cNvSpPr>
              <p:nvPr/>
            </p:nvSpPr>
            <p:spPr bwMode="auto">
              <a:xfrm>
                <a:off x="4661" y="2730"/>
                <a:ext cx="1694" cy="2"/>
              </a:xfrm>
              <a:prstGeom prst="rect">
                <a:avLst/>
              </a:prstGeom>
              <a:solidFill>
                <a:srgbClr val="B2D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4" name="Rectangle 404"/>
              <p:cNvSpPr>
                <a:spLocks noChangeArrowheads="1"/>
              </p:cNvSpPr>
              <p:nvPr/>
            </p:nvSpPr>
            <p:spPr bwMode="auto">
              <a:xfrm>
                <a:off x="4661" y="2732"/>
                <a:ext cx="1694" cy="1"/>
              </a:xfrm>
              <a:prstGeom prst="rect">
                <a:avLst/>
              </a:prstGeom>
              <a:solidFill>
                <a:srgbClr val="B4DD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15" name="Rectangle 405"/>
              <p:cNvSpPr>
                <a:spLocks noChangeArrowheads="1"/>
              </p:cNvSpPr>
              <p:nvPr/>
            </p:nvSpPr>
            <p:spPr bwMode="auto">
              <a:xfrm>
                <a:off x="4661" y="2733"/>
                <a:ext cx="1694" cy="1"/>
              </a:xfrm>
              <a:prstGeom prst="rect">
                <a:avLst/>
              </a:prstGeom>
              <a:solidFill>
                <a:srgbClr val="B6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grpSp>
        <p:sp>
          <p:nvSpPr>
            <p:cNvPr id="33" name="Rectangle 407"/>
            <p:cNvSpPr>
              <a:spLocks noChangeArrowheads="1"/>
            </p:cNvSpPr>
            <p:nvPr/>
          </p:nvSpPr>
          <p:spPr bwMode="auto">
            <a:xfrm>
              <a:off x="4661" y="2733"/>
              <a:ext cx="1694" cy="2"/>
            </a:xfrm>
            <a:prstGeom prst="rect">
              <a:avLst/>
            </a:prstGeom>
            <a:solidFill>
              <a:srgbClr val="B8D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4" name="Rectangle 408"/>
            <p:cNvSpPr>
              <a:spLocks noChangeArrowheads="1"/>
            </p:cNvSpPr>
            <p:nvPr/>
          </p:nvSpPr>
          <p:spPr bwMode="auto">
            <a:xfrm>
              <a:off x="4661" y="2735"/>
              <a:ext cx="1694" cy="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5" name="Rectangle 409"/>
            <p:cNvSpPr>
              <a:spLocks noChangeArrowheads="1"/>
            </p:cNvSpPr>
            <p:nvPr/>
          </p:nvSpPr>
          <p:spPr bwMode="auto">
            <a:xfrm>
              <a:off x="4661" y="2737"/>
              <a:ext cx="1694" cy="1"/>
            </a:xfrm>
            <a:prstGeom prst="rect">
              <a:avLst/>
            </a:prstGeom>
            <a:solidFill>
              <a:srgbClr val="BEE2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6" name="Rectangle 410"/>
            <p:cNvSpPr>
              <a:spLocks noChangeArrowheads="1"/>
            </p:cNvSpPr>
            <p:nvPr/>
          </p:nvSpPr>
          <p:spPr bwMode="auto">
            <a:xfrm>
              <a:off x="4661" y="2738"/>
              <a:ext cx="1694" cy="2"/>
            </a:xfrm>
            <a:prstGeom prst="rect">
              <a:avLst/>
            </a:prstGeom>
            <a:solidFill>
              <a:srgbClr val="C1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7" name="Rectangle 411"/>
            <p:cNvSpPr>
              <a:spLocks noChangeArrowheads="1"/>
            </p:cNvSpPr>
            <p:nvPr/>
          </p:nvSpPr>
          <p:spPr bwMode="auto">
            <a:xfrm>
              <a:off x="4661" y="2740"/>
              <a:ext cx="1694" cy="2"/>
            </a:xfrm>
            <a:prstGeom prst="rect">
              <a:avLst/>
            </a:prstGeom>
            <a:solidFill>
              <a:srgbClr val="C4E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8" name="Rectangle 412"/>
            <p:cNvSpPr>
              <a:spLocks noChangeArrowheads="1"/>
            </p:cNvSpPr>
            <p:nvPr/>
          </p:nvSpPr>
          <p:spPr bwMode="auto">
            <a:xfrm>
              <a:off x="4661" y="2742"/>
              <a:ext cx="1694" cy="2"/>
            </a:xfrm>
            <a:prstGeom prst="rect">
              <a:avLst/>
            </a:prstGeom>
            <a:solidFill>
              <a:srgbClr val="C7E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39" name="Rectangle 413"/>
            <p:cNvSpPr>
              <a:spLocks noChangeArrowheads="1"/>
            </p:cNvSpPr>
            <p:nvPr/>
          </p:nvSpPr>
          <p:spPr bwMode="auto">
            <a:xfrm>
              <a:off x="4661" y="2744"/>
              <a:ext cx="1694" cy="1"/>
            </a:xfrm>
            <a:prstGeom prst="rect">
              <a:avLst/>
            </a:prstGeom>
            <a:solidFill>
              <a:srgbClr val="CA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0" name="Rectangle 414"/>
            <p:cNvSpPr>
              <a:spLocks noChangeArrowheads="1"/>
            </p:cNvSpPr>
            <p:nvPr/>
          </p:nvSpPr>
          <p:spPr bwMode="auto">
            <a:xfrm>
              <a:off x="4661" y="2744"/>
              <a:ext cx="1694" cy="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1" name="Rectangle 415"/>
            <p:cNvSpPr>
              <a:spLocks noChangeArrowheads="1"/>
            </p:cNvSpPr>
            <p:nvPr/>
          </p:nvSpPr>
          <p:spPr bwMode="auto">
            <a:xfrm>
              <a:off x="4661" y="2746"/>
              <a:ext cx="1694" cy="1"/>
            </a:xfrm>
            <a:prstGeom prst="rect">
              <a:avLst/>
            </a:prstGeom>
            <a:solidFill>
              <a:srgbClr val="CE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2" name="Rectangle 416"/>
            <p:cNvSpPr>
              <a:spLocks noChangeArrowheads="1"/>
            </p:cNvSpPr>
            <p:nvPr/>
          </p:nvSpPr>
          <p:spPr bwMode="auto">
            <a:xfrm>
              <a:off x="4661" y="2747"/>
              <a:ext cx="1694" cy="2"/>
            </a:xfrm>
            <a:prstGeom prst="rect">
              <a:avLst/>
            </a:prstGeom>
            <a:solidFill>
              <a:srgbClr val="D0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3" name="Rectangle 417"/>
            <p:cNvSpPr>
              <a:spLocks noChangeArrowheads="1"/>
            </p:cNvSpPr>
            <p:nvPr/>
          </p:nvSpPr>
          <p:spPr bwMode="auto">
            <a:xfrm>
              <a:off x="4661" y="2749"/>
              <a:ext cx="1694" cy="1"/>
            </a:xfrm>
            <a:prstGeom prst="rect">
              <a:avLst/>
            </a:prstGeom>
            <a:solidFill>
              <a:srgbClr val="D3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4" name="Rectangle 418"/>
            <p:cNvSpPr>
              <a:spLocks noChangeArrowheads="1"/>
            </p:cNvSpPr>
            <p:nvPr/>
          </p:nvSpPr>
          <p:spPr bwMode="auto">
            <a:xfrm>
              <a:off x="4661" y="2750"/>
              <a:ext cx="1694" cy="2"/>
            </a:xfrm>
            <a:prstGeom prst="rect">
              <a:avLst/>
            </a:prstGeom>
            <a:solidFill>
              <a:srgbClr val="D6EC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5" name="Rectangle 419"/>
            <p:cNvSpPr>
              <a:spLocks noChangeArrowheads="1"/>
            </p:cNvSpPr>
            <p:nvPr/>
          </p:nvSpPr>
          <p:spPr bwMode="auto">
            <a:xfrm>
              <a:off x="4661" y="2752"/>
              <a:ext cx="1694" cy="1"/>
            </a:xfrm>
            <a:prstGeom prst="rect">
              <a:avLst/>
            </a:prstGeom>
            <a:solidFill>
              <a:srgbClr val="D9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6" name="Rectangle 420"/>
            <p:cNvSpPr>
              <a:spLocks noChangeArrowheads="1"/>
            </p:cNvSpPr>
            <p:nvPr/>
          </p:nvSpPr>
          <p:spPr bwMode="auto">
            <a:xfrm>
              <a:off x="4661" y="2753"/>
              <a:ext cx="1694" cy="1"/>
            </a:xfrm>
            <a:prstGeom prst="rect">
              <a:avLst/>
            </a:prstGeom>
            <a:solidFill>
              <a:srgbClr val="DB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7" name="Rectangle 421"/>
            <p:cNvSpPr>
              <a:spLocks noChangeArrowheads="1"/>
            </p:cNvSpPr>
            <p:nvPr/>
          </p:nvSpPr>
          <p:spPr bwMode="auto">
            <a:xfrm>
              <a:off x="4661" y="2754"/>
              <a:ext cx="1694" cy="1"/>
            </a:xfrm>
            <a:prstGeom prst="rect">
              <a:avLst/>
            </a:prstGeom>
            <a:solidFill>
              <a:srgbClr val="D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8" name="Rectangle 422"/>
            <p:cNvSpPr>
              <a:spLocks noChangeArrowheads="1"/>
            </p:cNvSpPr>
            <p:nvPr/>
          </p:nvSpPr>
          <p:spPr bwMode="auto">
            <a:xfrm>
              <a:off x="4661" y="2755"/>
              <a:ext cx="1694" cy="2"/>
            </a:xfrm>
            <a:prstGeom prst="rect">
              <a:avLst/>
            </a:prstGeom>
            <a:solidFill>
              <a:srgbClr val="DF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49" name="Rectangle 423"/>
            <p:cNvSpPr>
              <a:spLocks noChangeArrowheads="1"/>
            </p:cNvSpPr>
            <p:nvPr/>
          </p:nvSpPr>
          <p:spPr bwMode="auto">
            <a:xfrm>
              <a:off x="4661" y="2757"/>
              <a:ext cx="1694" cy="2"/>
            </a:xfrm>
            <a:prstGeom prst="rect">
              <a:avLst/>
            </a:prstGeom>
            <a:solidFill>
              <a:srgbClr val="E2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0" name="Rectangle 424"/>
            <p:cNvSpPr>
              <a:spLocks noChangeArrowheads="1"/>
            </p:cNvSpPr>
            <p:nvPr/>
          </p:nvSpPr>
          <p:spPr bwMode="auto">
            <a:xfrm>
              <a:off x="4661" y="2759"/>
              <a:ext cx="1694" cy="1"/>
            </a:xfrm>
            <a:prstGeom prst="rect">
              <a:avLst/>
            </a:prstGeom>
            <a:solidFill>
              <a:srgbClr val="E5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1" name="Rectangle 425"/>
            <p:cNvSpPr>
              <a:spLocks noChangeArrowheads="1"/>
            </p:cNvSpPr>
            <p:nvPr/>
          </p:nvSpPr>
          <p:spPr bwMode="auto">
            <a:xfrm>
              <a:off x="4661" y="2760"/>
              <a:ext cx="1694" cy="1"/>
            </a:xfrm>
            <a:prstGeom prst="rect">
              <a:avLst/>
            </a:prstGeom>
            <a:solidFill>
              <a:srgbClr val="E8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2" name="Rectangle 426"/>
            <p:cNvSpPr>
              <a:spLocks noChangeArrowheads="1"/>
            </p:cNvSpPr>
            <p:nvPr/>
          </p:nvSpPr>
          <p:spPr bwMode="auto">
            <a:xfrm>
              <a:off x="4661" y="2761"/>
              <a:ext cx="1694" cy="2"/>
            </a:xfrm>
            <a:prstGeom prst="rect">
              <a:avLst/>
            </a:prstGeom>
            <a:solidFill>
              <a:srgbClr val="EA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3" name="Rectangle 427"/>
            <p:cNvSpPr>
              <a:spLocks noChangeArrowheads="1"/>
            </p:cNvSpPr>
            <p:nvPr/>
          </p:nvSpPr>
          <p:spPr bwMode="auto">
            <a:xfrm>
              <a:off x="4661" y="2763"/>
              <a:ext cx="1694" cy="1"/>
            </a:xfrm>
            <a:prstGeom prst="rect">
              <a:avLst/>
            </a:prstGeom>
            <a:solidFill>
              <a:srgbClr val="EC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4" name="Rectangle 428"/>
            <p:cNvSpPr>
              <a:spLocks noChangeArrowheads="1"/>
            </p:cNvSpPr>
            <p:nvPr/>
          </p:nvSpPr>
          <p:spPr bwMode="auto">
            <a:xfrm>
              <a:off x="4661" y="2764"/>
              <a:ext cx="1694" cy="1"/>
            </a:xfrm>
            <a:prstGeom prst="rect">
              <a:avLst/>
            </a:prstGeom>
            <a:solidFill>
              <a:srgbClr val="EE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5" name="Rectangle 429"/>
            <p:cNvSpPr>
              <a:spLocks noChangeArrowheads="1"/>
            </p:cNvSpPr>
            <p:nvPr/>
          </p:nvSpPr>
          <p:spPr bwMode="auto">
            <a:xfrm>
              <a:off x="4661" y="2765"/>
              <a:ext cx="1694" cy="1"/>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6" name="Rectangle 430"/>
            <p:cNvSpPr>
              <a:spLocks noChangeArrowheads="1"/>
            </p:cNvSpPr>
            <p:nvPr/>
          </p:nvSpPr>
          <p:spPr bwMode="auto">
            <a:xfrm>
              <a:off x="4661" y="2766"/>
              <a:ext cx="1694" cy="2"/>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7" name="Rectangle 431"/>
            <p:cNvSpPr>
              <a:spLocks noChangeArrowheads="1"/>
            </p:cNvSpPr>
            <p:nvPr/>
          </p:nvSpPr>
          <p:spPr bwMode="auto">
            <a:xfrm>
              <a:off x="4661" y="2768"/>
              <a:ext cx="1694" cy="1"/>
            </a:xfrm>
            <a:prstGeom prst="rect">
              <a:avLst/>
            </a:prstGeom>
            <a:solidFill>
              <a:srgbClr val="F5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8" name="Rectangle 432"/>
            <p:cNvSpPr>
              <a:spLocks noChangeArrowheads="1"/>
            </p:cNvSpPr>
            <p:nvPr/>
          </p:nvSpPr>
          <p:spPr bwMode="auto">
            <a:xfrm>
              <a:off x="4661" y="2769"/>
              <a:ext cx="1694" cy="1"/>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59" name="Rectangle 433"/>
            <p:cNvSpPr>
              <a:spLocks noChangeArrowheads="1"/>
            </p:cNvSpPr>
            <p:nvPr/>
          </p:nvSpPr>
          <p:spPr bwMode="auto">
            <a:xfrm>
              <a:off x="4661" y="2769"/>
              <a:ext cx="1694" cy="2"/>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0" name="Rectangle 434"/>
            <p:cNvSpPr>
              <a:spLocks noChangeArrowheads="1"/>
            </p:cNvSpPr>
            <p:nvPr/>
          </p:nvSpPr>
          <p:spPr bwMode="auto">
            <a:xfrm>
              <a:off x="4661" y="2771"/>
              <a:ext cx="1694" cy="1"/>
            </a:xfrm>
            <a:prstGeom prst="rect">
              <a:avLst/>
            </a:prstGeom>
            <a:solidFill>
              <a:srgbClr val="F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1" name="Rectangle 435"/>
            <p:cNvSpPr>
              <a:spLocks noChangeArrowheads="1"/>
            </p:cNvSpPr>
            <p:nvPr/>
          </p:nvSpPr>
          <p:spPr bwMode="auto">
            <a:xfrm>
              <a:off x="4661" y="2772"/>
              <a:ext cx="1694" cy="1"/>
            </a:xfrm>
            <a:prstGeom prst="rect">
              <a:avLst/>
            </a:prstGeom>
            <a:solidFill>
              <a:srgbClr val="FDF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2" name="Rectangle 436"/>
            <p:cNvSpPr>
              <a:spLocks noChangeArrowheads="1"/>
            </p:cNvSpPr>
            <p:nvPr/>
          </p:nvSpPr>
          <p:spPr bwMode="auto">
            <a:xfrm>
              <a:off x="4846" y="2773"/>
              <a:ext cx="1694" cy="1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3" name="Rectangle 437"/>
            <p:cNvSpPr>
              <a:spLocks noChangeArrowheads="1"/>
            </p:cNvSpPr>
            <p:nvPr/>
          </p:nvSpPr>
          <p:spPr bwMode="auto">
            <a:xfrm>
              <a:off x="4661" y="2686"/>
              <a:ext cx="169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64" name="Rectangle 439"/>
            <p:cNvSpPr>
              <a:spLocks noChangeArrowheads="1"/>
            </p:cNvSpPr>
            <p:nvPr/>
          </p:nvSpPr>
          <p:spPr bwMode="auto">
            <a:xfrm>
              <a:off x="4657" y="2971"/>
              <a:ext cx="1694" cy="10"/>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5" name="Rectangle 440"/>
            <p:cNvSpPr>
              <a:spLocks noChangeArrowheads="1"/>
            </p:cNvSpPr>
            <p:nvPr/>
          </p:nvSpPr>
          <p:spPr bwMode="auto">
            <a:xfrm>
              <a:off x="4657" y="2981"/>
              <a:ext cx="1694" cy="2"/>
            </a:xfrm>
            <a:prstGeom prst="rect">
              <a:avLst/>
            </a:prstGeom>
            <a:solidFill>
              <a:srgbClr val="74C0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6" name="Rectangle 441"/>
            <p:cNvSpPr>
              <a:spLocks noChangeArrowheads="1"/>
            </p:cNvSpPr>
            <p:nvPr/>
          </p:nvSpPr>
          <p:spPr bwMode="auto">
            <a:xfrm>
              <a:off x="4657" y="2983"/>
              <a:ext cx="1694" cy="1"/>
            </a:xfrm>
            <a:prstGeom prst="rect">
              <a:avLst/>
            </a:prstGeom>
            <a:solidFill>
              <a:srgbClr val="77C1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7" name="Rectangle 442"/>
            <p:cNvSpPr>
              <a:spLocks noChangeArrowheads="1"/>
            </p:cNvSpPr>
            <p:nvPr/>
          </p:nvSpPr>
          <p:spPr bwMode="auto">
            <a:xfrm>
              <a:off x="4657" y="2984"/>
              <a:ext cx="1694" cy="1"/>
            </a:xfrm>
            <a:prstGeom prst="rect">
              <a:avLst/>
            </a:prstGeom>
            <a:solidFill>
              <a:srgbClr val="7AC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8" name="Rectangle 443"/>
            <p:cNvSpPr>
              <a:spLocks noChangeArrowheads="1"/>
            </p:cNvSpPr>
            <p:nvPr/>
          </p:nvSpPr>
          <p:spPr bwMode="auto">
            <a:xfrm>
              <a:off x="4657" y="2985"/>
              <a:ext cx="1694" cy="2"/>
            </a:xfrm>
            <a:prstGeom prst="rect">
              <a:avLst/>
            </a:prstGeom>
            <a:solidFill>
              <a:srgbClr val="7CC3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69" name="Rectangle 444"/>
            <p:cNvSpPr>
              <a:spLocks noChangeArrowheads="1"/>
            </p:cNvSpPr>
            <p:nvPr/>
          </p:nvSpPr>
          <p:spPr bwMode="auto">
            <a:xfrm>
              <a:off x="4657" y="2987"/>
              <a:ext cx="1694" cy="1"/>
            </a:xfrm>
            <a:prstGeom prst="rect">
              <a:avLst/>
            </a:prstGeom>
            <a:solidFill>
              <a:srgbClr val="7EC5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0" name="Rectangle 445"/>
            <p:cNvSpPr>
              <a:spLocks noChangeArrowheads="1"/>
            </p:cNvSpPr>
            <p:nvPr/>
          </p:nvSpPr>
          <p:spPr bwMode="auto">
            <a:xfrm>
              <a:off x="4657" y="2988"/>
              <a:ext cx="1694" cy="1"/>
            </a:xfrm>
            <a:prstGeom prst="rect">
              <a:avLst/>
            </a:prstGeom>
            <a:solidFill>
              <a:srgbClr val="80C6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1" name="Rectangle 446"/>
            <p:cNvSpPr>
              <a:spLocks noChangeArrowheads="1"/>
            </p:cNvSpPr>
            <p:nvPr/>
          </p:nvSpPr>
          <p:spPr bwMode="auto">
            <a:xfrm>
              <a:off x="4657" y="2989"/>
              <a:ext cx="1694" cy="1"/>
            </a:xfrm>
            <a:prstGeom prst="rect">
              <a:avLst/>
            </a:prstGeom>
            <a:solidFill>
              <a:srgbClr val="83C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2" name="Rectangle 447"/>
            <p:cNvSpPr>
              <a:spLocks noChangeArrowheads="1"/>
            </p:cNvSpPr>
            <p:nvPr/>
          </p:nvSpPr>
          <p:spPr bwMode="auto">
            <a:xfrm>
              <a:off x="4657" y="2990"/>
              <a:ext cx="1694" cy="2"/>
            </a:xfrm>
            <a:prstGeom prst="rect">
              <a:avLst/>
            </a:prstGeom>
            <a:solidFill>
              <a:srgbClr val="85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3" name="Rectangle 448"/>
            <p:cNvSpPr>
              <a:spLocks noChangeArrowheads="1"/>
            </p:cNvSpPr>
            <p:nvPr/>
          </p:nvSpPr>
          <p:spPr bwMode="auto">
            <a:xfrm>
              <a:off x="4657" y="2992"/>
              <a:ext cx="1694" cy="1"/>
            </a:xfrm>
            <a:prstGeom prst="rect">
              <a:avLst/>
            </a:prstGeom>
            <a:solidFill>
              <a:srgbClr val="87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4" name="Rectangle 449"/>
            <p:cNvSpPr>
              <a:spLocks noChangeArrowheads="1"/>
            </p:cNvSpPr>
            <p:nvPr/>
          </p:nvSpPr>
          <p:spPr bwMode="auto">
            <a:xfrm>
              <a:off x="4657" y="2993"/>
              <a:ext cx="1694" cy="1"/>
            </a:xfrm>
            <a:prstGeom prst="rect">
              <a:avLst/>
            </a:prstGeom>
            <a:solidFill>
              <a:srgbClr val="89C9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5" name="Rectangle 450"/>
            <p:cNvSpPr>
              <a:spLocks noChangeArrowheads="1"/>
            </p:cNvSpPr>
            <p:nvPr/>
          </p:nvSpPr>
          <p:spPr bwMode="auto">
            <a:xfrm>
              <a:off x="4657" y="2994"/>
              <a:ext cx="1694" cy="1"/>
            </a:xfrm>
            <a:prstGeom prst="rect">
              <a:avLst/>
            </a:prstGeom>
            <a:solidFill>
              <a:srgbClr val="8BCA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6" name="Rectangle 451"/>
            <p:cNvSpPr>
              <a:spLocks noChangeArrowheads="1"/>
            </p:cNvSpPr>
            <p:nvPr/>
          </p:nvSpPr>
          <p:spPr bwMode="auto">
            <a:xfrm>
              <a:off x="4657" y="2995"/>
              <a:ext cx="1694" cy="1"/>
            </a:xfrm>
            <a:prstGeom prst="rect">
              <a:avLst/>
            </a:prstGeom>
            <a:solidFill>
              <a:srgbClr val="8D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7" name="Rectangle 452"/>
            <p:cNvSpPr>
              <a:spLocks noChangeArrowheads="1"/>
            </p:cNvSpPr>
            <p:nvPr/>
          </p:nvSpPr>
          <p:spPr bwMode="auto">
            <a:xfrm>
              <a:off x="4657" y="2996"/>
              <a:ext cx="1694" cy="2"/>
            </a:xfrm>
            <a:prstGeom prst="rect">
              <a:avLst/>
            </a:prstGeom>
            <a:solidFill>
              <a:srgbClr val="8FCC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8" name="Rectangle 453"/>
            <p:cNvSpPr>
              <a:spLocks noChangeArrowheads="1"/>
            </p:cNvSpPr>
            <p:nvPr/>
          </p:nvSpPr>
          <p:spPr bwMode="auto">
            <a:xfrm>
              <a:off x="4657" y="2998"/>
              <a:ext cx="1694" cy="1"/>
            </a:xfrm>
            <a:prstGeom prst="rect">
              <a:avLst/>
            </a:prstGeom>
            <a:solidFill>
              <a:srgbClr val="92CD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79" name="Rectangle 454"/>
            <p:cNvSpPr>
              <a:spLocks noChangeArrowheads="1"/>
            </p:cNvSpPr>
            <p:nvPr/>
          </p:nvSpPr>
          <p:spPr bwMode="auto">
            <a:xfrm>
              <a:off x="4657" y="2999"/>
              <a:ext cx="1694" cy="1"/>
            </a:xfrm>
            <a:prstGeom prst="rect">
              <a:avLst/>
            </a:prstGeom>
            <a:solidFill>
              <a:srgbClr val="94CE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0" name="Rectangle 455"/>
            <p:cNvSpPr>
              <a:spLocks noChangeArrowheads="1"/>
            </p:cNvSpPr>
            <p:nvPr/>
          </p:nvSpPr>
          <p:spPr bwMode="auto">
            <a:xfrm>
              <a:off x="4657" y="3000"/>
              <a:ext cx="1694" cy="1"/>
            </a:xfrm>
            <a:prstGeom prst="rect">
              <a:avLst/>
            </a:prstGeom>
            <a:solidFill>
              <a:srgbClr val="96CF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1" name="Rectangle 456"/>
            <p:cNvSpPr>
              <a:spLocks noChangeArrowheads="1"/>
            </p:cNvSpPr>
            <p:nvPr/>
          </p:nvSpPr>
          <p:spPr bwMode="auto">
            <a:xfrm>
              <a:off x="4657" y="3001"/>
              <a:ext cx="1694" cy="1"/>
            </a:xfrm>
            <a:prstGeom prst="rect">
              <a:avLst/>
            </a:prstGeom>
            <a:solidFill>
              <a:srgbClr val="98D0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2" name="Rectangle 457"/>
            <p:cNvSpPr>
              <a:spLocks noChangeArrowheads="1"/>
            </p:cNvSpPr>
            <p:nvPr/>
          </p:nvSpPr>
          <p:spPr bwMode="auto">
            <a:xfrm>
              <a:off x="4657" y="3002"/>
              <a:ext cx="1694" cy="2"/>
            </a:xfrm>
            <a:prstGeom prst="rect">
              <a:avLst/>
            </a:prstGeom>
            <a:solidFill>
              <a:srgbClr val="9AD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3" name="Rectangle 458"/>
            <p:cNvSpPr>
              <a:spLocks noChangeArrowheads="1"/>
            </p:cNvSpPr>
            <p:nvPr/>
          </p:nvSpPr>
          <p:spPr bwMode="auto">
            <a:xfrm>
              <a:off x="4657" y="3004"/>
              <a:ext cx="1694" cy="1"/>
            </a:xfrm>
            <a:prstGeom prst="rect">
              <a:avLst/>
            </a:prstGeom>
            <a:solidFill>
              <a:srgbClr val="9C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4" name="Rectangle 459"/>
            <p:cNvSpPr>
              <a:spLocks noChangeArrowheads="1"/>
            </p:cNvSpPr>
            <p:nvPr/>
          </p:nvSpPr>
          <p:spPr bwMode="auto">
            <a:xfrm>
              <a:off x="4657" y="3004"/>
              <a:ext cx="1694" cy="1"/>
            </a:xfrm>
            <a:prstGeom prst="rect">
              <a:avLst/>
            </a:prstGeom>
            <a:solidFill>
              <a:srgbClr val="9ED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5" name="Rectangle 460"/>
            <p:cNvSpPr>
              <a:spLocks noChangeArrowheads="1"/>
            </p:cNvSpPr>
            <p:nvPr/>
          </p:nvSpPr>
          <p:spPr bwMode="auto">
            <a:xfrm>
              <a:off x="4657" y="3005"/>
              <a:ext cx="1694" cy="2"/>
            </a:xfrm>
            <a:prstGeom prst="rect">
              <a:avLst/>
            </a:prstGeom>
            <a:solidFill>
              <a:srgbClr val="A0D4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6" name="Rectangle 461"/>
            <p:cNvSpPr>
              <a:spLocks noChangeArrowheads="1"/>
            </p:cNvSpPr>
            <p:nvPr/>
          </p:nvSpPr>
          <p:spPr bwMode="auto">
            <a:xfrm>
              <a:off x="4657" y="3007"/>
              <a:ext cx="1694" cy="2"/>
            </a:xfrm>
            <a:prstGeom prst="rect">
              <a:avLst/>
            </a:prstGeom>
            <a:solidFill>
              <a:srgbClr val="A3D5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7" name="Rectangle 462"/>
            <p:cNvSpPr>
              <a:spLocks noChangeArrowheads="1"/>
            </p:cNvSpPr>
            <p:nvPr/>
          </p:nvSpPr>
          <p:spPr bwMode="auto">
            <a:xfrm>
              <a:off x="4657" y="3009"/>
              <a:ext cx="1694" cy="1"/>
            </a:xfrm>
            <a:prstGeom prst="rect">
              <a:avLst/>
            </a:prstGeom>
            <a:solidFill>
              <a:srgbClr val="A5D6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8" name="Rectangle 463"/>
            <p:cNvSpPr>
              <a:spLocks noChangeArrowheads="1"/>
            </p:cNvSpPr>
            <p:nvPr/>
          </p:nvSpPr>
          <p:spPr bwMode="auto">
            <a:xfrm>
              <a:off x="4657" y="3009"/>
              <a:ext cx="1694" cy="1"/>
            </a:xfrm>
            <a:prstGeom prst="rect">
              <a:avLst/>
            </a:prstGeom>
            <a:solidFill>
              <a:srgbClr val="A7D7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89" name="Rectangle 464"/>
            <p:cNvSpPr>
              <a:spLocks noChangeArrowheads="1"/>
            </p:cNvSpPr>
            <p:nvPr/>
          </p:nvSpPr>
          <p:spPr bwMode="auto">
            <a:xfrm>
              <a:off x="4657" y="3010"/>
              <a:ext cx="1694" cy="2"/>
            </a:xfrm>
            <a:prstGeom prst="rect">
              <a:avLst/>
            </a:prstGeom>
            <a:solidFill>
              <a:srgbClr val="A9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0" name="Rectangle 465"/>
            <p:cNvSpPr>
              <a:spLocks noChangeArrowheads="1"/>
            </p:cNvSpPr>
            <p:nvPr/>
          </p:nvSpPr>
          <p:spPr bwMode="auto">
            <a:xfrm>
              <a:off x="4657" y="3012"/>
              <a:ext cx="1694" cy="2"/>
            </a:xfrm>
            <a:prstGeom prst="rect">
              <a:avLst/>
            </a:prstGeom>
            <a:solidFill>
              <a:srgbClr val="ACD9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1" name="Rectangle 466"/>
            <p:cNvSpPr>
              <a:spLocks noChangeArrowheads="1"/>
            </p:cNvSpPr>
            <p:nvPr/>
          </p:nvSpPr>
          <p:spPr bwMode="auto">
            <a:xfrm>
              <a:off x="4657" y="3014"/>
              <a:ext cx="1694" cy="1"/>
            </a:xfrm>
            <a:prstGeom prst="rect">
              <a:avLst/>
            </a:prstGeom>
            <a:solidFill>
              <a:srgbClr val="AFDB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2" name="Rectangle 467"/>
            <p:cNvSpPr>
              <a:spLocks noChangeArrowheads="1"/>
            </p:cNvSpPr>
            <p:nvPr/>
          </p:nvSpPr>
          <p:spPr bwMode="auto">
            <a:xfrm>
              <a:off x="4657" y="3015"/>
              <a:ext cx="1694" cy="2"/>
            </a:xfrm>
            <a:prstGeom prst="rect">
              <a:avLst/>
            </a:prstGeom>
            <a:solidFill>
              <a:srgbClr val="B2DC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3" name="Rectangle 468"/>
            <p:cNvSpPr>
              <a:spLocks noChangeArrowheads="1"/>
            </p:cNvSpPr>
            <p:nvPr/>
          </p:nvSpPr>
          <p:spPr bwMode="auto">
            <a:xfrm>
              <a:off x="4657" y="3017"/>
              <a:ext cx="1694" cy="1"/>
            </a:xfrm>
            <a:prstGeom prst="rect">
              <a:avLst/>
            </a:prstGeom>
            <a:solidFill>
              <a:srgbClr val="B4DD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4" name="Rectangle 469"/>
            <p:cNvSpPr>
              <a:spLocks noChangeArrowheads="1"/>
            </p:cNvSpPr>
            <p:nvPr/>
          </p:nvSpPr>
          <p:spPr bwMode="auto">
            <a:xfrm>
              <a:off x="4657" y="3018"/>
              <a:ext cx="1694" cy="1"/>
            </a:xfrm>
            <a:prstGeom prst="rect">
              <a:avLst/>
            </a:prstGeom>
            <a:solidFill>
              <a:srgbClr val="B6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5" name="Rectangle 470"/>
            <p:cNvSpPr>
              <a:spLocks noChangeArrowheads="1"/>
            </p:cNvSpPr>
            <p:nvPr/>
          </p:nvSpPr>
          <p:spPr bwMode="auto">
            <a:xfrm>
              <a:off x="4657" y="3019"/>
              <a:ext cx="1694" cy="1"/>
            </a:xfrm>
            <a:prstGeom prst="rect">
              <a:avLst/>
            </a:prstGeom>
            <a:solidFill>
              <a:srgbClr val="B8D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6" name="Rectangle 471"/>
            <p:cNvSpPr>
              <a:spLocks noChangeArrowheads="1"/>
            </p:cNvSpPr>
            <p:nvPr/>
          </p:nvSpPr>
          <p:spPr bwMode="auto">
            <a:xfrm>
              <a:off x="4657" y="3020"/>
              <a:ext cx="1694" cy="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7" name="Rectangle 472"/>
            <p:cNvSpPr>
              <a:spLocks noChangeArrowheads="1"/>
            </p:cNvSpPr>
            <p:nvPr/>
          </p:nvSpPr>
          <p:spPr bwMode="auto">
            <a:xfrm>
              <a:off x="4657" y="3022"/>
              <a:ext cx="1694" cy="2"/>
            </a:xfrm>
            <a:prstGeom prst="rect">
              <a:avLst/>
            </a:prstGeom>
            <a:solidFill>
              <a:srgbClr val="BEE2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8" name="Rectangle 473"/>
            <p:cNvSpPr>
              <a:spLocks noChangeArrowheads="1"/>
            </p:cNvSpPr>
            <p:nvPr/>
          </p:nvSpPr>
          <p:spPr bwMode="auto">
            <a:xfrm>
              <a:off x="4657" y="3024"/>
              <a:ext cx="1694" cy="1"/>
            </a:xfrm>
            <a:prstGeom prst="rect">
              <a:avLst/>
            </a:prstGeom>
            <a:solidFill>
              <a:srgbClr val="C1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99" name="Rectangle 474"/>
            <p:cNvSpPr>
              <a:spLocks noChangeArrowheads="1"/>
            </p:cNvSpPr>
            <p:nvPr/>
          </p:nvSpPr>
          <p:spPr bwMode="auto">
            <a:xfrm>
              <a:off x="4657" y="3025"/>
              <a:ext cx="1694" cy="2"/>
            </a:xfrm>
            <a:prstGeom prst="rect">
              <a:avLst/>
            </a:prstGeom>
            <a:solidFill>
              <a:srgbClr val="C4E4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0" name="Rectangle 475"/>
            <p:cNvSpPr>
              <a:spLocks noChangeArrowheads="1"/>
            </p:cNvSpPr>
            <p:nvPr/>
          </p:nvSpPr>
          <p:spPr bwMode="auto">
            <a:xfrm>
              <a:off x="4657" y="3027"/>
              <a:ext cx="1694" cy="2"/>
            </a:xfrm>
            <a:prstGeom prst="rect">
              <a:avLst/>
            </a:prstGeom>
            <a:solidFill>
              <a:srgbClr val="C7E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1" name="Rectangle 476"/>
            <p:cNvSpPr>
              <a:spLocks noChangeArrowheads="1"/>
            </p:cNvSpPr>
            <p:nvPr/>
          </p:nvSpPr>
          <p:spPr bwMode="auto">
            <a:xfrm>
              <a:off x="4657" y="3029"/>
              <a:ext cx="1694" cy="1"/>
            </a:xfrm>
            <a:prstGeom prst="rect">
              <a:avLst/>
            </a:prstGeom>
            <a:solidFill>
              <a:srgbClr val="CAE7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2" name="Rectangle 477"/>
            <p:cNvSpPr>
              <a:spLocks noChangeArrowheads="1"/>
            </p:cNvSpPr>
            <p:nvPr/>
          </p:nvSpPr>
          <p:spPr bwMode="auto">
            <a:xfrm>
              <a:off x="4657" y="3029"/>
              <a:ext cx="1694" cy="2"/>
            </a:xfrm>
            <a:prstGeom prst="rect">
              <a:avLst/>
            </a:prstGeom>
            <a:solidFill>
              <a:srgbClr val="CCE8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3" name="Rectangle 478"/>
            <p:cNvSpPr>
              <a:spLocks noChangeArrowheads="1"/>
            </p:cNvSpPr>
            <p:nvPr/>
          </p:nvSpPr>
          <p:spPr bwMode="auto">
            <a:xfrm>
              <a:off x="4657" y="3031"/>
              <a:ext cx="1694" cy="1"/>
            </a:xfrm>
            <a:prstGeom prst="rect">
              <a:avLst/>
            </a:prstGeom>
            <a:solidFill>
              <a:srgbClr val="CE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4" name="Rectangle 479"/>
            <p:cNvSpPr>
              <a:spLocks noChangeArrowheads="1"/>
            </p:cNvSpPr>
            <p:nvPr/>
          </p:nvSpPr>
          <p:spPr bwMode="auto">
            <a:xfrm>
              <a:off x="4657" y="3032"/>
              <a:ext cx="1694" cy="2"/>
            </a:xfrm>
            <a:prstGeom prst="rect">
              <a:avLst/>
            </a:prstGeom>
            <a:solidFill>
              <a:srgbClr val="D0E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5" name="Rectangle 480"/>
            <p:cNvSpPr>
              <a:spLocks noChangeArrowheads="1"/>
            </p:cNvSpPr>
            <p:nvPr/>
          </p:nvSpPr>
          <p:spPr bwMode="auto">
            <a:xfrm>
              <a:off x="4657" y="3034"/>
              <a:ext cx="1694" cy="1"/>
            </a:xfrm>
            <a:prstGeom prst="rect">
              <a:avLst/>
            </a:prstGeom>
            <a:solidFill>
              <a:srgbClr val="D3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6" name="Rectangle 481"/>
            <p:cNvSpPr>
              <a:spLocks noChangeArrowheads="1"/>
            </p:cNvSpPr>
            <p:nvPr/>
          </p:nvSpPr>
          <p:spPr bwMode="auto">
            <a:xfrm>
              <a:off x="4657" y="3035"/>
              <a:ext cx="1694" cy="2"/>
            </a:xfrm>
            <a:prstGeom prst="rect">
              <a:avLst/>
            </a:prstGeom>
            <a:solidFill>
              <a:srgbClr val="D6EC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7" name="Rectangle 482"/>
            <p:cNvSpPr>
              <a:spLocks noChangeArrowheads="1"/>
            </p:cNvSpPr>
            <p:nvPr/>
          </p:nvSpPr>
          <p:spPr bwMode="auto">
            <a:xfrm>
              <a:off x="4657" y="3037"/>
              <a:ext cx="1694" cy="1"/>
            </a:xfrm>
            <a:prstGeom prst="rect">
              <a:avLst/>
            </a:prstGeom>
            <a:solidFill>
              <a:srgbClr val="D9E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8" name="Rectangle 483"/>
            <p:cNvSpPr>
              <a:spLocks noChangeArrowheads="1"/>
            </p:cNvSpPr>
            <p:nvPr/>
          </p:nvSpPr>
          <p:spPr bwMode="auto">
            <a:xfrm>
              <a:off x="4657" y="3038"/>
              <a:ext cx="1694" cy="2"/>
            </a:xfrm>
            <a:prstGeom prst="rect">
              <a:avLst/>
            </a:prstGeom>
            <a:solidFill>
              <a:srgbClr val="DBE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09" name="Rectangle 484"/>
            <p:cNvSpPr>
              <a:spLocks noChangeArrowheads="1"/>
            </p:cNvSpPr>
            <p:nvPr/>
          </p:nvSpPr>
          <p:spPr bwMode="auto">
            <a:xfrm>
              <a:off x="4657" y="3040"/>
              <a:ext cx="1694" cy="1"/>
            </a:xfrm>
            <a:prstGeom prst="rect">
              <a:avLst/>
            </a:prstGeom>
            <a:solidFill>
              <a:srgbClr val="DDF0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0" name="Rectangle 485"/>
            <p:cNvSpPr>
              <a:spLocks noChangeArrowheads="1"/>
            </p:cNvSpPr>
            <p:nvPr/>
          </p:nvSpPr>
          <p:spPr bwMode="auto">
            <a:xfrm>
              <a:off x="4657" y="3040"/>
              <a:ext cx="1694" cy="2"/>
            </a:xfrm>
            <a:prstGeom prst="rect">
              <a:avLst/>
            </a:prstGeom>
            <a:solidFill>
              <a:srgbClr val="DF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1" name="Rectangle 486"/>
            <p:cNvSpPr>
              <a:spLocks noChangeArrowheads="1"/>
            </p:cNvSpPr>
            <p:nvPr/>
          </p:nvSpPr>
          <p:spPr bwMode="auto">
            <a:xfrm>
              <a:off x="4657" y="3042"/>
              <a:ext cx="1694" cy="2"/>
            </a:xfrm>
            <a:prstGeom prst="rect">
              <a:avLst/>
            </a:prstGeom>
            <a:solidFill>
              <a:srgbClr val="E2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2" name="Rectangle 487"/>
            <p:cNvSpPr>
              <a:spLocks noChangeArrowheads="1"/>
            </p:cNvSpPr>
            <p:nvPr/>
          </p:nvSpPr>
          <p:spPr bwMode="auto">
            <a:xfrm>
              <a:off x="4657" y="3044"/>
              <a:ext cx="1694" cy="1"/>
            </a:xfrm>
            <a:prstGeom prst="rect">
              <a:avLst/>
            </a:prstGeom>
            <a:solidFill>
              <a:srgbClr val="E5F3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3" name="Rectangle 488"/>
            <p:cNvSpPr>
              <a:spLocks noChangeArrowheads="1"/>
            </p:cNvSpPr>
            <p:nvPr/>
          </p:nvSpPr>
          <p:spPr bwMode="auto">
            <a:xfrm>
              <a:off x="4657" y="3045"/>
              <a:ext cx="1694" cy="1"/>
            </a:xfrm>
            <a:prstGeom prst="rect">
              <a:avLst/>
            </a:prstGeom>
            <a:solidFill>
              <a:srgbClr val="E8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4" name="Rectangle 489"/>
            <p:cNvSpPr>
              <a:spLocks noChangeArrowheads="1"/>
            </p:cNvSpPr>
            <p:nvPr/>
          </p:nvSpPr>
          <p:spPr bwMode="auto">
            <a:xfrm>
              <a:off x="4657" y="3046"/>
              <a:ext cx="1694" cy="2"/>
            </a:xfrm>
            <a:prstGeom prst="rect">
              <a:avLst/>
            </a:prstGeom>
            <a:solidFill>
              <a:srgbClr val="EAF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5" name="Rectangle 490"/>
            <p:cNvSpPr>
              <a:spLocks noChangeArrowheads="1"/>
            </p:cNvSpPr>
            <p:nvPr/>
          </p:nvSpPr>
          <p:spPr bwMode="auto">
            <a:xfrm>
              <a:off x="4657" y="3048"/>
              <a:ext cx="1694" cy="1"/>
            </a:xfrm>
            <a:prstGeom prst="rect">
              <a:avLst/>
            </a:prstGeom>
            <a:solidFill>
              <a:srgbClr val="EC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6" name="Rectangle 491"/>
            <p:cNvSpPr>
              <a:spLocks noChangeArrowheads="1"/>
            </p:cNvSpPr>
            <p:nvPr/>
          </p:nvSpPr>
          <p:spPr bwMode="auto">
            <a:xfrm>
              <a:off x="4657" y="3049"/>
              <a:ext cx="1694" cy="1"/>
            </a:xfrm>
            <a:prstGeom prst="rect">
              <a:avLst/>
            </a:prstGeom>
            <a:solidFill>
              <a:srgbClr val="EE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7" name="Rectangle 492"/>
            <p:cNvSpPr>
              <a:spLocks noChangeArrowheads="1"/>
            </p:cNvSpPr>
            <p:nvPr/>
          </p:nvSpPr>
          <p:spPr bwMode="auto">
            <a:xfrm>
              <a:off x="4657" y="3050"/>
              <a:ext cx="1694" cy="1"/>
            </a:xfrm>
            <a:prstGeom prst="rect">
              <a:avLst/>
            </a:prstGeom>
            <a:solidFill>
              <a:srgbClr val="F1F8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8" name="Rectangle 493"/>
            <p:cNvSpPr>
              <a:spLocks noChangeArrowheads="1"/>
            </p:cNvSpPr>
            <p:nvPr/>
          </p:nvSpPr>
          <p:spPr bwMode="auto">
            <a:xfrm>
              <a:off x="4657" y="3051"/>
              <a:ext cx="1694" cy="2"/>
            </a:xfrm>
            <a:prstGeom prst="rect">
              <a:avLst/>
            </a:prstGeom>
            <a:solidFill>
              <a:srgbClr val="F3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19" name="Rectangle 494"/>
            <p:cNvSpPr>
              <a:spLocks noChangeArrowheads="1"/>
            </p:cNvSpPr>
            <p:nvPr/>
          </p:nvSpPr>
          <p:spPr bwMode="auto">
            <a:xfrm>
              <a:off x="4657" y="3053"/>
              <a:ext cx="1694" cy="1"/>
            </a:xfrm>
            <a:prstGeom prst="rect">
              <a:avLst/>
            </a:prstGeom>
            <a:solidFill>
              <a:srgbClr val="F5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0" name="Rectangle 495"/>
            <p:cNvSpPr>
              <a:spLocks noChangeArrowheads="1"/>
            </p:cNvSpPr>
            <p:nvPr/>
          </p:nvSpPr>
          <p:spPr bwMode="auto">
            <a:xfrm>
              <a:off x="4657" y="3054"/>
              <a:ext cx="1694" cy="1"/>
            </a:xfrm>
            <a:prstGeom prst="rect">
              <a:avLst/>
            </a:prstGeom>
            <a:solidFill>
              <a:srgbClr val="F7FB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1" name="Rectangle 496"/>
            <p:cNvSpPr>
              <a:spLocks noChangeArrowheads="1"/>
            </p:cNvSpPr>
            <p:nvPr/>
          </p:nvSpPr>
          <p:spPr bwMode="auto">
            <a:xfrm>
              <a:off x="4657" y="3055"/>
              <a:ext cx="1694" cy="1"/>
            </a:xfrm>
            <a:prstGeom prst="rect">
              <a:avLst/>
            </a:prstGeom>
            <a:solidFill>
              <a:srgbClr val="F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2" name="Rectangle 497"/>
            <p:cNvSpPr>
              <a:spLocks noChangeArrowheads="1"/>
            </p:cNvSpPr>
            <p:nvPr/>
          </p:nvSpPr>
          <p:spPr bwMode="auto">
            <a:xfrm>
              <a:off x="4657" y="3056"/>
              <a:ext cx="1694" cy="1"/>
            </a:xfrm>
            <a:prstGeom prst="rect">
              <a:avLst/>
            </a:prstGeom>
            <a:solidFill>
              <a:srgbClr val="F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3" name="Rectangle 498"/>
            <p:cNvSpPr>
              <a:spLocks noChangeArrowheads="1"/>
            </p:cNvSpPr>
            <p:nvPr/>
          </p:nvSpPr>
          <p:spPr bwMode="auto">
            <a:xfrm>
              <a:off x="4657" y="3057"/>
              <a:ext cx="1694" cy="1"/>
            </a:xfrm>
            <a:prstGeom prst="rect">
              <a:avLst/>
            </a:prstGeom>
            <a:solidFill>
              <a:srgbClr val="FDF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4" name="Rectangle 499"/>
            <p:cNvSpPr>
              <a:spLocks noChangeArrowheads="1"/>
            </p:cNvSpPr>
            <p:nvPr/>
          </p:nvSpPr>
          <p:spPr bwMode="auto">
            <a:xfrm>
              <a:off x="4842" y="3058"/>
              <a:ext cx="1694"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5" name="Rectangle 500"/>
            <p:cNvSpPr>
              <a:spLocks noChangeArrowheads="1"/>
            </p:cNvSpPr>
            <p:nvPr/>
          </p:nvSpPr>
          <p:spPr bwMode="auto">
            <a:xfrm>
              <a:off x="4657" y="2971"/>
              <a:ext cx="1694" cy="237"/>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26" name="Rectangle 502"/>
            <p:cNvSpPr>
              <a:spLocks noChangeArrowheads="1"/>
            </p:cNvSpPr>
            <p:nvPr/>
          </p:nvSpPr>
          <p:spPr bwMode="auto">
            <a:xfrm>
              <a:off x="4846" y="3256"/>
              <a:ext cx="1694"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7" name="Rectangle 503"/>
            <p:cNvSpPr>
              <a:spLocks noChangeArrowheads="1"/>
            </p:cNvSpPr>
            <p:nvPr/>
          </p:nvSpPr>
          <p:spPr bwMode="auto">
            <a:xfrm>
              <a:off x="4661" y="3256"/>
              <a:ext cx="1694" cy="236"/>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28" name="Rectangle 505"/>
            <p:cNvSpPr>
              <a:spLocks noChangeArrowheads="1"/>
            </p:cNvSpPr>
            <p:nvPr/>
          </p:nvSpPr>
          <p:spPr bwMode="auto">
            <a:xfrm>
              <a:off x="4732" y="3566"/>
              <a:ext cx="1710"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800"/>
            </a:p>
          </p:txBody>
        </p:sp>
        <p:sp>
          <p:nvSpPr>
            <p:cNvPr id="129" name="Freeform 508"/>
            <p:cNvSpPr>
              <a:spLocks/>
            </p:cNvSpPr>
            <p:nvPr/>
          </p:nvSpPr>
          <p:spPr bwMode="auto">
            <a:xfrm>
              <a:off x="6411" y="2086"/>
              <a:ext cx="262" cy="1033"/>
            </a:xfrm>
            <a:custGeom>
              <a:avLst/>
              <a:gdLst>
                <a:gd name="T0" fmla="*/ 0 w 516"/>
                <a:gd name="T1" fmla="*/ 0 h 4944"/>
                <a:gd name="T2" fmla="*/ 258 w 516"/>
                <a:gd name="T3" fmla="*/ 43 h 4944"/>
                <a:gd name="T4" fmla="*/ 258 w 516"/>
                <a:gd name="T5" fmla="*/ 2430 h 4944"/>
                <a:gd name="T6" fmla="*/ 516 w 516"/>
                <a:gd name="T7" fmla="*/ 2472 h 4944"/>
                <a:gd name="T8" fmla="*/ 258 w 516"/>
                <a:gd name="T9" fmla="*/ 2515 h 4944"/>
                <a:gd name="T10" fmla="*/ 258 w 516"/>
                <a:gd name="T11" fmla="*/ 4902 h 4944"/>
                <a:gd name="T12" fmla="*/ 0 w 516"/>
                <a:gd name="T13" fmla="*/ 4944 h 4944"/>
              </a:gdLst>
              <a:ahLst/>
              <a:cxnLst>
                <a:cxn ang="0">
                  <a:pos x="T0" y="T1"/>
                </a:cxn>
                <a:cxn ang="0">
                  <a:pos x="T2" y="T3"/>
                </a:cxn>
                <a:cxn ang="0">
                  <a:pos x="T4" y="T5"/>
                </a:cxn>
                <a:cxn ang="0">
                  <a:pos x="T6" y="T7"/>
                </a:cxn>
                <a:cxn ang="0">
                  <a:pos x="T8" y="T9"/>
                </a:cxn>
                <a:cxn ang="0">
                  <a:pos x="T10" y="T11"/>
                </a:cxn>
                <a:cxn ang="0">
                  <a:pos x="T12" y="T13"/>
                </a:cxn>
              </a:cxnLst>
              <a:rect l="0" t="0" r="r" b="b"/>
              <a:pathLst>
                <a:path w="516" h="4944">
                  <a:moveTo>
                    <a:pt x="0" y="0"/>
                  </a:moveTo>
                  <a:cubicBezTo>
                    <a:pt x="143" y="0"/>
                    <a:pt x="258" y="20"/>
                    <a:pt x="258" y="43"/>
                  </a:cubicBezTo>
                  <a:lnTo>
                    <a:pt x="258" y="2430"/>
                  </a:lnTo>
                  <a:cubicBezTo>
                    <a:pt x="258" y="2453"/>
                    <a:pt x="374" y="2472"/>
                    <a:pt x="516" y="2472"/>
                  </a:cubicBezTo>
                  <a:cubicBezTo>
                    <a:pt x="374" y="2472"/>
                    <a:pt x="258" y="2492"/>
                    <a:pt x="258" y="2515"/>
                  </a:cubicBezTo>
                  <a:lnTo>
                    <a:pt x="258" y="4902"/>
                  </a:lnTo>
                  <a:cubicBezTo>
                    <a:pt x="258" y="4925"/>
                    <a:pt x="143" y="4944"/>
                    <a:pt x="0" y="4944"/>
                  </a:cubicBezTo>
                </a:path>
              </a:pathLst>
            </a:custGeom>
            <a:noFill/>
            <a:ln w="25" cap="flat">
              <a:solidFill>
                <a:srgbClr val="2222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800"/>
            </a:p>
          </p:txBody>
        </p:sp>
        <p:sp>
          <p:nvSpPr>
            <p:cNvPr id="130" name="Freeform 509"/>
            <p:cNvSpPr>
              <a:spLocks/>
            </p:cNvSpPr>
            <p:nvPr/>
          </p:nvSpPr>
          <p:spPr bwMode="auto">
            <a:xfrm>
              <a:off x="6703" y="2193"/>
              <a:ext cx="836" cy="819"/>
            </a:xfrm>
            <a:custGeom>
              <a:avLst/>
              <a:gdLst>
                <a:gd name="T0" fmla="*/ 0 w 2556"/>
                <a:gd name="T1" fmla="*/ 426 h 3916"/>
                <a:gd name="T2" fmla="*/ 426 w 2556"/>
                <a:gd name="T3" fmla="*/ 0 h 3916"/>
                <a:gd name="T4" fmla="*/ 2130 w 2556"/>
                <a:gd name="T5" fmla="*/ 0 h 3916"/>
                <a:gd name="T6" fmla="*/ 2556 w 2556"/>
                <a:gd name="T7" fmla="*/ 426 h 3916"/>
                <a:gd name="T8" fmla="*/ 2556 w 2556"/>
                <a:gd name="T9" fmla="*/ 3490 h 3916"/>
                <a:gd name="T10" fmla="*/ 2130 w 2556"/>
                <a:gd name="T11" fmla="*/ 3916 h 3916"/>
                <a:gd name="T12" fmla="*/ 426 w 2556"/>
                <a:gd name="T13" fmla="*/ 3916 h 3916"/>
                <a:gd name="T14" fmla="*/ 0 w 2556"/>
                <a:gd name="T15" fmla="*/ 3490 h 3916"/>
                <a:gd name="T16" fmla="*/ 0 w 2556"/>
                <a:gd name="T17" fmla="*/ 42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6" h="3916">
                  <a:moveTo>
                    <a:pt x="0" y="426"/>
                  </a:moveTo>
                  <a:cubicBezTo>
                    <a:pt x="0" y="191"/>
                    <a:pt x="191" y="0"/>
                    <a:pt x="426" y="0"/>
                  </a:cubicBezTo>
                  <a:lnTo>
                    <a:pt x="2130" y="0"/>
                  </a:lnTo>
                  <a:cubicBezTo>
                    <a:pt x="2366" y="0"/>
                    <a:pt x="2556" y="191"/>
                    <a:pt x="2556" y="426"/>
                  </a:cubicBezTo>
                  <a:lnTo>
                    <a:pt x="2556" y="3490"/>
                  </a:lnTo>
                  <a:cubicBezTo>
                    <a:pt x="2556" y="3726"/>
                    <a:pt x="2366" y="3916"/>
                    <a:pt x="2130" y="3916"/>
                  </a:cubicBezTo>
                  <a:lnTo>
                    <a:pt x="426" y="3916"/>
                  </a:lnTo>
                  <a:cubicBezTo>
                    <a:pt x="191" y="3916"/>
                    <a:pt x="0" y="3726"/>
                    <a:pt x="0" y="3490"/>
                  </a:cubicBezTo>
                  <a:lnTo>
                    <a:pt x="0" y="426"/>
                  </a:lnTo>
                  <a:close/>
                </a:path>
              </a:pathLst>
            </a:custGeom>
            <a:solidFill>
              <a:srgbClr val="CECEE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sz="800"/>
            </a:p>
          </p:txBody>
        </p:sp>
        <p:sp>
          <p:nvSpPr>
            <p:cNvPr id="131" name="Rectangle 517"/>
            <p:cNvSpPr>
              <a:spLocks noChangeArrowheads="1"/>
            </p:cNvSpPr>
            <p:nvPr/>
          </p:nvSpPr>
          <p:spPr bwMode="auto">
            <a:xfrm>
              <a:off x="6640" y="2793"/>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800" b="0" i="0" u="none" strike="noStrike" cap="none" normalizeH="0" baseline="0" dirty="0">
                <a:ln>
                  <a:noFill/>
                </a:ln>
                <a:solidFill>
                  <a:schemeClr val="tx1"/>
                </a:solidFill>
                <a:effectLst/>
                <a:latin typeface="Arial" pitchFamily="34" charset="0"/>
                <a:cs typeface="Arial" pitchFamily="34" charset="0"/>
              </a:endParaRPr>
            </a:p>
          </p:txBody>
        </p:sp>
        <p:sp>
          <p:nvSpPr>
            <p:cNvPr id="135" name="Freeform 521"/>
            <p:cNvSpPr>
              <a:spLocks/>
            </p:cNvSpPr>
            <p:nvPr/>
          </p:nvSpPr>
          <p:spPr bwMode="auto">
            <a:xfrm>
              <a:off x="106" y="3895"/>
              <a:ext cx="6986" cy="224"/>
            </a:xfrm>
            <a:custGeom>
              <a:avLst/>
              <a:gdLst>
                <a:gd name="T0" fmla="*/ 0 w 21928"/>
                <a:gd name="T1" fmla="*/ 188 h 1124"/>
                <a:gd name="T2" fmla="*/ 188 w 21928"/>
                <a:gd name="T3" fmla="*/ 0 h 1124"/>
                <a:gd name="T4" fmla="*/ 21741 w 21928"/>
                <a:gd name="T5" fmla="*/ 0 h 1124"/>
                <a:gd name="T6" fmla="*/ 21928 w 21928"/>
                <a:gd name="T7" fmla="*/ 188 h 1124"/>
                <a:gd name="T8" fmla="*/ 21928 w 21928"/>
                <a:gd name="T9" fmla="*/ 937 h 1124"/>
                <a:gd name="T10" fmla="*/ 21741 w 21928"/>
                <a:gd name="T11" fmla="*/ 1124 h 1124"/>
                <a:gd name="T12" fmla="*/ 188 w 21928"/>
                <a:gd name="T13" fmla="*/ 1124 h 1124"/>
                <a:gd name="T14" fmla="*/ 0 w 21928"/>
                <a:gd name="T15" fmla="*/ 937 h 1124"/>
                <a:gd name="T16" fmla="*/ 0 w 21928"/>
                <a:gd name="T17" fmla="*/ 188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28" h="1124">
                  <a:moveTo>
                    <a:pt x="0" y="188"/>
                  </a:moveTo>
                  <a:cubicBezTo>
                    <a:pt x="0" y="84"/>
                    <a:pt x="84" y="0"/>
                    <a:pt x="188" y="0"/>
                  </a:cubicBezTo>
                  <a:lnTo>
                    <a:pt x="21741" y="0"/>
                  </a:lnTo>
                  <a:cubicBezTo>
                    <a:pt x="21845" y="0"/>
                    <a:pt x="21928" y="84"/>
                    <a:pt x="21928" y="188"/>
                  </a:cubicBezTo>
                  <a:lnTo>
                    <a:pt x="21928" y="937"/>
                  </a:lnTo>
                  <a:cubicBezTo>
                    <a:pt x="21928" y="1041"/>
                    <a:pt x="21845" y="1124"/>
                    <a:pt x="21741" y="1124"/>
                  </a:cubicBezTo>
                  <a:lnTo>
                    <a:pt x="188" y="1124"/>
                  </a:lnTo>
                  <a:cubicBezTo>
                    <a:pt x="84" y="1124"/>
                    <a:pt x="0" y="1041"/>
                    <a:pt x="0" y="937"/>
                  </a:cubicBezTo>
                  <a:lnTo>
                    <a:pt x="0" y="188"/>
                  </a:lnTo>
                  <a:close/>
                </a:path>
              </a:pathLst>
            </a:custGeom>
            <a:solidFill>
              <a:srgbClr val="6B6BC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sz="800">
                <a:latin typeface="+mj-lt"/>
              </a:endParaRPr>
            </a:p>
          </p:txBody>
        </p:sp>
        <p:sp>
          <p:nvSpPr>
            <p:cNvPr id="137" name="Rectangle 523"/>
            <p:cNvSpPr>
              <a:spLocks noChangeArrowheads="1"/>
            </p:cNvSpPr>
            <p:nvPr/>
          </p:nvSpPr>
          <p:spPr bwMode="auto">
            <a:xfrm>
              <a:off x="304" y="3921"/>
              <a:ext cx="67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effectLst/>
                  <a:latin typeface="+mn-lt"/>
                  <a:cs typeface="Arial" pitchFamily="34" charset="0"/>
                </a:rPr>
                <a:t>PROCESO CONTABLE  Y SISTEMA DOCUMENTAL CONTABLE </a:t>
              </a:r>
              <a:endParaRPr kumimoji="0" lang="es-CO" sz="2400" b="0" i="0" u="none" strike="noStrike" cap="none" normalizeH="0" baseline="0" dirty="0">
                <a:ln>
                  <a:noFill/>
                </a:ln>
                <a:effectLst/>
                <a:latin typeface="+mn-lt"/>
                <a:cs typeface="Arial" pitchFamily="34" charset="0"/>
              </a:endParaRPr>
            </a:p>
          </p:txBody>
        </p:sp>
        <p:sp>
          <p:nvSpPr>
            <p:cNvPr id="138" name="Freeform 524"/>
            <p:cNvSpPr>
              <a:spLocks/>
            </p:cNvSpPr>
            <p:nvPr/>
          </p:nvSpPr>
          <p:spPr bwMode="auto">
            <a:xfrm>
              <a:off x="1010" y="3606"/>
              <a:ext cx="243" cy="255"/>
            </a:xfrm>
            <a:custGeom>
              <a:avLst/>
              <a:gdLst>
                <a:gd name="T0" fmla="*/ 0 w 391"/>
                <a:gd name="T1" fmla="*/ 107 h 214"/>
                <a:gd name="T2" fmla="*/ 195 w 391"/>
                <a:gd name="T3" fmla="*/ 0 h 214"/>
                <a:gd name="T4" fmla="*/ 391 w 391"/>
                <a:gd name="T5" fmla="*/ 107 h 214"/>
                <a:gd name="T6" fmla="*/ 293 w 391"/>
                <a:gd name="T7" fmla="*/ 107 h 214"/>
                <a:gd name="T8" fmla="*/ 293 w 391"/>
                <a:gd name="T9" fmla="*/ 214 h 214"/>
                <a:gd name="T10" fmla="*/ 98 w 391"/>
                <a:gd name="T11" fmla="*/ 214 h 214"/>
                <a:gd name="T12" fmla="*/ 98 w 391"/>
                <a:gd name="T13" fmla="*/ 107 h 214"/>
                <a:gd name="T14" fmla="*/ 0 w 391"/>
                <a:gd name="T15" fmla="*/ 107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214">
                  <a:moveTo>
                    <a:pt x="0" y="107"/>
                  </a:moveTo>
                  <a:lnTo>
                    <a:pt x="195" y="0"/>
                  </a:lnTo>
                  <a:lnTo>
                    <a:pt x="391" y="107"/>
                  </a:lnTo>
                  <a:lnTo>
                    <a:pt x="293" y="107"/>
                  </a:lnTo>
                  <a:lnTo>
                    <a:pt x="293" y="214"/>
                  </a:lnTo>
                  <a:lnTo>
                    <a:pt x="98" y="214"/>
                  </a:lnTo>
                  <a:lnTo>
                    <a:pt x="98" y="107"/>
                  </a:lnTo>
                  <a:lnTo>
                    <a:pt x="0" y="107"/>
                  </a:lnTo>
                  <a:close/>
                </a:path>
              </a:pathLst>
            </a:custGeom>
            <a:solidFill>
              <a:srgbClr val="6B6B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O" sz="800">
                <a:latin typeface="+mj-lt"/>
              </a:endParaRPr>
            </a:p>
          </p:txBody>
        </p:sp>
        <p:sp>
          <p:nvSpPr>
            <p:cNvPr id="140" name="Freeform 526"/>
            <p:cNvSpPr>
              <a:spLocks/>
            </p:cNvSpPr>
            <p:nvPr/>
          </p:nvSpPr>
          <p:spPr bwMode="auto">
            <a:xfrm>
              <a:off x="2859" y="3679"/>
              <a:ext cx="243" cy="182"/>
            </a:xfrm>
            <a:custGeom>
              <a:avLst/>
              <a:gdLst>
                <a:gd name="T0" fmla="*/ 0 w 391"/>
                <a:gd name="T1" fmla="*/ 107 h 214"/>
                <a:gd name="T2" fmla="*/ 196 w 391"/>
                <a:gd name="T3" fmla="*/ 0 h 214"/>
                <a:gd name="T4" fmla="*/ 391 w 391"/>
                <a:gd name="T5" fmla="*/ 107 h 214"/>
                <a:gd name="T6" fmla="*/ 294 w 391"/>
                <a:gd name="T7" fmla="*/ 107 h 214"/>
                <a:gd name="T8" fmla="*/ 294 w 391"/>
                <a:gd name="T9" fmla="*/ 214 h 214"/>
                <a:gd name="T10" fmla="*/ 98 w 391"/>
                <a:gd name="T11" fmla="*/ 214 h 214"/>
                <a:gd name="T12" fmla="*/ 98 w 391"/>
                <a:gd name="T13" fmla="*/ 107 h 214"/>
                <a:gd name="T14" fmla="*/ 0 w 391"/>
                <a:gd name="T15" fmla="*/ 107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214">
                  <a:moveTo>
                    <a:pt x="0" y="107"/>
                  </a:moveTo>
                  <a:lnTo>
                    <a:pt x="196" y="0"/>
                  </a:lnTo>
                  <a:lnTo>
                    <a:pt x="391" y="107"/>
                  </a:lnTo>
                  <a:lnTo>
                    <a:pt x="294" y="107"/>
                  </a:lnTo>
                  <a:lnTo>
                    <a:pt x="294" y="214"/>
                  </a:lnTo>
                  <a:lnTo>
                    <a:pt x="98" y="214"/>
                  </a:lnTo>
                  <a:lnTo>
                    <a:pt x="98" y="107"/>
                  </a:lnTo>
                  <a:lnTo>
                    <a:pt x="0" y="107"/>
                  </a:lnTo>
                  <a:close/>
                </a:path>
              </a:pathLst>
            </a:custGeom>
            <a:solidFill>
              <a:srgbClr val="6B6B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O" sz="800">
                <a:latin typeface="+mj-lt"/>
              </a:endParaRPr>
            </a:p>
          </p:txBody>
        </p:sp>
        <p:sp>
          <p:nvSpPr>
            <p:cNvPr id="142" name="Freeform 528"/>
            <p:cNvSpPr>
              <a:spLocks/>
            </p:cNvSpPr>
            <p:nvPr/>
          </p:nvSpPr>
          <p:spPr bwMode="auto">
            <a:xfrm>
              <a:off x="5441" y="3778"/>
              <a:ext cx="222" cy="89"/>
            </a:xfrm>
            <a:custGeom>
              <a:avLst/>
              <a:gdLst>
                <a:gd name="T0" fmla="*/ 0 w 392"/>
                <a:gd name="T1" fmla="*/ 107 h 214"/>
                <a:gd name="T2" fmla="*/ 196 w 392"/>
                <a:gd name="T3" fmla="*/ 0 h 214"/>
                <a:gd name="T4" fmla="*/ 392 w 392"/>
                <a:gd name="T5" fmla="*/ 107 h 214"/>
                <a:gd name="T6" fmla="*/ 294 w 392"/>
                <a:gd name="T7" fmla="*/ 107 h 214"/>
                <a:gd name="T8" fmla="*/ 294 w 392"/>
                <a:gd name="T9" fmla="*/ 214 h 214"/>
                <a:gd name="T10" fmla="*/ 98 w 392"/>
                <a:gd name="T11" fmla="*/ 214 h 214"/>
                <a:gd name="T12" fmla="*/ 98 w 392"/>
                <a:gd name="T13" fmla="*/ 107 h 214"/>
                <a:gd name="T14" fmla="*/ 0 w 392"/>
                <a:gd name="T15" fmla="*/ 107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14">
                  <a:moveTo>
                    <a:pt x="0" y="107"/>
                  </a:moveTo>
                  <a:lnTo>
                    <a:pt x="196" y="0"/>
                  </a:lnTo>
                  <a:lnTo>
                    <a:pt x="392" y="107"/>
                  </a:lnTo>
                  <a:lnTo>
                    <a:pt x="294" y="107"/>
                  </a:lnTo>
                  <a:lnTo>
                    <a:pt x="294" y="214"/>
                  </a:lnTo>
                  <a:lnTo>
                    <a:pt x="98" y="214"/>
                  </a:lnTo>
                  <a:lnTo>
                    <a:pt x="98" y="107"/>
                  </a:lnTo>
                  <a:lnTo>
                    <a:pt x="0" y="107"/>
                  </a:lnTo>
                  <a:close/>
                </a:path>
              </a:pathLst>
            </a:custGeom>
            <a:solidFill>
              <a:srgbClr val="6B6B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O" sz="800">
                <a:latin typeface="+mj-lt"/>
              </a:endParaRPr>
            </a:p>
          </p:txBody>
        </p:sp>
      </p:grpSp>
      <p:sp>
        <p:nvSpPr>
          <p:cNvPr id="27" name="Freeform 518"/>
          <p:cNvSpPr>
            <a:spLocks/>
          </p:cNvSpPr>
          <p:nvPr/>
        </p:nvSpPr>
        <p:spPr bwMode="auto">
          <a:xfrm>
            <a:off x="467544" y="404664"/>
            <a:ext cx="8280920" cy="547923"/>
          </a:xfrm>
          <a:custGeom>
            <a:avLst/>
            <a:gdLst>
              <a:gd name="T0" fmla="*/ 0 w 21928"/>
              <a:gd name="T1" fmla="*/ 172 h 1028"/>
              <a:gd name="T2" fmla="*/ 172 w 21928"/>
              <a:gd name="T3" fmla="*/ 0 h 1028"/>
              <a:gd name="T4" fmla="*/ 21757 w 21928"/>
              <a:gd name="T5" fmla="*/ 0 h 1028"/>
              <a:gd name="T6" fmla="*/ 21928 w 21928"/>
              <a:gd name="T7" fmla="*/ 172 h 1028"/>
              <a:gd name="T8" fmla="*/ 21928 w 21928"/>
              <a:gd name="T9" fmla="*/ 857 h 1028"/>
              <a:gd name="T10" fmla="*/ 21757 w 21928"/>
              <a:gd name="T11" fmla="*/ 1028 h 1028"/>
              <a:gd name="T12" fmla="*/ 172 w 21928"/>
              <a:gd name="T13" fmla="*/ 1028 h 1028"/>
              <a:gd name="T14" fmla="*/ 0 w 21928"/>
              <a:gd name="T15" fmla="*/ 857 h 1028"/>
              <a:gd name="T16" fmla="*/ 0 w 21928"/>
              <a:gd name="T17" fmla="*/ 172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28" h="1028">
                <a:moveTo>
                  <a:pt x="0" y="172"/>
                </a:moveTo>
                <a:cubicBezTo>
                  <a:pt x="0" y="77"/>
                  <a:pt x="77" y="0"/>
                  <a:pt x="172" y="0"/>
                </a:cubicBezTo>
                <a:lnTo>
                  <a:pt x="21757" y="0"/>
                </a:lnTo>
                <a:cubicBezTo>
                  <a:pt x="21852" y="0"/>
                  <a:pt x="21928" y="77"/>
                  <a:pt x="21928" y="172"/>
                </a:cubicBezTo>
                <a:lnTo>
                  <a:pt x="21928" y="857"/>
                </a:lnTo>
                <a:cubicBezTo>
                  <a:pt x="21928" y="952"/>
                  <a:pt x="21852" y="1028"/>
                  <a:pt x="21757" y="1028"/>
                </a:cubicBezTo>
                <a:lnTo>
                  <a:pt x="172" y="1028"/>
                </a:lnTo>
                <a:cubicBezTo>
                  <a:pt x="77" y="1028"/>
                  <a:pt x="0" y="952"/>
                  <a:pt x="0" y="857"/>
                </a:cubicBezTo>
                <a:lnTo>
                  <a:pt x="0" y="172"/>
                </a:lnTo>
                <a:close/>
              </a:path>
            </a:pathLst>
          </a:custGeom>
          <a:solidFill>
            <a:srgbClr val="BBE0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sz="2000"/>
          </a:p>
        </p:txBody>
      </p:sp>
      <p:sp>
        <p:nvSpPr>
          <p:cNvPr id="28" name="Rectangle 520"/>
          <p:cNvSpPr>
            <a:spLocks noChangeArrowheads="1"/>
          </p:cNvSpPr>
          <p:nvPr/>
        </p:nvSpPr>
        <p:spPr bwMode="auto">
          <a:xfrm>
            <a:off x="1346051" y="548680"/>
            <a:ext cx="67283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000" b="1" i="0" u="none" strike="noStrike" cap="none" normalizeH="0" baseline="0" dirty="0">
                <a:ln>
                  <a:noFill/>
                </a:ln>
                <a:solidFill>
                  <a:srgbClr val="000000"/>
                </a:solidFill>
                <a:effectLst/>
                <a:latin typeface="Calibri" pitchFamily="34" charset="0"/>
                <a:cs typeface="Arial" pitchFamily="34" charset="0"/>
              </a:rPr>
              <a:t>NUEVA ESTRUCTURA DEL RÉGIMEN DE CONTABILIDAD PÚBLICA</a:t>
            </a:r>
            <a:endParaRPr kumimoji="0" lang="es-CO" sz="2000" b="0" i="0" u="none" strike="noStrike" cap="none" normalizeH="0" baseline="0" dirty="0">
              <a:ln>
                <a:noFill/>
              </a:ln>
              <a:solidFill>
                <a:srgbClr val="000000"/>
              </a:solidFill>
              <a:effectLst/>
              <a:latin typeface="Arial" pitchFamily="34" charset="0"/>
              <a:cs typeface="Arial" pitchFamily="34" charset="0"/>
            </a:endParaRPr>
          </a:p>
        </p:txBody>
      </p:sp>
      <p:sp>
        <p:nvSpPr>
          <p:cNvPr id="496" name="CuadroTexto 495"/>
          <p:cNvSpPr txBox="1"/>
          <p:nvPr/>
        </p:nvSpPr>
        <p:spPr>
          <a:xfrm>
            <a:off x="2753773" y="2317049"/>
            <a:ext cx="2403053" cy="553998"/>
          </a:xfrm>
          <a:prstGeom prst="rect">
            <a:avLst/>
          </a:prstGeom>
          <a:noFill/>
        </p:spPr>
        <p:txBody>
          <a:bodyPr wrap="square" rtlCol="0">
            <a:spAutoFit/>
          </a:bodyPr>
          <a:lstStyle/>
          <a:p>
            <a:pPr algn="ctr"/>
            <a:r>
              <a:rPr lang="es-CO" sz="1000" b="1" dirty="0">
                <a:solidFill>
                  <a:srgbClr val="000000"/>
                </a:solidFill>
                <a:latin typeface="Calibri" panose="020F0502020204030204" pitchFamily="34" charset="0"/>
              </a:rPr>
              <a:t>Empresas que no cotizan en el mercado de valores y que no captan ni administran  Ahorro del Público</a:t>
            </a:r>
          </a:p>
        </p:txBody>
      </p:sp>
      <p:sp>
        <p:nvSpPr>
          <p:cNvPr id="497" name="Freeform 509"/>
          <p:cNvSpPr>
            <a:spLocks/>
          </p:cNvSpPr>
          <p:nvPr/>
        </p:nvSpPr>
        <p:spPr bwMode="auto">
          <a:xfrm>
            <a:off x="4829468" y="3247223"/>
            <a:ext cx="576709" cy="1624252"/>
          </a:xfrm>
          <a:custGeom>
            <a:avLst/>
            <a:gdLst>
              <a:gd name="T0" fmla="*/ 0 w 2556"/>
              <a:gd name="T1" fmla="*/ 426 h 3916"/>
              <a:gd name="T2" fmla="*/ 426 w 2556"/>
              <a:gd name="T3" fmla="*/ 0 h 3916"/>
              <a:gd name="T4" fmla="*/ 2130 w 2556"/>
              <a:gd name="T5" fmla="*/ 0 h 3916"/>
              <a:gd name="T6" fmla="*/ 2556 w 2556"/>
              <a:gd name="T7" fmla="*/ 426 h 3916"/>
              <a:gd name="T8" fmla="*/ 2556 w 2556"/>
              <a:gd name="T9" fmla="*/ 3490 h 3916"/>
              <a:gd name="T10" fmla="*/ 2130 w 2556"/>
              <a:gd name="T11" fmla="*/ 3916 h 3916"/>
              <a:gd name="T12" fmla="*/ 426 w 2556"/>
              <a:gd name="T13" fmla="*/ 3916 h 3916"/>
              <a:gd name="T14" fmla="*/ 0 w 2556"/>
              <a:gd name="T15" fmla="*/ 3490 h 3916"/>
              <a:gd name="T16" fmla="*/ 0 w 2556"/>
              <a:gd name="T17" fmla="*/ 42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6" h="3916">
                <a:moveTo>
                  <a:pt x="0" y="426"/>
                </a:moveTo>
                <a:cubicBezTo>
                  <a:pt x="0" y="191"/>
                  <a:pt x="191" y="0"/>
                  <a:pt x="426" y="0"/>
                </a:cubicBezTo>
                <a:lnTo>
                  <a:pt x="2130" y="0"/>
                </a:lnTo>
                <a:cubicBezTo>
                  <a:pt x="2366" y="0"/>
                  <a:pt x="2556" y="191"/>
                  <a:pt x="2556" y="426"/>
                </a:cubicBezTo>
                <a:lnTo>
                  <a:pt x="2556" y="3490"/>
                </a:lnTo>
                <a:cubicBezTo>
                  <a:pt x="2556" y="3726"/>
                  <a:pt x="2366" y="3916"/>
                  <a:pt x="2130" y="3916"/>
                </a:cubicBezTo>
                <a:lnTo>
                  <a:pt x="426" y="3916"/>
                </a:lnTo>
                <a:cubicBezTo>
                  <a:pt x="191" y="3916"/>
                  <a:pt x="0" y="3726"/>
                  <a:pt x="0" y="3490"/>
                </a:cubicBezTo>
                <a:lnTo>
                  <a:pt x="0" y="426"/>
                </a:lnTo>
                <a:close/>
              </a:path>
            </a:pathLst>
          </a:custGeom>
          <a:solidFill>
            <a:srgbClr val="CECEE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sz="1000" dirty="0">
              <a:latin typeface="Calibri" panose="020F0502020204030204" pitchFamily="34" charset="0"/>
            </a:endParaRPr>
          </a:p>
        </p:txBody>
      </p:sp>
      <p:sp>
        <p:nvSpPr>
          <p:cNvPr id="498" name="Rectangle 372"/>
          <p:cNvSpPr>
            <a:spLocks noChangeArrowheads="1"/>
          </p:cNvSpPr>
          <p:nvPr/>
        </p:nvSpPr>
        <p:spPr bwMode="auto">
          <a:xfrm>
            <a:off x="5622201" y="2969281"/>
            <a:ext cx="1935366" cy="357758"/>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1000"/>
          </a:p>
        </p:txBody>
      </p:sp>
      <p:sp>
        <p:nvSpPr>
          <p:cNvPr id="499" name="CuadroTexto 498"/>
          <p:cNvSpPr txBox="1"/>
          <p:nvPr/>
        </p:nvSpPr>
        <p:spPr>
          <a:xfrm>
            <a:off x="7964953" y="3393075"/>
            <a:ext cx="925966" cy="1231106"/>
          </a:xfrm>
          <a:prstGeom prst="rect">
            <a:avLst/>
          </a:prstGeom>
          <a:noFill/>
        </p:spPr>
        <p:txBody>
          <a:bodyPr wrap="square" rtlCol="0">
            <a:spAutoFit/>
          </a:bodyPr>
          <a:lstStyle/>
          <a:p>
            <a:pPr algn="l"/>
            <a:r>
              <a:rPr lang="es-CO" sz="1000" b="1" dirty="0">
                <a:latin typeface="Calibri" panose="020F0502020204030204" pitchFamily="34" charset="0"/>
              </a:rPr>
              <a:t>Res 743/13 </a:t>
            </a:r>
          </a:p>
          <a:p>
            <a:pPr algn="l"/>
            <a:r>
              <a:rPr lang="es-CO" sz="1000" b="1" dirty="0">
                <a:latin typeface="Calibri" panose="020F0502020204030204" pitchFamily="34" charset="0"/>
              </a:rPr>
              <a:t>Res. 598/14</a:t>
            </a:r>
          </a:p>
          <a:p>
            <a:pPr algn="l"/>
            <a:r>
              <a:rPr lang="es-CO" sz="1000" b="1" dirty="0">
                <a:latin typeface="Calibri" panose="020F0502020204030204" pitchFamily="34" charset="0"/>
              </a:rPr>
              <a:t>(Anexo D.N 2784/12 y normas que lo modifiquen) </a:t>
            </a:r>
          </a:p>
        </p:txBody>
      </p:sp>
      <p:sp>
        <p:nvSpPr>
          <p:cNvPr id="500" name="Freeform 508"/>
          <p:cNvSpPr>
            <a:spLocks/>
          </p:cNvSpPr>
          <p:nvPr/>
        </p:nvSpPr>
        <p:spPr bwMode="auto">
          <a:xfrm>
            <a:off x="4578046" y="3128443"/>
            <a:ext cx="215720" cy="1677973"/>
          </a:xfrm>
          <a:custGeom>
            <a:avLst/>
            <a:gdLst>
              <a:gd name="T0" fmla="*/ 0 w 516"/>
              <a:gd name="T1" fmla="*/ 0 h 4944"/>
              <a:gd name="T2" fmla="*/ 258 w 516"/>
              <a:gd name="T3" fmla="*/ 43 h 4944"/>
              <a:gd name="T4" fmla="*/ 258 w 516"/>
              <a:gd name="T5" fmla="*/ 2430 h 4944"/>
              <a:gd name="T6" fmla="*/ 516 w 516"/>
              <a:gd name="T7" fmla="*/ 2472 h 4944"/>
              <a:gd name="T8" fmla="*/ 258 w 516"/>
              <a:gd name="T9" fmla="*/ 2515 h 4944"/>
              <a:gd name="T10" fmla="*/ 258 w 516"/>
              <a:gd name="T11" fmla="*/ 4902 h 4944"/>
              <a:gd name="T12" fmla="*/ 0 w 516"/>
              <a:gd name="T13" fmla="*/ 4944 h 4944"/>
            </a:gdLst>
            <a:ahLst/>
            <a:cxnLst>
              <a:cxn ang="0">
                <a:pos x="T0" y="T1"/>
              </a:cxn>
              <a:cxn ang="0">
                <a:pos x="T2" y="T3"/>
              </a:cxn>
              <a:cxn ang="0">
                <a:pos x="T4" y="T5"/>
              </a:cxn>
              <a:cxn ang="0">
                <a:pos x="T6" y="T7"/>
              </a:cxn>
              <a:cxn ang="0">
                <a:pos x="T8" y="T9"/>
              </a:cxn>
              <a:cxn ang="0">
                <a:pos x="T10" y="T11"/>
              </a:cxn>
              <a:cxn ang="0">
                <a:pos x="T12" y="T13"/>
              </a:cxn>
            </a:cxnLst>
            <a:rect l="0" t="0" r="r" b="b"/>
            <a:pathLst>
              <a:path w="516" h="4944">
                <a:moveTo>
                  <a:pt x="0" y="0"/>
                </a:moveTo>
                <a:cubicBezTo>
                  <a:pt x="143" y="0"/>
                  <a:pt x="258" y="20"/>
                  <a:pt x="258" y="43"/>
                </a:cubicBezTo>
                <a:lnTo>
                  <a:pt x="258" y="2430"/>
                </a:lnTo>
                <a:cubicBezTo>
                  <a:pt x="258" y="2453"/>
                  <a:pt x="374" y="2472"/>
                  <a:pt x="516" y="2472"/>
                </a:cubicBezTo>
                <a:cubicBezTo>
                  <a:pt x="374" y="2472"/>
                  <a:pt x="258" y="2492"/>
                  <a:pt x="258" y="2515"/>
                </a:cubicBezTo>
                <a:lnTo>
                  <a:pt x="258" y="4902"/>
                </a:lnTo>
                <a:cubicBezTo>
                  <a:pt x="258" y="4925"/>
                  <a:pt x="143" y="4944"/>
                  <a:pt x="0" y="4944"/>
                </a:cubicBezTo>
              </a:path>
            </a:pathLst>
          </a:custGeom>
          <a:noFill/>
          <a:ln w="25" cap="flat">
            <a:solidFill>
              <a:srgbClr val="2222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1000"/>
          </a:p>
        </p:txBody>
      </p:sp>
      <p:sp>
        <p:nvSpPr>
          <p:cNvPr id="501" name="CuadroTexto 500"/>
          <p:cNvSpPr txBox="1"/>
          <p:nvPr/>
        </p:nvSpPr>
        <p:spPr>
          <a:xfrm>
            <a:off x="4801409" y="3322572"/>
            <a:ext cx="674962" cy="1255728"/>
          </a:xfrm>
          <a:prstGeom prst="rect">
            <a:avLst/>
          </a:prstGeom>
          <a:noFill/>
        </p:spPr>
        <p:txBody>
          <a:bodyPr wrap="square" rtlCol="0">
            <a:spAutoFit/>
          </a:bodyPr>
          <a:lstStyle/>
          <a:p>
            <a:pPr algn="l"/>
            <a:r>
              <a:rPr lang="es-CO" sz="900" b="1" dirty="0">
                <a:latin typeface="Calibri" panose="020F0502020204030204" pitchFamily="34" charset="0"/>
              </a:rPr>
              <a:t>Res. 414 </a:t>
            </a:r>
            <a:r>
              <a:rPr lang="es-CO" sz="900" b="1" dirty="0" err="1">
                <a:latin typeface="Calibri" panose="020F0502020204030204" pitchFamily="34" charset="0"/>
              </a:rPr>
              <a:t>Sep</a:t>
            </a:r>
            <a:r>
              <a:rPr lang="es-CO" sz="900" b="1" dirty="0">
                <a:latin typeface="Calibri" panose="020F0502020204030204" pitchFamily="34" charset="0"/>
              </a:rPr>
              <a:t> 2014. </a:t>
            </a:r>
          </a:p>
          <a:p>
            <a:pPr algn="l"/>
            <a:endParaRPr lang="es-CO" sz="900" b="1" dirty="0">
              <a:latin typeface="Calibri" panose="020F0502020204030204" pitchFamily="34" charset="0"/>
            </a:endParaRPr>
          </a:p>
          <a:p>
            <a:pPr algn="l"/>
            <a:r>
              <a:rPr lang="es-CO" sz="900" b="1" dirty="0">
                <a:latin typeface="Calibri" panose="020F0502020204030204" pitchFamily="34" charset="0"/>
              </a:rPr>
              <a:t>Carta Circular 03 e </a:t>
            </a:r>
            <a:r>
              <a:rPr lang="es-CO" sz="900" b="1" dirty="0" err="1">
                <a:latin typeface="Calibri" panose="020F0502020204030204" pitchFamily="34" charset="0"/>
              </a:rPr>
              <a:t>Instruc</a:t>
            </a:r>
            <a:r>
              <a:rPr lang="es-CO" sz="900" b="1" dirty="0">
                <a:latin typeface="Calibri" panose="020F0502020204030204" pitchFamily="34" charset="0"/>
              </a:rPr>
              <a:t>. 02 / 2014</a:t>
            </a:r>
          </a:p>
        </p:txBody>
      </p:sp>
      <p:sp>
        <p:nvSpPr>
          <p:cNvPr id="502" name="CuadroTexto 501"/>
          <p:cNvSpPr txBox="1"/>
          <p:nvPr/>
        </p:nvSpPr>
        <p:spPr>
          <a:xfrm>
            <a:off x="312186" y="2408111"/>
            <a:ext cx="2346490" cy="369332"/>
          </a:xfrm>
          <a:prstGeom prst="rect">
            <a:avLst/>
          </a:prstGeom>
          <a:noFill/>
        </p:spPr>
        <p:txBody>
          <a:bodyPr wrap="square" rtlCol="0">
            <a:spAutoFit/>
          </a:bodyPr>
          <a:lstStyle/>
          <a:p>
            <a:pPr algn="ctr"/>
            <a:r>
              <a:rPr lang="es-CO" sz="1800" b="1" dirty="0">
                <a:solidFill>
                  <a:srgbClr val="000000"/>
                </a:solidFill>
                <a:latin typeface="Calibri" panose="020F0502020204030204" pitchFamily="34" charset="0"/>
              </a:rPr>
              <a:t>Entidades de gobierno</a:t>
            </a:r>
          </a:p>
        </p:txBody>
      </p:sp>
      <p:sp>
        <p:nvSpPr>
          <p:cNvPr id="503" name="CuadroTexto 502"/>
          <p:cNvSpPr txBox="1"/>
          <p:nvPr/>
        </p:nvSpPr>
        <p:spPr>
          <a:xfrm>
            <a:off x="1054626" y="1274528"/>
            <a:ext cx="6118591" cy="498598"/>
          </a:xfrm>
          <a:prstGeom prst="rect">
            <a:avLst/>
          </a:prstGeom>
          <a:noFill/>
        </p:spPr>
        <p:txBody>
          <a:bodyPr wrap="square" rtlCol="0">
            <a:spAutoFit/>
          </a:bodyPr>
          <a:lstStyle/>
          <a:p>
            <a:pPr algn="ctr"/>
            <a:r>
              <a:rPr lang="es-CO" sz="1200" b="1" dirty="0">
                <a:solidFill>
                  <a:srgbClr val="000000"/>
                </a:solidFill>
                <a:latin typeface="Calibri" panose="020F0502020204030204" pitchFamily="34" charset="0"/>
              </a:rPr>
              <a:t>CONTEXTO DEL SECTOR PÚBLICO COLOMBIANO Y</a:t>
            </a:r>
          </a:p>
          <a:p>
            <a:pPr algn="ctr"/>
            <a:r>
              <a:rPr lang="es-CO" sz="1200" b="1" dirty="0">
                <a:solidFill>
                  <a:srgbClr val="000000"/>
                </a:solidFill>
                <a:latin typeface="Calibri" panose="020F0502020204030204" pitchFamily="34" charset="0"/>
              </a:rPr>
              <a:t> SISTEMA NACIONAL DE CONTABILIDAD PÚBLICA</a:t>
            </a:r>
          </a:p>
        </p:txBody>
      </p:sp>
      <p:sp>
        <p:nvSpPr>
          <p:cNvPr id="504" name="CuadroTexto 503"/>
          <p:cNvSpPr txBox="1"/>
          <p:nvPr/>
        </p:nvSpPr>
        <p:spPr>
          <a:xfrm>
            <a:off x="5389696" y="2286194"/>
            <a:ext cx="2231445" cy="566309"/>
          </a:xfrm>
          <a:prstGeom prst="rect">
            <a:avLst/>
          </a:prstGeom>
          <a:noFill/>
        </p:spPr>
        <p:txBody>
          <a:bodyPr wrap="square" rtlCol="0">
            <a:spAutoFit/>
          </a:bodyPr>
          <a:lstStyle/>
          <a:p>
            <a:pPr algn="ctr"/>
            <a:r>
              <a:rPr lang="es-CO" sz="1400" b="1" dirty="0">
                <a:solidFill>
                  <a:srgbClr val="000000"/>
                </a:solidFill>
                <a:latin typeface="Calibri" panose="020F0502020204030204" pitchFamily="34" charset="0"/>
              </a:rPr>
              <a:t>Empresas que cotizan en </a:t>
            </a:r>
          </a:p>
          <a:p>
            <a:pPr algn="ctr"/>
            <a:r>
              <a:rPr lang="es-CO" sz="1400" b="1" dirty="0">
                <a:solidFill>
                  <a:srgbClr val="000000"/>
                </a:solidFill>
                <a:latin typeface="Calibri" panose="020F0502020204030204" pitchFamily="34" charset="0"/>
              </a:rPr>
              <a:t>el mercado de valores</a:t>
            </a:r>
          </a:p>
        </p:txBody>
      </p:sp>
      <p:sp>
        <p:nvSpPr>
          <p:cNvPr id="505" name="Rectangle 136"/>
          <p:cNvSpPr>
            <a:spLocks noChangeArrowheads="1"/>
          </p:cNvSpPr>
          <p:nvPr/>
        </p:nvSpPr>
        <p:spPr bwMode="auto">
          <a:xfrm>
            <a:off x="1261276" y="3624519"/>
            <a:ext cx="783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rgbClr val="000000"/>
                </a:solidFill>
                <a:effectLst/>
                <a:latin typeface="Calibri" pitchFamily="34" charset="0"/>
                <a:cs typeface="Arial" pitchFamily="34" charset="0"/>
              </a:rPr>
              <a:t>Normas</a:t>
            </a:r>
            <a:endParaRPr kumimoji="0" lang="es-CO" sz="1600" b="1" i="0" u="none" strike="noStrike" cap="none" normalizeH="0" baseline="0" dirty="0">
              <a:ln>
                <a:noFill/>
              </a:ln>
              <a:solidFill>
                <a:srgbClr val="000000"/>
              </a:solidFill>
              <a:effectLst/>
              <a:latin typeface="Arial" pitchFamily="34" charset="0"/>
              <a:cs typeface="Arial" pitchFamily="34" charset="0"/>
            </a:endParaRPr>
          </a:p>
        </p:txBody>
      </p:sp>
      <p:sp>
        <p:nvSpPr>
          <p:cNvPr id="506" name="Rectangle 136"/>
          <p:cNvSpPr>
            <a:spLocks noChangeArrowheads="1"/>
          </p:cNvSpPr>
          <p:nvPr/>
        </p:nvSpPr>
        <p:spPr bwMode="auto">
          <a:xfrm>
            <a:off x="3317945" y="3624519"/>
            <a:ext cx="7053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rgbClr val="000000"/>
                </a:solidFill>
                <a:effectLst/>
                <a:latin typeface="Calibri" pitchFamily="34" charset="0"/>
                <a:cs typeface="Arial" pitchFamily="34" charset="0"/>
              </a:rPr>
              <a:t>Normas</a:t>
            </a:r>
            <a:endParaRPr kumimoji="0" lang="es-CO" sz="1600" b="1" i="0" u="none" strike="noStrike" cap="none" normalizeH="0" baseline="0" dirty="0">
              <a:ln>
                <a:noFill/>
              </a:ln>
              <a:solidFill>
                <a:srgbClr val="000000"/>
              </a:solidFill>
              <a:effectLst/>
              <a:latin typeface="Arial" pitchFamily="34" charset="0"/>
              <a:cs typeface="Arial" pitchFamily="34" charset="0"/>
            </a:endParaRPr>
          </a:p>
        </p:txBody>
      </p:sp>
      <p:sp>
        <p:nvSpPr>
          <p:cNvPr id="507" name="Rectangle 143"/>
          <p:cNvSpPr>
            <a:spLocks noChangeArrowheads="1"/>
          </p:cNvSpPr>
          <p:nvPr/>
        </p:nvSpPr>
        <p:spPr bwMode="auto">
          <a:xfrm>
            <a:off x="3059685" y="4179317"/>
            <a:ext cx="14886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Guías de aplicación</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08" name="Rectangle 146"/>
          <p:cNvSpPr>
            <a:spLocks noChangeArrowheads="1"/>
          </p:cNvSpPr>
          <p:nvPr/>
        </p:nvSpPr>
        <p:spPr bwMode="auto">
          <a:xfrm>
            <a:off x="3019698" y="4704639"/>
            <a:ext cx="13972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Doctrina Contable</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09" name="Rectangle 149"/>
          <p:cNvSpPr>
            <a:spLocks noChangeArrowheads="1"/>
          </p:cNvSpPr>
          <p:nvPr/>
        </p:nvSpPr>
        <p:spPr bwMode="auto">
          <a:xfrm>
            <a:off x="3019698" y="5177557"/>
            <a:ext cx="15286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Catálogo de Cuentas </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0" name="Rectangle 192"/>
          <p:cNvSpPr>
            <a:spLocks noChangeArrowheads="1"/>
          </p:cNvSpPr>
          <p:nvPr/>
        </p:nvSpPr>
        <p:spPr bwMode="auto">
          <a:xfrm>
            <a:off x="5953502" y="3042584"/>
            <a:ext cx="15253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eaLnBrk="1" hangingPunct="1">
              <a:spcBef>
                <a:spcPct val="0"/>
              </a:spcBef>
            </a:pPr>
            <a:r>
              <a:rPr lang="es-CO" sz="1400" b="1" dirty="0">
                <a:solidFill>
                  <a:srgbClr val="000000"/>
                </a:solidFill>
                <a:latin typeface="Calibri" pitchFamily="34" charset="0"/>
                <a:cs typeface="Arial" pitchFamily="34" charset="0"/>
              </a:rPr>
              <a:t>Marco Conceptual</a:t>
            </a:r>
          </a:p>
        </p:txBody>
      </p:sp>
      <p:sp>
        <p:nvSpPr>
          <p:cNvPr id="511" name="Rectangle 136"/>
          <p:cNvSpPr>
            <a:spLocks noChangeArrowheads="1"/>
          </p:cNvSpPr>
          <p:nvPr/>
        </p:nvSpPr>
        <p:spPr bwMode="auto">
          <a:xfrm>
            <a:off x="5981831" y="3576586"/>
            <a:ext cx="819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rgbClr val="000000"/>
                </a:solidFill>
                <a:effectLst/>
                <a:latin typeface="Calibri" pitchFamily="34" charset="0"/>
                <a:cs typeface="Arial" pitchFamily="34" charset="0"/>
              </a:rPr>
              <a:t>Normas</a:t>
            </a:r>
            <a:endParaRPr kumimoji="0" lang="es-CO" sz="1600" b="1" i="0" u="none" strike="noStrike" cap="none" normalizeH="0" baseline="0" dirty="0">
              <a:ln>
                <a:noFill/>
              </a:ln>
              <a:solidFill>
                <a:srgbClr val="000000"/>
              </a:solidFill>
              <a:effectLst/>
              <a:latin typeface="Arial" pitchFamily="34" charset="0"/>
              <a:cs typeface="Arial" pitchFamily="34" charset="0"/>
            </a:endParaRPr>
          </a:p>
        </p:txBody>
      </p:sp>
      <p:sp>
        <p:nvSpPr>
          <p:cNvPr id="512" name="Rectangle 143"/>
          <p:cNvSpPr>
            <a:spLocks noChangeArrowheads="1"/>
          </p:cNvSpPr>
          <p:nvPr/>
        </p:nvSpPr>
        <p:spPr bwMode="auto">
          <a:xfrm>
            <a:off x="5683969" y="4096601"/>
            <a:ext cx="16509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Guías de aplicación</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3" name="Rectangle 146"/>
          <p:cNvSpPr>
            <a:spLocks noChangeArrowheads="1"/>
          </p:cNvSpPr>
          <p:nvPr/>
        </p:nvSpPr>
        <p:spPr bwMode="auto">
          <a:xfrm>
            <a:off x="5814213" y="4552733"/>
            <a:ext cx="135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O" sz="1400" b="1" dirty="0">
                <a:solidFill>
                  <a:srgbClr val="000000"/>
                </a:solidFill>
                <a:latin typeface="Calibri" pitchFamily="34" charset="0"/>
                <a:cs typeface="Arial" pitchFamily="34" charset="0"/>
              </a:rPr>
              <a:t>Interpretaciones</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4" name="Rectangle 503"/>
          <p:cNvSpPr>
            <a:spLocks noChangeArrowheads="1"/>
          </p:cNvSpPr>
          <p:nvPr/>
        </p:nvSpPr>
        <p:spPr bwMode="auto">
          <a:xfrm>
            <a:off x="5622201" y="5415108"/>
            <a:ext cx="1935366" cy="356248"/>
          </a:xfrm>
          <a:prstGeom prst="rect">
            <a:avLst/>
          </a:prstGeom>
          <a:noFill/>
          <a:ln w="22" cap="flat">
            <a:solidFill>
              <a:srgbClr val="9C9CD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sz="1000"/>
          </a:p>
        </p:txBody>
      </p:sp>
      <p:sp>
        <p:nvSpPr>
          <p:cNvPr id="515" name="Rectangle 146"/>
          <p:cNvSpPr>
            <a:spLocks noChangeArrowheads="1"/>
          </p:cNvSpPr>
          <p:nvPr/>
        </p:nvSpPr>
        <p:spPr bwMode="auto">
          <a:xfrm>
            <a:off x="5683969" y="5074551"/>
            <a:ext cx="16664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Doctrina Contable</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6" name="Rectangle 149"/>
          <p:cNvSpPr>
            <a:spLocks noChangeArrowheads="1"/>
          </p:cNvSpPr>
          <p:nvPr/>
        </p:nvSpPr>
        <p:spPr bwMode="auto">
          <a:xfrm>
            <a:off x="5823352" y="5501822"/>
            <a:ext cx="16554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Catálogo de Cuentas </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7" name="Rectangle 149"/>
          <p:cNvSpPr>
            <a:spLocks noChangeArrowheads="1"/>
          </p:cNvSpPr>
          <p:nvPr/>
        </p:nvSpPr>
        <p:spPr bwMode="auto">
          <a:xfrm>
            <a:off x="971601" y="5164197"/>
            <a:ext cx="15424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Catálogo de Cuentas </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8" name="Rectangle 146"/>
          <p:cNvSpPr>
            <a:spLocks noChangeArrowheads="1"/>
          </p:cNvSpPr>
          <p:nvPr/>
        </p:nvSpPr>
        <p:spPr bwMode="auto">
          <a:xfrm>
            <a:off x="1054626" y="4704639"/>
            <a:ext cx="14593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Doctrina Contable</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
        <p:nvSpPr>
          <p:cNvPr id="519" name="Rectangle 143"/>
          <p:cNvSpPr>
            <a:spLocks noChangeArrowheads="1"/>
          </p:cNvSpPr>
          <p:nvPr/>
        </p:nvSpPr>
        <p:spPr bwMode="auto">
          <a:xfrm>
            <a:off x="1030755" y="4173253"/>
            <a:ext cx="1431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Calibri" pitchFamily="34" charset="0"/>
                <a:cs typeface="Arial" pitchFamily="34" charset="0"/>
              </a:rPr>
              <a:t>Guías de aplicación</a:t>
            </a:r>
            <a:endParaRPr kumimoji="0" lang="es-CO" sz="1400" b="1" i="0" u="none" strike="noStrike" cap="none" normalizeH="0" baseline="0" dirty="0">
              <a:ln>
                <a:noFill/>
              </a:ln>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16166056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28</a:t>
            </a:fld>
            <a:endParaRPr lang="es-ES_tradnl" dirty="0"/>
          </a:p>
        </p:txBody>
      </p:sp>
      <p:sp>
        <p:nvSpPr>
          <p:cNvPr id="5" name="2 Marcador de contenido"/>
          <p:cNvSpPr txBox="1">
            <a:spLocks/>
          </p:cNvSpPr>
          <p:nvPr/>
        </p:nvSpPr>
        <p:spPr>
          <a:xfrm>
            <a:off x="0" y="3284984"/>
            <a:ext cx="9144000" cy="2735669"/>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es-ES"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es-ES"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es-ES"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es-ES"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0" indent="0" algn="ctr" fontAlgn="auto">
              <a:spcAft>
                <a:spcPts val="0"/>
              </a:spcAft>
              <a:buClr>
                <a:srgbClr val="FF6600"/>
              </a:buClr>
              <a:buFont typeface="Arial" charset="0"/>
              <a:buNone/>
              <a:defRPr/>
            </a:pPr>
            <a:r>
              <a:rPr lang="es-CO" sz="3200" b="1" dirty="0">
                <a:latin typeface="Calibri" pitchFamily="34" charset="0"/>
                <a:cs typeface="Calibri" pitchFamily="34" charset="0"/>
              </a:rPr>
              <a:t>En un mundo globalizado y sin fronteras el éxito del servidor público no será completo, si no alinea </a:t>
            </a:r>
            <a:r>
              <a:rPr lang="es-CO" sz="3600" b="1" i="1" u="sng" dirty="0">
                <a:solidFill>
                  <a:schemeClr val="accent2">
                    <a:lumMod val="75000"/>
                  </a:schemeClr>
                </a:solidFill>
                <a:latin typeface="Calibri" pitchFamily="34" charset="0"/>
                <a:cs typeface="Calibri" pitchFamily="34" charset="0"/>
              </a:rPr>
              <a:t>lo que piensa</a:t>
            </a:r>
            <a:r>
              <a:rPr lang="es-CO" sz="3600" b="1" dirty="0">
                <a:solidFill>
                  <a:schemeClr val="accent2">
                    <a:lumMod val="75000"/>
                  </a:schemeClr>
                </a:solidFill>
                <a:latin typeface="Calibri" pitchFamily="34" charset="0"/>
                <a:cs typeface="Calibri" pitchFamily="34" charset="0"/>
              </a:rPr>
              <a:t>,</a:t>
            </a:r>
            <a:r>
              <a:rPr lang="es-CO" sz="3600" b="1" i="1" dirty="0">
                <a:solidFill>
                  <a:schemeClr val="accent2">
                    <a:lumMod val="75000"/>
                  </a:schemeClr>
                </a:solidFill>
                <a:latin typeface="Calibri" pitchFamily="34" charset="0"/>
                <a:cs typeface="Calibri" pitchFamily="34" charset="0"/>
              </a:rPr>
              <a:t> </a:t>
            </a:r>
            <a:r>
              <a:rPr lang="es-CO" sz="3600" b="1" i="1" u="sng" dirty="0">
                <a:solidFill>
                  <a:schemeClr val="accent2">
                    <a:lumMod val="75000"/>
                  </a:schemeClr>
                </a:solidFill>
                <a:latin typeface="Calibri" pitchFamily="34" charset="0"/>
                <a:cs typeface="Calibri" pitchFamily="34" charset="0"/>
              </a:rPr>
              <a:t>lo que hace y lo que dice</a:t>
            </a:r>
            <a:r>
              <a:rPr lang="es-CO" sz="3200" b="1" i="1" dirty="0">
                <a:latin typeface="Calibri" pitchFamily="34" charset="0"/>
                <a:cs typeface="Calibri" pitchFamily="34" charset="0"/>
              </a:rPr>
              <a:t> </a:t>
            </a:r>
            <a:r>
              <a:rPr lang="es-CO" sz="3200" b="1" dirty="0">
                <a:latin typeface="Calibri" pitchFamily="34" charset="0"/>
                <a:cs typeface="Calibri" pitchFamily="34" charset="0"/>
              </a:rPr>
              <a:t>a un norte decidido y firme de valores y prácticas propias que le fortalezca y asegure la permanencia y solidez de su reputación organizacional .</a:t>
            </a:r>
          </a:p>
        </p:txBody>
      </p:sp>
      <p:pic>
        <p:nvPicPr>
          <p:cNvPr id="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112"/>
            <a:ext cx="9144000" cy="3227088"/>
          </a:xfrm>
          <a:prstGeom prst="ellipse">
            <a:avLst/>
          </a:prstGeom>
          <a:ln>
            <a:noFill/>
          </a:ln>
          <a:effectLst>
            <a:softEdge rad="112500"/>
          </a:effectLst>
        </p:spPr>
      </p:pic>
    </p:spTree>
    <p:extLst>
      <p:ext uri="{BB962C8B-B14F-4D97-AF65-F5344CB8AC3E}">
        <p14:creationId xmlns:p14="http://schemas.microsoft.com/office/powerpoint/2010/main" val="322229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29</a:t>
            </a:fld>
            <a:endParaRPr lang="es-ES_tradnl"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08920"/>
            <a:ext cx="914400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05216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9"/>
          </p:nvPr>
        </p:nvSpPr>
        <p:spPr>
          <a:xfrm>
            <a:off x="290736" y="6465888"/>
            <a:ext cx="1905000" cy="323850"/>
          </a:xfrm>
        </p:spPr>
        <p:txBody>
          <a:bodyPr/>
          <a:lstStyle/>
          <a:p>
            <a:pPr>
              <a:defRPr/>
            </a:pPr>
            <a:fld id="{BD78BF63-D6E5-49D8-99EB-4D36175B83F1}" type="slidenum">
              <a:rPr lang="es-ES_tradnl" smtClean="0"/>
              <a:pPr>
                <a:defRPr/>
              </a:pPr>
              <a:t>3</a:t>
            </a:fld>
            <a:endParaRPr lang="es-ES_tradnl" dirty="0"/>
          </a:p>
        </p:txBody>
      </p:sp>
      <p:grpSp>
        <p:nvGrpSpPr>
          <p:cNvPr id="6" name="Organization Chart 5"/>
          <p:cNvGrpSpPr>
            <a:grpSpLocks/>
          </p:cNvGrpSpPr>
          <p:nvPr/>
        </p:nvGrpSpPr>
        <p:grpSpPr bwMode="auto">
          <a:xfrm>
            <a:off x="2338913" y="956049"/>
            <a:ext cx="4324744" cy="976361"/>
            <a:chOff x="1481" y="683"/>
            <a:chExt cx="1209" cy="385"/>
          </a:xfrm>
        </p:grpSpPr>
        <p:cxnSp>
          <p:nvCxnSpPr>
            <p:cNvPr id="7" name="_s14340"/>
            <p:cNvCxnSpPr>
              <a:cxnSpLocks noChangeShapeType="1"/>
            </p:cNvCxnSpPr>
            <p:nvPr/>
          </p:nvCxnSpPr>
          <p:spPr bwMode="auto">
            <a:xfrm rot="16200000" flipV="1">
              <a:off x="2195" y="574"/>
              <a:ext cx="385" cy="604"/>
            </a:xfrm>
            <a:prstGeom prst="bentConnector3">
              <a:avLst>
                <a:gd name="adj1" fmla="val 50000"/>
              </a:avLst>
            </a:prstGeom>
            <a:noFill/>
            <a:ln w="28575">
              <a:solidFill>
                <a:schemeClr val="accent1">
                  <a:lumMod val="50000"/>
                </a:schemeClr>
              </a:solidFill>
              <a:miter lim="800000"/>
              <a:headEnd/>
              <a:tailEnd/>
            </a:ln>
          </p:spPr>
        </p:cxnSp>
        <p:cxnSp>
          <p:nvCxnSpPr>
            <p:cNvPr id="8" name="_s14341"/>
            <p:cNvCxnSpPr>
              <a:cxnSpLocks noChangeShapeType="1"/>
            </p:cNvCxnSpPr>
            <p:nvPr/>
          </p:nvCxnSpPr>
          <p:spPr bwMode="auto">
            <a:xfrm rot="5400000" flipH="1" flipV="1">
              <a:off x="1624" y="578"/>
              <a:ext cx="318" cy="604"/>
            </a:xfrm>
            <a:prstGeom prst="bentConnector3">
              <a:avLst>
                <a:gd name="adj1" fmla="val 50000"/>
              </a:avLst>
            </a:prstGeom>
            <a:noFill/>
            <a:ln w="28575">
              <a:solidFill>
                <a:schemeClr val="accent1">
                  <a:lumMod val="50000"/>
                </a:schemeClr>
              </a:solidFill>
              <a:miter lim="800000"/>
              <a:headEnd/>
              <a:tailEnd/>
            </a:ln>
          </p:spPr>
        </p:cxnSp>
      </p:grpSp>
      <p:sp>
        <p:nvSpPr>
          <p:cNvPr id="11" name="AutoShape 4"/>
          <p:cNvSpPr txBox="1">
            <a:spLocks noChangeArrowheads="1"/>
          </p:cNvSpPr>
          <p:nvPr/>
        </p:nvSpPr>
        <p:spPr bwMode="auto">
          <a:xfrm>
            <a:off x="803076" y="129068"/>
            <a:ext cx="7398767" cy="1046382"/>
          </a:xfrm>
          <a:prstGeom prst="roundRect">
            <a:avLst>
              <a:gd name="adj" fmla="val 21667"/>
            </a:avLst>
          </a:prstGeom>
          <a:ln>
            <a:solidFill>
              <a:schemeClr val="tx1"/>
            </a:solidFill>
            <a:headEnd/>
            <a:tailEnd/>
          </a:ln>
          <a:effectLst>
            <a:glow rad="1016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nchor="ctr" anchorCtr="1"/>
          <a:lstStyle>
            <a:lvl1pPr marL="447675" indent="-382588" algn="l" rtl="0" eaLnBrk="0" fontAlgn="base" hangingPunct="0">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63500" indent="0" algn="ctr" eaLnBrk="1" hangingPunct="1">
              <a:buNone/>
              <a:defRPr/>
            </a:pPr>
            <a:r>
              <a:rPr lang="es-CO" altLang="es-ES" sz="3600" b="1" dirty="0">
                <a:solidFill>
                  <a:schemeClr val="tx1">
                    <a:lumMod val="95000"/>
                    <a:lumOff val="5000"/>
                  </a:schemeClr>
                </a:solidFill>
                <a:latin typeface="Calibri" panose="020F0502020204030204" pitchFamily="34" charset="0"/>
              </a:rPr>
              <a:t>Referentes para la  Convergencia NIIF/NIC y NICSP</a:t>
            </a:r>
            <a:endParaRPr lang="es-ES" sz="3600" b="1" dirty="0">
              <a:solidFill>
                <a:schemeClr val="tx1">
                  <a:lumMod val="95000"/>
                  <a:lumOff val="5000"/>
                </a:schemeClr>
              </a:solidFill>
              <a:effectLst>
                <a:outerShdw blurRad="38100" dist="38100" dir="2700000" algn="tl">
                  <a:srgbClr val="000000"/>
                </a:outerShdw>
              </a:effectLst>
              <a:latin typeface="Calibri" panose="020F0502020204030204" pitchFamily="34" charset="0"/>
              <a:cs typeface="Arial" charset="0"/>
            </a:endParaRPr>
          </a:p>
        </p:txBody>
      </p:sp>
      <p:sp>
        <p:nvSpPr>
          <p:cNvPr id="12" name="Text Box 51"/>
          <p:cNvSpPr txBox="1">
            <a:spLocks noChangeArrowheads="1"/>
          </p:cNvSpPr>
          <p:nvPr/>
        </p:nvSpPr>
        <p:spPr bwMode="auto">
          <a:xfrm>
            <a:off x="2969569" y="2738638"/>
            <a:ext cx="30972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400" i="1" dirty="0">
                <a:latin typeface="Calibri" panose="020F0502020204030204" pitchFamily="34" charset="0"/>
              </a:rPr>
              <a:t>Gobierno  </a:t>
            </a:r>
            <a:endParaRPr lang="es-ES" altLang="es-CO" sz="2400" i="1" dirty="0">
              <a:latin typeface="Calibri" panose="020F0502020204030204" pitchFamily="34" charset="0"/>
            </a:endParaRPr>
          </a:p>
        </p:txBody>
      </p:sp>
      <p:cxnSp>
        <p:nvCxnSpPr>
          <p:cNvPr id="13" name="33 Conector recto de flecha"/>
          <p:cNvCxnSpPr/>
          <p:nvPr/>
        </p:nvCxnSpPr>
        <p:spPr>
          <a:xfrm rot="10800000" flipV="1">
            <a:off x="5554019" y="2954537"/>
            <a:ext cx="428625" cy="1588"/>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14" name="Text Box 47"/>
          <p:cNvSpPr txBox="1">
            <a:spLocks noChangeArrowheads="1"/>
          </p:cNvSpPr>
          <p:nvPr/>
        </p:nvSpPr>
        <p:spPr bwMode="auto">
          <a:xfrm>
            <a:off x="2969569" y="4367253"/>
            <a:ext cx="3097213"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400" i="1" dirty="0">
                <a:latin typeface="Calibri" panose="020F0502020204030204" pitchFamily="34" charset="0"/>
              </a:rPr>
              <a:t>Sector privado</a:t>
            </a:r>
          </a:p>
          <a:p>
            <a:pPr algn="ctr" eaLnBrk="1" hangingPunct="1">
              <a:spcBef>
                <a:spcPct val="50000"/>
              </a:spcBef>
            </a:pPr>
            <a:r>
              <a:rPr lang="es-CO" altLang="es-CO" sz="2400" i="1" dirty="0">
                <a:latin typeface="Calibri" panose="020F0502020204030204" pitchFamily="34" charset="0"/>
              </a:rPr>
              <a:t>-Empresas-</a:t>
            </a:r>
            <a:endParaRPr lang="es-ES" altLang="es-CO" sz="2400" i="1" dirty="0">
              <a:latin typeface="Calibri" panose="020F0502020204030204" pitchFamily="34" charset="0"/>
            </a:endParaRPr>
          </a:p>
        </p:txBody>
      </p:sp>
      <p:cxnSp>
        <p:nvCxnSpPr>
          <p:cNvPr id="15" name="33 Conector recto de flecha"/>
          <p:cNvCxnSpPr/>
          <p:nvPr/>
        </p:nvCxnSpPr>
        <p:spPr>
          <a:xfrm>
            <a:off x="2982269" y="4939581"/>
            <a:ext cx="500063" cy="1587"/>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cxnSp>
        <p:nvCxnSpPr>
          <p:cNvPr id="16" name="33 Conector recto de flecha"/>
          <p:cNvCxnSpPr/>
          <p:nvPr/>
        </p:nvCxnSpPr>
        <p:spPr>
          <a:xfrm rot="10800000" flipV="1">
            <a:off x="5554019" y="4824612"/>
            <a:ext cx="428625" cy="1588"/>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17" name="Text Box 46"/>
          <p:cNvSpPr txBox="1">
            <a:spLocks noChangeArrowheads="1"/>
          </p:cNvSpPr>
          <p:nvPr/>
        </p:nvSpPr>
        <p:spPr bwMode="auto">
          <a:xfrm>
            <a:off x="3257750" y="3314901"/>
            <a:ext cx="2870199"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400" i="1" dirty="0">
                <a:latin typeface="Calibri" panose="020F0502020204030204" pitchFamily="34" charset="0"/>
              </a:rPr>
              <a:t>Empresas estatales</a:t>
            </a:r>
          </a:p>
        </p:txBody>
      </p:sp>
      <p:cxnSp>
        <p:nvCxnSpPr>
          <p:cNvPr id="18" name="33 Conector recto de flecha"/>
          <p:cNvCxnSpPr/>
          <p:nvPr/>
        </p:nvCxnSpPr>
        <p:spPr>
          <a:xfrm>
            <a:off x="2982269" y="3526037"/>
            <a:ext cx="500063" cy="1588"/>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cxnSp>
        <p:nvCxnSpPr>
          <p:cNvPr id="19" name="33 Conector recto de flecha"/>
          <p:cNvCxnSpPr/>
          <p:nvPr/>
        </p:nvCxnSpPr>
        <p:spPr>
          <a:xfrm>
            <a:off x="2982269" y="2954537"/>
            <a:ext cx="500063" cy="1588"/>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20" name="19 CuadroTexto"/>
          <p:cNvSpPr txBox="1"/>
          <p:nvPr/>
        </p:nvSpPr>
        <p:spPr>
          <a:xfrm>
            <a:off x="953443" y="1659137"/>
            <a:ext cx="2808288" cy="738664"/>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a:spAutoFit/>
          </a:bodyPr>
          <a:lstStyle/>
          <a:p>
            <a:pPr algn="ctr" fontAlgn="ctr">
              <a:spcBef>
                <a:spcPts val="0"/>
              </a:spcBef>
              <a:spcAft>
                <a:spcPts val="0"/>
              </a:spcAft>
              <a:defRPr/>
            </a:pPr>
            <a:endParaRPr lang="es-ES" sz="500" b="1"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fontAlgn="ctr">
              <a:spcBef>
                <a:spcPts val="0"/>
              </a:spcBef>
              <a:spcAft>
                <a:spcPts val="0"/>
              </a:spcAft>
              <a:defRPr/>
            </a:pPr>
            <a:r>
              <a:rPr lang="es-ES" sz="3200" b="1" dirty="0">
                <a:solidFill>
                  <a:srgbClr val="000000"/>
                </a:solidFill>
                <a:effectLst>
                  <a:outerShdw blurRad="38100" dist="38100" dir="2700000" algn="tl">
                    <a:srgbClr val="000000">
                      <a:alpha val="43137"/>
                    </a:srgbClr>
                  </a:outerShdw>
                </a:effectLst>
                <a:latin typeface="Calibri" panose="020F0502020204030204" pitchFamily="34" charset="0"/>
              </a:rPr>
              <a:t>NACIONALES</a:t>
            </a:r>
          </a:p>
          <a:p>
            <a:pPr algn="ctr" fontAlgn="ctr">
              <a:spcBef>
                <a:spcPts val="0"/>
              </a:spcBef>
              <a:spcAft>
                <a:spcPts val="0"/>
              </a:spcAft>
              <a:defRPr/>
            </a:pPr>
            <a:endParaRPr lang="es-ES" sz="500" b="1"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
        <p:nvSpPr>
          <p:cNvPr id="21" name="20 CuadroTexto"/>
          <p:cNvSpPr txBox="1"/>
          <p:nvPr/>
        </p:nvSpPr>
        <p:spPr>
          <a:xfrm>
            <a:off x="4426474" y="1659137"/>
            <a:ext cx="3727869" cy="738664"/>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p>
            <a:pPr algn="ctr" fontAlgn="ctr">
              <a:spcBef>
                <a:spcPts val="0"/>
              </a:spcBef>
              <a:spcAft>
                <a:spcPts val="0"/>
              </a:spcAft>
              <a:defRPr/>
            </a:pPr>
            <a:endParaRPr lang="es-ES" sz="500" b="1"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fontAlgn="ctr">
              <a:spcBef>
                <a:spcPts val="0"/>
              </a:spcBef>
              <a:spcAft>
                <a:spcPts val="0"/>
              </a:spcAft>
              <a:defRPr/>
            </a:pPr>
            <a:r>
              <a:rPr lang="es-ES" sz="3200" b="1" dirty="0">
                <a:solidFill>
                  <a:srgbClr val="000000"/>
                </a:solidFill>
                <a:effectLst>
                  <a:outerShdw blurRad="38100" dist="38100" dir="2700000" algn="tl">
                    <a:srgbClr val="000000">
                      <a:alpha val="43137"/>
                    </a:srgbClr>
                  </a:outerShdw>
                </a:effectLst>
                <a:latin typeface="Calibri" panose="020F0502020204030204" pitchFamily="34" charset="0"/>
              </a:rPr>
              <a:t>INTERNACIONALES</a:t>
            </a:r>
          </a:p>
          <a:p>
            <a:pPr algn="ctr" fontAlgn="ctr">
              <a:spcBef>
                <a:spcPts val="0"/>
              </a:spcBef>
              <a:spcAft>
                <a:spcPts val="0"/>
              </a:spcAft>
              <a:defRPr/>
            </a:pPr>
            <a:endParaRPr lang="es-ES" sz="500" b="1"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
        <p:nvSpPr>
          <p:cNvPr id="22" name="21 CuadroTexto"/>
          <p:cNvSpPr txBox="1"/>
          <p:nvPr/>
        </p:nvSpPr>
        <p:spPr>
          <a:xfrm>
            <a:off x="1745606" y="2581178"/>
            <a:ext cx="1295400" cy="1383284"/>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p>
            <a:pPr algn="ctr" fontAlgn="ctr">
              <a:spcBef>
                <a:spcPts val="0"/>
              </a:spcBef>
              <a:spcAft>
                <a:spcPts val="0"/>
              </a:spcAft>
              <a:defRPr/>
            </a:pPr>
            <a:r>
              <a:rPr lang="es-ES" sz="2800" b="1" dirty="0">
                <a:effectLst>
                  <a:outerShdw blurRad="38100" dist="38100" dir="2700000" algn="tl">
                    <a:srgbClr val="000000">
                      <a:alpha val="43137"/>
                    </a:srgbClr>
                  </a:outerShdw>
                </a:effectLst>
                <a:latin typeface="Calibri" panose="020F0502020204030204" pitchFamily="34" charset="0"/>
              </a:rPr>
              <a:t>C G N</a:t>
            </a:r>
            <a:endParaRPr lang="es-ES" sz="2800" b="1" i="1" dirty="0">
              <a:effectLst>
                <a:outerShdw blurRad="38100" dist="38100" dir="2700000" algn="tl">
                  <a:srgbClr val="000000">
                    <a:alpha val="43137"/>
                  </a:srgbClr>
                </a:outerShdw>
              </a:effectLst>
              <a:latin typeface="Calibri" panose="020F0502020204030204" pitchFamily="34" charset="0"/>
            </a:endParaRPr>
          </a:p>
        </p:txBody>
      </p:sp>
      <p:sp>
        <p:nvSpPr>
          <p:cNvPr id="23" name="_s1030"/>
          <p:cNvSpPr>
            <a:spLocks noChangeArrowheads="1"/>
          </p:cNvSpPr>
          <p:nvPr/>
        </p:nvSpPr>
        <p:spPr bwMode="auto">
          <a:xfrm>
            <a:off x="521644" y="2881488"/>
            <a:ext cx="1008063" cy="760437"/>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32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 C P</a:t>
            </a:r>
          </a:p>
        </p:txBody>
      </p:sp>
      <p:sp>
        <p:nvSpPr>
          <p:cNvPr id="24" name="23 CuadroTexto"/>
          <p:cNvSpPr txBox="1"/>
          <p:nvPr/>
        </p:nvSpPr>
        <p:spPr>
          <a:xfrm>
            <a:off x="5993757" y="2738638"/>
            <a:ext cx="1152525" cy="1008063"/>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dirty="0"/>
              <a:t>I F A C</a:t>
            </a:r>
          </a:p>
        </p:txBody>
      </p:sp>
      <p:sp>
        <p:nvSpPr>
          <p:cNvPr id="25" name="_s1030"/>
          <p:cNvSpPr>
            <a:spLocks noChangeArrowheads="1"/>
          </p:cNvSpPr>
          <p:nvPr/>
        </p:nvSpPr>
        <p:spPr bwMode="auto">
          <a:xfrm>
            <a:off x="7362181" y="2738638"/>
            <a:ext cx="1079500" cy="1037928"/>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8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NICSP</a:t>
            </a:r>
          </a:p>
        </p:txBody>
      </p:sp>
      <p:sp>
        <p:nvSpPr>
          <p:cNvPr id="26" name="_s1030"/>
          <p:cNvSpPr>
            <a:spLocks noChangeArrowheads="1"/>
          </p:cNvSpPr>
          <p:nvPr/>
        </p:nvSpPr>
        <p:spPr bwMode="auto">
          <a:xfrm>
            <a:off x="7362182" y="4249938"/>
            <a:ext cx="1152525" cy="1081088"/>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8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NIC / </a:t>
            </a:r>
          </a:p>
          <a:p>
            <a:pPr algn="ctr" fontAlgn="auto">
              <a:spcBef>
                <a:spcPts val="0"/>
              </a:spcBef>
              <a:spcAft>
                <a:spcPts val="0"/>
              </a:spcAft>
              <a:defRPr/>
            </a:pPr>
            <a:r>
              <a:rPr lang="es-ES" sz="28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NIIF</a:t>
            </a:r>
          </a:p>
        </p:txBody>
      </p:sp>
      <p:cxnSp>
        <p:nvCxnSpPr>
          <p:cNvPr id="27" name="_s14340"/>
          <p:cNvCxnSpPr>
            <a:cxnSpLocks noChangeShapeType="1"/>
            <a:stCxn id="22" idx="1"/>
            <a:endCxn id="23" idx="3"/>
          </p:cNvCxnSpPr>
          <p:nvPr/>
        </p:nvCxnSpPr>
        <p:spPr bwMode="auto">
          <a:xfrm rot="10800000">
            <a:off x="1529708" y="3261708"/>
            <a:ext cx="215899" cy="11113"/>
          </a:xfrm>
          <a:prstGeom prst="bentConnector3">
            <a:avLst>
              <a:gd name="adj1" fmla="val 50000"/>
            </a:avLst>
          </a:prstGeom>
          <a:noFill/>
          <a:ln w="28575">
            <a:solidFill>
              <a:schemeClr val="accent1">
                <a:lumMod val="50000"/>
              </a:schemeClr>
            </a:solidFill>
            <a:miter lim="800000"/>
            <a:headEnd/>
            <a:tailEnd/>
          </a:ln>
        </p:spPr>
      </p:cxnSp>
      <p:cxnSp>
        <p:nvCxnSpPr>
          <p:cNvPr id="28" name="_s14340"/>
          <p:cNvCxnSpPr>
            <a:cxnSpLocks noChangeShapeType="1"/>
            <a:stCxn id="24" idx="3"/>
            <a:endCxn id="25" idx="1"/>
          </p:cNvCxnSpPr>
          <p:nvPr/>
        </p:nvCxnSpPr>
        <p:spPr bwMode="auto">
          <a:xfrm>
            <a:off x="7146282" y="3242670"/>
            <a:ext cx="215899" cy="14932"/>
          </a:xfrm>
          <a:prstGeom prst="bentConnector3">
            <a:avLst>
              <a:gd name="adj1" fmla="val 50000"/>
            </a:avLst>
          </a:prstGeom>
          <a:noFill/>
          <a:ln w="28575">
            <a:solidFill>
              <a:schemeClr val="bg1">
                <a:lumMod val="50000"/>
              </a:schemeClr>
            </a:solidFill>
            <a:miter lim="800000"/>
            <a:headEnd/>
            <a:tailEnd/>
          </a:ln>
        </p:spPr>
      </p:cxnSp>
      <p:cxnSp>
        <p:nvCxnSpPr>
          <p:cNvPr id="29" name="_s14340"/>
          <p:cNvCxnSpPr>
            <a:cxnSpLocks noChangeShapeType="1"/>
            <a:stCxn id="36" idx="3"/>
            <a:endCxn id="26" idx="1"/>
          </p:cNvCxnSpPr>
          <p:nvPr/>
        </p:nvCxnSpPr>
        <p:spPr bwMode="auto">
          <a:xfrm>
            <a:off x="7135169" y="4785720"/>
            <a:ext cx="227013" cy="4762"/>
          </a:xfrm>
          <a:prstGeom prst="bentConnector3">
            <a:avLst>
              <a:gd name="adj1" fmla="val 50000"/>
            </a:avLst>
          </a:prstGeom>
          <a:noFill/>
          <a:ln w="28575">
            <a:solidFill>
              <a:schemeClr val="accent1">
                <a:lumMod val="50000"/>
              </a:schemeClr>
            </a:solidFill>
            <a:miter lim="800000"/>
            <a:headEnd/>
            <a:tailEnd/>
          </a:ln>
        </p:spPr>
      </p:cxnSp>
      <p:sp>
        <p:nvSpPr>
          <p:cNvPr id="30" name="29 CuadroTexto"/>
          <p:cNvSpPr txBox="1"/>
          <p:nvPr/>
        </p:nvSpPr>
        <p:spPr>
          <a:xfrm>
            <a:off x="1745606" y="4249936"/>
            <a:ext cx="1295400" cy="1451793"/>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sz="2400" dirty="0"/>
              <a:t>MHCP</a:t>
            </a:r>
          </a:p>
          <a:p>
            <a:r>
              <a:rPr lang="es-ES" sz="2400" dirty="0" err="1"/>
              <a:t>M.Cio</a:t>
            </a:r>
            <a:endParaRPr lang="es-ES" sz="2400" dirty="0"/>
          </a:p>
          <a:p>
            <a:r>
              <a:rPr lang="es-ES" sz="2400" dirty="0"/>
              <a:t>CTCP</a:t>
            </a:r>
          </a:p>
        </p:txBody>
      </p:sp>
      <p:cxnSp>
        <p:nvCxnSpPr>
          <p:cNvPr id="31" name="_s14341"/>
          <p:cNvCxnSpPr>
            <a:cxnSpLocks noChangeShapeType="1"/>
            <a:stCxn id="23" idx="1"/>
            <a:endCxn id="20" idx="1"/>
          </p:cNvCxnSpPr>
          <p:nvPr/>
        </p:nvCxnSpPr>
        <p:spPr bwMode="auto">
          <a:xfrm rot="10800000" flipH="1">
            <a:off x="521643" y="2028469"/>
            <a:ext cx="431799" cy="1233238"/>
          </a:xfrm>
          <a:prstGeom prst="bentConnector3">
            <a:avLst>
              <a:gd name="adj1" fmla="val -52941"/>
            </a:avLst>
          </a:prstGeom>
          <a:noFill/>
          <a:ln w="28575">
            <a:solidFill>
              <a:schemeClr val="accent1">
                <a:lumMod val="50000"/>
              </a:schemeClr>
            </a:solidFill>
            <a:miter lim="800000"/>
            <a:headEnd/>
            <a:tailEnd/>
          </a:ln>
        </p:spPr>
      </p:cxnSp>
      <p:cxnSp>
        <p:nvCxnSpPr>
          <p:cNvPr id="32" name="_s14341"/>
          <p:cNvCxnSpPr>
            <a:cxnSpLocks noChangeShapeType="1"/>
          </p:cNvCxnSpPr>
          <p:nvPr/>
        </p:nvCxnSpPr>
        <p:spPr bwMode="auto">
          <a:xfrm rot="5400000" flipH="1" flipV="1">
            <a:off x="-964659" y="3460673"/>
            <a:ext cx="2870757" cy="6351"/>
          </a:xfrm>
          <a:prstGeom prst="bentConnector3">
            <a:avLst>
              <a:gd name="adj1" fmla="val 43485"/>
            </a:avLst>
          </a:prstGeom>
          <a:noFill/>
          <a:ln w="28575">
            <a:solidFill>
              <a:schemeClr val="accent1">
                <a:lumMod val="50000"/>
              </a:schemeClr>
            </a:solidFill>
            <a:miter lim="800000"/>
            <a:headEnd/>
            <a:tailEnd/>
          </a:ln>
        </p:spPr>
      </p:cxnSp>
      <p:cxnSp>
        <p:nvCxnSpPr>
          <p:cNvPr id="33" name="_s14341"/>
          <p:cNvCxnSpPr>
            <a:cxnSpLocks noChangeShapeType="1"/>
            <a:stCxn id="25" idx="3"/>
            <a:endCxn id="21" idx="3"/>
          </p:cNvCxnSpPr>
          <p:nvPr/>
        </p:nvCxnSpPr>
        <p:spPr bwMode="auto">
          <a:xfrm flipH="1" flipV="1">
            <a:off x="8154343" y="2028469"/>
            <a:ext cx="287338" cy="1229133"/>
          </a:xfrm>
          <a:prstGeom prst="bentConnector3">
            <a:avLst>
              <a:gd name="adj1" fmla="val -79558"/>
            </a:avLst>
          </a:prstGeom>
          <a:noFill/>
          <a:ln w="28575">
            <a:solidFill>
              <a:schemeClr val="accent1">
                <a:lumMod val="50000"/>
              </a:schemeClr>
            </a:solidFill>
            <a:miter lim="800000"/>
            <a:headEnd/>
            <a:tailEnd/>
          </a:ln>
          <a:extLst>
            <a:ext uri="{909E8E84-426E-40DD-AFC4-6F175D3DCCD1}">
              <a14:hiddenFill xmlns:a14="http://schemas.microsoft.com/office/drawing/2010/main">
                <a:noFill/>
              </a14:hiddenFill>
            </a:ext>
          </a:extLst>
        </p:spPr>
      </p:cxnSp>
      <p:cxnSp>
        <p:nvCxnSpPr>
          <p:cNvPr id="34" name="_s14341"/>
          <p:cNvCxnSpPr>
            <a:cxnSpLocks noChangeShapeType="1"/>
          </p:cNvCxnSpPr>
          <p:nvPr/>
        </p:nvCxnSpPr>
        <p:spPr bwMode="auto">
          <a:xfrm flipH="1" flipV="1">
            <a:off x="8154343" y="1973462"/>
            <a:ext cx="350838" cy="2781300"/>
          </a:xfrm>
          <a:prstGeom prst="bentConnector3">
            <a:avLst>
              <a:gd name="adj1" fmla="val -65157"/>
            </a:avLst>
          </a:prstGeom>
          <a:noFill/>
          <a:ln w="28575">
            <a:solidFill>
              <a:schemeClr val="accent1">
                <a:lumMod val="50000"/>
              </a:schemeClr>
            </a:solidFill>
            <a:miter lim="800000"/>
            <a:headEnd/>
            <a:tailEnd/>
          </a:ln>
          <a:extLst>
            <a:ext uri="{909E8E84-426E-40DD-AFC4-6F175D3DCCD1}">
              <a14:hiddenFill xmlns:a14="http://schemas.microsoft.com/office/drawing/2010/main">
                <a:noFill/>
              </a14:hiddenFill>
            </a:ext>
          </a:extLst>
        </p:spPr>
      </p:cxnSp>
      <p:cxnSp>
        <p:nvCxnSpPr>
          <p:cNvPr id="35" name="34 Conector angular"/>
          <p:cNvCxnSpPr/>
          <p:nvPr/>
        </p:nvCxnSpPr>
        <p:spPr>
          <a:xfrm rot="16200000" flipV="1">
            <a:off x="5306369" y="3711775"/>
            <a:ext cx="925512" cy="785813"/>
          </a:xfrm>
          <a:prstGeom prst="bentConnector3">
            <a:avLst>
              <a:gd name="adj1" fmla="val 50000"/>
            </a:avLst>
          </a:prstGeom>
          <a:ln w="63500">
            <a:solidFill>
              <a:srgbClr val="F7B0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5982644" y="4240413"/>
            <a:ext cx="1152525" cy="1090613"/>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dirty="0"/>
              <a:t>I A S B</a:t>
            </a:r>
          </a:p>
        </p:txBody>
      </p:sp>
      <p:cxnSp>
        <p:nvCxnSpPr>
          <p:cNvPr id="43" name="_s14340"/>
          <p:cNvCxnSpPr>
            <a:cxnSpLocks noChangeShapeType="1"/>
          </p:cNvCxnSpPr>
          <p:nvPr/>
        </p:nvCxnSpPr>
        <p:spPr bwMode="auto">
          <a:xfrm rot="10800000" flipV="1">
            <a:off x="461384" y="4790481"/>
            <a:ext cx="1260473" cy="83016"/>
          </a:xfrm>
          <a:prstGeom prst="bentConnector3">
            <a:avLst>
              <a:gd name="adj1" fmla="val 50000"/>
            </a:avLst>
          </a:prstGeom>
          <a:noFill/>
          <a:ln w="28575">
            <a:solidFill>
              <a:srgbClr val="008080"/>
            </a:solidFill>
            <a:miter lim="800000"/>
            <a:headEnd/>
            <a:tailEnd/>
          </a:ln>
        </p:spPr>
      </p:cxnSp>
    </p:spTree>
    <p:extLst>
      <p:ext uri="{BB962C8B-B14F-4D97-AF65-F5344CB8AC3E}">
        <p14:creationId xmlns:p14="http://schemas.microsoft.com/office/powerpoint/2010/main" val="3984406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87097"/>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35496" y="6465888"/>
            <a:ext cx="1905000" cy="323850"/>
          </a:xfrm>
        </p:spPr>
        <p:txBody>
          <a:bodyPr/>
          <a:lstStyle/>
          <a:p>
            <a:pPr>
              <a:defRPr/>
            </a:pPr>
            <a:fld id="{8A025F99-1DAF-4D1C-906F-3757E7DA4970}" type="slidenum">
              <a:rPr lang="es-ES_tradnl" smtClean="0"/>
              <a:pPr>
                <a:defRPr/>
              </a:pPr>
              <a:t>4</a:t>
            </a:fld>
            <a:endParaRPr lang="es-ES_tradnl" dirty="0"/>
          </a:p>
        </p:txBody>
      </p:sp>
      <p:sp>
        <p:nvSpPr>
          <p:cNvPr id="6" name="Título 1"/>
          <p:cNvSpPr txBox="1">
            <a:spLocks/>
          </p:cNvSpPr>
          <p:nvPr/>
        </p:nvSpPr>
        <p:spPr>
          <a:xfrm>
            <a:off x="0" y="133498"/>
            <a:ext cx="8946579" cy="765175"/>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altLang="es-CO" sz="3600" kern="0" dirty="0"/>
              <a:t>MARCOS NORMATIVOS  DE CONTABILIDAD PÚBLICA EN COLOMBIA</a:t>
            </a:r>
          </a:p>
        </p:txBody>
      </p:sp>
      <p:sp>
        <p:nvSpPr>
          <p:cNvPr id="7" name="18 CuadroTexto"/>
          <p:cNvSpPr txBox="1"/>
          <p:nvPr/>
        </p:nvSpPr>
        <p:spPr>
          <a:xfrm>
            <a:off x="35496" y="1196752"/>
            <a:ext cx="9001000" cy="686342"/>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fontAlgn="ctr">
              <a:defRPr/>
            </a:pPr>
            <a:endParaRPr lang="es-ES" sz="500" b="1" dirty="0">
              <a:solidFill>
                <a:srgbClr val="000000"/>
              </a:solidFill>
            </a:endParaRPr>
          </a:p>
          <a:p>
            <a:pPr algn="ctr" fontAlgn="ctr">
              <a:defRPr/>
            </a:pPr>
            <a:r>
              <a:rPr lang="es-ES" sz="2800" b="1" dirty="0">
                <a:solidFill>
                  <a:srgbClr val="000000"/>
                </a:solidFill>
                <a:latin typeface="Calibri" pitchFamily="34" charset="0"/>
              </a:rPr>
              <a:t>RÉGIMEN DE CONTABILIDAD PÚBLICA - RCP</a:t>
            </a:r>
          </a:p>
        </p:txBody>
      </p:sp>
      <p:sp>
        <p:nvSpPr>
          <p:cNvPr id="8" name="_s1030"/>
          <p:cNvSpPr>
            <a:spLocks noChangeArrowheads="1"/>
          </p:cNvSpPr>
          <p:nvPr/>
        </p:nvSpPr>
        <p:spPr bwMode="auto">
          <a:xfrm>
            <a:off x="291753" y="2717949"/>
            <a:ext cx="1648743" cy="720725"/>
          </a:xfrm>
          <a:prstGeom prst="roundRect">
            <a:avLst>
              <a:gd name="adj" fmla="val 16667"/>
            </a:avLst>
          </a:prstGeom>
          <a:gradFill rotWithShape="0">
            <a:gsLst>
              <a:gs pos="0">
                <a:srgbClr val="A6A6A6"/>
              </a:gs>
              <a:gs pos="50000">
                <a:srgbClr val="FFFFFF"/>
              </a:gs>
              <a:gs pos="100000">
                <a:srgbClr val="D9D9D9"/>
              </a:gs>
            </a:gsLst>
            <a:path path="rect">
              <a:fillToRect l="100000" t="100000"/>
            </a:path>
          </a:gradFill>
          <a:ln w="12700" algn="ctr">
            <a:solidFill>
              <a:schemeClr val="tx1"/>
            </a:solidFill>
            <a:round/>
            <a:headEnd/>
            <a:tailEnd/>
          </a:ln>
          <a:effectLst>
            <a:glow rad="63500">
              <a:schemeClr val="accent6">
                <a:satMod val="175000"/>
                <a:alpha val="40000"/>
              </a:schemeClr>
            </a:glo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O" b="1" dirty="0">
                <a:solidFill>
                  <a:srgbClr val="4E75A3"/>
                </a:solidFill>
              </a:rPr>
              <a:t>NICSP</a:t>
            </a:r>
          </a:p>
        </p:txBody>
      </p:sp>
      <p:sp>
        <p:nvSpPr>
          <p:cNvPr id="9" name="20 CuadroTexto"/>
          <p:cNvSpPr txBox="1">
            <a:spLocks noChangeArrowheads="1"/>
          </p:cNvSpPr>
          <p:nvPr/>
        </p:nvSpPr>
        <p:spPr bwMode="auto">
          <a:xfrm>
            <a:off x="35496" y="3752329"/>
            <a:ext cx="2325430" cy="612775"/>
          </a:xfrm>
          <a:prstGeom prst="rect">
            <a:avLst/>
          </a:prstGeom>
          <a:ln>
            <a:solidFill>
              <a:schemeClr val="tx1"/>
            </a:solidFill>
            <a:headEnd/>
            <a:tailEnd/>
          </a:ln>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2000" b="1" dirty="0"/>
              <a:t>Entidades </a:t>
            </a:r>
          </a:p>
          <a:p>
            <a:pPr algn="ctr" fontAlgn="ctr">
              <a:spcBef>
                <a:spcPct val="0"/>
              </a:spcBef>
              <a:buFontTx/>
              <a:buNone/>
            </a:pPr>
            <a:r>
              <a:rPr lang="es-ES" altLang="es-CO" sz="2000" b="1" dirty="0"/>
              <a:t>Gobierno General</a:t>
            </a:r>
          </a:p>
        </p:txBody>
      </p:sp>
      <p:sp>
        <p:nvSpPr>
          <p:cNvPr id="10" name="20 CuadroTexto"/>
          <p:cNvSpPr txBox="1">
            <a:spLocks noChangeArrowheads="1"/>
          </p:cNvSpPr>
          <p:nvPr/>
        </p:nvSpPr>
        <p:spPr bwMode="auto">
          <a:xfrm>
            <a:off x="4985941" y="3622824"/>
            <a:ext cx="1987550" cy="392112"/>
          </a:xfrm>
          <a:prstGeom prst="rect">
            <a:avLst/>
          </a:prstGeom>
          <a:gradFill rotWithShape="0">
            <a:gsLst>
              <a:gs pos="0">
                <a:srgbClr val="FFFFFF"/>
              </a:gs>
              <a:gs pos="50000">
                <a:srgbClr val="FFFFFF"/>
              </a:gs>
              <a:gs pos="100000">
                <a:srgbClr val="F7B009"/>
              </a:gs>
            </a:gsLst>
            <a:lin ang="0"/>
          </a:gradFill>
          <a:ln w="19050">
            <a:solidFill>
              <a:schemeClr val="tx1"/>
            </a:solidFill>
            <a:miter lim="800000"/>
            <a:headEnd/>
            <a:tailEnd/>
          </a:ln>
          <a:effectLst>
            <a:glow rad="63500">
              <a:schemeClr val="accent4">
                <a:satMod val="175000"/>
                <a:alpha val="40000"/>
              </a:schemeClr>
            </a:glo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1800" b="1" dirty="0"/>
              <a:t>Empresas Públicas</a:t>
            </a:r>
          </a:p>
        </p:txBody>
      </p:sp>
      <p:sp>
        <p:nvSpPr>
          <p:cNvPr id="11" name="_s1030"/>
          <p:cNvSpPr>
            <a:spLocks noChangeArrowheads="1"/>
          </p:cNvSpPr>
          <p:nvPr/>
        </p:nvSpPr>
        <p:spPr bwMode="auto">
          <a:xfrm>
            <a:off x="2268139" y="4439195"/>
            <a:ext cx="3239965" cy="862013"/>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600"/>
              </a:lnSpc>
              <a:defRPr/>
            </a:pPr>
            <a:r>
              <a:rPr lang="es-ES" sz="2000" b="1" dirty="0">
                <a:solidFill>
                  <a:srgbClr val="C00000"/>
                </a:solidFill>
                <a:latin typeface="Calibri" pitchFamily="34" charset="0"/>
                <a:cs typeface="Arial" charset="0"/>
              </a:rPr>
              <a:t>Que cotizan en el mercado  de</a:t>
            </a:r>
          </a:p>
          <a:p>
            <a:pPr algn="ctr">
              <a:lnSpc>
                <a:spcPts val="1600"/>
              </a:lnSpc>
              <a:defRPr/>
            </a:pPr>
            <a:r>
              <a:rPr lang="es-ES" sz="2000" b="1" dirty="0">
                <a:solidFill>
                  <a:srgbClr val="C00000"/>
                </a:solidFill>
                <a:latin typeface="Calibri" pitchFamily="34" charset="0"/>
                <a:cs typeface="Arial" charset="0"/>
              </a:rPr>
              <a:t> valores o captan o administran </a:t>
            </a:r>
          </a:p>
          <a:p>
            <a:pPr algn="ctr">
              <a:lnSpc>
                <a:spcPts val="1600"/>
              </a:lnSpc>
              <a:defRPr/>
            </a:pPr>
            <a:r>
              <a:rPr lang="es-ES" sz="2000" b="1" dirty="0">
                <a:solidFill>
                  <a:srgbClr val="C00000"/>
                </a:solidFill>
                <a:latin typeface="Calibri" pitchFamily="34" charset="0"/>
                <a:cs typeface="Arial" charset="0"/>
              </a:rPr>
              <a:t>ahorro del público</a:t>
            </a:r>
          </a:p>
        </p:txBody>
      </p:sp>
      <p:sp>
        <p:nvSpPr>
          <p:cNvPr id="12" name="_s1030"/>
          <p:cNvSpPr>
            <a:spLocks noChangeArrowheads="1"/>
          </p:cNvSpPr>
          <p:nvPr/>
        </p:nvSpPr>
        <p:spPr bwMode="auto">
          <a:xfrm>
            <a:off x="5724128" y="4369940"/>
            <a:ext cx="3312368" cy="787252"/>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800"/>
              </a:lnSpc>
              <a:defRPr/>
            </a:pPr>
            <a:r>
              <a:rPr lang="es-ES" sz="2000" b="1" dirty="0">
                <a:solidFill>
                  <a:srgbClr val="4E75A3"/>
                </a:solidFill>
                <a:latin typeface="Calibri" pitchFamily="34" charset="0"/>
                <a:cs typeface="Arial" charset="0"/>
              </a:rPr>
              <a:t>     </a:t>
            </a: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r>
              <a:rPr lang="es-ES" sz="2000" b="1" dirty="0">
                <a:solidFill>
                  <a:srgbClr val="C00000"/>
                </a:solidFill>
                <a:latin typeface="Calibri" pitchFamily="34" charset="0"/>
                <a:cs typeface="Arial" charset="0"/>
              </a:rPr>
              <a:t>Que no cotizan en el mercado</a:t>
            </a:r>
          </a:p>
          <a:p>
            <a:pPr algn="ctr">
              <a:lnSpc>
                <a:spcPts val="1800"/>
              </a:lnSpc>
              <a:defRPr/>
            </a:pPr>
            <a:r>
              <a:rPr lang="es-ES" sz="2000" b="1" dirty="0">
                <a:solidFill>
                  <a:srgbClr val="C00000"/>
                </a:solidFill>
                <a:latin typeface="Calibri" pitchFamily="34" charset="0"/>
                <a:cs typeface="Arial" charset="0"/>
              </a:rPr>
              <a:t> de valores y que  no captan  ni</a:t>
            </a:r>
          </a:p>
          <a:p>
            <a:pPr algn="ctr">
              <a:lnSpc>
                <a:spcPts val="1800"/>
              </a:lnSpc>
              <a:defRPr/>
            </a:pPr>
            <a:r>
              <a:rPr lang="es-ES" sz="2000" b="1" dirty="0">
                <a:solidFill>
                  <a:srgbClr val="C00000"/>
                </a:solidFill>
                <a:latin typeface="Calibri" pitchFamily="34" charset="0"/>
                <a:cs typeface="Arial" charset="0"/>
              </a:rPr>
              <a:t> administran ahorro del público</a:t>
            </a: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p:txBody>
      </p:sp>
      <p:sp>
        <p:nvSpPr>
          <p:cNvPr id="13" name="10 CuadroTexto"/>
          <p:cNvSpPr txBox="1">
            <a:spLocks noChangeArrowheads="1"/>
          </p:cNvSpPr>
          <p:nvPr/>
        </p:nvSpPr>
        <p:spPr bwMode="auto">
          <a:xfrm>
            <a:off x="2537866" y="5751546"/>
            <a:ext cx="2639469" cy="923330"/>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800" b="1" dirty="0">
                <a:solidFill>
                  <a:srgbClr val="000000"/>
                </a:solidFill>
              </a:rPr>
              <a:t>Res. 743 / 2013, modificada por la Res 598  10/12/2014 (CGN)</a:t>
            </a:r>
          </a:p>
        </p:txBody>
      </p:sp>
      <p:sp>
        <p:nvSpPr>
          <p:cNvPr id="14" name="_s1030"/>
          <p:cNvSpPr>
            <a:spLocks noChangeArrowheads="1"/>
          </p:cNvSpPr>
          <p:nvPr/>
        </p:nvSpPr>
        <p:spPr bwMode="auto">
          <a:xfrm>
            <a:off x="1763689" y="1954361"/>
            <a:ext cx="3760416" cy="504825"/>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6">
                <a:satMod val="175000"/>
                <a:alpha val="40000"/>
              </a:schemeClr>
            </a:glow>
          </a:effectLst>
        </p:spPr>
        <p:txBody>
          <a:bodyPr wrap="none" anchor="ctr"/>
          <a:lstStyle/>
          <a:p>
            <a:pPr algn="ctr">
              <a:defRPr/>
            </a:pPr>
            <a:r>
              <a:rPr lang="es-CO" sz="3600" b="1" dirty="0">
                <a:solidFill>
                  <a:srgbClr val="4E75A3"/>
                </a:solidFill>
                <a:latin typeface="Calibri" pitchFamily="34" charset="0"/>
                <a:cs typeface="Arial" charset="0"/>
              </a:rPr>
              <a:t>Alineado con </a:t>
            </a:r>
            <a:endParaRPr lang="es-ES" sz="3600" b="1" dirty="0">
              <a:solidFill>
                <a:srgbClr val="4E75A3"/>
              </a:solidFill>
              <a:latin typeface="Calibri" pitchFamily="34" charset="0"/>
              <a:cs typeface="Arial" charset="0"/>
            </a:endParaRPr>
          </a:p>
        </p:txBody>
      </p:sp>
      <p:sp>
        <p:nvSpPr>
          <p:cNvPr id="15" name="10 CuadroTexto"/>
          <p:cNvSpPr txBox="1">
            <a:spLocks noChangeArrowheads="1"/>
          </p:cNvSpPr>
          <p:nvPr/>
        </p:nvSpPr>
        <p:spPr bwMode="auto">
          <a:xfrm>
            <a:off x="194923" y="4891807"/>
            <a:ext cx="1777986" cy="769441"/>
          </a:xfrm>
          <a:prstGeom prst="rect">
            <a:avLst/>
          </a:prstGeom>
          <a:gradFill rotWithShape="0">
            <a:gsLst>
              <a:gs pos="0">
                <a:schemeClr val="bg1">
                  <a:lumMod val="75000"/>
                </a:schemeClr>
              </a:gs>
              <a:gs pos="14000">
                <a:srgbClr val="FFFFFF"/>
              </a:gs>
              <a:gs pos="50000">
                <a:srgbClr val="FFFFFF"/>
              </a:gs>
              <a:gs pos="100000">
                <a:schemeClr val="bg1"/>
              </a:gs>
            </a:gsLst>
            <a:lin ang="5400000"/>
          </a:gradFill>
          <a:ln w="6350" algn="ctr">
            <a:solidFill>
              <a:schemeClr val="tx1"/>
            </a:solidFill>
            <a:miter lim="800000"/>
            <a:headEnd/>
            <a:tailEnd/>
          </a:ln>
          <a:effectLst>
            <a:glow rad="63500">
              <a:schemeClr val="accent6">
                <a:satMod val="175000"/>
                <a:alpha val="40000"/>
              </a:schemeClr>
            </a:glow>
          </a:effectLst>
        </p:spPr>
        <p:txBody>
          <a:bodyPr wrap="none" anchor="ctr" anchorCtr="1">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a:buFont typeface="Wingdings" pitchFamily="2" charset="2"/>
              <a:buNone/>
              <a:defRPr/>
            </a:pPr>
            <a:r>
              <a:rPr lang="es-AR" sz="2000" b="1" dirty="0">
                <a:solidFill>
                  <a:srgbClr val="000000"/>
                </a:solidFill>
                <a:latin typeface="Calibri" pitchFamily="34" charset="0"/>
              </a:rPr>
              <a:t>Proyecto de </a:t>
            </a:r>
          </a:p>
          <a:p>
            <a:pPr algn="ctr">
              <a:buFont typeface="Wingdings" pitchFamily="2" charset="2"/>
              <a:buNone/>
              <a:defRPr/>
            </a:pPr>
            <a:r>
              <a:rPr lang="es-AR" sz="2000" b="1" dirty="0">
                <a:solidFill>
                  <a:srgbClr val="000000"/>
                </a:solidFill>
                <a:latin typeface="Calibri" pitchFamily="34" charset="0"/>
              </a:rPr>
              <a:t>Modernización</a:t>
            </a:r>
          </a:p>
        </p:txBody>
      </p:sp>
      <p:sp>
        <p:nvSpPr>
          <p:cNvPr id="16" name="_s1030"/>
          <p:cNvSpPr>
            <a:spLocks noChangeArrowheads="1"/>
          </p:cNvSpPr>
          <p:nvPr/>
        </p:nvSpPr>
        <p:spPr bwMode="auto">
          <a:xfrm>
            <a:off x="5148064" y="2719536"/>
            <a:ext cx="2016224" cy="574675"/>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a:defRPr/>
            </a:pPr>
            <a:r>
              <a:rPr lang="es-ES" sz="3200" b="1" dirty="0">
                <a:solidFill>
                  <a:srgbClr val="4E75A3"/>
                </a:solidFill>
                <a:cs typeface="Arial" charset="0"/>
              </a:rPr>
              <a:t>NIC / NIIF</a:t>
            </a:r>
          </a:p>
        </p:txBody>
      </p:sp>
      <p:sp>
        <p:nvSpPr>
          <p:cNvPr id="17" name="Line 27"/>
          <p:cNvSpPr>
            <a:spLocks noChangeShapeType="1"/>
          </p:cNvSpPr>
          <p:nvPr/>
        </p:nvSpPr>
        <p:spPr bwMode="auto">
          <a:xfrm>
            <a:off x="4120754" y="1883094"/>
            <a:ext cx="0" cy="71267"/>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cxnSp>
        <p:nvCxnSpPr>
          <p:cNvPr id="18" name="AutoShape 28"/>
          <p:cNvCxnSpPr>
            <a:cxnSpLocks noChangeShapeType="1"/>
            <a:stCxn id="14" idx="2"/>
            <a:endCxn id="8" idx="0"/>
          </p:cNvCxnSpPr>
          <p:nvPr/>
        </p:nvCxnSpPr>
        <p:spPr bwMode="auto">
          <a:xfrm rot="5400000">
            <a:off x="2250630" y="1324681"/>
            <a:ext cx="258763" cy="2527772"/>
          </a:xfrm>
          <a:prstGeom prst="bentConnector3">
            <a:avLst>
              <a:gd name="adj1" fmla="val 50000"/>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14" idx="2"/>
            <a:endCxn id="16" idx="0"/>
          </p:cNvCxnSpPr>
          <p:nvPr/>
        </p:nvCxnSpPr>
        <p:spPr bwMode="auto">
          <a:xfrm rot="16200000" flipH="1">
            <a:off x="4769861" y="1333221"/>
            <a:ext cx="260350" cy="2512279"/>
          </a:xfrm>
          <a:prstGeom prst="bentConnector3">
            <a:avLst>
              <a:gd name="adj1" fmla="val 50000"/>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10 CuadroTexto"/>
          <p:cNvSpPr txBox="1">
            <a:spLocks noChangeArrowheads="1"/>
          </p:cNvSpPr>
          <p:nvPr/>
        </p:nvSpPr>
        <p:spPr bwMode="auto">
          <a:xfrm>
            <a:off x="6086350" y="5504011"/>
            <a:ext cx="2662114" cy="708025"/>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2000" b="1" dirty="0">
                <a:solidFill>
                  <a:srgbClr val="000000"/>
                </a:solidFill>
              </a:rPr>
              <a:t>Res. 414 de 2014</a:t>
            </a:r>
          </a:p>
          <a:p>
            <a:pPr algn="ctr">
              <a:spcBef>
                <a:spcPct val="0"/>
              </a:spcBef>
              <a:buFont typeface="Wingdings" panose="05000000000000000000" pitchFamily="2" charset="2"/>
              <a:buNone/>
            </a:pPr>
            <a:r>
              <a:rPr lang="es-AR" altLang="es-CO" sz="2000" b="1" dirty="0">
                <a:solidFill>
                  <a:srgbClr val="000000"/>
                </a:solidFill>
              </a:rPr>
              <a:t>(CGN)</a:t>
            </a:r>
          </a:p>
        </p:txBody>
      </p:sp>
      <p:sp>
        <p:nvSpPr>
          <p:cNvPr id="21" name="10 CuadroTexto"/>
          <p:cNvSpPr txBox="1">
            <a:spLocks noChangeArrowheads="1"/>
          </p:cNvSpPr>
          <p:nvPr/>
        </p:nvSpPr>
        <p:spPr bwMode="auto">
          <a:xfrm>
            <a:off x="279825" y="6165304"/>
            <a:ext cx="1606594" cy="400110"/>
          </a:xfrm>
          <a:prstGeom prst="rect">
            <a:avLst/>
          </a:prstGeom>
          <a:gradFill rotWithShape="0">
            <a:gsLst>
              <a:gs pos="0">
                <a:schemeClr val="bg1">
                  <a:lumMod val="75000"/>
                </a:schemeClr>
              </a:gs>
              <a:gs pos="14000">
                <a:srgbClr val="FFFFFF"/>
              </a:gs>
              <a:gs pos="50000">
                <a:srgbClr val="FFFFFF"/>
              </a:gs>
              <a:gs pos="100000">
                <a:schemeClr val="bg1"/>
              </a:gs>
            </a:gsLst>
            <a:lin ang="5400000"/>
          </a:gradFill>
          <a:ln w="6350" algn="ctr">
            <a:solidFill>
              <a:schemeClr val="tx1"/>
            </a:solidFill>
            <a:miter lim="800000"/>
            <a:headEnd/>
            <a:tailEnd/>
          </a:ln>
          <a:effectLst>
            <a:glow rad="63500">
              <a:schemeClr val="accent6">
                <a:satMod val="175000"/>
                <a:alpha val="40000"/>
              </a:schemeClr>
            </a:glow>
          </a:effectLst>
        </p:spPr>
        <p:txBody>
          <a:bodyPr wrap="none" anchor="ctr" anchorCtr="1">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a:buFont typeface="Wingdings" pitchFamily="2" charset="2"/>
              <a:buNone/>
              <a:defRPr/>
            </a:pPr>
            <a:r>
              <a:rPr lang="es-AR" sz="2000" b="1" dirty="0">
                <a:solidFill>
                  <a:srgbClr val="000000"/>
                </a:solidFill>
                <a:latin typeface="Calibri" pitchFamily="34" charset="0"/>
              </a:rPr>
              <a:t>En Desarrollo</a:t>
            </a:r>
          </a:p>
        </p:txBody>
      </p:sp>
      <p:sp>
        <p:nvSpPr>
          <p:cNvPr id="22" name="Flecha abajo 21"/>
          <p:cNvSpPr/>
          <p:nvPr/>
        </p:nvSpPr>
        <p:spPr>
          <a:xfrm>
            <a:off x="998190" y="4473153"/>
            <a:ext cx="287337" cy="323999"/>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3" name="Flecha abajo 22"/>
          <p:cNvSpPr/>
          <p:nvPr/>
        </p:nvSpPr>
        <p:spPr>
          <a:xfrm>
            <a:off x="998191" y="5761062"/>
            <a:ext cx="287337" cy="332234"/>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cxnSp>
        <p:nvCxnSpPr>
          <p:cNvPr id="24" name="Conector angular 23"/>
          <p:cNvCxnSpPr>
            <a:stCxn id="10" idx="2"/>
            <a:endCxn id="11" idx="0"/>
          </p:cNvCxnSpPr>
          <p:nvPr/>
        </p:nvCxnSpPr>
        <p:spPr>
          <a:xfrm rot="5400000">
            <a:off x="4721790" y="3181268"/>
            <a:ext cx="424259" cy="2091594"/>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p:cNvCxnSpPr/>
          <p:nvPr/>
        </p:nvCxnSpPr>
        <p:spPr>
          <a:xfrm rot="16200000" flipH="1">
            <a:off x="6457554" y="3527228"/>
            <a:ext cx="355004" cy="1310679"/>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Flecha abajo 25"/>
          <p:cNvSpPr/>
          <p:nvPr/>
        </p:nvSpPr>
        <p:spPr>
          <a:xfrm>
            <a:off x="3617987" y="5375299"/>
            <a:ext cx="288925" cy="285949"/>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7" name="Flecha abajo 26"/>
          <p:cNvSpPr/>
          <p:nvPr/>
        </p:nvSpPr>
        <p:spPr>
          <a:xfrm>
            <a:off x="7308999" y="5229200"/>
            <a:ext cx="287337" cy="239143"/>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8" name="Flecha abajo 27"/>
          <p:cNvSpPr/>
          <p:nvPr/>
        </p:nvSpPr>
        <p:spPr>
          <a:xfrm>
            <a:off x="5849541" y="3339653"/>
            <a:ext cx="287338" cy="233363"/>
          </a:xfrm>
          <a:prstGeom prst="downArrow">
            <a:avLst/>
          </a:prstGeom>
          <a:solidFill>
            <a:schemeClr val="bg1">
              <a:lumMod val="75000"/>
            </a:schemeClr>
          </a:solidFill>
          <a:ln>
            <a:solidFill>
              <a:schemeClr val="tx1"/>
            </a:solidFill>
          </a:ln>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32" name="Flecha abajo 31"/>
          <p:cNvSpPr/>
          <p:nvPr/>
        </p:nvSpPr>
        <p:spPr>
          <a:xfrm>
            <a:off x="1026872" y="3451226"/>
            <a:ext cx="287338" cy="234948"/>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3290307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5</a:t>
            </a:fld>
            <a:endParaRPr lang="es-ES_tradnl" dirty="0"/>
          </a:p>
        </p:txBody>
      </p:sp>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96" y="404664"/>
            <a:ext cx="4104456" cy="6264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Imagen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872" y="124339"/>
            <a:ext cx="5724128" cy="63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2846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150217" y="-27384"/>
            <a:ext cx="8885833" cy="1224136"/>
          </a:xfrm>
        </p:spPr>
        <p:txBody>
          <a:bodyPr/>
          <a:lstStyle/>
          <a:p>
            <a:pPr algn="ctr"/>
            <a:r>
              <a:rPr lang="es-ES" sz="4000" dirty="0">
                <a:effectLst>
                  <a:outerShdw blurRad="38100" dist="38100" dir="2700000" algn="tl">
                    <a:srgbClr val="000000"/>
                  </a:outerShdw>
                </a:effectLst>
                <a:latin typeface="Calibri" pitchFamily="34" charset="0"/>
                <a:cs typeface="Arial" charset="0"/>
              </a:rPr>
              <a:t>MODELOS DE CONTABILIDAD</a:t>
            </a:r>
            <a:br>
              <a:rPr lang="es-ES" sz="4000" dirty="0">
                <a:effectLst>
                  <a:outerShdw blurRad="38100" dist="38100" dir="2700000" algn="tl">
                    <a:srgbClr val="000000"/>
                  </a:outerShdw>
                </a:effectLst>
                <a:latin typeface="Calibri" pitchFamily="34" charset="0"/>
                <a:cs typeface="Arial" charset="0"/>
              </a:rPr>
            </a:br>
            <a:r>
              <a:rPr lang="es-ES" sz="4000" dirty="0">
                <a:effectLst>
                  <a:outerShdw blurRad="38100" dist="38100" dir="2700000" algn="tl">
                    <a:srgbClr val="000000"/>
                  </a:outerShdw>
                </a:effectLst>
                <a:latin typeface="Calibri" pitchFamily="34" charset="0"/>
                <a:cs typeface="Arial" charset="0"/>
              </a:rPr>
              <a:t> - CONVERGENCIA -</a:t>
            </a:r>
            <a:br>
              <a:rPr lang="es-ES" sz="4000" dirty="0">
                <a:effectLst>
                  <a:outerShdw blurRad="38100" dist="38100" dir="2700000" algn="tl">
                    <a:srgbClr val="000000"/>
                  </a:outerShdw>
                </a:effectLst>
                <a:latin typeface="Calibri" pitchFamily="34" charset="0"/>
                <a:cs typeface="Arial" charset="0"/>
              </a:rPr>
            </a:br>
            <a:endParaRPr lang="es-CO" sz="4000" dirty="0"/>
          </a:p>
        </p:txBody>
      </p:sp>
      <p:sp>
        <p:nvSpPr>
          <p:cNvPr id="4" name="3 Marcador de número de diapositiva"/>
          <p:cNvSpPr>
            <a:spLocks noGrp="1"/>
          </p:cNvSpPr>
          <p:nvPr>
            <p:ph type="sldNum" sz="quarter" idx="15"/>
          </p:nvPr>
        </p:nvSpPr>
        <p:spPr/>
        <p:txBody>
          <a:bodyPr/>
          <a:lstStyle/>
          <a:p>
            <a:pPr>
              <a:defRPr/>
            </a:pPr>
            <a:fld id="{BD78BF63-D6E5-49D8-99EB-4D36175B83F1}" type="slidenum">
              <a:rPr lang="es-ES_tradnl" smtClean="0"/>
              <a:pPr>
                <a:defRPr/>
              </a:pPr>
              <a:t>6</a:t>
            </a:fld>
            <a:endParaRPr lang="es-ES_tradnl" dirty="0"/>
          </a:p>
        </p:txBody>
      </p:sp>
      <p:graphicFrame>
        <p:nvGraphicFramePr>
          <p:cNvPr id="18" name="17 Marcador de SmartArt"/>
          <p:cNvGraphicFramePr>
            <a:graphicFrameLocks noGrp="1"/>
          </p:cNvGraphicFramePr>
          <p:nvPr>
            <p:ph type="dgm" sz="quarter" idx="13"/>
          </p:nvPr>
        </p:nvGraphicFramePr>
        <p:xfrm>
          <a:off x="35496" y="1341438"/>
          <a:ext cx="9034139" cy="544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35496" y="3337711"/>
            <a:ext cx="2304256" cy="1034129"/>
          </a:xfrm>
          <a:prstGeom prst="rect">
            <a:avLst/>
          </a:prstGeom>
          <a:noFill/>
        </p:spPr>
        <p:txBody>
          <a:bodyPr wrap="square" rtlCol="0">
            <a:spAutoFit/>
          </a:bodyPr>
          <a:lstStyle/>
          <a:p>
            <a:pPr algn="ctr"/>
            <a:r>
              <a:rPr lang="es-ES" sz="1800" b="1" spc="3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800" b="1" spc="3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800" b="1" spc="3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800" dirty="0">
              <a:solidFill>
                <a:schemeClr val="accent6">
                  <a:lumMod val="75000"/>
                </a:schemeClr>
              </a:solidFill>
            </a:endParaRPr>
          </a:p>
        </p:txBody>
      </p:sp>
      <p:sp>
        <p:nvSpPr>
          <p:cNvPr id="20" name="_s1030"/>
          <p:cNvSpPr>
            <a:spLocks noChangeArrowheads="1"/>
          </p:cNvSpPr>
          <p:nvPr/>
        </p:nvSpPr>
        <p:spPr bwMode="auto">
          <a:xfrm>
            <a:off x="7453149" y="1462352"/>
            <a:ext cx="1582901" cy="13185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3200"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900"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900"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900"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742042" y="3211727"/>
            <a:ext cx="1294453" cy="12973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3200"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900"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900"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488772" y="5229201"/>
            <a:ext cx="1547278" cy="100811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3200" b="1" dirty="0">
                <a:solidFill>
                  <a:schemeClr val="accent6"/>
                </a:solidFill>
                <a:effectLst>
                  <a:outerShdw blurRad="38100" dist="38100" dir="2700000" algn="tl">
                    <a:srgbClr val="000000">
                      <a:alpha val="43137"/>
                    </a:srgbClr>
                  </a:outerShdw>
                </a:effectLst>
                <a:latin typeface="Calibri" panose="020F0502020204030204" pitchFamily="34" charset="0"/>
              </a:rPr>
              <a:t>NICSP</a:t>
            </a:r>
          </a:p>
        </p:txBody>
      </p:sp>
      <p:cxnSp>
        <p:nvCxnSpPr>
          <p:cNvPr id="23" name="Conector recto 3"/>
          <p:cNvCxnSpPr/>
          <p:nvPr/>
        </p:nvCxnSpPr>
        <p:spPr>
          <a:xfrm>
            <a:off x="7217172" y="2132856"/>
            <a:ext cx="229815"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7380312" y="3861048"/>
            <a:ext cx="361730"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a:off x="7217172" y="5661248"/>
            <a:ext cx="254198"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368352" y="4005928"/>
            <a:ext cx="576064"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1861046" y="2132856"/>
            <a:ext cx="1126778" cy="987227"/>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123728" y="4869160"/>
            <a:ext cx="864096" cy="792088"/>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740989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25F2CEDC-C121-4A35-A220-69FF99A1891C}" type="slidenum">
              <a:rPr lang="es-ES_tradnl" smtClean="0"/>
              <a:pPr>
                <a:defRPr/>
              </a:pPr>
              <a:t>7</a:t>
            </a:fld>
            <a:endParaRPr lang="es-ES_tradnl" dirty="0"/>
          </a:p>
        </p:txBody>
      </p:sp>
      <p:sp>
        <p:nvSpPr>
          <p:cNvPr id="7" name="6 Rectángulo"/>
          <p:cNvSpPr/>
          <p:nvPr/>
        </p:nvSpPr>
        <p:spPr>
          <a:xfrm>
            <a:off x="107504" y="-27384"/>
            <a:ext cx="8748464" cy="1338828"/>
          </a:xfrm>
          <a:prstGeom prst="rect">
            <a:avLst/>
          </a:prstGeom>
        </p:spPr>
        <p:txBody>
          <a:bodyPr wrap="square">
            <a:spAutoFit/>
          </a:bodyPr>
          <a:lstStyle/>
          <a:p>
            <a:pPr marL="444500" indent="-444500" algn="ctr" fontAlgn="auto">
              <a:lnSpc>
                <a:spcPct val="90000"/>
              </a:lnSpc>
              <a:spcAft>
                <a:spcPct val="35000"/>
              </a:spcAft>
              <a:buSzPct val="90000"/>
              <a:defRPr/>
            </a:pPr>
            <a:r>
              <a:rPr lang="es-ES" sz="30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 743/13)</a:t>
            </a:r>
          </a:p>
        </p:txBody>
      </p:sp>
      <p:grpSp>
        <p:nvGrpSpPr>
          <p:cNvPr id="11" name="11 Grupo"/>
          <p:cNvGrpSpPr>
            <a:grpSpLocks/>
          </p:cNvGrpSpPr>
          <p:nvPr/>
        </p:nvGrpSpPr>
        <p:grpSpPr bwMode="auto">
          <a:xfrm>
            <a:off x="7236297" y="1574449"/>
            <a:ext cx="1787688" cy="4316355"/>
            <a:chOff x="5377120" y="2731622"/>
            <a:chExt cx="2879094" cy="3358803"/>
          </a:xfrm>
        </p:grpSpPr>
        <p:sp>
          <p:nvSpPr>
            <p:cNvPr id="12" name="11 Forma libre"/>
            <p:cNvSpPr/>
            <p:nvPr/>
          </p:nvSpPr>
          <p:spPr>
            <a:xfrm rot="16200000">
              <a:off x="5137265" y="2971477"/>
              <a:ext cx="3358803" cy="2879094"/>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defRPr/>
              </a:pPr>
              <a:endParaRPr lang="es-ES" sz="1500" b="1" kern="0" dirty="0">
                <a:solidFill>
                  <a:srgbClr val="4F81BD">
                    <a:lumMod val="50000"/>
                  </a:srgbClr>
                </a:solidFill>
                <a:effectLst>
                  <a:outerShdw blurRad="38100" dist="38100" dir="2700000" algn="tl">
                    <a:srgbClr val="000000">
                      <a:alpha val="43137"/>
                    </a:srgbClr>
                  </a:outerShdw>
                </a:effectLst>
                <a:latin typeface="Calibri"/>
                <a:cs typeface="+mn-cs"/>
              </a:endParaRPr>
            </a:p>
          </p:txBody>
        </p:sp>
        <p:sp>
          <p:nvSpPr>
            <p:cNvPr id="13" name="3 CuadroTexto"/>
            <p:cNvSpPr txBox="1">
              <a:spLocks noChangeArrowheads="1"/>
            </p:cNvSpPr>
            <p:nvPr/>
          </p:nvSpPr>
          <p:spPr bwMode="auto">
            <a:xfrm>
              <a:off x="6124685" y="3910175"/>
              <a:ext cx="1919741" cy="1329217"/>
            </a:xfrm>
            <a:prstGeom prst="rect">
              <a:avLst/>
            </a:prstGeom>
            <a:ln>
              <a:solidFill>
                <a:schemeClr val="tx1"/>
              </a:solidFill>
              <a:headEnd/>
              <a:tailEnd/>
            </a:ln>
            <a:effectLst>
              <a:glow rad="101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s-ES" sz="1500" b="1" kern="0" dirty="0">
                  <a:latin typeface="Calibri" pitchFamily="34" charset="0"/>
                </a:rPr>
                <a:t>Anexo del Decreto 2784 de 2012</a:t>
              </a:r>
            </a:p>
            <a:p>
              <a:pPr algn="ctr" fontAlgn="auto">
                <a:spcBef>
                  <a:spcPts val="0"/>
                </a:spcBef>
                <a:spcAft>
                  <a:spcPts val="0"/>
                </a:spcAft>
                <a:defRPr/>
              </a:pPr>
              <a:r>
                <a:rPr lang="es-ES" sz="1500" b="1" kern="0" dirty="0">
                  <a:latin typeface="Calibri" pitchFamily="34" charset="0"/>
                </a:rPr>
                <a:t>(NIIF) –Incorporado al RCP.</a:t>
              </a:r>
            </a:p>
          </p:txBody>
        </p:sp>
      </p:grpSp>
      <p:sp>
        <p:nvSpPr>
          <p:cNvPr id="17" name="6 Forma libre"/>
          <p:cNvSpPr/>
          <p:nvPr/>
        </p:nvSpPr>
        <p:spPr>
          <a:xfrm rot="16200000">
            <a:off x="1108154" y="412127"/>
            <a:ext cx="4925868" cy="6927164"/>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blipFill>
            <a:blip r:embed="rId3" cstate="print">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Lst>
            </a:blip>
            <a:tile tx="0" ty="0" sx="100000" sy="100000" flip="none" algn="tl"/>
          </a:blip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p:spPr>
        <p:txBody>
          <a:bodyPr lIns="815531" tIns="164594" rIns="213361" bIns="3830711" spcCol="1270"/>
          <a:lstStyle/>
          <a:p>
            <a:pPr algn="ctr" defTabSz="2133600" fontAlgn="auto">
              <a:lnSpc>
                <a:spcPct val="90000"/>
              </a:lnSpc>
              <a:spcBef>
                <a:spcPts val="0"/>
              </a:spcBef>
              <a:spcAft>
                <a:spcPct val="35000"/>
              </a:spcAft>
              <a:defRPr/>
            </a:pPr>
            <a:r>
              <a:rPr lang="es-ES" sz="3400" b="1" kern="0" dirty="0">
                <a:effectLst>
                  <a:outerShdw blurRad="38100" dist="38100" dir="2700000" algn="tl">
                    <a:srgbClr val="000000">
                      <a:alpha val="43137"/>
                    </a:srgbClr>
                  </a:outerShdw>
                </a:effectLst>
                <a:latin typeface="Calibri"/>
                <a:cs typeface="+mn-cs"/>
              </a:rPr>
              <a:t>Ámbito de aplicación</a:t>
            </a:r>
          </a:p>
        </p:txBody>
      </p:sp>
      <p:sp>
        <p:nvSpPr>
          <p:cNvPr id="18" name="7 Rectángulo"/>
          <p:cNvSpPr>
            <a:spLocks noChangeArrowheads="1"/>
          </p:cNvSpPr>
          <p:nvPr/>
        </p:nvSpPr>
        <p:spPr bwMode="auto">
          <a:xfrm>
            <a:off x="899592" y="1693309"/>
            <a:ext cx="5832648" cy="4696670"/>
          </a:xfrm>
          <a:prstGeom prst="rect">
            <a:avLst/>
          </a:prstGeom>
          <a:noFill/>
          <a:ln w="9525">
            <a:noFill/>
            <a:miter lim="800000"/>
            <a:headEnd/>
            <a:tailEnd/>
          </a:ln>
        </p:spPr>
        <p:txBody>
          <a:bodyPr wrap="square">
            <a:spAutoFit/>
          </a:bodyPr>
          <a:lstStyle/>
          <a:p>
            <a:pPr algn="just" fontAlgn="auto">
              <a:spcBef>
                <a:spcPct val="20000"/>
              </a:spcBef>
              <a:spcAft>
                <a:spcPts val="0"/>
              </a:spcAft>
              <a:buClr>
                <a:schemeClr val="accent1"/>
              </a:buClr>
              <a:buSzPct val="80000"/>
              <a:defRPr/>
            </a:pPr>
            <a:r>
              <a:rPr lang="es-ES" sz="1700" b="1" dirty="0">
                <a:latin typeface="Calibri" pitchFamily="34" charset="0"/>
              </a:rPr>
              <a:t>Empresas bajo el ámbito del RCP que cumplan alguna de las siguientes condiciones: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Emisoras de valores.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Empresas que hagan parte de un grupo económico cuya matriz tenga valores inscritos en el RNVE.</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Sociedades fiduciarias.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Negocios fiduciarios cuyo fideicomitente sea una empresa pública que cumpla las condiciones establecidas en a), b) f) g) y h)</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Negocios fiduciarios cuyos títulos estén inscritos en el RNVE y su fideicomitente sea directa o indirectamente una o más empresas públicas.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Establecimientos bancarios y aseguradoras.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Fondos de garantías y entidades financieras con regímenes especiales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Banco de la República.</a:t>
            </a:r>
          </a:p>
        </p:txBody>
      </p:sp>
      <p:sp>
        <p:nvSpPr>
          <p:cNvPr id="2" name="CuadroTexto 1"/>
          <p:cNvSpPr txBox="1"/>
          <p:nvPr/>
        </p:nvSpPr>
        <p:spPr>
          <a:xfrm>
            <a:off x="7161865" y="2204864"/>
            <a:ext cx="615553" cy="3024336"/>
          </a:xfrm>
          <a:prstGeom prst="rect">
            <a:avLst/>
          </a:prstGeom>
          <a:noFill/>
        </p:spPr>
        <p:txBody>
          <a:bodyPr vert="vert270" wrap="square" rtlCol="0">
            <a:spAutoFit/>
          </a:bodyPr>
          <a:lstStyle/>
          <a:p>
            <a:r>
              <a:rPr lang="es-ES"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rPr>
              <a:t>Marco Normativo</a:t>
            </a:r>
            <a:endParaRPr lang="es-CO"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4" name="3 Grupo"/>
          <p:cNvGrpSpPr/>
          <p:nvPr/>
        </p:nvGrpSpPr>
        <p:grpSpPr>
          <a:xfrm>
            <a:off x="6876256" y="3284984"/>
            <a:ext cx="415218" cy="576064"/>
            <a:chOff x="6876256" y="3284984"/>
            <a:chExt cx="415218" cy="576064"/>
          </a:xfrm>
        </p:grpSpPr>
        <p:sp>
          <p:nvSpPr>
            <p:cNvPr id="19" name="18 Extracto"/>
            <p:cNvSpPr>
              <a:spLocks noChangeArrowheads="1"/>
            </p:cNvSpPr>
            <p:nvPr/>
          </p:nvSpPr>
          <p:spPr bwMode="auto">
            <a:xfrm rot="5400000">
              <a:off x="6833156" y="3402729"/>
              <a:ext cx="576063" cy="340573"/>
            </a:xfrm>
            <a:prstGeom prst="flowChartExtract">
              <a:avLst/>
            </a:prstGeom>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4" name="13 Extracto"/>
            <p:cNvSpPr>
              <a:spLocks noChangeArrowheads="1"/>
            </p:cNvSpPr>
            <p:nvPr/>
          </p:nvSpPr>
          <p:spPr bwMode="auto">
            <a:xfrm rot="5400000">
              <a:off x="6758511" y="3402730"/>
              <a:ext cx="576063" cy="340573"/>
            </a:xfrm>
            <a:prstGeom prst="flowChartExtra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hangingPunct="1"/>
              <a:endParaRPr lang="es-CO" altLang="es-CO" sz="1500"/>
            </a:p>
          </p:txBody>
        </p:sp>
      </p:grpSp>
    </p:spTree>
    <p:extLst>
      <p:ext uri="{BB962C8B-B14F-4D97-AF65-F5344CB8AC3E}">
        <p14:creationId xmlns:p14="http://schemas.microsoft.com/office/powerpoint/2010/main" val="492342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8A025F99-1DAF-4D1C-906F-3757E7DA4970}" type="slidenum">
              <a:rPr lang="es-ES_tradnl" smtClean="0"/>
              <a:pPr>
                <a:defRPr/>
              </a:pPr>
              <a:t>8</a:t>
            </a:fld>
            <a:endParaRPr lang="es-ES_tradnl" dirty="0"/>
          </a:p>
        </p:txBody>
      </p:sp>
      <p:sp>
        <p:nvSpPr>
          <p:cNvPr id="6" name="5 Rectángulo"/>
          <p:cNvSpPr/>
          <p:nvPr/>
        </p:nvSpPr>
        <p:spPr>
          <a:xfrm>
            <a:off x="179512" y="-35952"/>
            <a:ext cx="8640960" cy="1338828"/>
          </a:xfrm>
          <a:prstGeom prst="rect">
            <a:avLst/>
          </a:prstGeom>
        </p:spPr>
        <p:txBody>
          <a:bodyPr wrap="square">
            <a:spAutoFit/>
          </a:bodyPr>
          <a:lstStyle/>
          <a:p>
            <a:pPr marL="444500" indent="-444500" algn="ctr" fontAlgn="auto">
              <a:lnSpc>
                <a:spcPct val="90000"/>
              </a:lnSpc>
              <a:spcAft>
                <a:spcPct val="35000"/>
              </a:spcAft>
              <a:buSzPct val="90000"/>
              <a:defRPr/>
            </a:pPr>
            <a:r>
              <a:rPr lang="es-ES" sz="30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
        <p:nvSpPr>
          <p:cNvPr id="7" name="AutoShape 4"/>
          <p:cNvSpPr>
            <a:spLocks noChangeArrowheads="1"/>
          </p:cNvSpPr>
          <p:nvPr/>
        </p:nvSpPr>
        <p:spPr bwMode="auto">
          <a:xfrm>
            <a:off x="539303" y="1328440"/>
            <a:ext cx="7848600" cy="444377"/>
          </a:xfrm>
          <a:prstGeom prst="roundRect">
            <a:avLst>
              <a:gd name="adj" fmla="val 21667"/>
            </a:avLst>
          </a:prstGeom>
          <a:gradFill rotWithShape="1">
            <a:gsLst>
              <a:gs pos="0">
                <a:srgbClr val="BDC9AF"/>
              </a:gs>
              <a:gs pos="100000">
                <a:srgbClr val="FFFFFF"/>
              </a:gs>
            </a:gsLst>
            <a:lin ang="2700000" scaled="1"/>
          </a:gradFill>
          <a:ln w="50800" algn="ctr">
            <a:solidFill>
              <a:schemeClr val="tx1"/>
            </a:solidFill>
            <a:round/>
            <a:headEnd/>
            <a:tailEnd/>
          </a:ln>
          <a:effectLst>
            <a:glow rad="63500">
              <a:schemeClr val="accent6">
                <a:satMod val="175000"/>
                <a:alpha val="40000"/>
              </a:schemeClr>
            </a:glow>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endParaRPr lang="es-ES" sz="2800" kern="0" dirty="0">
              <a:solidFill>
                <a:schemeClr val="tx2"/>
              </a:solidFill>
              <a:latin typeface="Calibri" pitchFamily="34" charset="0"/>
            </a:endParaRPr>
          </a:p>
        </p:txBody>
      </p:sp>
      <p:sp>
        <p:nvSpPr>
          <p:cNvPr id="8" name="7 Rectángulo"/>
          <p:cNvSpPr/>
          <p:nvPr/>
        </p:nvSpPr>
        <p:spPr>
          <a:xfrm>
            <a:off x="35496" y="2205633"/>
            <a:ext cx="2627560" cy="914400"/>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900" b="1" kern="0" dirty="0">
                <a:solidFill>
                  <a:sysClr val="window" lastClr="FFFFFF"/>
                </a:solidFill>
                <a:latin typeface="Calibri"/>
                <a:cs typeface="+mn-cs"/>
              </a:rPr>
              <a:t>PERÍODO DE PREPARACIÓN OBLIGATORIA</a:t>
            </a:r>
          </a:p>
        </p:txBody>
      </p:sp>
      <p:sp>
        <p:nvSpPr>
          <p:cNvPr id="9" name="8 Rectángulo"/>
          <p:cNvSpPr/>
          <p:nvPr/>
        </p:nvSpPr>
        <p:spPr>
          <a:xfrm>
            <a:off x="3131690" y="2205633"/>
            <a:ext cx="2808014" cy="914400"/>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2200" b="1" kern="0" dirty="0">
                <a:solidFill>
                  <a:schemeClr val="bg1"/>
                </a:solidFill>
                <a:latin typeface="Calibri"/>
                <a:cs typeface="+mn-cs"/>
              </a:rPr>
              <a:t>PERÍODO DE TRANSICIÓN </a:t>
            </a:r>
          </a:p>
        </p:txBody>
      </p:sp>
      <p:sp>
        <p:nvSpPr>
          <p:cNvPr id="10" name="9 Rectángulo"/>
          <p:cNvSpPr/>
          <p:nvPr/>
        </p:nvSpPr>
        <p:spPr>
          <a:xfrm>
            <a:off x="6298753" y="2205633"/>
            <a:ext cx="2448817" cy="914400"/>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2000" b="1" kern="0" dirty="0">
                <a:solidFill>
                  <a:sysClr val="window" lastClr="FFFFFF"/>
                </a:solidFill>
                <a:latin typeface="Calibri"/>
                <a:cs typeface="+mn-cs"/>
              </a:rPr>
              <a:t>PERÍODO DE APLICACIÓN </a:t>
            </a:r>
          </a:p>
        </p:txBody>
      </p:sp>
      <p:sp>
        <p:nvSpPr>
          <p:cNvPr id="11" name="8 CuadroTexto"/>
          <p:cNvSpPr txBox="1">
            <a:spLocks noChangeArrowheads="1"/>
          </p:cNvSpPr>
          <p:nvPr/>
        </p:nvSpPr>
        <p:spPr bwMode="auto">
          <a:xfrm>
            <a:off x="151954" y="1772817"/>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2" name="9 CuadroTexto"/>
          <p:cNvSpPr txBox="1">
            <a:spLocks noChangeArrowheads="1"/>
          </p:cNvSpPr>
          <p:nvPr/>
        </p:nvSpPr>
        <p:spPr bwMode="auto">
          <a:xfrm>
            <a:off x="3131690" y="1772817"/>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3" name="10 CuadroTexto"/>
          <p:cNvSpPr txBox="1">
            <a:spLocks noChangeArrowheads="1"/>
          </p:cNvSpPr>
          <p:nvPr/>
        </p:nvSpPr>
        <p:spPr bwMode="auto">
          <a:xfrm>
            <a:off x="6298753" y="1776414"/>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4" name="12 Rectángulo"/>
          <p:cNvSpPr>
            <a:spLocks noChangeArrowheads="1"/>
          </p:cNvSpPr>
          <p:nvPr/>
        </p:nvSpPr>
        <p:spPr bwMode="auto">
          <a:xfrm>
            <a:off x="3022773" y="3645024"/>
            <a:ext cx="3061395" cy="30162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5" name="19 Rectángulo"/>
          <p:cNvSpPr>
            <a:spLocks noChangeArrowheads="1"/>
          </p:cNvSpPr>
          <p:nvPr/>
        </p:nvSpPr>
        <p:spPr bwMode="auto">
          <a:xfrm>
            <a:off x="6329800" y="3738225"/>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6" name="20 CuadroTexto"/>
          <p:cNvSpPr txBox="1">
            <a:spLocks noChangeArrowheads="1"/>
          </p:cNvSpPr>
          <p:nvPr/>
        </p:nvSpPr>
        <p:spPr bwMode="auto">
          <a:xfrm>
            <a:off x="170860" y="3886597"/>
            <a:ext cx="2600940" cy="1846659"/>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p>
          <a:p>
            <a:pPr algn="ctr" eaLnBrk="1" fontAlgn="auto" hangingPunct="1">
              <a:spcBef>
                <a:spcPts val="0"/>
              </a:spcBef>
              <a:spcAft>
                <a:spcPts val="0"/>
              </a:spcAft>
              <a:defRPr/>
            </a:pPr>
            <a:endParaRPr lang="es-CO" sz="1900" b="0" kern="0" dirty="0">
              <a:solidFill>
                <a:sysClr val="windowText" lastClr="000000"/>
              </a:solidFill>
              <a:latin typeface="Calibri" pitchFamily="34" charset="0"/>
            </a:endParaRPr>
          </a:p>
        </p:txBody>
      </p:sp>
      <p:sp>
        <p:nvSpPr>
          <p:cNvPr id="17" name="16 Flecha derecha"/>
          <p:cNvSpPr/>
          <p:nvPr/>
        </p:nvSpPr>
        <p:spPr>
          <a:xfrm>
            <a:off x="2699792" y="2565997"/>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8" name="17 Flecha izquierda y derecha"/>
          <p:cNvSpPr/>
          <p:nvPr/>
        </p:nvSpPr>
        <p:spPr>
          <a:xfrm>
            <a:off x="151954" y="3213224"/>
            <a:ext cx="2556491" cy="43180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9" name="18 Flecha izquierda y derecha"/>
          <p:cNvSpPr/>
          <p:nvPr/>
        </p:nvSpPr>
        <p:spPr>
          <a:xfrm>
            <a:off x="3131690" y="3141216"/>
            <a:ext cx="2808014"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izquierda y derecha"/>
          <p:cNvSpPr/>
          <p:nvPr/>
        </p:nvSpPr>
        <p:spPr>
          <a:xfrm>
            <a:off x="6328915" y="3213224"/>
            <a:ext cx="2418654" cy="431800"/>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1" name="20 Flecha derecha"/>
          <p:cNvSpPr/>
          <p:nvPr/>
        </p:nvSpPr>
        <p:spPr>
          <a:xfrm>
            <a:off x="5939258" y="2598119"/>
            <a:ext cx="360362" cy="287337"/>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Tree>
    <p:extLst>
      <p:ext uri="{BB962C8B-B14F-4D97-AF65-F5344CB8AC3E}">
        <p14:creationId xmlns:p14="http://schemas.microsoft.com/office/powerpoint/2010/main" val="21017416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25F2CEDC-C121-4A35-A220-69FF99A1891C}" type="slidenum">
              <a:rPr lang="es-ES_tradnl" smtClean="0"/>
              <a:pPr>
                <a:defRPr/>
              </a:pPr>
              <a:t>9</a:t>
            </a:fld>
            <a:endParaRPr lang="es-ES_tradnl" dirty="0"/>
          </a:p>
        </p:txBody>
      </p:sp>
      <p:sp>
        <p:nvSpPr>
          <p:cNvPr id="7" name="6 Rectángulo"/>
          <p:cNvSpPr/>
          <p:nvPr/>
        </p:nvSpPr>
        <p:spPr>
          <a:xfrm>
            <a:off x="-22864" y="24123"/>
            <a:ext cx="9166864" cy="1172629"/>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CAPTAN O ADMINISTRAN AHORRO DEL PÚBLICO (RESOLUCIÓN 414/14)</a:t>
            </a:r>
          </a:p>
        </p:txBody>
      </p:sp>
      <p:sp>
        <p:nvSpPr>
          <p:cNvPr id="12" name="11 Forma libre"/>
          <p:cNvSpPr/>
          <p:nvPr/>
        </p:nvSpPr>
        <p:spPr bwMode="auto">
          <a:xfrm rot="16200000">
            <a:off x="6043970" y="2877433"/>
            <a:ext cx="4316355" cy="1787688"/>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17" name="6 Forma libre"/>
          <p:cNvSpPr/>
          <p:nvPr/>
        </p:nvSpPr>
        <p:spPr>
          <a:xfrm rot="16200000">
            <a:off x="1020446" y="355820"/>
            <a:ext cx="5017978" cy="6987871"/>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blipFill>
            <a:blip r:embed="rId3" cstate="print">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Lst>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1" tIns="164594" rIns="213361" bIns="3830711" spcCol="1270"/>
          <a:lstStyle/>
          <a:p>
            <a:pPr algn="ctr" defTabSz="2133600" fontAlgn="auto">
              <a:lnSpc>
                <a:spcPct val="90000"/>
              </a:lnSpc>
              <a:spcBef>
                <a:spcPts val="0"/>
              </a:spcBef>
              <a:spcAft>
                <a:spcPct val="35000"/>
              </a:spcAft>
            </a:pPr>
            <a:r>
              <a:rPr lang="es-ES" sz="3400" b="1" kern="0" dirty="0">
                <a:effectLst>
                  <a:outerShdw blurRad="38100" dist="38100" dir="2700000" algn="tl">
                    <a:srgbClr val="000000">
                      <a:alpha val="43137"/>
                    </a:srgbClr>
                  </a:outerShdw>
                </a:effectLst>
                <a:latin typeface="Calibri"/>
              </a:rPr>
              <a:t>Ámbito de aplicación</a:t>
            </a:r>
          </a:p>
        </p:txBody>
      </p:sp>
      <p:sp>
        <p:nvSpPr>
          <p:cNvPr id="18" name="7 Rectángulo"/>
          <p:cNvSpPr>
            <a:spLocks noChangeArrowheads="1"/>
          </p:cNvSpPr>
          <p:nvPr/>
        </p:nvSpPr>
        <p:spPr bwMode="auto">
          <a:xfrm>
            <a:off x="812610" y="1268760"/>
            <a:ext cx="6051771" cy="5164491"/>
          </a:xfrm>
          <a:prstGeom prst="rect">
            <a:avLst/>
          </a:prstGeom>
          <a:noFill/>
          <a:ln w="9525">
            <a:noFill/>
            <a:miter lim="800000"/>
            <a:headEnd/>
            <a:tailEnd/>
          </a:ln>
        </p:spPr>
        <p:txBody>
          <a:bodyPr wrap="square">
            <a:spAutoFit/>
          </a:bodyPr>
          <a:lstStyle/>
          <a:p>
            <a:pPr fontAlgn="auto">
              <a:spcAft>
                <a:spcPts val="0"/>
              </a:spcAft>
              <a:buClr>
                <a:schemeClr val="accent1"/>
              </a:buClr>
              <a:buSzPct val="80000"/>
              <a:defRPr/>
            </a:pPr>
            <a:r>
              <a:rPr lang="es-ES" sz="2800" b="1" dirty="0">
                <a:latin typeface="Calibri" pitchFamily="34" charset="0"/>
              </a:rPr>
              <a:t>Empresas bajo el ámbito del RCP y que tengan las siguientes características:</a:t>
            </a:r>
          </a:p>
          <a:p>
            <a:pPr fontAlgn="auto">
              <a:spcAft>
                <a:spcPts val="0"/>
              </a:spcAft>
              <a:buClr>
                <a:schemeClr val="accent1"/>
              </a:buClr>
              <a:buSzPct val="80000"/>
              <a:defRPr/>
            </a:pPr>
            <a:endParaRPr lang="es-ES" sz="2800" b="1" dirty="0">
              <a:latin typeface="Calibri" pitchFamily="34" charset="0"/>
            </a:endParaRPr>
          </a:p>
          <a:p>
            <a:pPr marL="342900" indent="-342900" fontAlgn="auto">
              <a:spcAft>
                <a:spcPts val="0"/>
              </a:spcAft>
              <a:buClr>
                <a:schemeClr val="tx2"/>
              </a:buClr>
              <a:buSzPct val="100000"/>
              <a:buFontTx/>
              <a:buAutoNum type="alphaLcPeriod"/>
              <a:defRPr/>
            </a:pPr>
            <a:r>
              <a:rPr lang="es-ES" sz="2500" b="1" dirty="0">
                <a:latin typeface="Calibri" pitchFamily="34" charset="0"/>
              </a:rPr>
              <a:t>No cotizan en el mercado de valores.</a:t>
            </a:r>
          </a:p>
          <a:p>
            <a:pPr marL="342900" indent="-342900" fontAlgn="auto">
              <a:spcAft>
                <a:spcPts val="0"/>
              </a:spcAft>
              <a:buClr>
                <a:schemeClr val="tx2"/>
              </a:buClr>
              <a:buSzPct val="100000"/>
              <a:buFontTx/>
              <a:buAutoNum type="alphaLcPeriod"/>
              <a:defRPr/>
            </a:pPr>
            <a:r>
              <a:rPr lang="es-ES" sz="2500" b="1" dirty="0">
                <a:latin typeface="Calibri" pitchFamily="34" charset="0"/>
              </a:rPr>
              <a:t>No captan ni administran ahorro del público.</a:t>
            </a:r>
          </a:p>
          <a:p>
            <a:pPr marL="342900" indent="-342900" fontAlgn="auto">
              <a:spcAft>
                <a:spcPts val="0"/>
              </a:spcAft>
              <a:buClr>
                <a:schemeClr val="tx2"/>
              </a:buClr>
              <a:buSzPct val="100000"/>
              <a:buFontTx/>
              <a:buAutoNum type="alphaLcPeriod"/>
              <a:defRPr/>
            </a:pPr>
            <a:r>
              <a:rPr lang="es-ES" sz="2500" b="1" dirty="0">
                <a:latin typeface="Calibri" pitchFamily="34" charset="0"/>
              </a:rPr>
              <a:t>Estén clasificadas como empresas por el </a:t>
            </a:r>
            <a:r>
              <a:rPr lang="es-ES" sz="2500" b="1" i="1" u="sng" dirty="0">
                <a:latin typeface="Calibri" pitchFamily="34" charset="0"/>
              </a:rPr>
              <a:t>Comité Interinstitucional de la Comisión de Estadísticas de Finanzas Públicas</a:t>
            </a:r>
            <a:r>
              <a:rPr lang="es-ES" sz="2500" i="1" dirty="0">
                <a:latin typeface="Calibri" pitchFamily="34" charset="0"/>
              </a:rPr>
              <a:t> </a:t>
            </a:r>
            <a:r>
              <a:rPr lang="es-ES" sz="2500" b="1" dirty="0">
                <a:latin typeface="Calibri" pitchFamily="34" charset="0"/>
              </a:rPr>
              <a:t>según los criterios establecidos en el</a:t>
            </a:r>
            <a:r>
              <a:rPr lang="es-ES" sz="2500" dirty="0">
                <a:latin typeface="Calibri" pitchFamily="34" charset="0"/>
              </a:rPr>
              <a:t> </a:t>
            </a:r>
            <a:r>
              <a:rPr lang="es-ES" sz="2500" b="1" u="sng" dirty="0">
                <a:latin typeface="Calibri" pitchFamily="34" charset="0"/>
              </a:rPr>
              <a:t>Manual de Estadísticas de las Finanzas Públicas</a:t>
            </a:r>
            <a:r>
              <a:rPr lang="es-ES" sz="2500" b="1" dirty="0">
                <a:latin typeface="Calibri" pitchFamily="34" charset="0"/>
              </a:rPr>
              <a:t>.</a:t>
            </a:r>
          </a:p>
        </p:txBody>
      </p:sp>
      <p:sp>
        <p:nvSpPr>
          <p:cNvPr id="2" name="CuadroTexto 1"/>
          <p:cNvSpPr txBox="1"/>
          <p:nvPr/>
        </p:nvSpPr>
        <p:spPr>
          <a:xfrm>
            <a:off x="7273751" y="2132856"/>
            <a:ext cx="538609" cy="2952328"/>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dirty="0"/>
              <a:t>Marco Normativo</a:t>
            </a:r>
            <a:endParaRPr lang="es-CO" dirty="0"/>
          </a:p>
        </p:txBody>
      </p:sp>
      <p:sp>
        <p:nvSpPr>
          <p:cNvPr id="15" name="3 CuadroTexto"/>
          <p:cNvSpPr txBox="1">
            <a:spLocks noChangeArrowheads="1"/>
          </p:cNvSpPr>
          <p:nvPr/>
        </p:nvSpPr>
        <p:spPr bwMode="auto">
          <a:xfrm>
            <a:off x="7668344" y="3215878"/>
            <a:ext cx="1427648" cy="1323439"/>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2000" dirty="0"/>
              <a:t>Anexo de la Resolución </a:t>
            </a:r>
          </a:p>
          <a:p>
            <a:r>
              <a:rPr lang="es-ES" sz="2000" dirty="0"/>
              <a:t>414 de 2014</a:t>
            </a:r>
          </a:p>
        </p:txBody>
      </p:sp>
      <p:grpSp>
        <p:nvGrpSpPr>
          <p:cNvPr id="4" name="3 Grupo"/>
          <p:cNvGrpSpPr/>
          <p:nvPr/>
        </p:nvGrpSpPr>
        <p:grpSpPr>
          <a:xfrm>
            <a:off x="6823715" y="3284984"/>
            <a:ext cx="412581" cy="576064"/>
            <a:chOff x="6967731" y="3284984"/>
            <a:chExt cx="412581" cy="576064"/>
          </a:xfrm>
        </p:grpSpPr>
        <p:sp>
          <p:nvSpPr>
            <p:cNvPr id="16" name="15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4" name="13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Tree>
    <p:extLst>
      <p:ext uri="{BB962C8B-B14F-4D97-AF65-F5344CB8AC3E}">
        <p14:creationId xmlns:p14="http://schemas.microsoft.com/office/powerpoint/2010/main" val="25249928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5" grpId="0" animBg="1"/>
    </p:bldLst>
  </p:timing>
</p:sld>
</file>

<file path=ppt/theme/theme1.xml><?xml version="1.0" encoding="utf-8"?>
<a:theme xmlns:a="http://schemas.openxmlformats.org/drawingml/2006/main" name="PresentacionesGenerales+-CGN2015_2003">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PresentacionesGenerales+-CGN2015_2003</Template>
  <TotalTime>4386</TotalTime>
  <Words>2183</Words>
  <Application>Microsoft Office PowerPoint</Application>
  <PresentationFormat>Presentación en pantalla (4:3)</PresentationFormat>
  <Paragraphs>309</Paragraphs>
  <Slides>30</Slides>
  <Notes>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Arial</vt:lpstr>
      <vt:lpstr>Arial Narrow</vt:lpstr>
      <vt:lpstr>Arial,Bold</vt:lpstr>
      <vt:lpstr>Calibri</vt:lpstr>
      <vt:lpstr>Calibri,Bold</vt:lpstr>
      <vt:lpstr>Calibri,BoldItalic</vt:lpstr>
      <vt:lpstr>Century Gothic</vt:lpstr>
      <vt:lpstr>Times New Roman</vt:lpstr>
      <vt:lpstr>Wingdings</vt:lpstr>
      <vt:lpstr>Wingdings 2</vt:lpstr>
      <vt:lpstr>PresentacionesGenerales+-CGN2015_2003</vt:lpstr>
      <vt:lpstr>Presentación de PowerPoint</vt:lpstr>
      <vt:lpstr>Estrategia de Convergencia de la Regulación Contable Pública  hacia NIIF y NICSP</vt:lpstr>
      <vt:lpstr>Presentación de PowerPoint</vt:lpstr>
      <vt:lpstr>Presentación de PowerPoint</vt:lpstr>
      <vt:lpstr>Presentación de PowerPoint</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keywords>Plantillas, Presentaciones, PowerPoint, Imágen Institucional</cp:keywords>
  <dc:description>Actualizada con Logo 15 años Calidad Agosto 2011</dc:description>
  <cp:lastModifiedBy>Carlos Estrada</cp:lastModifiedBy>
  <cp:revision>376</cp:revision>
  <cp:lastPrinted>2015-06-24T13:10:27Z</cp:lastPrinted>
  <dcterms:created xsi:type="dcterms:W3CDTF">2015-02-23T21:40:43Z</dcterms:created>
  <dcterms:modified xsi:type="dcterms:W3CDTF">2021-05-27T14:17:25Z</dcterms:modified>
</cp:coreProperties>
</file>