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2"/>
  </p:notesMasterIdLst>
  <p:handoutMasterIdLst>
    <p:handoutMasterId r:id="rId73"/>
  </p:handoutMasterIdLst>
  <p:sldIdLst>
    <p:sldId id="327" r:id="rId2"/>
    <p:sldId id="445" r:id="rId3"/>
    <p:sldId id="365" r:id="rId4"/>
    <p:sldId id="446" r:id="rId5"/>
    <p:sldId id="447" r:id="rId6"/>
    <p:sldId id="451" r:id="rId7"/>
    <p:sldId id="504" r:id="rId8"/>
    <p:sldId id="505" r:id="rId9"/>
    <p:sldId id="507" r:id="rId10"/>
    <p:sldId id="508" r:id="rId11"/>
    <p:sldId id="509" r:id="rId12"/>
    <p:sldId id="510" r:id="rId13"/>
    <p:sldId id="511" r:id="rId14"/>
    <p:sldId id="512" r:id="rId15"/>
    <p:sldId id="515" r:id="rId16"/>
    <p:sldId id="513" r:id="rId17"/>
    <p:sldId id="514" r:id="rId18"/>
    <p:sldId id="516" r:id="rId19"/>
    <p:sldId id="448" r:id="rId20"/>
    <p:sldId id="449" r:id="rId21"/>
    <p:sldId id="372" r:id="rId22"/>
    <p:sldId id="450" r:id="rId23"/>
    <p:sldId id="456" r:id="rId24"/>
    <p:sldId id="453" r:id="rId25"/>
    <p:sldId id="454" r:id="rId26"/>
    <p:sldId id="457" r:id="rId27"/>
    <p:sldId id="458" r:id="rId28"/>
    <p:sldId id="459" r:id="rId29"/>
    <p:sldId id="460" r:id="rId30"/>
    <p:sldId id="461" r:id="rId31"/>
    <p:sldId id="462" r:id="rId32"/>
    <p:sldId id="463" r:id="rId33"/>
    <p:sldId id="506" r:id="rId34"/>
    <p:sldId id="525" r:id="rId35"/>
    <p:sldId id="519" r:id="rId36"/>
    <p:sldId id="526" r:id="rId37"/>
    <p:sldId id="527" r:id="rId38"/>
    <p:sldId id="528" r:id="rId39"/>
    <p:sldId id="529" r:id="rId40"/>
    <p:sldId id="530" r:id="rId41"/>
    <p:sldId id="531" r:id="rId42"/>
    <p:sldId id="464" r:id="rId43"/>
    <p:sldId id="478" r:id="rId44"/>
    <p:sldId id="479" r:id="rId45"/>
    <p:sldId id="480" r:id="rId46"/>
    <p:sldId id="481" r:id="rId47"/>
    <p:sldId id="482" r:id="rId48"/>
    <p:sldId id="483" r:id="rId49"/>
    <p:sldId id="484" r:id="rId50"/>
    <p:sldId id="485" r:id="rId51"/>
    <p:sldId id="486" r:id="rId52"/>
    <p:sldId id="487" r:id="rId53"/>
    <p:sldId id="488" r:id="rId54"/>
    <p:sldId id="489" r:id="rId55"/>
    <p:sldId id="490" r:id="rId56"/>
    <p:sldId id="491" r:id="rId57"/>
    <p:sldId id="492" r:id="rId58"/>
    <p:sldId id="493" r:id="rId59"/>
    <p:sldId id="494" r:id="rId60"/>
    <p:sldId id="495" r:id="rId61"/>
    <p:sldId id="496" r:id="rId62"/>
    <p:sldId id="497" r:id="rId63"/>
    <p:sldId id="498" r:id="rId64"/>
    <p:sldId id="533" r:id="rId65"/>
    <p:sldId id="532" r:id="rId66"/>
    <p:sldId id="499" r:id="rId67"/>
    <p:sldId id="518" r:id="rId68"/>
    <p:sldId id="500" r:id="rId69"/>
    <p:sldId id="501" r:id="rId70"/>
    <p:sldId id="503" r:id="rId71"/>
  </p:sldIdLst>
  <p:sldSz cx="9144000" cy="6858000" type="screen4x3"/>
  <p:notesSz cx="6797675" cy="9928225"/>
  <p:defaultTextStyle>
    <a:defPPr>
      <a:defRPr lang="es-ES_tradnl"/>
    </a:defPPr>
    <a:lvl1pPr algn="just" rtl="0" eaLnBrk="0" fontAlgn="base" hangingPunct="0">
      <a:spcBef>
        <a:spcPct val="20000"/>
      </a:spcBef>
      <a:spcAft>
        <a:spcPct val="0"/>
      </a:spcAft>
      <a:defRPr sz="2300" kern="1200">
        <a:solidFill>
          <a:schemeClr val="tx1"/>
        </a:solidFill>
        <a:latin typeface="Arial Narrow" pitchFamily="34" charset="0"/>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929">
          <p15:clr>
            <a:srgbClr val="A4A3A4"/>
          </p15:clr>
        </p15:guide>
        <p15:guide id="4" pos="179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yam Marleny Hincapie Castrillón" initials="MMH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00"/>
    <a:srgbClr val="FF6600"/>
    <a:srgbClr val="009999"/>
    <a:srgbClr val="006666"/>
    <a:srgbClr val="287655"/>
    <a:srgbClr val="663300"/>
    <a:srgbClr val="DDE7D5"/>
    <a:srgbClr val="E0E5D7"/>
    <a:srgbClr val="DDE2D6"/>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5501" autoAdjust="0"/>
  </p:normalViewPr>
  <p:slideViewPr>
    <p:cSldViewPr snapToObjects="1">
      <p:cViewPr varScale="1">
        <p:scale>
          <a:sx n="68" d="100"/>
          <a:sy n="68" d="100"/>
        </p:scale>
        <p:origin x="804" y="-96"/>
      </p:cViewPr>
      <p:guideLst>
        <p:guide orient="horz" pos="2160"/>
        <p:guide pos="2880"/>
        <p:guide orient="horz" pos="3929"/>
        <p:guide pos="1791"/>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2000" b="0" dirty="0">
              <a:solidFill>
                <a:sysClr val="windowText" lastClr="000000"/>
              </a:solidFill>
              <a:effectLst>
                <a:outerShdw blurRad="38100" dist="38100" dir="2700000" algn="tl">
                  <a:srgbClr val="C0C0C0"/>
                </a:outerShdw>
              </a:effectLst>
              <a:latin typeface="Calibri"/>
              <a:cs typeface="+mn-cs"/>
            </a:rPr>
            <a:t>1</a:t>
          </a:r>
          <a:r>
            <a:rPr lang="es-MX" sz="20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20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20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6F02EF2A-3BEF-43AA-9845-20403A75A682}" type="presOf" srcId="{A4EB43E1-84F9-4518-8458-6AE7597D75B1}" destId="{FA9F25C7-5FCF-4FFD-86EA-D574DC3E22F3}"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26E1B039-BC88-4763-BDEA-5A0E57388FDB}" type="presOf" srcId="{AF211E25-4738-4034-A58A-C2733435E09F}" destId="{F6CC1EB0-ABCB-44B4-8579-08A554B2F6CD}" srcOrd="0" destOrd="0" presId="urn:microsoft.com/office/officeart/2005/8/layout/radial2"/>
    <dgm:cxn modelId="{DD01DE3E-5E15-4C2F-8AF8-A021065F935C}" type="presOf" srcId="{CD02E64A-805D-41E6-9618-D62982B94046}" destId="{4CBEE7F2-FA8F-455D-899D-D2E2389A34C1}" srcOrd="0" destOrd="0" presId="urn:microsoft.com/office/officeart/2005/8/layout/radial2"/>
    <dgm:cxn modelId="{031CE557-F9EB-4760-A26A-276727F0DD07}" type="presOf" srcId="{9DF46E10-A583-4C14-BB0E-F78E0980C81E}" destId="{1E02EFE4-F98A-4C9F-8D40-C3EDA9D04BF9}" srcOrd="0" destOrd="0" presId="urn:microsoft.com/office/officeart/2005/8/layout/radial2"/>
    <dgm:cxn modelId="{DC0FA0A0-3414-408F-A3AD-9D6794FE073E}" type="presOf" srcId="{C262232D-FAFA-4B8E-8C8C-19FC086DE6A3}" destId="{959930D8-02B3-4AB6-858E-0A8BCB48164F}" srcOrd="0" destOrd="0" presId="urn:microsoft.com/office/officeart/2005/8/layout/radial2"/>
    <dgm:cxn modelId="{523FD4A4-CDC3-4DD6-98F1-6CC6CBBF1608}" type="presOf" srcId="{036FE566-7592-4280-B2AC-79B6C09B8864}" destId="{E43465F4-A339-482C-87DC-E675E3944F47}"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9420ACF9-C241-4BC7-AB1E-D47A896A38B0}" type="presOf" srcId="{8D52007B-04F7-4809-9EFF-C41160ACC4F1}" destId="{245F6F13-71EA-44A2-A0FE-712885068A4F}" srcOrd="0" destOrd="0" presId="urn:microsoft.com/office/officeart/2005/8/layout/radial2"/>
    <dgm:cxn modelId="{0EFB8851-28D8-4C11-81D4-BF5D03FE7446}" type="presParOf" srcId="{959930D8-02B3-4AB6-858E-0A8BCB48164F}" destId="{FCCB4666-85D5-43AB-A3F5-8FF69B0D82EF}" srcOrd="0" destOrd="0" presId="urn:microsoft.com/office/officeart/2005/8/layout/radial2"/>
    <dgm:cxn modelId="{2A1AF6EC-61C5-4598-8721-D5BC2BE58733}" type="presParOf" srcId="{FCCB4666-85D5-43AB-A3F5-8FF69B0D82EF}" destId="{052B49CE-7C29-4ADB-8E02-1DEC9A1415EB}" srcOrd="0" destOrd="0" presId="urn:microsoft.com/office/officeart/2005/8/layout/radial2"/>
    <dgm:cxn modelId="{7020922A-080C-41BD-BB76-750952CCC0D7}" type="presParOf" srcId="{052B49CE-7C29-4ADB-8E02-1DEC9A1415EB}" destId="{41CBC5EF-B56F-494A-8939-980D2B9D1EDF}" srcOrd="0" destOrd="0" presId="urn:microsoft.com/office/officeart/2005/8/layout/radial2"/>
    <dgm:cxn modelId="{A1B60418-F959-4011-8725-0E8AF7F2977D}" type="presParOf" srcId="{052B49CE-7C29-4ADB-8E02-1DEC9A1415EB}" destId="{8CC992E8-A0C8-476F-9F40-4E8F09CEECCF}" srcOrd="1" destOrd="0" presId="urn:microsoft.com/office/officeart/2005/8/layout/radial2"/>
    <dgm:cxn modelId="{9FAB114E-2070-48BE-BF01-4DEAB795C076}" type="presParOf" srcId="{FCCB4666-85D5-43AB-A3F5-8FF69B0D82EF}" destId="{F6CC1EB0-ABCB-44B4-8579-08A554B2F6CD}" srcOrd="1" destOrd="0" presId="urn:microsoft.com/office/officeart/2005/8/layout/radial2"/>
    <dgm:cxn modelId="{99A4A347-03FC-4C84-BA78-543F6B1CA58F}" type="presParOf" srcId="{FCCB4666-85D5-43AB-A3F5-8FF69B0D82EF}" destId="{1356F96D-77F2-48B3-8353-640EDFF686F7}" srcOrd="2" destOrd="0" presId="urn:microsoft.com/office/officeart/2005/8/layout/radial2"/>
    <dgm:cxn modelId="{227A3A63-D32F-4A2E-B888-818F776AFE23}" type="presParOf" srcId="{1356F96D-77F2-48B3-8353-640EDFF686F7}" destId="{1E02EFE4-F98A-4C9F-8D40-C3EDA9D04BF9}" srcOrd="0" destOrd="0" presId="urn:microsoft.com/office/officeart/2005/8/layout/radial2"/>
    <dgm:cxn modelId="{B212737F-047F-45DB-9E0A-DCA94216AE3B}" type="presParOf" srcId="{1356F96D-77F2-48B3-8353-640EDFF686F7}" destId="{68493437-8682-438F-97A3-4D236F9B846C}" srcOrd="1" destOrd="0" presId="urn:microsoft.com/office/officeart/2005/8/layout/radial2"/>
    <dgm:cxn modelId="{ADA24583-B02C-488B-BFC3-AB787FB4BB24}" type="presParOf" srcId="{FCCB4666-85D5-43AB-A3F5-8FF69B0D82EF}" destId="{FA9F25C7-5FCF-4FFD-86EA-D574DC3E22F3}" srcOrd="3" destOrd="0" presId="urn:microsoft.com/office/officeart/2005/8/layout/radial2"/>
    <dgm:cxn modelId="{546D3F61-1FC5-4714-8C29-51FE72C42EE5}" type="presParOf" srcId="{FCCB4666-85D5-43AB-A3F5-8FF69B0D82EF}" destId="{19898688-C174-4E10-A236-D6989DE48053}" srcOrd="4" destOrd="0" presId="urn:microsoft.com/office/officeart/2005/8/layout/radial2"/>
    <dgm:cxn modelId="{38EB3954-5C81-439E-B3AA-DA8804E6BBFC}" type="presParOf" srcId="{19898688-C174-4E10-A236-D6989DE48053}" destId="{4CBEE7F2-FA8F-455D-899D-D2E2389A34C1}" srcOrd="0" destOrd="0" presId="urn:microsoft.com/office/officeart/2005/8/layout/radial2"/>
    <dgm:cxn modelId="{FDFB6015-B175-43AA-A454-F942F6A7203E}" type="presParOf" srcId="{19898688-C174-4E10-A236-D6989DE48053}" destId="{66445095-13CE-4215-A68E-3EADCCD396C6}" srcOrd="1" destOrd="0" presId="urn:microsoft.com/office/officeart/2005/8/layout/radial2"/>
    <dgm:cxn modelId="{E8EAA971-AD77-4CCE-B9EB-42B6BDC1A4F1}" type="presParOf" srcId="{FCCB4666-85D5-43AB-A3F5-8FF69B0D82EF}" destId="{245F6F13-71EA-44A2-A0FE-712885068A4F}" srcOrd="5" destOrd="0" presId="urn:microsoft.com/office/officeart/2005/8/layout/radial2"/>
    <dgm:cxn modelId="{5855EAB2-4E6B-4108-A532-A931D80EB87F}" type="presParOf" srcId="{FCCB4666-85D5-43AB-A3F5-8FF69B0D82EF}" destId="{CD85E822-E639-44B9-A75E-28464151390E}" srcOrd="6" destOrd="0" presId="urn:microsoft.com/office/officeart/2005/8/layout/radial2"/>
    <dgm:cxn modelId="{61ACABB1-2158-4987-BE04-B25985B0195A}" type="presParOf" srcId="{CD85E822-E639-44B9-A75E-28464151390E}" destId="{E43465F4-A339-482C-87DC-E675E3944F47}" srcOrd="0" destOrd="0" presId="urn:microsoft.com/office/officeart/2005/8/layout/radial2"/>
    <dgm:cxn modelId="{FF1E0B23-C3D8-41B7-A17C-3B0A65EBD632}"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2061530" y="3394270"/>
          <a:ext cx="1651610" cy="52207"/>
        </a:xfrm>
        <a:custGeom>
          <a:avLst/>
          <a:gdLst/>
          <a:ahLst/>
          <a:cxnLst/>
          <a:rect l="0" t="0" r="0" b="0"/>
          <a:pathLst>
            <a:path>
              <a:moveTo>
                <a:pt x="0" y="26103"/>
              </a:moveTo>
              <a:lnTo>
                <a:pt x="1651610"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2124149" y="2647185"/>
          <a:ext cx="801802" cy="52207"/>
        </a:xfrm>
        <a:custGeom>
          <a:avLst/>
          <a:gdLst/>
          <a:ahLst/>
          <a:cxnLst/>
          <a:rect l="0" t="0" r="0" b="0"/>
          <a:pathLst>
            <a:path>
              <a:moveTo>
                <a:pt x="0" y="26103"/>
              </a:moveTo>
              <a:lnTo>
                <a:pt x="80180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2">
          <a:off x="2024340" y="1814816"/>
          <a:ext cx="1872332" cy="52207"/>
        </a:xfrm>
        <a:custGeom>
          <a:avLst/>
          <a:gdLst/>
          <a:ahLst/>
          <a:cxnLst/>
          <a:rect l="0" t="0" r="0" b="0"/>
          <a:pathLst>
            <a:path>
              <a:moveTo>
                <a:pt x="0" y="26103"/>
              </a:moveTo>
              <a:lnTo>
                <a:pt x="187233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109578" y="935434"/>
          <a:ext cx="2195562" cy="3270076"/>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929054" y="0"/>
          <a:ext cx="4250485" cy="1572151"/>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0" kern="1200" dirty="0">
              <a:solidFill>
                <a:sysClr val="windowText" lastClr="000000"/>
              </a:solidFill>
              <a:effectLst>
                <a:outerShdw blurRad="38100" dist="38100" dir="2700000" algn="tl">
                  <a:srgbClr val="C0C0C0"/>
                </a:outerShdw>
              </a:effectLst>
              <a:latin typeface="Calibri"/>
              <a:cs typeface="+mn-cs"/>
            </a:rPr>
            <a:t>1</a:t>
          </a:r>
          <a:r>
            <a:rPr lang="es-MX" sz="20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2000" b="1" kern="1200" dirty="0"/>
        </a:p>
      </dsp:txBody>
      <dsp:txXfrm>
        <a:off x="3551523" y="230236"/>
        <a:ext cx="3005547" cy="1111679"/>
      </dsp:txXfrm>
    </dsp:sp>
    <dsp:sp modelId="{4CBEE7F2-FA8F-455D-899D-D2E2389A34C1}">
      <dsp:nvSpPr>
        <dsp:cNvPr id="0" name=""/>
        <dsp:cNvSpPr/>
      </dsp:nvSpPr>
      <dsp:spPr>
        <a:xfrm>
          <a:off x="2914235" y="1727515"/>
          <a:ext cx="4451343" cy="1689686"/>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kern="1200" dirty="0"/>
        </a:p>
      </dsp:txBody>
      <dsp:txXfrm>
        <a:off x="3566119" y="1974964"/>
        <a:ext cx="3147575" cy="1194788"/>
      </dsp:txXfrm>
    </dsp:sp>
    <dsp:sp modelId="{E43465F4-A339-482C-87DC-E675E3944F47}">
      <dsp:nvSpPr>
        <dsp:cNvPr id="0" name=""/>
        <dsp:cNvSpPr/>
      </dsp:nvSpPr>
      <dsp:spPr>
        <a:xfrm>
          <a:off x="2923618" y="3539751"/>
          <a:ext cx="4297115" cy="1572151"/>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3552916" y="3769987"/>
        <a:ext cx="3038519" cy="1111679"/>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B8EE6F3F-4D75-42F6-855A-F77D53BE904C}" type="slidenum">
              <a:rPr lang="es-ES"/>
              <a:pPr>
                <a:defRPr/>
              </a:pPr>
              <a:t>‹Nº›</a:t>
            </a:fld>
            <a:endParaRPr lang="es-ES"/>
          </a:p>
        </p:txBody>
      </p:sp>
    </p:spTree>
    <p:extLst>
      <p:ext uri="{BB962C8B-B14F-4D97-AF65-F5344CB8AC3E}">
        <p14:creationId xmlns:p14="http://schemas.microsoft.com/office/powerpoint/2010/main" val="2497145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741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80383" y="4716585"/>
            <a:ext cx="5436909" cy="44673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29261D70-DD00-478B-8F1A-AB2B974C8C83}" type="slidenum">
              <a:rPr lang="es-ES"/>
              <a:pPr>
                <a:defRPr/>
              </a:pPr>
              <a:t>‹Nº›</a:t>
            </a:fld>
            <a:endParaRPr lang="es-ES"/>
          </a:p>
        </p:txBody>
      </p:sp>
    </p:spTree>
    <p:extLst>
      <p:ext uri="{BB962C8B-B14F-4D97-AF65-F5344CB8AC3E}">
        <p14:creationId xmlns:p14="http://schemas.microsoft.com/office/powerpoint/2010/main" val="8015295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a:ln/>
        </p:spPr>
      </p:sp>
      <p:sp>
        <p:nvSpPr>
          <p:cNvPr id="184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843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29F52485-C272-49B1-B8C2-A9365D2B0EE4}" type="slidenum">
              <a:rPr lang="es-ES" altLang="es-ES" smtClean="0"/>
              <a:pPr/>
              <a:t>1</a:t>
            </a:fld>
            <a:endParaRPr lang="es-ES" altLang="es-ES"/>
          </a:p>
        </p:txBody>
      </p:sp>
    </p:spTree>
    <p:extLst>
      <p:ext uri="{BB962C8B-B14F-4D97-AF65-F5344CB8AC3E}">
        <p14:creationId xmlns:p14="http://schemas.microsoft.com/office/powerpoint/2010/main" val="468524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48</a:t>
            </a:fld>
            <a:endParaRPr lang="es-ES"/>
          </a:p>
        </p:txBody>
      </p:sp>
    </p:spTree>
    <p:extLst>
      <p:ext uri="{BB962C8B-B14F-4D97-AF65-F5344CB8AC3E}">
        <p14:creationId xmlns:p14="http://schemas.microsoft.com/office/powerpoint/2010/main" val="83815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nombrar los </a:t>
            </a:r>
            <a:r>
              <a:rPr altLang="es-ES" b="1"/>
              <a:t>Capítulos</a:t>
            </a:r>
            <a:r>
              <a:rPr altLang="es-ES"/>
              <a:t> en presentaciones de varios temas o conferencistas.</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3</a:t>
            </a:fld>
            <a:endParaRPr lang="es-ES" altLang="es-ES"/>
          </a:p>
        </p:txBody>
      </p:sp>
    </p:spTree>
    <p:extLst>
      <p:ext uri="{BB962C8B-B14F-4D97-AF65-F5344CB8AC3E}">
        <p14:creationId xmlns:p14="http://schemas.microsoft.com/office/powerpoint/2010/main" val="1285026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22</a:t>
            </a:fld>
            <a:endParaRPr lang="es-ES" altLang="es-ES"/>
          </a:p>
        </p:txBody>
      </p:sp>
    </p:spTree>
    <p:extLst>
      <p:ext uri="{BB962C8B-B14F-4D97-AF65-F5344CB8AC3E}">
        <p14:creationId xmlns:p14="http://schemas.microsoft.com/office/powerpoint/2010/main" val="2718615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gráficos</a:t>
            </a:r>
            <a:r>
              <a:rPr altLang="es-ES"/>
              <a:t> si no son propiedad de la entidad, digite la fuente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 - Fuente</a:t>
            </a:r>
          </a:p>
          <a:p>
            <a:pPr eaLnBrk="1" hangingPunct="1"/>
            <a:r>
              <a:rPr altLang="es-ES"/>
              <a:t>Digite la fuente de donde toma la imagen</a:t>
            </a:r>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C34238A-A016-4835-B2A9-10538517D45F}" type="slidenum">
              <a:rPr lang="es-ES" altLang="es-ES" smtClean="0"/>
              <a:pPr/>
              <a:t>24</a:t>
            </a:fld>
            <a:endParaRPr lang="es-ES" altLang="es-ES"/>
          </a:p>
        </p:txBody>
      </p:sp>
    </p:spTree>
    <p:extLst>
      <p:ext uri="{BB962C8B-B14F-4D97-AF65-F5344CB8AC3E}">
        <p14:creationId xmlns:p14="http://schemas.microsoft.com/office/powerpoint/2010/main" val="3046811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27</a:t>
            </a:fld>
            <a:endParaRPr lang="es-ES"/>
          </a:p>
        </p:txBody>
      </p:sp>
    </p:spTree>
    <p:extLst>
      <p:ext uri="{BB962C8B-B14F-4D97-AF65-F5344CB8AC3E}">
        <p14:creationId xmlns:p14="http://schemas.microsoft.com/office/powerpoint/2010/main" val="1062268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30</a:t>
            </a:fld>
            <a:endParaRPr lang="es-ES" altLang="es-ES"/>
          </a:p>
        </p:txBody>
      </p:sp>
    </p:spTree>
    <p:extLst>
      <p:ext uri="{BB962C8B-B14F-4D97-AF65-F5344CB8AC3E}">
        <p14:creationId xmlns:p14="http://schemas.microsoft.com/office/powerpoint/2010/main" val="1993199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42</a:t>
            </a:fld>
            <a:endParaRPr lang="es-ES" altLang="es-ES"/>
          </a:p>
        </p:txBody>
      </p:sp>
    </p:spTree>
    <p:extLst>
      <p:ext uri="{BB962C8B-B14F-4D97-AF65-F5344CB8AC3E}">
        <p14:creationId xmlns:p14="http://schemas.microsoft.com/office/powerpoint/2010/main" val="2627292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46</a:t>
            </a:fld>
            <a:endParaRPr lang="es-ES" altLang="es-ES"/>
          </a:p>
        </p:txBody>
      </p:sp>
    </p:spTree>
    <p:extLst>
      <p:ext uri="{BB962C8B-B14F-4D97-AF65-F5344CB8AC3E}">
        <p14:creationId xmlns:p14="http://schemas.microsoft.com/office/powerpoint/2010/main" val="397506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47</a:t>
            </a:fld>
            <a:endParaRPr lang="es-ES"/>
          </a:p>
        </p:txBody>
      </p:sp>
    </p:spTree>
    <p:extLst>
      <p:ext uri="{BB962C8B-B14F-4D97-AF65-F5344CB8AC3E}">
        <p14:creationId xmlns:p14="http://schemas.microsoft.com/office/powerpoint/2010/main" val="1377775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125413" y="1844824"/>
            <a:ext cx="9018588" cy="2312839"/>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sp>
        <p:nvSpPr>
          <p:cNvPr id="5" name="4 CuadroTexto"/>
          <p:cNvSpPr txBox="1"/>
          <p:nvPr/>
        </p:nvSpPr>
        <p:spPr>
          <a:xfrm>
            <a:off x="1643063" y="5157788"/>
            <a:ext cx="6259512" cy="446087"/>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72902" y="2511425"/>
            <a:ext cx="8280260" cy="1580832"/>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400">
                <a:solidFill>
                  <a:schemeClr val="bg1"/>
                </a:solidFill>
                <a:effectLst>
                  <a:outerShdw blurRad="38100" dist="38100" dir="2700000" algn="tl">
                    <a:srgbClr val="000000">
                      <a:alpha val="43137"/>
                    </a:srgbClr>
                  </a:outerShdw>
                </a:effectLst>
              </a:defRPr>
            </a:lvl1pPr>
          </a:lstStyle>
          <a:p>
            <a:r>
              <a:rPr lang="es-ES" dirty="0"/>
              <a:t>Haga clic para modificar el estilo de título del patrón</a:t>
            </a:r>
          </a:p>
        </p:txBody>
      </p:sp>
      <p:sp>
        <p:nvSpPr>
          <p:cNvPr id="9"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0631C7F0-9227-4C9E-971E-30C3FCD8F6B0}" type="slidenum">
              <a:rPr lang="es-ES_tradnl"/>
              <a:pPr>
                <a:defRPr/>
              </a:pPr>
              <a:t>‹Nº›</a:t>
            </a:fld>
            <a:endParaRPr lang="es-ES_tradnl" dirty="0"/>
          </a:p>
        </p:txBody>
      </p:sp>
    </p:spTree>
    <p:extLst>
      <p:ext uri="{BB962C8B-B14F-4D97-AF65-F5344CB8AC3E}">
        <p14:creationId xmlns:p14="http://schemas.microsoft.com/office/powerpoint/2010/main" val="2907189081"/>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572000" y="2708275"/>
            <a:ext cx="4572000" cy="1449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780927"/>
            <a:ext cx="4320480" cy="1376735"/>
          </a:xfrm>
          <a:prstGeom prst="rect">
            <a:avLst/>
          </a:prstGeom>
        </p:spPr>
        <p:txBody>
          <a:bodyPr/>
          <a:lstStyle>
            <a:lvl1pPr algn="r">
              <a:defRPr sz="36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25F2CEDC-C121-4A35-A220-69FF99A1891C}" type="slidenum">
              <a:rPr lang="es-ES_tradnl"/>
              <a:pPr>
                <a:defRPr/>
              </a:pPr>
              <a:t>‹Nº›</a:t>
            </a:fld>
            <a:endParaRPr lang="es-ES_tradnl" dirty="0"/>
          </a:p>
        </p:txBody>
      </p:sp>
    </p:spTree>
    <p:extLst>
      <p:ext uri="{BB962C8B-B14F-4D97-AF65-F5344CB8AC3E}">
        <p14:creationId xmlns:p14="http://schemas.microsoft.com/office/powerpoint/2010/main" val="3459995402"/>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3213100"/>
            <a:ext cx="1720850" cy="814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1835697" y="188913"/>
            <a:ext cx="7057478"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3140968"/>
            <a:ext cx="1720850" cy="886520"/>
          </a:xfrm>
          <a:prstGeom prst="rect">
            <a:avLst/>
          </a:prstGeom>
        </p:spPr>
        <p:txBody>
          <a:bodyPr/>
          <a:lstStyle>
            <a:lvl1pPr algn="ctr">
              <a:defRPr sz="1800" baseline="0">
                <a:solidFill>
                  <a:schemeClr val="bg1"/>
                </a:solidFill>
              </a:defRPr>
            </a:lvl1pPr>
          </a:lstStyle>
          <a:p>
            <a:r>
              <a:rPr lang="es-ES" dirty="0"/>
              <a:t>Haga clic para modificar el estilo de título del patrón</a:t>
            </a:r>
          </a:p>
        </p:txBody>
      </p:sp>
      <p:sp>
        <p:nvSpPr>
          <p:cNvPr id="9" name="16 Marcador de número de diapositiva"/>
          <p:cNvSpPr>
            <a:spLocks noGrp="1"/>
          </p:cNvSpPr>
          <p:nvPr>
            <p:ph type="sldNum" sz="quarter" idx="18"/>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680876C3-5B85-43D9-9CB8-66632069018E}" type="slidenum">
              <a:rPr lang="es-ES_tradnl"/>
              <a:pPr>
                <a:defRPr/>
              </a:pPr>
              <a:t>‹Nº›</a:t>
            </a:fld>
            <a:endParaRPr lang="es-ES_tradnl" dirty="0"/>
          </a:p>
        </p:txBody>
      </p:sp>
    </p:spTree>
    <p:extLst>
      <p:ext uri="{BB962C8B-B14F-4D97-AF65-F5344CB8AC3E}">
        <p14:creationId xmlns:p14="http://schemas.microsoft.com/office/powerpoint/2010/main" val="3110241753"/>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74700"/>
            <a:ext cx="4551362" cy="63817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0" y="1844824"/>
            <a:ext cx="4572000" cy="4248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4" y="188914"/>
            <a:ext cx="4105151"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774700"/>
            <a:ext cx="4464496" cy="638175"/>
          </a:xfrm>
          <a:prstGeom prst="rect">
            <a:avLst/>
          </a:prstGeom>
        </p:spPr>
        <p:txBody>
          <a:bodyPr/>
          <a:lstStyle>
            <a:lvl1pPr algn="l">
              <a:defRPr sz="24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0" y="1557338"/>
            <a:ext cx="3965203" cy="143470"/>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19B5B8C4-FA42-43F6-A79D-3FA9011B4182}" type="slidenum">
              <a:rPr lang="es-ES_tradnl"/>
              <a:pPr>
                <a:defRPr/>
              </a:pPr>
              <a:t>‹Nº›</a:t>
            </a:fld>
            <a:endParaRPr lang="es-ES_tradnl" dirty="0"/>
          </a:p>
        </p:txBody>
      </p:sp>
    </p:spTree>
    <p:extLst>
      <p:ext uri="{BB962C8B-B14F-4D97-AF65-F5344CB8AC3E}">
        <p14:creationId xmlns:p14="http://schemas.microsoft.com/office/powerpoint/2010/main" val="14979219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867189091"/>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3" y="1341438"/>
            <a:ext cx="8885237" cy="4751387"/>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6143626"/>
            <a:ext cx="5448300" cy="213320"/>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8A025F99-1DAF-4D1C-906F-3757E7DA4970}" type="slidenum">
              <a:rPr lang="es-ES_tradnl"/>
              <a:pPr>
                <a:defRPr/>
              </a:pPr>
              <a:t>‹Nº›</a:t>
            </a:fld>
            <a:endParaRPr lang="es-ES_tradnl" dirty="0"/>
          </a:p>
        </p:txBody>
      </p:sp>
    </p:spTree>
    <p:extLst>
      <p:ext uri="{BB962C8B-B14F-4D97-AF65-F5344CB8AC3E}">
        <p14:creationId xmlns:p14="http://schemas.microsoft.com/office/powerpoint/2010/main" val="595114854"/>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despedida">
    <p:spTree>
      <p:nvGrpSpPr>
        <p:cNvPr id="1" name=""/>
        <p:cNvGrpSpPr/>
        <p:nvPr/>
      </p:nvGrpSpPr>
      <p:grpSpPr>
        <a:xfrm>
          <a:off x="0" y="0"/>
          <a:ext cx="0" cy="0"/>
          <a:chOff x="0" y="0"/>
          <a:chExt cx="0" cy="0"/>
        </a:xfrm>
      </p:grpSpPr>
      <p:sp>
        <p:nvSpPr>
          <p:cNvPr id="3" name="5 Rectángulo"/>
          <p:cNvSpPr>
            <a:spLocks noChangeArrowheads="1"/>
          </p:cNvSpPr>
          <p:nvPr/>
        </p:nvSpPr>
        <p:spPr bwMode="auto">
          <a:xfrm>
            <a:off x="425450" y="122238"/>
            <a:ext cx="8467725" cy="66198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l">
              <a:spcBef>
                <a:spcPct val="0"/>
              </a:spcBef>
            </a:pPr>
            <a:endParaRPr lang="es-ES" sz="2400">
              <a:latin typeface="Times New Roman" pitchFamily="18" charset="0"/>
            </a:endParaRPr>
          </a:p>
        </p:txBody>
      </p:sp>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0" y="-1588"/>
            <a:ext cx="9151938" cy="6858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744538"/>
            <a:ext cx="1422400"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476250"/>
            <a:ext cx="223520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755650"/>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4" name="Picture 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3214019" y="5185911"/>
            <a:ext cx="681706" cy="681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3"/>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5876024" y="5181281"/>
            <a:ext cx="699400" cy="700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14 Rectángulo"/>
          <p:cNvSpPr>
            <a:spLocks noChangeArrowheads="1"/>
          </p:cNvSpPr>
          <p:nvPr userDrawn="1"/>
        </p:nvSpPr>
        <p:spPr bwMode="auto">
          <a:xfrm>
            <a:off x="2364457" y="5853113"/>
            <a:ext cx="219258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a:t>
            </a:r>
            <a:r>
              <a:rPr lang="es-ES" altLang="es-ES" b="1" dirty="0" err="1">
                <a:latin typeface="+mn-lt"/>
              </a:rPr>
              <a:t>contaduriacgn</a:t>
            </a:r>
            <a:endParaRPr lang="es-ES" altLang="es-ES" b="1" dirty="0">
              <a:latin typeface="+mn-lt"/>
            </a:endParaRPr>
          </a:p>
        </p:txBody>
      </p:sp>
      <p:sp>
        <p:nvSpPr>
          <p:cNvPr id="17" name="15 Rectángulo"/>
          <p:cNvSpPr>
            <a:spLocks noChangeArrowheads="1"/>
          </p:cNvSpPr>
          <p:nvPr userDrawn="1"/>
        </p:nvSpPr>
        <p:spPr bwMode="auto">
          <a:xfrm>
            <a:off x="4795140" y="5826258"/>
            <a:ext cx="255409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 @</a:t>
            </a:r>
            <a:r>
              <a:rPr lang="es-ES" altLang="es-ES" b="1" dirty="0" err="1">
                <a:latin typeface="+mn-lt"/>
              </a:rPr>
              <a:t>Contaduria_CGN</a:t>
            </a:r>
            <a:endParaRPr lang="es-ES" altLang="es-ES" b="1" dirty="0">
              <a:latin typeface="+mn-lt"/>
            </a:endParaRPr>
          </a:p>
        </p:txBody>
      </p:sp>
      <p:sp>
        <p:nvSpPr>
          <p:cNvPr id="18" name="17 CuadroTexto"/>
          <p:cNvSpPr txBox="1">
            <a:spLocks noChangeArrowheads="1"/>
          </p:cNvSpPr>
          <p:nvPr userDrawn="1"/>
        </p:nvSpPr>
        <p:spPr bwMode="auto">
          <a:xfrm>
            <a:off x="395288" y="3128963"/>
            <a:ext cx="828516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4000" i="1" dirty="0">
                <a:latin typeface="Calibri" pitchFamily="34" charset="0"/>
              </a:rPr>
              <a:t>“POR PERMITIRNOS HACER PÚBLICO </a:t>
            </a:r>
          </a:p>
          <a:p>
            <a:pPr algn="ctr" eaLnBrk="1" hangingPunct="1">
              <a:defRPr/>
            </a:pPr>
            <a:r>
              <a:rPr lang="es-CO" altLang="es-CO" sz="4000" i="1" dirty="0">
                <a:latin typeface="Calibri" pitchFamily="34" charset="0"/>
              </a:rPr>
              <a:t>LO PÚBLICO ”</a:t>
            </a:r>
          </a:p>
          <a:p>
            <a:pPr algn="ctr" eaLnBrk="1" hangingPunct="1">
              <a:defRPr/>
            </a:pPr>
            <a:endParaRPr lang="es-CO" altLang="es-CO" sz="4000" i="1" dirty="0">
              <a:latin typeface="Calibri" pitchFamily="34" charset="0"/>
            </a:endParaRPr>
          </a:p>
        </p:txBody>
      </p:sp>
      <p:sp>
        <p:nvSpPr>
          <p:cNvPr id="19" name="10 CuadroTexto"/>
          <p:cNvSpPr txBox="1"/>
          <p:nvPr userDrawn="1"/>
        </p:nvSpPr>
        <p:spPr>
          <a:xfrm>
            <a:off x="1542270" y="1844824"/>
            <a:ext cx="5991717" cy="1198722"/>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75039640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par>
                                <p:cTn id="12" presetID="16" presetClass="entr" presetSubtype="21"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2000"/>
                                        <p:tgtEl>
                                          <p:spTgt spid="14"/>
                                        </p:tgtEl>
                                      </p:cBhvr>
                                    </p:animEffect>
                                  </p:childTnLst>
                                </p:cTn>
                              </p:par>
                              <p:par>
                                <p:cTn id="15" presetID="16" presetClass="entr" presetSubtype="21"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2000"/>
                                        <p:tgtEl>
                                          <p:spTgt spid="16"/>
                                        </p:tgtEl>
                                      </p:cBhvr>
                                    </p:animEffect>
                                  </p:childTnLst>
                                </p:cTn>
                              </p:par>
                              <p:par>
                                <p:cTn id="18" presetID="16" presetClass="entr" presetSubtype="21" fill="hold"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2000"/>
                                        <p:tgtEl>
                                          <p:spTgt spid="15"/>
                                        </p:tgtEl>
                                      </p:cBhvr>
                                    </p:animEffect>
                                  </p:childTnLst>
                                </p:cTn>
                              </p:par>
                              <p:par>
                                <p:cTn id="21" presetID="16" presetClass="entr" presetSubtype="21"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4594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6_Diapositiva despedida">
    <p:spTree>
      <p:nvGrpSpPr>
        <p:cNvPr id="1" name=""/>
        <p:cNvGrpSpPr/>
        <p:nvPr/>
      </p:nvGrpSpPr>
      <p:grpSpPr>
        <a:xfrm>
          <a:off x="0" y="0"/>
          <a:ext cx="0" cy="0"/>
          <a:chOff x="0" y="0"/>
          <a:chExt cx="0" cy="0"/>
        </a:xfrm>
      </p:grpSpPr>
      <p:grpSp>
        <p:nvGrpSpPr>
          <p:cNvPr id="35" name="34 Grupo"/>
          <p:cNvGrpSpPr/>
          <p:nvPr/>
        </p:nvGrpSpPr>
        <p:grpSpPr>
          <a:xfrm rot="7881209">
            <a:off x="1696399" y="1004106"/>
            <a:ext cx="5778194" cy="7642200"/>
            <a:chOff x="8010738" y="2667000"/>
            <a:chExt cx="5778194" cy="4064000"/>
          </a:xfrm>
          <a:scene3d>
            <a:camera prst="perspectiveRelaxedModerately" zoom="92000"/>
            <a:lightRig rig="balanced" dir="t">
              <a:rot lat="0" lon="0" rev="12700000"/>
            </a:lightRig>
          </a:scene3d>
        </p:grpSpPr>
        <p:sp>
          <p:nvSpPr>
            <p:cNvPr id="37" name="36 Arco de bloque"/>
            <p:cNvSpPr/>
            <p:nvPr/>
          </p:nvSpPr>
          <p:spPr>
            <a:xfrm>
              <a:off x="8010738" y="2667000"/>
              <a:ext cx="3898548" cy="4064000"/>
            </a:xfrm>
            <a:prstGeom prst="blockArc">
              <a:avLst>
                <a:gd name="adj1" fmla="val 17527788"/>
                <a:gd name="adj2" fmla="val 4119114"/>
                <a:gd name="adj3" fmla="val 5750"/>
              </a:avLst>
            </a:prstGeom>
            <a:sp3d prstMaterial="plastic">
              <a:bevelT w="50800" h="50800"/>
              <a:bevelB w="50800" h="50800"/>
            </a:sp3d>
          </p:spPr>
          <p:style>
            <a:lnRef idx="0">
              <a:schemeClr val="lt1">
                <a:hueOff val="0"/>
                <a:satOff val="0"/>
                <a:lumOff val="0"/>
                <a:alphaOff val="0"/>
              </a:schemeClr>
            </a:lnRef>
            <a:fillRef idx="1">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sp>
        <p:sp>
          <p:nvSpPr>
            <p:cNvPr id="39" name="38 Forma libre"/>
            <p:cNvSpPr/>
            <p:nvPr/>
          </p:nvSpPr>
          <p:spPr>
            <a:xfrm>
              <a:off x="11995959" y="3026257"/>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1" name="40 Forma libre"/>
            <p:cNvSpPr/>
            <p:nvPr/>
          </p:nvSpPr>
          <p:spPr>
            <a:xfrm>
              <a:off x="12402166" y="4203192"/>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3" name="42 Forma libre"/>
            <p:cNvSpPr/>
            <p:nvPr/>
          </p:nvSpPr>
          <p:spPr>
            <a:xfrm>
              <a:off x="11995959" y="5405323"/>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grpSp>
      <p:sp>
        <p:nvSpPr>
          <p:cNvPr id="12" name="15 Rectángulo"/>
          <p:cNvSpPr>
            <a:spLocks noChangeArrowheads="1"/>
          </p:cNvSpPr>
          <p:nvPr/>
        </p:nvSpPr>
        <p:spPr bwMode="auto">
          <a:xfrm>
            <a:off x="2748051" y="3579510"/>
            <a:ext cx="2415838"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920" tIns="43960" rIns="87920" bIns="43960">
            <a:spAutoFit/>
          </a:bodyPr>
          <a:lstStyle/>
          <a:p>
            <a:pPr lvl="0"/>
            <a:r>
              <a:rPr lang="es-ES" altLang="es-ES" sz="1350" b="1" dirty="0">
                <a:latin typeface="+mn-lt"/>
              </a:rPr>
              <a:t> @</a:t>
            </a:r>
            <a:r>
              <a:rPr lang="es-ES" altLang="es-ES" sz="1350" b="1" dirty="0" err="1">
                <a:latin typeface="+mn-lt"/>
              </a:rPr>
              <a:t>Contaduria_CGN</a:t>
            </a:r>
            <a:endParaRPr lang="es-ES" altLang="es-ES" sz="1350" b="1" dirty="0">
              <a:latin typeface="+mn-lt"/>
            </a:endParaRPr>
          </a:p>
        </p:txBody>
      </p:sp>
      <p:pic>
        <p:nvPicPr>
          <p:cNvPr id="4"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4744" y="327027"/>
            <a:ext cx="1183360" cy="62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6124" y="116632"/>
            <a:ext cx="1859565" cy="913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47879" y="348546"/>
            <a:ext cx="524323" cy="67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CuadroTexto"/>
          <p:cNvSpPr txBox="1">
            <a:spLocks noChangeArrowheads="1"/>
          </p:cNvSpPr>
          <p:nvPr/>
        </p:nvSpPr>
        <p:spPr bwMode="auto">
          <a:xfrm>
            <a:off x="427996" y="2130547"/>
            <a:ext cx="8285162" cy="61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3450" i="1" dirty="0">
                <a:latin typeface="Calibri" pitchFamily="34" charset="0"/>
              </a:rPr>
              <a:t>“POR PERMITIRNOS HACER PÚBLICO </a:t>
            </a:r>
          </a:p>
        </p:txBody>
      </p:sp>
      <p:sp>
        <p:nvSpPr>
          <p:cNvPr id="8" name="7 CuadroTexto"/>
          <p:cNvSpPr txBox="1"/>
          <p:nvPr/>
        </p:nvSpPr>
        <p:spPr>
          <a:xfrm>
            <a:off x="1542271" y="1009532"/>
            <a:ext cx="5991717" cy="1180200"/>
          </a:xfrm>
          <a:prstGeom prst="rect">
            <a:avLst/>
          </a:prstGeom>
          <a:noFill/>
        </p:spPr>
        <p:txBody>
          <a:bodyPr lIns="87920" tIns="43960" rIns="87920" bIns="4396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9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5" name="Picture 4" descr="http://www.ignition-mktg.com/wp-content/uploads/2014/07/Social-Media-Icons.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746387" y="5294656"/>
            <a:ext cx="677007" cy="6452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www.ignition-mktg.com/wp-content/uploads/2014/07/Social-Media-Icons.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238432" y="3593009"/>
            <a:ext cx="629927" cy="6169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www.ignition-mktg.com/wp-content/uploads/2014/07/Social-Media-Icons.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717941" y="4149106"/>
            <a:ext cx="640934" cy="621748"/>
          </a:xfrm>
          <a:prstGeom prst="rect">
            <a:avLst/>
          </a:prstGeom>
          <a:noFill/>
          <a:extLst>
            <a:ext uri="{909E8E84-426E-40DD-AFC4-6F175D3DCCD1}">
              <a14:hiddenFill xmlns:a14="http://schemas.microsoft.com/office/drawing/2010/main">
                <a:solidFill>
                  <a:srgbClr val="FFFFFF"/>
                </a:solidFill>
              </a14:hiddenFill>
            </a:ext>
          </a:extLst>
        </p:spPr>
      </p:pic>
      <p:pic>
        <p:nvPicPr>
          <p:cNvPr id="20" name="19 Imagen"/>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447143" y="5613500"/>
            <a:ext cx="723576" cy="792088"/>
          </a:xfrm>
          <a:prstGeom prst="rect">
            <a:avLst/>
          </a:prstGeom>
        </p:spPr>
      </p:pic>
      <p:sp>
        <p:nvSpPr>
          <p:cNvPr id="2" name="1 Rectángulo"/>
          <p:cNvSpPr/>
          <p:nvPr/>
        </p:nvSpPr>
        <p:spPr>
          <a:xfrm>
            <a:off x="3490198" y="2839255"/>
            <a:ext cx="2462222" cy="619693"/>
          </a:xfrm>
          <a:prstGeom prst="rect">
            <a:avLst/>
          </a:prstGeom>
        </p:spPr>
        <p:txBody>
          <a:bodyPr wrap="none" lIns="87920" tIns="43960" rIns="87920" bIns="43960">
            <a:spAutoFit/>
          </a:bodyPr>
          <a:lstStyle/>
          <a:p>
            <a:pPr algn="ctr" eaLnBrk="1" hangingPunct="1">
              <a:defRPr/>
            </a:pPr>
            <a:r>
              <a:rPr lang="es-CO" altLang="es-CO" sz="3450" b="1" i="1" kern="1200" dirty="0">
                <a:solidFill>
                  <a:schemeClr val="tx1"/>
                </a:solidFill>
                <a:latin typeface="Calibri" pitchFamily="34" charset="0"/>
                <a:ea typeface="+mn-ea"/>
                <a:cs typeface="Arial" charset="0"/>
              </a:rPr>
              <a:t>LO</a:t>
            </a:r>
            <a:r>
              <a:rPr lang="es-CO" altLang="es-CO" sz="1950" i="1" dirty="0">
                <a:latin typeface="Calibri" pitchFamily="34" charset="0"/>
              </a:rPr>
              <a:t> </a:t>
            </a:r>
            <a:r>
              <a:rPr lang="es-CO" altLang="es-CO" sz="3450" b="1" i="1" kern="1200" dirty="0">
                <a:solidFill>
                  <a:schemeClr val="tx1"/>
                </a:solidFill>
                <a:latin typeface="Calibri" pitchFamily="34" charset="0"/>
                <a:ea typeface="+mn-ea"/>
                <a:cs typeface="Arial" charset="0"/>
              </a:rPr>
              <a:t>PÚBLICO</a:t>
            </a:r>
            <a:r>
              <a:rPr lang="es-CO" altLang="es-CO" sz="1950" i="1" dirty="0">
                <a:latin typeface="Calibri" pitchFamily="34" charset="0"/>
              </a:rPr>
              <a:t> ”</a:t>
            </a:r>
          </a:p>
        </p:txBody>
      </p:sp>
      <p:sp>
        <p:nvSpPr>
          <p:cNvPr id="23" name="15 Rectángulo"/>
          <p:cNvSpPr>
            <a:spLocks noChangeArrowheads="1"/>
          </p:cNvSpPr>
          <p:nvPr/>
        </p:nvSpPr>
        <p:spPr bwMode="auto">
          <a:xfrm>
            <a:off x="3347006" y="4322035"/>
            <a:ext cx="2200275"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err="1">
                <a:latin typeface="+mn-lt"/>
              </a:rPr>
              <a:t>CGNOficial</a:t>
            </a:r>
            <a:endParaRPr lang="es-ES" altLang="es-ES" sz="1350" b="1" dirty="0">
              <a:latin typeface="+mn-lt"/>
            </a:endParaRPr>
          </a:p>
        </p:txBody>
      </p:sp>
      <p:pic>
        <p:nvPicPr>
          <p:cNvPr id="14" name="Picture 12" descr="http://www.ignition-mktg.com/wp-content/uploads/2014/07/Social-Media-Icons.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138626" y="4789195"/>
            <a:ext cx="658026" cy="6510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cartagenacaribe.com/images/boton-contactenos.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03262" y="4739153"/>
            <a:ext cx="1781175" cy="836582"/>
          </a:xfrm>
          <a:prstGeom prst="rect">
            <a:avLst/>
          </a:prstGeom>
          <a:noFill/>
          <a:extLst>
            <a:ext uri="{909E8E84-426E-40DD-AFC4-6F175D3DCCD1}">
              <a14:hiddenFill xmlns:a14="http://schemas.microsoft.com/office/drawing/2010/main">
                <a:solidFill>
                  <a:srgbClr val="FFFFFF"/>
                </a:solidFill>
              </a14:hiddenFill>
            </a:ext>
          </a:extLst>
        </p:spPr>
      </p:pic>
      <p:sp>
        <p:nvSpPr>
          <p:cNvPr id="44" name="14 Rectángulo"/>
          <p:cNvSpPr>
            <a:spLocks noChangeArrowheads="1"/>
          </p:cNvSpPr>
          <p:nvPr/>
        </p:nvSpPr>
        <p:spPr bwMode="auto">
          <a:xfrm>
            <a:off x="5163889" y="5785905"/>
            <a:ext cx="189230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contaduriacgn</a:t>
            </a:r>
            <a:endParaRPr lang="es-ES" altLang="es-ES" sz="1350" b="1" dirty="0">
              <a:latin typeface="+mn-lt"/>
            </a:endParaRPr>
          </a:p>
        </p:txBody>
      </p:sp>
      <p:sp>
        <p:nvSpPr>
          <p:cNvPr id="21" name="20 Rectángulo"/>
          <p:cNvSpPr>
            <a:spLocks noChangeArrowheads="1"/>
          </p:cNvSpPr>
          <p:nvPr/>
        </p:nvSpPr>
        <p:spPr bwMode="auto">
          <a:xfrm>
            <a:off x="4361970" y="5378050"/>
            <a:ext cx="273685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ContaduríaGeneraldelaNaciónCG</a:t>
            </a:r>
            <a:endParaRPr lang="es-ES" altLang="es-ES" sz="1350" b="1" dirty="0">
              <a:latin typeface="+mn-lt"/>
            </a:endParaRPr>
          </a:p>
        </p:txBody>
      </p:sp>
      <p:sp>
        <p:nvSpPr>
          <p:cNvPr id="22" name="20 Rectángulo"/>
          <p:cNvSpPr>
            <a:spLocks noChangeArrowheads="1"/>
          </p:cNvSpPr>
          <p:nvPr/>
        </p:nvSpPr>
        <p:spPr bwMode="auto">
          <a:xfrm>
            <a:off x="3796653" y="4960832"/>
            <a:ext cx="264752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Contaduría-General-de-la-Nación</a:t>
            </a:r>
          </a:p>
        </p:txBody>
      </p:sp>
    </p:spTree>
    <p:extLst>
      <p:ext uri="{BB962C8B-B14F-4D97-AF65-F5344CB8AC3E}">
        <p14:creationId xmlns:p14="http://schemas.microsoft.com/office/powerpoint/2010/main" val="87770186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500" fill="hold"/>
                                        <p:tgtEl>
                                          <p:spTgt spid="16"/>
                                        </p:tgtEl>
                                        <p:attrNameLst>
                                          <p:attrName>ppt_w</p:attrName>
                                        </p:attrNameLst>
                                      </p:cBhvr>
                                      <p:tavLst>
                                        <p:tav tm="0">
                                          <p:val>
                                            <p:fltVal val="0"/>
                                          </p:val>
                                        </p:tav>
                                        <p:tav tm="100000">
                                          <p:val>
                                            <p:strVal val="#ppt_w"/>
                                          </p:val>
                                        </p:tav>
                                      </p:tavLst>
                                    </p:anim>
                                    <p:anim calcmode="lin" valueType="num">
                                      <p:cBhvr>
                                        <p:cTn id="24" dur="1500" fill="hold"/>
                                        <p:tgtEl>
                                          <p:spTgt spid="16"/>
                                        </p:tgtEl>
                                        <p:attrNameLst>
                                          <p:attrName>ppt_h</p:attrName>
                                        </p:attrNameLst>
                                      </p:cBhvr>
                                      <p:tavLst>
                                        <p:tav tm="0">
                                          <p:val>
                                            <p:fltVal val="0"/>
                                          </p:val>
                                        </p:tav>
                                        <p:tav tm="100000">
                                          <p:val>
                                            <p:strVal val="#ppt_h"/>
                                          </p:val>
                                        </p:tav>
                                      </p:tavLst>
                                    </p:anim>
                                    <p:anim calcmode="lin" valueType="num">
                                      <p:cBhvr>
                                        <p:cTn id="25" dur="1500" fill="hold"/>
                                        <p:tgtEl>
                                          <p:spTgt spid="16"/>
                                        </p:tgtEl>
                                        <p:attrNameLst>
                                          <p:attrName>style.rotation</p:attrName>
                                        </p:attrNameLst>
                                      </p:cBhvr>
                                      <p:tavLst>
                                        <p:tav tm="0">
                                          <p:val>
                                            <p:fltVal val="360"/>
                                          </p:val>
                                        </p:tav>
                                        <p:tav tm="100000">
                                          <p:val>
                                            <p:fltVal val="0"/>
                                          </p:val>
                                        </p:tav>
                                      </p:tavLst>
                                    </p:anim>
                                    <p:animEffect transition="in" filter="fade">
                                      <p:cBhvr>
                                        <p:cTn id="26" dur="1500"/>
                                        <p:tgtEl>
                                          <p:spTgt spid="16"/>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500" fill="hold"/>
                                        <p:tgtEl>
                                          <p:spTgt spid="17"/>
                                        </p:tgtEl>
                                        <p:attrNameLst>
                                          <p:attrName>ppt_w</p:attrName>
                                        </p:attrNameLst>
                                      </p:cBhvr>
                                      <p:tavLst>
                                        <p:tav tm="0">
                                          <p:val>
                                            <p:fltVal val="0"/>
                                          </p:val>
                                        </p:tav>
                                        <p:tav tm="100000">
                                          <p:val>
                                            <p:strVal val="#ppt_w"/>
                                          </p:val>
                                        </p:tav>
                                      </p:tavLst>
                                    </p:anim>
                                    <p:anim calcmode="lin" valueType="num">
                                      <p:cBhvr>
                                        <p:cTn id="31" dur="1500" fill="hold"/>
                                        <p:tgtEl>
                                          <p:spTgt spid="17"/>
                                        </p:tgtEl>
                                        <p:attrNameLst>
                                          <p:attrName>ppt_h</p:attrName>
                                        </p:attrNameLst>
                                      </p:cBhvr>
                                      <p:tavLst>
                                        <p:tav tm="0">
                                          <p:val>
                                            <p:fltVal val="0"/>
                                          </p:val>
                                        </p:tav>
                                        <p:tav tm="100000">
                                          <p:val>
                                            <p:strVal val="#ppt_h"/>
                                          </p:val>
                                        </p:tav>
                                      </p:tavLst>
                                    </p:anim>
                                    <p:anim calcmode="lin" valueType="num">
                                      <p:cBhvr>
                                        <p:cTn id="32" dur="1500" fill="hold"/>
                                        <p:tgtEl>
                                          <p:spTgt spid="17"/>
                                        </p:tgtEl>
                                        <p:attrNameLst>
                                          <p:attrName>style.rotation</p:attrName>
                                        </p:attrNameLst>
                                      </p:cBhvr>
                                      <p:tavLst>
                                        <p:tav tm="0">
                                          <p:val>
                                            <p:fltVal val="360"/>
                                          </p:val>
                                        </p:tav>
                                        <p:tav tm="100000">
                                          <p:val>
                                            <p:fltVal val="0"/>
                                          </p:val>
                                        </p:tav>
                                      </p:tavLst>
                                    </p:anim>
                                    <p:animEffect transition="in" filter="fade">
                                      <p:cBhvr>
                                        <p:cTn id="33" dur="1500"/>
                                        <p:tgtEl>
                                          <p:spTgt spid="17"/>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500" fill="hold"/>
                                        <p:tgtEl>
                                          <p:spTgt spid="15"/>
                                        </p:tgtEl>
                                        <p:attrNameLst>
                                          <p:attrName>ppt_w</p:attrName>
                                        </p:attrNameLst>
                                      </p:cBhvr>
                                      <p:tavLst>
                                        <p:tav tm="0">
                                          <p:val>
                                            <p:fltVal val="0"/>
                                          </p:val>
                                        </p:tav>
                                        <p:tav tm="100000">
                                          <p:val>
                                            <p:strVal val="#ppt_w"/>
                                          </p:val>
                                        </p:tav>
                                      </p:tavLst>
                                    </p:anim>
                                    <p:anim calcmode="lin" valueType="num">
                                      <p:cBhvr>
                                        <p:cTn id="45" dur="1500" fill="hold"/>
                                        <p:tgtEl>
                                          <p:spTgt spid="15"/>
                                        </p:tgtEl>
                                        <p:attrNameLst>
                                          <p:attrName>ppt_h</p:attrName>
                                        </p:attrNameLst>
                                      </p:cBhvr>
                                      <p:tavLst>
                                        <p:tav tm="0">
                                          <p:val>
                                            <p:fltVal val="0"/>
                                          </p:val>
                                        </p:tav>
                                        <p:tav tm="100000">
                                          <p:val>
                                            <p:strVal val="#ppt_h"/>
                                          </p:val>
                                        </p:tav>
                                      </p:tavLst>
                                    </p:anim>
                                    <p:anim calcmode="lin" valueType="num">
                                      <p:cBhvr>
                                        <p:cTn id="46" dur="1500" fill="hold"/>
                                        <p:tgtEl>
                                          <p:spTgt spid="15"/>
                                        </p:tgtEl>
                                        <p:attrNameLst>
                                          <p:attrName>style.rotation</p:attrName>
                                        </p:attrNameLst>
                                      </p:cBhvr>
                                      <p:tavLst>
                                        <p:tav tm="0">
                                          <p:val>
                                            <p:fltVal val="360"/>
                                          </p:val>
                                        </p:tav>
                                        <p:tav tm="100000">
                                          <p:val>
                                            <p:fltVal val="0"/>
                                          </p:val>
                                        </p:tav>
                                      </p:tavLst>
                                    </p:anim>
                                    <p:animEffect transition="in" filter="fade">
                                      <p:cBhvr>
                                        <p:cTn id="47" dur="1500"/>
                                        <p:tgtEl>
                                          <p:spTgt spid="15"/>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1500" fill="hold"/>
                                        <p:tgtEl>
                                          <p:spTgt spid="20"/>
                                        </p:tgtEl>
                                        <p:attrNameLst>
                                          <p:attrName>ppt_w</p:attrName>
                                        </p:attrNameLst>
                                      </p:cBhvr>
                                      <p:tavLst>
                                        <p:tav tm="0">
                                          <p:val>
                                            <p:fltVal val="0"/>
                                          </p:val>
                                        </p:tav>
                                        <p:tav tm="100000">
                                          <p:val>
                                            <p:strVal val="#ppt_w"/>
                                          </p:val>
                                        </p:tav>
                                      </p:tavLst>
                                    </p:anim>
                                    <p:anim calcmode="lin" valueType="num">
                                      <p:cBhvr>
                                        <p:cTn id="52" dur="1500" fill="hold"/>
                                        <p:tgtEl>
                                          <p:spTgt spid="20"/>
                                        </p:tgtEl>
                                        <p:attrNameLst>
                                          <p:attrName>ppt_h</p:attrName>
                                        </p:attrNameLst>
                                      </p:cBhvr>
                                      <p:tavLst>
                                        <p:tav tm="0">
                                          <p:val>
                                            <p:fltVal val="0"/>
                                          </p:val>
                                        </p:tav>
                                        <p:tav tm="100000">
                                          <p:val>
                                            <p:strVal val="#ppt_h"/>
                                          </p:val>
                                        </p:tav>
                                      </p:tavLst>
                                    </p:anim>
                                    <p:anim calcmode="lin" valueType="num">
                                      <p:cBhvr>
                                        <p:cTn id="53" dur="1500" fill="hold"/>
                                        <p:tgtEl>
                                          <p:spTgt spid="20"/>
                                        </p:tgtEl>
                                        <p:attrNameLst>
                                          <p:attrName>style.rotation</p:attrName>
                                        </p:attrNameLst>
                                      </p:cBhvr>
                                      <p:tavLst>
                                        <p:tav tm="0">
                                          <p:val>
                                            <p:fltVal val="360"/>
                                          </p:val>
                                        </p:tav>
                                        <p:tav tm="100000">
                                          <p:val>
                                            <p:fltVal val="0"/>
                                          </p:val>
                                        </p:tav>
                                      </p:tavLst>
                                    </p:anim>
                                    <p:animEffect transition="in" filter="fade">
                                      <p:cBhvr>
                                        <p:cTn id="54" dur="1500"/>
                                        <p:tgtEl>
                                          <p:spTgt spid="20"/>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 calcmode="lin" valueType="num">
                                      <p:cBhvr>
                                        <p:cTn id="60" dur="500" fill="hold"/>
                                        <p:tgtEl>
                                          <p:spTgt spid="12"/>
                                        </p:tgtEl>
                                        <p:attrNameLst>
                                          <p:attrName>style.rotation</p:attrName>
                                        </p:attrNameLst>
                                      </p:cBhvr>
                                      <p:tavLst>
                                        <p:tav tm="0">
                                          <p:val>
                                            <p:fltVal val="360"/>
                                          </p:val>
                                        </p:tav>
                                        <p:tav tm="100000">
                                          <p:val>
                                            <p:fltVal val="0"/>
                                          </p:val>
                                        </p:tav>
                                      </p:tavLst>
                                    </p:anim>
                                    <p:animEffect transition="in" filter="fade">
                                      <p:cBhvr>
                                        <p:cTn id="61" dur="500"/>
                                        <p:tgtEl>
                                          <p:spTgt spid="12"/>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anim calcmode="lin" valueType="num">
                                      <p:cBhvr>
                                        <p:cTn id="67" dur="500" fill="hold"/>
                                        <p:tgtEl>
                                          <p:spTgt spid="23"/>
                                        </p:tgtEl>
                                        <p:attrNameLst>
                                          <p:attrName>style.rotation</p:attrName>
                                        </p:attrNameLst>
                                      </p:cBhvr>
                                      <p:tavLst>
                                        <p:tav tm="0">
                                          <p:val>
                                            <p:fltVal val="360"/>
                                          </p:val>
                                        </p:tav>
                                        <p:tav tm="100000">
                                          <p:val>
                                            <p:fltVal val="0"/>
                                          </p:val>
                                        </p:tav>
                                      </p:tavLst>
                                    </p:anim>
                                    <p:animEffect transition="in" filter="fade">
                                      <p:cBhvr>
                                        <p:cTn id="68" dur="500"/>
                                        <p:tgtEl>
                                          <p:spTgt spid="23"/>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 calcmode="lin" valueType="num">
                                      <p:cBhvr>
                                        <p:cTn id="74" dur="500" fill="hold"/>
                                        <p:tgtEl>
                                          <p:spTgt spid="22"/>
                                        </p:tgtEl>
                                        <p:attrNameLst>
                                          <p:attrName>style.rotation</p:attrName>
                                        </p:attrNameLst>
                                      </p:cBhvr>
                                      <p:tavLst>
                                        <p:tav tm="0">
                                          <p:val>
                                            <p:fltVal val="360"/>
                                          </p:val>
                                        </p:tav>
                                        <p:tav tm="100000">
                                          <p:val>
                                            <p:fltVal val="0"/>
                                          </p:val>
                                        </p:tav>
                                      </p:tavLst>
                                    </p:anim>
                                    <p:animEffect transition="in" filter="fade">
                                      <p:cBhvr>
                                        <p:cTn id="75" dur="500"/>
                                        <p:tgtEl>
                                          <p:spTgt spid="22"/>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 calcmode="lin" valueType="num">
                                      <p:cBhvr>
                                        <p:cTn id="81" dur="500" fill="hold"/>
                                        <p:tgtEl>
                                          <p:spTgt spid="21"/>
                                        </p:tgtEl>
                                        <p:attrNameLst>
                                          <p:attrName>style.rotation</p:attrName>
                                        </p:attrNameLst>
                                      </p:cBhvr>
                                      <p:tavLst>
                                        <p:tav tm="0">
                                          <p:val>
                                            <p:fltVal val="360"/>
                                          </p:val>
                                        </p:tav>
                                        <p:tav tm="100000">
                                          <p:val>
                                            <p:fltVal val="0"/>
                                          </p:val>
                                        </p:tav>
                                      </p:tavLst>
                                    </p:anim>
                                    <p:animEffect transition="in" filter="fade">
                                      <p:cBhvr>
                                        <p:cTn id="82" dur="500"/>
                                        <p:tgtEl>
                                          <p:spTgt spid="21"/>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44"/>
                                        </p:tgtEl>
                                        <p:attrNameLst>
                                          <p:attrName>style.visibility</p:attrName>
                                        </p:attrNameLst>
                                      </p:cBhvr>
                                      <p:to>
                                        <p:strVal val="visible"/>
                                      </p:to>
                                    </p:set>
                                    <p:anim calcmode="lin" valueType="num">
                                      <p:cBhvr>
                                        <p:cTn id="86" dur="500" fill="hold"/>
                                        <p:tgtEl>
                                          <p:spTgt spid="44"/>
                                        </p:tgtEl>
                                        <p:attrNameLst>
                                          <p:attrName>ppt_w</p:attrName>
                                        </p:attrNameLst>
                                      </p:cBhvr>
                                      <p:tavLst>
                                        <p:tav tm="0">
                                          <p:val>
                                            <p:fltVal val="0"/>
                                          </p:val>
                                        </p:tav>
                                        <p:tav tm="100000">
                                          <p:val>
                                            <p:strVal val="#ppt_w"/>
                                          </p:val>
                                        </p:tav>
                                      </p:tavLst>
                                    </p:anim>
                                    <p:anim calcmode="lin" valueType="num">
                                      <p:cBhvr>
                                        <p:cTn id="87" dur="500" fill="hold"/>
                                        <p:tgtEl>
                                          <p:spTgt spid="44"/>
                                        </p:tgtEl>
                                        <p:attrNameLst>
                                          <p:attrName>ppt_h</p:attrName>
                                        </p:attrNameLst>
                                      </p:cBhvr>
                                      <p:tavLst>
                                        <p:tav tm="0">
                                          <p:val>
                                            <p:fltVal val="0"/>
                                          </p:val>
                                        </p:tav>
                                        <p:tav tm="100000">
                                          <p:val>
                                            <p:strVal val="#ppt_h"/>
                                          </p:val>
                                        </p:tav>
                                      </p:tavLst>
                                    </p:anim>
                                    <p:anim calcmode="lin" valueType="num">
                                      <p:cBhvr>
                                        <p:cTn id="88" dur="500" fill="hold"/>
                                        <p:tgtEl>
                                          <p:spTgt spid="44"/>
                                        </p:tgtEl>
                                        <p:attrNameLst>
                                          <p:attrName>style.rotation</p:attrName>
                                        </p:attrNameLst>
                                      </p:cBhvr>
                                      <p:tavLst>
                                        <p:tav tm="0">
                                          <p:val>
                                            <p:fltVal val="360"/>
                                          </p:val>
                                        </p:tav>
                                        <p:tav tm="100000">
                                          <p:val>
                                            <p:fltVal val="0"/>
                                          </p:val>
                                        </p:tav>
                                      </p:tavLst>
                                    </p:anim>
                                    <p:animEffect transition="in" filter="fade">
                                      <p:cBhvr>
                                        <p:cTn id="89" dur="500"/>
                                        <p:tgtEl>
                                          <p:spTgt spid="44"/>
                                        </p:tgtEl>
                                      </p:cBhvr>
                                    </p:animEffect>
                                  </p:childTnLst>
                                </p:cTn>
                              </p:par>
                            </p:childTnLst>
                          </p:cTn>
                        </p:par>
                        <p:par>
                          <p:cTn id="90" fill="hold">
                            <p:stCondLst>
                              <p:cond delay="14750"/>
                            </p:stCondLst>
                            <p:childTnLst>
                              <p:par>
                                <p:cTn id="91" presetID="4" presetClass="entr" presetSubtype="16" fill="hold"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box(in)">
                                      <p:cBhvr>
                                        <p:cTn id="93"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2" grpId="0"/>
      <p:bldP spid="23" grpId="0"/>
      <p:bldP spid="44" grpId="0"/>
      <p:bldP spid="21" grpId="0"/>
      <p:bldP spid="2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6381750"/>
            <a:ext cx="19050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sp>
        <p:nvSpPr>
          <p:cNvPr id="18" name="Rectangle 7"/>
          <p:cNvSpPr txBox="1">
            <a:spLocks noChangeArrowheads="1"/>
          </p:cNvSpPr>
          <p:nvPr/>
        </p:nvSpPr>
        <p:spPr>
          <a:xfrm>
            <a:off x="2671763" y="5516563"/>
            <a:ext cx="3649662"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pic>
        <p:nvPicPr>
          <p:cNvPr id="8" name="1 Imagen"/>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51050" y="520700"/>
            <a:ext cx="5172075"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image" Target="../media/image43.jpeg"/><Relationship Id="rId1" Type="http://schemas.openxmlformats.org/officeDocument/2006/relationships/slideLayout" Target="../slideLayouts/slideLayout5.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6.jpe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59.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s://commons.wikimedia.org/wiki/File:Linea_de_tiempo_de_las_NIIFs_y_NECs.jpg"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hyperlink" Target="https://es.wikipedia.org/w/index.php?title=Estado_de_origen_y_aplicaci%C3%B3n_de_fondos&amp;action=edit&amp;redlink=1" TargetMode="Externa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hyperlink" Target="http://www.wiki.espol.edu.ec/index.php/Estados_Financieros"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6.emf"/></Relationships>
</file>

<file path=ppt/slides/_rels/slide47.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66.emf"/><Relationship Id="rId4" Type="http://schemas.openxmlformats.org/officeDocument/2006/relationships/image" Target="../media/image68.emf"/></Relationships>
</file>

<file path=ppt/slides/_rels/slide4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sp>
        <p:nvSpPr>
          <p:cNvPr id="5" name="2 Marcador de número de diapositiva"/>
          <p:cNvSpPr txBox="1">
            <a:spLocks/>
          </p:cNvSpPr>
          <p:nvPr/>
        </p:nvSpPr>
        <p:spPr>
          <a:xfrm>
            <a:off x="-108520" y="6597352"/>
            <a:ext cx="2592288" cy="318053"/>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Fuente: </a:t>
            </a:r>
            <a:r>
              <a:rPr lang="es-ES_tradnl" sz="1100">
                <a:solidFill>
                  <a:schemeClr val="tx1"/>
                </a:solidFill>
              </a:rPr>
              <a:t>Daniel Lederman </a:t>
            </a:r>
            <a:r>
              <a:rPr lang="es-ES_tradnl" b="1">
                <a:solidFill>
                  <a:schemeClr val="tx1"/>
                </a:solidFill>
              </a:rPr>
              <a:t>- CReCER  2015</a:t>
            </a:r>
            <a:endParaRPr lang="es-ES_tradnl" b="1" dirty="0">
              <a:solidFill>
                <a:schemeClr val="tx1"/>
              </a:solidFill>
            </a:endParaRPr>
          </a:p>
        </p:txBody>
      </p:sp>
      <p:sp>
        <p:nvSpPr>
          <p:cNvPr id="6" name="Rectángulo 5"/>
          <p:cNvSpPr/>
          <p:nvPr/>
        </p:nvSpPr>
        <p:spPr>
          <a:xfrm>
            <a:off x="0" y="-33640"/>
            <a:ext cx="9144000" cy="1040285"/>
          </a:xfrm>
          <a:prstGeom prst="rect">
            <a:avLst/>
          </a:prstGeom>
        </p:spPr>
        <p:txBody>
          <a:bodyPr wrap="square">
            <a:spAutoFit/>
          </a:bodyPr>
          <a:lstStyle/>
          <a:p>
            <a:pPr algn="ctr"/>
            <a:r>
              <a:rPr lang="es-CO" sz="2800" b="1" dirty="0">
                <a:solidFill>
                  <a:srgbClr val="C10000"/>
                </a:solidFill>
                <a:latin typeface="Times New Roman" panose="02020603050405020304" pitchFamily="18" charset="0"/>
              </a:rPr>
              <a:t>Más de la mitad de los Latinoamericanos trabajan en</a:t>
            </a:r>
          </a:p>
          <a:p>
            <a:pPr algn="ctr"/>
            <a:r>
              <a:rPr lang="es-CO" sz="2800" b="1" dirty="0">
                <a:solidFill>
                  <a:srgbClr val="C10000"/>
                </a:solidFill>
                <a:latin typeface="Times New Roman" panose="02020603050405020304" pitchFamily="18" charset="0"/>
              </a:rPr>
              <a:t>empresas pequeñas, muchas de las cuales son informales…</a:t>
            </a:r>
            <a:endParaRPr lang="es-CO" sz="2800" dirty="0"/>
          </a:p>
        </p:txBody>
      </p:sp>
      <p:sp>
        <p:nvSpPr>
          <p:cNvPr id="7" name="Rectángulo 6"/>
          <p:cNvSpPr/>
          <p:nvPr/>
        </p:nvSpPr>
        <p:spPr>
          <a:xfrm>
            <a:off x="827584" y="980728"/>
            <a:ext cx="7848872" cy="794064"/>
          </a:xfrm>
          <a:prstGeom prst="rect">
            <a:avLst/>
          </a:prstGeom>
        </p:spPr>
        <p:txBody>
          <a:bodyPr wrap="square">
            <a:spAutoFit/>
          </a:bodyPr>
          <a:lstStyle/>
          <a:p>
            <a:pPr algn="ctr"/>
            <a:r>
              <a:rPr lang="es-CO" sz="2400" dirty="0">
                <a:latin typeface="Calibri" panose="020F0502020204030204" pitchFamily="34" charset="0"/>
              </a:rPr>
              <a:t>Empleo por Tamaño de Empresa y Estatus de Formalidad</a:t>
            </a:r>
          </a:p>
          <a:p>
            <a:pPr algn="ctr"/>
            <a:r>
              <a:rPr lang="es-CO" sz="1800" dirty="0">
                <a:solidFill>
                  <a:srgbClr val="C10000"/>
                </a:solidFill>
                <a:latin typeface="Calibri" panose="020F0502020204030204" pitchFamily="34" charset="0"/>
              </a:rPr>
              <a:t>(Circa 2010)</a:t>
            </a:r>
            <a:endParaRPr lang="es-CO" sz="2000" dirty="0"/>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23728" y="6597352"/>
            <a:ext cx="360040" cy="216024"/>
          </a:xfrm>
          <a:prstGeom prst="rect">
            <a:avLst/>
          </a:prstGeom>
        </p:spPr>
      </p:pic>
      <p:pic>
        <p:nvPicPr>
          <p:cNvPr id="9" name="Imagen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31" y="1714050"/>
            <a:ext cx="8962257" cy="4484994"/>
          </a:xfrm>
          <a:prstGeom prst="rect">
            <a:avLst/>
          </a:prstGeom>
        </p:spPr>
      </p:pic>
    </p:spTree>
    <p:extLst>
      <p:ext uri="{BB962C8B-B14F-4D97-AF65-F5344CB8AC3E}">
        <p14:creationId xmlns:p14="http://schemas.microsoft.com/office/powerpoint/2010/main" val="30884633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11</a:t>
            </a:fld>
            <a:endParaRPr lang="es-ES_tradnl" dirty="0"/>
          </a:p>
        </p:txBody>
      </p:sp>
      <p:sp>
        <p:nvSpPr>
          <p:cNvPr id="5" name="Rectángulo 4"/>
          <p:cNvSpPr/>
          <p:nvPr/>
        </p:nvSpPr>
        <p:spPr>
          <a:xfrm>
            <a:off x="125412" y="-27384"/>
            <a:ext cx="9018587" cy="1107996"/>
          </a:xfrm>
          <a:prstGeom prst="rect">
            <a:avLst/>
          </a:prstGeom>
        </p:spPr>
        <p:txBody>
          <a:bodyPr wrap="square">
            <a:spAutoFit/>
          </a:bodyPr>
          <a:lstStyle/>
          <a:p>
            <a:pPr algn="l"/>
            <a:r>
              <a:rPr lang="es-CO" sz="2000" b="1" dirty="0">
                <a:solidFill>
                  <a:srgbClr val="C10000"/>
                </a:solidFill>
                <a:latin typeface="Times New Roman" panose="02020603050405020304" pitchFamily="18" charset="0"/>
              </a:rPr>
              <a:t>… </a:t>
            </a:r>
            <a:r>
              <a:rPr lang="es-CO" sz="3000" b="1" dirty="0">
                <a:solidFill>
                  <a:srgbClr val="C10000"/>
                </a:solidFill>
                <a:latin typeface="Times New Roman" panose="02020603050405020304" pitchFamily="18" charset="0"/>
              </a:rPr>
              <a:t>lo que explica las políticas públicas de apoyo al</a:t>
            </a:r>
          </a:p>
          <a:p>
            <a:pPr algn="l"/>
            <a:r>
              <a:rPr lang="es-CO" sz="3000" b="1" dirty="0">
                <a:solidFill>
                  <a:srgbClr val="C10000"/>
                </a:solidFill>
                <a:latin typeface="Times New Roman" panose="02020603050405020304" pitchFamily="18" charset="0"/>
              </a:rPr>
              <a:t>crecimiento y formalización de empresas pequeñas     </a:t>
            </a:r>
            <a:endParaRPr lang="es-CO" sz="3000" dirty="0"/>
          </a:p>
        </p:txBody>
      </p:sp>
      <p:sp>
        <p:nvSpPr>
          <p:cNvPr id="6" name="Rectángulo 5"/>
          <p:cNvSpPr/>
          <p:nvPr/>
        </p:nvSpPr>
        <p:spPr>
          <a:xfrm>
            <a:off x="1011652" y="1196752"/>
            <a:ext cx="7614592" cy="461665"/>
          </a:xfrm>
          <a:prstGeom prst="rect">
            <a:avLst/>
          </a:prstGeom>
        </p:spPr>
        <p:txBody>
          <a:bodyPr wrap="square">
            <a:spAutoFit/>
          </a:bodyPr>
          <a:lstStyle/>
          <a:p>
            <a:r>
              <a:rPr lang="es-CO" sz="2400" b="1" dirty="0">
                <a:latin typeface="Calibri" panose="020F0502020204030204" pitchFamily="34" charset="0"/>
              </a:rPr>
              <a:t>Distribución de las empresas formales por tamaño, 2011</a:t>
            </a:r>
            <a:endParaRPr lang="es-CO" b="1" dirty="0"/>
          </a:p>
        </p:txBody>
      </p:sp>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5413" y="1772816"/>
            <a:ext cx="8767067" cy="4536504"/>
          </a:xfrm>
          <a:prstGeom prst="rect">
            <a:avLst/>
          </a:prstGeom>
        </p:spPr>
      </p:pic>
      <p:sp>
        <p:nvSpPr>
          <p:cNvPr id="8" name="2 Marcador de número de diapositiva"/>
          <p:cNvSpPr txBox="1">
            <a:spLocks/>
          </p:cNvSpPr>
          <p:nvPr/>
        </p:nvSpPr>
        <p:spPr>
          <a:xfrm>
            <a:off x="-36512" y="6597352"/>
            <a:ext cx="2592288" cy="318053"/>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Fuente: </a:t>
            </a:r>
            <a:r>
              <a:rPr lang="es-ES_tradnl" sz="1100">
                <a:solidFill>
                  <a:schemeClr val="tx1"/>
                </a:solidFill>
              </a:rPr>
              <a:t>Daniel Lederman</a:t>
            </a:r>
            <a:r>
              <a:rPr lang="es-ES_tradnl" sz="1100" b="1">
                <a:solidFill>
                  <a:schemeClr val="tx1"/>
                </a:solidFill>
              </a:rPr>
              <a:t> </a:t>
            </a:r>
            <a:r>
              <a:rPr lang="es-ES_tradnl" b="1">
                <a:solidFill>
                  <a:schemeClr val="tx1"/>
                </a:solidFill>
              </a:rPr>
              <a:t>- CReCER  2015</a:t>
            </a:r>
            <a:endParaRPr lang="es-ES_tradnl" b="1" dirty="0">
              <a:solidFill>
                <a:schemeClr val="tx1"/>
              </a:solidFill>
            </a:endParaRPr>
          </a:p>
        </p:txBody>
      </p:sp>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5736" y="6521829"/>
            <a:ext cx="360040" cy="291547"/>
          </a:xfrm>
          <a:prstGeom prst="rect">
            <a:avLst/>
          </a:prstGeom>
        </p:spPr>
      </p:pic>
    </p:spTree>
    <p:extLst>
      <p:ext uri="{BB962C8B-B14F-4D97-AF65-F5344CB8AC3E}">
        <p14:creationId xmlns:p14="http://schemas.microsoft.com/office/powerpoint/2010/main" val="17761861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12</a:t>
            </a:fld>
            <a:endParaRPr lang="es-ES_tradnl" dirty="0"/>
          </a:p>
        </p:txBody>
      </p:sp>
      <p:sp>
        <p:nvSpPr>
          <p:cNvPr id="5" name="Rectángulo 4"/>
          <p:cNvSpPr/>
          <p:nvPr/>
        </p:nvSpPr>
        <p:spPr>
          <a:xfrm>
            <a:off x="108250" y="44624"/>
            <a:ext cx="9035750" cy="1040285"/>
          </a:xfrm>
          <a:prstGeom prst="rect">
            <a:avLst/>
          </a:prstGeom>
        </p:spPr>
        <p:txBody>
          <a:bodyPr wrap="square">
            <a:spAutoFit/>
          </a:bodyPr>
          <a:lstStyle/>
          <a:p>
            <a:pPr algn="l"/>
            <a:r>
              <a:rPr lang="es-CO" sz="2800" b="1" dirty="0">
                <a:solidFill>
                  <a:srgbClr val="C10000"/>
                </a:solidFill>
                <a:latin typeface="Times New Roman" panose="02020603050405020304" pitchFamily="18" charset="0"/>
              </a:rPr>
              <a:t>  Pero, contrario a la creencia popular, las empresas</a:t>
            </a:r>
          </a:p>
          <a:p>
            <a:pPr algn="ctr"/>
            <a:r>
              <a:rPr lang="es-CO" sz="2800" b="1" dirty="0">
                <a:solidFill>
                  <a:srgbClr val="C10000"/>
                </a:solidFill>
                <a:latin typeface="Times New Roman" panose="02020603050405020304" pitchFamily="18" charset="0"/>
              </a:rPr>
              <a:t>pequeñas abundan también en el sector formal…</a:t>
            </a:r>
            <a:endParaRPr lang="es-CO" sz="2400" dirty="0"/>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5413" y="1258360"/>
            <a:ext cx="8839075" cy="4978952"/>
          </a:xfrm>
          <a:prstGeom prst="rect">
            <a:avLst/>
          </a:prstGeom>
        </p:spPr>
      </p:pic>
      <p:sp>
        <p:nvSpPr>
          <p:cNvPr id="7" name="2 Marcador de número de diapositiva"/>
          <p:cNvSpPr txBox="1">
            <a:spLocks/>
          </p:cNvSpPr>
          <p:nvPr/>
        </p:nvSpPr>
        <p:spPr>
          <a:xfrm>
            <a:off x="-36512" y="6597352"/>
            <a:ext cx="2592288" cy="318053"/>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dirty="0">
                <a:solidFill>
                  <a:schemeClr val="tx1"/>
                </a:solidFill>
              </a:rPr>
              <a:t>Fuente</a:t>
            </a:r>
            <a:r>
              <a:rPr lang="es-ES_tradnl" sz="1100" dirty="0">
                <a:solidFill>
                  <a:schemeClr val="tx1"/>
                </a:solidFill>
              </a:rPr>
              <a:t>: Daniel </a:t>
            </a:r>
            <a:r>
              <a:rPr lang="es-ES_tradnl" sz="1100" dirty="0" err="1">
                <a:solidFill>
                  <a:schemeClr val="tx1"/>
                </a:solidFill>
              </a:rPr>
              <a:t>Lederman</a:t>
            </a:r>
            <a:r>
              <a:rPr lang="es-ES_tradnl" sz="1100"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5736" y="6563816"/>
            <a:ext cx="360040" cy="291547"/>
          </a:xfrm>
          <a:prstGeom prst="rect">
            <a:avLst/>
          </a:prstGeom>
        </p:spPr>
      </p:pic>
    </p:spTree>
    <p:extLst>
      <p:ext uri="{BB962C8B-B14F-4D97-AF65-F5344CB8AC3E}">
        <p14:creationId xmlns:p14="http://schemas.microsoft.com/office/powerpoint/2010/main" val="8214260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13</a:t>
            </a:fld>
            <a:endParaRPr lang="es-ES_tradnl" dirty="0"/>
          </a:p>
        </p:txBody>
      </p:sp>
      <p:sp>
        <p:nvSpPr>
          <p:cNvPr id="5" name="Rectángulo 4"/>
          <p:cNvSpPr/>
          <p:nvPr/>
        </p:nvSpPr>
        <p:spPr>
          <a:xfrm>
            <a:off x="0" y="26621"/>
            <a:ext cx="9144000" cy="954107"/>
          </a:xfrm>
          <a:prstGeom prst="rect">
            <a:avLst/>
          </a:prstGeom>
        </p:spPr>
        <p:txBody>
          <a:bodyPr wrap="square">
            <a:spAutoFit/>
          </a:bodyPr>
          <a:lstStyle/>
          <a:p>
            <a:pPr algn="l"/>
            <a:r>
              <a:rPr lang="es-CO" sz="2800" b="1" dirty="0">
                <a:solidFill>
                  <a:srgbClr val="C10000"/>
                </a:solidFill>
                <a:latin typeface="Times New Roman" panose="02020603050405020304" pitchFamily="18" charset="0"/>
              </a:rPr>
              <a:t>  ...y el empleo formal crece con la expansión de las    empresas grandes (no con la formalización de pequeñas)</a:t>
            </a:r>
            <a:endParaRPr lang="es-CO" sz="2800" dirty="0"/>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5412" y="1056251"/>
            <a:ext cx="8839076" cy="5181062"/>
          </a:xfrm>
          <a:prstGeom prst="rect">
            <a:avLst/>
          </a:prstGeom>
        </p:spPr>
      </p:pic>
      <p:sp>
        <p:nvSpPr>
          <p:cNvPr id="7" name="2 Marcador de número de diapositiva"/>
          <p:cNvSpPr txBox="1">
            <a:spLocks/>
          </p:cNvSpPr>
          <p:nvPr/>
        </p:nvSpPr>
        <p:spPr>
          <a:xfrm>
            <a:off x="-36512" y="6597352"/>
            <a:ext cx="2592288" cy="318053"/>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Fuente: </a:t>
            </a:r>
            <a:r>
              <a:rPr lang="es-ES_tradnl" sz="1100">
                <a:solidFill>
                  <a:schemeClr val="tx1"/>
                </a:solidFill>
              </a:rPr>
              <a:t>Daniel Lederman </a:t>
            </a:r>
            <a:r>
              <a:rPr lang="es-ES_tradnl" b="1">
                <a:solidFill>
                  <a:schemeClr val="tx1"/>
                </a:solidFill>
              </a:rPr>
              <a:t>- CREcER  2015</a:t>
            </a:r>
            <a:endParaRPr lang="es-ES_tradnl" b="1" dirty="0">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5736" y="6521829"/>
            <a:ext cx="360040" cy="291547"/>
          </a:xfrm>
          <a:prstGeom prst="rect">
            <a:avLst/>
          </a:prstGeom>
        </p:spPr>
      </p:pic>
    </p:spTree>
    <p:extLst>
      <p:ext uri="{BB962C8B-B14F-4D97-AF65-F5344CB8AC3E}">
        <p14:creationId xmlns:p14="http://schemas.microsoft.com/office/powerpoint/2010/main" val="901091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14</a:t>
            </a:fld>
            <a:endParaRPr lang="es-ES_tradnl" dirty="0"/>
          </a:p>
        </p:txBody>
      </p:sp>
      <p:sp>
        <p:nvSpPr>
          <p:cNvPr id="5" name="Marcador de texto 2"/>
          <p:cNvSpPr>
            <a:spLocks noGrp="1"/>
          </p:cNvSpPr>
          <p:nvPr>
            <p:ph type="body" sz="quarter" idx="18"/>
          </p:nvPr>
        </p:nvSpPr>
        <p:spPr>
          <a:xfrm>
            <a:off x="-36512" y="6489526"/>
            <a:ext cx="2880320" cy="323850"/>
          </a:xfrm>
        </p:spPr>
        <p:txBody>
          <a:bodyPr/>
          <a:lstStyle/>
          <a:p>
            <a:pPr>
              <a:defRPr/>
            </a:pPr>
            <a:r>
              <a:rPr lang="es-ES_tradnl" sz="1100" b="1" dirty="0">
                <a:solidFill>
                  <a:schemeClr val="tx1"/>
                </a:solidFill>
              </a:rPr>
              <a:t>Fuente: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671" y="1011283"/>
            <a:ext cx="9092470" cy="5298037"/>
          </a:xfrm>
          <a:prstGeom prst="rect">
            <a:avLst/>
          </a:prstGeom>
        </p:spPr>
      </p:pic>
      <p:sp>
        <p:nvSpPr>
          <p:cNvPr id="7" name="Rectángulo 6"/>
          <p:cNvSpPr/>
          <p:nvPr/>
        </p:nvSpPr>
        <p:spPr>
          <a:xfrm>
            <a:off x="132522" y="-39756"/>
            <a:ext cx="8831966" cy="966480"/>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911283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sp>
        <p:nvSpPr>
          <p:cNvPr id="5" name="Marcador de texto 2"/>
          <p:cNvSpPr>
            <a:spLocks noGrp="1"/>
          </p:cNvSpPr>
          <p:nvPr>
            <p:ph type="body" sz="quarter" idx="18"/>
          </p:nvPr>
        </p:nvSpPr>
        <p:spPr>
          <a:xfrm>
            <a:off x="275828" y="6453336"/>
            <a:ext cx="5448300" cy="198015"/>
          </a:xfrm>
        </p:spPr>
        <p:txBody>
          <a:bodyPr/>
          <a:lstStyle/>
          <a:p>
            <a:r>
              <a:rPr lang="es-CO" sz="1100" b="1" dirty="0"/>
              <a:t>FUENTE: </a:t>
            </a:r>
            <a:r>
              <a:rPr lang="es-CO" sz="800" dirty="0"/>
              <a:t>Hernán </a:t>
            </a:r>
            <a:r>
              <a:rPr lang="es-CO" sz="800" dirty="0" err="1"/>
              <a:t>Casinelli</a:t>
            </a:r>
            <a:r>
              <a:rPr lang="es-CO" sz="800" dirty="0"/>
              <a:t> - </a:t>
            </a:r>
            <a:r>
              <a:rPr lang="es-CO" sz="800" dirty="0" err="1"/>
              <a:t>CReCER</a:t>
            </a:r>
            <a:r>
              <a:rPr lang="es-CO" sz="800" dirty="0"/>
              <a:t> 2015</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4994" y="1052737"/>
            <a:ext cx="9039006" cy="5262212"/>
          </a:xfrm>
          <a:prstGeom prst="rect">
            <a:avLst/>
          </a:prstGeom>
        </p:spPr>
      </p:pic>
      <p:sp>
        <p:nvSpPr>
          <p:cNvPr id="7" name="Rectángulo 6"/>
          <p:cNvSpPr/>
          <p:nvPr/>
        </p:nvSpPr>
        <p:spPr>
          <a:xfrm>
            <a:off x="0" y="-27384"/>
            <a:ext cx="9144000"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21221544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sp>
        <p:nvSpPr>
          <p:cNvPr id="5" name="Marcador de texto 2"/>
          <p:cNvSpPr>
            <a:spLocks noGrp="1"/>
          </p:cNvSpPr>
          <p:nvPr>
            <p:ph type="body" sz="quarter" idx="18"/>
          </p:nvPr>
        </p:nvSpPr>
        <p:spPr>
          <a:xfrm>
            <a:off x="53353" y="6458792"/>
            <a:ext cx="2430464" cy="282576"/>
          </a:xfrm>
        </p:spPr>
        <p:txBody>
          <a:bodyPr/>
          <a:lstStyle/>
          <a:p>
            <a:r>
              <a:rPr lang="es-ES_tradnl" sz="1400" b="1" dirty="0">
                <a:solidFill>
                  <a:schemeClr val="tx1"/>
                </a:solidFill>
              </a:rPr>
              <a:t>Fuente</a:t>
            </a:r>
            <a:r>
              <a:rPr lang="es-ES_tradnl" sz="800" b="1" dirty="0">
                <a:solidFill>
                  <a:schemeClr val="tx1"/>
                </a:solidFill>
              </a:rPr>
              <a:t>: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a:p>
            <a:endParaRPr lang="es-CO" dirty="0"/>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999" y="1052736"/>
            <a:ext cx="9125001" cy="5470764"/>
          </a:xfrm>
          <a:prstGeom prst="rect">
            <a:avLst/>
          </a:prstGeom>
        </p:spPr>
      </p:pic>
      <p:sp>
        <p:nvSpPr>
          <p:cNvPr id="7" name="Rectángulo 6"/>
          <p:cNvSpPr/>
          <p:nvPr/>
        </p:nvSpPr>
        <p:spPr>
          <a:xfrm>
            <a:off x="18999" y="26621"/>
            <a:ext cx="9125001"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1521867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sp>
        <p:nvSpPr>
          <p:cNvPr id="5" name="Marcador de texto 2"/>
          <p:cNvSpPr>
            <a:spLocks noGrp="1"/>
          </p:cNvSpPr>
          <p:nvPr>
            <p:ph type="body" sz="quarter" idx="18"/>
          </p:nvPr>
        </p:nvSpPr>
        <p:spPr>
          <a:xfrm>
            <a:off x="112713" y="6458792"/>
            <a:ext cx="5448300" cy="282576"/>
          </a:xfrm>
        </p:spPr>
        <p:txBody>
          <a:bodyPr/>
          <a:lstStyle/>
          <a:p>
            <a:pPr>
              <a:defRPr/>
            </a:pPr>
            <a:r>
              <a:rPr lang="es-ES_tradnl" sz="1100" b="1" dirty="0">
                <a:solidFill>
                  <a:schemeClr val="tx1"/>
                </a:solidFill>
              </a:rPr>
              <a:t>Fuente: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496" y="987824"/>
            <a:ext cx="9108504" cy="5422598"/>
          </a:xfrm>
          <a:prstGeom prst="rect">
            <a:avLst/>
          </a:prstGeom>
        </p:spPr>
      </p:pic>
      <p:sp>
        <p:nvSpPr>
          <p:cNvPr id="7" name="Rectángulo 6"/>
          <p:cNvSpPr/>
          <p:nvPr/>
        </p:nvSpPr>
        <p:spPr>
          <a:xfrm>
            <a:off x="0" y="26621"/>
            <a:ext cx="9144000"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12555137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18</a:t>
            </a:fld>
            <a:endParaRPr lang="es-ES_tradnl" dirty="0"/>
          </a:p>
        </p:txBody>
      </p:sp>
      <p:sp>
        <p:nvSpPr>
          <p:cNvPr id="5" name="Marcador de texto 2"/>
          <p:cNvSpPr>
            <a:spLocks noGrp="1"/>
          </p:cNvSpPr>
          <p:nvPr>
            <p:ph type="body" sz="quarter" idx="18"/>
          </p:nvPr>
        </p:nvSpPr>
        <p:spPr>
          <a:xfrm>
            <a:off x="112713" y="6386784"/>
            <a:ext cx="2515071" cy="282576"/>
          </a:xfrm>
        </p:spPr>
        <p:txBody>
          <a:bodyPr/>
          <a:lstStyle/>
          <a:p>
            <a:pPr>
              <a:defRPr/>
            </a:pPr>
            <a:r>
              <a:rPr lang="es-ES_tradnl" sz="1100" b="1" dirty="0">
                <a:solidFill>
                  <a:schemeClr val="tx1"/>
                </a:solidFill>
              </a:rPr>
              <a:t>Fuente: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124744"/>
            <a:ext cx="9144000" cy="5184576"/>
          </a:xfrm>
          <a:prstGeom prst="rect">
            <a:avLst/>
          </a:prstGeom>
        </p:spPr>
      </p:pic>
      <p:sp>
        <p:nvSpPr>
          <p:cNvPr id="7" name="Rectángulo 6"/>
          <p:cNvSpPr/>
          <p:nvPr/>
        </p:nvSpPr>
        <p:spPr>
          <a:xfrm>
            <a:off x="0" y="26621"/>
            <a:ext cx="9144000"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29012445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19</a:t>
            </a:fld>
            <a:endParaRPr lang="es-ES_tradnl" dirty="0"/>
          </a:p>
        </p:txBody>
      </p:sp>
      <p:sp>
        <p:nvSpPr>
          <p:cNvPr id="6" name="2 CuadroTexto"/>
          <p:cNvSpPr txBox="1"/>
          <p:nvPr/>
        </p:nvSpPr>
        <p:spPr>
          <a:xfrm>
            <a:off x="1259632" y="260648"/>
            <a:ext cx="7272808" cy="707886"/>
          </a:xfrm>
          <a:prstGeom prst="rect">
            <a:avLst/>
          </a:prstGeom>
          <a:noFill/>
        </p:spPr>
        <p:txBody>
          <a:bodyPr wrap="square" rtlCol="0">
            <a:spAutoFit/>
          </a:bodyPr>
          <a:lstStyle/>
          <a:p>
            <a:pPr algn="ctr"/>
            <a:r>
              <a:rPr lang="en-US" sz="4000" b="1" dirty="0">
                <a:solidFill>
                  <a:schemeClr val="bg1"/>
                </a:solidFill>
              </a:rPr>
              <a:t>L A S   I D E A S   A P O R T A N  . . .</a:t>
            </a:r>
            <a:endParaRPr lang="es-CO" sz="4000" b="1" dirty="0">
              <a:solidFill>
                <a:schemeClr val="bg1"/>
              </a:solidFill>
            </a:endParaRPr>
          </a:p>
        </p:txBody>
      </p:sp>
      <p:sp>
        <p:nvSpPr>
          <p:cNvPr id="8" name="Flecha abajo 7"/>
          <p:cNvSpPr/>
          <p:nvPr/>
        </p:nvSpPr>
        <p:spPr bwMode="auto">
          <a:xfrm>
            <a:off x="3995936" y="1268760"/>
            <a:ext cx="720080" cy="504056"/>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V1">
            <a:hlinkClick r:id="" action="ppaction://media"/>
            <a:extLst>
              <a:ext uri="{FF2B5EF4-FFF2-40B4-BE49-F238E27FC236}">
                <a16:creationId xmlns:a16="http://schemas.microsoft.com/office/drawing/2014/main" id="{D1DCD43E-DCB3-4047-9DB0-145C0564D3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844824"/>
            <a:ext cx="9144000" cy="3888432"/>
          </a:xfrm>
          <a:prstGeom prst="rect">
            <a:avLst/>
          </a:prstGeom>
        </p:spPr>
      </p:pic>
    </p:spTree>
    <p:extLst>
      <p:ext uri="{BB962C8B-B14F-4D97-AF65-F5344CB8AC3E}">
        <p14:creationId xmlns:p14="http://schemas.microsoft.com/office/powerpoint/2010/main" val="25761718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p:txBody>
          <a:bodyPr/>
          <a:lstStyle/>
          <a:p>
            <a:pPr>
              <a:defRPr/>
            </a:pPr>
            <a:fld id="{8A025F99-1DAF-4D1C-906F-3757E7DA4970}" type="slidenum">
              <a:rPr lang="es-ES_tradnl" smtClean="0"/>
              <a:pPr>
                <a:defRPr/>
              </a:pPr>
              <a:t>2</a:t>
            </a:fld>
            <a:endParaRPr lang="es-ES_tradnl" dirty="0"/>
          </a:p>
        </p:txBody>
      </p:sp>
      <p:pic>
        <p:nvPicPr>
          <p:cNvPr id="1026" name="Picture 2" descr="https://encrypted-tbn1.gstatic.com/images?q=tbn:ANd9GcSlRJvxMcbAmEK0HwZnquBA6IImAOhPhWeULMvKfWY8BowCaxa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33256" y="380729"/>
            <a:ext cx="2181225" cy="18961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estudios.unad.edu.co/admisiones/articles/images/descuentoConvenios/mindefensa.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9592" y="620688"/>
            <a:ext cx="4086225" cy="118879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proclamadelcauca.com/wp-content/uploads/2013/11/122-a%C3%B1os-policia-1.jpg?402a7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43608" y="2476230"/>
            <a:ext cx="7200800" cy="367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9443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1250" fill="hold"/>
                                        <p:tgtEl>
                                          <p:spTgt spid="1028"/>
                                        </p:tgtEl>
                                        <p:attrNameLst>
                                          <p:attrName>ppt_w</p:attrName>
                                        </p:attrNameLst>
                                      </p:cBhvr>
                                      <p:tavLst>
                                        <p:tav tm="0">
                                          <p:val>
                                            <p:fltVal val="0"/>
                                          </p:val>
                                        </p:tav>
                                        <p:tav tm="100000">
                                          <p:val>
                                            <p:strVal val="#ppt_w"/>
                                          </p:val>
                                        </p:tav>
                                      </p:tavLst>
                                    </p:anim>
                                    <p:anim calcmode="lin" valueType="num">
                                      <p:cBhvr>
                                        <p:cTn id="8" dur="1250" fill="hold"/>
                                        <p:tgtEl>
                                          <p:spTgt spid="1028"/>
                                        </p:tgtEl>
                                        <p:attrNameLst>
                                          <p:attrName>ppt_h</p:attrName>
                                        </p:attrNameLst>
                                      </p:cBhvr>
                                      <p:tavLst>
                                        <p:tav tm="0">
                                          <p:val>
                                            <p:fltVal val="0"/>
                                          </p:val>
                                        </p:tav>
                                        <p:tav tm="100000">
                                          <p:val>
                                            <p:strVal val="#ppt_h"/>
                                          </p:val>
                                        </p:tav>
                                      </p:tavLst>
                                    </p:anim>
                                    <p:animEffect transition="in" filter="fade">
                                      <p:cBhvr>
                                        <p:cTn id="9" dur="1250"/>
                                        <p:tgtEl>
                                          <p:spTgt spid="1028"/>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250" fill="hold"/>
                                        <p:tgtEl>
                                          <p:spTgt spid="1026"/>
                                        </p:tgtEl>
                                        <p:attrNameLst>
                                          <p:attrName>ppt_w</p:attrName>
                                        </p:attrNameLst>
                                      </p:cBhvr>
                                      <p:tavLst>
                                        <p:tav tm="0">
                                          <p:val>
                                            <p:fltVal val="0"/>
                                          </p:val>
                                        </p:tav>
                                        <p:tav tm="100000">
                                          <p:val>
                                            <p:strVal val="#ppt_w"/>
                                          </p:val>
                                        </p:tav>
                                      </p:tavLst>
                                    </p:anim>
                                    <p:anim calcmode="lin" valueType="num">
                                      <p:cBhvr>
                                        <p:cTn id="13" dur="1250" fill="hold"/>
                                        <p:tgtEl>
                                          <p:spTgt spid="1026"/>
                                        </p:tgtEl>
                                        <p:attrNameLst>
                                          <p:attrName>ppt_h</p:attrName>
                                        </p:attrNameLst>
                                      </p:cBhvr>
                                      <p:tavLst>
                                        <p:tav tm="0">
                                          <p:val>
                                            <p:fltVal val="0"/>
                                          </p:val>
                                        </p:tav>
                                        <p:tav tm="100000">
                                          <p:val>
                                            <p:strVal val="#ppt_h"/>
                                          </p:val>
                                        </p:tav>
                                      </p:tavLst>
                                    </p:anim>
                                    <p:animEffect transition="in" filter="fade">
                                      <p:cBhvr>
                                        <p:cTn id="14" dur="1250"/>
                                        <p:tgtEl>
                                          <p:spTgt spid="1026"/>
                                        </p:tgtEl>
                                      </p:cBhvr>
                                    </p:animEffect>
                                  </p:childTnLst>
                                </p:cTn>
                              </p:par>
                              <p:par>
                                <p:cTn id="15" presetID="53" presetClass="entr" presetSubtype="16" fill="hold" nodeType="withEffect">
                                  <p:stCondLst>
                                    <p:cond delay="0"/>
                                  </p:stCondLst>
                                  <p:childTnLst>
                                    <p:set>
                                      <p:cBhvr>
                                        <p:cTn id="16" dur="1" fill="hold">
                                          <p:stCondLst>
                                            <p:cond delay="0"/>
                                          </p:stCondLst>
                                        </p:cTn>
                                        <p:tgtEl>
                                          <p:spTgt spid="1032"/>
                                        </p:tgtEl>
                                        <p:attrNameLst>
                                          <p:attrName>style.visibility</p:attrName>
                                        </p:attrNameLst>
                                      </p:cBhvr>
                                      <p:to>
                                        <p:strVal val="visible"/>
                                      </p:to>
                                    </p:set>
                                    <p:anim calcmode="lin" valueType="num">
                                      <p:cBhvr>
                                        <p:cTn id="17" dur="1250" fill="hold"/>
                                        <p:tgtEl>
                                          <p:spTgt spid="1032"/>
                                        </p:tgtEl>
                                        <p:attrNameLst>
                                          <p:attrName>ppt_w</p:attrName>
                                        </p:attrNameLst>
                                      </p:cBhvr>
                                      <p:tavLst>
                                        <p:tav tm="0">
                                          <p:val>
                                            <p:fltVal val="0"/>
                                          </p:val>
                                        </p:tav>
                                        <p:tav tm="100000">
                                          <p:val>
                                            <p:strVal val="#ppt_w"/>
                                          </p:val>
                                        </p:tav>
                                      </p:tavLst>
                                    </p:anim>
                                    <p:anim calcmode="lin" valueType="num">
                                      <p:cBhvr>
                                        <p:cTn id="18" dur="1250" fill="hold"/>
                                        <p:tgtEl>
                                          <p:spTgt spid="1032"/>
                                        </p:tgtEl>
                                        <p:attrNameLst>
                                          <p:attrName>ppt_h</p:attrName>
                                        </p:attrNameLst>
                                      </p:cBhvr>
                                      <p:tavLst>
                                        <p:tav tm="0">
                                          <p:val>
                                            <p:fltVal val="0"/>
                                          </p:val>
                                        </p:tav>
                                        <p:tav tm="100000">
                                          <p:val>
                                            <p:strVal val="#ppt_h"/>
                                          </p:val>
                                        </p:tav>
                                      </p:tavLst>
                                    </p:anim>
                                    <p:animEffect transition="in" filter="fade">
                                      <p:cBhvr>
                                        <p:cTn id="19" dur="125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20</a:t>
            </a:fld>
            <a:endParaRPr lang="es-ES_tradnl" dirty="0"/>
          </a:p>
        </p:txBody>
      </p:sp>
      <p:pic>
        <p:nvPicPr>
          <p:cNvPr id="2050" name="Picture 2" descr="Resultado de imagen para utopi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3222011" cy="1844824"/>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2052" name="Picture 4"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943" y="1916832"/>
            <a:ext cx="4048001" cy="1224136"/>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sp>
        <p:nvSpPr>
          <p:cNvPr id="2" name="AutoShape 8" descr="Resultado de imagen para REALIDA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 name="AutoShape 10" descr="Resultado de imagen para REALIDA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14" descr="Resultado de imagen para REALIDAD"/>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068" name="Picture 20" descr="Resultado de imagen para REALID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37405" y="7938"/>
            <a:ext cx="3671484" cy="2404566"/>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2070" name="Picture 22"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6096" y="2492896"/>
            <a:ext cx="3600785" cy="1800200"/>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2072" name="Picture 24" descr="Resultado de imagen para REALIDA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75856" y="7938"/>
            <a:ext cx="2107704" cy="1836886"/>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7" name="6 Forma libre"/>
          <p:cNvSpPr/>
          <p:nvPr/>
        </p:nvSpPr>
        <p:spPr>
          <a:xfrm>
            <a:off x="16024" y="3341481"/>
            <a:ext cx="5420072" cy="1368152"/>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210967" tIns="210967" rIns="210967" bIns="210967" numCol="1" spcCol="1270" anchor="ctr" anchorCtr="0">
            <a:noAutofit/>
          </a:bodyPr>
          <a:lstStyle/>
          <a:p>
            <a:pPr lvl="0" defTabSz="1422400" rtl="0">
              <a:lnSpc>
                <a:spcPct val="90000"/>
              </a:lnSpc>
              <a:spcBef>
                <a:spcPct val="0"/>
              </a:spcBef>
              <a:spcAft>
                <a:spcPct val="35000"/>
              </a:spcAft>
            </a:pPr>
            <a:r>
              <a:rPr lang="es-ES" sz="2400" b="1" kern="1200" dirty="0">
                <a:solidFill>
                  <a:schemeClr val="tx1"/>
                </a:solidFill>
              </a:rPr>
              <a:t>Se refiere a la representación de un mundo ideal o irónico que se presenta como alternativo al mundo realmente existente, mediante una crítica de este.</a:t>
            </a:r>
            <a:endParaRPr lang="es-ES_tradnl" sz="2400" b="1" kern="1200" dirty="0">
              <a:solidFill>
                <a:schemeClr val="tx1"/>
              </a:solidFill>
            </a:endParaRPr>
          </a:p>
        </p:txBody>
      </p:sp>
      <p:sp>
        <p:nvSpPr>
          <p:cNvPr id="8" name="7 Forma libre"/>
          <p:cNvSpPr/>
          <p:nvPr/>
        </p:nvSpPr>
        <p:spPr>
          <a:xfrm>
            <a:off x="35495" y="4853649"/>
            <a:ext cx="5544617" cy="1743703"/>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203231" tIns="203231" rIns="203231" bIns="203231" numCol="1" spcCol="1270" anchor="ctr" anchorCtr="0">
            <a:noAutofit/>
          </a:bodyPr>
          <a:lstStyle/>
          <a:p>
            <a:pPr lvl="0" algn="just" defTabSz="1377950">
              <a:lnSpc>
                <a:spcPct val="90000"/>
              </a:lnSpc>
              <a:spcBef>
                <a:spcPct val="0"/>
              </a:spcBef>
              <a:spcAft>
                <a:spcPct val="35000"/>
              </a:spcAft>
            </a:pPr>
            <a:r>
              <a:rPr lang="es-CO" sz="2200" b="1" kern="1200" dirty="0">
                <a:solidFill>
                  <a:schemeClr val="tx1"/>
                </a:solidFill>
              </a:rPr>
              <a:t>Proyecto, idea o sistema irrealizable en </a:t>
            </a:r>
          </a:p>
          <a:p>
            <a:pPr lvl="0" algn="just" defTabSz="1377950">
              <a:lnSpc>
                <a:spcPct val="90000"/>
              </a:lnSpc>
              <a:spcBef>
                <a:spcPct val="0"/>
              </a:spcBef>
              <a:spcAft>
                <a:spcPct val="35000"/>
              </a:spcAft>
            </a:pPr>
            <a:r>
              <a:rPr lang="es-CO" sz="2200" b="1" kern="1200" dirty="0">
                <a:solidFill>
                  <a:schemeClr val="tx1"/>
                </a:solidFill>
              </a:rPr>
              <a:t>el momento en que se concibe o se plantea.</a:t>
            </a:r>
          </a:p>
          <a:p>
            <a:pPr lvl="0" algn="just" defTabSz="1377950">
              <a:lnSpc>
                <a:spcPct val="90000"/>
              </a:lnSpc>
              <a:spcBef>
                <a:spcPct val="0"/>
              </a:spcBef>
              <a:spcAft>
                <a:spcPct val="35000"/>
              </a:spcAft>
            </a:pPr>
            <a:r>
              <a:rPr lang="es-ES" sz="2400" b="1" kern="1200" dirty="0">
                <a:solidFill>
                  <a:schemeClr val="tx1"/>
                </a:solidFill>
              </a:rPr>
              <a:t>Proyecto, idea o plan ideal y muy bueno, pero imposible de realizar</a:t>
            </a:r>
            <a:endParaRPr lang="es-CO" sz="2400" b="1" kern="1200" dirty="0">
              <a:solidFill>
                <a:schemeClr val="tx1"/>
              </a:solidFill>
            </a:endParaRPr>
          </a:p>
        </p:txBody>
      </p:sp>
      <p:sp>
        <p:nvSpPr>
          <p:cNvPr id="18" name="Flecha curvada hacia abajo 2"/>
          <p:cNvSpPr/>
          <p:nvPr/>
        </p:nvSpPr>
        <p:spPr>
          <a:xfrm rot="3738739">
            <a:off x="2437967" y="2096257"/>
            <a:ext cx="5545722" cy="2315286"/>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600">
              <a:solidFill>
                <a:schemeClr val="tx1"/>
              </a:solidFill>
            </a:endParaRPr>
          </a:p>
        </p:txBody>
      </p:sp>
      <p:pic>
        <p:nvPicPr>
          <p:cNvPr id="20" name="Imagen 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rot="179754">
            <a:off x="39289" y="1237431"/>
            <a:ext cx="1571716"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8165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par>
                                <p:cTn id="8" presetID="6" presetClass="entr" presetSubtype="16"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2000"/>
                                        <p:tgtEl>
                                          <p:spTgt spid="20"/>
                                        </p:tgtEl>
                                      </p:cBhvr>
                                    </p:animEffect>
                                  </p:childTnLst>
                                </p:cTn>
                              </p:par>
                              <p:par>
                                <p:cTn id="11" presetID="6" presetClass="entr" presetSubtype="16" fill="hold" nodeType="withEffect">
                                  <p:stCondLst>
                                    <p:cond delay="0"/>
                                  </p:stCondLst>
                                  <p:childTnLst>
                                    <p:set>
                                      <p:cBhvr>
                                        <p:cTn id="12" dur="1" fill="hold">
                                          <p:stCondLst>
                                            <p:cond delay="0"/>
                                          </p:stCondLst>
                                        </p:cTn>
                                        <p:tgtEl>
                                          <p:spTgt spid="2072"/>
                                        </p:tgtEl>
                                        <p:attrNameLst>
                                          <p:attrName>style.visibility</p:attrName>
                                        </p:attrNameLst>
                                      </p:cBhvr>
                                      <p:to>
                                        <p:strVal val="visible"/>
                                      </p:to>
                                    </p:set>
                                    <p:animEffect transition="in" filter="circle(in)">
                                      <p:cBhvr>
                                        <p:cTn id="13" dur="2000"/>
                                        <p:tgtEl>
                                          <p:spTgt spid="207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circle(in)">
                                      <p:cBhvr>
                                        <p:cTn id="23" dur="2000"/>
                                        <p:tgtEl>
                                          <p:spTgt spid="2052"/>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2068"/>
                                        </p:tgtEl>
                                        <p:attrNameLst>
                                          <p:attrName>style.visibility</p:attrName>
                                        </p:attrNameLst>
                                      </p:cBhvr>
                                      <p:to>
                                        <p:strVal val="visible"/>
                                      </p:to>
                                    </p:set>
                                    <p:animEffect transition="in" filter="wheel(1)">
                                      <p:cBhvr>
                                        <p:cTn id="34" dur="2000"/>
                                        <p:tgtEl>
                                          <p:spTgt spid="2068"/>
                                        </p:tgtEl>
                                      </p:cBhvr>
                                    </p:animEffect>
                                  </p:childTnLst>
                                </p:cTn>
                              </p:par>
                              <p:par>
                                <p:cTn id="35" presetID="21" presetClass="entr" presetSubtype="1" fill="hold" nodeType="withEffect">
                                  <p:stCondLst>
                                    <p:cond delay="0"/>
                                  </p:stCondLst>
                                  <p:childTnLst>
                                    <p:set>
                                      <p:cBhvr>
                                        <p:cTn id="36" dur="1" fill="hold">
                                          <p:stCondLst>
                                            <p:cond delay="0"/>
                                          </p:stCondLst>
                                        </p:cTn>
                                        <p:tgtEl>
                                          <p:spTgt spid="2070"/>
                                        </p:tgtEl>
                                        <p:attrNameLst>
                                          <p:attrName>style.visibility</p:attrName>
                                        </p:attrNameLst>
                                      </p:cBhvr>
                                      <p:to>
                                        <p:strVal val="visible"/>
                                      </p:to>
                                    </p:set>
                                    <p:animEffect transition="in" filter="wheel(1)">
                                      <p:cBhvr>
                                        <p:cTn id="37" dur="20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0"/>
          </p:nvPr>
        </p:nvSpPr>
        <p:spPr/>
        <p:txBody>
          <a:bodyPr/>
          <a:lstStyle/>
          <a:p>
            <a:pPr>
              <a:defRPr/>
            </a:pPr>
            <a:fld id="{680876C3-5B85-43D9-9CB8-66632069018E}" type="slidenum">
              <a:rPr lang="es-ES_tradnl" smtClean="0"/>
              <a:pPr>
                <a:defRPr/>
              </a:pPr>
              <a:t>21</a:t>
            </a:fld>
            <a:endParaRPr lang="es-ES_tradnl" dirty="0"/>
          </a:p>
        </p:txBody>
      </p:sp>
      <p:sp>
        <p:nvSpPr>
          <p:cNvPr id="6" name="1 Título"/>
          <p:cNvSpPr>
            <a:spLocks noGrp="1"/>
          </p:cNvSpPr>
          <p:nvPr>
            <p:ph type="ctrTitle"/>
          </p:nvPr>
        </p:nvSpPr>
        <p:spPr bwMode="auto">
          <a:xfrm>
            <a:off x="0" y="2511425"/>
            <a:ext cx="9144000" cy="15808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eaLnBrk="1" hangingPunct="1"/>
            <a:r>
              <a:rPr lang="es-CO" altLang="es-ES" sz="4600" dirty="0">
                <a:ln>
                  <a:noFill/>
                </a:ln>
              </a:rPr>
              <a:t>1. Contexto legal de la convergencia a NIC -NIIF</a:t>
            </a:r>
          </a:p>
        </p:txBody>
      </p:sp>
      <p:pic>
        <p:nvPicPr>
          <p:cNvPr id="2050" name="Picture 2" descr="Resultado de imagen para NI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4211960" cy="18448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NI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88024" y="0"/>
            <a:ext cx="4312433" cy="18448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sultado de imagen para NII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24128" y="4149080"/>
            <a:ext cx="3419872" cy="2741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sultado de imagen para NIIF"/>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5413" y="4149080"/>
            <a:ext cx="3294460" cy="27412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esultado de imagen para NIIF"/>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419873" y="4149080"/>
            <a:ext cx="2304255" cy="2741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528030"/>
      </p:ext>
    </p:extLst>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34924" y="764704"/>
            <a:ext cx="4537076" cy="648072"/>
          </a:xfrm>
          <a:noFill/>
          <a:ln w="9525">
            <a:solidFill>
              <a:srgbClr val="000000"/>
            </a:solid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r>
              <a:rPr lang="es-ES" sz="1800" dirty="0">
                <a:cs typeface="Times New Roman" pitchFamily="18" charset="0"/>
              </a:rPr>
              <a:t>Estrategia de Convergencia de la Regulación Contable Pública  hacia NIIF y NICSP</a:t>
            </a:r>
            <a:endParaRPr lang="es-ES" altLang="es-ES" sz="1900" dirty="0"/>
          </a:p>
        </p:txBody>
      </p:sp>
      <p:sp>
        <p:nvSpPr>
          <p:cNvPr id="4" name="3 Marcador de número de diapositiva"/>
          <p:cNvSpPr>
            <a:spLocks noGrp="1"/>
          </p:cNvSpPr>
          <p:nvPr>
            <p:ph type="sldNum" sz="quarter" idx="20"/>
          </p:nvPr>
        </p:nvSpPr>
        <p:spPr/>
        <p:txBody>
          <a:bodyPr/>
          <a:lstStyle/>
          <a:p>
            <a:pPr>
              <a:defRPr/>
            </a:pPr>
            <a:fld id="{A734510A-6B79-433E-8C0E-44E491A537AF}" type="slidenum">
              <a:rPr lang="es-ES_tradnl"/>
              <a:pPr>
                <a:defRPr/>
              </a:pPr>
              <a:t>22</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7984" y="2493698"/>
            <a:ext cx="4932548" cy="467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652120" y="5150888"/>
            <a:ext cx="2376264" cy="2943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2000" b="1" i="0" u="none" strike="noStrike" cap="none" normalizeH="0" baseline="0" dirty="0">
                <a:ln>
                  <a:noFill/>
                </a:ln>
                <a:solidFill>
                  <a:schemeClr val="accent2">
                    <a:lumMod val="50000"/>
                  </a:schemeClr>
                </a:solidFill>
                <a:effectLst/>
                <a:latin typeface="Times New Roman" pitchFamily="18" charset="0"/>
              </a:rPr>
              <a:t>NICSP</a:t>
            </a:r>
          </a:p>
        </p:txBody>
      </p:sp>
      <p:pic>
        <p:nvPicPr>
          <p:cNvPr id="11" name="Imagen 1"/>
          <p:cNvPicPr>
            <a:picLocks noChangeAspect="1"/>
          </p:cNvPicPr>
          <p:nvPr/>
        </p:nvPicPr>
        <p:blipFill>
          <a:blip r:embed="rId4"/>
          <a:stretch>
            <a:fillRect/>
          </a:stretch>
        </p:blipFill>
        <p:spPr>
          <a:xfrm>
            <a:off x="4716016" y="332656"/>
            <a:ext cx="4320480" cy="2304256"/>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1377" y="1484784"/>
            <a:ext cx="3910583" cy="537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0907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23</a:t>
            </a:fld>
            <a:endParaRPr lang="es-ES_tradnl" dirty="0"/>
          </a:p>
        </p:txBody>
      </p:sp>
      <p:sp>
        <p:nvSpPr>
          <p:cNvPr id="2" name="Rectángulo 1"/>
          <p:cNvSpPr/>
          <p:nvPr/>
        </p:nvSpPr>
        <p:spPr bwMode="auto">
          <a:xfrm>
            <a:off x="0" y="0"/>
            <a:ext cx="9144000" cy="9087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43999" cy="6165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4"/>
          <p:cNvSpPr/>
          <p:nvPr/>
        </p:nvSpPr>
        <p:spPr bwMode="auto">
          <a:xfrm>
            <a:off x="35496" y="6499523"/>
            <a:ext cx="4740089" cy="31385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spcBef>
                <a:spcPct val="0"/>
              </a:spcBef>
            </a:pPr>
            <a:r>
              <a:rPr lang="es-CO" sz="1100" b="1" i="1" dirty="0"/>
              <a:t>Fuente: </a:t>
            </a:r>
            <a:r>
              <a:rPr lang="es-CO" sz="1000" i="1" dirty="0"/>
              <a:t>https://plataforma-proesad.upeu.edu.pe/.../201011482_1594_13689420</a:t>
            </a:r>
            <a:endParaRPr kumimoji="0" lang="es-CO" sz="1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8476991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Título"/>
          <p:cNvSpPr>
            <a:spLocks noGrp="1"/>
          </p:cNvSpPr>
          <p:nvPr>
            <p:ph type="ctrTitle"/>
          </p:nvPr>
        </p:nvSpPr>
        <p:spPr bwMode="auto">
          <a:xfrm>
            <a:off x="467544" y="259904"/>
            <a:ext cx="7920880" cy="9368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s-ES" sz="4400" dirty="0">
                <a:effectLst>
                  <a:outerShdw blurRad="38100" dist="38100" dir="2700000" algn="tl">
                    <a:srgbClr val="000000"/>
                  </a:outerShdw>
                </a:effectLst>
                <a:latin typeface="Calibri" pitchFamily="34" charset="0"/>
                <a:cs typeface="Arial" charset="0"/>
              </a:rPr>
              <a:t>Contexto Legal NIIF/NIC y NICSP</a:t>
            </a:r>
            <a:endParaRPr lang="es-ES" altLang="es-ES" sz="4400" dirty="0"/>
          </a:p>
        </p:txBody>
      </p:sp>
      <p:sp>
        <p:nvSpPr>
          <p:cNvPr id="3" name="2 Marcador de número de diapositiva"/>
          <p:cNvSpPr>
            <a:spLocks noGrp="1"/>
          </p:cNvSpPr>
          <p:nvPr>
            <p:ph type="sldNum" sz="quarter" idx="15"/>
          </p:nvPr>
        </p:nvSpPr>
        <p:spPr/>
        <p:txBody>
          <a:bodyPr/>
          <a:lstStyle/>
          <a:p>
            <a:pPr>
              <a:defRPr/>
            </a:pPr>
            <a:fld id="{5B9744C6-0976-4199-BD6F-DDF0E7FB7E0D}" type="slidenum">
              <a:rPr lang="es-ES_tradnl"/>
              <a:pPr>
                <a:defRPr/>
              </a:pPr>
              <a:t>24</a:t>
            </a:fld>
            <a:endParaRPr lang="es-ES_tradnl" dirty="0"/>
          </a:p>
        </p:txBody>
      </p:sp>
      <p:sp>
        <p:nvSpPr>
          <p:cNvPr id="6" name="Rectangle 12"/>
          <p:cNvSpPr txBox="1">
            <a:spLocks noChangeArrowheads="1"/>
          </p:cNvSpPr>
          <p:nvPr/>
        </p:nvSpPr>
        <p:spPr bwMode="auto">
          <a:xfrm>
            <a:off x="211554" y="1154186"/>
            <a:ext cx="8917160" cy="4968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eaLnBrk="1" hangingPunct="1">
              <a:lnSpc>
                <a:spcPct val="90000"/>
              </a:lnSpc>
            </a:pPr>
            <a:endParaRPr lang="es-ES" altLang="es-ES" sz="1800" b="1" dirty="0">
              <a:latin typeface="Calibri" pitchFamily="34" charset="0"/>
            </a:endParaRPr>
          </a:p>
          <a:p>
            <a:pPr marL="65087" indent="0" eaLnBrk="1" hangingPunct="1">
              <a:lnSpc>
                <a:spcPct val="90000"/>
              </a:lnSpc>
              <a:buNone/>
            </a:pPr>
            <a:endParaRPr lang="es-ES" altLang="es-ES" sz="1800" b="1" dirty="0">
              <a:latin typeface="Calibri" pitchFamily="34" charset="0"/>
            </a:endParaRPr>
          </a:p>
          <a:p>
            <a:pPr marL="65087" indent="0" eaLnBrk="1" hangingPunct="1">
              <a:lnSpc>
                <a:spcPct val="90000"/>
              </a:lnSpc>
              <a:buNone/>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600" b="1" dirty="0">
              <a:latin typeface="Calibri" pitchFamily="34" charset="0"/>
            </a:endParaRPr>
          </a:p>
        </p:txBody>
      </p:sp>
      <p:sp>
        <p:nvSpPr>
          <p:cNvPr id="5" name="4 Forma libre"/>
          <p:cNvSpPr/>
          <p:nvPr/>
        </p:nvSpPr>
        <p:spPr>
          <a:xfrm>
            <a:off x="611560" y="1628800"/>
            <a:ext cx="2736304" cy="800978"/>
          </a:xfrm>
          <a:custGeom>
            <a:avLst/>
            <a:gdLst>
              <a:gd name="connsiteX0" fmla="*/ 0 w 2786105"/>
              <a:gd name="connsiteY0" fmla="*/ 0 h 611175"/>
              <a:gd name="connsiteX1" fmla="*/ 2786105 w 2786105"/>
              <a:gd name="connsiteY1" fmla="*/ 0 h 611175"/>
              <a:gd name="connsiteX2" fmla="*/ 2786105 w 2786105"/>
              <a:gd name="connsiteY2" fmla="*/ 611175 h 611175"/>
              <a:gd name="connsiteX3" fmla="*/ 0 w 2786105"/>
              <a:gd name="connsiteY3" fmla="*/ 611175 h 611175"/>
              <a:gd name="connsiteX4" fmla="*/ 0 w 2786105"/>
              <a:gd name="connsiteY4" fmla="*/ 0 h 6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11175">
                <a:moveTo>
                  <a:pt x="0" y="0"/>
                </a:moveTo>
                <a:lnTo>
                  <a:pt x="2786105" y="0"/>
                </a:lnTo>
                <a:lnTo>
                  <a:pt x="2786105" y="611175"/>
                </a:lnTo>
                <a:lnTo>
                  <a:pt x="0" y="611175"/>
                </a:lnTo>
                <a:lnTo>
                  <a:pt x="0" y="0"/>
                </a:lnTo>
                <a:close/>
              </a:path>
            </a:pathLst>
          </a:custGeom>
          <a:ln>
            <a:solidFill>
              <a:schemeClr val="accent6">
                <a:lumMod val="75000"/>
              </a:schemeClr>
            </a:solidFill>
          </a:ln>
          <a:effectLst>
            <a:glow rad="63500">
              <a:schemeClr val="accent3">
                <a:satMod val="175000"/>
                <a:alpha val="40000"/>
              </a:schemeClr>
            </a:glow>
          </a:effectLst>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Artículo 354 de la Constitución Política</a:t>
            </a:r>
            <a:endParaRPr lang="es-ES" sz="2000" kern="1200" dirty="0"/>
          </a:p>
        </p:txBody>
      </p:sp>
      <p:sp>
        <p:nvSpPr>
          <p:cNvPr id="8" name="7 Rectángulo"/>
          <p:cNvSpPr/>
          <p:nvPr/>
        </p:nvSpPr>
        <p:spPr>
          <a:xfrm>
            <a:off x="251520" y="1484784"/>
            <a:ext cx="609460" cy="914190"/>
          </a:xfrm>
          <a:prstGeom prst="rect">
            <a:avLst/>
          </a:prstGeom>
          <a:solidFill>
            <a:schemeClr val="bg1">
              <a:lumMod val="65000"/>
            </a:schemeClr>
          </a:solidFill>
          <a:ln>
            <a:solidFill>
              <a:schemeClr val="accent2">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8 Forma libre"/>
          <p:cNvSpPr/>
          <p:nvPr/>
        </p:nvSpPr>
        <p:spPr>
          <a:xfrm>
            <a:off x="4378183" y="1556792"/>
            <a:ext cx="2786105" cy="648072"/>
          </a:xfrm>
          <a:custGeom>
            <a:avLst/>
            <a:gdLst>
              <a:gd name="connsiteX0" fmla="*/ 0 w 2786105"/>
              <a:gd name="connsiteY0" fmla="*/ 0 h 611175"/>
              <a:gd name="connsiteX1" fmla="*/ 2786105 w 2786105"/>
              <a:gd name="connsiteY1" fmla="*/ 0 h 611175"/>
              <a:gd name="connsiteX2" fmla="*/ 2786105 w 2786105"/>
              <a:gd name="connsiteY2" fmla="*/ 611175 h 611175"/>
              <a:gd name="connsiteX3" fmla="*/ 0 w 2786105"/>
              <a:gd name="connsiteY3" fmla="*/ 611175 h 611175"/>
              <a:gd name="connsiteX4" fmla="*/ 0 w 2786105"/>
              <a:gd name="connsiteY4" fmla="*/ 0 h 6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11175">
                <a:moveTo>
                  <a:pt x="0" y="0"/>
                </a:moveTo>
                <a:lnTo>
                  <a:pt x="2786105" y="0"/>
                </a:lnTo>
                <a:lnTo>
                  <a:pt x="2786105" y="611175"/>
                </a:lnTo>
                <a:lnTo>
                  <a:pt x="0" y="6111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Ley 298 / 1996</a:t>
            </a:r>
            <a:endParaRPr lang="es-ES" sz="2000" kern="1200" dirty="0"/>
          </a:p>
        </p:txBody>
      </p:sp>
      <p:sp>
        <p:nvSpPr>
          <p:cNvPr id="10" name="9 Rectángulo"/>
          <p:cNvSpPr/>
          <p:nvPr/>
        </p:nvSpPr>
        <p:spPr>
          <a:xfrm>
            <a:off x="4095180" y="1412776"/>
            <a:ext cx="609460" cy="711797"/>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10 Forma libre"/>
          <p:cNvSpPr/>
          <p:nvPr/>
        </p:nvSpPr>
        <p:spPr>
          <a:xfrm>
            <a:off x="696447" y="2630350"/>
            <a:ext cx="2795433" cy="870658"/>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Ley 1314 de 2009 (Artículos 1º, 6º y 12º)</a:t>
            </a:r>
            <a:endParaRPr lang="es-ES" sz="2000" kern="1200" dirty="0"/>
          </a:p>
        </p:txBody>
      </p:sp>
      <p:sp>
        <p:nvSpPr>
          <p:cNvPr id="12" name="11 Rectángulo"/>
          <p:cNvSpPr/>
          <p:nvPr/>
        </p:nvSpPr>
        <p:spPr>
          <a:xfrm>
            <a:off x="251520" y="2518804"/>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12 Forma libre"/>
          <p:cNvSpPr/>
          <p:nvPr/>
        </p:nvSpPr>
        <p:spPr>
          <a:xfrm>
            <a:off x="4355283" y="2515054"/>
            <a:ext cx="3529085" cy="841938"/>
          </a:xfrm>
          <a:custGeom>
            <a:avLst/>
            <a:gdLst>
              <a:gd name="connsiteX0" fmla="*/ 0 w 2786105"/>
              <a:gd name="connsiteY0" fmla="*/ 0 h 683701"/>
              <a:gd name="connsiteX1" fmla="*/ 2786105 w 2786105"/>
              <a:gd name="connsiteY1" fmla="*/ 0 h 683701"/>
              <a:gd name="connsiteX2" fmla="*/ 2786105 w 2786105"/>
              <a:gd name="connsiteY2" fmla="*/ 683701 h 683701"/>
              <a:gd name="connsiteX3" fmla="*/ 0 w 2786105"/>
              <a:gd name="connsiteY3" fmla="*/ 683701 h 683701"/>
              <a:gd name="connsiteX4" fmla="*/ 0 w 2786105"/>
              <a:gd name="connsiteY4" fmla="*/ 0 h 683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83701">
                <a:moveTo>
                  <a:pt x="0" y="0"/>
                </a:moveTo>
                <a:lnTo>
                  <a:pt x="2786105" y="0"/>
                </a:lnTo>
                <a:lnTo>
                  <a:pt x="2786105" y="683701"/>
                </a:lnTo>
                <a:lnTo>
                  <a:pt x="0" y="683701"/>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Ley 1450 / 2011 (Artículo 240) </a:t>
            </a:r>
            <a:endParaRPr lang="es-ES" sz="2000" kern="1200" dirty="0"/>
          </a:p>
        </p:txBody>
      </p:sp>
      <p:sp>
        <p:nvSpPr>
          <p:cNvPr id="14" name="13 Rectángulo"/>
          <p:cNvSpPr/>
          <p:nvPr/>
        </p:nvSpPr>
        <p:spPr>
          <a:xfrm>
            <a:off x="4106556" y="2348880"/>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14 Forma libre"/>
          <p:cNvSpPr/>
          <p:nvPr/>
        </p:nvSpPr>
        <p:spPr>
          <a:xfrm>
            <a:off x="696447" y="3847467"/>
            <a:ext cx="3011457" cy="805669"/>
          </a:xfrm>
          <a:custGeom>
            <a:avLst/>
            <a:gdLst>
              <a:gd name="connsiteX0" fmla="*/ 0 w 2786105"/>
              <a:gd name="connsiteY0" fmla="*/ 0 h 683701"/>
              <a:gd name="connsiteX1" fmla="*/ 2786105 w 2786105"/>
              <a:gd name="connsiteY1" fmla="*/ 0 h 683701"/>
              <a:gd name="connsiteX2" fmla="*/ 2786105 w 2786105"/>
              <a:gd name="connsiteY2" fmla="*/ 683701 h 683701"/>
              <a:gd name="connsiteX3" fmla="*/ 0 w 2786105"/>
              <a:gd name="connsiteY3" fmla="*/ 683701 h 683701"/>
              <a:gd name="connsiteX4" fmla="*/ 0 w 2786105"/>
              <a:gd name="connsiteY4" fmla="*/ 0 h 683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83701">
                <a:moveTo>
                  <a:pt x="0" y="0"/>
                </a:moveTo>
                <a:lnTo>
                  <a:pt x="2786105" y="0"/>
                </a:lnTo>
                <a:lnTo>
                  <a:pt x="2786105" y="683701"/>
                </a:lnTo>
                <a:lnTo>
                  <a:pt x="0" y="683701"/>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Decreto 3048 / 2011  </a:t>
            </a:r>
            <a:r>
              <a:rPr lang="es-ES" altLang="es-ES" sz="1900" b="1" kern="1200" dirty="0">
                <a:latin typeface="Calibri" pitchFamily="34" charset="0"/>
              </a:rPr>
              <a:t>Comisión Intersectorial</a:t>
            </a:r>
            <a:endParaRPr lang="es-ES" sz="1900" kern="1200" dirty="0"/>
          </a:p>
        </p:txBody>
      </p:sp>
      <p:sp>
        <p:nvSpPr>
          <p:cNvPr id="16" name="15 Rectángulo"/>
          <p:cNvSpPr/>
          <p:nvPr/>
        </p:nvSpPr>
        <p:spPr>
          <a:xfrm>
            <a:off x="251520" y="3655980"/>
            <a:ext cx="607928"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16 Forma libre"/>
          <p:cNvSpPr/>
          <p:nvPr/>
        </p:nvSpPr>
        <p:spPr>
          <a:xfrm>
            <a:off x="4211267" y="3474110"/>
            <a:ext cx="4825229" cy="1137175"/>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Decretos 4946 / 2011,  Modificado por los Decretos 403 y 1618 / 2012 - Aplicación Voluntaria, Decreto 2784 / 2012, 2706 de 2012 y 3022 / 2013</a:t>
            </a:r>
            <a:endParaRPr lang="es-ES" sz="2000" kern="1200" dirty="0"/>
          </a:p>
        </p:txBody>
      </p:sp>
      <p:sp>
        <p:nvSpPr>
          <p:cNvPr id="18" name="17 Rectángulo"/>
          <p:cNvSpPr/>
          <p:nvPr/>
        </p:nvSpPr>
        <p:spPr>
          <a:xfrm>
            <a:off x="4095180" y="3384317"/>
            <a:ext cx="609460" cy="1144739"/>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18 Forma libre"/>
          <p:cNvSpPr/>
          <p:nvPr/>
        </p:nvSpPr>
        <p:spPr>
          <a:xfrm>
            <a:off x="696447" y="4836689"/>
            <a:ext cx="3011457" cy="870658"/>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Resoluciones CGN 033 y 220 / 2012  Aplicación Voluntaria</a:t>
            </a:r>
            <a:endParaRPr lang="es-ES" sz="2000" kern="1200" dirty="0"/>
          </a:p>
        </p:txBody>
      </p:sp>
      <p:sp>
        <p:nvSpPr>
          <p:cNvPr id="20" name="19 Rectángulo"/>
          <p:cNvSpPr/>
          <p:nvPr/>
        </p:nvSpPr>
        <p:spPr>
          <a:xfrm>
            <a:off x="251520" y="4747058"/>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20 Forma libre"/>
          <p:cNvSpPr/>
          <p:nvPr/>
        </p:nvSpPr>
        <p:spPr>
          <a:xfrm>
            <a:off x="4378183" y="4857257"/>
            <a:ext cx="3074137" cy="876000"/>
          </a:xfrm>
          <a:custGeom>
            <a:avLst/>
            <a:gdLst>
              <a:gd name="connsiteX0" fmla="*/ 0 w 2786105"/>
              <a:gd name="connsiteY0" fmla="*/ 0 h 444975"/>
              <a:gd name="connsiteX1" fmla="*/ 2786105 w 2786105"/>
              <a:gd name="connsiteY1" fmla="*/ 0 h 444975"/>
              <a:gd name="connsiteX2" fmla="*/ 2786105 w 2786105"/>
              <a:gd name="connsiteY2" fmla="*/ 444975 h 444975"/>
              <a:gd name="connsiteX3" fmla="*/ 0 w 2786105"/>
              <a:gd name="connsiteY3" fmla="*/ 444975 h 444975"/>
              <a:gd name="connsiteX4" fmla="*/ 0 w 2786105"/>
              <a:gd name="connsiteY4" fmla="*/ 0 h 444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444975">
                <a:moveTo>
                  <a:pt x="0" y="0"/>
                </a:moveTo>
                <a:lnTo>
                  <a:pt x="2786105" y="0"/>
                </a:lnTo>
                <a:lnTo>
                  <a:pt x="2786105" y="444975"/>
                </a:lnTo>
                <a:lnTo>
                  <a:pt x="0" y="4449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Resolución 743 / 2013 y 598 / 2014 </a:t>
            </a:r>
            <a:endParaRPr lang="es-ES" sz="2000" kern="1200" dirty="0"/>
          </a:p>
        </p:txBody>
      </p:sp>
      <p:sp>
        <p:nvSpPr>
          <p:cNvPr id="22" name="21 Rectángulo"/>
          <p:cNvSpPr/>
          <p:nvPr/>
        </p:nvSpPr>
        <p:spPr>
          <a:xfrm>
            <a:off x="4095180" y="4752042"/>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22 Forma libre"/>
          <p:cNvSpPr/>
          <p:nvPr/>
        </p:nvSpPr>
        <p:spPr>
          <a:xfrm>
            <a:off x="2453857" y="5877272"/>
            <a:ext cx="3342279" cy="912466"/>
          </a:xfrm>
          <a:custGeom>
            <a:avLst/>
            <a:gdLst>
              <a:gd name="connsiteX0" fmla="*/ 0 w 2786105"/>
              <a:gd name="connsiteY0" fmla="*/ 0 h 444975"/>
              <a:gd name="connsiteX1" fmla="*/ 2786105 w 2786105"/>
              <a:gd name="connsiteY1" fmla="*/ 0 h 444975"/>
              <a:gd name="connsiteX2" fmla="*/ 2786105 w 2786105"/>
              <a:gd name="connsiteY2" fmla="*/ 444975 h 444975"/>
              <a:gd name="connsiteX3" fmla="*/ 0 w 2786105"/>
              <a:gd name="connsiteY3" fmla="*/ 444975 h 444975"/>
              <a:gd name="connsiteX4" fmla="*/ 0 w 2786105"/>
              <a:gd name="connsiteY4" fmla="*/ 0 h 444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444975">
                <a:moveTo>
                  <a:pt x="0" y="0"/>
                </a:moveTo>
                <a:lnTo>
                  <a:pt x="2786105" y="0"/>
                </a:lnTo>
                <a:lnTo>
                  <a:pt x="2786105" y="444975"/>
                </a:lnTo>
                <a:lnTo>
                  <a:pt x="0" y="4449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Resolución 414 /2014. Circular 003  e Instructivo 002/14</a:t>
            </a:r>
            <a:endParaRPr lang="es-ES" sz="2000" kern="1200" dirty="0"/>
          </a:p>
        </p:txBody>
      </p:sp>
      <p:sp>
        <p:nvSpPr>
          <p:cNvPr id="24" name="23 Rectángulo"/>
          <p:cNvSpPr/>
          <p:nvPr/>
        </p:nvSpPr>
        <p:spPr>
          <a:xfrm>
            <a:off x="2121745" y="5806989"/>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6755161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35496" y="2511425"/>
            <a:ext cx="8953162" cy="1580832"/>
          </a:xfrm>
        </p:spPr>
        <p:txBody>
          <a:bodyPr/>
          <a:lstStyle/>
          <a:p>
            <a:pPr algn="ctr"/>
            <a:r>
              <a:rPr lang="es-CO" altLang="es-ES" sz="4600" dirty="0"/>
              <a:t>2. Referentes para la Convergencia NIIF/NIC y NICSP</a:t>
            </a:r>
            <a:endParaRPr lang="es-CO" sz="4600" dirty="0"/>
          </a:p>
        </p:txBody>
      </p:sp>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25</a:t>
            </a:fld>
            <a:endParaRPr lang="es-ES_tradnl" dirty="0"/>
          </a:p>
        </p:txBody>
      </p:sp>
    </p:spTree>
    <p:extLst>
      <p:ext uri="{BB962C8B-B14F-4D97-AF65-F5344CB8AC3E}">
        <p14:creationId xmlns:p14="http://schemas.microsoft.com/office/powerpoint/2010/main" val="33300170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290736" y="6465888"/>
            <a:ext cx="1905000" cy="323850"/>
          </a:xfrm>
        </p:spPr>
        <p:txBody>
          <a:bodyPr/>
          <a:lstStyle/>
          <a:p>
            <a:pPr>
              <a:defRPr/>
            </a:pPr>
            <a:fld id="{BD78BF63-D6E5-49D8-99EB-4D36175B83F1}" type="slidenum">
              <a:rPr lang="es-ES_tradnl" smtClean="0"/>
              <a:pPr>
                <a:defRPr/>
              </a:pPr>
              <a:t>26</a:t>
            </a:fld>
            <a:endParaRPr lang="es-ES_tradnl" dirty="0"/>
          </a:p>
        </p:txBody>
      </p:sp>
      <p:grpSp>
        <p:nvGrpSpPr>
          <p:cNvPr id="6" name="Organization Chart 5"/>
          <p:cNvGrpSpPr>
            <a:grpSpLocks/>
          </p:cNvGrpSpPr>
          <p:nvPr/>
        </p:nvGrpSpPr>
        <p:grpSpPr bwMode="auto">
          <a:xfrm>
            <a:off x="2338913" y="956049"/>
            <a:ext cx="4324744" cy="976361"/>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803076" y="129068"/>
            <a:ext cx="7398767" cy="1046382"/>
          </a:xfrm>
          <a:prstGeom prst="roundRect">
            <a:avLst>
              <a:gd name="adj" fmla="val 21667"/>
            </a:avLst>
          </a:prstGeom>
          <a:ln>
            <a:solidFill>
              <a:schemeClr val="tx1"/>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63500" indent="0" algn="ctr" eaLnBrk="1" hangingPunct="1">
              <a:buNone/>
              <a:defRPr/>
            </a:pPr>
            <a:r>
              <a:rPr lang="es-CO" altLang="es-ES" sz="3600" b="1" dirty="0">
                <a:solidFill>
                  <a:schemeClr val="tx1">
                    <a:lumMod val="95000"/>
                    <a:lumOff val="5000"/>
                  </a:schemeClr>
                </a:solidFill>
                <a:latin typeface="Calibri" panose="020F0502020204030204" pitchFamily="34" charset="0"/>
              </a:rPr>
              <a:t>Referentes para la  Convergencia NIIF/NIC y NICSP</a:t>
            </a:r>
            <a:endParaRPr lang="es-ES" sz="3600"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2969569" y="2738638"/>
            <a:ext cx="309721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Gobierno  </a:t>
            </a:r>
            <a:endParaRPr lang="es-ES" altLang="es-CO" sz="2400" i="1" dirty="0">
              <a:latin typeface="Calibri" panose="020F0502020204030204" pitchFamily="34" charset="0"/>
            </a:endParaRPr>
          </a:p>
        </p:txBody>
      </p:sp>
      <p:cxnSp>
        <p:nvCxnSpPr>
          <p:cNvPr id="13" name="33 Conector recto de flecha"/>
          <p:cNvCxnSpPr/>
          <p:nvPr/>
        </p:nvCxnSpPr>
        <p:spPr>
          <a:xfrm rot="10800000" flipV="1">
            <a:off x="5554019" y="2954537"/>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2969569" y="4367253"/>
            <a:ext cx="3097213"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Sector privado</a:t>
            </a:r>
          </a:p>
          <a:p>
            <a:pPr algn="ctr" eaLnBrk="1" hangingPunct="1">
              <a:spcBef>
                <a:spcPct val="50000"/>
              </a:spcBef>
            </a:pPr>
            <a:r>
              <a:rPr lang="es-CO" altLang="es-CO" sz="2400" i="1" dirty="0">
                <a:latin typeface="Calibri" panose="020F0502020204030204" pitchFamily="34" charset="0"/>
              </a:rPr>
              <a:t>-Empresas-</a:t>
            </a:r>
            <a:endParaRPr lang="es-ES" altLang="es-CO" sz="2400" i="1" dirty="0">
              <a:latin typeface="Calibri" panose="020F0502020204030204" pitchFamily="34" charset="0"/>
            </a:endParaRPr>
          </a:p>
        </p:txBody>
      </p:sp>
      <p:cxnSp>
        <p:nvCxnSpPr>
          <p:cNvPr id="15" name="33 Conector recto de flecha"/>
          <p:cNvCxnSpPr/>
          <p:nvPr/>
        </p:nvCxnSpPr>
        <p:spPr>
          <a:xfrm>
            <a:off x="2982269" y="4939581"/>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rot="10800000" flipV="1">
            <a:off x="5554019" y="4824612"/>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257750" y="3314901"/>
            <a:ext cx="2870199"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Empresas estatales</a:t>
            </a:r>
          </a:p>
        </p:txBody>
      </p:sp>
      <p:cxnSp>
        <p:nvCxnSpPr>
          <p:cNvPr id="18" name="33 Conector recto de flecha"/>
          <p:cNvCxnSpPr/>
          <p:nvPr/>
        </p:nvCxnSpPr>
        <p:spPr>
          <a:xfrm>
            <a:off x="2982269" y="35260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2982269" y="29545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953443" y="1659137"/>
            <a:ext cx="2808288"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26474" y="1659137"/>
            <a:ext cx="3727869"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1745606" y="2581178"/>
            <a:ext cx="1295400" cy="1383284"/>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800" b="1" dirty="0">
                <a:effectLst>
                  <a:outerShdw blurRad="38100" dist="38100" dir="2700000" algn="tl">
                    <a:srgbClr val="000000">
                      <a:alpha val="43137"/>
                    </a:srgbClr>
                  </a:outerShdw>
                </a:effectLst>
                <a:latin typeface="Calibri" panose="020F0502020204030204" pitchFamily="34" charset="0"/>
              </a:rPr>
              <a:t>C G N</a:t>
            </a:r>
            <a:endParaRPr lang="es-ES" sz="2800"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521644" y="2881488"/>
            <a:ext cx="1008063" cy="76043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993757" y="2738638"/>
            <a:ext cx="1152525" cy="100806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F A C</a:t>
            </a:r>
          </a:p>
        </p:txBody>
      </p:sp>
      <p:sp>
        <p:nvSpPr>
          <p:cNvPr id="25" name="_s1030"/>
          <p:cNvSpPr>
            <a:spLocks noChangeArrowheads="1"/>
          </p:cNvSpPr>
          <p:nvPr/>
        </p:nvSpPr>
        <p:spPr bwMode="auto">
          <a:xfrm>
            <a:off x="7362181" y="2738638"/>
            <a:ext cx="1079500" cy="103792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7362182" y="4249938"/>
            <a:ext cx="1152525" cy="108108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1529708" y="3261708"/>
            <a:ext cx="215899" cy="11113"/>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7146282" y="3242670"/>
            <a:ext cx="215899" cy="14932"/>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a:off x="7135169" y="4785720"/>
            <a:ext cx="227013" cy="4762"/>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1745606" y="4249936"/>
            <a:ext cx="1295400" cy="145179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400" dirty="0"/>
              <a:t>MHCP</a:t>
            </a:r>
          </a:p>
          <a:p>
            <a:r>
              <a:rPr lang="es-ES" sz="2400" dirty="0" err="1"/>
              <a:t>M.Cio</a:t>
            </a:r>
            <a:endParaRPr lang="es-ES" sz="2400" dirty="0"/>
          </a:p>
          <a:p>
            <a:r>
              <a:rPr lang="es-ES" sz="2400" dirty="0"/>
              <a:t>CTCP</a:t>
            </a:r>
          </a:p>
        </p:txBody>
      </p:sp>
      <p:cxnSp>
        <p:nvCxnSpPr>
          <p:cNvPr id="31" name="_s14341"/>
          <p:cNvCxnSpPr>
            <a:cxnSpLocks noChangeShapeType="1"/>
            <a:stCxn id="23" idx="1"/>
            <a:endCxn id="20" idx="1"/>
          </p:cNvCxnSpPr>
          <p:nvPr/>
        </p:nvCxnSpPr>
        <p:spPr bwMode="auto">
          <a:xfrm rot="10800000" flipH="1">
            <a:off x="521643" y="2028469"/>
            <a:ext cx="431799" cy="1233238"/>
          </a:xfrm>
          <a:prstGeom prst="bentConnector3">
            <a:avLst>
              <a:gd name="adj1" fmla="val -52941"/>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964659" y="3460673"/>
            <a:ext cx="2870757" cy="6351"/>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8154343" y="2028469"/>
            <a:ext cx="287338" cy="1229133"/>
          </a:xfrm>
          <a:prstGeom prst="bentConnector3">
            <a:avLst>
              <a:gd name="adj1" fmla="val -79558"/>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8154343" y="1973462"/>
            <a:ext cx="350838" cy="278130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306369" y="3711775"/>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982644" y="4240413"/>
            <a:ext cx="1152525" cy="109061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A S B</a:t>
            </a:r>
          </a:p>
        </p:txBody>
      </p:sp>
      <p:cxnSp>
        <p:nvCxnSpPr>
          <p:cNvPr id="43" name="_s14340"/>
          <p:cNvCxnSpPr>
            <a:cxnSpLocks noChangeShapeType="1"/>
          </p:cNvCxnSpPr>
          <p:nvPr/>
        </p:nvCxnSpPr>
        <p:spPr bwMode="auto">
          <a:xfrm rot="10800000" flipV="1">
            <a:off x="461384" y="4790481"/>
            <a:ext cx="1260473" cy="83016"/>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984406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27</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496" y="404664"/>
            <a:ext cx="4104456" cy="6264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 name="Imagen 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124339"/>
            <a:ext cx="5724128" cy="63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28465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35496" y="6465888"/>
            <a:ext cx="1905000" cy="323850"/>
          </a:xfrm>
        </p:spPr>
        <p:txBody>
          <a:bodyPr/>
          <a:lstStyle/>
          <a:p>
            <a:pPr>
              <a:defRPr/>
            </a:pPr>
            <a:fld id="{8A025F99-1DAF-4D1C-906F-3757E7DA4970}" type="slidenum">
              <a:rPr lang="es-ES_tradnl" smtClean="0"/>
              <a:pPr>
                <a:defRPr/>
              </a:pPr>
              <a:t>28</a:t>
            </a:fld>
            <a:endParaRPr lang="es-ES_tradnl" dirty="0"/>
          </a:p>
        </p:txBody>
      </p:sp>
      <p:sp>
        <p:nvSpPr>
          <p:cNvPr id="6" name="Título 1"/>
          <p:cNvSpPr txBox="1">
            <a:spLocks/>
          </p:cNvSpPr>
          <p:nvPr/>
        </p:nvSpPr>
        <p:spPr>
          <a:xfrm>
            <a:off x="0" y="133498"/>
            <a:ext cx="8946579" cy="765175"/>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altLang="es-CO" sz="3600" kern="0" dirty="0"/>
              <a:t>MARCOS NORMATIVOS  DE CONTABILIDAD PÚBLICA EN COLOMBIA</a:t>
            </a:r>
          </a:p>
        </p:txBody>
      </p:sp>
      <p:sp>
        <p:nvSpPr>
          <p:cNvPr id="7" name="18 CuadroTexto"/>
          <p:cNvSpPr txBox="1"/>
          <p:nvPr/>
        </p:nvSpPr>
        <p:spPr>
          <a:xfrm>
            <a:off x="35496" y="1196752"/>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8" name="_s1030"/>
          <p:cNvSpPr>
            <a:spLocks noChangeArrowheads="1"/>
          </p:cNvSpPr>
          <p:nvPr/>
        </p:nvSpPr>
        <p:spPr bwMode="auto">
          <a:xfrm>
            <a:off x="291753" y="2717949"/>
            <a:ext cx="1648743" cy="720725"/>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9" name="20 CuadroTexto"/>
          <p:cNvSpPr txBox="1">
            <a:spLocks noChangeArrowheads="1"/>
          </p:cNvSpPr>
          <p:nvPr/>
        </p:nvSpPr>
        <p:spPr bwMode="auto">
          <a:xfrm>
            <a:off x="35496" y="3752329"/>
            <a:ext cx="2325430" cy="612775"/>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10" name="20 CuadroTexto"/>
          <p:cNvSpPr txBox="1">
            <a:spLocks noChangeArrowheads="1"/>
          </p:cNvSpPr>
          <p:nvPr/>
        </p:nvSpPr>
        <p:spPr bwMode="auto">
          <a:xfrm>
            <a:off x="4985941" y="3622824"/>
            <a:ext cx="1987550" cy="392112"/>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11" name="_s1030"/>
          <p:cNvSpPr>
            <a:spLocks noChangeArrowheads="1"/>
          </p:cNvSpPr>
          <p:nvPr/>
        </p:nvSpPr>
        <p:spPr bwMode="auto">
          <a:xfrm>
            <a:off x="2268139" y="4439195"/>
            <a:ext cx="3239965" cy="862013"/>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2000" b="1" dirty="0">
                <a:solidFill>
                  <a:srgbClr val="C00000"/>
                </a:solidFill>
                <a:latin typeface="Calibri" pitchFamily="34" charset="0"/>
                <a:cs typeface="Arial" charset="0"/>
              </a:rPr>
              <a:t>Que cotizan en el mercado  de</a:t>
            </a:r>
          </a:p>
          <a:p>
            <a:pPr algn="ctr">
              <a:lnSpc>
                <a:spcPts val="1600"/>
              </a:lnSpc>
              <a:defRPr/>
            </a:pPr>
            <a:r>
              <a:rPr lang="es-ES" sz="2000" b="1" dirty="0">
                <a:solidFill>
                  <a:srgbClr val="C00000"/>
                </a:solidFill>
                <a:latin typeface="Calibri" pitchFamily="34" charset="0"/>
                <a:cs typeface="Arial" charset="0"/>
              </a:rPr>
              <a:t> valores o captan o administran </a:t>
            </a:r>
          </a:p>
          <a:p>
            <a:pPr algn="ctr">
              <a:lnSpc>
                <a:spcPts val="1600"/>
              </a:lnSpc>
              <a:defRPr/>
            </a:pPr>
            <a:r>
              <a:rPr lang="es-ES" sz="2000" b="1" dirty="0">
                <a:solidFill>
                  <a:srgbClr val="C00000"/>
                </a:solidFill>
                <a:latin typeface="Calibri" pitchFamily="34" charset="0"/>
                <a:cs typeface="Arial" charset="0"/>
              </a:rPr>
              <a:t>ahorro del público</a:t>
            </a:r>
          </a:p>
        </p:txBody>
      </p:sp>
      <p:sp>
        <p:nvSpPr>
          <p:cNvPr id="12" name="_s1030"/>
          <p:cNvSpPr>
            <a:spLocks noChangeArrowheads="1"/>
          </p:cNvSpPr>
          <p:nvPr/>
        </p:nvSpPr>
        <p:spPr bwMode="auto">
          <a:xfrm>
            <a:off x="5724128" y="4369940"/>
            <a:ext cx="3312368" cy="787252"/>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r>
              <a:rPr lang="es-ES" sz="2000" b="1" dirty="0">
                <a:solidFill>
                  <a:srgbClr val="4E75A3"/>
                </a:solidFill>
                <a:latin typeface="Calibri" pitchFamily="34" charset="0"/>
                <a:cs typeface="Arial" charset="0"/>
              </a:rPr>
              <a:t>     </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r>
              <a:rPr lang="es-ES" sz="2000" b="1" dirty="0">
                <a:solidFill>
                  <a:srgbClr val="C00000"/>
                </a:solidFill>
                <a:latin typeface="Calibri" pitchFamily="34" charset="0"/>
                <a:cs typeface="Arial" charset="0"/>
              </a:rPr>
              <a:t>Que no cotizan en el mercado</a:t>
            </a:r>
          </a:p>
          <a:p>
            <a:pPr algn="ctr">
              <a:lnSpc>
                <a:spcPts val="1800"/>
              </a:lnSpc>
              <a:defRPr/>
            </a:pPr>
            <a:r>
              <a:rPr lang="es-ES" sz="2000" b="1" dirty="0">
                <a:solidFill>
                  <a:srgbClr val="C00000"/>
                </a:solidFill>
                <a:latin typeface="Calibri" pitchFamily="34" charset="0"/>
                <a:cs typeface="Arial" charset="0"/>
              </a:rPr>
              <a:t> de valores y que  no captan  ni</a:t>
            </a:r>
          </a:p>
          <a:p>
            <a:pPr algn="ctr">
              <a:lnSpc>
                <a:spcPts val="1800"/>
              </a:lnSpc>
              <a:defRPr/>
            </a:pPr>
            <a:r>
              <a:rPr lang="es-ES" sz="20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13" name="10 CuadroTexto"/>
          <p:cNvSpPr txBox="1">
            <a:spLocks noChangeArrowheads="1"/>
          </p:cNvSpPr>
          <p:nvPr/>
        </p:nvSpPr>
        <p:spPr bwMode="auto">
          <a:xfrm>
            <a:off x="2537866" y="5751546"/>
            <a:ext cx="2639469" cy="923330"/>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800" b="1" dirty="0">
                <a:solidFill>
                  <a:srgbClr val="000000"/>
                </a:solidFill>
              </a:rPr>
              <a:t>Res. 743 / 2013, modificada por la Res 598  10/12/2014 (CGN)</a:t>
            </a:r>
          </a:p>
        </p:txBody>
      </p:sp>
      <p:sp>
        <p:nvSpPr>
          <p:cNvPr id="14" name="_s1030"/>
          <p:cNvSpPr>
            <a:spLocks noChangeArrowheads="1"/>
          </p:cNvSpPr>
          <p:nvPr/>
        </p:nvSpPr>
        <p:spPr bwMode="auto">
          <a:xfrm>
            <a:off x="1763689" y="1954361"/>
            <a:ext cx="3760416" cy="50482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15" name="10 CuadroTexto"/>
          <p:cNvSpPr txBox="1">
            <a:spLocks noChangeArrowheads="1"/>
          </p:cNvSpPr>
          <p:nvPr/>
        </p:nvSpPr>
        <p:spPr bwMode="auto">
          <a:xfrm>
            <a:off x="194923" y="4891807"/>
            <a:ext cx="1777986" cy="769441"/>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Proyecto de </a:t>
            </a:r>
          </a:p>
          <a:p>
            <a:pPr algn="ctr">
              <a:buFont typeface="Wingdings" pitchFamily="2" charset="2"/>
              <a:buNone/>
              <a:defRPr/>
            </a:pPr>
            <a:r>
              <a:rPr lang="es-AR" sz="2000" b="1" dirty="0">
                <a:solidFill>
                  <a:srgbClr val="000000"/>
                </a:solidFill>
                <a:latin typeface="Calibri" pitchFamily="34" charset="0"/>
              </a:rPr>
              <a:t>Modernización</a:t>
            </a:r>
          </a:p>
        </p:txBody>
      </p:sp>
      <p:sp>
        <p:nvSpPr>
          <p:cNvPr id="16" name="_s1030"/>
          <p:cNvSpPr>
            <a:spLocks noChangeArrowheads="1"/>
          </p:cNvSpPr>
          <p:nvPr/>
        </p:nvSpPr>
        <p:spPr bwMode="auto">
          <a:xfrm>
            <a:off x="5148064" y="2719536"/>
            <a:ext cx="2016224" cy="57467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17" name="Line 27"/>
          <p:cNvSpPr>
            <a:spLocks noChangeShapeType="1"/>
          </p:cNvSpPr>
          <p:nvPr/>
        </p:nvSpPr>
        <p:spPr bwMode="auto">
          <a:xfrm>
            <a:off x="4120754" y="1883094"/>
            <a:ext cx="0" cy="71267"/>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cxnSp>
        <p:nvCxnSpPr>
          <p:cNvPr id="18" name="AutoShape 28"/>
          <p:cNvCxnSpPr>
            <a:cxnSpLocks noChangeShapeType="1"/>
            <a:stCxn id="14" idx="2"/>
            <a:endCxn id="8" idx="0"/>
          </p:cNvCxnSpPr>
          <p:nvPr/>
        </p:nvCxnSpPr>
        <p:spPr bwMode="auto">
          <a:xfrm rot="5400000">
            <a:off x="2250630" y="1324681"/>
            <a:ext cx="258763"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29"/>
          <p:cNvCxnSpPr>
            <a:cxnSpLocks noChangeShapeType="1"/>
            <a:stCxn id="14" idx="2"/>
            <a:endCxn id="16" idx="0"/>
          </p:cNvCxnSpPr>
          <p:nvPr/>
        </p:nvCxnSpPr>
        <p:spPr bwMode="auto">
          <a:xfrm rot="16200000" flipH="1">
            <a:off x="4769861" y="1333221"/>
            <a:ext cx="260350" cy="2512279"/>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10 CuadroTexto"/>
          <p:cNvSpPr txBox="1">
            <a:spLocks noChangeArrowheads="1"/>
          </p:cNvSpPr>
          <p:nvPr/>
        </p:nvSpPr>
        <p:spPr bwMode="auto">
          <a:xfrm>
            <a:off x="6086350" y="5504011"/>
            <a:ext cx="2662114" cy="708025"/>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2000" b="1" dirty="0">
                <a:solidFill>
                  <a:srgbClr val="000000"/>
                </a:solidFill>
              </a:rPr>
              <a:t>Res. 414 de 2014</a:t>
            </a:r>
          </a:p>
          <a:p>
            <a:pPr algn="ctr">
              <a:spcBef>
                <a:spcPct val="0"/>
              </a:spcBef>
              <a:buFont typeface="Wingdings" panose="05000000000000000000" pitchFamily="2" charset="2"/>
              <a:buNone/>
            </a:pPr>
            <a:r>
              <a:rPr lang="es-AR" altLang="es-CO" sz="2000" b="1" dirty="0">
                <a:solidFill>
                  <a:srgbClr val="000000"/>
                </a:solidFill>
              </a:rPr>
              <a:t>(CGN)</a:t>
            </a:r>
          </a:p>
        </p:txBody>
      </p:sp>
      <p:sp>
        <p:nvSpPr>
          <p:cNvPr id="21" name="10 CuadroTexto"/>
          <p:cNvSpPr txBox="1">
            <a:spLocks noChangeArrowheads="1"/>
          </p:cNvSpPr>
          <p:nvPr/>
        </p:nvSpPr>
        <p:spPr bwMode="auto">
          <a:xfrm>
            <a:off x="279825" y="6165304"/>
            <a:ext cx="1606594" cy="400110"/>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En Desarrollo</a:t>
            </a:r>
          </a:p>
        </p:txBody>
      </p:sp>
      <p:sp>
        <p:nvSpPr>
          <p:cNvPr id="22" name="Flecha abajo 21"/>
          <p:cNvSpPr/>
          <p:nvPr/>
        </p:nvSpPr>
        <p:spPr>
          <a:xfrm>
            <a:off x="998190" y="4473153"/>
            <a:ext cx="287337" cy="323999"/>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3" name="Flecha abajo 22"/>
          <p:cNvSpPr/>
          <p:nvPr/>
        </p:nvSpPr>
        <p:spPr>
          <a:xfrm>
            <a:off x="998191" y="5761062"/>
            <a:ext cx="287337" cy="332234"/>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24" name="Conector angular 23"/>
          <p:cNvCxnSpPr>
            <a:stCxn id="10" idx="2"/>
            <a:endCxn id="11" idx="0"/>
          </p:cNvCxnSpPr>
          <p:nvPr/>
        </p:nvCxnSpPr>
        <p:spPr>
          <a:xfrm rot="5400000">
            <a:off x="4721790" y="3181268"/>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angular 24"/>
          <p:cNvCxnSpPr/>
          <p:nvPr/>
        </p:nvCxnSpPr>
        <p:spPr>
          <a:xfrm rot="16200000" flipH="1">
            <a:off x="6457554" y="3527228"/>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6" name="Flecha abajo 25"/>
          <p:cNvSpPr/>
          <p:nvPr/>
        </p:nvSpPr>
        <p:spPr>
          <a:xfrm>
            <a:off x="3617987" y="5375299"/>
            <a:ext cx="288925" cy="285949"/>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7" name="Flecha abajo 26"/>
          <p:cNvSpPr/>
          <p:nvPr/>
        </p:nvSpPr>
        <p:spPr>
          <a:xfrm>
            <a:off x="7308999" y="5229200"/>
            <a:ext cx="287337" cy="23914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8" name="Flecha abajo 27"/>
          <p:cNvSpPr/>
          <p:nvPr/>
        </p:nvSpPr>
        <p:spPr>
          <a:xfrm>
            <a:off x="5849541" y="3339653"/>
            <a:ext cx="287338" cy="233363"/>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32" name="Flecha abajo 31"/>
          <p:cNvSpPr/>
          <p:nvPr/>
        </p:nvSpPr>
        <p:spPr>
          <a:xfrm>
            <a:off x="1026872" y="3451226"/>
            <a:ext cx="287338" cy="234948"/>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3290307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150217" y="-27384"/>
            <a:ext cx="8885833" cy="1224136"/>
          </a:xfrm>
        </p:spPr>
        <p:txBody>
          <a:bodyPr/>
          <a:lstStyle/>
          <a:p>
            <a:pPr algn="ctr"/>
            <a:r>
              <a:rPr lang="es-ES" sz="4000" dirty="0">
                <a:effectLst>
                  <a:outerShdw blurRad="38100" dist="38100" dir="2700000" algn="tl">
                    <a:srgbClr val="000000"/>
                  </a:outerShdw>
                </a:effectLst>
                <a:latin typeface="Calibri" pitchFamily="34" charset="0"/>
                <a:cs typeface="Arial" charset="0"/>
              </a:rPr>
              <a:t>MODELOS DE CONTABILIDAD</a:t>
            </a:r>
            <a:br>
              <a:rPr lang="es-ES" sz="4000" dirty="0">
                <a:effectLst>
                  <a:outerShdw blurRad="38100" dist="38100" dir="2700000" algn="tl">
                    <a:srgbClr val="000000"/>
                  </a:outerShdw>
                </a:effectLst>
                <a:latin typeface="Calibri" pitchFamily="34" charset="0"/>
                <a:cs typeface="Arial" charset="0"/>
              </a:rPr>
            </a:br>
            <a:r>
              <a:rPr lang="es-ES" sz="4000" dirty="0">
                <a:effectLst>
                  <a:outerShdw blurRad="38100" dist="38100" dir="2700000" algn="tl">
                    <a:srgbClr val="000000"/>
                  </a:outerShdw>
                </a:effectLst>
                <a:latin typeface="Calibri" pitchFamily="34" charset="0"/>
                <a:cs typeface="Arial" charset="0"/>
              </a:rPr>
              <a:t> - CONVERGENCIA -</a:t>
            </a:r>
            <a:br>
              <a:rPr lang="es-ES" sz="4000" dirty="0">
                <a:effectLst>
                  <a:outerShdw blurRad="38100" dist="38100" dir="2700000" algn="tl">
                    <a:srgbClr val="000000"/>
                  </a:outerShdw>
                </a:effectLst>
                <a:latin typeface="Calibri" pitchFamily="34" charset="0"/>
                <a:cs typeface="Arial" charset="0"/>
              </a:rPr>
            </a:br>
            <a:endParaRPr lang="es-CO" sz="4000"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29</a:t>
            </a:fld>
            <a:endParaRPr lang="es-ES_tradnl" dirty="0"/>
          </a:p>
        </p:txBody>
      </p:sp>
      <p:graphicFrame>
        <p:nvGraphicFramePr>
          <p:cNvPr id="18" name="17 Marcador de SmartArt"/>
          <p:cNvGraphicFramePr>
            <a:graphicFrameLocks noGrp="1"/>
          </p:cNvGraphicFramePr>
          <p:nvPr>
            <p:ph type="dgm" sz="quarter" idx="13"/>
          </p:nvPr>
        </p:nvGraphicFramePr>
        <p:xfrm>
          <a:off x="35496" y="1341438"/>
          <a:ext cx="9034139" cy="5448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35496" y="3337711"/>
            <a:ext cx="2304256" cy="1034129"/>
          </a:xfrm>
          <a:prstGeom prst="rect">
            <a:avLst/>
          </a:prstGeom>
          <a:noFill/>
        </p:spPr>
        <p:txBody>
          <a:bodyPr wrap="square" rtlCol="0">
            <a:spAutoFit/>
          </a:bodyPr>
          <a:lstStyle/>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800" dirty="0">
              <a:solidFill>
                <a:schemeClr val="accent6">
                  <a:lumMod val="75000"/>
                </a:schemeClr>
              </a:solidFill>
            </a:endParaRPr>
          </a:p>
        </p:txBody>
      </p:sp>
      <p:sp>
        <p:nvSpPr>
          <p:cNvPr id="20" name="_s1030"/>
          <p:cNvSpPr>
            <a:spLocks noChangeArrowheads="1"/>
          </p:cNvSpPr>
          <p:nvPr/>
        </p:nvSpPr>
        <p:spPr bwMode="auto">
          <a:xfrm>
            <a:off x="7453149" y="1462352"/>
            <a:ext cx="1582901" cy="1318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742042" y="3211727"/>
            <a:ext cx="1294453" cy="12973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488772" y="5229201"/>
            <a:ext cx="1547278" cy="100811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NICSP</a:t>
            </a:r>
          </a:p>
        </p:txBody>
      </p:sp>
      <p:cxnSp>
        <p:nvCxnSpPr>
          <p:cNvPr id="23" name="Conector recto 3"/>
          <p:cNvCxnSpPr/>
          <p:nvPr/>
        </p:nvCxnSpPr>
        <p:spPr>
          <a:xfrm>
            <a:off x="7217172" y="2132856"/>
            <a:ext cx="229815"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7380312" y="3861048"/>
            <a:ext cx="361730"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7217172" y="5661248"/>
            <a:ext cx="25419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368352" y="4005928"/>
            <a:ext cx="576064"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1861046" y="2132856"/>
            <a:ext cx="1126778" cy="98722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123728" y="4869160"/>
            <a:ext cx="864096" cy="79208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740989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107504" y="1903184"/>
            <a:ext cx="9036496" cy="2232248"/>
          </a:xfrm>
        </p:spPr>
        <p:txBody>
          <a:bodyPr>
            <a:noAutofit/>
          </a:bodyPr>
          <a:lstStyle/>
          <a:p>
            <a:pPr algn="ctr">
              <a:spcAft>
                <a:spcPts val="0"/>
              </a:spcAft>
              <a:defRPr/>
            </a:pPr>
            <a:r>
              <a:rPr lang="es-CO" sz="3500" kern="1200" dirty="0">
                <a:latin typeface="Calibri" panose="020F0502020204030204" pitchFamily="34" charset="0"/>
                <a:cs typeface="Arial" charset="0"/>
              </a:rPr>
              <a:t>XI Aniversario del Área De Control Interno </a:t>
            </a:r>
            <a:br>
              <a:rPr lang="es-CO" sz="3500" kern="1200" dirty="0">
                <a:latin typeface="Calibri" panose="020F0502020204030204" pitchFamily="34" charset="0"/>
                <a:cs typeface="Arial" charset="0"/>
              </a:rPr>
            </a:br>
            <a:r>
              <a:rPr lang="es-CO" sz="3500" kern="1200" dirty="0">
                <a:latin typeface="Calibri" panose="020F0502020204030204" pitchFamily="34" charset="0"/>
                <a:cs typeface="Arial" charset="0"/>
              </a:rPr>
              <a:t>de la Policía Nacional </a:t>
            </a:r>
            <a:r>
              <a:rPr lang="es-CO" sz="3000" kern="1200" dirty="0">
                <a:latin typeface="Calibri" panose="020F0502020204030204" pitchFamily="34" charset="0"/>
                <a:cs typeface="Arial" charset="0"/>
              </a:rPr>
              <a:t>y</a:t>
            </a:r>
            <a:br>
              <a:rPr lang="es-CO" sz="3500" kern="1200" dirty="0">
                <a:latin typeface="Calibri" panose="020F0502020204030204" pitchFamily="34" charset="0"/>
                <a:cs typeface="Arial" charset="0"/>
              </a:rPr>
            </a:br>
            <a:r>
              <a:rPr lang="es-CO" sz="3500" kern="1200" dirty="0">
                <a:latin typeface="Calibri" panose="020F0502020204030204" pitchFamily="34" charset="0"/>
                <a:cs typeface="Arial" charset="0"/>
              </a:rPr>
              <a:t>V Encuentro de Auditores de la Institución</a:t>
            </a:r>
            <a:endParaRPr lang="es-CO" sz="3500" dirty="0">
              <a:solidFill>
                <a:schemeClr val="tx1"/>
              </a:solidFill>
            </a:endParaRPr>
          </a:p>
        </p:txBody>
      </p:sp>
      <p:sp>
        <p:nvSpPr>
          <p:cNvPr id="4" name="3 Marcador de número de diapositiva"/>
          <p:cNvSpPr>
            <a:spLocks noGrp="1"/>
          </p:cNvSpPr>
          <p:nvPr>
            <p:ph type="sldNum" sz="quarter" idx="10"/>
          </p:nvPr>
        </p:nvSpPr>
        <p:spPr>
          <a:xfrm>
            <a:off x="8534400" y="6402388"/>
            <a:ext cx="285750" cy="323850"/>
          </a:xfrm>
        </p:spPr>
        <p:txBody>
          <a:bodyPr/>
          <a:lstStyle/>
          <a:p>
            <a:pPr>
              <a:defRPr/>
            </a:pPr>
            <a:fld id="{436C3D6B-98AF-41D2-8553-E4499C5EBE38}" type="slidenum">
              <a:rPr lang="es-ES_tradnl" sz="1050">
                <a:solidFill>
                  <a:srgbClr val="008080"/>
                </a:solidFill>
                <a:latin typeface="Arial Narrow" panose="020B0606020202030204" pitchFamily="34" charset="0"/>
              </a:rPr>
              <a:pPr>
                <a:defRPr/>
              </a:pPr>
              <a:t>3</a:t>
            </a:fld>
            <a:endParaRPr lang="es-ES_tradnl" sz="1050" dirty="0">
              <a:solidFill>
                <a:srgbClr val="008080"/>
              </a:solidFill>
              <a:latin typeface="Arial Narrow" panose="020B0606020202030204" pitchFamily="34" charset="0"/>
            </a:endParaRPr>
          </a:p>
        </p:txBody>
      </p:sp>
      <p:sp>
        <p:nvSpPr>
          <p:cNvPr id="2" name="Rectángulo 1"/>
          <p:cNvSpPr/>
          <p:nvPr/>
        </p:nvSpPr>
        <p:spPr>
          <a:xfrm>
            <a:off x="0" y="4365104"/>
            <a:ext cx="9144000" cy="1938992"/>
          </a:xfrm>
          <a:prstGeom prst="rect">
            <a:avLst/>
          </a:prstGeom>
        </p:spPr>
        <p:txBody>
          <a:bodyPr wrap="square">
            <a:spAutoFit/>
          </a:bodyPr>
          <a:lstStyle/>
          <a:p>
            <a:pPr algn="ctr"/>
            <a:r>
              <a:rPr lang="es-CO" sz="4000" b="1" dirty="0">
                <a:latin typeface="Calibri" panose="020F0502020204030204" pitchFamily="34" charset="0"/>
                <a:cs typeface="Arial" charset="0"/>
              </a:rPr>
              <a:t> ESTADO ACTUAL Y PROSPECTIVA </a:t>
            </a:r>
            <a:br>
              <a:rPr lang="es-CO" sz="4000" b="1" dirty="0">
                <a:latin typeface="Calibri" panose="020F0502020204030204" pitchFamily="34" charset="0"/>
                <a:cs typeface="Arial" charset="0"/>
              </a:rPr>
            </a:br>
            <a:r>
              <a:rPr lang="es-CO" sz="4000" b="1" dirty="0">
                <a:latin typeface="Calibri" panose="020F0502020204030204" pitchFamily="34" charset="0"/>
                <a:cs typeface="Arial" charset="0"/>
              </a:rPr>
              <a:t>DEL PROCESO DE CONVERGENCIA - </a:t>
            </a:r>
            <a:br>
              <a:rPr lang="es-CO" sz="4000" b="1" dirty="0">
                <a:latin typeface="Calibri" panose="020F0502020204030204" pitchFamily="34" charset="0"/>
                <a:cs typeface="Arial" charset="0"/>
              </a:rPr>
            </a:br>
            <a:r>
              <a:rPr lang="es-CO" sz="4000" b="1" dirty="0">
                <a:latin typeface="Calibri" panose="020F0502020204030204" pitchFamily="34" charset="0"/>
                <a:cs typeface="Arial" charset="0"/>
              </a:rPr>
              <a:t>¿UTOPIA O REALIDAD ?</a:t>
            </a:r>
            <a:endParaRPr lang="es-CO" sz="4000" b="1" dirty="0"/>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0" y="2492896"/>
            <a:ext cx="9144000" cy="1581972"/>
          </a:xfrm>
          <a:prstGeom prst="rect">
            <a:avLst/>
          </a:prstGeom>
        </p:spPr>
        <p:txBody>
          <a:bodyPr wrap="square">
            <a:spAutoFit/>
          </a:bodyPr>
          <a:lstStyle/>
          <a:p>
            <a:pPr algn="ctr"/>
            <a:r>
              <a:rPr lang="es-CO" altLang="es-ES" sz="4400" b="1" dirty="0">
                <a:ln>
                  <a:noFill/>
                </a:ln>
                <a:solidFill>
                  <a:schemeClr val="bg1">
                    <a:lumMod val="95000"/>
                  </a:schemeClr>
                </a:solidFill>
                <a:effectLst>
                  <a:outerShdw blurRad="38100" dist="38100" dir="2700000" algn="tl">
                    <a:srgbClr val="000000">
                      <a:alpha val="43137"/>
                    </a:srgbClr>
                  </a:outerShdw>
                </a:effectLst>
                <a:latin typeface="+mj-lt"/>
              </a:rPr>
              <a:t>3.1. Resoluciones 743 del 17/12/  y</a:t>
            </a:r>
          </a:p>
          <a:p>
            <a:pPr algn="ctr"/>
            <a:r>
              <a:rPr lang="es-CO" sz="4400" b="1" dirty="0">
                <a:solidFill>
                  <a:schemeClr val="bg1">
                    <a:lumMod val="95000"/>
                  </a:schemeClr>
                </a:solidFill>
                <a:effectLst>
                  <a:outerShdw blurRad="38100" dist="38100" dir="2700000" algn="tl">
                    <a:srgbClr val="000000">
                      <a:alpha val="43137"/>
                    </a:srgbClr>
                  </a:outerShdw>
                </a:effectLst>
                <a:latin typeface="+mj-lt"/>
              </a:rPr>
              <a:t>598  del 10/12/2014</a:t>
            </a:r>
          </a:p>
        </p:txBody>
      </p:sp>
    </p:spTree>
    <p:extLst>
      <p:ext uri="{BB962C8B-B14F-4D97-AF65-F5344CB8AC3E}">
        <p14:creationId xmlns:p14="http://schemas.microsoft.com/office/powerpoint/2010/main" val="37335422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31</a:t>
            </a:fld>
            <a:endParaRPr lang="es-ES_tradnl" dirty="0"/>
          </a:p>
        </p:txBody>
      </p:sp>
      <p:sp>
        <p:nvSpPr>
          <p:cNvPr id="7" name="6 Rectángulo"/>
          <p:cNvSpPr/>
          <p:nvPr/>
        </p:nvSpPr>
        <p:spPr>
          <a:xfrm>
            <a:off x="107504" y="-27384"/>
            <a:ext cx="8748464"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 743/13)</a:t>
            </a:r>
          </a:p>
        </p:txBody>
      </p:sp>
      <p:grpSp>
        <p:nvGrpSpPr>
          <p:cNvPr id="11" name="11 Grupo"/>
          <p:cNvGrpSpPr>
            <a:grpSpLocks/>
          </p:cNvGrpSpPr>
          <p:nvPr/>
        </p:nvGrpSpPr>
        <p:grpSpPr bwMode="auto">
          <a:xfrm>
            <a:off x="7236297" y="1574449"/>
            <a:ext cx="1787688" cy="4316355"/>
            <a:chOff x="5377120" y="2731622"/>
            <a:chExt cx="2879094" cy="3358803"/>
          </a:xfrm>
        </p:grpSpPr>
        <p:sp>
          <p:nvSpPr>
            <p:cNvPr id="12" name="11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13"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7" name="6 Forma libre"/>
          <p:cNvSpPr/>
          <p:nvPr/>
        </p:nvSpPr>
        <p:spPr>
          <a:xfrm rot="16200000">
            <a:off x="1108154" y="412127"/>
            <a:ext cx="4925868" cy="6927164"/>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accent6">
                <a:lumMod val="60000"/>
                <a:lumOff val="40000"/>
              </a:scheme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3400" b="1" kern="0" dirty="0">
                <a:effectLst>
                  <a:outerShdw blurRad="38100" dist="38100" dir="2700000" algn="tl">
                    <a:srgbClr val="000000">
                      <a:alpha val="43137"/>
                    </a:srgbClr>
                  </a:outerShdw>
                </a:effectLst>
                <a:latin typeface="Calibri"/>
                <a:cs typeface="+mn-cs"/>
              </a:rPr>
              <a:t>Ámbito de aplicación</a:t>
            </a:r>
          </a:p>
        </p:txBody>
      </p:sp>
      <p:sp>
        <p:nvSpPr>
          <p:cNvPr id="18" name="7 Rectángulo"/>
          <p:cNvSpPr>
            <a:spLocks noChangeArrowheads="1"/>
          </p:cNvSpPr>
          <p:nvPr/>
        </p:nvSpPr>
        <p:spPr bwMode="auto">
          <a:xfrm>
            <a:off x="899592" y="1693309"/>
            <a:ext cx="583264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2" name="CuadroTexto 1"/>
          <p:cNvSpPr txBox="1"/>
          <p:nvPr/>
        </p:nvSpPr>
        <p:spPr>
          <a:xfrm>
            <a:off x="7161865" y="2204864"/>
            <a:ext cx="615553" cy="3024336"/>
          </a:xfrm>
          <a:prstGeom prst="rect">
            <a:avLst/>
          </a:prstGeom>
          <a:noFill/>
        </p:spPr>
        <p:txBody>
          <a:bodyPr vert="vert270" wrap="square" rtlCol="0">
            <a:spAutoFit/>
          </a:bodyPr>
          <a:lstStyle/>
          <a:p>
            <a:r>
              <a:rPr lang="es-ES" sz="28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4" name="3 Grupo"/>
          <p:cNvGrpSpPr/>
          <p:nvPr/>
        </p:nvGrpSpPr>
        <p:grpSpPr>
          <a:xfrm>
            <a:off x="6876256" y="3284984"/>
            <a:ext cx="415218" cy="576064"/>
            <a:chOff x="6876256" y="3284984"/>
            <a:chExt cx="415218" cy="576064"/>
          </a:xfrm>
        </p:grpSpPr>
        <p:sp>
          <p:nvSpPr>
            <p:cNvPr id="19" name="18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Tree>
    <p:extLst>
      <p:ext uri="{BB962C8B-B14F-4D97-AF65-F5344CB8AC3E}">
        <p14:creationId xmlns:p14="http://schemas.microsoft.com/office/powerpoint/2010/main" val="4923426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32</a:t>
            </a:fld>
            <a:endParaRPr lang="es-ES_tradnl" dirty="0"/>
          </a:p>
        </p:txBody>
      </p:sp>
      <p:sp>
        <p:nvSpPr>
          <p:cNvPr id="6" name="5 Rectángulo"/>
          <p:cNvSpPr/>
          <p:nvPr/>
        </p:nvSpPr>
        <p:spPr>
          <a:xfrm>
            <a:off x="179512" y="-35952"/>
            <a:ext cx="8640960"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
        <p:nvSpPr>
          <p:cNvPr id="7" name="AutoShape 4"/>
          <p:cNvSpPr>
            <a:spLocks noChangeArrowheads="1"/>
          </p:cNvSpPr>
          <p:nvPr/>
        </p:nvSpPr>
        <p:spPr bwMode="auto">
          <a:xfrm>
            <a:off x="539303" y="1328440"/>
            <a:ext cx="7848600" cy="444377"/>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63500">
              <a:schemeClr val="accent6">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endParaRPr lang="es-ES" sz="2800" kern="0" dirty="0">
              <a:solidFill>
                <a:schemeClr val="tx2"/>
              </a:solidFill>
              <a:latin typeface="Calibri" pitchFamily="34" charset="0"/>
            </a:endParaRPr>
          </a:p>
        </p:txBody>
      </p:sp>
      <p:sp>
        <p:nvSpPr>
          <p:cNvPr id="8" name="7 Rectángulo"/>
          <p:cNvSpPr/>
          <p:nvPr/>
        </p:nvSpPr>
        <p:spPr>
          <a:xfrm>
            <a:off x="35496" y="2205633"/>
            <a:ext cx="2627560" cy="914400"/>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900" b="1" kern="0" dirty="0">
                <a:solidFill>
                  <a:sysClr val="window" lastClr="FFFFFF"/>
                </a:solidFill>
                <a:latin typeface="Calibri"/>
                <a:cs typeface="+mn-cs"/>
              </a:rPr>
              <a:t>PERÍODO DE PREPARACIÓN OBLIGATORIA</a:t>
            </a:r>
          </a:p>
        </p:txBody>
      </p:sp>
      <p:sp>
        <p:nvSpPr>
          <p:cNvPr id="9" name="8 Rectángulo"/>
          <p:cNvSpPr/>
          <p:nvPr/>
        </p:nvSpPr>
        <p:spPr>
          <a:xfrm>
            <a:off x="3131690" y="2205633"/>
            <a:ext cx="2808014" cy="914400"/>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solidFill>
                  <a:schemeClr val="bg1"/>
                </a:solidFill>
                <a:latin typeface="Calibri"/>
                <a:cs typeface="+mn-cs"/>
              </a:rPr>
              <a:t>PERÍODO DE TRANSICIÓN </a:t>
            </a:r>
          </a:p>
        </p:txBody>
      </p:sp>
      <p:sp>
        <p:nvSpPr>
          <p:cNvPr id="10" name="9 Rectángulo"/>
          <p:cNvSpPr/>
          <p:nvPr/>
        </p:nvSpPr>
        <p:spPr>
          <a:xfrm>
            <a:off x="6298753" y="2205633"/>
            <a:ext cx="2448817" cy="914400"/>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2000" b="1" kern="0" dirty="0">
                <a:solidFill>
                  <a:sysClr val="window" lastClr="FFFFFF"/>
                </a:solidFill>
                <a:latin typeface="Calibri"/>
                <a:cs typeface="+mn-cs"/>
              </a:rPr>
              <a:t>PERÍODO DE APLICACIÓN </a:t>
            </a:r>
          </a:p>
        </p:txBody>
      </p:sp>
      <p:sp>
        <p:nvSpPr>
          <p:cNvPr id="11" name="8 CuadroTexto"/>
          <p:cNvSpPr txBox="1">
            <a:spLocks noChangeArrowheads="1"/>
          </p:cNvSpPr>
          <p:nvPr/>
        </p:nvSpPr>
        <p:spPr bwMode="auto">
          <a:xfrm>
            <a:off x="151954" y="1772817"/>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2" name="9 CuadroTexto"/>
          <p:cNvSpPr txBox="1">
            <a:spLocks noChangeArrowheads="1"/>
          </p:cNvSpPr>
          <p:nvPr/>
        </p:nvSpPr>
        <p:spPr bwMode="auto">
          <a:xfrm>
            <a:off x="3131690" y="1772817"/>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3" name="10 CuadroTexto"/>
          <p:cNvSpPr txBox="1">
            <a:spLocks noChangeArrowheads="1"/>
          </p:cNvSpPr>
          <p:nvPr/>
        </p:nvSpPr>
        <p:spPr bwMode="auto">
          <a:xfrm>
            <a:off x="6298753" y="1776414"/>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4" name="12 Rectángulo"/>
          <p:cNvSpPr>
            <a:spLocks noChangeArrowheads="1"/>
          </p:cNvSpPr>
          <p:nvPr/>
        </p:nvSpPr>
        <p:spPr bwMode="auto">
          <a:xfrm>
            <a:off x="3022773" y="3645024"/>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5" name="19 Rectángulo"/>
          <p:cNvSpPr>
            <a:spLocks noChangeArrowheads="1"/>
          </p:cNvSpPr>
          <p:nvPr/>
        </p:nvSpPr>
        <p:spPr bwMode="auto">
          <a:xfrm>
            <a:off x="6329800" y="3738225"/>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6" name="20 CuadroTexto"/>
          <p:cNvSpPr txBox="1">
            <a:spLocks noChangeArrowheads="1"/>
          </p:cNvSpPr>
          <p:nvPr/>
        </p:nvSpPr>
        <p:spPr bwMode="auto">
          <a:xfrm>
            <a:off x="170860" y="3886597"/>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7" name="16 Flecha derecha"/>
          <p:cNvSpPr/>
          <p:nvPr/>
        </p:nvSpPr>
        <p:spPr>
          <a:xfrm>
            <a:off x="2699792" y="2565997"/>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8" name="17 Flecha izquierda y derecha"/>
          <p:cNvSpPr/>
          <p:nvPr/>
        </p:nvSpPr>
        <p:spPr>
          <a:xfrm>
            <a:off x="151954" y="3213224"/>
            <a:ext cx="2556491" cy="43180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9" name="18 Flecha izquierda y derecha"/>
          <p:cNvSpPr/>
          <p:nvPr/>
        </p:nvSpPr>
        <p:spPr>
          <a:xfrm>
            <a:off x="3131690" y="3141216"/>
            <a:ext cx="2808014"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izquierda y derecha"/>
          <p:cNvSpPr/>
          <p:nvPr/>
        </p:nvSpPr>
        <p:spPr>
          <a:xfrm>
            <a:off x="6328915" y="3213224"/>
            <a:ext cx="2418654" cy="431800"/>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1" name="20 Flecha derecha"/>
          <p:cNvSpPr/>
          <p:nvPr/>
        </p:nvSpPr>
        <p:spPr>
          <a:xfrm>
            <a:off x="5939258" y="2598119"/>
            <a:ext cx="360362" cy="287337"/>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Tree>
    <p:extLst>
      <p:ext uri="{BB962C8B-B14F-4D97-AF65-F5344CB8AC3E}">
        <p14:creationId xmlns:p14="http://schemas.microsoft.com/office/powerpoint/2010/main" val="21017416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33</a:t>
            </a:fld>
            <a:endParaRPr lang="es-ES_tradnl" dirty="0"/>
          </a:p>
        </p:txBody>
      </p:sp>
      <p:sp>
        <p:nvSpPr>
          <p:cNvPr id="5" name="2 Marcador de número de diapositiva"/>
          <p:cNvSpPr txBox="1">
            <a:spLocks/>
          </p:cNvSpPr>
          <p:nvPr/>
        </p:nvSpPr>
        <p:spPr>
          <a:xfrm>
            <a:off x="6075" y="6573078"/>
            <a:ext cx="2189661" cy="284922"/>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 Fuente: </a:t>
            </a:r>
            <a:r>
              <a:rPr lang="es-ES_tradnl">
                <a:solidFill>
                  <a:schemeClr val="tx1"/>
                </a:solidFill>
              </a:rPr>
              <a:t>Amaro Gomez- </a:t>
            </a:r>
            <a:r>
              <a:rPr lang="es-ES_tradnl" b="1">
                <a:solidFill>
                  <a:schemeClr val="tx1"/>
                </a:solidFill>
              </a:rPr>
              <a:t>CReCER  2015</a:t>
            </a:r>
            <a:endParaRPr lang="es-ES_tradnl" b="1" dirty="0">
              <a:solidFill>
                <a:schemeClr val="tx1"/>
              </a:solidFill>
            </a:endParaRPr>
          </a:p>
        </p:txBody>
      </p:sp>
      <p:sp>
        <p:nvSpPr>
          <p:cNvPr id="6" name="Rectángulo 5"/>
          <p:cNvSpPr/>
          <p:nvPr/>
        </p:nvSpPr>
        <p:spPr>
          <a:xfrm>
            <a:off x="0" y="-27384"/>
            <a:ext cx="9144000" cy="6540252"/>
          </a:xfrm>
          <a:prstGeom prst="rect">
            <a:avLst/>
          </a:prstGeom>
        </p:spPr>
        <p:txBody>
          <a:bodyPr wrap="square">
            <a:spAutoFit/>
          </a:bodyPr>
          <a:lstStyle/>
          <a:p>
            <a:pPr algn="ctr"/>
            <a:r>
              <a:rPr lang="es-CO" sz="3200" b="1" dirty="0" err="1">
                <a:latin typeface="Calibri,Bold"/>
              </a:rPr>
              <a:t>NIIFs</a:t>
            </a:r>
            <a:r>
              <a:rPr lang="es-CO" sz="3200" b="1" dirty="0">
                <a:latin typeface="Calibri,Bold"/>
              </a:rPr>
              <a:t> para </a:t>
            </a:r>
            <a:r>
              <a:rPr lang="es-CO" sz="3200" b="1" dirty="0" err="1">
                <a:latin typeface="Calibri,Bold"/>
              </a:rPr>
              <a:t>PYMEs</a:t>
            </a:r>
            <a:endParaRPr lang="es-CO" sz="3200" b="1" dirty="0">
              <a:latin typeface="Calibri,Bold"/>
            </a:endParaRPr>
          </a:p>
          <a:p>
            <a:pPr algn="l"/>
            <a:endParaRPr lang="es-CO" sz="3200" b="1" dirty="0">
              <a:latin typeface="Calibri,Bold"/>
            </a:endParaRPr>
          </a:p>
          <a:p>
            <a:pPr algn="l"/>
            <a:r>
              <a:rPr lang="es-CO" sz="2400" dirty="0">
                <a:latin typeface="Wingdings" panose="05000000000000000000" pitchFamily="2" charset="2"/>
              </a:rPr>
              <a:t> </a:t>
            </a:r>
            <a:r>
              <a:rPr lang="es-CO" sz="2700" b="1" dirty="0" err="1">
                <a:latin typeface="Calibri" panose="020F0502020204030204" pitchFamily="34" charset="0"/>
              </a:rPr>
              <a:t>NIIFs</a:t>
            </a:r>
            <a:r>
              <a:rPr lang="es-CO" sz="2700" b="1" dirty="0">
                <a:latin typeface="Calibri" panose="020F0502020204030204" pitchFamily="34" charset="0"/>
              </a:rPr>
              <a:t> simplificadas pero misma literatura</a:t>
            </a:r>
          </a:p>
          <a:p>
            <a:pPr algn="l"/>
            <a:r>
              <a:rPr lang="es-CO" sz="2700" b="1" dirty="0">
                <a:latin typeface="Wingdings" panose="05000000000000000000" pitchFamily="2" charset="2"/>
              </a:rPr>
              <a:t> </a:t>
            </a:r>
            <a:r>
              <a:rPr lang="es-CO" sz="2700" b="1" dirty="0">
                <a:latin typeface="Calibri" panose="020F0502020204030204" pitchFamily="34" charset="0"/>
              </a:rPr>
              <a:t>Estructurada para las </a:t>
            </a:r>
            <a:r>
              <a:rPr lang="es-CO" sz="2700" b="1" dirty="0" err="1">
                <a:latin typeface="Calibri" panose="020F0502020204030204" pitchFamily="34" charset="0"/>
              </a:rPr>
              <a:t>PyMEs</a:t>
            </a:r>
            <a:r>
              <a:rPr lang="es-CO" sz="2700" b="1" dirty="0">
                <a:latin typeface="Calibri" panose="020F0502020204030204" pitchFamily="34" charset="0"/>
              </a:rPr>
              <a:t> y las necesidades</a:t>
            </a:r>
          </a:p>
          <a:p>
            <a:pPr algn="l"/>
            <a:r>
              <a:rPr lang="es-CO" sz="2700" b="1" dirty="0">
                <a:latin typeface="Calibri" panose="020F0502020204030204" pitchFamily="34" charset="0"/>
              </a:rPr>
              <a:t>      de informaciones financieras</a:t>
            </a:r>
          </a:p>
          <a:p>
            <a:pPr algn="l"/>
            <a:r>
              <a:rPr lang="es-CO" sz="2700" b="1" dirty="0">
                <a:latin typeface="Wingdings" panose="05000000000000000000" pitchFamily="2" charset="2"/>
              </a:rPr>
              <a:t> </a:t>
            </a:r>
            <a:r>
              <a:rPr lang="es-CO" sz="2700" b="1" dirty="0">
                <a:latin typeface="Calibri" panose="020F0502020204030204" pitchFamily="34" charset="0"/>
              </a:rPr>
              <a:t>Reducción de la asimetría de informaciones:</a:t>
            </a:r>
          </a:p>
          <a:p>
            <a:pPr algn="l"/>
            <a:r>
              <a:rPr lang="es-CO" sz="2700" b="1" dirty="0">
                <a:latin typeface="Wingdings" panose="05000000000000000000" pitchFamily="2" charset="2"/>
              </a:rPr>
              <a:t>	 </a:t>
            </a:r>
            <a:r>
              <a:rPr lang="es-CO" sz="2600" b="1" i="1" dirty="0">
                <a:latin typeface="Calibri" panose="020F0502020204030204" pitchFamily="34" charset="0"/>
              </a:rPr>
              <a:t>Mejora el nivel de calidad de la información</a:t>
            </a:r>
          </a:p>
          <a:p>
            <a:pPr algn="l"/>
            <a:r>
              <a:rPr lang="es-CO" sz="2600" b="1" i="1" dirty="0">
                <a:latin typeface="Wingdings" panose="05000000000000000000" pitchFamily="2" charset="2"/>
              </a:rPr>
              <a:t>	 </a:t>
            </a:r>
            <a:r>
              <a:rPr lang="es-CO" sz="2600" b="1" i="1" dirty="0">
                <a:latin typeface="Calibri" panose="020F0502020204030204" pitchFamily="34" charset="0"/>
              </a:rPr>
              <a:t>Contribuir para elevar transparencia y credibilidad</a:t>
            </a:r>
          </a:p>
          <a:p>
            <a:pPr algn="l"/>
            <a:r>
              <a:rPr lang="es-CO" sz="2600" b="1" i="1" dirty="0">
                <a:latin typeface="Wingdings" panose="05000000000000000000" pitchFamily="2" charset="2"/>
              </a:rPr>
              <a:t>	 </a:t>
            </a:r>
            <a:r>
              <a:rPr lang="es-CO" sz="2600" b="1" i="1" dirty="0">
                <a:latin typeface="Calibri" panose="020F0502020204030204" pitchFamily="34" charset="0"/>
              </a:rPr>
              <a:t>Facilita comparabilidad</a:t>
            </a:r>
          </a:p>
          <a:p>
            <a:pPr algn="l"/>
            <a:r>
              <a:rPr lang="es-CO" sz="2700" b="1" dirty="0">
                <a:latin typeface="Wingdings" panose="05000000000000000000" pitchFamily="2" charset="2"/>
              </a:rPr>
              <a:t> </a:t>
            </a:r>
            <a:r>
              <a:rPr lang="es-CO" sz="2700" b="1" dirty="0">
                <a:latin typeface="Calibri" panose="020F0502020204030204" pitchFamily="34" charset="0"/>
              </a:rPr>
              <a:t>Puede facilitar el acceso a mercado de crédito y a </a:t>
            </a:r>
          </a:p>
          <a:p>
            <a:pPr algn="l"/>
            <a:r>
              <a:rPr lang="es-CO" sz="2700" b="1" dirty="0">
                <a:latin typeface="Calibri" panose="020F0502020204030204" pitchFamily="34" charset="0"/>
              </a:rPr>
              <a:t>       inversionistas privados, con menores costos de capital</a:t>
            </a:r>
          </a:p>
          <a:p>
            <a:pPr algn="l"/>
            <a:r>
              <a:rPr lang="es-CO" sz="2700" b="1" dirty="0">
                <a:latin typeface="Wingdings" panose="05000000000000000000" pitchFamily="2" charset="2"/>
              </a:rPr>
              <a:t> </a:t>
            </a:r>
            <a:r>
              <a:rPr lang="es-CO" sz="2700" b="1" dirty="0">
                <a:latin typeface="Calibri" panose="020F0502020204030204" pitchFamily="34" charset="0"/>
              </a:rPr>
              <a:t>Puede contribuir para mejoría de la estructura     	organizacional y capacidad de gestión</a:t>
            </a:r>
            <a:endParaRPr lang="es-CO" sz="2700" b="1" dirty="0"/>
          </a:p>
        </p:txBody>
      </p:sp>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36296" y="0"/>
            <a:ext cx="1907704" cy="2636912"/>
          </a:xfrm>
          <a:prstGeom prst="rect">
            <a:avLst/>
          </a:prstGeom>
        </p:spPr>
      </p:pic>
    </p:spTree>
    <p:extLst>
      <p:ext uri="{BB962C8B-B14F-4D97-AF65-F5344CB8AC3E}">
        <p14:creationId xmlns:p14="http://schemas.microsoft.com/office/powerpoint/2010/main" val="6770394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34</a:t>
            </a:fld>
            <a:endParaRPr lang="es-ES_tradnl" dirty="0"/>
          </a:p>
        </p:txBody>
      </p:sp>
      <p:sp>
        <p:nvSpPr>
          <p:cNvPr id="5" name="Rectangle 2"/>
          <p:cNvSpPr>
            <a:spLocks noChangeArrowheads="1"/>
          </p:cNvSpPr>
          <p:nvPr/>
        </p:nvSpPr>
        <p:spPr bwMode="auto">
          <a:xfrm>
            <a:off x="0" y="-315416"/>
            <a:ext cx="9143998"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a:spcBef>
                <a:spcPct val="0"/>
              </a:spcBef>
              <a:defRPr>
                <a:solidFill>
                  <a:schemeClr val="tx1"/>
                </a:solidFill>
                <a:latin typeface="Arial" panose="020B0604020202020204" pitchFamily="34" charset="0"/>
              </a:defRPr>
            </a:lvl1pPr>
            <a:lvl2pPr algn="l">
              <a:spcBef>
                <a:spcPct val="0"/>
              </a:spcBef>
              <a:defRPr>
                <a:solidFill>
                  <a:schemeClr val="tx1"/>
                </a:solidFill>
                <a:latin typeface="Arial" panose="020B0604020202020204" pitchFamily="34" charset="0"/>
              </a:defRPr>
            </a:lvl2pPr>
            <a:lvl3pPr algn="l">
              <a:spcBef>
                <a:spcPct val="0"/>
              </a:spcBef>
              <a:defRPr>
                <a:solidFill>
                  <a:schemeClr val="tx1"/>
                </a:solidFill>
                <a:latin typeface="Arial" panose="020B0604020202020204" pitchFamily="34" charset="0"/>
              </a:defRPr>
            </a:lvl3pPr>
            <a:lvl4pPr algn="l">
              <a:spcBef>
                <a:spcPct val="0"/>
              </a:spcBef>
              <a:defRPr>
                <a:solidFill>
                  <a:schemeClr val="tx1"/>
                </a:solidFill>
                <a:latin typeface="Arial" panose="020B0604020202020204" pitchFamily="34" charset="0"/>
              </a:defRPr>
            </a:lvl4pPr>
            <a:lvl5pPr algn="l">
              <a:spcBef>
                <a:spcPct val="0"/>
              </a:spcBef>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rgbClr val="252525"/>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CO" altLang="es-CO" sz="2200" b="1" i="0" u="none" strike="noStrike" cap="none" normalizeH="0" baseline="0" dirty="0">
                <a:ln>
                  <a:noFill/>
                </a:ln>
                <a:solidFill>
                  <a:srgbClr val="252525"/>
                </a:solidFill>
                <a:effectLst/>
              </a:rPr>
              <a:t>Las</a:t>
            </a:r>
            <a:r>
              <a:rPr kumimoji="0" lang="es-CO" altLang="es-CO" sz="2200" b="0" i="0" u="none" strike="noStrike" cap="none" normalizeH="0" baseline="0" dirty="0">
                <a:ln>
                  <a:noFill/>
                </a:ln>
                <a:solidFill>
                  <a:srgbClr val="252525"/>
                </a:solidFill>
                <a:effectLst/>
              </a:rPr>
              <a:t> </a:t>
            </a:r>
            <a:r>
              <a:rPr kumimoji="0" lang="es-CO" altLang="es-CO" sz="2200" b="1" i="0" u="none" strike="noStrike" cap="none" normalizeH="0" baseline="0" dirty="0">
                <a:ln>
                  <a:noFill/>
                </a:ln>
                <a:solidFill>
                  <a:srgbClr val="FF0000"/>
                </a:solidFill>
                <a:effectLst/>
              </a:rPr>
              <a:t>Normas Internacionales de Información Financiera</a:t>
            </a:r>
            <a:r>
              <a:rPr kumimoji="0" lang="es-CO" altLang="es-CO" sz="2200" b="0" i="0" u="none" strike="noStrike" cap="none" normalizeH="0" baseline="0" dirty="0">
                <a:ln>
                  <a:noFill/>
                </a:ln>
                <a:solidFill>
                  <a:srgbClr val="FF0000"/>
                </a:solidFill>
                <a:effectLst/>
              </a:rPr>
              <a:t> (</a:t>
            </a:r>
            <a:r>
              <a:rPr kumimoji="0" lang="es-CO" altLang="es-CO" sz="2200" b="1" i="0" u="none" strike="noStrike" cap="none" normalizeH="0" baseline="0" dirty="0">
                <a:ln>
                  <a:noFill/>
                </a:ln>
                <a:solidFill>
                  <a:srgbClr val="FF0000"/>
                </a:solidFill>
                <a:effectLst/>
              </a:rPr>
              <a:t>NIIF</a:t>
            </a:r>
            <a:r>
              <a:rPr kumimoji="0" lang="es-CO" altLang="es-CO" sz="2200" b="0" i="0" u="none" strike="noStrike" cap="none" normalizeH="0" baseline="0" dirty="0">
                <a:ln>
                  <a:noFill/>
                </a:ln>
                <a:solidFill>
                  <a:srgbClr val="FF0000"/>
                </a:solidFill>
                <a:effectLst/>
              </a:rPr>
              <a:t>)</a:t>
            </a:r>
            <a:r>
              <a:rPr kumimoji="0" lang="es-CO" altLang="es-CO" sz="2200" b="0" i="0" u="none" strike="noStrike" cap="none" normalizeH="0" baseline="0" dirty="0">
                <a:ln>
                  <a:noFill/>
                </a:ln>
                <a:solidFill>
                  <a:srgbClr val="252525"/>
                </a:solidFill>
                <a:effectLst/>
              </a:rPr>
              <a:t>, </a:t>
            </a:r>
            <a:r>
              <a:rPr kumimoji="0" lang="es-CO" altLang="es-CO" sz="2200" b="1" i="0" u="none" strike="noStrike" cap="none" normalizeH="0" baseline="0" dirty="0">
                <a:ln>
                  <a:noFill/>
                </a:ln>
                <a:solidFill>
                  <a:srgbClr val="252525"/>
                </a:solidFill>
                <a:effectLst/>
              </a:rPr>
              <a:t>también conocidas por sus siglas en </a:t>
            </a:r>
            <a:r>
              <a:rPr kumimoji="0" lang="es-CO" altLang="es-CO" sz="2200" b="1" i="0" u="none" strike="noStrike" cap="none" normalizeH="0" dirty="0">
                <a:ln>
                  <a:noFill/>
                </a:ln>
                <a:solidFill>
                  <a:srgbClr val="252525"/>
                </a:solidFill>
                <a:effectLst/>
              </a:rPr>
              <a:t> inglés </a:t>
            </a:r>
            <a:r>
              <a:rPr kumimoji="0" lang="es-CO" altLang="es-CO" sz="2200" b="1" i="0" u="none" strike="noStrike" cap="none" normalizeH="0" baseline="0" dirty="0">
                <a:ln>
                  <a:noFill/>
                </a:ln>
                <a:solidFill>
                  <a:srgbClr val="252525"/>
                </a:solidFill>
                <a:effectLst/>
              </a:rPr>
              <a:t>como</a:t>
            </a:r>
            <a:r>
              <a:rPr kumimoji="0" lang="es-CO" altLang="es-CO" sz="2200" b="0" i="0" u="none" strike="noStrike" cap="none" normalizeH="0" baseline="0" dirty="0">
                <a:ln>
                  <a:noFill/>
                </a:ln>
                <a:solidFill>
                  <a:srgbClr val="252525"/>
                </a:solidFill>
                <a:effectLst/>
              </a:rPr>
              <a:t> </a:t>
            </a:r>
            <a:r>
              <a:rPr kumimoji="0" lang="es-CO" altLang="es-CO" sz="2200" b="1" i="0" u="none" strike="noStrike" cap="none" normalizeH="0" baseline="0" dirty="0">
                <a:ln>
                  <a:noFill/>
                </a:ln>
                <a:solidFill>
                  <a:srgbClr val="252525"/>
                </a:solidFill>
                <a:effectLst/>
              </a:rPr>
              <a:t>IFRS</a:t>
            </a:r>
            <a:r>
              <a:rPr kumimoji="0" lang="es-CO" altLang="es-CO" sz="2200" b="0" i="0" u="none" strike="noStrike" cap="none" normalizeH="0" baseline="0" dirty="0">
                <a:ln>
                  <a:noFill/>
                </a:ln>
                <a:solidFill>
                  <a:srgbClr val="252525"/>
                </a:solidFill>
                <a:effectLst/>
              </a:rPr>
              <a:t> </a:t>
            </a:r>
            <a:r>
              <a:rPr kumimoji="0" lang="es-CO" altLang="es-CO" sz="2000" b="0" i="1" u="none" strike="noStrike" cap="none" normalizeH="0" baseline="0" dirty="0">
                <a:ln>
                  <a:noFill/>
                </a:ln>
                <a:solidFill>
                  <a:srgbClr val="252525"/>
                </a:solidFill>
                <a:effectLst/>
              </a:rPr>
              <a:t>(</a:t>
            </a:r>
            <a:r>
              <a:rPr kumimoji="0" lang="es-CO" altLang="es-CO" sz="2000" b="1" i="1" u="none" strike="noStrike" cap="none" normalizeH="0" baseline="0" dirty="0">
                <a:ln>
                  <a:noFill/>
                </a:ln>
                <a:solidFill>
                  <a:srgbClr val="252525"/>
                </a:solidFill>
                <a:effectLst/>
              </a:rPr>
              <a:t>International </a:t>
            </a:r>
            <a:r>
              <a:rPr kumimoji="0" lang="es-CO" altLang="es-CO" sz="2000" b="1" i="1" u="none" strike="noStrike" cap="none" normalizeH="0" baseline="0" dirty="0" err="1">
                <a:ln>
                  <a:noFill/>
                </a:ln>
                <a:solidFill>
                  <a:srgbClr val="252525"/>
                </a:solidFill>
                <a:effectLst/>
              </a:rPr>
              <a:t>Financial</a:t>
            </a:r>
            <a:r>
              <a:rPr kumimoji="0" lang="es-CO" altLang="es-CO" sz="2000" b="1" i="1" u="none" strike="noStrike" cap="none" normalizeH="0" baseline="0" dirty="0">
                <a:ln>
                  <a:noFill/>
                </a:ln>
                <a:solidFill>
                  <a:srgbClr val="252525"/>
                </a:solidFill>
                <a:effectLst/>
              </a:rPr>
              <a:t> </a:t>
            </a:r>
            <a:r>
              <a:rPr kumimoji="0" lang="es-CO" altLang="es-CO" sz="2000" b="1" i="1" u="none" strike="noStrike" cap="none" normalizeH="0" baseline="0" dirty="0" err="1">
                <a:ln>
                  <a:noFill/>
                </a:ln>
                <a:solidFill>
                  <a:srgbClr val="252525"/>
                </a:solidFill>
                <a:effectLst/>
              </a:rPr>
              <a:t>Reporting</a:t>
            </a:r>
            <a:r>
              <a:rPr kumimoji="0" lang="es-CO" altLang="es-CO" sz="2000" b="1" i="1" u="none" strike="noStrike" cap="none" normalizeH="0" baseline="0" dirty="0">
                <a:ln>
                  <a:noFill/>
                </a:ln>
                <a:solidFill>
                  <a:srgbClr val="252525"/>
                </a:solidFill>
                <a:effectLst/>
              </a:rPr>
              <a:t> Standard</a:t>
            </a:r>
            <a:r>
              <a:rPr kumimoji="0" lang="es-CO" altLang="es-CO" sz="2000" b="0" i="1" u="none" strike="noStrike" cap="none" normalizeH="0" baseline="0" dirty="0">
                <a:ln>
                  <a:noFill/>
                </a:ln>
                <a:solidFill>
                  <a:srgbClr val="252525"/>
                </a:solidFill>
                <a:effectLst/>
              </a:rPr>
              <a:t>)</a:t>
            </a:r>
            <a:r>
              <a:rPr kumimoji="0" lang="es-CO" altLang="es-CO" sz="2000" b="0" i="0" u="none" strike="noStrike" cap="none" normalizeH="0" baseline="0" dirty="0">
                <a:ln>
                  <a:noFill/>
                </a:ln>
                <a:solidFill>
                  <a:srgbClr val="252525"/>
                </a:solidFill>
                <a:effectLst/>
              </a:rPr>
              <a:t>, </a:t>
            </a:r>
            <a:r>
              <a:rPr kumimoji="0" lang="es-CO" altLang="es-CO" sz="2200" b="1" i="0" u="none" strike="noStrike" cap="none" normalizeH="0" baseline="0" dirty="0">
                <a:ln>
                  <a:noFill/>
                </a:ln>
                <a:solidFill>
                  <a:srgbClr val="252525"/>
                </a:solidFill>
                <a:effectLst/>
              </a:rPr>
              <a:t>son estándares técnicos contables adoptadas por el IASB institución privada con sede en LONDRES.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sz="2200" b="0" i="0" u="none" strike="noStrike" cap="none" normalizeH="0" baseline="0" dirty="0">
              <a:ln>
                <a:noFill/>
              </a:ln>
              <a:solidFill>
                <a:srgbClr val="252525"/>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CO" altLang="es-CO" sz="2200" b="1" i="0" u="none" strike="noStrike" cap="none" normalizeH="0" baseline="0" dirty="0">
                <a:ln>
                  <a:noFill/>
                </a:ln>
                <a:solidFill>
                  <a:srgbClr val="252525"/>
                </a:solidFill>
                <a:effectLst/>
                <a:cs typeface="Arial" panose="020B0604020202020204" pitchFamily="34" charset="0"/>
              </a:rPr>
              <a:t>Las normas se conocen con las siglas NIC y NIIF dependiendo de cuándo fueron aprobadas y se matizan a través de las "interpretaciones" que se conocen con las siglas SIC y CINIF.</a:t>
            </a:r>
            <a:endParaRPr kumimoji="0" lang="es-CO" altLang="es-CO" sz="2200" b="1"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sz="2200" b="0" i="0" u="none" strike="noStrike" cap="none" normalizeH="0" baseline="0" dirty="0">
              <a:ln>
                <a:noFill/>
              </a:ln>
              <a:solidFill>
                <a:srgbClr val="252525"/>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CO" altLang="es-CO" sz="2200" b="1" i="0" u="none" strike="noStrike" cap="none" normalizeH="0" baseline="0" dirty="0">
                <a:ln>
                  <a:noFill/>
                </a:ln>
                <a:solidFill>
                  <a:srgbClr val="252525"/>
                </a:solidFill>
                <a:effectLst/>
                <a:cs typeface="Arial" panose="020B0604020202020204" pitchFamily="34" charset="0"/>
              </a:rPr>
              <a:t>Las normas contables dictadas entre 1973 y 2001, reciben el nombre de</a:t>
            </a:r>
            <a:r>
              <a:rPr kumimoji="0" lang="es-CO" altLang="es-CO" sz="2200" b="0" i="0" u="none" strike="noStrike" cap="none" normalizeH="0" baseline="0" dirty="0">
                <a:ln>
                  <a:noFill/>
                </a:ln>
                <a:solidFill>
                  <a:srgbClr val="252525"/>
                </a:solidFill>
                <a:effectLst/>
                <a:cs typeface="Arial" panose="020B0604020202020204" pitchFamily="34" charset="0"/>
              </a:rPr>
              <a:t> </a:t>
            </a:r>
            <a:r>
              <a:rPr lang="es-CO" altLang="es-CO" sz="2200" b="1" dirty="0">
                <a:solidFill>
                  <a:srgbClr val="FF0000"/>
                </a:solidFill>
              </a:rPr>
              <a:t>"Normas Internacionales de Contabilidad" (NIC) </a:t>
            </a:r>
            <a:r>
              <a:rPr kumimoji="0" lang="es-CO" altLang="es-CO" sz="2200" b="1" i="0" u="none" strike="noStrike" cap="none" normalizeH="0" baseline="0" dirty="0">
                <a:ln>
                  <a:noFill/>
                </a:ln>
                <a:solidFill>
                  <a:srgbClr val="252525"/>
                </a:solidFill>
                <a:effectLst/>
                <a:cs typeface="Arial" panose="020B0604020202020204" pitchFamily="34" charset="0"/>
              </a:rPr>
              <a:t>y fueron dictadas por el  IASC, precedente del actual IASB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sz="2200" b="0" i="0" u="none" strike="noStrike" cap="none" normalizeH="0" baseline="0" dirty="0">
              <a:ln>
                <a:noFill/>
              </a:ln>
              <a:solidFill>
                <a:srgbClr val="252525"/>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CO" altLang="es-CO" sz="2200" b="1" i="0" u="none" strike="noStrike" cap="none" normalizeH="0" baseline="0" dirty="0">
                <a:ln>
                  <a:noFill/>
                </a:ln>
                <a:solidFill>
                  <a:srgbClr val="252525"/>
                </a:solidFill>
                <a:effectLst/>
                <a:cs typeface="Arial" panose="020B0604020202020204" pitchFamily="34" charset="0"/>
              </a:rPr>
              <a:t>Desde abril de 2001, año de constitución del IASB este organismo adoptó todas las NIC y continuó su desarrollo, denominando a las nuevas normas "Normas Internacionales de Información Financiera" (NIIF). </a:t>
            </a:r>
          </a:p>
        </p:txBody>
      </p:sp>
      <p:pic>
        <p:nvPicPr>
          <p:cNvPr id="4099" name="Picture 3" descr="Linea de tiempo de las NIIFs y NECs.jpg">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20680"/>
            <a:ext cx="9108504" cy="76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8843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35</a:t>
            </a:fld>
            <a:endParaRPr lang="es-ES_tradnl" dirty="0"/>
          </a:p>
        </p:txBody>
      </p:sp>
      <p:sp>
        <p:nvSpPr>
          <p:cNvPr id="5" name="Rectángulo redondeado 4"/>
          <p:cNvSpPr/>
          <p:nvPr/>
        </p:nvSpPr>
        <p:spPr bwMode="auto">
          <a:xfrm>
            <a:off x="35496" y="614806"/>
            <a:ext cx="3726507" cy="2094114"/>
          </a:xfrm>
          <a:prstGeom prst="round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s-CO" sz="2800" b="1" dirty="0">
                <a:latin typeface="Times New Roman" pitchFamily="18" charset="0"/>
              </a:rPr>
              <a:t>NIC:</a:t>
            </a:r>
            <a:r>
              <a:rPr lang="es-CO" sz="2400" b="1" dirty="0">
                <a:latin typeface="Times New Roman" pitchFamily="18" charset="0"/>
              </a:rPr>
              <a:t> </a:t>
            </a:r>
            <a:r>
              <a:rPr lang="es-CO" sz="2500" i="1" dirty="0">
                <a:latin typeface="Times New Roman" pitchFamily="18" charset="0"/>
              </a:rPr>
              <a:t>Normas Internacionales de Información Financiera </a:t>
            </a:r>
          </a:p>
          <a:p>
            <a:pPr marL="0" marR="0" indent="0" algn="l" defTabSz="914400" rtl="0" eaLnBrk="0" fontAlgn="base" latinLnBrk="0" hangingPunct="0">
              <a:lnSpc>
                <a:spcPct val="100000"/>
              </a:lnSpc>
              <a:spcBef>
                <a:spcPct val="0"/>
              </a:spcBef>
              <a:spcAft>
                <a:spcPct val="0"/>
              </a:spcAft>
              <a:buClrTx/>
              <a:buSzTx/>
              <a:buFontTx/>
              <a:buNone/>
              <a:tabLst/>
            </a:pPr>
            <a:r>
              <a:rPr lang="es-CO" sz="2500" b="1" i="1" dirty="0">
                <a:latin typeface="Times New Roman" pitchFamily="18" charset="0"/>
              </a:rPr>
              <a:t>IAS</a:t>
            </a:r>
            <a:r>
              <a:rPr lang="es-CO" sz="2500" i="1" dirty="0">
                <a:latin typeface="Times New Roman" pitchFamily="18" charset="0"/>
              </a:rPr>
              <a:t> (International </a:t>
            </a:r>
            <a:r>
              <a:rPr lang="es-CO" sz="2500" i="1" dirty="0" err="1">
                <a:latin typeface="Times New Roman" pitchFamily="18" charset="0"/>
              </a:rPr>
              <a:t>Accounting</a:t>
            </a:r>
            <a:r>
              <a:rPr lang="es-CO" sz="2500" i="1" dirty="0">
                <a:latin typeface="Times New Roman" pitchFamily="18" charset="0"/>
              </a:rPr>
              <a:t> </a:t>
            </a:r>
            <a:r>
              <a:rPr lang="es-CO" sz="2500" i="1" dirty="0" err="1">
                <a:latin typeface="Times New Roman" pitchFamily="18" charset="0"/>
              </a:rPr>
              <a:t>Satandars</a:t>
            </a:r>
            <a:r>
              <a:rPr lang="es-CO" sz="2500" i="1" dirty="0">
                <a:latin typeface="Times New Roman" pitchFamily="18" charset="0"/>
              </a:rPr>
              <a:t>) </a:t>
            </a:r>
            <a:endParaRPr kumimoji="0" lang="es-CO" sz="2500" b="0" i="1" u="none" strike="noStrike" cap="none" normalizeH="0" baseline="0" dirty="0">
              <a:ln>
                <a:noFill/>
              </a:ln>
              <a:solidFill>
                <a:schemeClr val="tx1"/>
              </a:solidFill>
              <a:effectLst/>
              <a:latin typeface="Times New Roman" pitchFamily="18" charset="0"/>
            </a:endParaRPr>
          </a:p>
        </p:txBody>
      </p:sp>
      <p:sp>
        <p:nvSpPr>
          <p:cNvPr id="6" name="Rectángulo redondeado 5"/>
          <p:cNvSpPr/>
          <p:nvPr/>
        </p:nvSpPr>
        <p:spPr bwMode="auto">
          <a:xfrm>
            <a:off x="53405" y="3861047"/>
            <a:ext cx="3582491" cy="2376265"/>
          </a:xfrm>
          <a:prstGeom prst="round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400" b="1" i="0" u="none" strike="noStrike" cap="none" normalizeH="0" baseline="0" dirty="0">
                <a:ln>
                  <a:noFill/>
                </a:ln>
                <a:solidFill>
                  <a:schemeClr val="tx1"/>
                </a:solidFill>
                <a:effectLst/>
                <a:latin typeface="Times New Roman" pitchFamily="18" charset="0"/>
              </a:rPr>
              <a:t>NIIF: </a:t>
            </a:r>
            <a:r>
              <a:rPr kumimoji="0" lang="es-CO" sz="2400" b="0" i="1" u="none" strike="noStrike" cap="none" normalizeH="0" baseline="0" dirty="0">
                <a:ln>
                  <a:noFill/>
                </a:ln>
                <a:solidFill>
                  <a:schemeClr val="tx1"/>
                </a:solidFill>
                <a:effectLst/>
                <a:latin typeface="Times New Roman" pitchFamily="18" charset="0"/>
              </a:rPr>
              <a:t>Normas Internacionales de Información Financiera,</a:t>
            </a:r>
            <a:r>
              <a:rPr kumimoji="0" lang="es-CO" sz="2400" b="0" i="1" u="none" strike="noStrike" cap="none" normalizeH="0" dirty="0">
                <a:ln>
                  <a:noFill/>
                </a:ln>
                <a:solidFill>
                  <a:schemeClr val="tx1"/>
                </a:solidFill>
                <a:effectLst/>
                <a:latin typeface="Times New Roman" pitchFamily="18" charset="0"/>
              </a:rPr>
              <a:t> en inglés IFRS (International </a:t>
            </a:r>
            <a:r>
              <a:rPr kumimoji="0" lang="es-CO" sz="2400" b="0" i="1" u="none" strike="noStrike" cap="none" normalizeH="0" dirty="0" err="1">
                <a:ln>
                  <a:noFill/>
                </a:ln>
                <a:solidFill>
                  <a:schemeClr val="tx1"/>
                </a:solidFill>
                <a:effectLst/>
                <a:latin typeface="Times New Roman" pitchFamily="18" charset="0"/>
              </a:rPr>
              <a:t>Reporting</a:t>
            </a:r>
            <a:r>
              <a:rPr kumimoji="0" lang="es-CO" sz="2400" b="0" i="1" u="none" strike="noStrike" cap="none" normalizeH="0" dirty="0">
                <a:ln>
                  <a:noFill/>
                </a:ln>
                <a:solidFill>
                  <a:schemeClr val="tx1"/>
                </a:solidFill>
                <a:effectLst/>
                <a:latin typeface="Times New Roman" pitchFamily="18" charset="0"/>
              </a:rPr>
              <a:t> </a:t>
            </a:r>
            <a:r>
              <a:rPr kumimoji="0" lang="es-CO" sz="2400" b="0" i="1" u="none" strike="noStrike" cap="none" normalizeH="0" dirty="0" err="1">
                <a:ln>
                  <a:noFill/>
                </a:ln>
                <a:solidFill>
                  <a:schemeClr val="tx1"/>
                </a:solidFill>
                <a:effectLst/>
                <a:latin typeface="Times New Roman" pitchFamily="18" charset="0"/>
              </a:rPr>
              <a:t>Estándards</a:t>
            </a:r>
            <a:r>
              <a:rPr kumimoji="0" lang="es-CO" sz="2400" b="0" i="1" u="none" strike="noStrike" cap="none" normalizeH="0" dirty="0">
                <a:ln>
                  <a:noFill/>
                </a:ln>
                <a:solidFill>
                  <a:schemeClr val="tx1"/>
                </a:solidFill>
                <a:effectLst/>
                <a:latin typeface="Times New Roman" pitchFamily="18" charset="0"/>
              </a:rPr>
              <a:t>)</a:t>
            </a:r>
            <a:endParaRPr kumimoji="0" lang="es-CO" sz="2400" b="0" i="1" u="none" strike="noStrike" cap="none" normalizeH="0" baseline="0" dirty="0">
              <a:ln>
                <a:noFill/>
              </a:ln>
              <a:solidFill>
                <a:schemeClr val="tx1"/>
              </a:solidFill>
              <a:effectLst/>
              <a:latin typeface="Times New Roman" pitchFamily="18" charset="0"/>
            </a:endParaRPr>
          </a:p>
        </p:txBody>
      </p:sp>
      <p:sp>
        <p:nvSpPr>
          <p:cNvPr id="7" name="Flecha derecha 6"/>
          <p:cNvSpPr/>
          <p:nvPr/>
        </p:nvSpPr>
        <p:spPr bwMode="auto">
          <a:xfrm>
            <a:off x="3707904" y="288032"/>
            <a:ext cx="5264968" cy="2852936"/>
          </a:xfrm>
          <a:prstGeom prst="rightArrow">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CO" sz="2800" b="1" dirty="0">
                <a:latin typeface="Times New Roman" pitchFamily="18" charset="0"/>
              </a:rPr>
              <a:t>SIC: </a:t>
            </a:r>
            <a:r>
              <a:rPr lang="es-CO" sz="1900" dirty="0">
                <a:latin typeface="Times New Roman" pitchFamily="18" charset="0"/>
              </a:rPr>
              <a:t>Las Interpretaciones de las NIC</a:t>
            </a:r>
          </a:p>
          <a:p>
            <a:pPr marL="285750" marR="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s-CO" sz="2400" b="1" i="0" u="none" strike="noStrike" cap="none" normalizeH="0" baseline="0" dirty="0">
                <a:ln>
                  <a:noFill/>
                </a:ln>
                <a:solidFill>
                  <a:schemeClr val="tx1"/>
                </a:solidFill>
                <a:effectLst/>
                <a:latin typeface="Times New Roman" pitchFamily="18" charset="0"/>
              </a:rPr>
              <a:t>IASC: </a:t>
            </a:r>
            <a:r>
              <a:rPr kumimoji="0" lang="es-CO" sz="1900" b="0" i="0" u="none" strike="noStrike" cap="none" normalizeH="0" baseline="0" dirty="0">
                <a:ln>
                  <a:noFill/>
                </a:ln>
                <a:solidFill>
                  <a:schemeClr val="tx1"/>
                </a:solidFill>
                <a:effectLst/>
                <a:latin typeface="Times New Roman" pitchFamily="18" charset="0"/>
              </a:rPr>
              <a:t>Organismo Emisor(International </a:t>
            </a:r>
            <a:r>
              <a:rPr kumimoji="0" lang="es-CO" sz="1900" b="0" i="0" u="none" strike="noStrike" cap="none" normalizeH="0" baseline="0" dirty="0" err="1">
                <a:ln>
                  <a:noFill/>
                </a:ln>
                <a:solidFill>
                  <a:schemeClr val="tx1"/>
                </a:solidFill>
                <a:effectLst/>
                <a:latin typeface="Times New Roman" pitchFamily="18" charset="0"/>
              </a:rPr>
              <a:t>Accounting</a:t>
            </a:r>
            <a:r>
              <a:rPr kumimoji="0" lang="es-CO" sz="1900" b="0" i="0" u="none" strike="noStrike" cap="none" normalizeH="0" dirty="0">
                <a:ln>
                  <a:noFill/>
                </a:ln>
                <a:solidFill>
                  <a:schemeClr val="tx1"/>
                </a:solidFill>
                <a:effectLst/>
                <a:latin typeface="Times New Roman" pitchFamily="18" charset="0"/>
              </a:rPr>
              <a:t> </a:t>
            </a:r>
            <a:r>
              <a:rPr kumimoji="0" lang="es-CO" sz="1900" b="0" i="0" u="none" strike="noStrike" cap="none" normalizeH="0" dirty="0" err="1">
                <a:ln>
                  <a:noFill/>
                </a:ln>
                <a:solidFill>
                  <a:schemeClr val="tx1"/>
                </a:solidFill>
                <a:effectLst/>
                <a:latin typeface="Times New Roman" pitchFamily="18" charset="0"/>
              </a:rPr>
              <a:t>Committe</a:t>
            </a:r>
            <a:r>
              <a:rPr kumimoji="0" lang="es-CO" sz="1900" b="0" i="0" u="none" strike="noStrike" cap="none" normalizeH="0" dirty="0">
                <a:ln>
                  <a:noFill/>
                </a:ln>
                <a:solidFill>
                  <a:schemeClr val="tx1"/>
                </a:solidFill>
                <a:effectLst/>
                <a:latin typeface="Times New Roman" pitchFamily="18" charset="0"/>
              </a:rPr>
              <a:t> - Comité de Normas Internacionales de Contabilidad)</a:t>
            </a:r>
            <a:endParaRPr kumimoji="0" lang="es-CO" sz="1900" b="0" i="0" u="none" strike="noStrike" cap="none" normalizeH="0" baseline="0" dirty="0">
              <a:ln>
                <a:noFill/>
              </a:ln>
              <a:solidFill>
                <a:schemeClr val="tx1"/>
              </a:solidFill>
              <a:effectLst/>
              <a:latin typeface="Times New Roman" pitchFamily="18" charset="0"/>
            </a:endParaRPr>
          </a:p>
        </p:txBody>
      </p:sp>
      <p:sp>
        <p:nvSpPr>
          <p:cNvPr id="8" name="Rectángulo 7"/>
          <p:cNvSpPr/>
          <p:nvPr/>
        </p:nvSpPr>
        <p:spPr bwMode="auto">
          <a:xfrm>
            <a:off x="341437" y="2708920"/>
            <a:ext cx="2430363" cy="489790"/>
          </a:xfrm>
          <a:prstGeom prst="rect">
            <a:avLst/>
          </a:prstGeom>
          <a:solidFill>
            <a:schemeClr val="bg1">
              <a:lumMod val="7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s-CO" sz="2400" b="1" dirty="0">
                <a:latin typeface="Times New Roman" pitchFamily="18" charset="0"/>
              </a:rPr>
              <a:t>De 1973  a 2000</a:t>
            </a:r>
            <a:endParaRPr kumimoji="0" lang="es-CO" sz="2400" b="1" i="0" u="none" strike="noStrike" cap="none" normalizeH="0" baseline="0" dirty="0">
              <a:ln>
                <a:noFill/>
              </a:ln>
              <a:solidFill>
                <a:schemeClr val="tx1"/>
              </a:solidFill>
              <a:effectLst/>
              <a:latin typeface="Times New Roman" pitchFamily="18" charset="0"/>
            </a:endParaRPr>
          </a:p>
        </p:txBody>
      </p:sp>
      <p:sp>
        <p:nvSpPr>
          <p:cNvPr id="9" name="Rectángulo 8"/>
          <p:cNvSpPr/>
          <p:nvPr/>
        </p:nvSpPr>
        <p:spPr bwMode="auto">
          <a:xfrm>
            <a:off x="360039" y="6237312"/>
            <a:ext cx="2534469" cy="568963"/>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400" b="1" i="0" u="none" strike="noStrike" cap="none" normalizeH="0" baseline="0" dirty="0">
                <a:ln>
                  <a:noFill/>
                </a:ln>
                <a:solidFill>
                  <a:schemeClr val="tx1"/>
                </a:solidFill>
                <a:effectLst/>
                <a:latin typeface="Times New Roman" pitchFamily="18" charset="0"/>
              </a:rPr>
              <a:t>A partir de 2001</a:t>
            </a:r>
          </a:p>
        </p:txBody>
      </p:sp>
      <p:sp>
        <p:nvSpPr>
          <p:cNvPr id="10" name="Flecha derecha 9"/>
          <p:cNvSpPr/>
          <p:nvPr/>
        </p:nvSpPr>
        <p:spPr bwMode="auto">
          <a:xfrm>
            <a:off x="3563888" y="2780928"/>
            <a:ext cx="5264968" cy="4176464"/>
          </a:xfrm>
          <a:prstGeom prst="right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s-CO" sz="2000" b="1" i="0" u="none" strike="noStrike" cap="none" normalizeH="0" baseline="0" dirty="0">
                <a:ln>
                  <a:noFill/>
                </a:ln>
                <a:solidFill>
                  <a:schemeClr val="tx1"/>
                </a:solidFill>
                <a:effectLst/>
                <a:latin typeface="Times New Roman" pitchFamily="18" charset="0"/>
              </a:rPr>
              <a:t>IFRIC:</a:t>
            </a:r>
            <a:r>
              <a:rPr kumimoji="0" lang="es-CO" sz="1900" b="1" i="0" u="none" strike="noStrike" cap="none" normalizeH="0" baseline="0" dirty="0">
                <a:ln>
                  <a:noFill/>
                </a:ln>
                <a:solidFill>
                  <a:schemeClr val="tx1"/>
                </a:solidFill>
                <a:effectLst/>
                <a:latin typeface="Times New Roman" pitchFamily="18" charset="0"/>
              </a:rPr>
              <a:t> </a:t>
            </a:r>
            <a:r>
              <a:rPr kumimoji="0" lang="es-CO" sz="1900" b="0" i="0" u="none" strike="noStrike" cap="none" normalizeH="0" baseline="0" dirty="0">
                <a:ln>
                  <a:noFill/>
                </a:ln>
                <a:solidFill>
                  <a:schemeClr val="tx1"/>
                </a:solidFill>
                <a:effectLst/>
                <a:latin typeface="Times New Roman" pitchFamily="18" charset="0"/>
              </a:rPr>
              <a:t>Interpretaciones de las NIFF (International </a:t>
            </a:r>
            <a:r>
              <a:rPr lang="es-CO" sz="1900" dirty="0" err="1">
                <a:latin typeface="Times New Roman" pitchFamily="18" charset="0"/>
              </a:rPr>
              <a:t>Financial</a:t>
            </a:r>
            <a:r>
              <a:rPr lang="es-CO" sz="1900" dirty="0">
                <a:latin typeface="Times New Roman" pitchFamily="18" charset="0"/>
              </a:rPr>
              <a:t> </a:t>
            </a:r>
            <a:r>
              <a:rPr kumimoji="0" lang="es-CO" sz="1900" b="0" i="0" u="none" strike="noStrike" cap="none" normalizeH="0" baseline="0" dirty="0" err="1">
                <a:ln>
                  <a:noFill/>
                </a:ln>
                <a:solidFill>
                  <a:schemeClr val="tx1"/>
                </a:solidFill>
                <a:effectLst/>
                <a:latin typeface="Times New Roman" pitchFamily="18" charset="0"/>
              </a:rPr>
              <a:t>Reporting</a:t>
            </a:r>
            <a:r>
              <a:rPr kumimoji="0" lang="es-CO" sz="1900" b="0" i="0" u="none" strike="noStrike" cap="none" normalizeH="0" baseline="0" dirty="0">
                <a:ln>
                  <a:noFill/>
                </a:ln>
                <a:solidFill>
                  <a:schemeClr val="tx1"/>
                </a:solidFill>
                <a:effectLst/>
                <a:latin typeface="Times New Roman" pitchFamily="18" charset="0"/>
              </a:rPr>
              <a:t> </a:t>
            </a:r>
            <a:r>
              <a:rPr kumimoji="0" lang="es-CO" sz="1900" b="0" i="0" u="none" strike="noStrike" cap="none" normalizeH="0" baseline="0" dirty="0" err="1">
                <a:ln>
                  <a:noFill/>
                </a:ln>
                <a:solidFill>
                  <a:schemeClr val="tx1"/>
                </a:solidFill>
                <a:effectLst/>
                <a:latin typeface="Times New Roman" pitchFamily="18" charset="0"/>
              </a:rPr>
              <a:t>Interpretation</a:t>
            </a:r>
            <a:r>
              <a:rPr kumimoji="0" lang="es-CO" sz="1900" b="0" i="0" u="none" strike="noStrike" cap="none" normalizeH="0" dirty="0">
                <a:ln>
                  <a:noFill/>
                </a:ln>
                <a:solidFill>
                  <a:schemeClr val="tx1"/>
                </a:solidFill>
                <a:effectLst/>
                <a:latin typeface="Times New Roman" pitchFamily="18" charset="0"/>
              </a:rPr>
              <a:t> </a:t>
            </a:r>
            <a:r>
              <a:rPr kumimoji="0" lang="es-CO" sz="1900" b="0" i="0" u="none" strike="noStrike" cap="none" normalizeH="0" dirty="0" err="1">
                <a:ln>
                  <a:noFill/>
                </a:ln>
                <a:solidFill>
                  <a:schemeClr val="tx1"/>
                </a:solidFill>
                <a:effectLst/>
                <a:latin typeface="Times New Roman" pitchFamily="18" charset="0"/>
              </a:rPr>
              <a:t>Commite</a:t>
            </a:r>
            <a:r>
              <a:rPr kumimoji="0" lang="es-CO" sz="1900" b="0" i="0" u="none" strike="noStrike" cap="none" normalizeH="0" dirty="0">
                <a:ln>
                  <a:noFill/>
                </a:ln>
                <a:solidFill>
                  <a:schemeClr val="tx1"/>
                </a:solidFill>
                <a:effectLst/>
                <a:latin typeface="Times New Roman" pitchFamily="18" charset="0"/>
              </a:rPr>
              <a:t>).</a:t>
            </a:r>
          </a:p>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CO" sz="2000" b="1" baseline="0" dirty="0">
                <a:latin typeface="Times New Roman" pitchFamily="18" charset="0"/>
              </a:rPr>
              <a:t>IASB:</a:t>
            </a:r>
            <a:r>
              <a:rPr lang="es-CO" sz="2000" dirty="0">
                <a:latin typeface="Times New Roman" pitchFamily="18" charset="0"/>
              </a:rPr>
              <a:t> </a:t>
            </a:r>
            <a:r>
              <a:rPr lang="es-CO" sz="1900" dirty="0">
                <a:latin typeface="Times New Roman" pitchFamily="18" charset="0"/>
              </a:rPr>
              <a:t>Organismo Emisor (International </a:t>
            </a:r>
            <a:r>
              <a:rPr lang="es-CO" sz="1900" dirty="0" err="1">
                <a:latin typeface="Times New Roman" pitchFamily="18" charset="0"/>
              </a:rPr>
              <a:t>Accounting</a:t>
            </a:r>
            <a:r>
              <a:rPr lang="es-CO" sz="1900" dirty="0">
                <a:latin typeface="Times New Roman" pitchFamily="18" charset="0"/>
              </a:rPr>
              <a:t> </a:t>
            </a:r>
            <a:r>
              <a:rPr lang="es-CO" sz="1900" dirty="0" err="1">
                <a:latin typeface="Times New Roman" pitchFamily="18" charset="0"/>
              </a:rPr>
              <a:t>Standards</a:t>
            </a:r>
            <a:r>
              <a:rPr lang="es-CO" sz="1900" dirty="0">
                <a:latin typeface="Times New Roman" pitchFamily="18" charset="0"/>
              </a:rPr>
              <a:t> </a:t>
            </a:r>
            <a:r>
              <a:rPr lang="es-CO" sz="1900" dirty="0" err="1">
                <a:latin typeface="Times New Roman" pitchFamily="18" charset="0"/>
              </a:rPr>
              <a:t>Board</a:t>
            </a:r>
            <a:r>
              <a:rPr lang="es-CO" sz="1900" dirty="0">
                <a:latin typeface="Times New Roman" pitchFamily="18" charset="0"/>
              </a:rPr>
              <a:t> - Consejo de Estándares Internacionales de Contabilidad )</a:t>
            </a:r>
            <a:endParaRPr kumimoji="0" lang="es-CO" sz="1900" b="0" i="0" u="none" strike="noStrike" cap="none" normalizeH="0" baseline="0" dirty="0">
              <a:ln>
                <a:noFill/>
              </a:ln>
              <a:solidFill>
                <a:schemeClr val="tx1"/>
              </a:solidFill>
              <a:effectLst/>
              <a:latin typeface="Times New Roman" pitchFamily="18" charset="0"/>
            </a:endParaRPr>
          </a:p>
        </p:txBody>
      </p:sp>
      <p:sp>
        <p:nvSpPr>
          <p:cNvPr id="11" name="Rectángulo 10"/>
          <p:cNvSpPr/>
          <p:nvPr/>
        </p:nvSpPr>
        <p:spPr bwMode="auto">
          <a:xfrm>
            <a:off x="107504" y="44624"/>
            <a:ext cx="7272808" cy="417216"/>
          </a:xfrm>
          <a:prstGeom prst="rect">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600" b="1" dirty="0">
                <a:latin typeface="Times New Roman" pitchFamily="18" charset="0"/>
              </a:rPr>
              <a:t>DEFINICIONES - ABREVIATURAS</a:t>
            </a:r>
            <a:endParaRPr kumimoji="0" lang="es-CO" sz="2600" b="1"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541106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36</a:t>
            </a:fld>
            <a:endParaRPr lang="es-ES_tradnl" dirty="0"/>
          </a:p>
        </p:txBody>
      </p:sp>
      <p:sp>
        <p:nvSpPr>
          <p:cNvPr id="5" name="Rectángulo 4"/>
          <p:cNvSpPr/>
          <p:nvPr/>
        </p:nvSpPr>
        <p:spPr>
          <a:xfrm>
            <a:off x="0" y="116632"/>
            <a:ext cx="9144000" cy="6297108"/>
          </a:xfrm>
          <a:prstGeom prst="rect">
            <a:avLst/>
          </a:prstGeom>
        </p:spPr>
        <p:txBody>
          <a:bodyPr wrap="square">
            <a:spAutoFit/>
          </a:bodyPr>
          <a:lstStyle/>
          <a:p>
            <a:pPr algn="ctr"/>
            <a:r>
              <a:rPr lang="es-CO" sz="2800" b="1" dirty="0">
                <a:solidFill>
                  <a:srgbClr val="252525"/>
                </a:solidFill>
                <a:latin typeface="Arial" panose="020B0604020202020204" pitchFamily="34" charset="0"/>
              </a:rPr>
              <a:t>Los Estados Financieros bajo NIIF comprenden:</a:t>
            </a:r>
          </a:p>
          <a:p>
            <a:endParaRPr lang="es-CO" sz="2800" b="1" dirty="0">
              <a:solidFill>
                <a:srgbClr val="252525"/>
              </a:solidFill>
              <a:latin typeface="Arial" panose="020B0604020202020204" pitchFamily="34" charset="0"/>
            </a:endParaRPr>
          </a:p>
          <a:p>
            <a:pPr>
              <a:buFont typeface="Arial" panose="020B0604020202020204" pitchFamily="34" charset="0"/>
              <a:buChar char="•"/>
            </a:pPr>
            <a:r>
              <a:rPr lang="es-CO" sz="2800" b="1" dirty="0">
                <a:solidFill>
                  <a:srgbClr val="252525"/>
                </a:solidFill>
                <a:latin typeface="Arial" panose="020B0604020202020204" pitchFamily="34" charset="0"/>
              </a:rPr>
              <a:t>El Estado de Situación Patrimonial ("Balance")</a:t>
            </a:r>
          </a:p>
          <a:p>
            <a:pPr>
              <a:buFont typeface="Arial" panose="020B0604020202020204" pitchFamily="34" charset="0"/>
              <a:buChar char="•"/>
            </a:pPr>
            <a:r>
              <a:rPr lang="es-CO" sz="2800" b="1" dirty="0">
                <a:solidFill>
                  <a:srgbClr val="252525"/>
                </a:solidFill>
                <a:latin typeface="Arial" panose="020B0604020202020204" pitchFamily="34" charset="0"/>
              </a:rPr>
              <a:t>El Estado de Resultados ("Cuenta de pérdidas y ganancias")</a:t>
            </a:r>
          </a:p>
          <a:p>
            <a:pPr>
              <a:buFont typeface="Arial" panose="020B0604020202020204" pitchFamily="34" charset="0"/>
              <a:buChar char="•"/>
            </a:pPr>
            <a:r>
              <a:rPr lang="es-CO" sz="2800" b="1" dirty="0">
                <a:solidFill>
                  <a:srgbClr val="252525"/>
                </a:solidFill>
                <a:latin typeface="Arial" panose="020B0604020202020204" pitchFamily="34" charset="0"/>
              </a:rPr>
              <a:t>El Estado de Evolución del Patrimonio Neto  y Estado de Resultados Integrales </a:t>
            </a:r>
          </a:p>
          <a:p>
            <a:pPr>
              <a:buFont typeface="Arial" panose="020B0604020202020204" pitchFamily="34" charset="0"/>
              <a:buChar char="•"/>
            </a:pPr>
            <a:r>
              <a:rPr lang="es-CO" sz="2800" b="1" dirty="0">
                <a:solidFill>
                  <a:srgbClr val="252525"/>
                </a:solidFill>
                <a:latin typeface="Arial" panose="020B0604020202020204" pitchFamily="34" charset="0"/>
              </a:rPr>
              <a:t>El Estado de Flujo de Efectivo (</a:t>
            </a:r>
            <a:r>
              <a:rPr lang="es-CO" sz="2800" b="1" dirty="0">
                <a:solidFill>
                  <a:srgbClr val="252525"/>
                </a:solidFill>
                <a:latin typeface="Arial" panose="020B0604020202020204" pitchFamily="34" charset="0"/>
                <a:hlinkClick r:id="rId2" tooltip="Estado de origen y aplicación de fondos (aún no redactado)"/>
              </a:rPr>
              <a:t>“</a:t>
            </a:r>
            <a:r>
              <a:rPr lang="es-CO" sz="2800" b="1" dirty="0">
                <a:solidFill>
                  <a:srgbClr val="252525"/>
                </a:solidFill>
                <a:latin typeface="Arial" panose="020B0604020202020204" pitchFamily="34" charset="0"/>
              </a:rPr>
              <a:t>Estado de Origen y Aplicación de Fondos ")</a:t>
            </a:r>
          </a:p>
          <a:p>
            <a:pPr>
              <a:buFont typeface="Arial" panose="020B0604020202020204" pitchFamily="34" charset="0"/>
              <a:buChar char="•"/>
            </a:pPr>
            <a:r>
              <a:rPr lang="es-CO" sz="2800" b="1" dirty="0">
                <a:solidFill>
                  <a:srgbClr val="252525"/>
                </a:solidFill>
                <a:latin typeface="Arial" panose="020B0604020202020204" pitchFamily="34" charset="0"/>
              </a:rPr>
              <a:t>Las notas, incluyendo un resumen de las políticas de contabilidad significativas.</a:t>
            </a:r>
          </a:p>
          <a:p>
            <a:r>
              <a:rPr lang="es-CO" sz="2800" b="1" dirty="0">
                <a:solidFill>
                  <a:srgbClr val="252525"/>
                </a:solidFill>
                <a:latin typeface="Arial" panose="020B0604020202020204" pitchFamily="34" charset="0"/>
              </a:rPr>
              <a:t>Se deben presentar juntos. No es admisible una presentación pública parcial.</a:t>
            </a:r>
            <a:endParaRPr lang="es-CO" sz="2800" b="1" i="0" dirty="0">
              <a:solidFill>
                <a:srgbClr val="252525"/>
              </a:solidFill>
              <a:effectLst/>
              <a:latin typeface="Arial" panose="020B0604020202020204" pitchFamily="34" charset="0"/>
            </a:endParaRPr>
          </a:p>
        </p:txBody>
      </p:sp>
    </p:spTree>
    <p:extLst>
      <p:ext uri="{BB962C8B-B14F-4D97-AF65-F5344CB8AC3E}">
        <p14:creationId xmlns:p14="http://schemas.microsoft.com/office/powerpoint/2010/main" val="7134532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37</a:t>
            </a:fld>
            <a:endParaRPr lang="es-ES_tradnl" dirty="0"/>
          </a:p>
        </p:txBody>
      </p:sp>
      <p:sp>
        <p:nvSpPr>
          <p:cNvPr id="2" name="Rectángulo 1"/>
          <p:cNvSpPr/>
          <p:nvPr/>
        </p:nvSpPr>
        <p:spPr>
          <a:xfrm>
            <a:off x="827584" y="-27384"/>
            <a:ext cx="7632848" cy="523220"/>
          </a:xfrm>
          <a:prstGeom prst="rect">
            <a:avLst/>
          </a:prstGeom>
        </p:spPr>
        <p:txBody>
          <a:bodyPr wrap="square">
            <a:spAutoFit/>
          </a:bodyPr>
          <a:lstStyle/>
          <a:p>
            <a:pPr algn="ctr"/>
            <a:r>
              <a:rPr lang="es-CO" sz="2800" b="1" dirty="0">
                <a:solidFill>
                  <a:srgbClr val="000000"/>
                </a:solidFill>
                <a:latin typeface="Arial" panose="020B0604020202020204" pitchFamily="34" charset="0"/>
              </a:rPr>
              <a:t>PRINCIPIOS BASICOS DE LAS NIIF</a:t>
            </a:r>
            <a:endParaRPr lang="es-CO" sz="2800" dirty="0">
              <a:solidFill>
                <a:srgbClr val="000000"/>
              </a:solidFill>
              <a:latin typeface="Arial" panose="020B0604020202020204" pitchFamily="34" charset="0"/>
            </a:endParaRPr>
          </a:p>
        </p:txBody>
      </p:sp>
      <p:sp>
        <p:nvSpPr>
          <p:cNvPr id="3" name="Rectángulo 2"/>
          <p:cNvSpPr/>
          <p:nvPr/>
        </p:nvSpPr>
        <p:spPr>
          <a:xfrm>
            <a:off x="35496" y="476672"/>
            <a:ext cx="9108504" cy="6367897"/>
          </a:xfrm>
          <a:prstGeom prst="rect">
            <a:avLst/>
          </a:prstGeom>
        </p:spPr>
        <p:txBody>
          <a:bodyPr wrap="square">
            <a:spAutoFit/>
          </a:bodyPr>
          <a:lstStyle/>
          <a:p>
            <a:pPr marL="457200" indent="-457200" algn="l">
              <a:buFont typeface="Arial" panose="020B0604020202020204" pitchFamily="34" charset="0"/>
              <a:buChar char="•"/>
            </a:pPr>
            <a:r>
              <a:rPr lang="es-CO" sz="2700" b="1" dirty="0">
                <a:solidFill>
                  <a:srgbClr val="000000"/>
                </a:solidFill>
                <a:latin typeface="Arial" panose="020B0604020202020204" pitchFamily="34" charset="0"/>
              </a:rPr>
              <a:t>Comprensibilidad</a:t>
            </a:r>
          </a:p>
          <a:p>
            <a:r>
              <a:rPr lang="es-CO" sz="2600" dirty="0">
                <a:latin typeface="Arial" panose="020B0604020202020204" pitchFamily="34" charset="0"/>
              </a:rPr>
              <a:t>La información debe ser fácilmente comprensible para los usuarios, respecto a quienes se asume tienen un conocimiento razonable de las actividades económicas, del mundo de los negocios, así como de contabilidad, y que tienen la intención y voluntad de analizar la información en forma razonablemente cuidadosa y diligente.</a:t>
            </a:r>
          </a:p>
          <a:p>
            <a:pPr marL="457200" indent="-457200">
              <a:buFont typeface="Arial" panose="020B0604020202020204" pitchFamily="34" charset="0"/>
              <a:buChar char="•"/>
            </a:pPr>
            <a:r>
              <a:rPr lang="es-CO" sz="2700" b="1" dirty="0">
                <a:solidFill>
                  <a:srgbClr val="000000"/>
                </a:solidFill>
                <a:latin typeface="Arial" panose="020B0604020202020204" pitchFamily="34" charset="0"/>
              </a:rPr>
              <a:t>Relevancia</a:t>
            </a:r>
          </a:p>
          <a:p>
            <a:r>
              <a:rPr lang="es-CO" sz="2500" dirty="0">
                <a:latin typeface="Arial" panose="020B0604020202020204" pitchFamily="34" charset="0"/>
              </a:rPr>
              <a:t>Para ser útil, la información debe ser importante para las necesidades de la toma de decisiones por parte de los usuarios. La información posee la cualidad de relevancia cuando ejerce influencia sobre las decisiones económicas de los que la utilizan, ayudándoles a evaluar hechos pasados, presentes o futuros, o bien a confirmar o corregir evaluaciones realizadas anteriormente.</a:t>
            </a:r>
          </a:p>
        </p:txBody>
      </p:sp>
    </p:spTree>
    <p:extLst>
      <p:ext uri="{BB962C8B-B14F-4D97-AF65-F5344CB8AC3E}">
        <p14:creationId xmlns:p14="http://schemas.microsoft.com/office/powerpoint/2010/main" val="35895451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38</a:t>
            </a:fld>
            <a:endParaRPr lang="es-ES_tradnl" dirty="0"/>
          </a:p>
        </p:txBody>
      </p:sp>
      <p:sp>
        <p:nvSpPr>
          <p:cNvPr id="5" name="Rectángulo 4"/>
          <p:cNvSpPr/>
          <p:nvPr/>
        </p:nvSpPr>
        <p:spPr>
          <a:xfrm>
            <a:off x="125413" y="111802"/>
            <a:ext cx="8767067" cy="6989606"/>
          </a:xfrm>
          <a:prstGeom prst="rect">
            <a:avLst/>
          </a:prstGeom>
        </p:spPr>
        <p:txBody>
          <a:bodyPr wrap="square">
            <a:spAutoFit/>
          </a:bodyPr>
          <a:lstStyle/>
          <a:p>
            <a:pPr marL="457200" indent="-457200">
              <a:buFont typeface="Arial" panose="020B0604020202020204" pitchFamily="34" charset="0"/>
              <a:buChar char="•"/>
            </a:pPr>
            <a:r>
              <a:rPr lang="es-CO" sz="2700" b="1" dirty="0">
                <a:solidFill>
                  <a:srgbClr val="000000"/>
                </a:solidFill>
                <a:latin typeface="Arial" panose="020B0604020202020204" pitchFamily="34" charset="0"/>
              </a:rPr>
              <a:t>Confiabilidad</a:t>
            </a:r>
          </a:p>
          <a:p>
            <a:r>
              <a:rPr lang="es-CO" sz="2600" dirty="0">
                <a:latin typeface="Arial" panose="020B0604020202020204" pitchFamily="34" charset="0"/>
              </a:rPr>
              <a:t>Para ser útil, la información también tiene que ser fiable. La información posee la cualidad de fiabilidad cuando está libre de errores significativos y de sesgo o perjuicio, y los usuarios pueden confiar en que la imagen fiel de los que pretende representar, o de lo que puede esperarse razonablemente que represente..</a:t>
            </a:r>
          </a:p>
          <a:p>
            <a:pPr marL="457200" indent="-457200">
              <a:buFont typeface="Arial" panose="020B0604020202020204" pitchFamily="34" charset="0"/>
              <a:buChar char="•"/>
            </a:pPr>
            <a:r>
              <a:rPr lang="es-CO" sz="2700" b="1" dirty="0">
                <a:solidFill>
                  <a:srgbClr val="000000"/>
                </a:solidFill>
                <a:latin typeface="Arial" panose="020B0604020202020204" pitchFamily="34" charset="0"/>
              </a:rPr>
              <a:t>Comparabilidad</a:t>
            </a:r>
          </a:p>
          <a:p>
            <a:r>
              <a:rPr lang="es-CO" sz="2600" dirty="0">
                <a:latin typeface="Arial" panose="020B0604020202020204" pitchFamily="34" charset="0"/>
              </a:rPr>
              <a:t>Los usuarios deben ser capaces de comparar los Estados Financieros de una empresa a lo largo del tiempo, con el fin de identificar las tendencias de la situación financiera y de sus resultados. También deben ser capaces de comparar los Estados Financieros </a:t>
            </a:r>
            <a:r>
              <a:rPr lang="es-CO" sz="2600" dirty="0">
                <a:latin typeface="Arial" panose="020B0604020202020204" pitchFamily="34" charset="0"/>
                <a:hlinkClick r:id="rId2" tooltip="Estados Financieros"/>
              </a:rPr>
              <a:t> </a:t>
            </a:r>
            <a:r>
              <a:rPr lang="es-CO" sz="2600" dirty="0">
                <a:latin typeface="Arial" panose="020B0604020202020204" pitchFamily="34" charset="0"/>
              </a:rPr>
              <a:t>de empresas diferentes, con el fin de evaluar su posición financiera, resultados y cambios en la posición financiera en términos relativos.</a:t>
            </a:r>
          </a:p>
        </p:txBody>
      </p:sp>
    </p:spTree>
    <p:extLst>
      <p:ext uri="{BB962C8B-B14F-4D97-AF65-F5344CB8AC3E}">
        <p14:creationId xmlns:p14="http://schemas.microsoft.com/office/powerpoint/2010/main" val="36867620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sp>
        <p:nvSpPr>
          <p:cNvPr id="5" name="Rectángulo 4"/>
          <p:cNvSpPr/>
          <p:nvPr/>
        </p:nvSpPr>
        <p:spPr>
          <a:xfrm>
            <a:off x="0" y="123070"/>
            <a:ext cx="9144000" cy="6611041"/>
          </a:xfrm>
          <a:prstGeom prst="rect">
            <a:avLst/>
          </a:prstGeom>
        </p:spPr>
        <p:txBody>
          <a:bodyPr wrap="square">
            <a:spAutoFit/>
          </a:bodyPr>
          <a:lstStyle/>
          <a:p>
            <a:pPr algn="ctr"/>
            <a:r>
              <a:rPr lang="es-CO" sz="2800" b="1" dirty="0">
                <a:solidFill>
                  <a:srgbClr val="000000"/>
                </a:solidFill>
                <a:latin typeface="Linux Libertine"/>
              </a:rPr>
              <a:t>Elementos de los Estados Financieros</a:t>
            </a:r>
            <a:r>
              <a:rPr lang="es-CO" sz="2800" b="1" dirty="0">
                <a:solidFill>
                  <a:srgbClr val="555555"/>
                </a:solidFill>
                <a:latin typeface="Arial" panose="020B0604020202020204" pitchFamily="34" charset="0"/>
              </a:rPr>
              <a:t>:</a:t>
            </a:r>
          </a:p>
          <a:p>
            <a:r>
              <a:rPr lang="es-CO" b="1" dirty="0">
                <a:solidFill>
                  <a:srgbClr val="252525"/>
                </a:solidFill>
                <a:latin typeface="Arial" panose="020B0604020202020204" pitchFamily="34" charset="0"/>
              </a:rPr>
              <a:t>El marco que establece los estados de posición financiera (balance), comprende:</a:t>
            </a:r>
          </a:p>
          <a:p>
            <a:pPr>
              <a:buFont typeface="Arial" panose="020B0604020202020204" pitchFamily="34" charset="0"/>
              <a:buChar char="•"/>
            </a:pPr>
            <a:r>
              <a:rPr lang="es-CO" b="1" u="sng" dirty="0">
                <a:solidFill>
                  <a:srgbClr val="252525"/>
                </a:solidFill>
                <a:latin typeface="Arial" panose="020B0604020202020204" pitchFamily="34" charset="0"/>
              </a:rPr>
              <a:t>ACTIVO:</a:t>
            </a:r>
            <a:r>
              <a:rPr lang="es-CO" b="1" dirty="0">
                <a:solidFill>
                  <a:srgbClr val="252525"/>
                </a:solidFill>
                <a:latin typeface="Arial" panose="020B0604020202020204" pitchFamily="34" charset="0"/>
              </a:rPr>
              <a:t> Recurso controlado por la empresa como resultado de sucesos pasados del que se espera obtener beneficios económicos futuros.</a:t>
            </a:r>
          </a:p>
          <a:p>
            <a:pPr>
              <a:buFont typeface="Arial" panose="020B0604020202020204" pitchFamily="34" charset="0"/>
              <a:buChar char="•"/>
            </a:pPr>
            <a:r>
              <a:rPr lang="es-CO" b="1" u="sng" dirty="0">
                <a:solidFill>
                  <a:srgbClr val="252525"/>
                </a:solidFill>
                <a:latin typeface="Arial" panose="020B0604020202020204" pitchFamily="34" charset="0"/>
              </a:rPr>
              <a:t>PASIVO</a:t>
            </a:r>
            <a:r>
              <a:rPr lang="es-CO" b="1" dirty="0">
                <a:solidFill>
                  <a:srgbClr val="252525"/>
                </a:solidFill>
                <a:latin typeface="Arial" panose="020B0604020202020204" pitchFamily="34" charset="0"/>
              </a:rPr>
              <a:t>: Obligación actual de la empresa, surgida a raíz de sucesos pasados, al vencimiento de la cual, y para cual la empresa espera desprenderse de recursos que incorporan beneficios económicos.</a:t>
            </a:r>
          </a:p>
          <a:p>
            <a:pPr>
              <a:buFont typeface="Arial" panose="020B0604020202020204" pitchFamily="34" charset="0"/>
              <a:buChar char="•"/>
            </a:pPr>
            <a:r>
              <a:rPr lang="es-CO" b="1" u="sng" dirty="0">
                <a:solidFill>
                  <a:srgbClr val="252525"/>
                </a:solidFill>
                <a:latin typeface="Arial" panose="020B0604020202020204" pitchFamily="34" charset="0"/>
              </a:rPr>
              <a:t>PATRIMONIO NETO</a:t>
            </a:r>
            <a:r>
              <a:rPr lang="es-CO" b="1" dirty="0">
                <a:solidFill>
                  <a:srgbClr val="252525"/>
                </a:solidFill>
                <a:latin typeface="Arial" panose="020B0604020202020204" pitchFamily="34" charset="0"/>
              </a:rPr>
              <a:t>: Es la parte residual de los activos de la empresa, una vez deducidos todos sus pasivos.</a:t>
            </a:r>
          </a:p>
          <a:p>
            <a:pPr>
              <a:buFont typeface="Arial" panose="020B0604020202020204" pitchFamily="34" charset="0"/>
              <a:buChar char="•"/>
            </a:pPr>
            <a:r>
              <a:rPr lang="es-CO" b="1" u="sng" dirty="0">
                <a:solidFill>
                  <a:srgbClr val="252525"/>
                </a:solidFill>
                <a:latin typeface="Arial" panose="020B0604020202020204" pitchFamily="34" charset="0"/>
              </a:rPr>
              <a:t>INGRESOS</a:t>
            </a:r>
            <a:r>
              <a:rPr lang="es-CO" b="1" dirty="0">
                <a:solidFill>
                  <a:srgbClr val="252525"/>
                </a:solidFill>
                <a:latin typeface="Arial" panose="020B0604020202020204" pitchFamily="34" charset="0"/>
              </a:rPr>
              <a:t>: Incrementos de beneficios económicos mediante el recibimiento o incremento de activos o decremento de los pasivos.</a:t>
            </a:r>
          </a:p>
          <a:p>
            <a:pPr>
              <a:buFont typeface="Arial" panose="020B0604020202020204" pitchFamily="34" charset="0"/>
              <a:buChar char="•"/>
            </a:pPr>
            <a:r>
              <a:rPr lang="es-CO" b="1" u="sng" dirty="0">
                <a:solidFill>
                  <a:srgbClr val="252525"/>
                </a:solidFill>
                <a:latin typeface="Arial" panose="020B0604020202020204" pitchFamily="34" charset="0"/>
              </a:rPr>
              <a:t>GASTOS</a:t>
            </a:r>
            <a:r>
              <a:rPr lang="es-CO" b="1" dirty="0">
                <a:solidFill>
                  <a:srgbClr val="252525"/>
                </a:solidFill>
                <a:latin typeface="Arial" panose="020B0604020202020204" pitchFamily="34" charset="0"/>
              </a:rPr>
              <a:t>: Decrementos en los bienes económicos por servicios y bienes obtenidos o comprados.</a:t>
            </a:r>
            <a:endParaRPr lang="es-CO" b="1" i="0" dirty="0">
              <a:solidFill>
                <a:srgbClr val="252525"/>
              </a:solidFill>
              <a:effectLst/>
              <a:latin typeface="Arial" panose="020B0604020202020204" pitchFamily="34" charset="0"/>
            </a:endParaRPr>
          </a:p>
        </p:txBody>
      </p:sp>
    </p:spTree>
    <p:extLst>
      <p:ext uri="{BB962C8B-B14F-4D97-AF65-F5344CB8AC3E}">
        <p14:creationId xmlns:p14="http://schemas.microsoft.com/office/powerpoint/2010/main" val="38348491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4</a:t>
            </a:fld>
            <a:endParaRPr lang="es-ES_tradnl" dirty="0"/>
          </a:p>
        </p:txBody>
      </p:sp>
      <p:pic>
        <p:nvPicPr>
          <p:cNvPr id="15" name="Imagen 3"/>
          <p:cNvPicPr>
            <a:picLocks noChangeAspect="1"/>
          </p:cNvPicPr>
          <p:nvPr/>
        </p:nvPicPr>
        <p:blipFill>
          <a:blip r:embed="rId2"/>
          <a:stretch>
            <a:fillRect/>
          </a:stretch>
        </p:blipFill>
        <p:spPr>
          <a:xfrm>
            <a:off x="2987824" y="3993362"/>
            <a:ext cx="3059832" cy="2864637"/>
          </a:xfrm>
          <a:prstGeom prst="rect">
            <a:avLst/>
          </a:prstGeom>
        </p:spPr>
      </p:pic>
      <p:pic>
        <p:nvPicPr>
          <p:cNvPr id="16" name="Imagen 4"/>
          <p:cNvPicPr>
            <a:picLocks noChangeAspect="1"/>
          </p:cNvPicPr>
          <p:nvPr/>
        </p:nvPicPr>
        <p:blipFill>
          <a:blip r:embed="rId3"/>
          <a:stretch>
            <a:fillRect/>
          </a:stretch>
        </p:blipFill>
        <p:spPr>
          <a:xfrm>
            <a:off x="0" y="4005064"/>
            <a:ext cx="2987824" cy="2852936"/>
          </a:xfrm>
          <a:prstGeom prst="rect">
            <a:avLst/>
          </a:prstGeom>
        </p:spPr>
      </p:pic>
      <p:pic>
        <p:nvPicPr>
          <p:cNvPr id="17"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19" name="18 CuadroTexto"/>
          <p:cNvSpPr txBox="1"/>
          <p:nvPr/>
        </p:nvSpPr>
        <p:spPr>
          <a:xfrm>
            <a:off x="-27966" y="-99392"/>
            <a:ext cx="9143998" cy="1323439"/>
          </a:xfrm>
          <a:prstGeom prst="rect">
            <a:avLst/>
          </a:prstGeom>
          <a:noFill/>
        </p:spPr>
        <p:txBody>
          <a:bodyPr wrap="square" rtlCol="0">
            <a:spAutoFit/>
          </a:bodyPr>
          <a:lstStyle/>
          <a:p>
            <a:pPr algn="ctr"/>
            <a:r>
              <a:rPr lang="es-CO" sz="4000" b="1" dirty="0">
                <a:solidFill>
                  <a:schemeClr val="bg1"/>
                </a:solidFill>
                <a:latin typeface="+mn-lt"/>
              </a:rPr>
              <a:t>CONTABILIDAD PÚBLICA Y RESPONSABILIDAD SOCIAL</a:t>
            </a:r>
          </a:p>
        </p:txBody>
      </p:sp>
      <p:sp>
        <p:nvSpPr>
          <p:cNvPr id="20" name="Rectángulo 6"/>
          <p:cNvSpPr/>
          <p:nvPr/>
        </p:nvSpPr>
        <p:spPr>
          <a:xfrm>
            <a:off x="179512" y="2852936"/>
            <a:ext cx="8728973" cy="101185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b="1" dirty="0">
                <a:solidFill>
                  <a:schemeClr val="tx1"/>
                </a:solidFill>
              </a:rPr>
              <a:t>C. P. UN GRAN QUEHACER PARA UN </a:t>
            </a:r>
          </a:p>
          <a:p>
            <a:pPr algn="ctr"/>
            <a:r>
              <a:rPr lang="es-CO" sz="3400" b="1" dirty="0">
                <a:solidFill>
                  <a:schemeClr val="tx1"/>
                </a:solidFill>
              </a:rPr>
              <a:t>PAIS DE MUCHA PROSPERIDAD </a:t>
            </a:r>
          </a:p>
        </p:txBody>
      </p:sp>
      <p:sp>
        <p:nvSpPr>
          <p:cNvPr id="21" name="Rectángulo 7"/>
          <p:cNvSpPr/>
          <p:nvPr/>
        </p:nvSpPr>
        <p:spPr>
          <a:xfrm>
            <a:off x="0" y="1340768"/>
            <a:ext cx="9116032" cy="1140427"/>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a:t>
            </a:r>
          </a:p>
          <a:p>
            <a:pPr algn="ctr"/>
            <a:r>
              <a:rPr lang="es-CO" sz="3500"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99992" y="2481195"/>
            <a:ext cx="484632" cy="371741"/>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419849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40</a:t>
            </a:fld>
            <a:endParaRPr lang="es-ES_tradnl" dirty="0"/>
          </a:p>
        </p:txBody>
      </p:sp>
      <p:sp>
        <p:nvSpPr>
          <p:cNvPr id="5" name="Rectángulo 4"/>
          <p:cNvSpPr/>
          <p:nvPr/>
        </p:nvSpPr>
        <p:spPr>
          <a:xfrm>
            <a:off x="0" y="-27384"/>
            <a:ext cx="9144000" cy="6666440"/>
          </a:xfrm>
          <a:prstGeom prst="rect">
            <a:avLst/>
          </a:prstGeom>
        </p:spPr>
        <p:txBody>
          <a:bodyPr wrap="square">
            <a:spAutoFit/>
          </a:bodyPr>
          <a:lstStyle/>
          <a:p>
            <a:pPr algn="ctr"/>
            <a:r>
              <a:rPr lang="es-CO" sz="2800" b="1" dirty="0">
                <a:solidFill>
                  <a:srgbClr val="111111"/>
                </a:solidFill>
                <a:latin typeface="Open Sans"/>
              </a:rPr>
              <a:t>ACERCA DE LAS NIFF…</a:t>
            </a:r>
          </a:p>
          <a:p>
            <a:pPr>
              <a:buFont typeface="+mj-lt"/>
              <a:buAutoNum type="arabicPeriod"/>
            </a:pPr>
            <a:r>
              <a:rPr lang="es-CO" sz="2400" b="1" dirty="0">
                <a:solidFill>
                  <a:srgbClr val="000000"/>
                </a:solidFill>
                <a:latin typeface="Open Sans"/>
              </a:rPr>
              <a:t>Las Normas Internacionales de Información Financiera corresponden a un conjunto de único de normas legalmente exigibles y globalmente aceptadas, comprensibles y de alta calidad basados en principios claramente articulados; que requieren que los estados financieros contengan información comparable, transparente y de alta calidad, que ayude a los inversionistas, y a otros usuarios, a tomar decisiones económicas.</a:t>
            </a:r>
          </a:p>
          <a:p>
            <a:pPr>
              <a:buFont typeface="+mj-lt"/>
              <a:buAutoNum type="arabicPeriod"/>
            </a:pPr>
            <a:r>
              <a:rPr lang="es-CO" sz="2400" b="1" dirty="0">
                <a:solidFill>
                  <a:srgbClr val="000000"/>
                </a:solidFill>
                <a:latin typeface="Open Sans"/>
              </a:rPr>
              <a:t>Se remplaza el término contabilidad por el de información financiera.</a:t>
            </a:r>
          </a:p>
          <a:p>
            <a:pPr>
              <a:buFont typeface="+mj-lt"/>
              <a:buAutoNum type="arabicPeriod"/>
            </a:pPr>
            <a:r>
              <a:rPr lang="es-CO" sz="2400" b="1" dirty="0">
                <a:solidFill>
                  <a:srgbClr val="000000"/>
                </a:solidFill>
                <a:latin typeface="Open Sans"/>
              </a:rPr>
              <a:t>Las NIIF son un tema de calidad contable y de transparencia de la información financiera, más que un nuevo marco contable.</a:t>
            </a:r>
          </a:p>
          <a:p>
            <a:pPr>
              <a:buFont typeface="+mj-lt"/>
              <a:buAutoNum type="arabicPeriod"/>
            </a:pPr>
            <a:r>
              <a:rPr lang="es-CO" sz="2400" b="1" dirty="0">
                <a:solidFill>
                  <a:srgbClr val="000000"/>
                </a:solidFill>
                <a:latin typeface="Open Sans"/>
              </a:rPr>
              <a:t>Son basadas mayormente en principio y no en reglas, lo cual incrementa el juicio profesional que debe utilizar la gerencia y el financiero de la entidad.</a:t>
            </a:r>
          </a:p>
        </p:txBody>
      </p:sp>
    </p:spTree>
    <p:extLst>
      <p:ext uri="{BB962C8B-B14F-4D97-AF65-F5344CB8AC3E}">
        <p14:creationId xmlns:p14="http://schemas.microsoft.com/office/powerpoint/2010/main" val="202983663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41</a:t>
            </a:fld>
            <a:endParaRPr lang="es-ES_tradnl" dirty="0"/>
          </a:p>
        </p:txBody>
      </p:sp>
      <p:sp>
        <p:nvSpPr>
          <p:cNvPr id="2" name="Rectángulo 1"/>
          <p:cNvSpPr/>
          <p:nvPr/>
        </p:nvSpPr>
        <p:spPr>
          <a:xfrm>
            <a:off x="0" y="116632"/>
            <a:ext cx="9144000" cy="6223242"/>
          </a:xfrm>
          <a:prstGeom prst="rect">
            <a:avLst/>
          </a:prstGeom>
        </p:spPr>
        <p:txBody>
          <a:bodyPr wrap="square">
            <a:spAutoFit/>
          </a:bodyPr>
          <a:lstStyle/>
          <a:p>
            <a:r>
              <a:rPr lang="es-CO" sz="2400" dirty="0">
                <a:solidFill>
                  <a:srgbClr val="000000"/>
                </a:solidFill>
                <a:latin typeface="Open Sans"/>
              </a:rPr>
              <a:t>5. </a:t>
            </a:r>
            <a:r>
              <a:rPr lang="es-CO" sz="2400" b="1" dirty="0">
                <a:solidFill>
                  <a:srgbClr val="000000"/>
                </a:solidFill>
                <a:latin typeface="Open Sans"/>
              </a:rPr>
              <a:t>Las NIIF podrían ser equiparables con un estándar de alta calidad contable, donde lo que interesa es la información con propósito financiero y no únicamente los requisitos legales (esencia sobre forma).</a:t>
            </a:r>
          </a:p>
          <a:p>
            <a:r>
              <a:rPr lang="es-CO" sz="2400" b="1" dirty="0">
                <a:solidFill>
                  <a:srgbClr val="000000"/>
                </a:solidFill>
                <a:latin typeface="Open Sans"/>
              </a:rPr>
              <a:t>6. Más que un nuevo marco contable o modelo contable es una buena practica en materia de información financiera.</a:t>
            </a:r>
          </a:p>
          <a:p>
            <a:r>
              <a:rPr lang="es-CO" sz="2400" b="1" dirty="0">
                <a:solidFill>
                  <a:srgbClr val="000000"/>
                </a:solidFill>
                <a:latin typeface="Open Sans"/>
              </a:rPr>
              <a:t>7. Las NIIF no están diseñadas para realizar reportes impositivos, por lo que se hace necesario que las autoridades tributarias del país dejen claramente las bases sobre las cuales una entidad debe calcular su impuesto sobre las ganancias y los valores patrimoniales por las cuales debe declarar sus activos y pasivos.</a:t>
            </a:r>
          </a:p>
          <a:p>
            <a:r>
              <a:rPr lang="es-CO" sz="2400" b="1" dirty="0">
                <a:solidFill>
                  <a:srgbClr val="000000"/>
                </a:solidFill>
                <a:latin typeface="Open Sans"/>
              </a:rPr>
              <a:t>8. Aunque es posible que autoridades tributarias se basen en NIIF para tomar políticas impositivas, los requerimientos legales tributarios no deben afectar la presentación de información financiera que se presenta a los usuarios</a:t>
            </a:r>
            <a:r>
              <a:rPr lang="es-CO" sz="2400" b="1" dirty="0">
                <a:solidFill>
                  <a:srgbClr val="1155CC"/>
                </a:solidFill>
                <a:latin typeface="Open Sans"/>
              </a:rPr>
              <a:t>.</a:t>
            </a:r>
            <a:endParaRPr lang="es-CO" sz="2400" b="1" dirty="0">
              <a:solidFill>
                <a:srgbClr val="000000"/>
              </a:solidFill>
              <a:latin typeface="Open Sans"/>
            </a:endParaRPr>
          </a:p>
        </p:txBody>
      </p:sp>
    </p:spTree>
    <p:extLst>
      <p:ext uri="{BB962C8B-B14F-4D97-AF65-F5344CB8AC3E}">
        <p14:creationId xmlns:p14="http://schemas.microsoft.com/office/powerpoint/2010/main" val="2829267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0" y="2492896"/>
            <a:ext cx="914400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4365579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43</a:t>
            </a:fld>
            <a:endParaRPr lang="es-ES_tradnl" dirty="0"/>
          </a:p>
        </p:txBody>
      </p:sp>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12" name="11 Forma libre"/>
          <p:cNvSpPr/>
          <p:nvPr/>
        </p:nvSpPr>
        <p:spPr bwMode="auto">
          <a:xfrm rot="16200000">
            <a:off x="6043970" y="2877433"/>
            <a:ext cx="4316355"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7" name="6 Forma libre"/>
          <p:cNvSpPr/>
          <p:nvPr/>
        </p:nvSpPr>
        <p:spPr>
          <a:xfrm rot="16200000">
            <a:off x="1020446" y="355820"/>
            <a:ext cx="5017978"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3400" b="1" kern="0" dirty="0">
                <a:effectLst>
                  <a:outerShdw blurRad="38100" dist="38100" dir="2700000" algn="tl">
                    <a:srgbClr val="000000">
                      <a:alpha val="43137"/>
                    </a:srgbClr>
                  </a:outerShdw>
                </a:effectLst>
                <a:latin typeface="Calibri"/>
              </a:rPr>
              <a:t>Ámbito de aplicación</a:t>
            </a:r>
          </a:p>
        </p:txBody>
      </p:sp>
      <p:sp>
        <p:nvSpPr>
          <p:cNvPr id="18" name="7 Rectángulo"/>
          <p:cNvSpPr>
            <a:spLocks noChangeArrowheads="1"/>
          </p:cNvSpPr>
          <p:nvPr/>
        </p:nvSpPr>
        <p:spPr bwMode="auto">
          <a:xfrm>
            <a:off x="812610" y="1268760"/>
            <a:ext cx="6051771" cy="5164491"/>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8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800" b="1" dirty="0">
              <a:latin typeface="Calibri" pitchFamily="34" charset="0"/>
            </a:endParaRPr>
          </a:p>
          <a:p>
            <a:pPr marL="342900" indent="-342900" fontAlgn="auto">
              <a:spcAft>
                <a:spcPts val="0"/>
              </a:spcAft>
              <a:buClr>
                <a:schemeClr val="tx2"/>
              </a:buClr>
              <a:buSzPct val="100000"/>
              <a:buFontTx/>
              <a:buAutoNum type="alphaLcPeriod"/>
              <a:defRPr/>
            </a:pPr>
            <a:r>
              <a:rPr lang="es-ES" sz="25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5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500" b="1" dirty="0">
                <a:latin typeface="Calibri" pitchFamily="34" charset="0"/>
              </a:rPr>
              <a:t>Estén clasificadas como empresas por el </a:t>
            </a:r>
            <a:r>
              <a:rPr lang="es-ES" sz="2500" b="1" i="1" u="sng" dirty="0">
                <a:latin typeface="Calibri" pitchFamily="34" charset="0"/>
              </a:rPr>
              <a:t>Comité Interinstitucional de la Comisión de Estadísticas de Finanzas Públicas</a:t>
            </a:r>
            <a:r>
              <a:rPr lang="es-ES" sz="2500" i="1" dirty="0">
                <a:latin typeface="Calibri" pitchFamily="34" charset="0"/>
              </a:rPr>
              <a:t> </a:t>
            </a:r>
            <a:r>
              <a:rPr lang="es-ES" sz="2500" b="1" dirty="0">
                <a:latin typeface="Calibri" pitchFamily="34" charset="0"/>
              </a:rPr>
              <a:t>según los criterios establecidos en el</a:t>
            </a:r>
            <a:r>
              <a:rPr lang="es-ES" sz="2500" dirty="0">
                <a:latin typeface="Calibri" pitchFamily="34" charset="0"/>
              </a:rPr>
              <a:t> </a:t>
            </a:r>
            <a:r>
              <a:rPr lang="es-ES" sz="2500" b="1" u="sng" dirty="0">
                <a:latin typeface="Calibri" pitchFamily="34" charset="0"/>
              </a:rPr>
              <a:t>Manual de Estadísticas de las Finanzas Públicas</a:t>
            </a:r>
            <a:r>
              <a:rPr lang="es-ES" sz="2500" b="1" dirty="0">
                <a:latin typeface="Calibri" pitchFamily="34" charset="0"/>
              </a:rPr>
              <a:t>.</a:t>
            </a:r>
          </a:p>
        </p:txBody>
      </p:sp>
      <p:sp>
        <p:nvSpPr>
          <p:cNvPr id="2" name="CuadroTexto 1"/>
          <p:cNvSpPr txBox="1"/>
          <p:nvPr/>
        </p:nvSpPr>
        <p:spPr>
          <a:xfrm>
            <a:off x="7273751" y="21328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5" name="3 CuadroTexto"/>
          <p:cNvSpPr txBox="1">
            <a:spLocks noChangeArrowheads="1"/>
          </p:cNvSpPr>
          <p:nvPr/>
        </p:nvSpPr>
        <p:spPr bwMode="auto">
          <a:xfrm>
            <a:off x="7668344" y="3215878"/>
            <a:ext cx="1427648" cy="132343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000" dirty="0"/>
              <a:t>Anexo de la Resolución </a:t>
            </a:r>
          </a:p>
          <a:p>
            <a:r>
              <a:rPr lang="es-ES" sz="2000" dirty="0"/>
              <a:t>414 de 2014</a:t>
            </a:r>
          </a:p>
        </p:txBody>
      </p:sp>
      <p:grpSp>
        <p:nvGrpSpPr>
          <p:cNvPr id="4" name="3 Grupo"/>
          <p:cNvGrpSpPr/>
          <p:nvPr/>
        </p:nvGrpSpPr>
        <p:grpSpPr>
          <a:xfrm>
            <a:off x="6823715" y="3284984"/>
            <a:ext cx="412581" cy="576064"/>
            <a:chOff x="6967731" y="3284984"/>
            <a:chExt cx="412581" cy="576064"/>
          </a:xfrm>
        </p:grpSpPr>
        <p:sp>
          <p:nvSpPr>
            <p:cNvPr id="16" name="15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524992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5" name="128 Flecha derecha"/>
          <p:cNvSpPr/>
          <p:nvPr/>
        </p:nvSpPr>
        <p:spPr>
          <a:xfrm>
            <a:off x="769429" y="4565639"/>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107505" y="1968158"/>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1743199"/>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273774" y="1700808"/>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1700808"/>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2204864"/>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04864"/>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2204864"/>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591014"/>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3897630"/>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69638"/>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357240"/>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141216"/>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800288" y="1323353"/>
            <a:ext cx="7848600" cy="3774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Tree>
    <p:extLst>
      <p:ext uri="{BB962C8B-B14F-4D97-AF65-F5344CB8AC3E}">
        <p14:creationId xmlns:p14="http://schemas.microsoft.com/office/powerpoint/2010/main" val="3296403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45</a:t>
            </a:fld>
            <a:endParaRPr lang="es-ES_tradnl" dirty="0"/>
          </a:p>
        </p:txBody>
      </p:sp>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5" name="4 Forma libre"/>
          <p:cNvSpPr/>
          <p:nvPr/>
        </p:nvSpPr>
        <p:spPr>
          <a:xfrm>
            <a:off x="43132" y="2681777"/>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6" name="5 Arco de bloque"/>
          <p:cNvSpPr/>
          <p:nvPr/>
        </p:nvSpPr>
        <p:spPr>
          <a:xfrm>
            <a:off x="-2556792" y="980728"/>
            <a:ext cx="6423802" cy="6048672"/>
          </a:xfrm>
          <a:prstGeom prst="blockArc">
            <a:avLst>
              <a:gd name="adj1" fmla="val 17747832"/>
              <a:gd name="adj2" fmla="val 3872736"/>
              <a:gd name="adj3" fmla="val 5580"/>
            </a:avLst>
          </a:prstGeom>
        </p:spPr>
        <p:style>
          <a:lnRef idx="0">
            <a:schemeClr val="lt1">
              <a:hueOff val="0"/>
              <a:satOff val="0"/>
              <a:lumOff val="0"/>
              <a:alphaOff val="0"/>
            </a:schemeClr>
          </a:lnRef>
          <a:fillRef idx="3">
            <a:schemeClr val="accent5">
              <a:hueOff val="5142836"/>
              <a:satOff val="11748"/>
              <a:lumOff val="-32549"/>
              <a:alphaOff val="0"/>
            </a:schemeClr>
          </a:fillRef>
          <a:effectRef idx="2">
            <a:schemeClr val="accent5">
              <a:hueOff val="5142836"/>
              <a:satOff val="11748"/>
              <a:lumOff val="-32549"/>
              <a:alphaOff val="0"/>
            </a:schemeClr>
          </a:effectRef>
          <a:fontRef idx="minor">
            <a:schemeClr val="lt1"/>
          </a:fontRef>
        </p:style>
      </p:sp>
      <p:sp>
        <p:nvSpPr>
          <p:cNvPr id="9" name="8 Forma libre"/>
          <p:cNvSpPr/>
          <p:nvPr/>
        </p:nvSpPr>
        <p:spPr>
          <a:xfrm>
            <a:off x="4788024" y="1340768"/>
            <a:ext cx="4248472" cy="2088217"/>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2200" b="1" kern="1200" dirty="0">
                <a:latin typeface="Calibri" pitchFamily="34" charset="0"/>
              </a:rPr>
              <a:t>Cuando una entidad considere que la clasificación asignada no corresponda con la función económica que desarrolla. </a:t>
            </a:r>
            <a:r>
              <a:rPr lang="es-CO" sz="2200" b="1" u="sng" kern="1200" dirty="0">
                <a:latin typeface="Calibri" pitchFamily="34" charset="0"/>
              </a:rPr>
              <a:t>Elevar solicitud a la CGN antes del 31 de octubre de 2014</a:t>
            </a:r>
            <a:r>
              <a:rPr lang="es-CO" sz="2200" b="1" kern="1200" dirty="0">
                <a:latin typeface="Calibri" pitchFamily="34" charset="0"/>
              </a:rPr>
              <a:t> </a:t>
            </a:r>
            <a:r>
              <a:rPr lang="es-CO" sz="2200" b="1" i="1" kern="1200" dirty="0">
                <a:latin typeface="Calibri" pitchFamily="34" charset="0"/>
              </a:rPr>
              <a:t>(Carta Circular No. 003 del 3 de octubre de 2014)</a:t>
            </a:r>
            <a:endParaRPr lang="es-ES" sz="2200" b="1" i="1" kern="1200" dirty="0"/>
          </a:p>
        </p:txBody>
      </p:sp>
      <p:sp>
        <p:nvSpPr>
          <p:cNvPr id="11" name="10 Forma libre"/>
          <p:cNvSpPr/>
          <p:nvPr/>
        </p:nvSpPr>
        <p:spPr>
          <a:xfrm>
            <a:off x="4788024" y="3789040"/>
            <a:ext cx="4248472" cy="2376264"/>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21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2100" b="1" dirty="0">
              <a:latin typeface="Calibri" pitchFamily="34" charset="0"/>
            </a:endParaRPr>
          </a:p>
        </p:txBody>
      </p:sp>
      <p:sp>
        <p:nvSpPr>
          <p:cNvPr id="12" name="11 Elipse"/>
          <p:cNvSpPr/>
          <p:nvPr/>
        </p:nvSpPr>
        <p:spPr bwMode="auto">
          <a:xfrm>
            <a:off x="2388518" y="1883287"/>
            <a:ext cx="2255490"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4" name="13 Elipse"/>
          <p:cNvSpPr/>
          <p:nvPr/>
        </p:nvSpPr>
        <p:spPr bwMode="auto">
          <a:xfrm>
            <a:off x="2382688" y="4437112"/>
            <a:ext cx="2261320"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96421852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ppt_w</p:attrName>
                                        </p:attrNameLst>
                                      </p:cBhvr>
                                      <p:tavLst>
                                        <p:tav tm="0">
                                          <p:val>
                                            <p:fltVal val="0"/>
                                          </p:val>
                                        </p:tav>
                                        <p:tav tm="100000">
                                          <p:val>
                                            <p:strVal val="#ppt_w"/>
                                          </p:val>
                                        </p:tav>
                                      </p:tavLst>
                                    </p:anim>
                                    <p:anim calcmode="lin" valueType="num">
                                      <p:cBhvr>
                                        <p:cTn id="21" dur="1000" fill="hold"/>
                                        <p:tgtEl>
                                          <p:spTgt spid="14"/>
                                        </p:tgtEl>
                                        <p:attrNameLst>
                                          <p:attrName>ppt_h</p:attrName>
                                        </p:attrNameLst>
                                      </p:cBhvr>
                                      <p:tavLst>
                                        <p:tav tm="0">
                                          <p:val>
                                            <p:fltVal val="0"/>
                                          </p:val>
                                        </p:tav>
                                        <p:tav tm="100000">
                                          <p:val>
                                            <p:strVal val="#ppt_h"/>
                                          </p:val>
                                        </p:tav>
                                      </p:tavLst>
                                    </p:anim>
                                    <p:anim calcmode="lin" valueType="num">
                                      <p:cBhvr>
                                        <p:cTn id="22" dur="1000" fill="hold"/>
                                        <p:tgtEl>
                                          <p:spTgt spid="14"/>
                                        </p:tgtEl>
                                        <p:attrNameLst>
                                          <p:attrName>style.rotation</p:attrName>
                                        </p:attrNameLst>
                                      </p:cBhvr>
                                      <p:tavLst>
                                        <p:tav tm="0">
                                          <p:val>
                                            <p:fltVal val="90"/>
                                          </p:val>
                                        </p:tav>
                                        <p:tav tm="100000">
                                          <p:val>
                                            <p:fltVal val="0"/>
                                          </p:val>
                                        </p:tav>
                                      </p:tavLst>
                                    </p:anim>
                                    <p:animEffect transition="in" filter="fade">
                                      <p:cBhvr>
                                        <p:cTn id="23" dur="1000"/>
                                        <p:tgtEl>
                                          <p:spTgt spid="14"/>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strVal val="#ppt_w*0.70"/>
                                          </p:val>
                                        </p:tav>
                                        <p:tav tm="100000">
                                          <p:val>
                                            <p:strVal val="#ppt_w"/>
                                          </p:val>
                                        </p:tav>
                                      </p:tavLst>
                                    </p:anim>
                                    <p:anim calcmode="lin" valueType="num">
                                      <p:cBhvr>
                                        <p:cTn id="28" dur="1000" fill="hold"/>
                                        <p:tgtEl>
                                          <p:spTgt spid="11"/>
                                        </p:tgtEl>
                                        <p:attrNameLst>
                                          <p:attrName>ppt_h</p:attrName>
                                        </p:attrNameLst>
                                      </p:cBhvr>
                                      <p:tavLst>
                                        <p:tav tm="0">
                                          <p:val>
                                            <p:strVal val="#ppt_h"/>
                                          </p:val>
                                        </p:tav>
                                        <p:tav tm="100000">
                                          <p:val>
                                            <p:strVal val="#ppt_h"/>
                                          </p:val>
                                        </p:tav>
                                      </p:tavLst>
                                    </p:anim>
                                    <p:animEffect transition="in" filter="fade">
                                      <p:cBhvr>
                                        <p:cTn id="2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16024" y="2636912"/>
            <a:ext cx="8892480" cy="769441"/>
          </a:xfrm>
          <a:prstGeom prst="rect">
            <a:avLst/>
          </a:prstGeom>
        </p:spPr>
        <p:txBody>
          <a:bodyPr wrap="square">
            <a:spAutoFit/>
          </a:bodyPr>
          <a:lstStyle/>
          <a:p>
            <a:pPr algn="ctr"/>
            <a:r>
              <a:rPr lang="es-CO" altLang="es-ES" sz="4400" b="1" dirty="0">
                <a:solidFill>
                  <a:schemeClr val="bg1"/>
                </a:solidFill>
                <a:latin typeface="+mj-lt"/>
              </a:rPr>
              <a:t>3.3. Modelo Entidades de Gobierno</a:t>
            </a:r>
            <a:endParaRPr lang="es-CO" sz="4400"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23727" y="4234974"/>
            <a:ext cx="3539317" cy="272241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2987825" y="5576519"/>
            <a:ext cx="1729750" cy="3727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1900" b="1" i="0" u="none" strike="noStrike" cap="none" normalizeH="0" baseline="0" dirty="0">
                <a:ln>
                  <a:noFill/>
                </a:ln>
                <a:solidFill>
                  <a:schemeClr val="accent2">
                    <a:lumMod val="50000"/>
                  </a:schemeClr>
                </a:solidFill>
                <a:effectLst/>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87826" y="5949280"/>
            <a:ext cx="1729750" cy="339298"/>
          </a:xfrm>
          <a:prstGeom prst="rect">
            <a:avLst/>
          </a:prstGeom>
        </p:spPr>
      </p:pic>
    </p:spTree>
    <p:extLst>
      <p:ext uri="{BB962C8B-B14F-4D97-AF65-F5344CB8AC3E}">
        <p14:creationId xmlns:p14="http://schemas.microsoft.com/office/powerpoint/2010/main" val="26144373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47</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6" y="81089"/>
            <a:ext cx="4032448" cy="3923975"/>
          </a:xfrm>
          <a:prstGeom prst="rect">
            <a:avLst/>
          </a:prstGeom>
          <a:effectLst>
            <a:glow rad="63500">
              <a:schemeClr val="accent6">
                <a:satMod val="175000"/>
                <a:alpha val="40000"/>
              </a:schemeClr>
            </a:glow>
          </a:effectLst>
        </p:spPr>
      </p:pic>
      <p:sp>
        <p:nvSpPr>
          <p:cNvPr id="6" name="Rectángulo 5"/>
          <p:cNvSpPr/>
          <p:nvPr/>
        </p:nvSpPr>
        <p:spPr>
          <a:xfrm>
            <a:off x="35496" y="514995"/>
            <a:ext cx="4032448" cy="2948499"/>
          </a:xfrm>
          <a:prstGeom prst="rect">
            <a:avLst/>
          </a:prstGeom>
        </p:spPr>
        <p:txBody>
          <a:bodyPr wrap="square">
            <a:spAutoFit/>
          </a:bodyPr>
          <a:lstStyle/>
          <a:p>
            <a:pPr algn="l"/>
            <a:r>
              <a:rPr lang="pt-BR" sz="3000" b="1" i="1" dirty="0">
                <a:latin typeface="Calibri,BoldItalic"/>
              </a:rPr>
              <a:t> </a:t>
            </a:r>
            <a:r>
              <a:rPr lang="pt-BR" sz="3200" b="1" i="1" u="sng" dirty="0">
                <a:latin typeface="Calibri,BoldItalic"/>
              </a:rPr>
              <a:t>I</a:t>
            </a:r>
            <a:r>
              <a:rPr lang="pt-BR" sz="3200" b="1" i="1" dirty="0">
                <a:latin typeface="Calibri,BoldItalic"/>
              </a:rPr>
              <a:t> </a:t>
            </a:r>
            <a:r>
              <a:rPr lang="pt-BR" sz="3000" b="1" i="1" dirty="0">
                <a:latin typeface="Calibri,BoldItalic"/>
              </a:rPr>
              <a:t> </a:t>
            </a:r>
            <a:r>
              <a:rPr lang="pt-BR" sz="3000" b="1" dirty="0">
                <a:latin typeface="Calibri,Bold"/>
              </a:rPr>
              <a:t>n t e r n a t i o n a l</a:t>
            </a:r>
          </a:p>
          <a:p>
            <a:pPr algn="l"/>
            <a:r>
              <a:rPr lang="es-CO" sz="3000" b="1" i="1" dirty="0">
                <a:latin typeface="Calibri,BoldItalic"/>
              </a:rPr>
              <a:t> </a:t>
            </a:r>
            <a:r>
              <a:rPr lang="pl-PL" sz="3200" b="1" i="1" u="sng" dirty="0">
                <a:latin typeface="Calibri,BoldItalic"/>
              </a:rPr>
              <a:t>P</a:t>
            </a:r>
            <a:r>
              <a:rPr lang="pl-PL" sz="3000" b="1" i="1" dirty="0">
                <a:latin typeface="Calibri,BoldItalic"/>
              </a:rPr>
              <a:t> </a:t>
            </a:r>
            <a:r>
              <a:rPr lang="pl-PL" sz="3000" b="1" dirty="0">
                <a:latin typeface="Calibri,Bold"/>
              </a:rPr>
              <a:t>u b l i c</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e c t o r</a:t>
            </a:r>
          </a:p>
          <a:p>
            <a:pPr algn="l"/>
            <a:r>
              <a:rPr lang="pt-BR" sz="3000" b="1" i="1" dirty="0">
                <a:latin typeface="Calibri,BoldItalic"/>
              </a:rPr>
              <a:t> </a:t>
            </a:r>
            <a:r>
              <a:rPr lang="pt-BR" sz="3200" b="1" i="1" u="sng" dirty="0">
                <a:latin typeface="Calibri,BoldItalic"/>
              </a:rPr>
              <a:t>A</a:t>
            </a:r>
            <a:r>
              <a:rPr lang="pt-BR" sz="3000" b="1" i="1" dirty="0">
                <a:latin typeface="Calibri,BoldItalic"/>
              </a:rPr>
              <a:t> </a:t>
            </a:r>
            <a:r>
              <a:rPr lang="pt-BR" sz="3000" b="1" dirty="0">
                <a:latin typeface="Calibri,Bold"/>
              </a:rPr>
              <a:t>c </a:t>
            </a:r>
            <a:r>
              <a:rPr lang="pt-BR" sz="3000" b="1" dirty="0" err="1">
                <a:latin typeface="Calibri,Bold"/>
              </a:rPr>
              <a:t>c</a:t>
            </a:r>
            <a:r>
              <a:rPr lang="pt-BR" sz="3000" b="1" dirty="0">
                <a:latin typeface="Calibri,Bold"/>
              </a:rPr>
              <a:t> o u n t i n g</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t a n d a r d s</a:t>
            </a:r>
            <a:endParaRPr lang="es-CO" sz="30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73043" y="-19543"/>
            <a:ext cx="4896544" cy="4016765"/>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0232" y="1988840"/>
            <a:ext cx="1512168" cy="360040"/>
          </a:xfrm>
          <a:prstGeom prst="rect">
            <a:avLst/>
          </a:prstGeom>
        </p:spPr>
      </p:pic>
      <p:sp>
        <p:nvSpPr>
          <p:cNvPr id="9" name="Rectángulo 8"/>
          <p:cNvSpPr/>
          <p:nvPr/>
        </p:nvSpPr>
        <p:spPr>
          <a:xfrm>
            <a:off x="125413" y="4143851"/>
            <a:ext cx="8839075" cy="2382191"/>
          </a:xfrm>
          <a:prstGeom prst="rect">
            <a:avLst/>
          </a:prstGeom>
        </p:spPr>
        <p:txBody>
          <a:bodyPr wrap="square">
            <a:spAutoFit/>
          </a:bodyPr>
          <a:lstStyle/>
          <a:p>
            <a:r>
              <a:rPr lang="es-CO" sz="24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400" dirty="0"/>
          </a:p>
        </p:txBody>
      </p:sp>
    </p:spTree>
    <p:extLst>
      <p:ext uri="{BB962C8B-B14F-4D97-AF65-F5344CB8AC3E}">
        <p14:creationId xmlns:p14="http://schemas.microsoft.com/office/powerpoint/2010/main" val="804135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48</a:t>
            </a:fld>
            <a:endParaRPr lang="es-ES_tradnl"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76872"/>
            <a:ext cx="9144000" cy="4048945"/>
          </a:xfrm>
          <a:prstGeom prst="rect">
            <a:avLst/>
          </a:prstGeom>
        </p:spPr>
      </p:pic>
      <p:sp>
        <p:nvSpPr>
          <p:cNvPr id="10" name="Elipse 9"/>
          <p:cNvSpPr/>
          <p:nvPr/>
        </p:nvSpPr>
        <p:spPr bwMode="auto">
          <a:xfrm>
            <a:off x="1835696" y="177134"/>
            <a:ext cx="4248472" cy="1451666"/>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SISTEMA</a:t>
            </a:r>
            <a:r>
              <a:rPr kumimoji="0" lang="es-CO" sz="3200" b="0" i="0" u="none" strike="noStrike" cap="none" normalizeH="0" dirty="0">
                <a:ln>
                  <a:noFill/>
                </a:ln>
                <a:solidFill>
                  <a:schemeClr val="tx1"/>
                </a:solidFill>
                <a:effectLst/>
                <a:latin typeface="Times New Roman" pitchFamily="18" charset="0"/>
              </a:rPr>
              <a:t> INTEGRADO </a:t>
            </a:r>
            <a:endParaRPr kumimoji="0" lang="es-CO" sz="3200" b="0" i="0" u="none" strike="noStrike" cap="none" normalizeH="0" baseline="0" dirty="0">
              <a:ln>
                <a:noFill/>
              </a:ln>
              <a:solidFill>
                <a:schemeClr val="tx1"/>
              </a:solidFill>
              <a:effectLst/>
              <a:latin typeface="Times New Roman" pitchFamily="18" charset="0"/>
            </a:endParaRPr>
          </a:p>
        </p:txBody>
      </p:sp>
      <p:sp>
        <p:nvSpPr>
          <p:cNvPr id="11" name="Flecha derecha 10"/>
          <p:cNvSpPr/>
          <p:nvPr/>
        </p:nvSpPr>
        <p:spPr bwMode="auto">
          <a:xfrm rot="5400000">
            <a:off x="3491880" y="2060848"/>
            <a:ext cx="792088" cy="648072"/>
          </a:xfrm>
          <a:prstGeom prst="right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522326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49</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32656"/>
            <a:ext cx="8927976" cy="5976664"/>
          </a:xfrm>
          <a:prstGeom prst="rect">
            <a:avLst/>
          </a:prstGeom>
        </p:spPr>
      </p:pic>
      <p:sp>
        <p:nvSpPr>
          <p:cNvPr id="6" name="Rectángulo 5"/>
          <p:cNvSpPr/>
          <p:nvPr/>
        </p:nvSpPr>
        <p:spPr>
          <a:xfrm>
            <a:off x="1619672" y="1700808"/>
            <a:ext cx="7128792" cy="4228850"/>
          </a:xfrm>
          <a:prstGeom prst="rect">
            <a:avLst/>
          </a:prstGeom>
        </p:spPr>
        <p:txBody>
          <a:bodyPr wrap="square">
            <a:spAutoFit/>
          </a:bodyPr>
          <a:lstStyle/>
          <a:p>
            <a:pPr algn="ctr"/>
            <a:r>
              <a:rPr lang="es-CO" sz="2400" b="1" dirty="0">
                <a:latin typeface="Calibri,Bold"/>
              </a:rPr>
              <a:t>BASADAS EN LA CONTABILIDAD DE CAUSACIÓN.</a:t>
            </a:r>
          </a:p>
          <a:p>
            <a:r>
              <a:rPr lang="es-CO" sz="24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400" dirty="0"/>
          </a:p>
        </p:txBody>
      </p:sp>
    </p:spTree>
    <p:extLst>
      <p:ext uri="{BB962C8B-B14F-4D97-AF65-F5344CB8AC3E}">
        <p14:creationId xmlns:p14="http://schemas.microsoft.com/office/powerpoint/2010/main" val="18153354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5</a:t>
            </a:fld>
            <a:endParaRPr lang="es-ES_tradnl" dirty="0"/>
          </a:p>
        </p:txBody>
      </p:sp>
      <p:sp>
        <p:nvSpPr>
          <p:cNvPr id="6" name="Rectángulo 1"/>
          <p:cNvSpPr/>
          <p:nvPr/>
        </p:nvSpPr>
        <p:spPr>
          <a:xfrm>
            <a:off x="478615" y="260649"/>
            <a:ext cx="8064896" cy="648071"/>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a:t>
            </a:r>
            <a:r>
              <a:rPr lang="es-CO" sz="3600" b="1">
                <a:solidFill>
                  <a:schemeClr val="tx1"/>
                </a:solidFill>
              </a:rPr>
              <a:t>LA    R. </a:t>
            </a:r>
            <a:r>
              <a:rPr lang="es-CO" sz="3600" b="1" dirty="0">
                <a:solidFill>
                  <a:schemeClr val="tx1"/>
                </a:solidFill>
              </a:rPr>
              <a:t>S.</a:t>
            </a:r>
          </a:p>
        </p:txBody>
      </p:sp>
      <p:sp>
        <p:nvSpPr>
          <p:cNvPr id="8" name="Rectángulo 3"/>
          <p:cNvSpPr/>
          <p:nvPr/>
        </p:nvSpPr>
        <p:spPr>
          <a:xfrm>
            <a:off x="125413" y="1988841"/>
            <a:ext cx="8911083" cy="4235314"/>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a:t>
            </a:r>
            <a:r>
              <a:rPr lang="es-CO" sz="3500" b="1" dirty="0">
                <a:solidFill>
                  <a:schemeClr val="tx1"/>
                </a:solidFill>
              </a:rPr>
              <a:t>GOBIERNO DE LA ORGANIZACIÓN</a:t>
            </a:r>
          </a:p>
          <a:p>
            <a:pPr algn="just"/>
            <a:r>
              <a:rPr lang="es-CO" sz="3500" b="1" dirty="0">
                <a:solidFill>
                  <a:schemeClr val="tx1"/>
                </a:solidFill>
              </a:rPr>
              <a:t>- DERECHOS HUMANOS</a:t>
            </a:r>
          </a:p>
          <a:p>
            <a:pPr algn="just"/>
            <a:r>
              <a:rPr lang="es-CO" sz="3500" b="1" dirty="0">
                <a:solidFill>
                  <a:schemeClr val="tx1"/>
                </a:solidFill>
              </a:rPr>
              <a:t>- PRÁCTICAS LABORALES</a:t>
            </a:r>
          </a:p>
          <a:p>
            <a:pPr algn="just"/>
            <a:r>
              <a:rPr lang="es-CO" sz="3500" b="1" dirty="0">
                <a:solidFill>
                  <a:schemeClr val="tx1"/>
                </a:solidFill>
              </a:rPr>
              <a:t>- MEDIO AMBIENTE</a:t>
            </a:r>
          </a:p>
          <a:p>
            <a:pPr algn="just"/>
            <a:r>
              <a:rPr lang="es-CO" sz="3500" b="1" dirty="0">
                <a:solidFill>
                  <a:schemeClr val="tx1"/>
                </a:solidFill>
              </a:rPr>
              <a:t>- PRÁCTICAS OPERATIVAS JUSTAS </a:t>
            </a:r>
          </a:p>
          <a:p>
            <a:pPr algn="just"/>
            <a:r>
              <a:rPr lang="es-CO" sz="3500" b="1" dirty="0">
                <a:solidFill>
                  <a:schemeClr val="tx1"/>
                </a:solidFill>
              </a:rPr>
              <a:t>- ASUNTOS DEL CONSUMIDOR</a:t>
            </a:r>
          </a:p>
          <a:p>
            <a:pPr algn="just"/>
            <a:r>
              <a:rPr lang="es-CO" sz="3500" b="1" dirty="0">
                <a:solidFill>
                  <a:schemeClr val="tx1"/>
                </a:solidFill>
              </a:rPr>
              <a:t>- DESARROLLO SOCIAL</a:t>
            </a:r>
            <a:endParaRPr lang="es-CO" sz="3500" dirty="0"/>
          </a:p>
        </p:txBody>
      </p:sp>
      <p:sp>
        <p:nvSpPr>
          <p:cNvPr id="9" name="Flecha abajo 8"/>
          <p:cNvSpPr/>
          <p:nvPr/>
        </p:nvSpPr>
        <p:spPr>
          <a:xfrm>
            <a:off x="3996310" y="1353732"/>
            <a:ext cx="935730" cy="563100"/>
          </a:xfrm>
          <a:prstGeom prst="downArrow">
            <a:avLst/>
          </a:prstGeom>
          <a:solidFill>
            <a:schemeClr val="accent2">
              <a:lumMod val="20000"/>
              <a:lumOff val="80000"/>
            </a:schemeClr>
          </a:solidFill>
          <a:ln>
            <a:solidFill>
              <a:srgbClr val="FFFF00"/>
            </a:solidFill>
          </a:ln>
          <a:effectLst>
            <a:glow rad="101600">
              <a:schemeClr val="accent1">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088571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sp>
        <p:nvSpPr>
          <p:cNvPr id="9" name="Rectangle 142"/>
          <p:cNvSpPr>
            <a:spLocks noChangeArrowheads="1"/>
          </p:cNvSpPr>
          <p:nvPr/>
        </p:nvSpPr>
        <p:spPr bwMode="auto">
          <a:xfrm>
            <a:off x="30444" y="-99392"/>
            <a:ext cx="9144000" cy="126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br>
              <a:rPr kumimoji="0" lang="es-CO" altLang="es-CO" sz="600" b="0" i="0" u="none" strike="noStrike" cap="none" normalizeH="0" baseline="0" dirty="0">
                <a:ln>
                  <a:noFill/>
                </a:ln>
                <a:solidFill>
                  <a:schemeClr val="tx1"/>
                </a:solidFill>
                <a:effectLst/>
                <a:latin typeface="Arial" pitchFamily="34" charset="0"/>
                <a:cs typeface="Arial" pitchFamily="34" charset="0"/>
              </a:rPr>
            </a:br>
            <a:r>
              <a:rPr lang="es-CO" sz="3200" b="1" dirty="0"/>
              <a:t>Normas Internacionales de Contabilidad</a:t>
            </a:r>
          </a:p>
          <a:p>
            <a:pPr algn="ctr"/>
            <a:r>
              <a:rPr lang="es-CO" sz="3200" b="1" dirty="0"/>
              <a:t>para el Sector Público </a:t>
            </a:r>
            <a:r>
              <a:rPr lang="es-CO" altLang="es-CO" sz="3200" b="1" dirty="0">
                <a:latin typeface="Arial" pitchFamily="34" charset="0"/>
                <a:cs typeface="Arial" pitchFamily="34" charset="0"/>
              </a:rPr>
              <a:t>(IPSAS)</a:t>
            </a:r>
            <a:endParaRPr kumimoji="0" lang="es-CO" altLang="es-CO" sz="3200" b="1" i="0" u="none" strike="noStrike" cap="none" normalizeH="0" baseline="0" dirty="0">
              <a:ln>
                <a:noFill/>
              </a:ln>
              <a:solidFill>
                <a:schemeClr val="tx1"/>
              </a:solidFill>
              <a:effectLst/>
              <a:latin typeface="Arial" pitchFamily="34" charset="0"/>
              <a:cs typeface="Arial" pitchFamily="34" charset="0"/>
            </a:endParaRPr>
          </a:p>
        </p:txBody>
      </p:sp>
      <p:sp>
        <p:nvSpPr>
          <p:cNvPr id="10" name="Rectángulo 9"/>
          <p:cNvSpPr/>
          <p:nvPr/>
        </p:nvSpPr>
        <p:spPr bwMode="auto">
          <a:xfrm>
            <a:off x="125413" y="1138732"/>
            <a:ext cx="8911083" cy="113814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ctr"/>
            <a:r>
              <a:rPr lang="es-CO" sz="3800" b="1" dirty="0"/>
              <a:t>I P S A S B</a:t>
            </a:r>
          </a:p>
          <a:p>
            <a:pPr algn="ctr"/>
            <a:r>
              <a:rPr lang="es-CO" sz="2200" b="1" dirty="0"/>
              <a:t>(Consejo de Normas Internacionales de Contabilidad del Sector Público)</a:t>
            </a:r>
          </a:p>
        </p:txBody>
      </p:sp>
      <p:sp>
        <p:nvSpPr>
          <p:cNvPr id="11" name="Rectángulo 10"/>
          <p:cNvSpPr/>
          <p:nvPr/>
        </p:nvSpPr>
        <p:spPr>
          <a:xfrm>
            <a:off x="30444" y="1916832"/>
            <a:ext cx="9113556" cy="4450449"/>
          </a:xfrm>
          <a:prstGeom prst="rect">
            <a:avLst/>
          </a:prstGeom>
        </p:spPr>
        <p:txBody>
          <a:bodyPr wrap="square">
            <a:spAutoFit/>
          </a:bodyPr>
          <a:lstStyle/>
          <a:p>
            <a:pPr algn="ctr"/>
            <a:endParaRPr lang="es-CO" sz="2400" b="1" dirty="0"/>
          </a:p>
          <a:p>
            <a:endParaRPr lang="es-CO" sz="2700" b="1" dirty="0"/>
          </a:p>
          <a:p>
            <a:pPr marL="457200" indent="-457200">
              <a:buFont typeface="Wingdings" panose="05000000000000000000" pitchFamily="2" charset="2"/>
              <a:buChar char="ü"/>
            </a:pPr>
            <a:r>
              <a:rPr lang="es-CO" sz="2700" b="1" dirty="0"/>
              <a:t>Reconoce el derecho de las administraciones públicas y de los emisores de normas nacionales a establecer normas contables y directrices para la información financiera en sus jurisdicciones.</a:t>
            </a:r>
            <a:r>
              <a:rPr lang="es-CO" sz="2700" b="1" dirty="0">
                <a:solidFill>
                  <a:srgbClr val="FFFFFF"/>
                </a:solidFill>
                <a:latin typeface="Arial" panose="020B0604020202020204" pitchFamily="34" charset="0"/>
              </a:rPr>
              <a:t>(C de Normas I</a:t>
            </a:r>
          </a:p>
          <a:p>
            <a:pPr marL="457200" indent="-457200">
              <a:buFont typeface="Wingdings" panose="05000000000000000000" pitchFamily="2" charset="2"/>
              <a:buChar char="ü"/>
            </a:pPr>
            <a:r>
              <a:rPr lang="es-CO" sz="2700" b="1" dirty="0"/>
              <a:t>Fomenta la adopción de las NICSP y la armonización de los requisitos nacionales con las NICSP. Se considerará que los estados financieros cumplen con las NICSP sólo si cumplen con todos los requisitos de cada NICSP que les sea aplicable</a:t>
            </a:r>
            <a:r>
              <a:rPr lang="es-CO" sz="2700" b="1" dirty="0">
                <a:latin typeface="Arial" panose="020B0604020202020204" pitchFamily="34" charset="0"/>
              </a:rPr>
              <a:t>.</a:t>
            </a:r>
            <a:endParaRPr lang="es-CO" sz="2800" b="1" dirty="0">
              <a:latin typeface="Arial" panose="020B0604020202020204" pitchFamily="34" charset="0"/>
            </a:endParaRPr>
          </a:p>
        </p:txBody>
      </p:sp>
      <p:sp>
        <p:nvSpPr>
          <p:cNvPr id="12" name="Flecha abajo 11"/>
          <p:cNvSpPr/>
          <p:nvPr/>
        </p:nvSpPr>
        <p:spPr bwMode="auto">
          <a:xfrm>
            <a:off x="3857958" y="2455465"/>
            <a:ext cx="717682" cy="469479"/>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287938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51</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814065"/>
            <a:ext cx="9144000" cy="614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286000" y="44624"/>
            <a:ext cx="4572000" cy="769441"/>
          </a:xfrm>
          <a:prstGeom prst="rect">
            <a:avLst/>
          </a:prstGeom>
        </p:spPr>
        <p:txBody>
          <a:bodyPr>
            <a:spAutoFit/>
          </a:bodyPr>
          <a:lstStyle/>
          <a:p>
            <a:pPr algn="ctr"/>
            <a:r>
              <a:rPr lang="es-CO" sz="2000" b="1" dirty="0">
                <a:latin typeface="Arial,Bold"/>
              </a:rPr>
              <a:t>Listado de NICSP</a:t>
            </a:r>
          </a:p>
          <a:p>
            <a:pPr algn="ctr"/>
            <a:r>
              <a:rPr lang="es-CO" sz="2000" b="1" dirty="0">
                <a:latin typeface="Arial" panose="020B0604020202020204" pitchFamily="34" charset="0"/>
              </a:rPr>
              <a:t>Marco Conceptual</a:t>
            </a:r>
          </a:p>
        </p:txBody>
      </p:sp>
    </p:spTree>
    <p:extLst>
      <p:ext uri="{BB962C8B-B14F-4D97-AF65-F5344CB8AC3E}">
        <p14:creationId xmlns:p14="http://schemas.microsoft.com/office/powerpoint/2010/main" val="1001266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52</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88640"/>
            <a:ext cx="90447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1734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53</a:t>
            </a:fld>
            <a:endParaRPr lang="es-ES_tradnl" dirty="0"/>
          </a:p>
        </p:txBody>
      </p:sp>
      <p:graphicFrame>
        <p:nvGraphicFramePr>
          <p:cNvPr id="2" name="Tabla 1"/>
          <p:cNvGraphicFramePr>
            <a:graphicFrameLocks noGrp="1"/>
          </p:cNvGraphicFramePr>
          <p:nvPr/>
        </p:nvGraphicFramePr>
        <p:xfrm>
          <a:off x="0" y="476671"/>
          <a:ext cx="9036497" cy="5638956"/>
        </p:xfrm>
        <a:graphic>
          <a:graphicData uri="http://schemas.openxmlformats.org/drawingml/2006/table">
            <a:tbl>
              <a:tblPr firstRow="1" firstCol="1" bandRow="1">
                <a:tableStyleId>{5C22544A-7EE6-4342-B048-85BDC9FD1C3A}</a:tableStyleId>
              </a:tblPr>
              <a:tblGrid>
                <a:gridCol w="2002285">
                  <a:extLst>
                    <a:ext uri="{9D8B030D-6E8A-4147-A177-3AD203B41FA5}">
                      <a16:colId xmlns:a16="http://schemas.microsoft.com/office/drawing/2014/main" val="20000"/>
                    </a:ext>
                  </a:extLst>
                </a:gridCol>
                <a:gridCol w="7034212">
                  <a:extLst>
                    <a:ext uri="{9D8B030D-6E8A-4147-A177-3AD203B41FA5}">
                      <a16:colId xmlns:a16="http://schemas.microsoft.com/office/drawing/2014/main" val="20001"/>
                    </a:ext>
                  </a:extLst>
                </a:gridCol>
              </a:tblGrid>
              <a:tr h="1165397">
                <a:tc>
                  <a:txBody>
                    <a:bodyPr/>
                    <a:lstStyle/>
                    <a:p>
                      <a:pPr>
                        <a:lnSpc>
                          <a:spcPct val="107000"/>
                        </a:lnSpc>
                        <a:spcAft>
                          <a:spcPts val="0"/>
                        </a:spcAft>
                      </a:pPr>
                      <a:endParaRPr lang="es-CO" sz="2800" b="1" dirty="0">
                        <a:solidFill>
                          <a:schemeClr val="tx1"/>
                        </a:solidFill>
                        <a:effectLst/>
                      </a:endParaRPr>
                    </a:p>
                    <a:p>
                      <a:pPr>
                        <a:lnSpc>
                          <a:spcPct val="107000"/>
                        </a:lnSpc>
                        <a:spcAft>
                          <a:spcPts val="0"/>
                        </a:spcAft>
                      </a:pPr>
                      <a:r>
                        <a:rPr lang="es-CO" sz="2800" b="1" dirty="0">
                          <a:solidFill>
                            <a:schemeClr val="tx1"/>
                          </a:solidFill>
                          <a:effectLst/>
                        </a:rPr>
                        <a:t>Codificación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es-CO" sz="2800" b="1" dirty="0">
                        <a:solidFill>
                          <a:schemeClr val="tx1"/>
                        </a:solidFill>
                        <a:effectLst/>
                      </a:endParaRPr>
                    </a:p>
                    <a:p>
                      <a:pPr algn="ctr">
                        <a:lnSpc>
                          <a:spcPct val="107000"/>
                        </a:lnSpc>
                        <a:spcAft>
                          <a:spcPts val="0"/>
                        </a:spcAft>
                      </a:pPr>
                      <a:r>
                        <a:rPr lang="es-CO" sz="2800" b="1" dirty="0">
                          <a:solidFill>
                            <a:schemeClr val="tx1"/>
                          </a:solidFill>
                          <a:effectLst/>
                        </a:rPr>
                        <a:t>Descripción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90390">
                <a:tc>
                  <a:txBody>
                    <a:bodyPr/>
                    <a:lstStyle/>
                    <a:p>
                      <a:pPr>
                        <a:lnSpc>
                          <a:spcPct val="107000"/>
                        </a:lnSpc>
                        <a:spcAft>
                          <a:spcPts val="0"/>
                        </a:spcAft>
                      </a:pPr>
                      <a:r>
                        <a:rPr lang="es-CO" sz="2800" b="1" dirty="0">
                          <a:solidFill>
                            <a:schemeClr val="tx1"/>
                          </a:solidFill>
                          <a:effectLst/>
                        </a:rPr>
                        <a:t>NICSP 32</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Concesiones (APP)</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31219">
                <a:tc>
                  <a:txBody>
                    <a:bodyPr/>
                    <a:lstStyle/>
                    <a:p>
                      <a:pPr>
                        <a:lnSpc>
                          <a:spcPct val="107000"/>
                        </a:lnSpc>
                        <a:spcAft>
                          <a:spcPts val="0"/>
                        </a:spcAft>
                      </a:pPr>
                      <a:r>
                        <a:rPr lang="es-CO" sz="2800" b="1" dirty="0">
                          <a:solidFill>
                            <a:schemeClr val="tx1"/>
                          </a:solidFill>
                          <a:effectLst/>
                        </a:rPr>
                        <a:t>NICSP 33</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Adopción por primera vez de las IPSAS base devengada</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90390">
                <a:tc>
                  <a:txBody>
                    <a:bodyPr/>
                    <a:lstStyle/>
                    <a:p>
                      <a:pPr>
                        <a:lnSpc>
                          <a:spcPct val="107000"/>
                        </a:lnSpc>
                        <a:spcAft>
                          <a:spcPts val="0"/>
                        </a:spcAft>
                      </a:pPr>
                      <a:r>
                        <a:rPr lang="es-CO" sz="2800" b="1" dirty="0">
                          <a:solidFill>
                            <a:schemeClr val="tx1"/>
                          </a:solidFill>
                          <a:effectLst/>
                        </a:rPr>
                        <a:t>NICSP 34</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individuales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90390">
                <a:tc>
                  <a:txBody>
                    <a:bodyPr/>
                    <a:lstStyle/>
                    <a:p>
                      <a:pPr>
                        <a:lnSpc>
                          <a:spcPct val="107000"/>
                        </a:lnSpc>
                        <a:spcAft>
                          <a:spcPts val="0"/>
                        </a:spcAft>
                      </a:pPr>
                      <a:r>
                        <a:rPr lang="es-CO" sz="2800" b="1" dirty="0">
                          <a:solidFill>
                            <a:schemeClr val="tx1"/>
                          </a:solidFill>
                          <a:effectLst/>
                        </a:rPr>
                        <a:t>NICSP 35</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Consolidados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90390">
                <a:tc>
                  <a:txBody>
                    <a:bodyPr/>
                    <a:lstStyle/>
                    <a:p>
                      <a:pPr>
                        <a:lnSpc>
                          <a:spcPct val="107000"/>
                        </a:lnSpc>
                        <a:spcAft>
                          <a:spcPts val="0"/>
                        </a:spcAft>
                      </a:pPr>
                      <a:r>
                        <a:rPr lang="es-CO" sz="2800" b="1" dirty="0">
                          <a:solidFill>
                            <a:schemeClr val="tx1"/>
                          </a:solidFill>
                          <a:effectLst/>
                        </a:rPr>
                        <a:t>NICSP 36</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Inversiones en asociadas y negocios conjuntos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590390">
                <a:tc>
                  <a:txBody>
                    <a:bodyPr/>
                    <a:lstStyle/>
                    <a:p>
                      <a:pPr>
                        <a:lnSpc>
                          <a:spcPct val="107000"/>
                        </a:lnSpc>
                        <a:spcAft>
                          <a:spcPts val="0"/>
                        </a:spcAft>
                      </a:pPr>
                      <a:r>
                        <a:rPr lang="es-CO" sz="2800" b="1" dirty="0">
                          <a:solidFill>
                            <a:schemeClr val="tx1"/>
                          </a:solidFill>
                          <a:effectLst/>
                        </a:rPr>
                        <a:t>NICSP 37</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Acuerdos Conjuntos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590390">
                <a:tc>
                  <a:txBody>
                    <a:bodyPr/>
                    <a:lstStyle/>
                    <a:p>
                      <a:pPr>
                        <a:lnSpc>
                          <a:spcPct val="107000"/>
                        </a:lnSpc>
                        <a:spcAft>
                          <a:spcPts val="0"/>
                        </a:spcAft>
                      </a:pPr>
                      <a:r>
                        <a:rPr lang="es-CO" sz="2800" b="1" dirty="0">
                          <a:solidFill>
                            <a:schemeClr val="tx1"/>
                          </a:solidFill>
                          <a:effectLst/>
                        </a:rPr>
                        <a:t>NICSP 38</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Revelación de participaciones en otras entidades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986182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69551"/>
          </a:xfrm>
          <a:prstGeom prst="rect">
            <a:avLst/>
          </a:prstGeom>
        </p:spPr>
        <p:txBody>
          <a:bodyPr wrap="square">
            <a:spAutoFit/>
          </a:bodyPr>
          <a:lstStyle/>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MODELO DE CONTABILIDAD PARA ENTIDADES DE GOBIERNO</a:t>
            </a:r>
          </a:p>
        </p:txBody>
      </p:sp>
      <p:sp>
        <p:nvSpPr>
          <p:cNvPr id="5" name="128 Flecha derecha"/>
          <p:cNvSpPr/>
          <p:nvPr/>
        </p:nvSpPr>
        <p:spPr>
          <a:xfrm>
            <a:off x="727479" y="4481095"/>
            <a:ext cx="418195" cy="532081"/>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35497" y="2564904"/>
            <a:ext cx="558650" cy="3816424"/>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a:t>
            </a: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rPr>
              <a:t>T</a:t>
            </a:r>
            <a:endParaRPr lang="es-CO" sz="16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IVO</a:t>
            </a:r>
          </a:p>
        </p:txBody>
      </p:sp>
      <p:sp>
        <p:nvSpPr>
          <p:cNvPr id="11" name="134 Rectángulo"/>
          <p:cNvSpPr/>
          <p:nvPr/>
        </p:nvSpPr>
        <p:spPr>
          <a:xfrm>
            <a:off x="1055632" y="2250206"/>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47270"/>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TRANSICIÓN </a:t>
            </a:r>
          </a:p>
        </p:txBody>
      </p:sp>
      <p:sp>
        <p:nvSpPr>
          <p:cNvPr id="13" name="136 Rectángulo"/>
          <p:cNvSpPr/>
          <p:nvPr/>
        </p:nvSpPr>
        <p:spPr>
          <a:xfrm>
            <a:off x="6876256" y="2250206"/>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879046"/>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7020545" y="3918535"/>
            <a:ext cx="1799927"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NICSP</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90543"/>
            <a:ext cx="2004096" cy="224676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000" kern="0" dirty="0">
                <a:solidFill>
                  <a:sysClr val="windowText" lastClr="000000"/>
                </a:solidFill>
                <a:latin typeface="Calibri" panose="020F0502020204030204" pitchFamily="34" charset="0"/>
              </a:rPr>
              <a:t>Actividades de preparación para aplicar el nuevo marco normativo a partir de las NICSP</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285232"/>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318916"/>
            <a:ext cx="2492427" cy="398116"/>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279088" y="1301017"/>
            <a:ext cx="8397368" cy="506859"/>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
        <p:nvSpPr>
          <p:cNvPr id="20" name="8 CuadroTexto"/>
          <p:cNvSpPr txBox="1">
            <a:spLocks noChangeArrowheads="1"/>
          </p:cNvSpPr>
          <p:nvPr/>
        </p:nvSpPr>
        <p:spPr bwMode="auto">
          <a:xfrm>
            <a:off x="-108520" y="1772816"/>
            <a:ext cx="9505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24" name="9 CuadroTexto"/>
          <p:cNvSpPr txBox="1">
            <a:spLocks noChangeArrowheads="1"/>
          </p:cNvSpPr>
          <p:nvPr/>
        </p:nvSpPr>
        <p:spPr bwMode="auto">
          <a:xfrm>
            <a:off x="1115616" y="1772816"/>
            <a:ext cx="233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25" name="10 CuadroTexto"/>
          <p:cNvSpPr txBox="1">
            <a:spLocks noChangeArrowheads="1"/>
          </p:cNvSpPr>
          <p:nvPr/>
        </p:nvSpPr>
        <p:spPr bwMode="auto">
          <a:xfrm>
            <a:off x="3851771" y="1772816"/>
            <a:ext cx="24924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26" name="10 CuadroTexto"/>
          <p:cNvSpPr txBox="1">
            <a:spLocks noChangeArrowheads="1"/>
          </p:cNvSpPr>
          <p:nvPr/>
        </p:nvSpPr>
        <p:spPr bwMode="auto">
          <a:xfrm>
            <a:off x="6831530" y="1772816"/>
            <a:ext cx="21329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2017</a:t>
            </a:r>
          </a:p>
        </p:txBody>
      </p:sp>
    </p:spTree>
    <p:extLst>
      <p:ext uri="{BB962C8B-B14F-4D97-AF65-F5344CB8AC3E}">
        <p14:creationId xmlns:p14="http://schemas.microsoft.com/office/powerpoint/2010/main" val="1262509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1" presetClass="emph" presetSubtype="0" fill="hold" grpId="0" nodeType="afterEffect">
                                  <p:stCondLst>
                                    <p:cond delay="500"/>
                                  </p:stCondLst>
                                  <p:childTnLst>
                                    <p:animClr clrSpc="hsl" dir="cw">
                                      <p:cBhvr override="childStyle">
                                        <p:cTn id="12" dur="500" fill="hold"/>
                                        <p:tgtEl>
                                          <p:spTgt spid="17"/>
                                        </p:tgtEl>
                                        <p:attrNameLst>
                                          <p:attrName>style.color</p:attrName>
                                        </p:attrNameLst>
                                      </p:cBhvr>
                                      <p:by>
                                        <p:hsl h="7200000" s="0" l="0"/>
                                      </p:by>
                                    </p:animClr>
                                    <p:animClr clrSpc="hsl" dir="cw">
                                      <p:cBhvr>
                                        <p:cTn id="13" dur="500" fill="hold"/>
                                        <p:tgtEl>
                                          <p:spTgt spid="17"/>
                                        </p:tgtEl>
                                        <p:attrNameLst>
                                          <p:attrName>fillcolor</p:attrName>
                                        </p:attrNameLst>
                                      </p:cBhvr>
                                      <p:by>
                                        <p:hsl h="7200000" s="0" l="0"/>
                                      </p:by>
                                    </p:animClr>
                                    <p:animClr clrSpc="hsl" dir="cw">
                                      <p:cBhvr>
                                        <p:cTn id="14" dur="500" fill="hold"/>
                                        <p:tgtEl>
                                          <p:spTgt spid="17"/>
                                        </p:tgtEl>
                                        <p:attrNameLst>
                                          <p:attrName>stroke.color</p:attrName>
                                        </p:attrNameLst>
                                      </p:cBhvr>
                                      <p:by>
                                        <p:hsl h="7200000" s="0" l="0"/>
                                      </p:by>
                                    </p:animClr>
                                    <p:set>
                                      <p:cBhvr>
                                        <p:cTn id="15" dur="500" fill="hold"/>
                                        <p:tgtEl>
                                          <p:spTgt spid="17"/>
                                        </p:tgtEl>
                                        <p:attrNameLst>
                                          <p:attrName>fill.type</p:attrName>
                                        </p:attrNameLst>
                                      </p:cBhvr>
                                      <p:to>
                                        <p:strVal val="solid"/>
                                      </p:to>
                                    </p:set>
                                  </p:childTnLst>
                                </p:cTn>
                              </p:par>
                            </p:childTnLst>
                          </p:cTn>
                        </p:par>
                        <p:par>
                          <p:cTn id="16" fill="hold">
                            <p:stCondLst>
                              <p:cond delay="1500"/>
                            </p:stCondLst>
                            <p:childTnLst>
                              <p:par>
                                <p:cTn id="17" presetID="22" presetClass="emph" presetSubtype="0" fill="hold" grpId="0" nodeType="afterEffect">
                                  <p:stCondLst>
                                    <p:cond delay="100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277273"/>
          </a:xfrm>
          <a:prstGeom prst="rect">
            <a:avLst/>
          </a:prstGeom>
        </p:spPr>
        <p:txBody>
          <a:bodyPr wrap="square">
            <a:spAutoFit/>
          </a:bodyPr>
          <a:lstStyle/>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MODELO DE CONTABILIDAD PARA </a:t>
            </a:r>
          </a:p>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ENTIDADES DE GOBIERNO</a:t>
            </a:r>
          </a:p>
        </p:txBody>
      </p:sp>
      <p:pic>
        <p:nvPicPr>
          <p:cNvPr id="1026" name="Picture 2" descr="Proyecto Marco Normativo para Entidades de Gobierno"/>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22864" y="1193674"/>
            <a:ext cx="9166864" cy="2466645"/>
          </a:xfrm>
          <a:prstGeom prst="rect">
            <a:avLst/>
          </a:prstGeom>
          <a:noFill/>
          <a:extLst>
            <a:ext uri="{909E8E84-426E-40DD-AFC4-6F175D3DCCD1}">
              <a14:hiddenFill xmlns:a14="http://schemas.microsoft.com/office/drawing/2010/main">
                <a:solidFill>
                  <a:srgbClr val="FFFFFF"/>
                </a:solidFill>
              </a14:hiddenFill>
            </a:ext>
          </a:extLst>
        </p:spPr>
      </p:pic>
      <p:sp>
        <p:nvSpPr>
          <p:cNvPr id="2" name="Llamada de flecha hacia abajo 1"/>
          <p:cNvSpPr/>
          <p:nvPr/>
        </p:nvSpPr>
        <p:spPr bwMode="auto">
          <a:xfrm>
            <a:off x="3779912" y="3645024"/>
            <a:ext cx="576064" cy="554360"/>
          </a:xfrm>
          <a:prstGeom prst="downArrowCallout">
            <a:avLst/>
          </a:prstGeom>
          <a:solidFill>
            <a:schemeClr val="bg1">
              <a:lumMod val="50000"/>
            </a:schemeClr>
          </a:solidFill>
          <a:ln w="9525" cap="flat" cmpd="sng" algn="ctr">
            <a:noFill/>
            <a:prstDash val="solid"/>
            <a:round/>
            <a:headEnd type="none" w="med" len="med"/>
            <a:tailEnd type="none" w="med" len="med"/>
          </a:ln>
          <a:effectLst>
            <a:glow rad="63500">
              <a:schemeClr val="accent6">
                <a:satMod val="175000"/>
                <a:alpha val="40000"/>
              </a:schemeClr>
            </a:glow>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 name="Rectángulo 2"/>
          <p:cNvSpPr/>
          <p:nvPr/>
        </p:nvSpPr>
        <p:spPr bwMode="auto">
          <a:xfrm>
            <a:off x="29716" y="4293096"/>
            <a:ext cx="9006780" cy="936104"/>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relaxedInse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bg1"/>
                </a:solidFill>
                <a:effectLst/>
                <a:latin typeface="Times New Roman" pitchFamily="18" charset="0"/>
              </a:rPr>
              <a:t>MARCO CONCEPTUAL PARA</a:t>
            </a:r>
            <a:r>
              <a:rPr kumimoji="0" lang="es-CO" sz="2800" b="1" i="0" u="none" strike="noStrike" cap="none" normalizeH="0" dirty="0">
                <a:ln>
                  <a:noFill/>
                </a:ln>
                <a:solidFill>
                  <a:schemeClr val="bg1"/>
                </a:solidFill>
                <a:effectLst/>
                <a:latin typeface="Times New Roman" pitchFamily="18" charset="0"/>
              </a:rPr>
              <a:t> LA PREPARACIÓN Y PRESENTACIÓN DE INFORMACIÓN FINANCIERA</a:t>
            </a:r>
            <a:endParaRPr kumimoji="0" lang="es-CO" sz="2800" b="1" i="0" u="none" strike="noStrike" cap="none" normalizeH="0" baseline="0" dirty="0">
              <a:ln>
                <a:noFill/>
              </a:ln>
              <a:solidFill>
                <a:schemeClr val="bg1"/>
              </a:solidFill>
              <a:effectLst/>
              <a:latin typeface="Times New Roman" pitchFamily="18" charset="0"/>
            </a:endParaRPr>
          </a:p>
        </p:txBody>
      </p:sp>
      <p:sp>
        <p:nvSpPr>
          <p:cNvPr id="27" name="Rectángulo 26"/>
          <p:cNvSpPr/>
          <p:nvPr/>
        </p:nvSpPr>
        <p:spPr bwMode="auto">
          <a:xfrm>
            <a:off x="29716" y="5373216"/>
            <a:ext cx="9006780" cy="1440160"/>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relaxedInse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bg1"/>
                </a:solidFill>
                <a:effectLst/>
                <a:latin typeface="Times New Roman" pitchFamily="18" charset="0"/>
              </a:rPr>
              <a:t>NORMAS  PARA  EL  RECONOCIMIENTO,</a:t>
            </a:r>
            <a:r>
              <a:rPr kumimoji="0" lang="es-CO" sz="2800" b="1" i="0" u="none" strike="noStrike" cap="none" normalizeH="0" dirty="0">
                <a:ln>
                  <a:noFill/>
                </a:ln>
                <a:solidFill>
                  <a:schemeClr val="bg1"/>
                </a:solidFill>
                <a:effectLst/>
                <a:latin typeface="Times New Roman" pitchFamily="18" charset="0"/>
              </a:rPr>
              <a:t> MEDICIÓN,  REVELACIÓN  Y  PRESENTACIÓN</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dirty="0">
                <a:ln>
                  <a:noFill/>
                </a:ln>
                <a:solidFill>
                  <a:schemeClr val="bg1"/>
                </a:solidFill>
                <a:effectLst/>
                <a:latin typeface="Times New Roman" pitchFamily="18" charset="0"/>
              </a:rPr>
              <a:t> DE  LOS  HECHOS  ECONÓMICOS</a:t>
            </a:r>
            <a:endParaRPr kumimoji="0" lang="es-CO" sz="2800" b="1" i="0" u="none" strike="noStrike" cap="none" normalizeH="0" baseline="0" dirty="0">
              <a:ln>
                <a:noFill/>
              </a:ln>
              <a:solidFill>
                <a:schemeClr val="bg1"/>
              </a:solidFill>
              <a:effectLst/>
              <a:latin typeface="Times New Roman" pitchFamily="18" charset="0"/>
            </a:endParaRPr>
          </a:p>
        </p:txBody>
      </p:sp>
    </p:spTree>
    <p:extLst>
      <p:ext uri="{BB962C8B-B14F-4D97-AF65-F5344CB8AC3E}">
        <p14:creationId xmlns:p14="http://schemas.microsoft.com/office/powerpoint/2010/main" val="844006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56</a:t>
            </a:fld>
            <a:endParaRPr lang="es-ES_tradnl" dirty="0"/>
          </a:p>
        </p:txBody>
      </p:sp>
      <p:sp>
        <p:nvSpPr>
          <p:cNvPr id="6" name="1 Rectángulo"/>
          <p:cNvSpPr/>
          <p:nvPr/>
        </p:nvSpPr>
        <p:spPr>
          <a:xfrm>
            <a:off x="3995936" y="1412776"/>
            <a:ext cx="5040560" cy="5447645"/>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800" b="1" dirty="0"/>
              <a:t>A partir de la </a:t>
            </a:r>
            <a:r>
              <a:rPr lang="es-ES" sz="3000" b="1" i="1" u="sng" dirty="0"/>
              <a:t>caracterización de las entidades de gobierno</a:t>
            </a:r>
            <a:r>
              <a:rPr lang="es-ES" sz="3000" b="1" dirty="0"/>
              <a:t> </a:t>
            </a:r>
            <a:r>
              <a:rPr lang="es-ES" sz="2800"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3200" b="1" i="1" u="sng" dirty="0"/>
              <a:t>reconocimiento</a:t>
            </a:r>
            <a:r>
              <a:rPr lang="es-ES" sz="2800" b="1" dirty="0"/>
              <a:t>, </a:t>
            </a:r>
            <a:r>
              <a:rPr lang="es-ES" sz="3200" b="1" i="1" u="sng" dirty="0"/>
              <a:t>medición</a:t>
            </a:r>
            <a:r>
              <a:rPr lang="es-ES" sz="2800" b="1" dirty="0"/>
              <a:t> y </a:t>
            </a:r>
            <a:r>
              <a:rPr lang="es-ES" sz="3200" b="1" i="1" u="sng" dirty="0"/>
              <a:t>revelación</a:t>
            </a:r>
          </a:p>
        </p:txBody>
      </p:sp>
      <p:sp>
        <p:nvSpPr>
          <p:cNvPr id="7" name="13 Rectángulo"/>
          <p:cNvSpPr/>
          <p:nvPr/>
        </p:nvSpPr>
        <p:spPr>
          <a:xfrm>
            <a:off x="35496" y="3054439"/>
            <a:ext cx="3024336" cy="2862322"/>
          </a:xfrm>
          <a:prstGeom prst="rect">
            <a:avLst/>
          </a:prstGeom>
        </p:spPr>
        <p:txBody>
          <a:bodyPr wrap="square">
            <a:spAutoFit/>
          </a:bodyPr>
          <a:lstStyle/>
          <a:p>
            <a:pPr algn="ctr"/>
            <a:r>
              <a:rPr lang="es-ES" sz="3600" b="1" dirty="0"/>
              <a:t>TIENE COMO REFERENTE EL MARCO CONCEPTUAL DE  </a:t>
            </a:r>
            <a:r>
              <a:rPr lang="es-ES" sz="3600" b="1" i="1" u="sng" dirty="0">
                <a:solidFill>
                  <a:srgbClr val="002060"/>
                </a:solidFill>
              </a:rPr>
              <a:t>I P S A S B</a:t>
            </a:r>
          </a:p>
        </p:txBody>
      </p:sp>
      <p:sp>
        <p:nvSpPr>
          <p:cNvPr id="11" name="3 Rectángulo"/>
          <p:cNvSpPr/>
          <p:nvPr/>
        </p:nvSpPr>
        <p:spPr>
          <a:xfrm>
            <a:off x="-118190" y="1476073"/>
            <a:ext cx="4258142" cy="584775"/>
          </a:xfrm>
          <a:prstGeom prst="rect">
            <a:avLst/>
          </a:prstGeom>
        </p:spPr>
        <p:txBody>
          <a:bodyPr wrap="square">
            <a:spAutoFit/>
          </a:bodyPr>
          <a:lstStyle/>
          <a:p>
            <a:pPr marL="285750" indent="-285750">
              <a:buFont typeface="Arial" pitchFamily="34" charset="0"/>
              <a:buChar char="•"/>
            </a:pPr>
            <a:r>
              <a:rPr lang="es-ES" sz="3200"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0" y="44624"/>
            <a:ext cx="9144000"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PARA ENTIDADES DE GOBIERNO</a:t>
            </a:r>
            <a:endParaRPr lang="es-CO" sz="2800" dirty="0">
              <a:solidFill>
                <a:schemeClr val="bg1"/>
              </a:solidFill>
            </a:endParaRPr>
          </a:p>
        </p:txBody>
      </p:sp>
      <p:sp>
        <p:nvSpPr>
          <p:cNvPr id="14" name="Flecha abajo 13"/>
          <p:cNvSpPr/>
          <p:nvPr/>
        </p:nvSpPr>
        <p:spPr bwMode="auto">
          <a:xfrm>
            <a:off x="1043608" y="2142148"/>
            <a:ext cx="986805" cy="926812"/>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5" name="Flecha abajo 14"/>
          <p:cNvSpPr/>
          <p:nvPr/>
        </p:nvSpPr>
        <p:spPr bwMode="auto">
          <a:xfrm rot="16200000">
            <a:off x="3049418" y="4066657"/>
            <a:ext cx="648072" cy="956933"/>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768306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57</a:t>
            </a:fld>
            <a:endParaRPr lang="es-ES_tradnl" dirty="0"/>
          </a:p>
        </p:txBody>
      </p:sp>
      <p:sp>
        <p:nvSpPr>
          <p:cNvPr id="7" name="17 Forma libre"/>
          <p:cNvSpPr/>
          <p:nvPr/>
        </p:nvSpPr>
        <p:spPr>
          <a:xfrm>
            <a:off x="1907704" y="1916832"/>
            <a:ext cx="2088232" cy="75391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8" name="18 Forma libre"/>
          <p:cNvSpPr/>
          <p:nvPr/>
        </p:nvSpPr>
        <p:spPr>
          <a:xfrm>
            <a:off x="1992128" y="2852936"/>
            <a:ext cx="2363848" cy="7985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9" name="19 Forma libre"/>
          <p:cNvSpPr/>
          <p:nvPr/>
        </p:nvSpPr>
        <p:spPr>
          <a:xfrm>
            <a:off x="2051720" y="3861048"/>
            <a:ext cx="2808312" cy="800726"/>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Valor neto de realización</a:t>
            </a:r>
          </a:p>
        </p:txBody>
      </p:sp>
      <p:sp>
        <p:nvSpPr>
          <p:cNvPr id="10" name="20 Forma libre"/>
          <p:cNvSpPr/>
          <p:nvPr/>
        </p:nvSpPr>
        <p:spPr>
          <a:xfrm>
            <a:off x="2096265" y="4869160"/>
            <a:ext cx="3051799" cy="79951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Costo de reposición</a:t>
            </a:r>
          </a:p>
        </p:txBody>
      </p:sp>
      <p:sp>
        <p:nvSpPr>
          <p:cNvPr id="11" name="21 Forma libre"/>
          <p:cNvSpPr/>
          <p:nvPr/>
        </p:nvSpPr>
        <p:spPr>
          <a:xfrm>
            <a:off x="251520" y="1345595"/>
            <a:ext cx="1960506" cy="129131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200" b="1" kern="1200" dirty="0"/>
              <a:t>Para Activos</a:t>
            </a:r>
          </a:p>
        </p:txBody>
      </p:sp>
      <p:sp>
        <p:nvSpPr>
          <p:cNvPr id="12" name="22 Forma libre"/>
          <p:cNvSpPr/>
          <p:nvPr/>
        </p:nvSpPr>
        <p:spPr>
          <a:xfrm>
            <a:off x="5868144" y="1818535"/>
            <a:ext cx="2748097" cy="89830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13" name="23 Forma libre"/>
          <p:cNvSpPr/>
          <p:nvPr/>
        </p:nvSpPr>
        <p:spPr>
          <a:xfrm>
            <a:off x="5868144" y="3094293"/>
            <a:ext cx="2880320" cy="8387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14" name="24 Forma libre"/>
          <p:cNvSpPr/>
          <p:nvPr/>
        </p:nvSpPr>
        <p:spPr>
          <a:xfrm>
            <a:off x="5808518" y="4365104"/>
            <a:ext cx="3155970" cy="145074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000" b="1" kern="1200"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11960" y="1377505"/>
            <a:ext cx="2016225" cy="125940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100" b="1" kern="1200" dirty="0"/>
              <a:t>Para Pasivos</a:t>
            </a:r>
          </a:p>
        </p:txBody>
      </p:sp>
      <p:sp>
        <p:nvSpPr>
          <p:cNvPr id="16" name="26 Forma libre"/>
          <p:cNvSpPr/>
          <p:nvPr/>
        </p:nvSpPr>
        <p:spPr>
          <a:xfrm>
            <a:off x="2115655" y="5949280"/>
            <a:ext cx="3176425" cy="85648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200" b="1" kern="1200"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08520" y="3671568"/>
            <a:ext cx="2088232" cy="1629640"/>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3400" b="1" dirty="0">
                <a:solidFill>
                  <a:schemeClr val="tx1"/>
                </a:solidFill>
              </a:rPr>
              <a:t>CRITERIOSDE MEDICIÓN</a:t>
            </a:r>
          </a:p>
        </p:txBody>
      </p:sp>
      <p:sp>
        <p:nvSpPr>
          <p:cNvPr id="18" name="Rectángulo 17"/>
          <p:cNvSpPr/>
          <p:nvPr/>
        </p:nvSpPr>
        <p:spPr>
          <a:xfrm>
            <a:off x="1017119" y="188640"/>
            <a:ext cx="7109767" cy="646331"/>
          </a:xfrm>
          <a:prstGeom prst="rect">
            <a:avLst/>
          </a:prstGeom>
        </p:spPr>
        <p:txBody>
          <a:bodyPr wrap="none">
            <a:spAutoFit/>
          </a:bodyPr>
          <a:lstStyle/>
          <a:p>
            <a:r>
              <a:rPr lang="es-ES" sz="3600" b="1" dirty="0">
                <a:solidFill>
                  <a:schemeClr val="bg1"/>
                </a:solidFill>
                <a:latin typeface="Arial" panose="020B0604020202020204" pitchFamily="34" charset="0"/>
                <a:cs typeface="Arial" panose="020B0604020202020204" pitchFamily="34" charset="0"/>
              </a:rPr>
              <a:t>M A R C O   C O N C E P T U A L</a:t>
            </a:r>
            <a:endParaRPr lang="es-CO" sz="3600" dirty="0">
              <a:solidFill>
                <a:schemeClr val="bg1"/>
              </a:solidFill>
            </a:endParaRPr>
          </a:p>
        </p:txBody>
      </p:sp>
    </p:spTree>
    <p:extLst>
      <p:ext uri="{BB962C8B-B14F-4D97-AF65-F5344CB8AC3E}">
        <p14:creationId xmlns:p14="http://schemas.microsoft.com/office/powerpoint/2010/main" val="1542818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58</a:t>
            </a:fld>
            <a:endParaRPr lang="es-ES_tradnl" dirty="0"/>
          </a:p>
        </p:txBody>
      </p:sp>
      <p:sp>
        <p:nvSpPr>
          <p:cNvPr id="6" name="Rectángulo 5"/>
          <p:cNvSpPr/>
          <p:nvPr/>
        </p:nvSpPr>
        <p:spPr>
          <a:xfrm>
            <a:off x="125413" y="44624"/>
            <a:ext cx="8911083"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800" dirty="0">
              <a:solidFill>
                <a:schemeClr val="bg1"/>
              </a:solidFill>
            </a:endParaRPr>
          </a:p>
        </p:txBody>
      </p:sp>
      <p:sp>
        <p:nvSpPr>
          <p:cNvPr id="7" name="8 Forma libre"/>
          <p:cNvSpPr/>
          <p:nvPr/>
        </p:nvSpPr>
        <p:spPr>
          <a:xfrm>
            <a:off x="0" y="1246076"/>
            <a:ext cx="9144000" cy="1140490"/>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0" tIns="25400" rIns="25400" bIns="25400" numCol="1" spcCol="1270" anchor="ctr" anchorCtr="0">
            <a:noAutofit/>
          </a:bodyPr>
          <a:lstStyle/>
          <a:p>
            <a:pPr lvl="0" algn="ctr" defTabSz="355600">
              <a:lnSpc>
                <a:spcPct val="90000"/>
              </a:lnSpc>
              <a:spcBef>
                <a:spcPct val="0"/>
              </a:spcBef>
              <a:spcAft>
                <a:spcPct val="35000"/>
              </a:spcAft>
            </a:pPr>
            <a:r>
              <a:rPr lang="es-ES" sz="2800" b="1" kern="1200" dirty="0">
                <a:solidFill>
                  <a:schemeClr val="bg1"/>
                </a:solidFill>
              </a:rPr>
              <a:t>NORMAS PARA EL RECONOCIMIENTO, MEDICIÓN, REVELACIÓN  Y PRESENTACIÓN DE LOS HECHOS ECONÓMICOS </a:t>
            </a:r>
          </a:p>
        </p:txBody>
      </p:sp>
      <p:sp>
        <p:nvSpPr>
          <p:cNvPr id="8" name="7 Forma libre"/>
          <p:cNvSpPr/>
          <p:nvPr/>
        </p:nvSpPr>
        <p:spPr>
          <a:xfrm>
            <a:off x="6588224" y="2492896"/>
            <a:ext cx="2448272" cy="3531393"/>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216715" tIns="25400" rIns="25400" bIns="25400" numCol="1" spcCol="1270" anchor="t" anchorCtr="0">
            <a:noAutofit/>
          </a:bodyPr>
          <a:lstStyle/>
          <a:p>
            <a:pPr lvl="0" defTabSz="355600">
              <a:lnSpc>
                <a:spcPct val="90000"/>
              </a:lnSpc>
              <a:spcBef>
                <a:spcPct val="0"/>
              </a:spcBef>
              <a:spcAft>
                <a:spcPct val="35000"/>
              </a:spcAft>
            </a:pPr>
            <a:endParaRPr lang="es-ES" sz="2400" b="1" kern="1200" dirty="0">
              <a:solidFill>
                <a:schemeClr val="tx1"/>
              </a:solidFill>
            </a:endParaRPr>
          </a:p>
          <a:p>
            <a:pPr lvl="0" defTabSz="355600">
              <a:lnSpc>
                <a:spcPct val="90000"/>
              </a:lnSpc>
              <a:spcBef>
                <a:spcPct val="0"/>
              </a:spcBef>
              <a:spcAft>
                <a:spcPct val="35000"/>
              </a:spcAft>
            </a:pPr>
            <a:r>
              <a:rPr lang="es-ES" sz="2400" b="1" kern="1200" dirty="0">
                <a:solidFill>
                  <a:schemeClr val="tx1"/>
                </a:solidFill>
              </a:rPr>
              <a:t>REVELACIONES MAS EXIGENTES RELACIONADAS CON LOS </a:t>
            </a:r>
            <a:r>
              <a:rPr lang="es-ES" sz="2400" b="1" dirty="0">
                <a:solidFill>
                  <a:schemeClr val="tx1"/>
                </a:solidFill>
              </a:rPr>
              <a:t>E</a:t>
            </a:r>
            <a:r>
              <a:rPr lang="es-ES" sz="2400" b="1" kern="1200" dirty="0">
                <a:solidFill>
                  <a:schemeClr val="tx1"/>
                </a:solidFill>
              </a:rPr>
              <a:t>LEMENTOS DE LOS ESTADOS FINANCIEROS</a:t>
            </a:r>
          </a:p>
        </p:txBody>
      </p:sp>
      <p:sp>
        <p:nvSpPr>
          <p:cNvPr id="9" name="9 Forma libre"/>
          <p:cNvSpPr/>
          <p:nvPr/>
        </p:nvSpPr>
        <p:spPr>
          <a:xfrm>
            <a:off x="29732" y="2564904"/>
            <a:ext cx="6486484" cy="4248472"/>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216716" tIns="25400" rIns="25399" bIns="25400" numCol="1" spcCol="1270" anchor="t" anchorCtr="0">
            <a:noAutofit/>
          </a:bodyPr>
          <a:lstStyle/>
          <a:p>
            <a:r>
              <a:rPr lang="es-ES" sz="3000" b="1" dirty="0">
                <a:solidFill>
                  <a:schemeClr val="tx1"/>
                </a:solidFill>
              </a:rPr>
              <a:t>Desarrollo de nuevas normas, entre otras: Instrumentos Financieros, Propiedades de Inversión, Arrendamientos, Activos Biológicos, Deterioro del Valor de los Activos Generadores y no Generadores de Efectivo, Ingresos sin Contraprestación Acuerdos de Concesión y Consolidación de Estados Financieros</a:t>
            </a:r>
            <a:r>
              <a:rPr lang="es-ES" sz="3000" dirty="0">
                <a:solidFill>
                  <a:schemeClr val="tx1"/>
                </a:solidFill>
              </a:rPr>
              <a:t>.</a:t>
            </a:r>
          </a:p>
        </p:txBody>
      </p:sp>
    </p:spTree>
    <p:extLst>
      <p:ext uri="{BB962C8B-B14F-4D97-AF65-F5344CB8AC3E}">
        <p14:creationId xmlns:p14="http://schemas.microsoft.com/office/powerpoint/2010/main" val="8590414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59</a:t>
            </a:fld>
            <a:endParaRPr lang="es-ES_tradnl" dirty="0"/>
          </a:p>
        </p:txBody>
      </p:sp>
      <p:sp>
        <p:nvSpPr>
          <p:cNvPr id="6" name="Rectángulo 5"/>
          <p:cNvSpPr/>
          <p:nvPr/>
        </p:nvSpPr>
        <p:spPr>
          <a:xfrm>
            <a:off x="0" y="116632"/>
            <a:ext cx="8964488" cy="1871282"/>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a:p>
            <a:r>
              <a:rPr lang="es-ES" sz="2800" b="1" dirty="0">
                <a:solidFill>
                  <a:schemeClr val="bg1"/>
                </a:solidFill>
                <a:latin typeface="Arial" panose="020B0604020202020204" pitchFamily="34" charset="0"/>
                <a:cs typeface="Arial" panose="020B0604020202020204" pitchFamily="34" charset="0"/>
              </a:rPr>
              <a:t> </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DEL NUEVO MARCO NORMATIVO </a:t>
            </a:r>
            <a:endParaRPr lang="es-CO" sz="2800" dirty="0">
              <a:solidFill>
                <a:schemeClr val="bg1"/>
              </a:solidFill>
            </a:endParaRPr>
          </a:p>
        </p:txBody>
      </p:sp>
      <p:sp>
        <p:nvSpPr>
          <p:cNvPr id="7" name="8 Rectángulo"/>
          <p:cNvSpPr/>
          <p:nvPr/>
        </p:nvSpPr>
        <p:spPr>
          <a:xfrm>
            <a:off x="118645" y="1630297"/>
            <a:ext cx="8951196" cy="4841064"/>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02262" y="1386255"/>
            <a:ext cx="8590218" cy="175773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51520" y="3356992"/>
            <a:ext cx="8712968" cy="105661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Reconocimiento de los activos a partir del criterio de control y no de propiedad.</a:t>
            </a:r>
          </a:p>
        </p:txBody>
      </p:sp>
      <p:sp>
        <p:nvSpPr>
          <p:cNvPr id="10" name="13 Forma libre"/>
          <p:cNvSpPr/>
          <p:nvPr/>
        </p:nvSpPr>
        <p:spPr>
          <a:xfrm>
            <a:off x="251520" y="4626615"/>
            <a:ext cx="8712968" cy="216312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Criterios transversales de reconocimiento: Asociación del hecho económico con los elementos de los estados financieros; medición fiable y probabilidad de entrada o salida de flujos</a:t>
            </a:r>
          </a:p>
        </p:txBody>
      </p:sp>
    </p:spTree>
    <p:extLst>
      <p:ext uri="{BB962C8B-B14F-4D97-AF65-F5344CB8AC3E}">
        <p14:creationId xmlns:p14="http://schemas.microsoft.com/office/powerpoint/2010/main" val="3977099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260648"/>
            <a:ext cx="9144000" cy="5976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043608" y="-99392"/>
            <a:ext cx="6492846" cy="707886"/>
          </a:xfrm>
          <a:prstGeom prst="rect">
            <a:avLst/>
          </a:prstGeom>
        </p:spPr>
        <p:txBody>
          <a:bodyPr wrap="square">
            <a:spAutoFit/>
          </a:bodyPr>
          <a:lstStyle/>
          <a:p>
            <a:pPr marL="484188" algn="ctr">
              <a:defRPr/>
            </a:pPr>
            <a:r>
              <a:rPr lang="es-CO" sz="4000" b="1" dirty="0">
                <a:ln w="6350">
                  <a:noFill/>
                </a:ln>
                <a:solidFill>
                  <a:srgbClr val="000000"/>
                </a:solidFill>
                <a:latin typeface="Calibri" pitchFamily="34" charset="0"/>
                <a:cs typeface="Calibri" pitchFamily="34" charset="0"/>
              </a:rPr>
              <a:t>G l o b a l i z a c i </a:t>
            </a:r>
            <a:r>
              <a:rPr lang="es-CO" sz="4000" b="1" dirty="0" err="1">
                <a:ln w="6350">
                  <a:noFill/>
                </a:ln>
                <a:solidFill>
                  <a:srgbClr val="000000"/>
                </a:solidFill>
                <a:latin typeface="Calibri" pitchFamily="34" charset="0"/>
                <a:cs typeface="Calibri" pitchFamily="34" charset="0"/>
              </a:rPr>
              <a:t>ó</a:t>
            </a:r>
            <a:r>
              <a:rPr lang="es-CO" sz="4000"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a:stretch>
            <a:fillRect/>
          </a:stretch>
        </p:blipFill>
        <p:spPr>
          <a:xfrm>
            <a:off x="-36512" y="4437111"/>
            <a:ext cx="2576945" cy="2420889"/>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68144" y="2556163"/>
            <a:ext cx="3275856" cy="1880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0443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par>
                                <p:cTn id="25" presetID="53" presetClass="entr" presetSubtype="16"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p:cTn id="27" dur="500" fill="hold"/>
                                        <p:tgtEl>
                                          <p:spTgt spid="1026"/>
                                        </p:tgtEl>
                                        <p:attrNameLst>
                                          <p:attrName>ppt_w</p:attrName>
                                        </p:attrNameLst>
                                      </p:cBhvr>
                                      <p:tavLst>
                                        <p:tav tm="0">
                                          <p:val>
                                            <p:fltVal val="0"/>
                                          </p:val>
                                        </p:tav>
                                        <p:tav tm="100000">
                                          <p:val>
                                            <p:strVal val="#ppt_w"/>
                                          </p:val>
                                        </p:tav>
                                      </p:tavLst>
                                    </p:anim>
                                    <p:anim calcmode="lin" valueType="num">
                                      <p:cBhvr>
                                        <p:cTn id="28" dur="500" fill="hold"/>
                                        <p:tgtEl>
                                          <p:spTgt spid="1026"/>
                                        </p:tgtEl>
                                        <p:attrNameLst>
                                          <p:attrName>ppt_h</p:attrName>
                                        </p:attrNameLst>
                                      </p:cBhvr>
                                      <p:tavLst>
                                        <p:tav tm="0">
                                          <p:val>
                                            <p:fltVal val="0"/>
                                          </p:val>
                                        </p:tav>
                                        <p:tav tm="100000">
                                          <p:val>
                                            <p:strVal val="#ppt_h"/>
                                          </p:val>
                                        </p:tav>
                                      </p:tavLst>
                                    </p:anim>
                                    <p:animEffect transition="in" filter="fade">
                                      <p:cBhvr>
                                        <p:cTn id="2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60</a:t>
            </a:fld>
            <a:endParaRPr lang="es-ES_tradnl" dirty="0"/>
          </a:p>
        </p:txBody>
      </p:sp>
      <p:sp>
        <p:nvSpPr>
          <p:cNvPr id="11" name="8 Rectángulo"/>
          <p:cNvSpPr/>
          <p:nvPr/>
        </p:nvSpPr>
        <p:spPr>
          <a:xfrm>
            <a:off x="138677" y="1772816"/>
            <a:ext cx="8897819" cy="4693072"/>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23528" y="1052736"/>
            <a:ext cx="8559243" cy="106255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Mayores demandas en torno a estimaciones y aplicación de juicios profesionales</a:t>
            </a:r>
          </a:p>
        </p:txBody>
      </p:sp>
      <p:sp>
        <p:nvSpPr>
          <p:cNvPr id="13" name="17 Forma libre"/>
          <p:cNvSpPr/>
          <p:nvPr/>
        </p:nvSpPr>
        <p:spPr>
          <a:xfrm>
            <a:off x="323528" y="2204864"/>
            <a:ext cx="8568952" cy="19902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23528" y="4365104"/>
            <a:ext cx="8568952" cy="119322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Desarrollo de procedimientos en cada una de las entidades para efectos de evaluar indicios de deterioro.</a:t>
            </a:r>
          </a:p>
        </p:txBody>
      </p:sp>
      <p:sp>
        <p:nvSpPr>
          <p:cNvPr id="15" name="21 Forma libre"/>
          <p:cNvSpPr/>
          <p:nvPr/>
        </p:nvSpPr>
        <p:spPr>
          <a:xfrm>
            <a:off x="323528" y="5661248"/>
            <a:ext cx="8568952" cy="1128490"/>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 exigencia en la información a revelar</a:t>
            </a:r>
          </a:p>
        </p:txBody>
      </p:sp>
      <p:sp>
        <p:nvSpPr>
          <p:cNvPr id="16" name="Rectángulo 15"/>
          <p:cNvSpPr/>
          <p:nvPr/>
        </p:nvSpPr>
        <p:spPr>
          <a:xfrm>
            <a:off x="0" y="-27384"/>
            <a:ext cx="9036496" cy="923330"/>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p:txBody>
      </p:sp>
    </p:spTree>
    <p:extLst>
      <p:ext uri="{BB962C8B-B14F-4D97-AF65-F5344CB8AC3E}">
        <p14:creationId xmlns:p14="http://schemas.microsoft.com/office/powerpoint/2010/main" val="29438953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61</a:t>
            </a:fld>
            <a:endParaRPr lang="es-ES_tradnl" dirty="0"/>
          </a:p>
        </p:txBody>
      </p:sp>
      <p:sp>
        <p:nvSpPr>
          <p:cNvPr id="6" name="2 Rectángulo"/>
          <p:cNvSpPr/>
          <p:nvPr/>
        </p:nvSpPr>
        <p:spPr>
          <a:xfrm>
            <a:off x="251520" y="1911108"/>
            <a:ext cx="3606960" cy="1230108"/>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cs typeface="+mn-cs"/>
              </a:rPr>
              <a:t>PERÍODO DE PREPARACIÓN OBLIGATORIA</a:t>
            </a:r>
          </a:p>
        </p:txBody>
      </p:sp>
      <p:sp>
        <p:nvSpPr>
          <p:cNvPr id="7" name="3 Rectángulo"/>
          <p:cNvSpPr/>
          <p:nvPr/>
        </p:nvSpPr>
        <p:spPr>
          <a:xfrm>
            <a:off x="5148064" y="1817396"/>
            <a:ext cx="3816424" cy="1323820"/>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683568" y="1201316"/>
            <a:ext cx="275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6089972" y="1201316"/>
            <a:ext cx="16557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5004049" y="3704833"/>
            <a:ext cx="3960439" cy="310854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457200" indent="-457200" fontAlgn="auto">
              <a:spcBef>
                <a:spcPts val="0"/>
              </a:spcBef>
              <a:spcAft>
                <a:spcPts val="0"/>
              </a:spcAft>
              <a:buAutoNum type="arabicPeriod"/>
              <a:defRPr/>
            </a:pPr>
            <a:r>
              <a:rPr lang="es-ES" sz="2800" b="1" kern="0" dirty="0">
                <a:solidFill>
                  <a:sysClr val="windowText" lastClr="000000"/>
                </a:solidFill>
                <a:latin typeface="Calibri"/>
              </a:rPr>
              <a:t>Enero 1: Preparación del estado de situación financiera de apertura</a:t>
            </a:r>
            <a:r>
              <a:rPr lang="es-CO" sz="2800" b="1" kern="0" dirty="0">
                <a:solidFill>
                  <a:sysClr val="windowText" lastClr="000000"/>
                </a:solidFill>
                <a:latin typeface="Calibri"/>
              </a:rPr>
              <a:t>.</a:t>
            </a:r>
          </a:p>
          <a:p>
            <a:pPr marL="457200" indent="-457200" fontAlgn="auto">
              <a:spcBef>
                <a:spcPts val="0"/>
              </a:spcBef>
              <a:spcAft>
                <a:spcPts val="0"/>
              </a:spcAft>
              <a:buAutoNum type="arabicPeriod"/>
              <a:defRPr/>
            </a:pPr>
            <a:r>
              <a:rPr lang="es-CO" sz="2800" b="1" kern="0" dirty="0">
                <a:solidFill>
                  <a:sysClr val="windowText" lastClr="000000"/>
                </a:solidFill>
                <a:latin typeface="Calibri"/>
              </a:rPr>
              <a:t>Aplicación del marco normativo</a:t>
            </a:r>
          </a:p>
          <a:p>
            <a:pPr fontAlgn="auto">
              <a:spcBef>
                <a:spcPts val="0"/>
              </a:spcBef>
              <a:spcAft>
                <a:spcPts val="0"/>
              </a:spcAft>
              <a:defRPr/>
            </a:pPr>
            <a:endParaRPr lang="es-ES" sz="2800" b="1" kern="0" dirty="0">
              <a:solidFill>
                <a:sysClr val="windowText" lastClr="000000"/>
              </a:solidFill>
              <a:latin typeface="Calibri"/>
            </a:endParaRPr>
          </a:p>
        </p:txBody>
      </p:sp>
      <p:sp>
        <p:nvSpPr>
          <p:cNvPr id="11" name="20 CuadroTexto"/>
          <p:cNvSpPr txBox="1">
            <a:spLocks noChangeArrowheads="1"/>
          </p:cNvSpPr>
          <p:nvPr/>
        </p:nvSpPr>
        <p:spPr bwMode="auto">
          <a:xfrm>
            <a:off x="179512" y="3861048"/>
            <a:ext cx="3888432" cy="2677656"/>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800"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067944" y="2230388"/>
            <a:ext cx="864096" cy="406524"/>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b="0" kern="0">
              <a:solidFill>
                <a:sysClr val="window" lastClr="FFFFFF"/>
              </a:solidFill>
              <a:latin typeface="Calibri"/>
              <a:cs typeface="+mn-cs"/>
            </a:endParaRPr>
          </a:p>
        </p:txBody>
      </p:sp>
      <p:sp>
        <p:nvSpPr>
          <p:cNvPr id="13" name="9 Flecha izquierda y derecha"/>
          <p:cNvSpPr/>
          <p:nvPr/>
        </p:nvSpPr>
        <p:spPr>
          <a:xfrm>
            <a:off x="395537" y="3221330"/>
            <a:ext cx="3312368" cy="495702"/>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4" name="10 Flecha izquierda y derecha"/>
          <p:cNvSpPr/>
          <p:nvPr/>
        </p:nvSpPr>
        <p:spPr>
          <a:xfrm>
            <a:off x="5364088" y="3213224"/>
            <a:ext cx="3312368"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5" name="Rectángulo 14"/>
          <p:cNvSpPr/>
          <p:nvPr/>
        </p:nvSpPr>
        <p:spPr>
          <a:xfrm>
            <a:off x="467544" y="-27384"/>
            <a:ext cx="8496944" cy="1243417"/>
          </a:xfrm>
          <a:prstGeom prst="rect">
            <a:avLst/>
          </a:prstGeom>
        </p:spPr>
        <p:txBody>
          <a:bodyPr wrap="square">
            <a:spAutoFit/>
          </a:bodyPr>
          <a:lstStyle/>
          <a:p>
            <a:pPr algn="ctr"/>
            <a:r>
              <a:rPr lang="es-ES" sz="3400" b="1" dirty="0">
                <a:solidFill>
                  <a:schemeClr val="bg1"/>
                </a:solidFill>
              </a:rPr>
              <a:t>CRONOGRAMA PARA ENTIDADES </a:t>
            </a:r>
          </a:p>
          <a:p>
            <a:pPr algn="ctr"/>
            <a:r>
              <a:rPr lang="es-ES" sz="3400" b="1" dirty="0">
                <a:solidFill>
                  <a:schemeClr val="bg1"/>
                </a:solidFill>
              </a:rPr>
              <a:t>DE GOBIERNO</a:t>
            </a:r>
            <a:endParaRPr lang="es-CO" sz="3400" dirty="0">
              <a:solidFill>
                <a:schemeClr val="bg1"/>
              </a:solidFill>
            </a:endParaRPr>
          </a:p>
        </p:txBody>
      </p:sp>
    </p:spTree>
    <p:extLst>
      <p:ext uri="{BB962C8B-B14F-4D97-AF65-F5344CB8AC3E}">
        <p14:creationId xmlns:p14="http://schemas.microsoft.com/office/powerpoint/2010/main" val="16636782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4"/>
          <p:cNvGrpSpPr>
            <a:grpSpLocks noChangeAspect="1"/>
          </p:cNvGrpSpPr>
          <p:nvPr/>
        </p:nvGrpSpPr>
        <p:grpSpPr bwMode="auto">
          <a:xfrm>
            <a:off x="355427" y="497305"/>
            <a:ext cx="8569773" cy="5962952"/>
            <a:chOff x="68" y="482"/>
            <a:chExt cx="7501" cy="3719"/>
          </a:xfrm>
        </p:grpSpPr>
        <p:sp>
          <p:nvSpPr>
            <p:cNvPr id="30" name="AutoShape 3"/>
            <p:cNvSpPr>
              <a:spLocks noChangeAspect="1" noChangeArrowheads="1" noTextEdit="1"/>
            </p:cNvSpPr>
            <p:nvPr/>
          </p:nvSpPr>
          <p:spPr bwMode="auto">
            <a:xfrm>
              <a:off x="68" y="482"/>
              <a:ext cx="7501" cy="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grpSp>
          <p:nvGrpSpPr>
            <p:cNvPr id="31" name="Group 205"/>
            <p:cNvGrpSpPr>
              <a:grpSpLocks/>
            </p:cNvGrpSpPr>
            <p:nvPr/>
          </p:nvGrpSpPr>
          <p:grpSpPr bwMode="auto">
            <a:xfrm>
              <a:off x="106" y="989"/>
              <a:ext cx="5212" cy="2695"/>
              <a:chOff x="106" y="989"/>
              <a:chExt cx="5212" cy="2695"/>
            </a:xfrm>
          </p:grpSpPr>
          <p:sp>
            <p:nvSpPr>
              <p:cNvPr id="316" name="Rectangle 157"/>
              <p:cNvSpPr>
                <a:spLocks noChangeArrowheads="1"/>
              </p:cNvSpPr>
              <p:nvPr/>
            </p:nvSpPr>
            <p:spPr bwMode="auto">
              <a:xfrm>
                <a:off x="2185"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7" name="Freeform 5"/>
              <p:cNvSpPr>
                <a:spLocks/>
              </p:cNvSpPr>
              <p:nvPr/>
            </p:nvSpPr>
            <p:spPr bwMode="auto">
              <a:xfrm>
                <a:off x="4520" y="1924"/>
                <a:ext cx="166" cy="1760"/>
              </a:xfrm>
              <a:custGeom>
                <a:avLst/>
                <a:gdLst>
                  <a:gd name="T0" fmla="*/ 0 w 166"/>
                  <a:gd name="T1" fmla="*/ 0 h 1760"/>
                  <a:gd name="T2" fmla="*/ 0 w 166"/>
                  <a:gd name="T3" fmla="*/ 1760 h 1760"/>
                  <a:gd name="T4" fmla="*/ 166 w 166"/>
                  <a:gd name="T5" fmla="*/ 1760 h 1760"/>
                </a:gdLst>
                <a:ahLst/>
                <a:cxnLst>
                  <a:cxn ang="0">
                    <a:pos x="T0" y="T1"/>
                  </a:cxn>
                  <a:cxn ang="0">
                    <a:pos x="T2" y="T3"/>
                  </a:cxn>
                  <a:cxn ang="0">
                    <a:pos x="T4" y="T5"/>
                  </a:cxn>
                </a:cxnLst>
                <a:rect l="0" t="0" r="r" b="b"/>
                <a:pathLst>
                  <a:path w="166" h="1760">
                    <a:moveTo>
                      <a:pt x="0" y="0"/>
                    </a:moveTo>
                    <a:lnTo>
                      <a:pt x="0" y="1760"/>
                    </a:lnTo>
                    <a:lnTo>
                      <a:pt x="166" y="176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18" name="Freeform 6"/>
              <p:cNvSpPr>
                <a:spLocks/>
              </p:cNvSpPr>
              <p:nvPr/>
            </p:nvSpPr>
            <p:spPr bwMode="auto">
              <a:xfrm>
                <a:off x="4520" y="1924"/>
                <a:ext cx="141" cy="1450"/>
              </a:xfrm>
              <a:custGeom>
                <a:avLst/>
                <a:gdLst>
                  <a:gd name="T0" fmla="*/ 0 w 141"/>
                  <a:gd name="T1" fmla="*/ 0 h 1450"/>
                  <a:gd name="T2" fmla="*/ 0 w 141"/>
                  <a:gd name="T3" fmla="*/ 1450 h 1450"/>
                  <a:gd name="T4" fmla="*/ 141 w 141"/>
                  <a:gd name="T5" fmla="*/ 1450 h 1450"/>
                </a:gdLst>
                <a:ahLst/>
                <a:cxnLst>
                  <a:cxn ang="0">
                    <a:pos x="T0" y="T1"/>
                  </a:cxn>
                  <a:cxn ang="0">
                    <a:pos x="T2" y="T3"/>
                  </a:cxn>
                  <a:cxn ang="0">
                    <a:pos x="T4" y="T5"/>
                  </a:cxn>
                </a:cxnLst>
                <a:rect l="0" t="0" r="r" b="b"/>
                <a:pathLst>
                  <a:path w="141" h="1450">
                    <a:moveTo>
                      <a:pt x="0" y="0"/>
                    </a:moveTo>
                    <a:lnTo>
                      <a:pt x="0" y="1450"/>
                    </a:lnTo>
                    <a:lnTo>
                      <a:pt x="141" y="145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19" name="Freeform 7"/>
              <p:cNvSpPr>
                <a:spLocks/>
              </p:cNvSpPr>
              <p:nvPr/>
            </p:nvSpPr>
            <p:spPr bwMode="auto">
              <a:xfrm>
                <a:off x="4520" y="1924"/>
                <a:ext cx="138" cy="1165"/>
              </a:xfrm>
              <a:custGeom>
                <a:avLst/>
                <a:gdLst>
                  <a:gd name="T0" fmla="*/ 0 w 138"/>
                  <a:gd name="T1" fmla="*/ 0 h 1165"/>
                  <a:gd name="T2" fmla="*/ 0 w 138"/>
                  <a:gd name="T3" fmla="*/ 1165 h 1165"/>
                  <a:gd name="T4" fmla="*/ 138 w 138"/>
                  <a:gd name="T5" fmla="*/ 1165 h 1165"/>
                </a:gdLst>
                <a:ahLst/>
                <a:cxnLst>
                  <a:cxn ang="0">
                    <a:pos x="T0" y="T1"/>
                  </a:cxn>
                  <a:cxn ang="0">
                    <a:pos x="T2" y="T3"/>
                  </a:cxn>
                  <a:cxn ang="0">
                    <a:pos x="T4" y="T5"/>
                  </a:cxn>
                </a:cxnLst>
                <a:rect l="0" t="0" r="r" b="b"/>
                <a:pathLst>
                  <a:path w="138" h="1165">
                    <a:moveTo>
                      <a:pt x="0" y="0"/>
                    </a:moveTo>
                    <a:lnTo>
                      <a:pt x="0" y="1165"/>
                    </a:lnTo>
                    <a:lnTo>
                      <a:pt x="138" y="116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0" name="Freeform 8"/>
              <p:cNvSpPr>
                <a:spLocks/>
              </p:cNvSpPr>
              <p:nvPr/>
            </p:nvSpPr>
            <p:spPr bwMode="auto">
              <a:xfrm>
                <a:off x="4520" y="1924"/>
                <a:ext cx="141" cy="880"/>
              </a:xfrm>
              <a:custGeom>
                <a:avLst/>
                <a:gdLst>
                  <a:gd name="T0" fmla="*/ 0 w 141"/>
                  <a:gd name="T1" fmla="*/ 0 h 880"/>
                  <a:gd name="T2" fmla="*/ 0 w 141"/>
                  <a:gd name="T3" fmla="*/ 880 h 880"/>
                  <a:gd name="T4" fmla="*/ 141 w 141"/>
                  <a:gd name="T5" fmla="*/ 880 h 880"/>
                </a:gdLst>
                <a:ahLst/>
                <a:cxnLst>
                  <a:cxn ang="0">
                    <a:pos x="T0" y="T1"/>
                  </a:cxn>
                  <a:cxn ang="0">
                    <a:pos x="T2" y="T3"/>
                  </a:cxn>
                  <a:cxn ang="0">
                    <a:pos x="T4" y="T5"/>
                  </a:cxn>
                </a:cxnLst>
                <a:rect l="0" t="0" r="r" b="b"/>
                <a:pathLst>
                  <a:path w="141" h="880">
                    <a:moveTo>
                      <a:pt x="0" y="0"/>
                    </a:moveTo>
                    <a:lnTo>
                      <a:pt x="0" y="880"/>
                    </a:lnTo>
                    <a:lnTo>
                      <a:pt x="141" y="88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1" name="Freeform 9"/>
              <p:cNvSpPr>
                <a:spLocks/>
              </p:cNvSpPr>
              <p:nvPr/>
            </p:nvSpPr>
            <p:spPr bwMode="auto">
              <a:xfrm>
                <a:off x="4520" y="1924"/>
                <a:ext cx="141" cy="537"/>
              </a:xfrm>
              <a:custGeom>
                <a:avLst/>
                <a:gdLst>
                  <a:gd name="T0" fmla="*/ 0 w 141"/>
                  <a:gd name="T1" fmla="*/ 0 h 537"/>
                  <a:gd name="T2" fmla="*/ 0 w 141"/>
                  <a:gd name="T3" fmla="*/ 537 h 537"/>
                  <a:gd name="T4" fmla="*/ 141 w 141"/>
                  <a:gd name="T5" fmla="*/ 537 h 537"/>
                </a:gdLst>
                <a:ahLst/>
                <a:cxnLst>
                  <a:cxn ang="0">
                    <a:pos x="T0" y="T1"/>
                  </a:cxn>
                  <a:cxn ang="0">
                    <a:pos x="T2" y="T3"/>
                  </a:cxn>
                  <a:cxn ang="0">
                    <a:pos x="T4" y="T5"/>
                  </a:cxn>
                </a:cxnLst>
                <a:rect l="0" t="0" r="r" b="b"/>
                <a:pathLst>
                  <a:path w="141" h="537">
                    <a:moveTo>
                      <a:pt x="0" y="0"/>
                    </a:moveTo>
                    <a:lnTo>
                      <a:pt x="0" y="537"/>
                    </a:lnTo>
                    <a:lnTo>
                      <a:pt x="141" y="53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2" name="Freeform 10"/>
              <p:cNvSpPr>
                <a:spLocks/>
              </p:cNvSpPr>
              <p:nvPr/>
            </p:nvSpPr>
            <p:spPr bwMode="auto">
              <a:xfrm>
                <a:off x="4520" y="1924"/>
                <a:ext cx="141" cy="217"/>
              </a:xfrm>
              <a:custGeom>
                <a:avLst/>
                <a:gdLst>
                  <a:gd name="T0" fmla="*/ 0 w 141"/>
                  <a:gd name="T1" fmla="*/ 0 h 217"/>
                  <a:gd name="T2" fmla="*/ 0 w 141"/>
                  <a:gd name="T3" fmla="*/ 217 h 217"/>
                  <a:gd name="T4" fmla="*/ 141 w 141"/>
                  <a:gd name="T5" fmla="*/ 217 h 217"/>
                </a:gdLst>
                <a:ahLst/>
                <a:cxnLst>
                  <a:cxn ang="0">
                    <a:pos x="T0" y="T1"/>
                  </a:cxn>
                  <a:cxn ang="0">
                    <a:pos x="T2" y="T3"/>
                  </a:cxn>
                  <a:cxn ang="0">
                    <a:pos x="T4" y="T5"/>
                  </a:cxn>
                </a:cxnLst>
                <a:rect l="0" t="0" r="r" b="b"/>
                <a:pathLst>
                  <a:path w="141" h="217">
                    <a:moveTo>
                      <a:pt x="0" y="0"/>
                    </a:moveTo>
                    <a:lnTo>
                      <a:pt x="0" y="217"/>
                    </a:lnTo>
                    <a:lnTo>
                      <a:pt x="141"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3" name="Freeform 11"/>
              <p:cNvSpPr>
                <a:spLocks/>
              </p:cNvSpPr>
              <p:nvPr/>
            </p:nvSpPr>
            <p:spPr bwMode="auto">
              <a:xfrm>
                <a:off x="3291" y="1533"/>
                <a:ext cx="2027" cy="99"/>
              </a:xfrm>
              <a:custGeom>
                <a:avLst/>
                <a:gdLst>
                  <a:gd name="T0" fmla="*/ 0 w 2027"/>
                  <a:gd name="T1" fmla="*/ 0 h 99"/>
                  <a:gd name="T2" fmla="*/ 0 w 2027"/>
                  <a:gd name="T3" fmla="*/ 49 h 99"/>
                  <a:gd name="T4" fmla="*/ 2027 w 2027"/>
                  <a:gd name="T5" fmla="*/ 49 h 99"/>
                  <a:gd name="T6" fmla="*/ 2027 w 2027"/>
                  <a:gd name="T7" fmla="*/ 99 h 99"/>
                </a:gdLst>
                <a:ahLst/>
                <a:cxnLst>
                  <a:cxn ang="0">
                    <a:pos x="T0" y="T1"/>
                  </a:cxn>
                  <a:cxn ang="0">
                    <a:pos x="T2" y="T3"/>
                  </a:cxn>
                  <a:cxn ang="0">
                    <a:pos x="T4" y="T5"/>
                  </a:cxn>
                  <a:cxn ang="0">
                    <a:pos x="T6" y="T7"/>
                  </a:cxn>
                </a:cxnLst>
                <a:rect l="0" t="0" r="r" b="b"/>
                <a:pathLst>
                  <a:path w="2027" h="99">
                    <a:moveTo>
                      <a:pt x="0" y="0"/>
                    </a:moveTo>
                    <a:lnTo>
                      <a:pt x="0" y="49"/>
                    </a:lnTo>
                    <a:lnTo>
                      <a:pt x="2027" y="49"/>
                    </a:lnTo>
                    <a:lnTo>
                      <a:pt x="2027"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4" name="Freeform 12"/>
              <p:cNvSpPr>
                <a:spLocks/>
              </p:cNvSpPr>
              <p:nvPr/>
            </p:nvSpPr>
            <p:spPr bwMode="auto">
              <a:xfrm>
                <a:off x="2194" y="1924"/>
                <a:ext cx="110" cy="1525"/>
              </a:xfrm>
              <a:custGeom>
                <a:avLst/>
                <a:gdLst>
                  <a:gd name="T0" fmla="*/ 0 w 328"/>
                  <a:gd name="T1" fmla="*/ 0 h 1525"/>
                  <a:gd name="T2" fmla="*/ 0 w 328"/>
                  <a:gd name="T3" fmla="*/ 1525 h 1525"/>
                  <a:gd name="T4" fmla="*/ 328 w 328"/>
                  <a:gd name="T5" fmla="*/ 1525 h 1525"/>
                </a:gdLst>
                <a:ahLst/>
                <a:cxnLst>
                  <a:cxn ang="0">
                    <a:pos x="T0" y="T1"/>
                  </a:cxn>
                  <a:cxn ang="0">
                    <a:pos x="T2" y="T3"/>
                  </a:cxn>
                  <a:cxn ang="0">
                    <a:pos x="T4" y="T5"/>
                  </a:cxn>
                </a:cxnLst>
                <a:rect l="0" t="0" r="r" b="b"/>
                <a:pathLst>
                  <a:path w="328" h="1525">
                    <a:moveTo>
                      <a:pt x="0" y="0"/>
                    </a:moveTo>
                    <a:lnTo>
                      <a:pt x="0" y="1525"/>
                    </a:lnTo>
                    <a:lnTo>
                      <a:pt x="328" y="152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5" name="Freeform 13"/>
              <p:cNvSpPr>
                <a:spLocks/>
              </p:cNvSpPr>
              <p:nvPr/>
            </p:nvSpPr>
            <p:spPr bwMode="auto">
              <a:xfrm>
                <a:off x="2204" y="1924"/>
                <a:ext cx="121" cy="1272"/>
              </a:xfrm>
              <a:custGeom>
                <a:avLst/>
                <a:gdLst>
                  <a:gd name="T0" fmla="*/ 0 w 297"/>
                  <a:gd name="T1" fmla="*/ 0 h 1223"/>
                  <a:gd name="T2" fmla="*/ 0 w 297"/>
                  <a:gd name="T3" fmla="*/ 1223 h 1223"/>
                  <a:gd name="T4" fmla="*/ 297 w 297"/>
                  <a:gd name="T5" fmla="*/ 1223 h 1223"/>
                </a:gdLst>
                <a:ahLst/>
                <a:cxnLst>
                  <a:cxn ang="0">
                    <a:pos x="T0" y="T1"/>
                  </a:cxn>
                  <a:cxn ang="0">
                    <a:pos x="T2" y="T3"/>
                  </a:cxn>
                  <a:cxn ang="0">
                    <a:pos x="T4" y="T5"/>
                  </a:cxn>
                </a:cxnLst>
                <a:rect l="0" t="0" r="r" b="b"/>
                <a:pathLst>
                  <a:path w="297" h="1223">
                    <a:moveTo>
                      <a:pt x="0" y="0"/>
                    </a:moveTo>
                    <a:lnTo>
                      <a:pt x="0" y="1223"/>
                    </a:lnTo>
                    <a:lnTo>
                      <a:pt x="297"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6" name="Freeform 14"/>
              <p:cNvSpPr>
                <a:spLocks/>
              </p:cNvSpPr>
              <p:nvPr/>
            </p:nvSpPr>
            <p:spPr bwMode="auto">
              <a:xfrm>
                <a:off x="2204" y="1924"/>
                <a:ext cx="121" cy="923"/>
              </a:xfrm>
              <a:custGeom>
                <a:avLst/>
                <a:gdLst>
                  <a:gd name="T0" fmla="*/ 0 w 297"/>
                  <a:gd name="T1" fmla="*/ 0 h 888"/>
                  <a:gd name="T2" fmla="*/ 0 w 297"/>
                  <a:gd name="T3" fmla="*/ 888 h 888"/>
                  <a:gd name="T4" fmla="*/ 297 w 297"/>
                  <a:gd name="T5" fmla="*/ 888 h 888"/>
                </a:gdLst>
                <a:ahLst/>
                <a:cxnLst>
                  <a:cxn ang="0">
                    <a:pos x="T0" y="T1"/>
                  </a:cxn>
                  <a:cxn ang="0">
                    <a:pos x="T2" y="T3"/>
                  </a:cxn>
                  <a:cxn ang="0">
                    <a:pos x="T4" y="T5"/>
                  </a:cxn>
                </a:cxnLst>
                <a:rect l="0" t="0" r="r" b="b"/>
                <a:pathLst>
                  <a:path w="297" h="888">
                    <a:moveTo>
                      <a:pt x="0" y="0"/>
                    </a:moveTo>
                    <a:lnTo>
                      <a:pt x="0" y="888"/>
                    </a:lnTo>
                    <a:lnTo>
                      <a:pt x="297"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7" name="Freeform 15"/>
              <p:cNvSpPr>
                <a:spLocks/>
              </p:cNvSpPr>
              <p:nvPr/>
            </p:nvSpPr>
            <p:spPr bwMode="auto">
              <a:xfrm>
                <a:off x="2199" y="1924"/>
                <a:ext cx="126" cy="575"/>
              </a:xfrm>
              <a:custGeom>
                <a:avLst/>
                <a:gdLst>
                  <a:gd name="T0" fmla="*/ 0 w 297"/>
                  <a:gd name="T1" fmla="*/ 0 h 553"/>
                  <a:gd name="T2" fmla="*/ 0 w 297"/>
                  <a:gd name="T3" fmla="*/ 553 h 553"/>
                  <a:gd name="T4" fmla="*/ 297 w 297"/>
                  <a:gd name="T5" fmla="*/ 553 h 553"/>
                </a:gdLst>
                <a:ahLst/>
                <a:cxnLst>
                  <a:cxn ang="0">
                    <a:pos x="T0" y="T1"/>
                  </a:cxn>
                  <a:cxn ang="0">
                    <a:pos x="T2" y="T3"/>
                  </a:cxn>
                  <a:cxn ang="0">
                    <a:pos x="T4" y="T5"/>
                  </a:cxn>
                </a:cxnLst>
                <a:rect l="0" t="0" r="r" b="b"/>
                <a:pathLst>
                  <a:path w="297" h="553">
                    <a:moveTo>
                      <a:pt x="0" y="0"/>
                    </a:moveTo>
                    <a:lnTo>
                      <a:pt x="0" y="553"/>
                    </a:lnTo>
                    <a:lnTo>
                      <a:pt x="297"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8" name="Freeform 16"/>
              <p:cNvSpPr>
                <a:spLocks/>
              </p:cNvSpPr>
              <p:nvPr/>
            </p:nvSpPr>
            <p:spPr bwMode="auto">
              <a:xfrm>
                <a:off x="2207" y="1924"/>
                <a:ext cx="118" cy="217"/>
              </a:xfrm>
              <a:custGeom>
                <a:avLst/>
                <a:gdLst>
                  <a:gd name="T0" fmla="*/ 0 w 297"/>
                  <a:gd name="T1" fmla="*/ 0 h 217"/>
                  <a:gd name="T2" fmla="*/ 0 w 297"/>
                  <a:gd name="T3" fmla="*/ 217 h 217"/>
                  <a:gd name="T4" fmla="*/ 297 w 297"/>
                  <a:gd name="T5" fmla="*/ 217 h 217"/>
                </a:gdLst>
                <a:ahLst/>
                <a:cxnLst>
                  <a:cxn ang="0">
                    <a:pos x="T0" y="T1"/>
                  </a:cxn>
                  <a:cxn ang="0">
                    <a:pos x="T2" y="T3"/>
                  </a:cxn>
                  <a:cxn ang="0">
                    <a:pos x="T4" y="T5"/>
                  </a:cxn>
                </a:cxnLst>
                <a:rect l="0" t="0" r="r" b="b"/>
                <a:pathLst>
                  <a:path w="297" h="217">
                    <a:moveTo>
                      <a:pt x="0" y="0"/>
                    </a:moveTo>
                    <a:lnTo>
                      <a:pt x="0" y="217"/>
                    </a:lnTo>
                    <a:lnTo>
                      <a:pt x="297"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9" name="Freeform 17"/>
              <p:cNvSpPr>
                <a:spLocks/>
              </p:cNvSpPr>
              <p:nvPr/>
            </p:nvSpPr>
            <p:spPr bwMode="auto">
              <a:xfrm>
                <a:off x="3175" y="1533"/>
                <a:ext cx="110" cy="99"/>
              </a:xfrm>
              <a:custGeom>
                <a:avLst/>
                <a:gdLst>
                  <a:gd name="T0" fmla="*/ 110 w 110"/>
                  <a:gd name="T1" fmla="*/ 0 h 99"/>
                  <a:gd name="T2" fmla="*/ 110 w 110"/>
                  <a:gd name="T3" fmla="*/ 49 h 99"/>
                  <a:gd name="T4" fmla="*/ 0 w 110"/>
                  <a:gd name="T5" fmla="*/ 49 h 99"/>
                  <a:gd name="T6" fmla="*/ 0 w 110"/>
                  <a:gd name="T7" fmla="*/ 99 h 99"/>
                </a:gdLst>
                <a:ahLst/>
                <a:cxnLst>
                  <a:cxn ang="0">
                    <a:pos x="T0" y="T1"/>
                  </a:cxn>
                  <a:cxn ang="0">
                    <a:pos x="T2" y="T3"/>
                  </a:cxn>
                  <a:cxn ang="0">
                    <a:pos x="T4" y="T5"/>
                  </a:cxn>
                  <a:cxn ang="0">
                    <a:pos x="T6" y="T7"/>
                  </a:cxn>
                </a:cxnLst>
                <a:rect l="0" t="0" r="r" b="b"/>
                <a:pathLst>
                  <a:path w="110" h="99">
                    <a:moveTo>
                      <a:pt x="110" y="0"/>
                    </a:moveTo>
                    <a:lnTo>
                      <a:pt x="110"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0" name="Freeform 18"/>
              <p:cNvSpPr>
                <a:spLocks/>
              </p:cNvSpPr>
              <p:nvPr/>
            </p:nvSpPr>
            <p:spPr bwMode="auto">
              <a:xfrm>
                <a:off x="304" y="1924"/>
                <a:ext cx="292" cy="1521"/>
              </a:xfrm>
              <a:custGeom>
                <a:avLst/>
                <a:gdLst>
                  <a:gd name="T0" fmla="*/ 0 w 292"/>
                  <a:gd name="T1" fmla="*/ 0 h 1521"/>
                  <a:gd name="T2" fmla="*/ 0 w 292"/>
                  <a:gd name="T3" fmla="*/ 1521 h 1521"/>
                  <a:gd name="T4" fmla="*/ 292 w 292"/>
                  <a:gd name="T5" fmla="*/ 1521 h 1521"/>
                </a:gdLst>
                <a:ahLst/>
                <a:cxnLst>
                  <a:cxn ang="0">
                    <a:pos x="T0" y="T1"/>
                  </a:cxn>
                  <a:cxn ang="0">
                    <a:pos x="T2" y="T3"/>
                  </a:cxn>
                  <a:cxn ang="0">
                    <a:pos x="T4" y="T5"/>
                  </a:cxn>
                </a:cxnLst>
                <a:rect l="0" t="0" r="r" b="b"/>
                <a:pathLst>
                  <a:path w="292" h="1521">
                    <a:moveTo>
                      <a:pt x="0" y="0"/>
                    </a:moveTo>
                    <a:lnTo>
                      <a:pt x="0" y="1521"/>
                    </a:lnTo>
                    <a:lnTo>
                      <a:pt x="292" y="1521"/>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1" name="Freeform 19"/>
              <p:cNvSpPr>
                <a:spLocks/>
              </p:cNvSpPr>
              <p:nvPr/>
            </p:nvSpPr>
            <p:spPr bwMode="auto">
              <a:xfrm>
                <a:off x="304" y="1924"/>
                <a:ext cx="239" cy="1223"/>
              </a:xfrm>
              <a:custGeom>
                <a:avLst/>
                <a:gdLst>
                  <a:gd name="T0" fmla="*/ 0 w 239"/>
                  <a:gd name="T1" fmla="*/ 0 h 1223"/>
                  <a:gd name="T2" fmla="*/ 0 w 239"/>
                  <a:gd name="T3" fmla="*/ 1223 h 1223"/>
                  <a:gd name="T4" fmla="*/ 239 w 239"/>
                  <a:gd name="T5" fmla="*/ 1223 h 1223"/>
                </a:gdLst>
                <a:ahLst/>
                <a:cxnLst>
                  <a:cxn ang="0">
                    <a:pos x="T0" y="T1"/>
                  </a:cxn>
                  <a:cxn ang="0">
                    <a:pos x="T2" y="T3"/>
                  </a:cxn>
                  <a:cxn ang="0">
                    <a:pos x="T4" y="T5"/>
                  </a:cxn>
                </a:cxnLst>
                <a:rect l="0" t="0" r="r" b="b"/>
                <a:pathLst>
                  <a:path w="239" h="1223">
                    <a:moveTo>
                      <a:pt x="0" y="0"/>
                    </a:moveTo>
                    <a:lnTo>
                      <a:pt x="0" y="1223"/>
                    </a:lnTo>
                    <a:lnTo>
                      <a:pt x="239"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2" name="Freeform 20"/>
              <p:cNvSpPr>
                <a:spLocks/>
              </p:cNvSpPr>
              <p:nvPr/>
            </p:nvSpPr>
            <p:spPr bwMode="auto">
              <a:xfrm>
                <a:off x="304" y="1924"/>
                <a:ext cx="239" cy="888"/>
              </a:xfrm>
              <a:custGeom>
                <a:avLst/>
                <a:gdLst>
                  <a:gd name="T0" fmla="*/ 0 w 239"/>
                  <a:gd name="T1" fmla="*/ 0 h 888"/>
                  <a:gd name="T2" fmla="*/ 0 w 239"/>
                  <a:gd name="T3" fmla="*/ 888 h 888"/>
                  <a:gd name="T4" fmla="*/ 239 w 239"/>
                  <a:gd name="T5" fmla="*/ 888 h 888"/>
                </a:gdLst>
                <a:ahLst/>
                <a:cxnLst>
                  <a:cxn ang="0">
                    <a:pos x="T0" y="T1"/>
                  </a:cxn>
                  <a:cxn ang="0">
                    <a:pos x="T2" y="T3"/>
                  </a:cxn>
                  <a:cxn ang="0">
                    <a:pos x="T4" y="T5"/>
                  </a:cxn>
                </a:cxnLst>
                <a:rect l="0" t="0" r="r" b="b"/>
                <a:pathLst>
                  <a:path w="239" h="888">
                    <a:moveTo>
                      <a:pt x="0" y="0"/>
                    </a:moveTo>
                    <a:lnTo>
                      <a:pt x="0" y="888"/>
                    </a:lnTo>
                    <a:lnTo>
                      <a:pt x="239"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3" name="Freeform 21"/>
              <p:cNvSpPr>
                <a:spLocks/>
              </p:cNvSpPr>
              <p:nvPr/>
            </p:nvSpPr>
            <p:spPr bwMode="auto">
              <a:xfrm>
                <a:off x="304" y="1924"/>
                <a:ext cx="239" cy="553"/>
              </a:xfrm>
              <a:custGeom>
                <a:avLst/>
                <a:gdLst>
                  <a:gd name="T0" fmla="*/ 0 w 239"/>
                  <a:gd name="T1" fmla="*/ 0 h 553"/>
                  <a:gd name="T2" fmla="*/ 0 w 239"/>
                  <a:gd name="T3" fmla="*/ 553 h 553"/>
                  <a:gd name="T4" fmla="*/ 239 w 239"/>
                  <a:gd name="T5" fmla="*/ 553 h 553"/>
                </a:gdLst>
                <a:ahLst/>
                <a:cxnLst>
                  <a:cxn ang="0">
                    <a:pos x="T0" y="T1"/>
                  </a:cxn>
                  <a:cxn ang="0">
                    <a:pos x="T2" y="T3"/>
                  </a:cxn>
                  <a:cxn ang="0">
                    <a:pos x="T4" y="T5"/>
                  </a:cxn>
                </a:cxnLst>
                <a:rect l="0" t="0" r="r" b="b"/>
                <a:pathLst>
                  <a:path w="239" h="553">
                    <a:moveTo>
                      <a:pt x="0" y="0"/>
                    </a:moveTo>
                    <a:lnTo>
                      <a:pt x="0" y="553"/>
                    </a:lnTo>
                    <a:lnTo>
                      <a:pt x="239"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4" name="Freeform 22"/>
              <p:cNvSpPr>
                <a:spLocks/>
              </p:cNvSpPr>
              <p:nvPr/>
            </p:nvSpPr>
            <p:spPr bwMode="auto">
              <a:xfrm>
                <a:off x="304" y="1924"/>
                <a:ext cx="239" cy="217"/>
              </a:xfrm>
              <a:custGeom>
                <a:avLst/>
                <a:gdLst>
                  <a:gd name="T0" fmla="*/ 0 w 239"/>
                  <a:gd name="T1" fmla="*/ 0 h 217"/>
                  <a:gd name="T2" fmla="*/ 0 w 239"/>
                  <a:gd name="T3" fmla="*/ 217 h 217"/>
                  <a:gd name="T4" fmla="*/ 239 w 239"/>
                  <a:gd name="T5" fmla="*/ 217 h 217"/>
                </a:gdLst>
                <a:ahLst/>
                <a:cxnLst>
                  <a:cxn ang="0">
                    <a:pos x="T0" y="T1"/>
                  </a:cxn>
                  <a:cxn ang="0">
                    <a:pos x="T2" y="T3"/>
                  </a:cxn>
                  <a:cxn ang="0">
                    <a:pos x="T4" y="T5"/>
                  </a:cxn>
                </a:cxnLst>
                <a:rect l="0" t="0" r="r" b="b"/>
                <a:pathLst>
                  <a:path w="239" h="217">
                    <a:moveTo>
                      <a:pt x="0" y="0"/>
                    </a:moveTo>
                    <a:lnTo>
                      <a:pt x="0" y="217"/>
                    </a:lnTo>
                    <a:lnTo>
                      <a:pt x="239"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5" name="Freeform 23"/>
              <p:cNvSpPr>
                <a:spLocks/>
              </p:cNvSpPr>
              <p:nvPr/>
            </p:nvSpPr>
            <p:spPr bwMode="auto">
              <a:xfrm>
                <a:off x="1085" y="1533"/>
                <a:ext cx="2189" cy="99"/>
              </a:xfrm>
              <a:custGeom>
                <a:avLst/>
                <a:gdLst>
                  <a:gd name="T0" fmla="*/ 2189 w 2189"/>
                  <a:gd name="T1" fmla="*/ 0 h 99"/>
                  <a:gd name="T2" fmla="*/ 2189 w 2189"/>
                  <a:gd name="T3" fmla="*/ 49 h 99"/>
                  <a:gd name="T4" fmla="*/ 0 w 2189"/>
                  <a:gd name="T5" fmla="*/ 49 h 99"/>
                  <a:gd name="T6" fmla="*/ 0 w 2189"/>
                  <a:gd name="T7" fmla="*/ 99 h 99"/>
                </a:gdLst>
                <a:ahLst/>
                <a:cxnLst>
                  <a:cxn ang="0">
                    <a:pos x="T0" y="T1"/>
                  </a:cxn>
                  <a:cxn ang="0">
                    <a:pos x="T2" y="T3"/>
                  </a:cxn>
                  <a:cxn ang="0">
                    <a:pos x="T4" y="T5"/>
                  </a:cxn>
                  <a:cxn ang="0">
                    <a:pos x="T6" y="T7"/>
                  </a:cxn>
                </a:cxnLst>
                <a:rect l="0" t="0" r="r" b="b"/>
                <a:pathLst>
                  <a:path w="2189" h="99">
                    <a:moveTo>
                      <a:pt x="2189" y="0"/>
                    </a:moveTo>
                    <a:lnTo>
                      <a:pt x="2189"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6" name="Line 24"/>
              <p:cNvSpPr>
                <a:spLocks noChangeShapeType="1"/>
              </p:cNvSpPr>
              <p:nvPr/>
            </p:nvSpPr>
            <p:spPr bwMode="auto">
              <a:xfrm>
                <a:off x="3286" y="1226"/>
                <a:ext cx="0" cy="71"/>
              </a:xfrm>
              <a:prstGeom prst="line">
                <a:avLst/>
              </a:prstGeom>
              <a:noFill/>
              <a:ln w="22" cap="flat">
                <a:solidFill>
                  <a:srgbClr val="94B2B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7" name="Rectangle 25"/>
              <p:cNvSpPr>
                <a:spLocks noChangeArrowheads="1"/>
              </p:cNvSpPr>
              <p:nvPr/>
            </p:nvSpPr>
            <p:spPr bwMode="auto">
              <a:xfrm>
                <a:off x="1718" y="989"/>
                <a:ext cx="3136" cy="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38" name="Rectangle 26"/>
              <p:cNvSpPr>
                <a:spLocks noChangeArrowheads="1"/>
              </p:cNvSpPr>
              <p:nvPr/>
            </p:nvSpPr>
            <p:spPr bwMode="auto">
              <a:xfrm>
                <a:off x="1718" y="1017"/>
                <a:ext cx="3136" cy="18"/>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39" name="Rectangle 27"/>
              <p:cNvSpPr>
                <a:spLocks noChangeArrowheads="1"/>
              </p:cNvSpPr>
              <p:nvPr/>
            </p:nvSpPr>
            <p:spPr bwMode="auto">
              <a:xfrm>
                <a:off x="1718" y="1035"/>
                <a:ext cx="3136" cy="13"/>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0" name="Rectangle 28"/>
              <p:cNvSpPr>
                <a:spLocks noChangeArrowheads="1"/>
              </p:cNvSpPr>
              <p:nvPr/>
            </p:nvSpPr>
            <p:spPr bwMode="auto">
              <a:xfrm>
                <a:off x="1718" y="1048"/>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1" name="Rectangle 29"/>
              <p:cNvSpPr>
                <a:spLocks noChangeArrowheads="1"/>
              </p:cNvSpPr>
              <p:nvPr/>
            </p:nvSpPr>
            <p:spPr bwMode="auto">
              <a:xfrm>
                <a:off x="1718" y="1059"/>
                <a:ext cx="3136" cy="8"/>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2" name="Rectangle 30"/>
              <p:cNvSpPr>
                <a:spLocks noChangeArrowheads="1"/>
              </p:cNvSpPr>
              <p:nvPr/>
            </p:nvSpPr>
            <p:spPr bwMode="auto">
              <a:xfrm>
                <a:off x="1718" y="1067"/>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3" name="Rectangle 31"/>
              <p:cNvSpPr>
                <a:spLocks noChangeArrowheads="1"/>
              </p:cNvSpPr>
              <p:nvPr/>
            </p:nvSpPr>
            <p:spPr bwMode="auto">
              <a:xfrm>
                <a:off x="1718" y="1076"/>
                <a:ext cx="3136" cy="8"/>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4" name="Rectangle 32"/>
              <p:cNvSpPr>
                <a:spLocks noChangeArrowheads="1"/>
              </p:cNvSpPr>
              <p:nvPr/>
            </p:nvSpPr>
            <p:spPr bwMode="auto">
              <a:xfrm>
                <a:off x="1718" y="1084"/>
                <a:ext cx="3136" cy="7"/>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5" name="Rectangle 33"/>
              <p:cNvSpPr>
                <a:spLocks noChangeArrowheads="1"/>
              </p:cNvSpPr>
              <p:nvPr/>
            </p:nvSpPr>
            <p:spPr bwMode="auto">
              <a:xfrm>
                <a:off x="1718" y="1091"/>
                <a:ext cx="3136" cy="8"/>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6" name="Rectangle 34"/>
              <p:cNvSpPr>
                <a:spLocks noChangeArrowheads="1"/>
              </p:cNvSpPr>
              <p:nvPr/>
            </p:nvSpPr>
            <p:spPr bwMode="auto">
              <a:xfrm>
                <a:off x="1718" y="1099"/>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7" name="Rectangle 35"/>
              <p:cNvSpPr>
                <a:spLocks noChangeArrowheads="1"/>
              </p:cNvSpPr>
              <p:nvPr/>
            </p:nvSpPr>
            <p:spPr bwMode="auto">
              <a:xfrm>
                <a:off x="1718" y="1106"/>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8" name="Rectangle 36"/>
              <p:cNvSpPr>
                <a:spLocks noChangeArrowheads="1"/>
              </p:cNvSpPr>
              <p:nvPr/>
            </p:nvSpPr>
            <p:spPr bwMode="auto">
              <a:xfrm>
                <a:off x="1718" y="1114"/>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9" name="Rectangle 37"/>
              <p:cNvSpPr>
                <a:spLocks noChangeArrowheads="1"/>
              </p:cNvSpPr>
              <p:nvPr/>
            </p:nvSpPr>
            <p:spPr bwMode="auto">
              <a:xfrm>
                <a:off x="1718" y="1121"/>
                <a:ext cx="3136" cy="7"/>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0" name="Rectangle 38"/>
              <p:cNvSpPr>
                <a:spLocks noChangeArrowheads="1"/>
              </p:cNvSpPr>
              <p:nvPr/>
            </p:nvSpPr>
            <p:spPr bwMode="auto">
              <a:xfrm>
                <a:off x="1718" y="1128"/>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1" name="Rectangle 39"/>
              <p:cNvSpPr>
                <a:spLocks noChangeArrowheads="1"/>
              </p:cNvSpPr>
              <p:nvPr/>
            </p:nvSpPr>
            <p:spPr bwMode="auto">
              <a:xfrm>
                <a:off x="1718" y="1136"/>
                <a:ext cx="3136" cy="9"/>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2" name="Rectangle 40"/>
              <p:cNvSpPr>
                <a:spLocks noChangeArrowheads="1"/>
              </p:cNvSpPr>
              <p:nvPr/>
            </p:nvSpPr>
            <p:spPr bwMode="auto">
              <a:xfrm>
                <a:off x="1718" y="1145"/>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3" name="Rectangle 41"/>
              <p:cNvSpPr>
                <a:spLocks noChangeArrowheads="1"/>
              </p:cNvSpPr>
              <p:nvPr/>
            </p:nvSpPr>
            <p:spPr bwMode="auto">
              <a:xfrm>
                <a:off x="1718" y="1155"/>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4" name="Rectangle 42"/>
              <p:cNvSpPr>
                <a:spLocks noChangeArrowheads="1"/>
              </p:cNvSpPr>
              <p:nvPr/>
            </p:nvSpPr>
            <p:spPr bwMode="auto">
              <a:xfrm>
                <a:off x="1718" y="1168"/>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5" name="Rectangle 43"/>
              <p:cNvSpPr>
                <a:spLocks noChangeArrowheads="1"/>
              </p:cNvSpPr>
              <p:nvPr/>
            </p:nvSpPr>
            <p:spPr bwMode="auto">
              <a:xfrm>
                <a:off x="1718" y="1186"/>
                <a:ext cx="3136" cy="26"/>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6" name="Rectangle 44"/>
              <p:cNvSpPr>
                <a:spLocks noChangeArrowheads="1"/>
              </p:cNvSpPr>
              <p:nvPr/>
            </p:nvSpPr>
            <p:spPr bwMode="auto">
              <a:xfrm>
                <a:off x="1718" y="1212"/>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7" name="Rectangle 45"/>
              <p:cNvSpPr>
                <a:spLocks noChangeArrowheads="1"/>
              </p:cNvSpPr>
              <p:nvPr/>
            </p:nvSpPr>
            <p:spPr bwMode="auto">
              <a:xfrm>
                <a:off x="1718" y="1212"/>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8" name="Rectangle 46"/>
              <p:cNvSpPr>
                <a:spLocks noChangeArrowheads="1"/>
              </p:cNvSpPr>
              <p:nvPr/>
            </p:nvSpPr>
            <p:spPr bwMode="auto">
              <a:xfrm>
                <a:off x="1718" y="1213"/>
                <a:ext cx="3136" cy="1"/>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9" name="Rectangle 47"/>
              <p:cNvSpPr>
                <a:spLocks noChangeArrowheads="1"/>
              </p:cNvSpPr>
              <p:nvPr/>
            </p:nvSpPr>
            <p:spPr bwMode="auto">
              <a:xfrm>
                <a:off x="1718" y="1214"/>
                <a:ext cx="3136"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0" name="Rectangle 48"/>
              <p:cNvSpPr>
                <a:spLocks noChangeArrowheads="1"/>
              </p:cNvSpPr>
              <p:nvPr/>
            </p:nvSpPr>
            <p:spPr bwMode="auto">
              <a:xfrm>
                <a:off x="1718" y="1215"/>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1" name="Rectangle 49"/>
              <p:cNvSpPr>
                <a:spLocks noChangeArrowheads="1"/>
              </p:cNvSpPr>
              <p:nvPr/>
            </p:nvSpPr>
            <p:spPr bwMode="auto">
              <a:xfrm>
                <a:off x="1718" y="1216"/>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2" name="Rectangle 50"/>
              <p:cNvSpPr>
                <a:spLocks noChangeArrowheads="1"/>
              </p:cNvSpPr>
              <p:nvPr/>
            </p:nvSpPr>
            <p:spPr bwMode="auto">
              <a:xfrm>
                <a:off x="1718" y="1217"/>
                <a:ext cx="3136" cy="1"/>
              </a:xfrm>
              <a:prstGeom prst="rect">
                <a:avLst/>
              </a:prstGeom>
              <a:solidFill>
                <a:srgbClr val="ECF5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3" name="Rectangle 51"/>
              <p:cNvSpPr>
                <a:spLocks noChangeArrowheads="1"/>
              </p:cNvSpPr>
              <p:nvPr/>
            </p:nvSpPr>
            <p:spPr bwMode="auto">
              <a:xfrm>
                <a:off x="1718" y="1217"/>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4" name="Rectangle 52"/>
              <p:cNvSpPr>
                <a:spLocks noChangeArrowheads="1"/>
              </p:cNvSpPr>
              <p:nvPr/>
            </p:nvSpPr>
            <p:spPr bwMode="auto">
              <a:xfrm>
                <a:off x="1718" y="1218"/>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5" name="Rectangle 53"/>
              <p:cNvSpPr>
                <a:spLocks noChangeArrowheads="1"/>
              </p:cNvSpPr>
              <p:nvPr/>
            </p:nvSpPr>
            <p:spPr bwMode="auto">
              <a:xfrm>
                <a:off x="1718" y="1219"/>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6" name="Rectangle 54"/>
              <p:cNvSpPr>
                <a:spLocks noChangeArrowheads="1"/>
              </p:cNvSpPr>
              <p:nvPr/>
            </p:nvSpPr>
            <p:spPr bwMode="auto">
              <a:xfrm>
                <a:off x="1718" y="1220"/>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7" name="Rectangle 55"/>
              <p:cNvSpPr>
                <a:spLocks noChangeArrowheads="1"/>
              </p:cNvSpPr>
              <p:nvPr/>
            </p:nvSpPr>
            <p:spPr bwMode="auto">
              <a:xfrm>
                <a:off x="1718" y="1221"/>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8" name="Rectangle 56"/>
              <p:cNvSpPr>
                <a:spLocks noChangeArrowheads="1"/>
              </p:cNvSpPr>
              <p:nvPr/>
            </p:nvSpPr>
            <p:spPr bwMode="auto">
              <a:xfrm>
                <a:off x="1718" y="1222"/>
                <a:ext cx="3136" cy="1"/>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9" name="Rectangle 57"/>
              <p:cNvSpPr>
                <a:spLocks noChangeArrowheads="1"/>
              </p:cNvSpPr>
              <p:nvPr/>
            </p:nvSpPr>
            <p:spPr bwMode="auto">
              <a:xfrm>
                <a:off x="1718" y="1223"/>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0" name="Rectangle 58"/>
              <p:cNvSpPr>
                <a:spLocks noChangeArrowheads="1"/>
              </p:cNvSpPr>
              <p:nvPr/>
            </p:nvSpPr>
            <p:spPr bwMode="auto">
              <a:xfrm>
                <a:off x="1718" y="1225"/>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1" name="Rectangle 59"/>
              <p:cNvSpPr>
                <a:spLocks noChangeArrowheads="1"/>
              </p:cNvSpPr>
              <p:nvPr/>
            </p:nvSpPr>
            <p:spPr bwMode="auto">
              <a:xfrm>
                <a:off x="1718" y="989"/>
                <a:ext cx="3136"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72" name="Rectangle 62"/>
              <p:cNvSpPr>
                <a:spLocks noChangeArrowheads="1"/>
              </p:cNvSpPr>
              <p:nvPr/>
            </p:nvSpPr>
            <p:spPr bwMode="auto">
              <a:xfrm>
                <a:off x="1718" y="1297"/>
                <a:ext cx="3136"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3" name="Rectangle 63"/>
              <p:cNvSpPr>
                <a:spLocks noChangeArrowheads="1"/>
              </p:cNvSpPr>
              <p:nvPr/>
            </p:nvSpPr>
            <p:spPr bwMode="auto">
              <a:xfrm>
                <a:off x="1718" y="1324"/>
                <a:ext cx="3136" cy="19"/>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4" name="Rectangle 64"/>
              <p:cNvSpPr>
                <a:spLocks noChangeArrowheads="1"/>
              </p:cNvSpPr>
              <p:nvPr/>
            </p:nvSpPr>
            <p:spPr bwMode="auto">
              <a:xfrm>
                <a:off x="1718" y="1343"/>
                <a:ext cx="3136" cy="1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5" name="Rectangle 65"/>
              <p:cNvSpPr>
                <a:spLocks noChangeArrowheads="1"/>
              </p:cNvSpPr>
              <p:nvPr/>
            </p:nvSpPr>
            <p:spPr bwMode="auto">
              <a:xfrm>
                <a:off x="1718" y="1355"/>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6" name="Rectangle 66"/>
              <p:cNvSpPr>
                <a:spLocks noChangeArrowheads="1"/>
              </p:cNvSpPr>
              <p:nvPr/>
            </p:nvSpPr>
            <p:spPr bwMode="auto">
              <a:xfrm>
                <a:off x="1718" y="1366"/>
                <a:ext cx="3136" cy="9"/>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7" name="Rectangle 67"/>
              <p:cNvSpPr>
                <a:spLocks noChangeArrowheads="1"/>
              </p:cNvSpPr>
              <p:nvPr/>
            </p:nvSpPr>
            <p:spPr bwMode="auto">
              <a:xfrm>
                <a:off x="1718" y="1375"/>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8" name="Rectangle 68"/>
              <p:cNvSpPr>
                <a:spLocks noChangeArrowheads="1"/>
              </p:cNvSpPr>
              <p:nvPr/>
            </p:nvSpPr>
            <p:spPr bwMode="auto">
              <a:xfrm>
                <a:off x="1718" y="1384"/>
                <a:ext cx="3136" cy="7"/>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9" name="Rectangle 69"/>
              <p:cNvSpPr>
                <a:spLocks noChangeArrowheads="1"/>
              </p:cNvSpPr>
              <p:nvPr/>
            </p:nvSpPr>
            <p:spPr bwMode="auto">
              <a:xfrm>
                <a:off x="1718" y="1391"/>
                <a:ext cx="3136" cy="8"/>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0" name="Rectangle 70"/>
              <p:cNvSpPr>
                <a:spLocks noChangeArrowheads="1"/>
              </p:cNvSpPr>
              <p:nvPr/>
            </p:nvSpPr>
            <p:spPr bwMode="auto">
              <a:xfrm>
                <a:off x="1718" y="1399"/>
                <a:ext cx="3136" cy="7"/>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1" name="Rectangle 71"/>
              <p:cNvSpPr>
                <a:spLocks noChangeArrowheads="1"/>
              </p:cNvSpPr>
              <p:nvPr/>
            </p:nvSpPr>
            <p:spPr bwMode="auto">
              <a:xfrm>
                <a:off x="1718" y="1406"/>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2" name="Rectangle 72"/>
              <p:cNvSpPr>
                <a:spLocks noChangeArrowheads="1"/>
              </p:cNvSpPr>
              <p:nvPr/>
            </p:nvSpPr>
            <p:spPr bwMode="auto">
              <a:xfrm>
                <a:off x="1718" y="1413"/>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3" name="Rectangle 73"/>
              <p:cNvSpPr>
                <a:spLocks noChangeArrowheads="1"/>
              </p:cNvSpPr>
              <p:nvPr/>
            </p:nvSpPr>
            <p:spPr bwMode="auto">
              <a:xfrm>
                <a:off x="1718" y="1421"/>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4" name="Rectangle 74"/>
              <p:cNvSpPr>
                <a:spLocks noChangeArrowheads="1"/>
              </p:cNvSpPr>
              <p:nvPr/>
            </p:nvSpPr>
            <p:spPr bwMode="auto">
              <a:xfrm>
                <a:off x="1718" y="1428"/>
                <a:ext cx="3136" cy="8"/>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5" name="Rectangle 75"/>
              <p:cNvSpPr>
                <a:spLocks noChangeArrowheads="1"/>
              </p:cNvSpPr>
              <p:nvPr/>
            </p:nvSpPr>
            <p:spPr bwMode="auto">
              <a:xfrm>
                <a:off x="1718" y="1436"/>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6" name="Rectangle 76"/>
              <p:cNvSpPr>
                <a:spLocks noChangeArrowheads="1"/>
              </p:cNvSpPr>
              <p:nvPr/>
            </p:nvSpPr>
            <p:spPr bwMode="auto">
              <a:xfrm>
                <a:off x="1718" y="1444"/>
                <a:ext cx="3136" cy="8"/>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7" name="Rectangle 77"/>
              <p:cNvSpPr>
                <a:spLocks noChangeArrowheads="1"/>
              </p:cNvSpPr>
              <p:nvPr/>
            </p:nvSpPr>
            <p:spPr bwMode="auto">
              <a:xfrm>
                <a:off x="1718" y="1452"/>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8" name="Rectangle 78"/>
              <p:cNvSpPr>
                <a:spLocks noChangeArrowheads="1"/>
              </p:cNvSpPr>
              <p:nvPr/>
            </p:nvSpPr>
            <p:spPr bwMode="auto">
              <a:xfrm>
                <a:off x="1718" y="1462"/>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9" name="Rectangle 79"/>
              <p:cNvSpPr>
                <a:spLocks noChangeArrowheads="1"/>
              </p:cNvSpPr>
              <p:nvPr/>
            </p:nvSpPr>
            <p:spPr bwMode="auto">
              <a:xfrm>
                <a:off x="1718" y="1475"/>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0" name="Rectangle 80"/>
              <p:cNvSpPr>
                <a:spLocks noChangeArrowheads="1"/>
              </p:cNvSpPr>
              <p:nvPr/>
            </p:nvSpPr>
            <p:spPr bwMode="auto">
              <a:xfrm>
                <a:off x="1718" y="1493"/>
                <a:ext cx="3136" cy="25"/>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1" name="Rectangle 81"/>
              <p:cNvSpPr>
                <a:spLocks noChangeArrowheads="1"/>
              </p:cNvSpPr>
              <p:nvPr/>
            </p:nvSpPr>
            <p:spPr bwMode="auto">
              <a:xfrm>
                <a:off x="1718" y="1518"/>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2" name="Rectangle 82"/>
              <p:cNvSpPr>
                <a:spLocks noChangeArrowheads="1"/>
              </p:cNvSpPr>
              <p:nvPr/>
            </p:nvSpPr>
            <p:spPr bwMode="auto">
              <a:xfrm>
                <a:off x="1718" y="1519"/>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3" name="Rectangle 83"/>
              <p:cNvSpPr>
                <a:spLocks noChangeArrowheads="1"/>
              </p:cNvSpPr>
              <p:nvPr/>
            </p:nvSpPr>
            <p:spPr bwMode="auto">
              <a:xfrm>
                <a:off x="1718" y="1520"/>
                <a:ext cx="3136" cy="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4" name="Rectangle 84"/>
              <p:cNvSpPr>
                <a:spLocks noChangeArrowheads="1"/>
              </p:cNvSpPr>
              <p:nvPr/>
            </p:nvSpPr>
            <p:spPr bwMode="auto">
              <a:xfrm>
                <a:off x="1718" y="1522"/>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5" name="Rectangle 85"/>
              <p:cNvSpPr>
                <a:spLocks noChangeArrowheads="1"/>
              </p:cNvSpPr>
              <p:nvPr/>
            </p:nvSpPr>
            <p:spPr bwMode="auto">
              <a:xfrm>
                <a:off x="1718" y="1523"/>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6" name="Rectangle 86"/>
              <p:cNvSpPr>
                <a:spLocks noChangeArrowheads="1"/>
              </p:cNvSpPr>
              <p:nvPr/>
            </p:nvSpPr>
            <p:spPr bwMode="auto">
              <a:xfrm>
                <a:off x="1718" y="1523"/>
                <a:ext cx="3136" cy="1"/>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7" name="Rectangle 87"/>
              <p:cNvSpPr>
                <a:spLocks noChangeArrowheads="1"/>
              </p:cNvSpPr>
              <p:nvPr/>
            </p:nvSpPr>
            <p:spPr bwMode="auto">
              <a:xfrm>
                <a:off x="1718" y="1524"/>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8" name="Rectangle 88"/>
              <p:cNvSpPr>
                <a:spLocks noChangeArrowheads="1"/>
              </p:cNvSpPr>
              <p:nvPr/>
            </p:nvSpPr>
            <p:spPr bwMode="auto">
              <a:xfrm>
                <a:off x="1718" y="1525"/>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9" name="Rectangle 89"/>
              <p:cNvSpPr>
                <a:spLocks noChangeArrowheads="1"/>
              </p:cNvSpPr>
              <p:nvPr/>
            </p:nvSpPr>
            <p:spPr bwMode="auto">
              <a:xfrm>
                <a:off x="1718" y="1526"/>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0" name="Rectangle 90"/>
              <p:cNvSpPr>
                <a:spLocks noChangeArrowheads="1"/>
              </p:cNvSpPr>
              <p:nvPr/>
            </p:nvSpPr>
            <p:spPr bwMode="auto">
              <a:xfrm>
                <a:off x="1718" y="1527"/>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1" name="Rectangle 91"/>
              <p:cNvSpPr>
                <a:spLocks noChangeArrowheads="1"/>
              </p:cNvSpPr>
              <p:nvPr/>
            </p:nvSpPr>
            <p:spPr bwMode="auto">
              <a:xfrm>
                <a:off x="1718" y="1528"/>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2" name="Rectangle 92"/>
              <p:cNvSpPr>
                <a:spLocks noChangeArrowheads="1"/>
              </p:cNvSpPr>
              <p:nvPr/>
            </p:nvSpPr>
            <p:spPr bwMode="auto">
              <a:xfrm>
                <a:off x="1718" y="1528"/>
                <a:ext cx="3136"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3" name="Rectangle 93"/>
              <p:cNvSpPr>
                <a:spLocks noChangeArrowheads="1"/>
              </p:cNvSpPr>
              <p:nvPr/>
            </p:nvSpPr>
            <p:spPr bwMode="auto">
              <a:xfrm>
                <a:off x="1718" y="1530"/>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4" name="Rectangle 94"/>
              <p:cNvSpPr>
                <a:spLocks noChangeArrowheads="1"/>
              </p:cNvSpPr>
              <p:nvPr/>
            </p:nvSpPr>
            <p:spPr bwMode="auto">
              <a:xfrm>
                <a:off x="1718" y="1532"/>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5" name="Rectangle 95"/>
              <p:cNvSpPr>
                <a:spLocks noChangeArrowheads="1"/>
              </p:cNvSpPr>
              <p:nvPr/>
            </p:nvSpPr>
            <p:spPr bwMode="auto">
              <a:xfrm>
                <a:off x="1718" y="1297"/>
                <a:ext cx="3136"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06" name="Rectangle 96"/>
              <p:cNvSpPr>
                <a:spLocks noChangeArrowheads="1"/>
              </p:cNvSpPr>
              <p:nvPr/>
            </p:nvSpPr>
            <p:spPr bwMode="auto">
              <a:xfrm>
                <a:off x="1912" y="1345"/>
                <a:ext cx="282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rgbClr val="000000"/>
                    </a:solidFill>
                    <a:effectLst/>
                    <a:latin typeface="Calibri" pitchFamily="34" charset="0"/>
                    <a:cs typeface="Arial" pitchFamily="34" charset="0"/>
                  </a:rPr>
                  <a:t>MODELOS DE CONTABILIDAD</a:t>
                </a:r>
                <a:endParaRPr kumimoji="0" lang="es-CO" sz="2000" b="0" i="0" u="none" strike="noStrike" cap="none" normalizeH="0" baseline="0" dirty="0">
                  <a:ln>
                    <a:noFill/>
                  </a:ln>
                  <a:solidFill>
                    <a:srgbClr val="000000"/>
                  </a:solidFill>
                  <a:effectLst/>
                  <a:latin typeface="Arial" pitchFamily="34" charset="0"/>
                  <a:cs typeface="Arial" pitchFamily="34" charset="0"/>
                </a:endParaRPr>
              </a:p>
            </p:txBody>
          </p:sp>
          <p:sp>
            <p:nvSpPr>
              <p:cNvPr id="407" name="Rectangle 97"/>
              <p:cNvSpPr>
                <a:spLocks noChangeArrowheads="1"/>
              </p:cNvSpPr>
              <p:nvPr/>
            </p:nvSpPr>
            <p:spPr bwMode="auto">
              <a:xfrm>
                <a:off x="106"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8" name="Rectangle 98"/>
              <p:cNvSpPr>
                <a:spLocks noChangeArrowheads="1"/>
              </p:cNvSpPr>
              <p:nvPr/>
            </p:nvSpPr>
            <p:spPr bwMode="auto">
              <a:xfrm>
                <a:off x="106"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9" name="Rectangle 99"/>
              <p:cNvSpPr>
                <a:spLocks noChangeArrowheads="1"/>
              </p:cNvSpPr>
              <p:nvPr/>
            </p:nvSpPr>
            <p:spPr bwMode="auto">
              <a:xfrm>
                <a:off x="106"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0" name="Rectangle 100"/>
              <p:cNvSpPr>
                <a:spLocks noChangeArrowheads="1"/>
              </p:cNvSpPr>
              <p:nvPr/>
            </p:nvSpPr>
            <p:spPr bwMode="auto">
              <a:xfrm>
                <a:off x="106"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1" name="Rectangle 101"/>
              <p:cNvSpPr>
                <a:spLocks noChangeArrowheads="1"/>
              </p:cNvSpPr>
              <p:nvPr/>
            </p:nvSpPr>
            <p:spPr bwMode="auto">
              <a:xfrm>
                <a:off x="106"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2" name="Rectangle 102"/>
              <p:cNvSpPr>
                <a:spLocks noChangeArrowheads="1"/>
              </p:cNvSpPr>
              <p:nvPr/>
            </p:nvSpPr>
            <p:spPr bwMode="auto">
              <a:xfrm>
                <a:off x="106"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3" name="Rectangle 103"/>
              <p:cNvSpPr>
                <a:spLocks noChangeArrowheads="1"/>
              </p:cNvSpPr>
              <p:nvPr/>
            </p:nvSpPr>
            <p:spPr bwMode="auto">
              <a:xfrm>
                <a:off x="106"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4" name="Rectangle 104"/>
              <p:cNvSpPr>
                <a:spLocks noChangeArrowheads="1"/>
              </p:cNvSpPr>
              <p:nvPr/>
            </p:nvSpPr>
            <p:spPr bwMode="auto">
              <a:xfrm>
                <a:off x="106"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5" name="Rectangle 105"/>
              <p:cNvSpPr>
                <a:spLocks noChangeArrowheads="1"/>
              </p:cNvSpPr>
              <p:nvPr/>
            </p:nvSpPr>
            <p:spPr bwMode="auto">
              <a:xfrm>
                <a:off x="106"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6" name="Rectangle 106"/>
              <p:cNvSpPr>
                <a:spLocks noChangeArrowheads="1"/>
              </p:cNvSpPr>
              <p:nvPr/>
            </p:nvSpPr>
            <p:spPr bwMode="auto">
              <a:xfrm>
                <a:off x="106"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7" name="Rectangle 107"/>
              <p:cNvSpPr>
                <a:spLocks noChangeArrowheads="1"/>
              </p:cNvSpPr>
              <p:nvPr/>
            </p:nvSpPr>
            <p:spPr bwMode="auto">
              <a:xfrm>
                <a:off x="106"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8" name="Rectangle 108"/>
              <p:cNvSpPr>
                <a:spLocks noChangeArrowheads="1"/>
              </p:cNvSpPr>
              <p:nvPr/>
            </p:nvSpPr>
            <p:spPr bwMode="auto">
              <a:xfrm>
                <a:off x="106"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9" name="Rectangle 109"/>
              <p:cNvSpPr>
                <a:spLocks noChangeArrowheads="1"/>
              </p:cNvSpPr>
              <p:nvPr/>
            </p:nvSpPr>
            <p:spPr bwMode="auto">
              <a:xfrm>
                <a:off x="106"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0" name="Rectangle 110"/>
              <p:cNvSpPr>
                <a:spLocks noChangeArrowheads="1"/>
              </p:cNvSpPr>
              <p:nvPr/>
            </p:nvSpPr>
            <p:spPr bwMode="auto">
              <a:xfrm>
                <a:off x="106"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1" name="Rectangle 111"/>
              <p:cNvSpPr>
                <a:spLocks noChangeArrowheads="1"/>
              </p:cNvSpPr>
              <p:nvPr/>
            </p:nvSpPr>
            <p:spPr bwMode="auto">
              <a:xfrm>
                <a:off x="106"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2" name="Rectangle 112"/>
              <p:cNvSpPr>
                <a:spLocks noChangeArrowheads="1"/>
              </p:cNvSpPr>
              <p:nvPr/>
            </p:nvSpPr>
            <p:spPr bwMode="auto">
              <a:xfrm>
                <a:off x="106"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3" name="Rectangle 113"/>
              <p:cNvSpPr>
                <a:spLocks noChangeArrowheads="1"/>
              </p:cNvSpPr>
              <p:nvPr/>
            </p:nvSpPr>
            <p:spPr bwMode="auto">
              <a:xfrm>
                <a:off x="106"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4" name="Rectangle 114"/>
              <p:cNvSpPr>
                <a:spLocks noChangeArrowheads="1"/>
              </p:cNvSpPr>
              <p:nvPr/>
            </p:nvSpPr>
            <p:spPr bwMode="auto">
              <a:xfrm>
                <a:off x="106"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5" name="Rectangle 115"/>
              <p:cNvSpPr>
                <a:spLocks noChangeArrowheads="1"/>
              </p:cNvSpPr>
              <p:nvPr/>
            </p:nvSpPr>
            <p:spPr bwMode="auto">
              <a:xfrm>
                <a:off x="106"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6" name="Rectangle 116"/>
              <p:cNvSpPr>
                <a:spLocks noChangeArrowheads="1"/>
              </p:cNvSpPr>
              <p:nvPr/>
            </p:nvSpPr>
            <p:spPr bwMode="auto">
              <a:xfrm>
                <a:off x="106"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7" name="Rectangle 117"/>
              <p:cNvSpPr>
                <a:spLocks noChangeArrowheads="1"/>
              </p:cNvSpPr>
              <p:nvPr/>
            </p:nvSpPr>
            <p:spPr bwMode="auto">
              <a:xfrm>
                <a:off x="106"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8" name="Rectangle 118"/>
              <p:cNvSpPr>
                <a:spLocks noChangeArrowheads="1"/>
              </p:cNvSpPr>
              <p:nvPr/>
            </p:nvSpPr>
            <p:spPr bwMode="auto">
              <a:xfrm>
                <a:off x="106"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9" name="Rectangle 119"/>
              <p:cNvSpPr>
                <a:spLocks noChangeArrowheads="1"/>
              </p:cNvSpPr>
              <p:nvPr/>
            </p:nvSpPr>
            <p:spPr bwMode="auto">
              <a:xfrm>
                <a:off x="106"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0" name="Rectangle 120"/>
              <p:cNvSpPr>
                <a:spLocks noChangeArrowheads="1"/>
              </p:cNvSpPr>
              <p:nvPr/>
            </p:nvSpPr>
            <p:spPr bwMode="auto">
              <a:xfrm>
                <a:off x="106"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1" name="Rectangle 121"/>
              <p:cNvSpPr>
                <a:spLocks noChangeArrowheads="1"/>
              </p:cNvSpPr>
              <p:nvPr/>
            </p:nvSpPr>
            <p:spPr bwMode="auto">
              <a:xfrm>
                <a:off x="106"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2" name="Rectangle 122"/>
              <p:cNvSpPr>
                <a:spLocks noChangeArrowheads="1"/>
              </p:cNvSpPr>
              <p:nvPr/>
            </p:nvSpPr>
            <p:spPr bwMode="auto">
              <a:xfrm>
                <a:off x="106"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3" name="Rectangle 123"/>
              <p:cNvSpPr>
                <a:spLocks noChangeArrowheads="1"/>
              </p:cNvSpPr>
              <p:nvPr/>
            </p:nvSpPr>
            <p:spPr bwMode="auto">
              <a:xfrm>
                <a:off x="106"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4" name="Rectangle 124"/>
              <p:cNvSpPr>
                <a:spLocks noChangeArrowheads="1"/>
              </p:cNvSpPr>
              <p:nvPr/>
            </p:nvSpPr>
            <p:spPr bwMode="auto">
              <a:xfrm>
                <a:off x="106"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5" name="Rectangle 125"/>
              <p:cNvSpPr>
                <a:spLocks noChangeArrowheads="1"/>
              </p:cNvSpPr>
              <p:nvPr/>
            </p:nvSpPr>
            <p:spPr bwMode="auto">
              <a:xfrm>
                <a:off x="106"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6" name="Rectangle 126"/>
              <p:cNvSpPr>
                <a:spLocks noChangeArrowheads="1"/>
              </p:cNvSpPr>
              <p:nvPr/>
            </p:nvSpPr>
            <p:spPr bwMode="auto">
              <a:xfrm>
                <a:off x="106"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7" name="Rectangle 127"/>
              <p:cNvSpPr>
                <a:spLocks noChangeArrowheads="1"/>
              </p:cNvSpPr>
              <p:nvPr/>
            </p:nvSpPr>
            <p:spPr bwMode="auto">
              <a:xfrm>
                <a:off x="106"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8" name="Rectangle 128"/>
              <p:cNvSpPr>
                <a:spLocks noChangeArrowheads="1"/>
              </p:cNvSpPr>
              <p:nvPr/>
            </p:nvSpPr>
            <p:spPr bwMode="auto">
              <a:xfrm>
                <a:off x="106"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9" name="Rectangle 129"/>
              <p:cNvSpPr>
                <a:spLocks noChangeArrowheads="1"/>
              </p:cNvSpPr>
              <p:nvPr/>
            </p:nvSpPr>
            <p:spPr bwMode="auto">
              <a:xfrm>
                <a:off x="106"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0" name="Rectangle 130"/>
              <p:cNvSpPr>
                <a:spLocks noChangeArrowheads="1"/>
              </p:cNvSpPr>
              <p:nvPr/>
            </p:nvSpPr>
            <p:spPr bwMode="auto">
              <a:xfrm>
                <a:off x="106"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1" name="Rectangle 131"/>
              <p:cNvSpPr>
                <a:spLocks noChangeArrowheads="1"/>
              </p:cNvSpPr>
              <p:nvPr/>
            </p:nvSpPr>
            <p:spPr bwMode="auto">
              <a:xfrm>
                <a:off x="106"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2" name="Rectangle 134"/>
              <p:cNvSpPr>
                <a:spLocks noChangeArrowheads="1"/>
              </p:cNvSpPr>
              <p:nvPr/>
            </p:nvSpPr>
            <p:spPr bwMode="auto">
              <a:xfrm>
                <a:off x="543" y="2024"/>
                <a:ext cx="1464" cy="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3" name="Rectangle 135"/>
              <p:cNvSpPr>
                <a:spLocks noChangeArrowheads="1"/>
              </p:cNvSpPr>
              <p:nvPr/>
            </p:nvSpPr>
            <p:spPr bwMode="auto">
              <a:xfrm>
                <a:off x="543" y="2024"/>
                <a:ext cx="146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4" name="Rectangle 136"/>
              <p:cNvSpPr>
                <a:spLocks noChangeArrowheads="1"/>
              </p:cNvSpPr>
              <p:nvPr/>
            </p:nvSpPr>
            <p:spPr bwMode="auto">
              <a:xfrm>
                <a:off x="593" y="2104"/>
                <a:ext cx="136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445" name="Rectangle 137"/>
              <p:cNvSpPr>
                <a:spLocks noChangeArrowheads="1"/>
              </p:cNvSpPr>
              <p:nvPr/>
            </p:nvSpPr>
            <p:spPr bwMode="auto">
              <a:xfrm>
                <a:off x="543" y="235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6" name="Rectangle 138"/>
              <p:cNvSpPr>
                <a:spLocks noChangeArrowheads="1"/>
              </p:cNvSpPr>
              <p:nvPr/>
            </p:nvSpPr>
            <p:spPr bwMode="auto">
              <a:xfrm>
                <a:off x="543" y="235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7" name="Rectangle 141"/>
              <p:cNvSpPr>
                <a:spLocks noChangeArrowheads="1"/>
              </p:cNvSpPr>
              <p:nvPr/>
            </p:nvSpPr>
            <p:spPr bwMode="auto">
              <a:xfrm>
                <a:off x="543" y="2694"/>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8" name="Rectangle 142"/>
              <p:cNvSpPr>
                <a:spLocks noChangeArrowheads="1"/>
              </p:cNvSpPr>
              <p:nvPr/>
            </p:nvSpPr>
            <p:spPr bwMode="auto">
              <a:xfrm>
                <a:off x="543" y="2694"/>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0" name="Rectangle 144"/>
              <p:cNvSpPr>
                <a:spLocks noChangeArrowheads="1"/>
              </p:cNvSpPr>
              <p:nvPr/>
            </p:nvSpPr>
            <p:spPr bwMode="auto">
              <a:xfrm>
                <a:off x="543" y="302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1" name="Rectangle 145"/>
              <p:cNvSpPr>
                <a:spLocks noChangeArrowheads="1"/>
              </p:cNvSpPr>
              <p:nvPr/>
            </p:nvSpPr>
            <p:spPr bwMode="auto">
              <a:xfrm>
                <a:off x="543" y="302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3" name="Rectangle 147"/>
              <p:cNvSpPr>
                <a:spLocks noChangeArrowheads="1"/>
              </p:cNvSpPr>
              <p:nvPr/>
            </p:nvSpPr>
            <p:spPr bwMode="auto">
              <a:xfrm>
                <a:off x="556" y="3327"/>
                <a:ext cx="1474" cy="2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4" name="Rectangle 148"/>
              <p:cNvSpPr>
                <a:spLocks noChangeArrowheads="1"/>
              </p:cNvSpPr>
              <p:nvPr/>
            </p:nvSpPr>
            <p:spPr bwMode="auto">
              <a:xfrm>
                <a:off x="556" y="3327"/>
                <a:ext cx="1402"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6" name="Rectangle 150"/>
              <p:cNvSpPr>
                <a:spLocks noChangeArrowheads="1"/>
              </p:cNvSpPr>
              <p:nvPr/>
            </p:nvSpPr>
            <p:spPr bwMode="auto">
              <a:xfrm>
                <a:off x="2185"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7" name="Rectangle 151"/>
              <p:cNvSpPr>
                <a:spLocks noChangeArrowheads="1"/>
              </p:cNvSpPr>
              <p:nvPr/>
            </p:nvSpPr>
            <p:spPr bwMode="auto">
              <a:xfrm>
                <a:off x="2185"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8" name="Rectangle 152"/>
              <p:cNvSpPr>
                <a:spLocks noChangeArrowheads="1"/>
              </p:cNvSpPr>
              <p:nvPr/>
            </p:nvSpPr>
            <p:spPr bwMode="auto">
              <a:xfrm>
                <a:off x="2185"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9" name="Rectangle 153"/>
              <p:cNvSpPr>
                <a:spLocks noChangeArrowheads="1"/>
              </p:cNvSpPr>
              <p:nvPr/>
            </p:nvSpPr>
            <p:spPr bwMode="auto">
              <a:xfrm>
                <a:off x="2185"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0" name="Rectangle 154"/>
              <p:cNvSpPr>
                <a:spLocks noChangeArrowheads="1"/>
              </p:cNvSpPr>
              <p:nvPr/>
            </p:nvSpPr>
            <p:spPr bwMode="auto">
              <a:xfrm>
                <a:off x="2185"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1" name="Rectangle 155"/>
              <p:cNvSpPr>
                <a:spLocks noChangeArrowheads="1"/>
              </p:cNvSpPr>
              <p:nvPr/>
            </p:nvSpPr>
            <p:spPr bwMode="auto">
              <a:xfrm>
                <a:off x="2185"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2" name="Rectangle 156"/>
              <p:cNvSpPr>
                <a:spLocks noChangeArrowheads="1"/>
              </p:cNvSpPr>
              <p:nvPr/>
            </p:nvSpPr>
            <p:spPr bwMode="auto">
              <a:xfrm>
                <a:off x="2185"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3" name="Rectangle 158"/>
              <p:cNvSpPr>
                <a:spLocks noChangeArrowheads="1"/>
              </p:cNvSpPr>
              <p:nvPr/>
            </p:nvSpPr>
            <p:spPr bwMode="auto">
              <a:xfrm>
                <a:off x="2185"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4" name="Rectangle 159"/>
              <p:cNvSpPr>
                <a:spLocks noChangeArrowheads="1"/>
              </p:cNvSpPr>
              <p:nvPr/>
            </p:nvSpPr>
            <p:spPr bwMode="auto">
              <a:xfrm>
                <a:off x="2185"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5" name="Rectangle 160"/>
              <p:cNvSpPr>
                <a:spLocks noChangeArrowheads="1"/>
              </p:cNvSpPr>
              <p:nvPr/>
            </p:nvSpPr>
            <p:spPr bwMode="auto">
              <a:xfrm>
                <a:off x="2185"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6" name="Rectangle 161"/>
              <p:cNvSpPr>
                <a:spLocks noChangeArrowheads="1"/>
              </p:cNvSpPr>
              <p:nvPr/>
            </p:nvSpPr>
            <p:spPr bwMode="auto">
              <a:xfrm>
                <a:off x="2185"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7" name="Rectangle 162"/>
              <p:cNvSpPr>
                <a:spLocks noChangeArrowheads="1"/>
              </p:cNvSpPr>
              <p:nvPr/>
            </p:nvSpPr>
            <p:spPr bwMode="auto">
              <a:xfrm>
                <a:off x="2185"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8" name="Rectangle 163"/>
              <p:cNvSpPr>
                <a:spLocks noChangeArrowheads="1"/>
              </p:cNvSpPr>
              <p:nvPr/>
            </p:nvSpPr>
            <p:spPr bwMode="auto">
              <a:xfrm>
                <a:off x="2185"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9" name="Rectangle 164"/>
              <p:cNvSpPr>
                <a:spLocks noChangeArrowheads="1"/>
              </p:cNvSpPr>
              <p:nvPr/>
            </p:nvSpPr>
            <p:spPr bwMode="auto">
              <a:xfrm>
                <a:off x="2185"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0" name="Rectangle 165"/>
              <p:cNvSpPr>
                <a:spLocks noChangeArrowheads="1"/>
              </p:cNvSpPr>
              <p:nvPr/>
            </p:nvSpPr>
            <p:spPr bwMode="auto">
              <a:xfrm>
                <a:off x="2185"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1" name="Rectangle 166"/>
              <p:cNvSpPr>
                <a:spLocks noChangeArrowheads="1"/>
              </p:cNvSpPr>
              <p:nvPr/>
            </p:nvSpPr>
            <p:spPr bwMode="auto">
              <a:xfrm>
                <a:off x="2185"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2" name="Rectangle 167"/>
              <p:cNvSpPr>
                <a:spLocks noChangeArrowheads="1"/>
              </p:cNvSpPr>
              <p:nvPr/>
            </p:nvSpPr>
            <p:spPr bwMode="auto">
              <a:xfrm>
                <a:off x="2185"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3" name="Rectangle 168"/>
              <p:cNvSpPr>
                <a:spLocks noChangeArrowheads="1"/>
              </p:cNvSpPr>
              <p:nvPr/>
            </p:nvSpPr>
            <p:spPr bwMode="auto">
              <a:xfrm flipV="1">
                <a:off x="2185" y="1846"/>
                <a:ext cx="1981" cy="29"/>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4" name="Rectangle 169"/>
              <p:cNvSpPr>
                <a:spLocks noChangeArrowheads="1"/>
              </p:cNvSpPr>
              <p:nvPr/>
            </p:nvSpPr>
            <p:spPr bwMode="auto">
              <a:xfrm>
                <a:off x="2185"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5" name="Rectangle 170"/>
              <p:cNvSpPr>
                <a:spLocks noChangeArrowheads="1"/>
              </p:cNvSpPr>
              <p:nvPr/>
            </p:nvSpPr>
            <p:spPr bwMode="auto">
              <a:xfrm>
                <a:off x="2185"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6" name="Rectangle 171"/>
              <p:cNvSpPr>
                <a:spLocks noChangeArrowheads="1"/>
              </p:cNvSpPr>
              <p:nvPr/>
            </p:nvSpPr>
            <p:spPr bwMode="auto">
              <a:xfrm>
                <a:off x="2185"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7" name="Rectangle 172"/>
              <p:cNvSpPr>
                <a:spLocks noChangeArrowheads="1"/>
              </p:cNvSpPr>
              <p:nvPr/>
            </p:nvSpPr>
            <p:spPr bwMode="auto">
              <a:xfrm>
                <a:off x="2185"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8" name="Rectangle 173"/>
              <p:cNvSpPr>
                <a:spLocks noChangeArrowheads="1"/>
              </p:cNvSpPr>
              <p:nvPr/>
            </p:nvSpPr>
            <p:spPr bwMode="auto">
              <a:xfrm>
                <a:off x="2185"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9" name="Rectangle 174"/>
              <p:cNvSpPr>
                <a:spLocks noChangeArrowheads="1"/>
              </p:cNvSpPr>
              <p:nvPr/>
            </p:nvSpPr>
            <p:spPr bwMode="auto">
              <a:xfrm>
                <a:off x="2185"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0" name="Rectangle 175"/>
              <p:cNvSpPr>
                <a:spLocks noChangeArrowheads="1"/>
              </p:cNvSpPr>
              <p:nvPr/>
            </p:nvSpPr>
            <p:spPr bwMode="auto">
              <a:xfrm>
                <a:off x="2185"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1" name="Rectangle 176"/>
              <p:cNvSpPr>
                <a:spLocks noChangeArrowheads="1"/>
              </p:cNvSpPr>
              <p:nvPr/>
            </p:nvSpPr>
            <p:spPr bwMode="auto">
              <a:xfrm>
                <a:off x="2185"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2" name="Rectangle 177"/>
              <p:cNvSpPr>
                <a:spLocks noChangeArrowheads="1"/>
              </p:cNvSpPr>
              <p:nvPr/>
            </p:nvSpPr>
            <p:spPr bwMode="auto">
              <a:xfrm>
                <a:off x="2185"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3" name="Rectangle 178"/>
              <p:cNvSpPr>
                <a:spLocks noChangeArrowheads="1"/>
              </p:cNvSpPr>
              <p:nvPr/>
            </p:nvSpPr>
            <p:spPr bwMode="auto">
              <a:xfrm>
                <a:off x="2185"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4" name="Rectangle 179"/>
              <p:cNvSpPr>
                <a:spLocks noChangeArrowheads="1"/>
              </p:cNvSpPr>
              <p:nvPr/>
            </p:nvSpPr>
            <p:spPr bwMode="auto">
              <a:xfrm>
                <a:off x="2185"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5" name="Rectangle 180"/>
              <p:cNvSpPr>
                <a:spLocks noChangeArrowheads="1"/>
              </p:cNvSpPr>
              <p:nvPr/>
            </p:nvSpPr>
            <p:spPr bwMode="auto">
              <a:xfrm>
                <a:off x="2185"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6" name="Rectangle 181"/>
              <p:cNvSpPr>
                <a:spLocks noChangeArrowheads="1"/>
              </p:cNvSpPr>
              <p:nvPr/>
            </p:nvSpPr>
            <p:spPr bwMode="auto">
              <a:xfrm>
                <a:off x="2185"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7" name="Rectangle 182"/>
              <p:cNvSpPr>
                <a:spLocks noChangeArrowheads="1"/>
              </p:cNvSpPr>
              <p:nvPr/>
            </p:nvSpPr>
            <p:spPr bwMode="auto">
              <a:xfrm>
                <a:off x="2185"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8" name="Rectangle 183"/>
              <p:cNvSpPr>
                <a:spLocks noChangeArrowheads="1"/>
              </p:cNvSpPr>
              <p:nvPr/>
            </p:nvSpPr>
            <p:spPr bwMode="auto">
              <a:xfrm>
                <a:off x="2185"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9" name="Rectangle 184"/>
              <p:cNvSpPr>
                <a:spLocks noChangeArrowheads="1"/>
              </p:cNvSpPr>
              <p:nvPr/>
            </p:nvSpPr>
            <p:spPr bwMode="auto">
              <a:xfrm>
                <a:off x="2185" y="1632"/>
                <a:ext cx="2034" cy="30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0" name="Rectangle 191"/>
              <p:cNvSpPr>
                <a:spLocks noChangeArrowheads="1"/>
              </p:cNvSpPr>
              <p:nvPr/>
            </p:nvSpPr>
            <p:spPr bwMode="auto">
              <a:xfrm>
                <a:off x="2312" y="2024"/>
                <a:ext cx="144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1" name="Rectangle 192"/>
              <p:cNvSpPr>
                <a:spLocks noChangeArrowheads="1"/>
              </p:cNvSpPr>
              <p:nvPr/>
            </p:nvSpPr>
            <p:spPr bwMode="auto">
              <a:xfrm>
                <a:off x="2309" y="2104"/>
                <a:ext cx="136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492" name="Rectangle 193"/>
              <p:cNvSpPr>
                <a:spLocks noChangeArrowheads="1"/>
              </p:cNvSpPr>
              <p:nvPr/>
            </p:nvSpPr>
            <p:spPr bwMode="auto">
              <a:xfrm>
                <a:off x="2400" y="2350"/>
                <a:ext cx="147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93" name="Rectangle 194"/>
              <p:cNvSpPr>
                <a:spLocks noChangeArrowheads="1"/>
              </p:cNvSpPr>
              <p:nvPr/>
            </p:nvSpPr>
            <p:spPr bwMode="auto">
              <a:xfrm>
                <a:off x="2324" y="2359"/>
                <a:ext cx="141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4" name="Rectangle 199"/>
              <p:cNvSpPr>
                <a:spLocks noChangeArrowheads="1"/>
              </p:cNvSpPr>
              <p:nvPr/>
            </p:nvSpPr>
            <p:spPr bwMode="auto">
              <a:xfrm>
                <a:off x="2308" y="2694"/>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5" name="Rectangle 202"/>
              <p:cNvSpPr>
                <a:spLocks noChangeArrowheads="1"/>
              </p:cNvSpPr>
              <p:nvPr/>
            </p:nvSpPr>
            <p:spPr bwMode="auto">
              <a:xfrm>
                <a:off x="2308" y="3029"/>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grpSp>
        <p:grpSp>
          <p:nvGrpSpPr>
            <p:cNvPr id="32" name="Group 406"/>
            <p:cNvGrpSpPr>
              <a:grpSpLocks/>
            </p:cNvGrpSpPr>
            <p:nvPr/>
          </p:nvGrpSpPr>
          <p:grpSpPr bwMode="auto">
            <a:xfrm>
              <a:off x="2308" y="1632"/>
              <a:ext cx="4232" cy="1935"/>
              <a:chOff x="2308" y="1632"/>
              <a:chExt cx="4232" cy="1935"/>
            </a:xfrm>
          </p:grpSpPr>
          <p:sp>
            <p:nvSpPr>
              <p:cNvPr id="144" name="Rectangle 206"/>
              <p:cNvSpPr>
                <a:spLocks noChangeArrowheads="1"/>
              </p:cNvSpPr>
              <p:nvPr/>
            </p:nvSpPr>
            <p:spPr bwMode="auto">
              <a:xfrm>
                <a:off x="2308" y="3331"/>
                <a:ext cx="1432"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45" name="Rectangle 208"/>
              <p:cNvSpPr>
                <a:spLocks noChangeArrowheads="1"/>
              </p:cNvSpPr>
              <p:nvPr/>
            </p:nvSpPr>
            <p:spPr bwMode="auto">
              <a:xfrm>
                <a:off x="4322"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6" name="Rectangle 209"/>
              <p:cNvSpPr>
                <a:spLocks noChangeArrowheads="1"/>
              </p:cNvSpPr>
              <p:nvPr/>
            </p:nvSpPr>
            <p:spPr bwMode="auto">
              <a:xfrm>
                <a:off x="4322"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7" name="Rectangle 210"/>
              <p:cNvSpPr>
                <a:spLocks noChangeArrowheads="1"/>
              </p:cNvSpPr>
              <p:nvPr/>
            </p:nvSpPr>
            <p:spPr bwMode="auto">
              <a:xfrm>
                <a:off x="4322"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8" name="Rectangle 212"/>
              <p:cNvSpPr>
                <a:spLocks noChangeArrowheads="1"/>
              </p:cNvSpPr>
              <p:nvPr/>
            </p:nvSpPr>
            <p:spPr bwMode="auto">
              <a:xfrm>
                <a:off x="4322"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9" name="Rectangle 213"/>
              <p:cNvSpPr>
                <a:spLocks noChangeArrowheads="1"/>
              </p:cNvSpPr>
              <p:nvPr/>
            </p:nvSpPr>
            <p:spPr bwMode="auto">
              <a:xfrm>
                <a:off x="4322"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0" name="Rectangle 214"/>
              <p:cNvSpPr>
                <a:spLocks noChangeArrowheads="1"/>
              </p:cNvSpPr>
              <p:nvPr/>
            </p:nvSpPr>
            <p:spPr bwMode="auto">
              <a:xfrm>
                <a:off x="4322"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1" name="Rectangle 215"/>
              <p:cNvSpPr>
                <a:spLocks noChangeArrowheads="1"/>
              </p:cNvSpPr>
              <p:nvPr/>
            </p:nvSpPr>
            <p:spPr bwMode="auto">
              <a:xfrm>
                <a:off x="4322"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2" name="Rectangle 216"/>
              <p:cNvSpPr>
                <a:spLocks noChangeArrowheads="1"/>
              </p:cNvSpPr>
              <p:nvPr/>
            </p:nvSpPr>
            <p:spPr bwMode="auto">
              <a:xfrm>
                <a:off x="4322"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3" name="Rectangle 217"/>
              <p:cNvSpPr>
                <a:spLocks noChangeArrowheads="1"/>
              </p:cNvSpPr>
              <p:nvPr/>
            </p:nvSpPr>
            <p:spPr bwMode="auto">
              <a:xfrm>
                <a:off x="4322"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4" name="Rectangle 218"/>
              <p:cNvSpPr>
                <a:spLocks noChangeArrowheads="1"/>
              </p:cNvSpPr>
              <p:nvPr/>
            </p:nvSpPr>
            <p:spPr bwMode="auto">
              <a:xfrm>
                <a:off x="4322"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5" name="Rectangle 219"/>
              <p:cNvSpPr>
                <a:spLocks noChangeArrowheads="1"/>
              </p:cNvSpPr>
              <p:nvPr/>
            </p:nvSpPr>
            <p:spPr bwMode="auto">
              <a:xfrm>
                <a:off x="4322"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6" name="Rectangle 220"/>
              <p:cNvSpPr>
                <a:spLocks noChangeArrowheads="1"/>
              </p:cNvSpPr>
              <p:nvPr/>
            </p:nvSpPr>
            <p:spPr bwMode="auto">
              <a:xfrm>
                <a:off x="4322"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7" name="Rectangle 221"/>
              <p:cNvSpPr>
                <a:spLocks noChangeArrowheads="1"/>
              </p:cNvSpPr>
              <p:nvPr/>
            </p:nvSpPr>
            <p:spPr bwMode="auto">
              <a:xfrm>
                <a:off x="4322"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8" name="Rectangle 222"/>
              <p:cNvSpPr>
                <a:spLocks noChangeArrowheads="1"/>
              </p:cNvSpPr>
              <p:nvPr/>
            </p:nvSpPr>
            <p:spPr bwMode="auto">
              <a:xfrm>
                <a:off x="4322"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9" name="Rectangle 223"/>
              <p:cNvSpPr>
                <a:spLocks noChangeArrowheads="1"/>
              </p:cNvSpPr>
              <p:nvPr/>
            </p:nvSpPr>
            <p:spPr bwMode="auto">
              <a:xfrm>
                <a:off x="4322"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0" name="Rectangle 224"/>
              <p:cNvSpPr>
                <a:spLocks noChangeArrowheads="1"/>
              </p:cNvSpPr>
              <p:nvPr/>
            </p:nvSpPr>
            <p:spPr bwMode="auto">
              <a:xfrm>
                <a:off x="4322"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1" name="Rectangle 225"/>
              <p:cNvSpPr>
                <a:spLocks noChangeArrowheads="1"/>
              </p:cNvSpPr>
              <p:nvPr/>
            </p:nvSpPr>
            <p:spPr bwMode="auto">
              <a:xfrm>
                <a:off x="4322"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2" name="Rectangle 226"/>
              <p:cNvSpPr>
                <a:spLocks noChangeArrowheads="1"/>
              </p:cNvSpPr>
              <p:nvPr/>
            </p:nvSpPr>
            <p:spPr bwMode="auto">
              <a:xfrm>
                <a:off x="4322"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3" name="Rectangle 227"/>
              <p:cNvSpPr>
                <a:spLocks noChangeArrowheads="1"/>
              </p:cNvSpPr>
              <p:nvPr/>
            </p:nvSpPr>
            <p:spPr bwMode="auto">
              <a:xfrm>
                <a:off x="4322"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4" name="Rectangle 228"/>
              <p:cNvSpPr>
                <a:spLocks noChangeArrowheads="1"/>
              </p:cNvSpPr>
              <p:nvPr/>
            </p:nvSpPr>
            <p:spPr bwMode="auto">
              <a:xfrm>
                <a:off x="4322"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5" name="Rectangle 229"/>
              <p:cNvSpPr>
                <a:spLocks noChangeArrowheads="1"/>
              </p:cNvSpPr>
              <p:nvPr/>
            </p:nvSpPr>
            <p:spPr bwMode="auto">
              <a:xfrm>
                <a:off x="4322"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6" name="Rectangle 230"/>
              <p:cNvSpPr>
                <a:spLocks noChangeArrowheads="1"/>
              </p:cNvSpPr>
              <p:nvPr/>
            </p:nvSpPr>
            <p:spPr bwMode="auto">
              <a:xfrm>
                <a:off x="4322"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7" name="Rectangle 231"/>
              <p:cNvSpPr>
                <a:spLocks noChangeArrowheads="1"/>
              </p:cNvSpPr>
              <p:nvPr/>
            </p:nvSpPr>
            <p:spPr bwMode="auto">
              <a:xfrm>
                <a:off x="4322"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8" name="Rectangle 232"/>
              <p:cNvSpPr>
                <a:spLocks noChangeArrowheads="1"/>
              </p:cNvSpPr>
              <p:nvPr/>
            </p:nvSpPr>
            <p:spPr bwMode="auto">
              <a:xfrm>
                <a:off x="4322"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9" name="Rectangle 233"/>
              <p:cNvSpPr>
                <a:spLocks noChangeArrowheads="1"/>
              </p:cNvSpPr>
              <p:nvPr/>
            </p:nvSpPr>
            <p:spPr bwMode="auto">
              <a:xfrm>
                <a:off x="4322"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0" name="Rectangle 234"/>
              <p:cNvSpPr>
                <a:spLocks noChangeArrowheads="1"/>
              </p:cNvSpPr>
              <p:nvPr/>
            </p:nvSpPr>
            <p:spPr bwMode="auto">
              <a:xfrm>
                <a:off x="4322"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1" name="Rectangle 235"/>
              <p:cNvSpPr>
                <a:spLocks noChangeArrowheads="1"/>
              </p:cNvSpPr>
              <p:nvPr/>
            </p:nvSpPr>
            <p:spPr bwMode="auto">
              <a:xfrm>
                <a:off x="4322"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2" name="Rectangle 236"/>
              <p:cNvSpPr>
                <a:spLocks noChangeArrowheads="1"/>
              </p:cNvSpPr>
              <p:nvPr/>
            </p:nvSpPr>
            <p:spPr bwMode="auto">
              <a:xfrm>
                <a:off x="4322"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3" name="Rectangle 237"/>
              <p:cNvSpPr>
                <a:spLocks noChangeArrowheads="1"/>
              </p:cNvSpPr>
              <p:nvPr/>
            </p:nvSpPr>
            <p:spPr bwMode="auto">
              <a:xfrm>
                <a:off x="4322"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4" name="Rectangle 238"/>
              <p:cNvSpPr>
                <a:spLocks noChangeArrowheads="1"/>
              </p:cNvSpPr>
              <p:nvPr/>
            </p:nvSpPr>
            <p:spPr bwMode="auto">
              <a:xfrm>
                <a:off x="4322"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5" name="Rectangle 239"/>
              <p:cNvSpPr>
                <a:spLocks noChangeArrowheads="1"/>
              </p:cNvSpPr>
              <p:nvPr/>
            </p:nvSpPr>
            <p:spPr bwMode="auto">
              <a:xfrm>
                <a:off x="4322"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6" name="Rectangle 240"/>
              <p:cNvSpPr>
                <a:spLocks noChangeArrowheads="1"/>
              </p:cNvSpPr>
              <p:nvPr/>
            </p:nvSpPr>
            <p:spPr bwMode="auto">
              <a:xfrm>
                <a:off x="4322"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7" name="Rectangle 241"/>
              <p:cNvSpPr>
                <a:spLocks noChangeArrowheads="1"/>
              </p:cNvSpPr>
              <p:nvPr/>
            </p:nvSpPr>
            <p:spPr bwMode="auto">
              <a:xfrm>
                <a:off x="4322"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8" name="Rectangle 242"/>
              <p:cNvSpPr>
                <a:spLocks noChangeArrowheads="1"/>
              </p:cNvSpPr>
              <p:nvPr/>
            </p:nvSpPr>
            <p:spPr bwMode="auto">
              <a:xfrm>
                <a:off x="4455" y="1632"/>
                <a:ext cx="1848"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80" name="Rectangle 252"/>
              <p:cNvSpPr>
                <a:spLocks noChangeArrowheads="1"/>
              </p:cNvSpPr>
              <p:nvPr/>
            </p:nvSpPr>
            <p:spPr bwMode="auto">
              <a:xfrm>
                <a:off x="4661" y="2037"/>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1" name="Rectangle 254"/>
              <p:cNvSpPr>
                <a:spLocks noChangeArrowheads="1"/>
              </p:cNvSpPr>
              <p:nvPr/>
            </p:nvSpPr>
            <p:spPr bwMode="auto">
              <a:xfrm>
                <a:off x="4661" y="203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2" name="Rectangle 255"/>
              <p:cNvSpPr>
                <a:spLocks noChangeArrowheads="1"/>
              </p:cNvSpPr>
              <p:nvPr/>
            </p:nvSpPr>
            <p:spPr bwMode="auto">
              <a:xfrm>
                <a:off x="4661" y="204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3" name="Rectangle 256"/>
              <p:cNvSpPr>
                <a:spLocks noChangeArrowheads="1"/>
              </p:cNvSpPr>
              <p:nvPr/>
            </p:nvSpPr>
            <p:spPr bwMode="auto">
              <a:xfrm>
                <a:off x="4661" y="2041"/>
                <a:ext cx="1694" cy="2"/>
              </a:xfrm>
              <a:prstGeom prst="rect">
                <a:avLst/>
              </a:prstGeom>
              <a:solidFill>
                <a:srgbClr val="82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4" name="Rectangle 257"/>
              <p:cNvSpPr>
                <a:spLocks noChangeArrowheads="1"/>
              </p:cNvSpPr>
              <p:nvPr/>
            </p:nvSpPr>
            <p:spPr bwMode="auto">
              <a:xfrm>
                <a:off x="4661" y="2043"/>
                <a:ext cx="1694" cy="1"/>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5" name="Rectangle 258"/>
              <p:cNvSpPr>
                <a:spLocks noChangeArrowheads="1"/>
              </p:cNvSpPr>
              <p:nvPr/>
            </p:nvSpPr>
            <p:spPr bwMode="auto">
              <a:xfrm>
                <a:off x="4661" y="204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7" name="Rectangle 261"/>
              <p:cNvSpPr>
                <a:spLocks noChangeArrowheads="1"/>
              </p:cNvSpPr>
              <p:nvPr/>
            </p:nvSpPr>
            <p:spPr bwMode="auto">
              <a:xfrm>
                <a:off x="4661" y="2048"/>
                <a:ext cx="1694" cy="1"/>
              </a:xfrm>
              <a:prstGeom prst="rect">
                <a:avLst/>
              </a:prstGeom>
              <a:solidFill>
                <a:srgbClr val="8E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8" name="Rectangle 262"/>
              <p:cNvSpPr>
                <a:spLocks noChangeArrowheads="1"/>
              </p:cNvSpPr>
              <p:nvPr/>
            </p:nvSpPr>
            <p:spPr bwMode="auto">
              <a:xfrm>
                <a:off x="4661" y="2049"/>
                <a:ext cx="1694" cy="2"/>
              </a:xfrm>
              <a:prstGeom prst="rect">
                <a:avLst/>
              </a:prstGeom>
              <a:solidFill>
                <a:srgbClr val="91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0" name="Rectangle 264"/>
              <p:cNvSpPr>
                <a:spLocks noChangeArrowheads="1"/>
              </p:cNvSpPr>
              <p:nvPr/>
            </p:nvSpPr>
            <p:spPr bwMode="auto">
              <a:xfrm>
                <a:off x="4661" y="2053"/>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1" name="Rectangle 265"/>
              <p:cNvSpPr>
                <a:spLocks noChangeArrowheads="1"/>
              </p:cNvSpPr>
              <p:nvPr/>
            </p:nvSpPr>
            <p:spPr bwMode="auto">
              <a:xfrm>
                <a:off x="4661" y="2054"/>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2" name="Rectangle 267"/>
              <p:cNvSpPr>
                <a:spLocks noChangeArrowheads="1"/>
              </p:cNvSpPr>
              <p:nvPr/>
            </p:nvSpPr>
            <p:spPr bwMode="auto">
              <a:xfrm>
                <a:off x="4661" y="2056"/>
                <a:ext cx="1694" cy="1"/>
              </a:xfrm>
              <a:prstGeom prst="rect">
                <a:avLst/>
              </a:prstGeom>
              <a:solidFill>
                <a:srgbClr val="9D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5" name="Rectangle 270"/>
              <p:cNvSpPr>
                <a:spLocks noChangeArrowheads="1"/>
              </p:cNvSpPr>
              <p:nvPr/>
            </p:nvSpPr>
            <p:spPr bwMode="auto">
              <a:xfrm>
                <a:off x="4661" y="205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6" name="Rectangle 271"/>
              <p:cNvSpPr>
                <a:spLocks noChangeArrowheads="1"/>
              </p:cNvSpPr>
              <p:nvPr/>
            </p:nvSpPr>
            <p:spPr bwMode="auto">
              <a:xfrm>
                <a:off x="4661" y="2061"/>
                <a:ext cx="1694" cy="2"/>
              </a:xfrm>
              <a:prstGeom prst="rect">
                <a:avLst/>
              </a:prstGeom>
              <a:solidFill>
                <a:srgbClr val="A6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7" name="Rectangle 272"/>
              <p:cNvSpPr>
                <a:spLocks noChangeArrowheads="1"/>
              </p:cNvSpPr>
              <p:nvPr/>
            </p:nvSpPr>
            <p:spPr bwMode="auto">
              <a:xfrm>
                <a:off x="4661" y="2063"/>
                <a:ext cx="1694" cy="1"/>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8" name="Rectangle 275"/>
              <p:cNvSpPr>
                <a:spLocks noChangeArrowheads="1"/>
              </p:cNvSpPr>
              <p:nvPr/>
            </p:nvSpPr>
            <p:spPr bwMode="auto">
              <a:xfrm>
                <a:off x="4661" y="2067"/>
                <a:ext cx="1694" cy="1"/>
              </a:xfrm>
              <a:prstGeom prst="rect">
                <a:avLst/>
              </a:prstGeom>
              <a:solidFill>
                <a:srgbClr val="B0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9" name="Rectangle 276"/>
              <p:cNvSpPr>
                <a:spLocks noChangeArrowheads="1"/>
              </p:cNvSpPr>
              <p:nvPr/>
            </p:nvSpPr>
            <p:spPr bwMode="auto">
              <a:xfrm>
                <a:off x="4661" y="2068"/>
                <a:ext cx="1694" cy="2"/>
              </a:xfrm>
              <a:prstGeom prst="rect">
                <a:avLst/>
              </a:prstGeom>
              <a:solidFill>
                <a:srgbClr val="B2DC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0" name="Rectangle 277"/>
              <p:cNvSpPr>
                <a:spLocks noChangeArrowheads="1"/>
              </p:cNvSpPr>
              <p:nvPr/>
            </p:nvSpPr>
            <p:spPr bwMode="auto">
              <a:xfrm>
                <a:off x="4661" y="2070"/>
                <a:ext cx="1694" cy="1"/>
              </a:xfrm>
              <a:prstGeom prst="rect">
                <a:avLst/>
              </a:prstGeom>
              <a:solidFill>
                <a:srgbClr val="B5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3" name="Rectangle 283"/>
              <p:cNvSpPr>
                <a:spLocks noChangeArrowheads="1"/>
              </p:cNvSpPr>
              <p:nvPr/>
            </p:nvSpPr>
            <p:spPr bwMode="auto">
              <a:xfrm>
                <a:off x="4661" y="2076"/>
                <a:ext cx="1694" cy="1"/>
              </a:xfrm>
              <a:prstGeom prst="rect">
                <a:avLst/>
              </a:prstGeom>
              <a:solidFill>
                <a:srgbClr val="C1E3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5" name="Rectangle 285"/>
              <p:cNvSpPr>
                <a:spLocks noChangeArrowheads="1"/>
              </p:cNvSpPr>
              <p:nvPr/>
            </p:nvSpPr>
            <p:spPr bwMode="auto">
              <a:xfrm>
                <a:off x="4661" y="2079"/>
                <a:ext cx="1694" cy="1"/>
              </a:xfrm>
              <a:prstGeom prst="rect">
                <a:avLst/>
              </a:prstGeom>
              <a:solidFill>
                <a:srgbClr val="C6E5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6" name="Rectangle 286"/>
              <p:cNvSpPr>
                <a:spLocks noChangeArrowheads="1"/>
              </p:cNvSpPr>
              <p:nvPr/>
            </p:nvSpPr>
            <p:spPr bwMode="auto">
              <a:xfrm>
                <a:off x="4661" y="2080"/>
                <a:ext cx="1694" cy="1"/>
              </a:xfrm>
              <a:prstGeom prst="rect">
                <a:avLst/>
              </a:prstGeom>
              <a:solidFill>
                <a:srgbClr val="C8E6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8" name="Rectangle 290"/>
              <p:cNvSpPr>
                <a:spLocks noChangeArrowheads="1"/>
              </p:cNvSpPr>
              <p:nvPr/>
            </p:nvSpPr>
            <p:spPr bwMode="auto">
              <a:xfrm>
                <a:off x="4661" y="2085"/>
                <a:ext cx="1694" cy="2"/>
              </a:xfrm>
              <a:prstGeom prst="rect">
                <a:avLst/>
              </a:prstGeom>
              <a:solidFill>
                <a:srgbClr val="D2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9" name="Rectangle 291"/>
              <p:cNvSpPr>
                <a:spLocks noChangeArrowheads="1"/>
              </p:cNvSpPr>
              <p:nvPr/>
            </p:nvSpPr>
            <p:spPr bwMode="auto">
              <a:xfrm>
                <a:off x="4661" y="2087"/>
                <a:ext cx="1694" cy="2"/>
              </a:xfrm>
              <a:prstGeom prst="rect">
                <a:avLst/>
              </a:prstGeom>
              <a:solidFill>
                <a:srgbClr val="D5EC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0" name="Rectangle 292"/>
              <p:cNvSpPr>
                <a:spLocks noChangeArrowheads="1"/>
              </p:cNvSpPr>
              <p:nvPr/>
            </p:nvSpPr>
            <p:spPr bwMode="auto">
              <a:xfrm>
                <a:off x="4661" y="2089"/>
                <a:ext cx="1694" cy="1"/>
              </a:xfrm>
              <a:prstGeom prst="rect">
                <a:avLst/>
              </a:prstGeom>
              <a:solidFill>
                <a:srgbClr val="D8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1" name="Rectangle 294"/>
              <p:cNvSpPr>
                <a:spLocks noChangeArrowheads="1"/>
              </p:cNvSpPr>
              <p:nvPr/>
            </p:nvSpPr>
            <p:spPr bwMode="auto">
              <a:xfrm>
                <a:off x="4661" y="2092"/>
                <a:ext cx="1694" cy="1"/>
              </a:xfrm>
              <a:prstGeom prst="rect">
                <a:avLst/>
              </a:prstGeom>
              <a:solidFill>
                <a:srgbClr val="DE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2" name="Rectangle 295"/>
              <p:cNvSpPr>
                <a:spLocks noChangeArrowheads="1"/>
              </p:cNvSpPr>
              <p:nvPr/>
            </p:nvSpPr>
            <p:spPr bwMode="auto">
              <a:xfrm>
                <a:off x="4661" y="2093"/>
                <a:ext cx="1694" cy="2"/>
              </a:xfrm>
              <a:prstGeom prst="rect">
                <a:avLst/>
              </a:prstGeom>
              <a:solidFill>
                <a:srgbClr val="E0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3" name="Rectangle 296"/>
              <p:cNvSpPr>
                <a:spLocks noChangeArrowheads="1"/>
              </p:cNvSpPr>
              <p:nvPr/>
            </p:nvSpPr>
            <p:spPr bwMode="auto">
              <a:xfrm>
                <a:off x="4661" y="2095"/>
                <a:ext cx="1694" cy="1"/>
              </a:xfrm>
              <a:prstGeom prst="rect">
                <a:avLst/>
              </a:prstGeom>
              <a:solidFill>
                <a:srgbClr val="E2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4" name="Rectangle 297"/>
              <p:cNvSpPr>
                <a:spLocks noChangeArrowheads="1"/>
              </p:cNvSpPr>
              <p:nvPr/>
            </p:nvSpPr>
            <p:spPr bwMode="auto">
              <a:xfrm>
                <a:off x="4661" y="2095"/>
                <a:ext cx="1694" cy="2"/>
              </a:xfrm>
              <a:prstGeom prst="rect">
                <a:avLst/>
              </a:prstGeom>
              <a:solidFill>
                <a:srgbClr val="E4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6" name="Rectangle 300"/>
              <p:cNvSpPr>
                <a:spLocks noChangeArrowheads="1"/>
              </p:cNvSpPr>
              <p:nvPr/>
            </p:nvSpPr>
            <p:spPr bwMode="auto">
              <a:xfrm>
                <a:off x="4661" y="2100"/>
                <a:ext cx="1694" cy="1"/>
              </a:xfrm>
              <a:prstGeom prst="rect">
                <a:avLst/>
              </a:prstGeom>
              <a:solidFill>
                <a:srgbClr val="ED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7" name="Rectangle 301"/>
              <p:cNvSpPr>
                <a:spLocks noChangeArrowheads="1"/>
              </p:cNvSpPr>
              <p:nvPr/>
            </p:nvSpPr>
            <p:spPr bwMode="auto">
              <a:xfrm>
                <a:off x="4661" y="2101"/>
                <a:ext cx="1694" cy="2"/>
              </a:xfrm>
              <a:prstGeom prst="rect">
                <a:avLst/>
              </a:prstGeom>
              <a:solidFill>
                <a:srgbClr val="EF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8" name="Rectangle 302"/>
              <p:cNvSpPr>
                <a:spLocks noChangeArrowheads="1"/>
              </p:cNvSpPr>
              <p:nvPr/>
            </p:nvSpPr>
            <p:spPr bwMode="auto">
              <a:xfrm>
                <a:off x="4661" y="2103"/>
                <a:ext cx="1694" cy="1"/>
              </a:xfrm>
              <a:prstGeom prst="rect">
                <a:avLst/>
              </a:prstGeom>
              <a:solidFill>
                <a:srgbClr val="F1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0" name="Rectangle 304"/>
              <p:cNvSpPr>
                <a:spLocks noChangeArrowheads="1"/>
              </p:cNvSpPr>
              <p:nvPr/>
            </p:nvSpPr>
            <p:spPr bwMode="auto">
              <a:xfrm>
                <a:off x="4661" y="210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1" name="Rectangle 306"/>
              <p:cNvSpPr>
                <a:spLocks noChangeArrowheads="1"/>
              </p:cNvSpPr>
              <p:nvPr/>
            </p:nvSpPr>
            <p:spPr bwMode="auto">
              <a:xfrm>
                <a:off x="4661" y="2108"/>
                <a:ext cx="1694" cy="1"/>
              </a:xfrm>
              <a:prstGeom prst="rect">
                <a:avLst/>
              </a:prstGeom>
              <a:solidFill>
                <a:srgbClr val="FA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2" name="Rectangle 307"/>
              <p:cNvSpPr>
                <a:spLocks noChangeArrowheads="1"/>
              </p:cNvSpPr>
              <p:nvPr/>
            </p:nvSpPr>
            <p:spPr bwMode="auto">
              <a:xfrm>
                <a:off x="4661" y="2109"/>
                <a:ext cx="1694" cy="1"/>
              </a:xfrm>
              <a:prstGeom prst="rect">
                <a:avLst/>
              </a:prstGeom>
              <a:solidFill>
                <a:srgbClr val="FC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3" name="Rectangle 311"/>
              <p:cNvSpPr>
                <a:spLocks noChangeArrowheads="1"/>
              </p:cNvSpPr>
              <p:nvPr/>
            </p:nvSpPr>
            <p:spPr bwMode="auto">
              <a:xfrm>
                <a:off x="4661" y="2343"/>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4" name="Rectangle 312"/>
              <p:cNvSpPr>
                <a:spLocks noChangeArrowheads="1"/>
              </p:cNvSpPr>
              <p:nvPr/>
            </p:nvSpPr>
            <p:spPr bwMode="auto">
              <a:xfrm>
                <a:off x="4661" y="2353"/>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5" name="Rectangle 313"/>
              <p:cNvSpPr>
                <a:spLocks noChangeArrowheads="1"/>
              </p:cNvSpPr>
              <p:nvPr/>
            </p:nvSpPr>
            <p:spPr bwMode="auto">
              <a:xfrm>
                <a:off x="4661" y="2355"/>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6" name="Rectangle 314"/>
              <p:cNvSpPr>
                <a:spLocks noChangeArrowheads="1"/>
              </p:cNvSpPr>
              <p:nvPr/>
            </p:nvSpPr>
            <p:spPr bwMode="auto">
              <a:xfrm>
                <a:off x="4661" y="2356"/>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7" name="Rectangle 315"/>
              <p:cNvSpPr>
                <a:spLocks noChangeArrowheads="1"/>
              </p:cNvSpPr>
              <p:nvPr/>
            </p:nvSpPr>
            <p:spPr bwMode="auto">
              <a:xfrm>
                <a:off x="4661" y="2357"/>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8" name="Rectangle 316"/>
              <p:cNvSpPr>
                <a:spLocks noChangeArrowheads="1"/>
              </p:cNvSpPr>
              <p:nvPr/>
            </p:nvSpPr>
            <p:spPr bwMode="auto">
              <a:xfrm>
                <a:off x="4661" y="235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9" name="Rectangle 317"/>
              <p:cNvSpPr>
                <a:spLocks noChangeArrowheads="1"/>
              </p:cNvSpPr>
              <p:nvPr/>
            </p:nvSpPr>
            <p:spPr bwMode="auto">
              <a:xfrm>
                <a:off x="4661" y="236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0" name="Rectangle 318"/>
              <p:cNvSpPr>
                <a:spLocks noChangeArrowheads="1"/>
              </p:cNvSpPr>
              <p:nvPr/>
            </p:nvSpPr>
            <p:spPr bwMode="auto">
              <a:xfrm>
                <a:off x="4661" y="2361"/>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1" name="Rectangle 319"/>
              <p:cNvSpPr>
                <a:spLocks noChangeArrowheads="1"/>
              </p:cNvSpPr>
              <p:nvPr/>
            </p:nvSpPr>
            <p:spPr bwMode="auto">
              <a:xfrm>
                <a:off x="4661" y="2362"/>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2" name="Rectangle 320"/>
              <p:cNvSpPr>
                <a:spLocks noChangeArrowheads="1"/>
              </p:cNvSpPr>
              <p:nvPr/>
            </p:nvSpPr>
            <p:spPr bwMode="auto">
              <a:xfrm>
                <a:off x="4661" y="236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3" name="Rectangle 321"/>
              <p:cNvSpPr>
                <a:spLocks noChangeArrowheads="1"/>
              </p:cNvSpPr>
              <p:nvPr/>
            </p:nvSpPr>
            <p:spPr bwMode="auto">
              <a:xfrm>
                <a:off x="4661" y="236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4" name="Rectangle 322"/>
              <p:cNvSpPr>
                <a:spLocks noChangeArrowheads="1"/>
              </p:cNvSpPr>
              <p:nvPr/>
            </p:nvSpPr>
            <p:spPr bwMode="auto">
              <a:xfrm>
                <a:off x="4661" y="2366"/>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5" name="Rectangle 323"/>
              <p:cNvSpPr>
                <a:spLocks noChangeArrowheads="1"/>
              </p:cNvSpPr>
              <p:nvPr/>
            </p:nvSpPr>
            <p:spPr bwMode="auto">
              <a:xfrm>
                <a:off x="4661" y="2367"/>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6" name="Rectangle 324"/>
              <p:cNvSpPr>
                <a:spLocks noChangeArrowheads="1"/>
              </p:cNvSpPr>
              <p:nvPr/>
            </p:nvSpPr>
            <p:spPr bwMode="auto">
              <a:xfrm>
                <a:off x="4661" y="2368"/>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7" name="Rectangle 325"/>
              <p:cNvSpPr>
                <a:spLocks noChangeArrowheads="1"/>
              </p:cNvSpPr>
              <p:nvPr/>
            </p:nvSpPr>
            <p:spPr bwMode="auto">
              <a:xfrm>
                <a:off x="4661" y="2370"/>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8" name="Rectangle 326"/>
              <p:cNvSpPr>
                <a:spLocks noChangeArrowheads="1"/>
              </p:cNvSpPr>
              <p:nvPr/>
            </p:nvSpPr>
            <p:spPr bwMode="auto">
              <a:xfrm>
                <a:off x="4661" y="2371"/>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9" name="Rectangle 327"/>
              <p:cNvSpPr>
                <a:spLocks noChangeArrowheads="1"/>
              </p:cNvSpPr>
              <p:nvPr/>
            </p:nvSpPr>
            <p:spPr bwMode="auto">
              <a:xfrm>
                <a:off x="4661" y="2372"/>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0" name="Rectangle 328"/>
              <p:cNvSpPr>
                <a:spLocks noChangeArrowheads="1"/>
              </p:cNvSpPr>
              <p:nvPr/>
            </p:nvSpPr>
            <p:spPr bwMode="auto">
              <a:xfrm>
                <a:off x="4661" y="2373"/>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1" name="Rectangle 329"/>
              <p:cNvSpPr>
                <a:spLocks noChangeArrowheads="1"/>
              </p:cNvSpPr>
              <p:nvPr/>
            </p:nvSpPr>
            <p:spPr bwMode="auto">
              <a:xfrm>
                <a:off x="4661" y="2374"/>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2" name="Rectangle 330"/>
              <p:cNvSpPr>
                <a:spLocks noChangeArrowheads="1"/>
              </p:cNvSpPr>
              <p:nvPr/>
            </p:nvSpPr>
            <p:spPr bwMode="auto">
              <a:xfrm>
                <a:off x="4661" y="2376"/>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3" name="Rectangle 331"/>
              <p:cNvSpPr>
                <a:spLocks noChangeArrowheads="1"/>
              </p:cNvSpPr>
              <p:nvPr/>
            </p:nvSpPr>
            <p:spPr bwMode="auto">
              <a:xfrm>
                <a:off x="4661" y="2376"/>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4" name="Rectangle 332"/>
              <p:cNvSpPr>
                <a:spLocks noChangeArrowheads="1"/>
              </p:cNvSpPr>
              <p:nvPr/>
            </p:nvSpPr>
            <p:spPr bwMode="auto">
              <a:xfrm>
                <a:off x="4661" y="2377"/>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5" name="Rectangle 333"/>
              <p:cNvSpPr>
                <a:spLocks noChangeArrowheads="1"/>
              </p:cNvSpPr>
              <p:nvPr/>
            </p:nvSpPr>
            <p:spPr bwMode="auto">
              <a:xfrm>
                <a:off x="4661" y="237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6" name="Rectangle 334"/>
              <p:cNvSpPr>
                <a:spLocks noChangeArrowheads="1"/>
              </p:cNvSpPr>
              <p:nvPr/>
            </p:nvSpPr>
            <p:spPr bwMode="auto">
              <a:xfrm>
                <a:off x="4661" y="2381"/>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7" name="Rectangle 335"/>
              <p:cNvSpPr>
                <a:spLocks noChangeArrowheads="1"/>
              </p:cNvSpPr>
              <p:nvPr/>
            </p:nvSpPr>
            <p:spPr bwMode="auto">
              <a:xfrm>
                <a:off x="4661" y="2381"/>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8" name="Rectangle 336"/>
              <p:cNvSpPr>
                <a:spLocks noChangeArrowheads="1"/>
              </p:cNvSpPr>
              <p:nvPr/>
            </p:nvSpPr>
            <p:spPr bwMode="auto">
              <a:xfrm>
                <a:off x="4661" y="2382"/>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9" name="Rectangle 337"/>
              <p:cNvSpPr>
                <a:spLocks noChangeArrowheads="1"/>
              </p:cNvSpPr>
              <p:nvPr/>
            </p:nvSpPr>
            <p:spPr bwMode="auto">
              <a:xfrm>
                <a:off x="4661" y="2384"/>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0" name="Rectangle 338"/>
              <p:cNvSpPr>
                <a:spLocks noChangeArrowheads="1"/>
              </p:cNvSpPr>
              <p:nvPr/>
            </p:nvSpPr>
            <p:spPr bwMode="auto">
              <a:xfrm>
                <a:off x="4661" y="2386"/>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1" name="Rectangle 339"/>
              <p:cNvSpPr>
                <a:spLocks noChangeArrowheads="1"/>
              </p:cNvSpPr>
              <p:nvPr/>
            </p:nvSpPr>
            <p:spPr bwMode="auto">
              <a:xfrm>
                <a:off x="4661" y="2387"/>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2" name="Rectangle 340"/>
              <p:cNvSpPr>
                <a:spLocks noChangeArrowheads="1"/>
              </p:cNvSpPr>
              <p:nvPr/>
            </p:nvSpPr>
            <p:spPr bwMode="auto">
              <a:xfrm>
                <a:off x="4661" y="2389"/>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3" name="Rectangle 341"/>
              <p:cNvSpPr>
                <a:spLocks noChangeArrowheads="1"/>
              </p:cNvSpPr>
              <p:nvPr/>
            </p:nvSpPr>
            <p:spPr bwMode="auto">
              <a:xfrm>
                <a:off x="4661" y="2390"/>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4" name="Rectangle 342"/>
              <p:cNvSpPr>
                <a:spLocks noChangeArrowheads="1"/>
              </p:cNvSpPr>
              <p:nvPr/>
            </p:nvSpPr>
            <p:spPr bwMode="auto">
              <a:xfrm>
                <a:off x="4661" y="2391"/>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5" name="Rectangle 343"/>
              <p:cNvSpPr>
                <a:spLocks noChangeArrowheads="1"/>
              </p:cNvSpPr>
              <p:nvPr/>
            </p:nvSpPr>
            <p:spPr bwMode="auto">
              <a:xfrm>
                <a:off x="4661" y="2392"/>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6" name="Rectangle 344"/>
              <p:cNvSpPr>
                <a:spLocks noChangeArrowheads="1"/>
              </p:cNvSpPr>
              <p:nvPr/>
            </p:nvSpPr>
            <p:spPr bwMode="auto">
              <a:xfrm>
                <a:off x="4661" y="2394"/>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7" name="Rectangle 345"/>
              <p:cNvSpPr>
                <a:spLocks noChangeArrowheads="1"/>
              </p:cNvSpPr>
              <p:nvPr/>
            </p:nvSpPr>
            <p:spPr bwMode="auto">
              <a:xfrm>
                <a:off x="4661" y="2396"/>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8" name="Rectangle 346"/>
              <p:cNvSpPr>
                <a:spLocks noChangeArrowheads="1"/>
              </p:cNvSpPr>
              <p:nvPr/>
            </p:nvSpPr>
            <p:spPr bwMode="auto">
              <a:xfrm>
                <a:off x="4661" y="2397"/>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9" name="Rectangle 347"/>
              <p:cNvSpPr>
                <a:spLocks noChangeArrowheads="1"/>
              </p:cNvSpPr>
              <p:nvPr/>
            </p:nvSpPr>
            <p:spPr bwMode="auto">
              <a:xfrm>
                <a:off x="4661" y="2399"/>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0" name="Rectangle 348"/>
              <p:cNvSpPr>
                <a:spLocks noChangeArrowheads="1"/>
              </p:cNvSpPr>
              <p:nvPr/>
            </p:nvSpPr>
            <p:spPr bwMode="auto">
              <a:xfrm>
                <a:off x="4661" y="2401"/>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1" name="Rectangle 349"/>
              <p:cNvSpPr>
                <a:spLocks noChangeArrowheads="1"/>
              </p:cNvSpPr>
              <p:nvPr/>
            </p:nvSpPr>
            <p:spPr bwMode="auto">
              <a:xfrm>
                <a:off x="4661" y="2401"/>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2" name="Rectangle 350"/>
              <p:cNvSpPr>
                <a:spLocks noChangeArrowheads="1"/>
              </p:cNvSpPr>
              <p:nvPr/>
            </p:nvSpPr>
            <p:spPr bwMode="auto">
              <a:xfrm>
                <a:off x="4661" y="2403"/>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3" name="Rectangle 351"/>
              <p:cNvSpPr>
                <a:spLocks noChangeArrowheads="1"/>
              </p:cNvSpPr>
              <p:nvPr/>
            </p:nvSpPr>
            <p:spPr bwMode="auto">
              <a:xfrm>
                <a:off x="4661" y="2404"/>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4" name="Rectangle 352"/>
              <p:cNvSpPr>
                <a:spLocks noChangeArrowheads="1"/>
              </p:cNvSpPr>
              <p:nvPr/>
            </p:nvSpPr>
            <p:spPr bwMode="auto">
              <a:xfrm>
                <a:off x="4661" y="2406"/>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5" name="Rectangle 353"/>
              <p:cNvSpPr>
                <a:spLocks noChangeArrowheads="1"/>
              </p:cNvSpPr>
              <p:nvPr/>
            </p:nvSpPr>
            <p:spPr bwMode="auto">
              <a:xfrm>
                <a:off x="4661" y="2407"/>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6" name="Rectangle 354"/>
              <p:cNvSpPr>
                <a:spLocks noChangeArrowheads="1"/>
              </p:cNvSpPr>
              <p:nvPr/>
            </p:nvSpPr>
            <p:spPr bwMode="auto">
              <a:xfrm>
                <a:off x="4661" y="2409"/>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7" name="Rectangle 355"/>
              <p:cNvSpPr>
                <a:spLocks noChangeArrowheads="1"/>
              </p:cNvSpPr>
              <p:nvPr/>
            </p:nvSpPr>
            <p:spPr bwMode="auto">
              <a:xfrm>
                <a:off x="4661" y="2410"/>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8" name="Rectangle 356"/>
              <p:cNvSpPr>
                <a:spLocks noChangeArrowheads="1"/>
              </p:cNvSpPr>
              <p:nvPr/>
            </p:nvSpPr>
            <p:spPr bwMode="auto">
              <a:xfrm>
                <a:off x="4661" y="2412"/>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9" name="Rectangle 357"/>
              <p:cNvSpPr>
                <a:spLocks noChangeArrowheads="1"/>
              </p:cNvSpPr>
              <p:nvPr/>
            </p:nvSpPr>
            <p:spPr bwMode="auto">
              <a:xfrm>
                <a:off x="4661" y="2412"/>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0" name="Rectangle 358"/>
              <p:cNvSpPr>
                <a:spLocks noChangeArrowheads="1"/>
              </p:cNvSpPr>
              <p:nvPr/>
            </p:nvSpPr>
            <p:spPr bwMode="auto">
              <a:xfrm>
                <a:off x="4661" y="2414"/>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1" name="Rectangle 359"/>
              <p:cNvSpPr>
                <a:spLocks noChangeArrowheads="1"/>
              </p:cNvSpPr>
              <p:nvPr/>
            </p:nvSpPr>
            <p:spPr bwMode="auto">
              <a:xfrm>
                <a:off x="4661" y="2416"/>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2" name="Rectangle 360"/>
              <p:cNvSpPr>
                <a:spLocks noChangeArrowheads="1"/>
              </p:cNvSpPr>
              <p:nvPr/>
            </p:nvSpPr>
            <p:spPr bwMode="auto">
              <a:xfrm>
                <a:off x="4661" y="2417"/>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3" name="Rectangle 361"/>
              <p:cNvSpPr>
                <a:spLocks noChangeArrowheads="1"/>
              </p:cNvSpPr>
              <p:nvPr/>
            </p:nvSpPr>
            <p:spPr bwMode="auto">
              <a:xfrm>
                <a:off x="4661" y="2418"/>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4" name="Rectangle 362"/>
              <p:cNvSpPr>
                <a:spLocks noChangeArrowheads="1"/>
              </p:cNvSpPr>
              <p:nvPr/>
            </p:nvSpPr>
            <p:spPr bwMode="auto">
              <a:xfrm>
                <a:off x="4661" y="2420"/>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5" name="Rectangle 363"/>
              <p:cNvSpPr>
                <a:spLocks noChangeArrowheads="1"/>
              </p:cNvSpPr>
              <p:nvPr/>
            </p:nvSpPr>
            <p:spPr bwMode="auto">
              <a:xfrm>
                <a:off x="4661" y="2421"/>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6" name="Rectangle 364"/>
              <p:cNvSpPr>
                <a:spLocks noChangeArrowheads="1"/>
              </p:cNvSpPr>
              <p:nvPr/>
            </p:nvSpPr>
            <p:spPr bwMode="auto">
              <a:xfrm>
                <a:off x="4661" y="2422"/>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7" name="Rectangle 365"/>
              <p:cNvSpPr>
                <a:spLocks noChangeArrowheads="1"/>
              </p:cNvSpPr>
              <p:nvPr/>
            </p:nvSpPr>
            <p:spPr bwMode="auto">
              <a:xfrm>
                <a:off x="4661" y="2423"/>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8" name="Rectangle 366"/>
              <p:cNvSpPr>
                <a:spLocks noChangeArrowheads="1"/>
              </p:cNvSpPr>
              <p:nvPr/>
            </p:nvSpPr>
            <p:spPr bwMode="auto">
              <a:xfrm>
                <a:off x="4661" y="242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9" name="Rectangle 367"/>
              <p:cNvSpPr>
                <a:spLocks noChangeArrowheads="1"/>
              </p:cNvSpPr>
              <p:nvPr/>
            </p:nvSpPr>
            <p:spPr bwMode="auto">
              <a:xfrm>
                <a:off x="4661" y="2426"/>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0" name="Rectangle 368"/>
              <p:cNvSpPr>
                <a:spLocks noChangeArrowheads="1"/>
              </p:cNvSpPr>
              <p:nvPr/>
            </p:nvSpPr>
            <p:spPr bwMode="auto">
              <a:xfrm>
                <a:off x="4661" y="2427"/>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1" name="Rectangle 369"/>
              <p:cNvSpPr>
                <a:spLocks noChangeArrowheads="1"/>
              </p:cNvSpPr>
              <p:nvPr/>
            </p:nvSpPr>
            <p:spPr bwMode="auto">
              <a:xfrm>
                <a:off x="4661" y="2428"/>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2" name="Rectangle 370"/>
              <p:cNvSpPr>
                <a:spLocks noChangeArrowheads="1"/>
              </p:cNvSpPr>
              <p:nvPr/>
            </p:nvSpPr>
            <p:spPr bwMode="auto">
              <a:xfrm>
                <a:off x="4661" y="2429"/>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3" name="Rectangle 371"/>
              <p:cNvSpPr>
                <a:spLocks noChangeArrowheads="1"/>
              </p:cNvSpPr>
              <p:nvPr/>
            </p:nvSpPr>
            <p:spPr bwMode="auto">
              <a:xfrm>
                <a:off x="4661" y="2430"/>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4" name="Rectangle 372"/>
              <p:cNvSpPr>
                <a:spLocks noChangeArrowheads="1"/>
              </p:cNvSpPr>
              <p:nvPr/>
            </p:nvSpPr>
            <p:spPr bwMode="auto">
              <a:xfrm>
                <a:off x="4661" y="2343"/>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285" name="Rectangle 375"/>
              <p:cNvSpPr>
                <a:spLocks noChangeArrowheads="1"/>
              </p:cNvSpPr>
              <p:nvPr/>
            </p:nvSpPr>
            <p:spPr bwMode="auto">
              <a:xfrm>
                <a:off x="4661" y="2686"/>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6" name="Rectangle 376"/>
              <p:cNvSpPr>
                <a:spLocks noChangeArrowheads="1"/>
              </p:cNvSpPr>
              <p:nvPr/>
            </p:nvSpPr>
            <p:spPr bwMode="auto">
              <a:xfrm>
                <a:off x="4661" y="2696"/>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7" name="Rectangle 377"/>
              <p:cNvSpPr>
                <a:spLocks noChangeArrowheads="1"/>
              </p:cNvSpPr>
              <p:nvPr/>
            </p:nvSpPr>
            <p:spPr bwMode="auto">
              <a:xfrm>
                <a:off x="4661" y="2698"/>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8" name="Rectangle 378"/>
              <p:cNvSpPr>
                <a:spLocks noChangeArrowheads="1"/>
              </p:cNvSpPr>
              <p:nvPr/>
            </p:nvSpPr>
            <p:spPr bwMode="auto">
              <a:xfrm>
                <a:off x="4661" y="2699"/>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9" name="Rectangle 379"/>
              <p:cNvSpPr>
                <a:spLocks noChangeArrowheads="1"/>
              </p:cNvSpPr>
              <p:nvPr/>
            </p:nvSpPr>
            <p:spPr bwMode="auto">
              <a:xfrm>
                <a:off x="4661" y="2700"/>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0" name="Rectangle 380"/>
              <p:cNvSpPr>
                <a:spLocks noChangeArrowheads="1"/>
              </p:cNvSpPr>
              <p:nvPr/>
            </p:nvSpPr>
            <p:spPr bwMode="auto">
              <a:xfrm>
                <a:off x="4661" y="2702"/>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1" name="Rectangle 381"/>
              <p:cNvSpPr>
                <a:spLocks noChangeArrowheads="1"/>
              </p:cNvSpPr>
              <p:nvPr/>
            </p:nvSpPr>
            <p:spPr bwMode="auto">
              <a:xfrm>
                <a:off x="4661" y="2703"/>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2" name="Rectangle 382"/>
              <p:cNvSpPr>
                <a:spLocks noChangeArrowheads="1"/>
              </p:cNvSpPr>
              <p:nvPr/>
            </p:nvSpPr>
            <p:spPr bwMode="auto">
              <a:xfrm>
                <a:off x="4661" y="2704"/>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3" name="Rectangle 383"/>
              <p:cNvSpPr>
                <a:spLocks noChangeArrowheads="1"/>
              </p:cNvSpPr>
              <p:nvPr/>
            </p:nvSpPr>
            <p:spPr bwMode="auto">
              <a:xfrm>
                <a:off x="4661" y="2705"/>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4" name="Rectangle 384"/>
              <p:cNvSpPr>
                <a:spLocks noChangeArrowheads="1"/>
              </p:cNvSpPr>
              <p:nvPr/>
            </p:nvSpPr>
            <p:spPr bwMode="auto">
              <a:xfrm>
                <a:off x="4661" y="2707"/>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5" name="Rectangle 385"/>
              <p:cNvSpPr>
                <a:spLocks noChangeArrowheads="1"/>
              </p:cNvSpPr>
              <p:nvPr/>
            </p:nvSpPr>
            <p:spPr bwMode="auto">
              <a:xfrm>
                <a:off x="4661" y="2708"/>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6" name="Rectangle 386"/>
              <p:cNvSpPr>
                <a:spLocks noChangeArrowheads="1"/>
              </p:cNvSpPr>
              <p:nvPr/>
            </p:nvSpPr>
            <p:spPr bwMode="auto">
              <a:xfrm>
                <a:off x="4661" y="2708"/>
                <a:ext cx="1694" cy="2"/>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7" name="Rectangle 387"/>
              <p:cNvSpPr>
                <a:spLocks noChangeArrowheads="1"/>
              </p:cNvSpPr>
              <p:nvPr/>
            </p:nvSpPr>
            <p:spPr bwMode="auto">
              <a:xfrm>
                <a:off x="4661" y="2710"/>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8" name="Rectangle 388"/>
              <p:cNvSpPr>
                <a:spLocks noChangeArrowheads="1"/>
              </p:cNvSpPr>
              <p:nvPr/>
            </p:nvSpPr>
            <p:spPr bwMode="auto">
              <a:xfrm>
                <a:off x="4661" y="2711"/>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9" name="Rectangle 389"/>
              <p:cNvSpPr>
                <a:spLocks noChangeArrowheads="1"/>
              </p:cNvSpPr>
              <p:nvPr/>
            </p:nvSpPr>
            <p:spPr bwMode="auto">
              <a:xfrm>
                <a:off x="4661" y="2713"/>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0" name="Rectangle 390"/>
              <p:cNvSpPr>
                <a:spLocks noChangeArrowheads="1"/>
              </p:cNvSpPr>
              <p:nvPr/>
            </p:nvSpPr>
            <p:spPr bwMode="auto">
              <a:xfrm>
                <a:off x="4661" y="2713"/>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1" name="Rectangle 391"/>
              <p:cNvSpPr>
                <a:spLocks noChangeArrowheads="1"/>
              </p:cNvSpPr>
              <p:nvPr/>
            </p:nvSpPr>
            <p:spPr bwMode="auto">
              <a:xfrm>
                <a:off x="4661" y="2715"/>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2" name="Rectangle 392"/>
              <p:cNvSpPr>
                <a:spLocks noChangeArrowheads="1"/>
              </p:cNvSpPr>
              <p:nvPr/>
            </p:nvSpPr>
            <p:spPr bwMode="auto">
              <a:xfrm>
                <a:off x="4661" y="2716"/>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3" name="Rectangle 393"/>
              <p:cNvSpPr>
                <a:spLocks noChangeArrowheads="1"/>
              </p:cNvSpPr>
              <p:nvPr/>
            </p:nvSpPr>
            <p:spPr bwMode="auto">
              <a:xfrm>
                <a:off x="4661" y="2717"/>
                <a:ext cx="1694" cy="1"/>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4" name="Rectangle 394"/>
              <p:cNvSpPr>
                <a:spLocks noChangeArrowheads="1"/>
              </p:cNvSpPr>
              <p:nvPr/>
            </p:nvSpPr>
            <p:spPr bwMode="auto">
              <a:xfrm>
                <a:off x="4846" y="2718"/>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5" name="Rectangle 395"/>
              <p:cNvSpPr>
                <a:spLocks noChangeArrowheads="1"/>
              </p:cNvSpPr>
              <p:nvPr/>
            </p:nvSpPr>
            <p:spPr bwMode="auto">
              <a:xfrm>
                <a:off x="4661" y="2719"/>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6" name="Rectangle 396"/>
              <p:cNvSpPr>
                <a:spLocks noChangeArrowheads="1"/>
              </p:cNvSpPr>
              <p:nvPr/>
            </p:nvSpPr>
            <p:spPr bwMode="auto">
              <a:xfrm>
                <a:off x="4661" y="2720"/>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7" name="Rectangle 397"/>
              <p:cNvSpPr>
                <a:spLocks noChangeArrowheads="1"/>
              </p:cNvSpPr>
              <p:nvPr/>
            </p:nvSpPr>
            <p:spPr bwMode="auto">
              <a:xfrm>
                <a:off x="4661" y="2722"/>
                <a:ext cx="1694" cy="1"/>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8" name="Rectangle 398"/>
              <p:cNvSpPr>
                <a:spLocks noChangeArrowheads="1"/>
              </p:cNvSpPr>
              <p:nvPr/>
            </p:nvSpPr>
            <p:spPr bwMode="auto">
              <a:xfrm>
                <a:off x="4661" y="2723"/>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9" name="Rectangle 399"/>
              <p:cNvSpPr>
                <a:spLocks noChangeArrowheads="1"/>
              </p:cNvSpPr>
              <p:nvPr/>
            </p:nvSpPr>
            <p:spPr bwMode="auto">
              <a:xfrm>
                <a:off x="4661" y="2724"/>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0" name="Rectangle 400"/>
              <p:cNvSpPr>
                <a:spLocks noChangeArrowheads="1"/>
              </p:cNvSpPr>
              <p:nvPr/>
            </p:nvSpPr>
            <p:spPr bwMode="auto">
              <a:xfrm>
                <a:off x="4661" y="2725"/>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1" name="Rectangle 401"/>
              <p:cNvSpPr>
                <a:spLocks noChangeArrowheads="1"/>
              </p:cNvSpPr>
              <p:nvPr/>
            </p:nvSpPr>
            <p:spPr bwMode="auto">
              <a:xfrm>
                <a:off x="4661" y="2727"/>
                <a:ext cx="1694" cy="1"/>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2" name="Rectangle 402"/>
              <p:cNvSpPr>
                <a:spLocks noChangeArrowheads="1"/>
              </p:cNvSpPr>
              <p:nvPr/>
            </p:nvSpPr>
            <p:spPr bwMode="auto">
              <a:xfrm>
                <a:off x="4661" y="2728"/>
                <a:ext cx="1694" cy="2"/>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3" name="Rectangle 403"/>
              <p:cNvSpPr>
                <a:spLocks noChangeArrowheads="1"/>
              </p:cNvSpPr>
              <p:nvPr/>
            </p:nvSpPr>
            <p:spPr bwMode="auto">
              <a:xfrm>
                <a:off x="4661" y="2730"/>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4" name="Rectangle 404"/>
              <p:cNvSpPr>
                <a:spLocks noChangeArrowheads="1"/>
              </p:cNvSpPr>
              <p:nvPr/>
            </p:nvSpPr>
            <p:spPr bwMode="auto">
              <a:xfrm>
                <a:off x="4661" y="2732"/>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5" name="Rectangle 405"/>
              <p:cNvSpPr>
                <a:spLocks noChangeArrowheads="1"/>
              </p:cNvSpPr>
              <p:nvPr/>
            </p:nvSpPr>
            <p:spPr bwMode="auto">
              <a:xfrm>
                <a:off x="4661" y="2733"/>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grpSp>
        <p:sp>
          <p:nvSpPr>
            <p:cNvPr id="33" name="Rectangle 407"/>
            <p:cNvSpPr>
              <a:spLocks noChangeArrowheads="1"/>
            </p:cNvSpPr>
            <p:nvPr/>
          </p:nvSpPr>
          <p:spPr bwMode="auto">
            <a:xfrm>
              <a:off x="4661" y="2733"/>
              <a:ext cx="1694" cy="2"/>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 name="Rectangle 408"/>
            <p:cNvSpPr>
              <a:spLocks noChangeArrowheads="1"/>
            </p:cNvSpPr>
            <p:nvPr/>
          </p:nvSpPr>
          <p:spPr bwMode="auto">
            <a:xfrm>
              <a:off x="4661" y="2735"/>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 name="Rectangle 409"/>
            <p:cNvSpPr>
              <a:spLocks noChangeArrowheads="1"/>
            </p:cNvSpPr>
            <p:nvPr/>
          </p:nvSpPr>
          <p:spPr bwMode="auto">
            <a:xfrm>
              <a:off x="4661" y="2737"/>
              <a:ext cx="1694" cy="1"/>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 name="Rectangle 410"/>
            <p:cNvSpPr>
              <a:spLocks noChangeArrowheads="1"/>
            </p:cNvSpPr>
            <p:nvPr/>
          </p:nvSpPr>
          <p:spPr bwMode="auto">
            <a:xfrm>
              <a:off x="4661" y="2738"/>
              <a:ext cx="1694" cy="2"/>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 name="Rectangle 411"/>
            <p:cNvSpPr>
              <a:spLocks noChangeArrowheads="1"/>
            </p:cNvSpPr>
            <p:nvPr/>
          </p:nvSpPr>
          <p:spPr bwMode="auto">
            <a:xfrm>
              <a:off x="4661" y="2740"/>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 name="Rectangle 412"/>
            <p:cNvSpPr>
              <a:spLocks noChangeArrowheads="1"/>
            </p:cNvSpPr>
            <p:nvPr/>
          </p:nvSpPr>
          <p:spPr bwMode="auto">
            <a:xfrm>
              <a:off x="4661" y="2742"/>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 name="Rectangle 413"/>
            <p:cNvSpPr>
              <a:spLocks noChangeArrowheads="1"/>
            </p:cNvSpPr>
            <p:nvPr/>
          </p:nvSpPr>
          <p:spPr bwMode="auto">
            <a:xfrm>
              <a:off x="4661" y="2744"/>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 name="Rectangle 414"/>
            <p:cNvSpPr>
              <a:spLocks noChangeArrowheads="1"/>
            </p:cNvSpPr>
            <p:nvPr/>
          </p:nvSpPr>
          <p:spPr bwMode="auto">
            <a:xfrm>
              <a:off x="4661" y="2744"/>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 name="Rectangle 415"/>
            <p:cNvSpPr>
              <a:spLocks noChangeArrowheads="1"/>
            </p:cNvSpPr>
            <p:nvPr/>
          </p:nvSpPr>
          <p:spPr bwMode="auto">
            <a:xfrm>
              <a:off x="4661" y="2746"/>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 name="Rectangle 416"/>
            <p:cNvSpPr>
              <a:spLocks noChangeArrowheads="1"/>
            </p:cNvSpPr>
            <p:nvPr/>
          </p:nvSpPr>
          <p:spPr bwMode="auto">
            <a:xfrm>
              <a:off x="4661" y="2747"/>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 name="Rectangle 417"/>
            <p:cNvSpPr>
              <a:spLocks noChangeArrowheads="1"/>
            </p:cNvSpPr>
            <p:nvPr/>
          </p:nvSpPr>
          <p:spPr bwMode="auto">
            <a:xfrm>
              <a:off x="4661" y="2749"/>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 name="Rectangle 418"/>
            <p:cNvSpPr>
              <a:spLocks noChangeArrowheads="1"/>
            </p:cNvSpPr>
            <p:nvPr/>
          </p:nvSpPr>
          <p:spPr bwMode="auto">
            <a:xfrm>
              <a:off x="4661" y="2750"/>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 name="Rectangle 419"/>
            <p:cNvSpPr>
              <a:spLocks noChangeArrowheads="1"/>
            </p:cNvSpPr>
            <p:nvPr/>
          </p:nvSpPr>
          <p:spPr bwMode="auto">
            <a:xfrm>
              <a:off x="4661" y="2752"/>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 name="Rectangle 420"/>
            <p:cNvSpPr>
              <a:spLocks noChangeArrowheads="1"/>
            </p:cNvSpPr>
            <p:nvPr/>
          </p:nvSpPr>
          <p:spPr bwMode="auto">
            <a:xfrm>
              <a:off x="4661" y="2753"/>
              <a:ext cx="1694" cy="1"/>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 name="Rectangle 421"/>
            <p:cNvSpPr>
              <a:spLocks noChangeArrowheads="1"/>
            </p:cNvSpPr>
            <p:nvPr/>
          </p:nvSpPr>
          <p:spPr bwMode="auto">
            <a:xfrm>
              <a:off x="4661" y="2754"/>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 name="Rectangle 422"/>
            <p:cNvSpPr>
              <a:spLocks noChangeArrowheads="1"/>
            </p:cNvSpPr>
            <p:nvPr/>
          </p:nvSpPr>
          <p:spPr bwMode="auto">
            <a:xfrm>
              <a:off x="4661" y="2755"/>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9" name="Rectangle 423"/>
            <p:cNvSpPr>
              <a:spLocks noChangeArrowheads="1"/>
            </p:cNvSpPr>
            <p:nvPr/>
          </p:nvSpPr>
          <p:spPr bwMode="auto">
            <a:xfrm>
              <a:off x="4661" y="2757"/>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0" name="Rectangle 424"/>
            <p:cNvSpPr>
              <a:spLocks noChangeArrowheads="1"/>
            </p:cNvSpPr>
            <p:nvPr/>
          </p:nvSpPr>
          <p:spPr bwMode="auto">
            <a:xfrm>
              <a:off x="4661" y="2759"/>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1" name="Rectangle 425"/>
            <p:cNvSpPr>
              <a:spLocks noChangeArrowheads="1"/>
            </p:cNvSpPr>
            <p:nvPr/>
          </p:nvSpPr>
          <p:spPr bwMode="auto">
            <a:xfrm>
              <a:off x="4661" y="2760"/>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2" name="Rectangle 426"/>
            <p:cNvSpPr>
              <a:spLocks noChangeArrowheads="1"/>
            </p:cNvSpPr>
            <p:nvPr/>
          </p:nvSpPr>
          <p:spPr bwMode="auto">
            <a:xfrm>
              <a:off x="4661" y="2761"/>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3" name="Rectangle 427"/>
            <p:cNvSpPr>
              <a:spLocks noChangeArrowheads="1"/>
            </p:cNvSpPr>
            <p:nvPr/>
          </p:nvSpPr>
          <p:spPr bwMode="auto">
            <a:xfrm>
              <a:off x="4661" y="2763"/>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4" name="Rectangle 428"/>
            <p:cNvSpPr>
              <a:spLocks noChangeArrowheads="1"/>
            </p:cNvSpPr>
            <p:nvPr/>
          </p:nvSpPr>
          <p:spPr bwMode="auto">
            <a:xfrm>
              <a:off x="4661" y="2764"/>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5" name="Rectangle 429"/>
            <p:cNvSpPr>
              <a:spLocks noChangeArrowheads="1"/>
            </p:cNvSpPr>
            <p:nvPr/>
          </p:nvSpPr>
          <p:spPr bwMode="auto">
            <a:xfrm>
              <a:off x="4661" y="2765"/>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6" name="Rectangle 430"/>
            <p:cNvSpPr>
              <a:spLocks noChangeArrowheads="1"/>
            </p:cNvSpPr>
            <p:nvPr/>
          </p:nvSpPr>
          <p:spPr bwMode="auto">
            <a:xfrm>
              <a:off x="4661" y="2766"/>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7" name="Rectangle 431"/>
            <p:cNvSpPr>
              <a:spLocks noChangeArrowheads="1"/>
            </p:cNvSpPr>
            <p:nvPr/>
          </p:nvSpPr>
          <p:spPr bwMode="auto">
            <a:xfrm>
              <a:off x="4661" y="2768"/>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8" name="Rectangle 432"/>
            <p:cNvSpPr>
              <a:spLocks noChangeArrowheads="1"/>
            </p:cNvSpPr>
            <p:nvPr/>
          </p:nvSpPr>
          <p:spPr bwMode="auto">
            <a:xfrm>
              <a:off x="4661" y="2769"/>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9" name="Rectangle 433"/>
            <p:cNvSpPr>
              <a:spLocks noChangeArrowheads="1"/>
            </p:cNvSpPr>
            <p:nvPr/>
          </p:nvSpPr>
          <p:spPr bwMode="auto">
            <a:xfrm>
              <a:off x="4661" y="2769"/>
              <a:ext cx="1694" cy="2"/>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0" name="Rectangle 434"/>
            <p:cNvSpPr>
              <a:spLocks noChangeArrowheads="1"/>
            </p:cNvSpPr>
            <p:nvPr/>
          </p:nvSpPr>
          <p:spPr bwMode="auto">
            <a:xfrm>
              <a:off x="4661" y="2771"/>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1" name="Rectangle 435"/>
            <p:cNvSpPr>
              <a:spLocks noChangeArrowheads="1"/>
            </p:cNvSpPr>
            <p:nvPr/>
          </p:nvSpPr>
          <p:spPr bwMode="auto">
            <a:xfrm>
              <a:off x="4661" y="2772"/>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2" name="Rectangle 436"/>
            <p:cNvSpPr>
              <a:spLocks noChangeArrowheads="1"/>
            </p:cNvSpPr>
            <p:nvPr/>
          </p:nvSpPr>
          <p:spPr bwMode="auto">
            <a:xfrm>
              <a:off x="4846" y="2773"/>
              <a:ext cx="1694" cy="1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3" name="Rectangle 437"/>
            <p:cNvSpPr>
              <a:spLocks noChangeArrowheads="1"/>
            </p:cNvSpPr>
            <p:nvPr/>
          </p:nvSpPr>
          <p:spPr bwMode="auto">
            <a:xfrm>
              <a:off x="4661" y="268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64" name="Rectangle 439"/>
            <p:cNvSpPr>
              <a:spLocks noChangeArrowheads="1"/>
            </p:cNvSpPr>
            <p:nvPr/>
          </p:nvSpPr>
          <p:spPr bwMode="auto">
            <a:xfrm>
              <a:off x="4657" y="2971"/>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5" name="Rectangle 440"/>
            <p:cNvSpPr>
              <a:spLocks noChangeArrowheads="1"/>
            </p:cNvSpPr>
            <p:nvPr/>
          </p:nvSpPr>
          <p:spPr bwMode="auto">
            <a:xfrm>
              <a:off x="4657" y="2981"/>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6" name="Rectangle 441"/>
            <p:cNvSpPr>
              <a:spLocks noChangeArrowheads="1"/>
            </p:cNvSpPr>
            <p:nvPr/>
          </p:nvSpPr>
          <p:spPr bwMode="auto">
            <a:xfrm>
              <a:off x="4657" y="2983"/>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7" name="Rectangle 442"/>
            <p:cNvSpPr>
              <a:spLocks noChangeArrowheads="1"/>
            </p:cNvSpPr>
            <p:nvPr/>
          </p:nvSpPr>
          <p:spPr bwMode="auto">
            <a:xfrm>
              <a:off x="4657" y="2984"/>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8" name="Rectangle 443"/>
            <p:cNvSpPr>
              <a:spLocks noChangeArrowheads="1"/>
            </p:cNvSpPr>
            <p:nvPr/>
          </p:nvSpPr>
          <p:spPr bwMode="auto">
            <a:xfrm>
              <a:off x="4657" y="2985"/>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9" name="Rectangle 444"/>
            <p:cNvSpPr>
              <a:spLocks noChangeArrowheads="1"/>
            </p:cNvSpPr>
            <p:nvPr/>
          </p:nvSpPr>
          <p:spPr bwMode="auto">
            <a:xfrm>
              <a:off x="4657" y="2987"/>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0" name="Rectangle 445"/>
            <p:cNvSpPr>
              <a:spLocks noChangeArrowheads="1"/>
            </p:cNvSpPr>
            <p:nvPr/>
          </p:nvSpPr>
          <p:spPr bwMode="auto">
            <a:xfrm>
              <a:off x="4657" y="2988"/>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1" name="Rectangle 446"/>
            <p:cNvSpPr>
              <a:spLocks noChangeArrowheads="1"/>
            </p:cNvSpPr>
            <p:nvPr/>
          </p:nvSpPr>
          <p:spPr bwMode="auto">
            <a:xfrm>
              <a:off x="4657" y="2989"/>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2" name="Rectangle 447"/>
            <p:cNvSpPr>
              <a:spLocks noChangeArrowheads="1"/>
            </p:cNvSpPr>
            <p:nvPr/>
          </p:nvSpPr>
          <p:spPr bwMode="auto">
            <a:xfrm>
              <a:off x="4657" y="2990"/>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3" name="Rectangle 448"/>
            <p:cNvSpPr>
              <a:spLocks noChangeArrowheads="1"/>
            </p:cNvSpPr>
            <p:nvPr/>
          </p:nvSpPr>
          <p:spPr bwMode="auto">
            <a:xfrm>
              <a:off x="4657" y="2992"/>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4" name="Rectangle 449"/>
            <p:cNvSpPr>
              <a:spLocks noChangeArrowheads="1"/>
            </p:cNvSpPr>
            <p:nvPr/>
          </p:nvSpPr>
          <p:spPr bwMode="auto">
            <a:xfrm>
              <a:off x="4657" y="2993"/>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5" name="Rectangle 450"/>
            <p:cNvSpPr>
              <a:spLocks noChangeArrowheads="1"/>
            </p:cNvSpPr>
            <p:nvPr/>
          </p:nvSpPr>
          <p:spPr bwMode="auto">
            <a:xfrm>
              <a:off x="4657" y="2994"/>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6" name="Rectangle 451"/>
            <p:cNvSpPr>
              <a:spLocks noChangeArrowheads="1"/>
            </p:cNvSpPr>
            <p:nvPr/>
          </p:nvSpPr>
          <p:spPr bwMode="auto">
            <a:xfrm>
              <a:off x="4657" y="2995"/>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7" name="Rectangle 452"/>
            <p:cNvSpPr>
              <a:spLocks noChangeArrowheads="1"/>
            </p:cNvSpPr>
            <p:nvPr/>
          </p:nvSpPr>
          <p:spPr bwMode="auto">
            <a:xfrm>
              <a:off x="4657" y="2996"/>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8" name="Rectangle 453"/>
            <p:cNvSpPr>
              <a:spLocks noChangeArrowheads="1"/>
            </p:cNvSpPr>
            <p:nvPr/>
          </p:nvSpPr>
          <p:spPr bwMode="auto">
            <a:xfrm>
              <a:off x="4657" y="2998"/>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9" name="Rectangle 454"/>
            <p:cNvSpPr>
              <a:spLocks noChangeArrowheads="1"/>
            </p:cNvSpPr>
            <p:nvPr/>
          </p:nvSpPr>
          <p:spPr bwMode="auto">
            <a:xfrm>
              <a:off x="4657" y="2999"/>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0" name="Rectangle 455"/>
            <p:cNvSpPr>
              <a:spLocks noChangeArrowheads="1"/>
            </p:cNvSpPr>
            <p:nvPr/>
          </p:nvSpPr>
          <p:spPr bwMode="auto">
            <a:xfrm>
              <a:off x="4657" y="3000"/>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1" name="Rectangle 456"/>
            <p:cNvSpPr>
              <a:spLocks noChangeArrowheads="1"/>
            </p:cNvSpPr>
            <p:nvPr/>
          </p:nvSpPr>
          <p:spPr bwMode="auto">
            <a:xfrm>
              <a:off x="4657" y="3001"/>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2" name="Rectangle 457"/>
            <p:cNvSpPr>
              <a:spLocks noChangeArrowheads="1"/>
            </p:cNvSpPr>
            <p:nvPr/>
          </p:nvSpPr>
          <p:spPr bwMode="auto">
            <a:xfrm>
              <a:off x="4657" y="3002"/>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3" name="Rectangle 458"/>
            <p:cNvSpPr>
              <a:spLocks noChangeArrowheads="1"/>
            </p:cNvSpPr>
            <p:nvPr/>
          </p:nvSpPr>
          <p:spPr bwMode="auto">
            <a:xfrm>
              <a:off x="4657" y="3004"/>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4" name="Rectangle 459"/>
            <p:cNvSpPr>
              <a:spLocks noChangeArrowheads="1"/>
            </p:cNvSpPr>
            <p:nvPr/>
          </p:nvSpPr>
          <p:spPr bwMode="auto">
            <a:xfrm>
              <a:off x="4657" y="3004"/>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5" name="Rectangle 460"/>
            <p:cNvSpPr>
              <a:spLocks noChangeArrowheads="1"/>
            </p:cNvSpPr>
            <p:nvPr/>
          </p:nvSpPr>
          <p:spPr bwMode="auto">
            <a:xfrm>
              <a:off x="4657" y="3005"/>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6" name="Rectangle 461"/>
            <p:cNvSpPr>
              <a:spLocks noChangeArrowheads="1"/>
            </p:cNvSpPr>
            <p:nvPr/>
          </p:nvSpPr>
          <p:spPr bwMode="auto">
            <a:xfrm>
              <a:off x="4657" y="3007"/>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7" name="Rectangle 462"/>
            <p:cNvSpPr>
              <a:spLocks noChangeArrowheads="1"/>
            </p:cNvSpPr>
            <p:nvPr/>
          </p:nvSpPr>
          <p:spPr bwMode="auto">
            <a:xfrm>
              <a:off x="4657" y="3009"/>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8" name="Rectangle 463"/>
            <p:cNvSpPr>
              <a:spLocks noChangeArrowheads="1"/>
            </p:cNvSpPr>
            <p:nvPr/>
          </p:nvSpPr>
          <p:spPr bwMode="auto">
            <a:xfrm>
              <a:off x="4657" y="3009"/>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9" name="Rectangle 464"/>
            <p:cNvSpPr>
              <a:spLocks noChangeArrowheads="1"/>
            </p:cNvSpPr>
            <p:nvPr/>
          </p:nvSpPr>
          <p:spPr bwMode="auto">
            <a:xfrm>
              <a:off x="4657" y="3010"/>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0" name="Rectangle 465"/>
            <p:cNvSpPr>
              <a:spLocks noChangeArrowheads="1"/>
            </p:cNvSpPr>
            <p:nvPr/>
          </p:nvSpPr>
          <p:spPr bwMode="auto">
            <a:xfrm>
              <a:off x="4657" y="3012"/>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1" name="Rectangle 466"/>
            <p:cNvSpPr>
              <a:spLocks noChangeArrowheads="1"/>
            </p:cNvSpPr>
            <p:nvPr/>
          </p:nvSpPr>
          <p:spPr bwMode="auto">
            <a:xfrm>
              <a:off x="4657" y="3014"/>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2" name="Rectangle 467"/>
            <p:cNvSpPr>
              <a:spLocks noChangeArrowheads="1"/>
            </p:cNvSpPr>
            <p:nvPr/>
          </p:nvSpPr>
          <p:spPr bwMode="auto">
            <a:xfrm>
              <a:off x="4657" y="3015"/>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3" name="Rectangle 468"/>
            <p:cNvSpPr>
              <a:spLocks noChangeArrowheads="1"/>
            </p:cNvSpPr>
            <p:nvPr/>
          </p:nvSpPr>
          <p:spPr bwMode="auto">
            <a:xfrm>
              <a:off x="4657" y="3017"/>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4" name="Rectangle 469"/>
            <p:cNvSpPr>
              <a:spLocks noChangeArrowheads="1"/>
            </p:cNvSpPr>
            <p:nvPr/>
          </p:nvSpPr>
          <p:spPr bwMode="auto">
            <a:xfrm>
              <a:off x="4657" y="3018"/>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5" name="Rectangle 470"/>
            <p:cNvSpPr>
              <a:spLocks noChangeArrowheads="1"/>
            </p:cNvSpPr>
            <p:nvPr/>
          </p:nvSpPr>
          <p:spPr bwMode="auto">
            <a:xfrm>
              <a:off x="4657" y="3019"/>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6" name="Rectangle 471"/>
            <p:cNvSpPr>
              <a:spLocks noChangeArrowheads="1"/>
            </p:cNvSpPr>
            <p:nvPr/>
          </p:nvSpPr>
          <p:spPr bwMode="auto">
            <a:xfrm>
              <a:off x="4657" y="3020"/>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7" name="Rectangle 472"/>
            <p:cNvSpPr>
              <a:spLocks noChangeArrowheads="1"/>
            </p:cNvSpPr>
            <p:nvPr/>
          </p:nvSpPr>
          <p:spPr bwMode="auto">
            <a:xfrm>
              <a:off x="4657" y="3022"/>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8" name="Rectangle 473"/>
            <p:cNvSpPr>
              <a:spLocks noChangeArrowheads="1"/>
            </p:cNvSpPr>
            <p:nvPr/>
          </p:nvSpPr>
          <p:spPr bwMode="auto">
            <a:xfrm>
              <a:off x="4657" y="3024"/>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9" name="Rectangle 474"/>
            <p:cNvSpPr>
              <a:spLocks noChangeArrowheads="1"/>
            </p:cNvSpPr>
            <p:nvPr/>
          </p:nvSpPr>
          <p:spPr bwMode="auto">
            <a:xfrm>
              <a:off x="4657" y="3025"/>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0" name="Rectangle 475"/>
            <p:cNvSpPr>
              <a:spLocks noChangeArrowheads="1"/>
            </p:cNvSpPr>
            <p:nvPr/>
          </p:nvSpPr>
          <p:spPr bwMode="auto">
            <a:xfrm>
              <a:off x="4657" y="3027"/>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1" name="Rectangle 476"/>
            <p:cNvSpPr>
              <a:spLocks noChangeArrowheads="1"/>
            </p:cNvSpPr>
            <p:nvPr/>
          </p:nvSpPr>
          <p:spPr bwMode="auto">
            <a:xfrm>
              <a:off x="4657" y="3029"/>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2" name="Rectangle 477"/>
            <p:cNvSpPr>
              <a:spLocks noChangeArrowheads="1"/>
            </p:cNvSpPr>
            <p:nvPr/>
          </p:nvSpPr>
          <p:spPr bwMode="auto">
            <a:xfrm>
              <a:off x="4657" y="3029"/>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3" name="Rectangle 478"/>
            <p:cNvSpPr>
              <a:spLocks noChangeArrowheads="1"/>
            </p:cNvSpPr>
            <p:nvPr/>
          </p:nvSpPr>
          <p:spPr bwMode="auto">
            <a:xfrm>
              <a:off x="4657" y="3031"/>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4" name="Rectangle 479"/>
            <p:cNvSpPr>
              <a:spLocks noChangeArrowheads="1"/>
            </p:cNvSpPr>
            <p:nvPr/>
          </p:nvSpPr>
          <p:spPr bwMode="auto">
            <a:xfrm>
              <a:off x="4657" y="3032"/>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5" name="Rectangle 480"/>
            <p:cNvSpPr>
              <a:spLocks noChangeArrowheads="1"/>
            </p:cNvSpPr>
            <p:nvPr/>
          </p:nvSpPr>
          <p:spPr bwMode="auto">
            <a:xfrm>
              <a:off x="4657" y="3034"/>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6" name="Rectangle 481"/>
            <p:cNvSpPr>
              <a:spLocks noChangeArrowheads="1"/>
            </p:cNvSpPr>
            <p:nvPr/>
          </p:nvSpPr>
          <p:spPr bwMode="auto">
            <a:xfrm>
              <a:off x="4657" y="3035"/>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7" name="Rectangle 482"/>
            <p:cNvSpPr>
              <a:spLocks noChangeArrowheads="1"/>
            </p:cNvSpPr>
            <p:nvPr/>
          </p:nvSpPr>
          <p:spPr bwMode="auto">
            <a:xfrm>
              <a:off x="4657" y="3037"/>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8" name="Rectangle 483"/>
            <p:cNvSpPr>
              <a:spLocks noChangeArrowheads="1"/>
            </p:cNvSpPr>
            <p:nvPr/>
          </p:nvSpPr>
          <p:spPr bwMode="auto">
            <a:xfrm>
              <a:off x="4657" y="3038"/>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9" name="Rectangle 484"/>
            <p:cNvSpPr>
              <a:spLocks noChangeArrowheads="1"/>
            </p:cNvSpPr>
            <p:nvPr/>
          </p:nvSpPr>
          <p:spPr bwMode="auto">
            <a:xfrm>
              <a:off x="4657" y="3040"/>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0" name="Rectangle 485"/>
            <p:cNvSpPr>
              <a:spLocks noChangeArrowheads="1"/>
            </p:cNvSpPr>
            <p:nvPr/>
          </p:nvSpPr>
          <p:spPr bwMode="auto">
            <a:xfrm>
              <a:off x="4657" y="3040"/>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1" name="Rectangle 486"/>
            <p:cNvSpPr>
              <a:spLocks noChangeArrowheads="1"/>
            </p:cNvSpPr>
            <p:nvPr/>
          </p:nvSpPr>
          <p:spPr bwMode="auto">
            <a:xfrm>
              <a:off x="4657" y="3042"/>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2" name="Rectangle 487"/>
            <p:cNvSpPr>
              <a:spLocks noChangeArrowheads="1"/>
            </p:cNvSpPr>
            <p:nvPr/>
          </p:nvSpPr>
          <p:spPr bwMode="auto">
            <a:xfrm>
              <a:off x="4657" y="3044"/>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3" name="Rectangle 488"/>
            <p:cNvSpPr>
              <a:spLocks noChangeArrowheads="1"/>
            </p:cNvSpPr>
            <p:nvPr/>
          </p:nvSpPr>
          <p:spPr bwMode="auto">
            <a:xfrm>
              <a:off x="4657" y="3045"/>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4" name="Rectangle 489"/>
            <p:cNvSpPr>
              <a:spLocks noChangeArrowheads="1"/>
            </p:cNvSpPr>
            <p:nvPr/>
          </p:nvSpPr>
          <p:spPr bwMode="auto">
            <a:xfrm>
              <a:off x="4657" y="3046"/>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5" name="Rectangle 490"/>
            <p:cNvSpPr>
              <a:spLocks noChangeArrowheads="1"/>
            </p:cNvSpPr>
            <p:nvPr/>
          </p:nvSpPr>
          <p:spPr bwMode="auto">
            <a:xfrm>
              <a:off x="4657" y="3048"/>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6" name="Rectangle 491"/>
            <p:cNvSpPr>
              <a:spLocks noChangeArrowheads="1"/>
            </p:cNvSpPr>
            <p:nvPr/>
          </p:nvSpPr>
          <p:spPr bwMode="auto">
            <a:xfrm>
              <a:off x="4657" y="3049"/>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7" name="Rectangle 492"/>
            <p:cNvSpPr>
              <a:spLocks noChangeArrowheads="1"/>
            </p:cNvSpPr>
            <p:nvPr/>
          </p:nvSpPr>
          <p:spPr bwMode="auto">
            <a:xfrm>
              <a:off x="4657" y="3050"/>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8" name="Rectangle 493"/>
            <p:cNvSpPr>
              <a:spLocks noChangeArrowheads="1"/>
            </p:cNvSpPr>
            <p:nvPr/>
          </p:nvSpPr>
          <p:spPr bwMode="auto">
            <a:xfrm>
              <a:off x="4657" y="3051"/>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9" name="Rectangle 494"/>
            <p:cNvSpPr>
              <a:spLocks noChangeArrowheads="1"/>
            </p:cNvSpPr>
            <p:nvPr/>
          </p:nvSpPr>
          <p:spPr bwMode="auto">
            <a:xfrm>
              <a:off x="4657" y="3053"/>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0" name="Rectangle 495"/>
            <p:cNvSpPr>
              <a:spLocks noChangeArrowheads="1"/>
            </p:cNvSpPr>
            <p:nvPr/>
          </p:nvSpPr>
          <p:spPr bwMode="auto">
            <a:xfrm>
              <a:off x="4657" y="3054"/>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1" name="Rectangle 496"/>
            <p:cNvSpPr>
              <a:spLocks noChangeArrowheads="1"/>
            </p:cNvSpPr>
            <p:nvPr/>
          </p:nvSpPr>
          <p:spPr bwMode="auto">
            <a:xfrm>
              <a:off x="4657" y="3055"/>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2" name="Rectangle 497"/>
            <p:cNvSpPr>
              <a:spLocks noChangeArrowheads="1"/>
            </p:cNvSpPr>
            <p:nvPr/>
          </p:nvSpPr>
          <p:spPr bwMode="auto">
            <a:xfrm>
              <a:off x="4657" y="3056"/>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3" name="Rectangle 498"/>
            <p:cNvSpPr>
              <a:spLocks noChangeArrowheads="1"/>
            </p:cNvSpPr>
            <p:nvPr/>
          </p:nvSpPr>
          <p:spPr bwMode="auto">
            <a:xfrm>
              <a:off x="4657" y="3057"/>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4" name="Rectangle 499"/>
            <p:cNvSpPr>
              <a:spLocks noChangeArrowheads="1"/>
            </p:cNvSpPr>
            <p:nvPr/>
          </p:nvSpPr>
          <p:spPr bwMode="auto">
            <a:xfrm>
              <a:off x="4842" y="3058"/>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5" name="Rectangle 500"/>
            <p:cNvSpPr>
              <a:spLocks noChangeArrowheads="1"/>
            </p:cNvSpPr>
            <p:nvPr/>
          </p:nvSpPr>
          <p:spPr bwMode="auto">
            <a:xfrm>
              <a:off x="4657" y="2971"/>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26" name="Rectangle 502"/>
            <p:cNvSpPr>
              <a:spLocks noChangeArrowheads="1"/>
            </p:cNvSpPr>
            <p:nvPr/>
          </p:nvSpPr>
          <p:spPr bwMode="auto">
            <a:xfrm>
              <a:off x="4846" y="3256"/>
              <a:ext cx="169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7" name="Rectangle 503"/>
            <p:cNvSpPr>
              <a:spLocks noChangeArrowheads="1"/>
            </p:cNvSpPr>
            <p:nvPr/>
          </p:nvSpPr>
          <p:spPr bwMode="auto">
            <a:xfrm>
              <a:off x="4661" y="325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28" name="Rectangle 505"/>
            <p:cNvSpPr>
              <a:spLocks noChangeArrowheads="1"/>
            </p:cNvSpPr>
            <p:nvPr/>
          </p:nvSpPr>
          <p:spPr bwMode="auto">
            <a:xfrm>
              <a:off x="4732" y="3566"/>
              <a:ext cx="1710"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9" name="Freeform 508"/>
            <p:cNvSpPr>
              <a:spLocks/>
            </p:cNvSpPr>
            <p:nvPr/>
          </p:nvSpPr>
          <p:spPr bwMode="auto">
            <a:xfrm>
              <a:off x="6411" y="2086"/>
              <a:ext cx="262" cy="103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30" name="Freeform 509"/>
            <p:cNvSpPr>
              <a:spLocks/>
            </p:cNvSpPr>
            <p:nvPr/>
          </p:nvSpPr>
          <p:spPr bwMode="auto">
            <a:xfrm>
              <a:off x="6703" y="2193"/>
              <a:ext cx="836" cy="819"/>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800"/>
            </a:p>
          </p:txBody>
        </p:sp>
        <p:sp>
          <p:nvSpPr>
            <p:cNvPr id="131" name="Rectangle 517"/>
            <p:cNvSpPr>
              <a:spLocks noChangeArrowheads="1"/>
            </p:cNvSpPr>
            <p:nvPr/>
          </p:nvSpPr>
          <p:spPr bwMode="auto">
            <a:xfrm>
              <a:off x="6640" y="2793"/>
              <a:ext cx="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800" b="0" i="0" u="none" strike="noStrike" cap="none" normalizeH="0" baseline="0" dirty="0">
                <a:ln>
                  <a:noFill/>
                </a:ln>
                <a:solidFill>
                  <a:schemeClr val="tx1"/>
                </a:solidFill>
                <a:effectLst/>
                <a:latin typeface="Arial" pitchFamily="34" charset="0"/>
                <a:cs typeface="Arial" pitchFamily="34" charset="0"/>
              </a:endParaRPr>
            </a:p>
          </p:txBody>
        </p:sp>
        <p:sp>
          <p:nvSpPr>
            <p:cNvPr id="135" name="Freeform 521"/>
            <p:cNvSpPr>
              <a:spLocks/>
            </p:cNvSpPr>
            <p:nvPr/>
          </p:nvSpPr>
          <p:spPr bwMode="auto">
            <a:xfrm>
              <a:off x="106" y="3895"/>
              <a:ext cx="6986" cy="224"/>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solidFill>
              <a:srgbClr val="6B6BC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37" name="Rectangle 523"/>
            <p:cNvSpPr>
              <a:spLocks noChangeArrowheads="1"/>
            </p:cNvSpPr>
            <p:nvPr/>
          </p:nvSpPr>
          <p:spPr bwMode="auto">
            <a:xfrm>
              <a:off x="304" y="3921"/>
              <a:ext cx="679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effectLst/>
                  <a:latin typeface="+mn-lt"/>
                  <a:cs typeface="Arial" pitchFamily="34" charset="0"/>
                </a:rPr>
                <a:t>PROCESO CONTABLE  Y SISTEMA DOCUMENTAL CONTABLE </a:t>
              </a:r>
              <a:endParaRPr kumimoji="0" lang="es-CO" sz="2400" b="0" i="0" u="none" strike="noStrike" cap="none" normalizeH="0" baseline="0" dirty="0">
                <a:ln>
                  <a:noFill/>
                </a:ln>
                <a:effectLst/>
                <a:latin typeface="+mn-lt"/>
                <a:cs typeface="Arial" pitchFamily="34" charset="0"/>
              </a:endParaRPr>
            </a:p>
          </p:txBody>
        </p:sp>
        <p:sp>
          <p:nvSpPr>
            <p:cNvPr id="138" name="Freeform 524"/>
            <p:cNvSpPr>
              <a:spLocks/>
            </p:cNvSpPr>
            <p:nvPr/>
          </p:nvSpPr>
          <p:spPr bwMode="auto">
            <a:xfrm>
              <a:off x="1010" y="3606"/>
              <a:ext cx="243" cy="255"/>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40" name="Freeform 526"/>
            <p:cNvSpPr>
              <a:spLocks/>
            </p:cNvSpPr>
            <p:nvPr/>
          </p:nvSpPr>
          <p:spPr bwMode="auto">
            <a:xfrm>
              <a:off x="2859" y="3679"/>
              <a:ext cx="243" cy="182"/>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42" name="Freeform 528"/>
            <p:cNvSpPr>
              <a:spLocks/>
            </p:cNvSpPr>
            <p:nvPr/>
          </p:nvSpPr>
          <p:spPr bwMode="auto">
            <a:xfrm>
              <a:off x="5441" y="3778"/>
              <a:ext cx="222" cy="89"/>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grpSp>
      <p:sp>
        <p:nvSpPr>
          <p:cNvPr id="27" name="Freeform 518"/>
          <p:cNvSpPr>
            <a:spLocks/>
          </p:cNvSpPr>
          <p:nvPr/>
        </p:nvSpPr>
        <p:spPr bwMode="auto">
          <a:xfrm>
            <a:off x="467544" y="404664"/>
            <a:ext cx="8280920" cy="547923"/>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solidFill>
            <a:srgbClr val="BBE0E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2000"/>
          </a:p>
        </p:txBody>
      </p:sp>
      <p:sp>
        <p:nvSpPr>
          <p:cNvPr id="28" name="Rectangle 520"/>
          <p:cNvSpPr>
            <a:spLocks noChangeArrowheads="1"/>
          </p:cNvSpPr>
          <p:nvPr/>
        </p:nvSpPr>
        <p:spPr bwMode="auto">
          <a:xfrm>
            <a:off x="1346051" y="548680"/>
            <a:ext cx="672831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rgbClr val="000000"/>
                </a:solidFill>
                <a:effectLst/>
                <a:latin typeface="Calibri" pitchFamily="34" charset="0"/>
                <a:cs typeface="Arial" pitchFamily="34" charset="0"/>
              </a:rPr>
              <a:t>NUEVA ESTRUCTURA DEL RÉGIMEN DE CONTABILIDAD PÚBLICA</a:t>
            </a:r>
            <a:endParaRPr kumimoji="0" lang="es-CO" sz="2000" b="0" i="0" u="none" strike="noStrike" cap="none" normalizeH="0" baseline="0" dirty="0">
              <a:ln>
                <a:noFill/>
              </a:ln>
              <a:solidFill>
                <a:srgbClr val="000000"/>
              </a:solidFill>
              <a:effectLst/>
              <a:latin typeface="Arial" pitchFamily="34" charset="0"/>
              <a:cs typeface="Arial" pitchFamily="34" charset="0"/>
            </a:endParaRPr>
          </a:p>
        </p:txBody>
      </p:sp>
      <p:sp>
        <p:nvSpPr>
          <p:cNvPr id="496" name="CuadroTexto 495"/>
          <p:cNvSpPr txBox="1"/>
          <p:nvPr/>
        </p:nvSpPr>
        <p:spPr>
          <a:xfrm>
            <a:off x="2753773" y="2317049"/>
            <a:ext cx="2403053" cy="553998"/>
          </a:xfrm>
          <a:prstGeom prst="rect">
            <a:avLst/>
          </a:prstGeom>
          <a:noFill/>
        </p:spPr>
        <p:txBody>
          <a:bodyPr wrap="square" rtlCol="0">
            <a:spAutoFit/>
          </a:bodyPr>
          <a:lstStyle/>
          <a:p>
            <a:pPr algn="ctr"/>
            <a:r>
              <a:rPr lang="es-CO" sz="1000" b="1" dirty="0">
                <a:solidFill>
                  <a:srgbClr val="000000"/>
                </a:solidFill>
                <a:latin typeface="Calibri" panose="020F0502020204030204" pitchFamily="34" charset="0"/>
              </a:rPr>
              <a:t>Empresas que no cotizan en el mercado de valores y que no captan ni administran  Ahorro del Público</a:t>
            </a:r>
          </a:p>
        </p:txBody>
      </p:sp>
      <p:sp>
        <p:nvSpPr>
          <p:cNvPr id="497" name="Freeform 509"/>
          <p:cNvSpPr>
            <a:spLocks/>
          </p:cNvSpPr>
          <p:nvPr/>
        </p:nvSpPr>
        <p:spPr bwMode="auto">
          <a:xfrm>
            <a:off x="4829468" y="3247223"/>
            <a:ext cx="576709" cy="1624252"/>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1000" dirty="0">
              <a:latin typeface="Calibri" panose="020F0502020204030204" pitchFamily="34" charset="0"/>
            </a:endParaRPr>
          </a:p>
        </p:txBody>
      </p:sp>
      <p:sp>
        <p:nvSpPr>
          <p:cNvPr id="498" name="Rectangle 372"/>
          <p:cNvSpPr>
            <a:spLocks noChangeArrowheads="1"/>
          </p:cNvSpPr>
          <p:nvPr/>
        </p:nvSpPr>
        <p:spPr bwMode="auto">
          <a:xfrm>
            <a:off x="5622201" y="2969281"/>
            <a:ext cx="1935366" cy="35775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499" name="CuadroTexto 498"/>
          <p:cNvSpPr txBox="1"/>
          <p:nvPr/>
        </p:nvSpPr>
        <p:spPr>
          <a:xfrm>
            <a:off x="7964953" y="3393075"/>
            <a:ext cx="925966" cy="1231106"/>
          </a:xfrm>
          <a:prstGeom prst="rect">
            <a:avLst/>
          </a:prstGeom>
          <a:noFill/>
        </p:spPr>
        <p:txBody>
          <a:bodyPr wrap="square" rtlCol="0">
            <a:spAutoFit/>
          </a:bodyPr>
          <a:lstStyle/>
          <a:p>
            <a:pPr algn="l"/>
            <a:r>
              <a:rPr lang="es-CO" sz="1000" b="1" dirty="0">
                <a:latin typeface="Calibri" panose="020F0502020204030204" pitchFamily="34" charset="0"/>
              </a:rPr>
              <a:t>Res 743/13 </a:t>
            </a:r>
          </a:p>
          <a:p>
            <a:pPr algn="l"/>
            <a:r>
              <a:rPr lang="es-CO" sz="1000" b="1" dirty="0">
                <a:latin typeface="Calibri" panose="020F0502020204030204" pitchFamily="34" charset="0"/>
              </a:rPr>
              <a:t>Res. 598/14</a:t>
            </a:r>
          </a:p>
          <a:p>
            <a:pPr algn="l"/>
            <a:r>
              <a:rPr lang="es-CO" sz="1000" b="1" dirty="0">
                <a:latin typeface="Calibri" panose="020F0502020204030204" pitchFamily="34" charset="0"/>
              </a:rPr>
              <a:t>(Anexo D.N 2784/12 y normas que lo modifiquen) </a:t>
            </a:r>
          </a:p>
        </p:txBody>
      </p:sp>
      <p:sp>
        <p:nvSpPr>
          <p:cNvPr id="500" name="Freeform 508"/>
          <p:cNvSpPr>
            <a:spLocks/>
          </p:cNvSpPr>
          <p:nvPr/>
        </p:nvSpPr>
        <p:spPr bwMode="auto">
          <a:xfrm>
            <a:off x="4578046" y="3128443"/>
            <a:ext cx="215720" cy="167797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501" name="CuadroTexto 500"/>
          <p:cNvSpPr txBox="1"/>
          <p:nvPr/>
        </p:nvSpPr>
        <p:spPr>
          <a:xfrm>
            <a:off x="4801409" y="3322572"/>
            <a:ext cx="674962" cy="1255728"/>
          </a:xfrm>
          <a:prstGeom prst="rect">
            <a:avLst/>
          </a:prstGeom>
          <a:noFill/>
        </p:spPr>
        <p:txBody>
          <a:bodyPr wrap="square" rtlCol="0">
            <a:spAutoFit/>
          </a:bodyPr>
          <a:lstStyle/>
          <a:p>
            <a:pPr algn="l"/>
            <a:r>
              <a:rPr lang="es-CO" sz="900" b="1" dirty="0">
                <a:latin typeface="Calibri" panose="020F0502020204030204" pitchFamily="34" charset="0"/>
              </a:rPr>
              <a:t>Res. 414 </a:t>
            </a:r>
            <a:r>
              <a:rPr lang="es-CO" sz="900" b="1" dirty="0" err="1">
                <a:latin typeface="Calibri" panose="020F0502020204030204" pitchFamily="34" charset="0"/>
              </a:rPr>
              <a:t>Sep</a:t>
            </a:r>
            <a:r>
              <a:rPr lang="es-CO" sz="900" b="1" dirty="0">
                <a:latin typeface="Calibri" panose="020F0502020204030204" pitchFamily="34" charset="0"/>
              </a:rPr>
              <a:t> 2014. </a:t>
            </a:r>
          </a:p>
          <a:p>
            <a:pPr algn="l"/>
            <a:endParaRPr lang="es-CO" sz="900" b="1" dirty="0">
              <a:latin typeface="Calibri" panose="020F0502020204030204" pitchFamily="34" charset="0"/>
            </a:endParaRPr>
          </a:p>
          <a:p>
            <a:pPr algn="l"/>
            <a:r>
              <a:rPr lang="es-CO" sz="900" b="1" dirty="0">
                <a:latin typeface="Calibri" panose="020F0502020204030204" pitchFamily="34" charset="0"/>
              </a:rPr>
              <a:t>Carta Circular 03 e </a:t>
            </a:r>
            <a:r>
              <a:rPr lang="es-CO" sz="900" b="1" dirty="0" err="1">
                <a:latin typeface="Calibri" panose="020F0502020204030204" pitchFamily="34" charset="0"/>
              </a:rPr>
              <a:t>Instruc</a:t>
            </a:r>
            <a:r>
              <a:rPr lang="es-CO" sz="900" b="1" dirty="0">
                <a:latin typeface="Calibri" panose="020F0502020204030204" pitchFamily="34" charset="0"/>
              </a:rPr>
              <a:t>. 02 / 2014</a:t>
            </a:r>
          </a:p>
        </p:txBody>
      </p:sp>
      <p:sp>
        <p:nvSpPr>
          <p:cNvPr id="502" name="CuadroTexto 501"/>
          <p:cNvSpPr txBox="1"/>
          <p:nvPr/>
        </p:nvSpPr>
        <p:spPr>
          <a:xfrm>
            <a:off x="312186" y="2408111"/>
            <a:ext cx="2346490" cy="369332"/>
          </a:xfrm>
          <a:prstGeom prst="rect">
            <a:avLst/>
          </a:prstGeom>
          <a:noFill/>
        </p:spPr>
        <p:txBody>
          <a:bodyPr wrap="square" rtlCol="0">
            <a:spAutoFit/>
          </a:bodyPr>
          <a:lstStyle/>
          <a:p>
            <a:pPr algn="ctr"/>
            <a:r>
              <a:rPr lang="es-CO" sz="1800" b="1" dirty="0">
                <a:solidFill>
                  <a:srgbClr val="000000"/>
                </a:solidFill>
                <a:latin typeface="Calibri" panose="020F0502020204030204" pitchFamily="34" charset="0"/>
              </a:rPr>
              <a:t>Entidades de gobierno</a:t>
            </a:r>
          </a:p>
        </p:txBody>
      </p:sp>
      <p:sp>
        <p:nvSpPr>
          <p:cNvPr id="503" name="CuadroTexto 502"/>
          <p:cNvSpPr txBox="1"/>
          <p:nvPr/>
        </p:nvSpPr>
        <p:spPr>
          <a:xfrm>
            <a:off x="1054626" y="1274528"/>
            <a:ext cx="6118591" cy="498598"/>
          </a:xfrm>
          <a:prstGeom prst="rect">
            <a:avLst/>
          </a:prstGeom>
          <a:noFill/>
        </p:spPr>
        <p:txBody>
          <a:bodyPr wrap="square" rtlCol="0">
            <a:spAutoFit/>
          </a:bodyPr>
          <a:lstStyle/>
          <a:p>
            <a:pPr algn="ctr"/>
            <a:r>
              <a:rPr lang="es-CO" sz="1200" b="1" dirty="0">
                <a:solidFill>
                  <a:srgbClr val="000000"/>
                </a:solidFill>
                <a:latin typeface="Calibri" panose="020F0502020204030204" pitchFamily="34" charset="0"/>
              </a:rPr>
              <a:t>CONTEXTO DEL SECTOR PÚBLICO COLOMBIANO Y</a:t>
            </a:r>
          </a:p>
          <a:p>
            <a:pPr algn="ctr"/>
            <a:r>
              <a:rPr lang="es-CO" sz="1200" b="1" dirty="0">
                <a:solidFill>
                  <a:srgbClr val="000000"/>
                </a:solidFill>
                <a:latin typeface="Calibri" panose="020F0502020204030204" pitchFamily="34" charset="0"/>
              </a:rPr>
              <a:t> SISTEMA NACIONAL DE CONTABILIDAD PÚBLICA</a:t>
            </a:r>
          </a:p>
        </p:txBody>
      </p:sp>
      <p:sp>
        <p:nvSpPr>
          <p:cNvPr id="504" name="CuadroTexto 503"/>
          <p:cNvSpPr txBox="1"/>
          <p:nvPr/>
        </p:nvSpPr>
        <p:spPr>
          <a:xfrm>
            <a:off x="5389696" y="2286194"/>
            <a:ext cx="2231445" cy="566309"/>
          </a:xfrm>
          <a:prstGeom prst="rect">
            <a:avLst/>
          </a:prstGeom>
          <a:noFill/>
        </p:spPr>
        <p:txBody>
          <a:bodyPr wrap="square" rtlCol="0">
            <a:spAutoFit/>
          </a:bodyPr>
          <a:lstStyle/>
          <a:p>
            <a:pPr algn="ctr"/>
            <a:r>
              <a:rPr lang="es-CO" sz="1400" b="1" dirty="0">
                <a:solidFill>
                  <a:srgbClr val="000000"/>
                </a:solidFill>
                <a:latin typeface="Calibri" panose="020F0502020204030204" pitchFamily="34" charset="0"/>
              </a:rPr>
              <a:t>Empresas que cotizan en </a:t>
            </a:r>
          </a:p>
          <a:p>
            <a:pPr algn="ctr"/>
            <a:r>
              <a:rPr lang="es-CO" sz="1400" b="1" dirty="0">
                <a:solidFill>
                  <a:srgbClr val="000000"/>
                </a:solidFill>
                <a:latin typeface="Calibri" panose="020F0502020204030204" pitchFamily="34" charset="0"/>
              </a:rPr>
              <a:t>el mercado de valores</a:t>
            </a:r>
          </a:p>
        </p:txBody>
      </p:sp>
      <p:sp>
        <p:nvSpPr>
          <p:cNvPr id="505" name="Rectangle 136"/>
          <p:cNvSpPr>
            <a:spLocks noChangeArrowheads="1"/>
          </p:cNvSpPr>
          <p:nvPr/>
        </p:nvSpPr>
        <p:spPr bwMode="auto">
          <a:xfrm>
            <a:off x="1261276" y="3624519"/>
            <a:ext cx="7837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06" name="Rectangle 136"/>
          <p:cNvSpPr>
            <a:spLocks noChangeArrowheads="1"/>
          </p:cNvSpPr>
          <p:nvPr/>
        </p:nvSpPr>
        <p:spPr bwMode="auto">
          <a:xfrm>
            <a:off x="3317945" y="3624519"/>
            <a:ext cx="7053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07" name="Rectangle 143"/>
          <p:cNvSpPr>
            <a:spLocks noChangeArrowheads="1"/>
          </p:cNvSpPr>
          <p:nvPr/>
        </p:nvSpPr>
        <p:spPr bwMode="auto">
          <a:xfrm>
            <a:off x="3059685" y="4179317"/>
            <a:ext cx="14886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08" name="Rectangle 146"/>
          <p:cNvSpPr>
            <a:spLocks noChangeArrowheads="1"/>
          </p:cNvSpPr>
          <p:nvPr/>
        </p:nvSpPr>
        <p:spPr bwMode="auto">
          <a:xfrm>
            <a:off x="3019698" y="4704639"/>
            <a:ext cx="139725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09" name="Rectangle 149"/>
          <p:cNvSpPr>
            <a:spLocks noChangeArrowheads="1"/>
          </p:cNvSpPr>
          <p:nvPr/>
        </p:nvSpPr>
        <p:spPr bwMode="auto">
          <a:xfrm>
            <a:off x="3019698" y="5177557"/>
            <a:ext cx="15286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0" name="Rectangle 192"/>
          <p:cNvSpPr>
            <a:spLocks noChangeArrowheads="1"/>
          </p:cNvSpPr>
          <p:nvPr/>
        </p:nvSpPr>
        <p:spPr bwMode="auto">
          <a:xfrm>
            <a:off x="5953502" y="3042584"/>
            <a:ext cx="15253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gn="l" eaLnBrk="1" hangingPunct="1">
              <a:spcBef>
                <a:spcPct val="0"/>
              </a:spcBef>
            </a:pPr>
            <a:r>
              <a:rPr lang="es-CO" sz="1400" b="1" dirty="0">
                <a:solidFill>
                  <a:srgbClr val="000000"/>
                </a:solidFill>
                <a:latin typeface="Calibri" pitchFamily="34" charset="0"/>
                <a:cs typeface="Arial" pitchFamily="34" charset="0"/>
              </a:rPr>
              <a:t>Marco Conceptual</a:t>
            </a:r>
          </a:p>
        </p:txBody>
      </p:sp>
      <p:sp>
        <p:nvSpPr>
          <p:cNvPr id="511" name="Rectangle 136"/>
          <p:cNvSpPr>
            <a:spLocks noChangeArrowheads="1"/>
          </p:cNvSpPr>
          <p:nvPr/>
        </p:nvSpPr>
        <p:spPr bwMode="auto">
          <a:xfrm>
            <a:off x="5981831" y="3576586"/>
            <a:ext cx="8194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12" name="Rectangle 143"/>
          <p:cNvSpPr>
            <a:spLocks noChangeArrowheads="1"/>
          </p:cNvSpPr>
          <p:nvPr/>
        </p:nvSpPr>
        <p:spPr bwMode="auto">
          <a:xfrm>
            <a:off x="5683969" y="4096601"/>
            <a:ext cx="16509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3" name="Rectangle 146"/>
          <p:cNvSpPr>
            <a:spLocks noChangeArrowheads="1"/>
          </p:cNvSpPr>
          <p:nvPr/>
        </p:nvSpPr>
        <p:spPr bwMode="auto">
          <a:xfrm>
            <a:off x="5814213" y="4552733"/>
            <a:ext cx="13590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CO" sz="1400" b="1" dirty="0">
                <a:solidFill>
                  <a:srgbClr val="000000"/>
                </a:solidFill>
                <a:latin typeface="Calibri" pitchFamily="34" charset="0"/>
                <a:cs typeface="Arial" pitchFamily="34" charset="0"/>
              </a:rPr>
              <a:t>Interpretaciones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4" name="Rectangle 503"/>
          <p:cNvSpPr>
            <a:spLocks noChangeArrowheads="1"/>
          </p:cNvSpPr>
          <p:nvPr/>
        </p:nvSpPr>
        <p:spPr bwMode="auto">
          <a:xfrm>
            <a:off x="5622201" y="5415108"/>
            <a:ext cx="1935366" cy="35624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515" name="Rectangle 146"/>
          <p:cNvSpPr>
            <a:spLocks noChangeArrowheads="1"/>
          </p:cNvSpPr>
          <p:nvPr/>
        </p:nvSpPr>
        <p:spPr bwMode="auto">
          <a:xfrm>
            <a:off x="5683969" y="5074551"/>
            <a:ext cx="166642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6" name="Rectangle 149"/>
          <p:cNvSpPr>
            <a:spLocks noChangeArrowheads="1"/>
          </p:cNvSpPr>
          <p:nvPr/>
        </p:nvSpPr>
        <p:spPr bwMode="auto">
          <a:xfrm>
            <a:off x="5823352" y="5501822"/>
            <a:ext cx="165545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7" name="Rectangle 149"/>
          <p:cNvSpPr>
            <a:spLocks noChangeArrowheads="1"/>
          </p:cNvSpPr>
          <p:nvPr/>
        </p:nvSpPr>
        <p:spPr bwMode="auto">
          <a:xfrm>
            <a:off x="971601" y="5164197"/>
            <a:ext cx="15424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8" name="Rectangle 146"/>
          <p:cNvSpPr>
            <a:spLocks noChangeArrowheads="1"/>
          </p:cNvSpPr>
          <p:nvPr/>
        </p:nvSpPr>
        <p:spPr bwMode="auto">
          <a:xfrm>
            <a:off x="1054626" y="4704639"/>
            <a:ext cx="14593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9" name="Rectangle 143"/>
          <p:cNvSpPr>
            <a:spLocks noChangeArrowheads="1"/>
          </p:cNvSpPr>
          <p:nvPr/>
        </p:nvSpPr>
        <p:spPr bwMode="auto">
          <a:xfrm>
            <a:off x="1030755" y="4173253"/>
            <a:ext cx="14315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Tree>
    <p:extLst>
      <p:ext uri="{BB962C8B-B14F-4D97-AF65-F5344CB8AC3E}">
        <p14:creationId xmlns:p14="http://schemas.microsoft.com/office/powerpoint/2010/main" val="16166056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382665" y="260648"/>
            <a:ext cx="6378669" cy="707886"/>
          </a:xfrm>
          <a:prstGeom prst="rect">
            <a:avLst/>
          </a:prstGeom>
        </p:spPr>
        <p:txBody>
          <a:bodyPr wrap="none">
            <a:spAutoFit/>
          </a:bodyPr>
          <a:lstStyle/>
          <a:p>
            <a:pPr algn="ctr"/>
            <a:r>
              <a:rPr lang="en-US" sz="4000" b="1" dirty="0">
                <a:solidFill>
                  <a:schemeClr val="bg1"/>
                </a:solidFill>
              </a:rPr>
              <a:t>T r a b a j o   e n  e q u </a:t>
            </a:r>
            <a:r>
              <a:rPr lang="en-US" sz="4000" b="1" dirty="0" err="1">
                <a:solidFill>
                  <a:schemeClr val="bg1"/>
                </a:solidFill>
              </a:rPr>
              <a:t>i</a:t>
            </a:r>
            <a:r>
              <a:rPr lang="en-US" sz="4000" b="1" dirty="0">
                <a:solidFill>
                  <a:schemeClr val="bg1"/>
                </a:solidFill>
              </a:rPr>
              <a:t> p o . . . </a:t>
            </a:r>
            <a:endParaRPr lang="es-CO" sz="4000" b="1" dirty="0">
              <a:solidFill>
                <a:schemeClr val="bg1"/>
              </a:solidFill>
            </a:endParaRPr>
          </a:p>
        </p:txBody>
      </p:sp>
      <p:pic>
        <p:nvPicPr>
          <p:cNvPr id="2" name="V2">
            <a:hlinkClick r:id="" action="ppaction://media"/>
            <a:extLst>
              <a:ext uri="{FF2B5EF4-FFF2-40B4-BE49-F238E27FC236}">
                <a16:creationId xmlns:a16="http://schemas.microsoft.com/office/drawing/2014/main" id="{16C1A5D6-072C-4A1C-A9CE-1DD8E789977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196752"/>
            <a:ext cx="9144000" cy="4536504"/>
          </a:xfrm>
          <a:prstGeom prst="rect">
            <a:avLst/>
          </a:prstGeom>
        </p:spPr>
      </p:pic>
    </p:spTree>
    <p:extLst>
      <p:ext uri="{BB962C8B-B14F-4D97-AF65-F5344CB8AC3E}">
        <p14:creationId xmlns:p14="http://schemas.microsoft.com/office/powerpoint/2010/main" val="10052989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90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64</a:t>
            </a:fld>
            <a:endParaRPr lang="es-ES_tradnl" dirty="0"/>
          </a:p>
        </p:txBody>
      </p:sp>
    </p:spTree>
    <p:extLst>
      <p:ext uri="{BB962C8B-B14F-4D97-AF65-F5344CB8AC3E}">
        <p14:creationId xmlns:p14="http://schemas.microsoft.com/office/powerpoint/2010/main" val="907008823"/>
      </p:ext>
    </p:extLst>
  </p:cSld>
  <p:clrMapOvr>
    <a:masterClrMapping/>
  </p:clrMapOvr>
  <p:transition spd="slow">
    <p:split orient="ver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65</a:t>
            </a:fld>
            <a:endParaRPr lang="es-ES_tradnl" dirty="0"/>
          </a:p>
        </p:txBody>
      </p:sp>
      <p:sp>
        <p:nvSpPr>
          <p:cNvPr id="5" name="3 Rectángulo"/>
          <p:cNvSpPr/>
          <p:nvPr/>
        </p:nvSpPr>
        <p:spPr>
          <a:xfrm>
            <a:off x="1331640" y="116632"/>
            <a:ext cx="6624736" cy="648072"/>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6" name="Imagen 6"/>
          <p:cNvPicPr>
            <a:picLocks noChangeAspect="1"/>
          </p:cNvPicPr>
          <p:nvPr/>
        </p:nvPicPr>
        <p:blipFill>
          <a:blip r:embed="rId2"/>
          <a:stretch>
            <a:fillRect/>
          </a:stretch>
        </p:blipFill>
        <p:spPr>
          <a:xfrm>
            <a:off x="3563888" y="980728"/>
            <a:ext cx="1080120" cy="1152128"/>
          </a:xfrm>
          <a:prstGeom prst="rect">
            <a:avLst/>
          </a:prstGeom>
          <a:solidFill>
            <a:schemeClr val="bg1"/>
          </a:solidFill>
          <a:ln>
            <a:solidFill>
              <a:schemeClr val="tx1"/>
            </a:solidFill>
          </a:ln>
          <a:effectLst>
            <a:glow rad="63500">
              <a:schemeClr val="accent3">
                <a:satMod val="175000"/>
                <a:alpha val="40000"/>
              </a:schemeClr>
            </a:glow>
            <a:reflection blurRad="6350" stA="52000" endA="300" endPos="35000" dir="5400000" sy="-100000" algn="bl" rotWithShape="0"/>
          </a:effectLst>
        </p:spPr>
      </p:pic>
      <p:pic>
        <p:nvPicPr>
          <p:cNvPr id="7" name="Imagen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4" y="2492896"/>
            <a:ext cx="2795883" cy="4132940"/>
          </a:xfrm>
          <a:prstGeom prst="rect">
            <a:avLst/>
          </a:prstGeom>
          <a:solidFill>
            <a:schemeClr val="bg1"/>
          </a:solidFill>
          <a:ln>
            <a:solidFill>
              <a:schemeClr val="tx1"/>
            </a:solidFill>
          </a:ln>
          <a:effectLst>
            <a:glow rad="63500">
              <a:schemeClr val="accent5">
                <a:satMod val="175000"/>
                <a:alpha val="40000"/>
              </a:schemeClr>
            </a:glow>
          </a:effectLst>
        </p:spPr>
      </p:pic>
      <p:sp>
        <p:nvSpPr>
          <p:cNvPr id="8" name="4 Flecha abajo"/>
          <p:cNvSpPr/>
          <p:nvPr/>
        </p:nvSpPr>
        <p:spPr>
          <a:xfrm rot="5400000">
            <a:off x="2937496" y="4490471"/>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
        <p:nvSpPr>
          <p:cNvPr id="9" name="6 Rectángulo redondeado"/>
          <p:cNvSpPr/>
          <p:nvPr/>
        </p:nvSpPr>
        <p:spPr>
          <a:xfrm>
            <a:off x="3395490" y="2564904"/>
            <a:ext cx="2160239" cy="3962772"/>
          </a:xfrm>
          <a:prstGeom prst="roundRect">
            <a:avLst/>
          </a:prstGeom>
          <a:solidFill>
            <a:schemeClr val="accent3">
              <a:lumMod val="20000"/>
              <a:lumOff val="80000"/>
            </a:schemeClr>
          </a:solidFill>
          <a:ln>
            <a:solidFill>
              <a:schemeClr val="tx1"/>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VITAL EN EL ACTUAL PROCESO </a:t>
            </a:r>
          </a:p>
          <a:p>
            <a:pPr algn="ctr">
              <a:defRPr/>
            </a:pPr>
            <a:r>
              <a:rPr lang="en-US" sz="2400" b="1" dirty="0">
                <a:solidFill>
                  <a:schemeClr val="tx1"/>
                </a:solidFill>
              </a:rPr>
              <a:t>DE GLOBALIZACIÓN CONTABLE </a:t>
            </a:r>
            <a:endParaRPr lang="es-CO" sz="2400" b="1" dirty="0">
              <a:solidFill>
                <a:schemeClr val="tx1"/>
              </a:solidFill>
            </a:endParaRPr>
          </a:p>
        </p:txBody>
      </p:sp>
      <p:pic>
        <p:nvPicPr>
          <p:cNvPr id="10"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19358" y="2492896"/>
            <a:ext cx="2989262" cy="4296842"/>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1" name="1 Rectángulo"/>
          <p:cNvSpPr/>
          <p:nvPr/>
        </p:nvSpPr>
        <p:spPr>
          <a:xfrm>
            <a:off x="5148063" y="980728"/>
            <a:ext cx="3936057" cy="1440160"/>
          </a:xfrm>
          <a:prstGeom prst="rect">
            <a:avLst/>
          </a:prstGeom>
          <a:solidFill>
            <a:schemeClr val="bg2"/>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i="1" dirty="0">
                <a:solidFill>
                  <a:schemeClr val="tx1"/>
                </a:solidFill>
              </a:rPr>
              <a:t>GENERADORA DE VALOR PARA</a:t>
            </a:r>
          </a:p>
          <a:p>
            <a:pPr algn="ctr"/>
            <a:r>
              <a:rPr lang="en-US" sz="1900" b="1" i="1" dirty="0">
                <a:solidFill>
                  <a:schemeClr val="tx1"/>
                </a:solidFill>
              </a:rPr>
              <a:t> UN PAIS DE BUENAS PRACTICAS </a:t>
            </a:r>
          </a:p>
          <a:p>
            <a:pPr algn="ctr"/>
            <a:r>
              <a:rPr lang="en-US" sz="1900" b="1" i="1" dirty="0">
                <a:solidFill>
                  <a:schemeClr val="tx1"/>
                </a:solidFill>
              </a:rPr>
              <a:t>DE GOBIERNO  </a:t>
            </a:r>
            <a:endParaRPr lang="es-CO" sz="1900" b="1" i="1" dirty="0">
              <a:solidFill>
                <a:schemeClr val="tx1"/>
              </a:solidFill>
            </a:endParaRPr>
          </a:p>
        </p:txBody>
      </p:sp>
      <p:sp>
        <p:nvSpPr>
          <p:cNvPr id="12" name="4 Flecha abajo"/>
          <p:cNvSpPr/>
          <p:nvPr/>
        </p:nvSpPr>
        <p:spPr>
          <a:xfrm rot="16200000">
            <a:off x="5669607" y="4509902"/>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Tree>
    <p:extLst>
      <p:ext uri="{BB962C8B-B14F-4D97-AF65-F5344CB8AC3E}">
        <p14:creationId xmlns:p14="http://schemas.microsoft.com/office/powerpoint/2010/main" val="52401725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5"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47" dur="1000" fill="hold"/>
                                        <p:tgtEl>
                                          <p:spTgt spid="11"/>
                                        </p:tgtEl>
                                        <p:attrNameLst>
                                          <p:attrName>ppt_h</p:attrName>
                                        </p:attrNameLst>
                                      </p:cBhvr>
                                      <p:tavLst>
                                        <p:tav tm="0">
                                          <p:val>
                                            <p:strVal val="#ppt_h"/>
                                          </p:val>
                                        </p:tav>
                                        <p:tav tm="100000">
                                          <p:val>
                                            <p:strVal val="#ppt_h"/>
                                          </p:val>
                                        </p:tav>
                                      </p:tavLst>
                                    </p:anim>
                                    <p:anim calcmode="lin" valueType="num">
                                      <p:cBhvr>
                                        <p:cTn id="4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5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51" dur="1000" decel="50000">
                                          <p:stCondLst>
                                            <p:cond delay="0"/>
                                          </p:stCondLst>
                                        </p:cTn>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1" grpId="0" animBg="1"/>
      <p:bldP spid="1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66</a:t>
            </a:fld>
            <a:endParaRPr lang="es-ES_tradnl" dirty="0"/>
          </a:p>
        </p:txBody>
      </p:sp>
      <p:sp>
        <p:nvSpPr>
          <p:cNvPr id="5" name="2 Marcador de contenido"/>
          <p:cNvSpPr txBox="1">
            <a:spLocks/>
          </p:cNvSpPr>
          <p:nvPr/>
        </p:nvSpPr>
        <p:spPr>
          <a:xfrm>
            <a:off x="0" y="3284984"/>
            <a:ext cx="9144000" cy="2735669"/>
          </a:xfrm>
          <a:prstGeom prst="rect">
            <a:avLst/>
          </a:prstGeom>
        </p:spPr>
        <p:txBody>
          <a:bodyPr/>
          <a:lstStyle>
            <a:lvl1pPr marL="448056" indent="-384048" algn="l" rtl="0" eaLnBrk="1" latinLnBrk="0" hangingPunct="1">
              <a:spcBef>
                <a:spcPct val="20000"/>
              </a:spcBef>
              <a:buClr>
                <a:schemeClr val="accent1"/>
              </a:buClr>
              <a:buSzPct val="80000"/>
              <a:buFont typeface="Wingdings 2"/>
              <a:buChar char=""/>
              <a:defRPr kumimoji="0" lang="es-ES"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lang="es-ES"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lang="es-ES"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lang="es-ES"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0" indent="0" algn="ctr" fontAlgn="auto">
              <a:spcAft>
                <a:spcPts val="0"/>
              </a:spcAft>
              <a:buClr>
                <a:srgbClr val="FF6600"/>
              </a:buClr>
              <a:buFont typeface="Arial" charset="0"/>
              <a:buNone/>
              <a:defRPr/>
            </a:pPr>
            <a:r>
              <a:rPr lang="es-CO" sz="3200" b="1" dirty="0">
                <a:latin typeface="Calibri" pitchFamily="34" charset="0"/>
                <a:cs typeface="Calibri" pitchFamily="34" charset="0"/>
              </a:rPr>
              <a:t>En un mundo globalizado y sin fronteras el éxito del empresario no será completo, si no alinea </a:t>
            </a:r>
            <a:r>
              <a:rPr lang="es-CO" sz="3600" b="1" i="1" u="sng" dirty="0">
                <a:solidFill>
                  <a:schemeClr val="accent2">
                    <a:lumMod val="75000"/>
                  </a:schemeClr>
                </a:solidFill>
                <a:latin typeface="Calibri" pitchFamily="34" charset="0"/>
                <a:cs typeface="Calibri" pitchFamily="34" charset="0"/>
              </a:rPr>
              <a:t>lo que piensa</a:t>
            </a:r>
            <a:r>
              <a:rPr lang="es-CO" sz="3600" b="1" dirty="0">
                <a:solidFill>
                  <a:schemeClr val="accent2">
                    <a:lumMod val="75000"/>
                  </a:schemeClr>
                </a:solidFill>
                <a:latin typeface="Calibri" pitchFamily="34" charset="0"/>
                <a:cs typeface="Calibri" pitchFamily="34" charset="0"/>
              </a:rPr>
              <a:t>,</a:t>
            </a:r>
            <a:r>
              <a:rPr lang="es-CO" sz="3600" b="1" i="1" dirty="0">
                <a:solidFill>
                  <a:schemeClr val="accent2">
                    <a:lumMod val="75000"/>
                  </a:schemeClr>
                </a:solidFill>
                <a:latin typeface="Calibri" pitchFamily="34" charset="0"/>
                <a:cs typeface="Calibri" pitchFamily="34" charset="0"/>
              </a:rPr>
              <a:t> </a:t>
            </a:r>
            <a:r>
              <a:rPr lang="es-CO" sz="3600" b="1" i="1" u="sng" dirty="0">
                <a:solidFill>
                  <a:schemeClr val="accent2">
                    <a:lumMod val="75000"/>
                  </a:schemeClr>
                </a:solidFill>
                <a:latin typeface="Calibri" pitchFamily="34" charset="0"/>
                <a:cs typeface="Calibri" pitchFamily="34" charset="0"/>
              </a:rPr>
              <a:t>lo que hace y lo que dice</a:t>
            </a:r>
            <a:r>
              <a:rPr lang="es-CO" sz="3200" b="1" i="1" dirty="0">
                <a:latin typeface="Calibri" pitchFamily="34" charset="0"/>
                <a:cs typeface="Calibri" pitchFamily="34" charset="0"/>
              </a:rPr>
              <a:t> </a:t>
            </a:r>
            <a:r>
              <a:rPr lang="es-CO" sz="3200" b="1" dirty="0">
                <a:latin typeface="Calibri" pitchFamily="34" charset="0"/>
                <a:cs typeface="Calibri" pitchFamily="34" charset="0"/>
              </a:rPr>
              <a:t>a un norte decidido y firme de valores y prácticas propias que le fortalezca y asegure la permanencia y solidez de su reputación organizacional .</a:t>
            </a:r>
          </a:p>
        </p:txBody>
      </p:sp>
      <p:pic>
        <p:nvPicPr>
          <p:cNvPr id="6"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112"/>
            <a:ext cx="9144000" cy="3227088"/>
          </a:xfrm>
          <a:prstGeom prst="ellipse">
            <a:avLst/>
          </a:prstGeom>
          <a:ln>
            <a:noFill/>
          </a:ln>
          <a:effectLst>
            <a:softEdge rad="112500"/>
          </a:effectLst>
        </p:spPr>
      </p:pic>
    </p:spTree>
    <p:extLst>
      <p:ext uri="{BB962C8B-B14F-4D97-AF65-F5344CB8AC3E}">
        <p14:creationId xmlns:p14="http://schemas.microsoft.com/office/powerpoint/2010/main" val="322229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67</a:t>
            </a:fld>
            <a:endParaRPr lang="es-ES_tradnl" dirty="0"/>
          </a:p>
        </p:txBody>
      </p:sp>
      <p:sp>
        <p:nvSpPr>
          <p:cNvPr id="5" name="Rectangle 2"/>
          <p:cNvSpPr txBox="1">
            <a:spLocks noChangeArrowheads="1"/>
          </p:cNvSpPr>
          <p:nvPr/>
        </p:nvSpPr>
        <p:spPr bwMode="auto">
          <a:xfrm>
            <a:off x="395536" y="-387424"/>
            <a:ext cx="8350696" cy="12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600" dirty="0">
                <a:solidFill>
                  <a:srgbClr val="002680"/>
                </a:solidFill>
                <a:latin typeface="Verdana"/>
              </a:rPr>
              <a:t>PARA RECORDAR …</a:t>
            </a:r>
          </a:p>
        </p:txBody>
      </p:sp>
      <p:sp>
        <p:nvSpPr>
          <p:cNvPr id="6" name="Text Box 5"/>
          <p:cNvSpPr txBox="1">
            <a:spLocks noChangeArrowheads="1"/>
          </p:cNvSpPr>
          <p:nvPr/>
        </p:nvSpPr>
        <p:spPr bwMode="auto">
          <a:xfrm>
            <a:off x="35496" y="692696"/>
            <a:ext cx="9108504"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l" eaLnBrk="1" fontAlgn="auto" hangingPunct="1">
              <a:spcBef>
                <a:spcPts val="0"/>
              </a:spcBef>
              <a:spcAft>
                <a:spcPts val="0"/>
              </a:spcAft>
              <a:buFontTx/>
              <a:buAutoNum type="arabicPeriod"/>
              <a:defRPr/>
            </a:pPr>
            <a:r>
              <a:rPr lang="es-ES" altLang="es-CO" sz="2800" b="1" kern="0" dirty="0">
                <a:solidFill>
                  <a:srgbClr val="002680"/>
                </a:solidFill>
                <a:cs typeface="Arial" charset="0"/>
              </a:rPr>
              <a:t>Se mide todo lo que se hace.</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miden los resultados no se puede distinguir los éxitos de los fracasos.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determinar el éxito, tampoco se lo puede premiar.</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premiar el éxito, se premia el fracaso.</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éxito, no podremos aprender de él.</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fracaso, no podremos tomar las medidas</a:t>
            </a:r>
            <a:r>
              <a:rPr lang="es-ES" altLang="es-CO" sz="2800" kern="0" dirty="0">
                <a:solidFill>
                  <a:srgbClr val="002680"/>
                </a:solidFill>
                <a:cs typeface="Arial" charset="0"/>
              </a:rPr>
              <a:t> </a:t>
            </a:r>
            <a:r>
              <a:rPr lang="es-ES" altLang="es-CO" sz="2800" b="1" kern="0" dirty="0">
                <a:solidFill>
                  <a:srgbClr val="002680"/>
                </a:solidFill>
                <a:cs typeface="Arial" charset="0"/>
              </a:rPr>
              <a:t>correctivas.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podemos demostrar los resultados, </a:t>
            </a:r>
            <a:r>
              <a:rPr lang="es-ES" altLang="es-CO" sz="2800" b="1" kern="0" dirty="0">
                <a:solidFill>
                  <a:srgbClr val="002060"/>
                </a:solidFill>
                <a:cs typeface="Arial" charset="0"/>
              </a:rPr>
              <a:t>no podremos lograr el apoyo de la ciudadanía.</a:t>
            </a:r>
          </a:p>
          <a:p>
            <a:pPr algn="l" eaLnBrk="1" fontAlgn="auto" hangingPunct="1">
              <a:spcBef>
                <a:spcPts val="0"/>
              </a:spcBef>
              <a:spcAft>
                <a:spcPts val="0"/>
              </a:spcAft>
              <a:defRPr/>
            </a:pPr>
            <a:endParaRPr lang="es-ES" altLang="es-CO" sz="2800" kern="0" dirty="0">
              <a:solidFill>
                <a:srgbClr val="A68000"/>
              </a:solidFill>
              <a:cs typeface="Arial" charset="0"/>
            </a:endParaRPr>
          </a:p>
        </p:txBody>
      </p:sp>
      <p:sp>
        <p:nvSpPr>
          <p:cNvPr id="9" name="Rectángulo 8"/>
          <p:cNvSpPr/>
          <p:nvPr/>
        </p:nvSpPr>
        <p:spPr>
          <a:xfrm>
            <a:off x="35496" y="6525344"/>
            <a:ext cx="2498576" cy="186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1000" b="1" dirty="0">
                <a:solidFill>
                  <a:schemeClr val="tx1"/>
                </a:solidFill>
              </a:rPr>
              <a:t>Fuente</a:t>
            </a:r>
            <a:r>
              <a:rPr lang="es-ES" altLang="es-CO" sz="1000" dirty="0">
                <a:solidFill>
                  <a:schemeClr val="tx1"/>
                </a:solidFill>
              </a:rPr>
              <a:t>: Original Lic. Carlos </a:t>
            </a:r>
            <a:r>
              <a:rPr lang="es-ES" altLang="es-CO" sz="1000" dirty="0" err="1">
                <a:solidFill>
                  <a:schemeClr val="tx1"/>
                </a:solidFill>
              </a:rPr>
              <a:t>Zarlenga</a:t>
            </a:r>
            <a:endParaRPr lang="es-ES" altLang="es-CO" sz="1000" dirty="0">
              <a:solidFill>
                <a:schemeClr val="tx1"/>
              </a:solidFill>
            </a:endParaRPr>
          </a:p>
        </p:txBody>
      </p:sp>
    </p:spTree>
    <p:extLst>
      <p:ext uri="{BB962C8B-B14F-4D97-AF65-F5344CB8AC3E}">
        <p14:creationId xmlns:p14="http://schemas.microsoft.com/office/powerpoint/2010/main" val="1919267694"/>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68</a:t>
            </a:fld>
            <a:endParaRPr lang="es-ES_tradnl"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708920"/>
            <a:ext cx="914400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052165"/>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69</a:t>
            </a:fld>
            <a:endParaRPr lang="es-ES_tradnl" dirty="0"/>
          </a:p>
        </p:txBody>
      </p:sp>
      <p:sp>
        <p:nvSpPr>
          <p:cNvPr id="2" name="Rectángulo 1"/>
          <p:cNvSpPr/>
          <p:nvPr/>
        </p:nvSpPr>
        <p:spPr>
          <a:xfrm>
            <a:off x="2675487" y="260648"/>
            <a:ext cx="3793026" cy="769441"/>
          </a:xfrm>
          <a:prstGeom prst="rect">
            <a:avLst/>
          </a:prstGeom>
        </p:spPr>
        <p:txBody>
          <a:bodyPr wrap="none">
            <a:spAutoFit/>
          </a:bodyPr>
          <a:lstStyle/>
          <a:p>
            <a:r>
              <a:rPr lang="es-CO" sz="4400" b="1" dirty="0">
                <a:solidFill>
                  <a:schemeClr val="bg1"/>
                </a:solidFill>
                <a:latin typeface="Calibri" pitchFamily="34" charset="0"/>
              </a:rPr>
              <a:t>R E F L E X I </a:t>
            </a:r>
            <a:r>
              <a:rPr lang="es-CO" sz="4400" b="1" dirty="0" err="1">
                <a:solidFill>
                  <a:schemeClr val="bg1"/>
                </a:solidFill>
                <a:latin typeface="Calibri" pitchFamily="34" charset="0"/>
              </a:rPr>
              <a:t>Ó</a:t>
            </a:r>
            <a:r>
              <a:rPr lang="es-CO" sz="4400" b="1" dirty="0">
                <a:solidFill>
                  <a:schemeClr val="bg1"/>
                </a:solidFill>
                <a:latin typeface="Calibri" pitchFamily="34" charset="0"/>
              </a:rPr>
              <a:t> N</a:t>
            </a:r>
            <a:endParaRPr lang="es-CO" sz="4400" b="1" dirty="0">
              <a:solidFill>
                <a:schemeClr val="bg1"/>
              </a:solidFill>
            </a:endParaRPr>
          </a:p>
        </p:txBody>
      </p:sp>
      <p:sp>
        <p:nvSpPr>
          <p:cNvPr id="3" name="Rectángulo 2"/>
          <p:cNvSpPr/>
          <p:nvPr/>
        </p:nvSpPr>
        <p:spPr>
          <a:xfrm>
            <a:off x="1" y="1772816"/>
            <a:ext cx="9081844" cy="4364272"/>
          </a:xfrm>
          <a:prstGeom prst="rect">
            <a:avLst/>
          </a:prstGeom>
        </p:spPr>
        <p:txBody>
          <a:bodyPr wrap="square">
            <a:spAutoFit/>
          </a:bodyPr>
          <a:lstStyle/>
          <a:p>
            <a:pPr algn="ctr"/>
            <a:r>
              <a:rPr lang="es-ES" sz="4400" b="1" i="1" dirty="0"/>
              <a:t>“LOS PROBLEMAS SIGNIFICATIVOS QUE AFRONTAMOS NO PUEDEN SOLUCIONARSE EN EL MISMO NIVEL DE PENSAMIENTO EN EL QUE ESTÁBAMOS CUANDO LOS CREAMOS”</a:t>
            </a:r>
          </a:p>
          <a:p>
            <a:pPr algn="r"/>
            <a:endParaRPr lang="es-ES" sz="2400" b="1" i="1" dirty="0"/>
          </a:p>
          <a:p>
            <a:pPr algn="r"/>
            <a:r>
              <a:rPr lang="es-ES" sz="2400" b="1" i="1" dirty="0"/>
              <a:t>Albert  </a:t>
            </a:r>
            <a:r>
              <a:rPr lang="es-ES" sz="2400" b="1" i="1" dirty="0" err="1"/>
              <a:t>Einsten</a:t>
            </a:r>
            <a:endParaRPr lang="es-ES" sz="2400" b="1" i="1" dirty="0"/>
          </a:p>
        </p:txBody>
      </p:sp>
    </p:spTree>
    <p:extLst>
      <p:ext uri="{BB962C8B-B14F-4D97-AF65-F5344CB8AC3E}">
        <p14:creationId xmlns:p14="http://schemas.microsoft.com/office/powerpoint/2010/main" val="13066276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sp>
        <p:nvSpPr>
          <p:cNvPr id="5" name="2 Marcador de número de diapositiva"/>
          <p:cNvSpPr txBox="1">
            <a:spLocks/>
          </p:cNvSpPr>
          <p:nvPr/>
        </p:nvSpPr>
        <p:spPr>
          <a:xfrm>
            <a:off x="125412" y="6465888"/>
            <a:ext cx="2142331" cy="323850"/>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Fuente: </a:t>
            </a:r>
            <a:r>
              <a:rPr lang="es-ES_tradnl" b="1">
                <a:solidFill>
                  <a:schemeClr val="tx1"/>
                </a:solidFill>
              </a:rPr>
              <a:t>Amaro Gómez- CReCER  2015</a:t>
            </a:r>
            <a:endParaRPr lang="es-ES_tradnl" b="1" dirty="0">
              <a:solidFill>
                <a:schemeClr val="tx1"/>
              </a:solidFill>
            </a:endParaRPr>
          </a:p>
        </p:txBody>
      </p:sp>
      <p:sp>
        <p:nvSpPr>
          <p:cNvPr id="6" name="Rectángulo 5"/>
          <p:cNvSpPr/>
          <p:nvPr/>
        </p:nvSpPr>
        <p:spPr>
          <a:xfrm>
            <a:off x="1" y="44624"/>
            <a:ext cx="9144000" cy="6641818"/>
          </a:xfrm>
          <a:prstGeom prst="rect">
            <a:avLst/>
          </a:prstGeom>
        </p:spPr>
        <p:txBody>
          <a:bodyPr wrap="square">
            <a:spAutoFit/>
          </a:bodyPr>
          <a:lstStyle/>
          <a:p>
            <a:pPr algn="ctr"/>
            <a:r>
              <a:rPr lang="es-CO" sz="2800" b="1" dirty="0">
                <a:latin typeface="Calibri,BoldItalic"/>
              </a:rPr>
              <a:t>Algunos D</a:t>
            </a:r>
            <a:r>
              <a:rPr lang="es-CO" sz="2800" b="1" dirty="0">
                <a:latin typeface="Calibri" panose="020F0502020204030204" pitchFamily="34" charset="0"/>
              </a:rPr>
              <a:t>esafíos Macroeconómicos para Latino América:</a:t>
            </a:r>
          </a:p>
          <a:p>
            <a:pPr algn="ctr"/>
            <a:endParaRPr lang="es-CO" sz="2800" b="1" dirty="0">
              <a:latin typeface="Calibri" panose="020F0502020204030204" pitchFamily="34" charset="0"/>
            </a:endParaRPr>
          </a:p>
          <a:p>
            <a:pPr algn="l"/>
            <a:r>
              <a:rPr lang="es-CO" sz="2400" dirty="0">
                <a:latin typeface="Wingdings" panose="05000000000000000000" pitchFamily="2" charset="2"/>
              </a:rPr>
              <a:t> </a:t>
            </a:r>
            <a:r>
              <a:rPr lang="es-CO" sz="2400" b="1" dirty="0">
                <a:latin typeface="Calibri" panose="020F0502020204030204" pitchFamily="34" charset="0"/>
              </a:rPr>
              <a:t>Crecimiento económico sostenible en el largo plazo, con:</a:t>
            </a:r>
          </a:p>
          <a:p>
            <a:pPr marL="800100" lvl="1" indent="-342900" algn="l">
              <a:buFont typeface="Arial" panose="020B0604020202020204" pitchFamily="34" charset="0"/>
              <a:buChar char="•"/>
            </a:pPr>
            <a:r>
              <a:rPr lang="es-CO" sz="2000" i="1" dirty="0">
                <a:latin typeface="Calibri" panose="020F0502020204030204" pitchFamily="34" charset="0"/>
              </a:rPr>
              <a:t>Equilibrio fiscal</a:t>
            </a:r>
          </a:p>
          <a:p>
            <a:pPr marL="800100" lvl="1" indent="-342900" algn="l">
              <a:buFont typeface="Arial" panose="020B0604020202020204" pitchFamily="34" charset="0"/>
              <a:buChar char="•"/>
            </a:pPr>
            <a:r>
              <a:rPr lang="es-CO" sz="2000" i="1" dirty="0">
                <a:latin typeface="Calibri" panose="020F0502020204030204" pitchFamily="34" charset="0"/>
              </a:rPr>
              <a:t>Elevando la productividad</a:t>
            </a:r>
          </a:p>
          <a:p>
            <a:pPr marL="800100" lvl="1" indent="-342900" algn="l">
              <a:buFont typeface="Arial" panose="020B0604020202020204" pitchFamily="34" charset="0"/>
              <a:buChar char="•"/>
            </a:pPr>
            <a:r>
              <a:rPr lang="es-CO" sz="2000" i="1" dirty="0">
                <a:latin typeface="Calibri" panose="020F0502020204030204" pitchFamily="34" charset="0"/>
              </a:rPr>
              <a:t>Generando empleo</a:t>
            </a:r>
          </a:p>
          <a:p>
            <a:pPr algn="l"/>
            <a:r>
              <a:rPr lang="es-CO" sz="2400" dirty="0">
                <a:latin typeface="Wingdings" panose="05000000000000000000" pitchFamily="2" charset="2"/>
              </a:rPr>
              <a:t> </a:t>
            </a:r>
            <a:r>
              <a:rPr lang="es-CO" sz="2400" b="1" dirty="0">
                <a:latin typeface="Calibri" panose="020F0502020204030204" pitchFamily="34" charset="0"/>
              </a:rPr>
              <a:t>Exportaciones: reducir la dependencia de las mercaderías</a:t>
            </a:r>
          </a:p>
          <a:p>
            <a:pPr algn="l"/>
            <a:r>
              <a:rPr lang="es-CO" sz="2400" dirty="0">
                <a:latin typeface="Wingdings" panose="05000000000000000000" pitchFamily="2" charset="2"/>
              </a:rPr>
              <a:t> </a:t>
            </a:r>
            <a:r>
              <a:rPr lang="es-CO" sz="2400" b="1" dirty="0">
                <a:latin typeface="Calibri" panose="020F0502020204030204" pitchFamily="34" charset="0"/>
              </a:rPr>
              <a:t>Elevar la tasa de ahorro doméstico y mantener atracción de los</a:t>
            </a:r>
          </a:p>
          <a:p>
            <a:pPr algn="l"/>
            <a:r>
              <a:rPr lang="es-CO" sz="2400" b="1" dirty="0">
                <a:latin typeface="Calibri" panose="020F0502020204030204" pitchFamily="34" charset="0"/>
              </a:rPr>
              <a:t>inversionistas extranjeros</a:t>
            </a:r>
          </a:p>
          <a:p>
            <a:pPr algn="l"/>
            <a:r>
              <a:rPr lang="es-CO" sz="2400" dirty="0">
                <a:latin typeface="Wingdings" panose="05000000000000000000" pitchFamily="2" charset="2"/>
              </a:rPr>
              <a:t> </a:t>
            </a:r>
            <a:r>
              <a:rPr lang="es-CO" sz="2400" b="1" dirty="0">
                <a:latin typeface="Calibri" panose="020F0502020204030204" pitchFamily="34" charset="0"/>
              </a:rPr>
              <a:t>Aumentar la tasa de inversión, y</a:t>
            </a:r>
          </a:p>
          <a:p>
            <a:pPr algn="l"/>
            <a:r>
              <a:rPr lang="es-CO" sz="2400" dirty="0">
                <a:latin typeface="Wingdings" panose="05000000000000000000" pitchFamily="2" charset="2"/>
              </a:rPr>
              <a:t> </a:t>
            </a:r>
            <a:r>
              <a:rPr lang="es-CO" sz="2400" b="1" dirty="0">
                <a:latin typeface="Calibri" panose="020F0502020204030204" pitchFamily="34" charset="0"/>
              </a:rPr>
              <a:t>Proyectos con maduración a largo plazo en infraestructura</a:t>
            </a:r>
          </a:p>
          <a:p>
            <a:pPr algn="l"/>
            <a:r>
              <a:rPr lang="es-CO" sz="2400" dirty="0">
                <a:latin typeface="Wingdings" panose="05000000000000000000" pitchFamily="2" charset="2"/>
              </a:rPr>
              <a:t> </a:t>
            </a:r>
            <a:r>
              <a:rPr lang="es-CO" sz="2400" b="1" dirty="0">
                <a:latin typeface="Calibri" panose="020F0502020204030204" pitchFamily="34" charset="0"/>
              </a:rPr>
              <a:t>Estímulo a innovación y modernización</a:t>
            </a:r>
          </a:p>
          <a:p>
            <a:pPr algn="l"/>
            <a:r>
              <a:rPr lang="es-CO" sz="2400" dirty="0">
                <a:latin typeface="Wingdings" panose="05000000000000000000" pitchFamily="2" charset="2"/>
              </a:rPr>
              <a:t> </a:t>
            </a:r>
            <a:r>
              <a:rPr lang="es-CO" sz="2400" b="1" dirty="0">
                <a:latin typeface="Calibri" panose="020F0502020204030204" pitchFamily="34" charset="0"/>
              </a:rPr>
              <a:t>Desarrollar la economía doméstica y el mercado de valores</a:t>
            </a:r>
          </a:p>
          <a:p>
            <a:pPr algn="ctr"/>
            <a:r>
              <a:rPr lang="es-CO" sz="2800" b="1" dirty="0" err="1">
                <a:latin typeface="Calibri,Bold"/>
              </a:rPr>
              <a:t>PYMEs</a:t>
            </a:r>
            <a:r>
              <a:rPr lang="es-CO" sz="2800" b="1" dirty="0">
                <a:latin typeface="Calibri,Bold"/>
              </a:rPr>
              <a:t> - Pequeñas y Medianas empresas son 	fundamentales</a:t>
            </a:r>
            <a:endParaRPr lang="es-CO" dirty="0"/>
          </a:p>
        </p:txBody>
      </p:sp>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12360" y="476672"/>
            <a:ext cx="1331640" cy="2088231"/>
          </a:xfrm>
          <a:prstGeom prst="rect">
            <a:avLst/>
          </a:prstGeom>
        </p:spPr>
      </p:pic>
    </p:spTree>
    <p:extLst>
      <p:ext uri="{BB962C8B-B14F-4D97-AF65-F5344CB8AC3E}">
        <p14:creationId xmlns:p14="http://schemas.microsoft.com/office/powerpoint/2010/main" val="3067291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87097"/>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sp>
        <p:nvSpPr>
          <p:cNvPr id="5" name="2 Marcador de número de diapositiva"/>
          <p:cNvSpPr txBox="1">
            <a:spLocks/>
          </p:cNvSpPr>
          <p:nvPr/>
        </p:nvSpPr>
        <p:spPr>
          <a:xfrm>
            <a:off x="125413" y="6561534"/>
            <a:ext cx="1905000" cy="323850"/>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Fuente: </a:t>
            </a:r>
            <a:r>
              <a:rPr lang="es-ES_tradnl" b="1">
                <a:solidFill>
                  <a:schemeClr val="tx1"/>
                </a:solidFill>
              </a:rPr>
              <a:t>Amaro Gómez- CReCER  2015</a:t>
            </a:r>
            <a:endParaRPr lang="es-ES_tradnl" b="1" dirty="0">
              <a:solidFill>
                <a:schemeClr val="tx1"/>
              </a:solidFill>
            </a:endParaRPr>
          </a:p>
        </p:txBody>
      </p:sp>
      <p:sp>
        <p:nvSpPr>
          <p:cNvPr id="6" name="Rectángulo 5"/>
          <p:cNvSpPr/>
          <p:nvPr/>
        </p:nvSpPr>
        <p:spPr>
          <a:xfrm>
            <a:off x="0" y="44624"/>
            <a:ext cx="9144000" cy="6444841"/>
          </a:xfrm>
          <a:prstGeom prst="rect">
            <a:avLst/>
          </a:prstGeom>
        </p:spPr>
        <p:txBody>
          <a:bodyPr wrap="square">
            <a:spAutoFit/>
          </a:bodyPr>
          <a:lstStyle/>
          <a:p>
            <a:pPr algn="l"/>
            <a:r>
              <a:rPr lang="es-CO" sz="2400" b="1" dirty="0">
                <a:latin typeface="Calibri,Bold"/>
              </a:rPr>
              <a:t>Pequeñas y Medianas Empresas: Características y Desafíos</a:t>
            </a:r>
          </a:p>
          <a:p>
            <a:pPr algn="l"/>
            <a:r>
              <a:rPr lang="es-CO" sz="2800" b="1" dirty="0">
                <a:latin typeface="Wingdings" panose="05000000000000000000" pitchFamily="2" charset="2"/>
              </a:rPr>
              <a:t> </a:t>
            </a:r>
            <a:r>
              <a:rPr lang="es-CO" sz="2800" b="1" dirty="0">
                <a:latin typeface="Calibri" panose="020F0502020204030204" pitchFamily="34" charset="0"/>
              </a:rPr>
              <a:t>Características:</a:t>
            </a:r>
          </a:p>
          <a:p>
            <a:pPr algn="l"/>
            <a:r>
              <a:rPr lang="es-CO" sz="2400" dirty="0">
                <a:latin typeface="Wingdings" panose="05000000000000000000" pitchFamily="2" charset="2"/>
              </a:rPr>
              <a:t>	 	</a:t>
            </a:r>
            <a:r>
              <a:rPr lang="es-CO" sz="2400" dirty="0">
                <a:latin typeface="Calibri" panose="020F0502020204030204" pitchFamily="34" charset="0"/>
              </a:rPr>
              <a:t>Gran número de organizaciones (&gt; 90%)</a:t>
            </a:r>
          </a:p>
          <a:p>
            <a:pPr lvl="1" algn="l"/>
            <a:r>
              <a:rPr lang="es-CO" sz="2400" dirty="0">
                <a:latin typeface="Wingdings" panose="05000000000000000000" pitchFamily="2" charset="2"/>
              </a:rPr>
              <a:t>	 	</a:t>
            </a:r>
            <a:r>
              <a:rPr lang="es-CO" sz="2400" dirty="0">
                <a:latin typeface="Calibri" panose="020F0502020204030204" pitchFamily="34" charset="0"/>
              </a:rPr>
              <a:t>Generan mayor cuantidad de empleos</a:t>
            </a:r>
          </a:p>
          <a:p>
            <a:pPr lvl="1" algn="l"/>
            <a:r>
              <a:rPr lang="es-CO" sz="2400" dirty="0">
                <a:latin typeface="Wingdings" panose="05000000000000000000" pitchFamily="2" charset="2"/>
              </a:rPr>
              <a:t>	 	</a:t>
            </a:r>
            <a:r>
              <a:rPr lang="es-CO" sz="2400" dirty="0">
                <a:latin typeface="Calibri" panose="020F0502020204030204" pitchFamily="34" charset="0"/>
              </a:rPr>
              <a:t>Elevada tasa de mortalidad (superior a 70% en 5 años)</a:t>
            </a:r>
          </a:p>
          <a:p>
            <a:pPr lvl="1" algn="l"/>
            <a:r>
              <a:rPr lang="es-CO" sz="2400" dirty="0">
                <a:latin typeface="Wingdings" panose="05000000000000000000" pitchFamily="2" charset="2"/>
              </a:rPr>
              <a:t>	 	</a:t>
            </a:r>
            <a:r>
              <a:rPr lang="es-CO" sz="2400" dirty="0">
                <a:latin typeface="Calibri" panose="020F0502020204030204" pitchFamily="34" charset="0"/>
              </a:rPr>
              <a:t>Estructura organizacional simples</a:t>
            </a:r>
          </a:p>
          <a:p>
            <a:pPr algn="l"/>
            <a:r>
              <a:rPr lang="es-CO" sz="2400" dirty="0">
                <a:latin typeface="Wingdings" panose="05000000000000000000" pitchFamily="2" charset="2"/>
              </a:rPr>
              <a:t>	 	</a:t>
            </a:r>
            <a:r>
              <a:rPr lang="es-CO" sz="2400" dirty="0">
                <a:latin typeface="Calibri" panose="020F0502020204030204" pitchFamily="34" charset="0"/>
              </a:rPr>
              <a:t>Gestión financiera del negocio y de los dueños 			‘combinada’</a:t>
            </a:r>
          </a:p>
          <a:p>
            <a:pPr algn="l"/>
            <a:r>
              <a:rPr lang="es-CO" sz="2800" b="1" dirty="0">
                <a:latin typeface="Wingdings" panose="05000000000000000000" pitchFamily="2" charset="2"/>
              </a:rPr>
              <a:t> </a:t>
            </a:r>
            <a:r>
              <a:rPr lang="es-CO" sz="2800" b="1" dirty="0">
                <a:latin typeface="Calibri" panose="020F0502020204030204" pitchFamily="34" charset="0"/>
              </a:rPr>
              <a:t>Desafíos:</a:t>
            </a:r>
          </a:p>
          <a:p>
            <a:pPr algn="l"/>
            <a:r>
              <a:rPr lang="es-CO" sz="2400" dirty="0">
                <a:latin typeface="Wingdings" panose="05000000000000000000" pitchFamily="2" charset="2"/>
              </a:rPr>
              <a:t>	 	</a:t>
            </a:r>
            <a:r>
              <a:rPr lang="es-CO" sz="2400" dirty="0">
                <a:latin typeface="Calibri" panose="020F0502020204030204" pitchFamily="34" charset="0"/>
              </a:rPr>
              <a:t>Atracción, capacitación y retención de empleados</a:t>
            </a:r>
          </a:p>
          <a:p>
            <a:pPr algn="l"/>
            <a:r>
              <a:rPr lang="es-CO" sz="2400" dirty="0">
                <a:latin typeface="Wingdings" panose="05000000000000000000" pitchFamily="2" charset="2"/>
              </a:rPr>
              <a:t>	 	</a:t>
            </a:r>
            <a:r>
              <a:rPr lang="es-CO" sz="2400" dirty="0">
                <a:latin typeface="Calibri" panose="020F0502020204030204" pitchFamily="34" charset="0"/>
              </a:rPr>
              <a:t>Desarrollo de productos e innovación</a:t>
            </a:r>
          </a:p>
          <a:p>
            <a:pPr algn="l"/>
            <a:r>
              <a:rPr lang="es-CO" sz="2400" dirty="0">
                <a:latin typeface="Wingdings" panose="05000000000000000000" pitchFamily="2" charset="2"/>
              </a:rPr>
              <a:t>	 	</a:t>
            </a:r>
            <a:r>
              <a:rPr lang="es-CO" sz="2400" dirty="0">
                <a:latin typeface="Calibri" panose="020F0502020204030204" pitchFamily="34" charset="0"/>
              </a:rPr>
              <a:t>Mejorar estructura organizacional y profesional</a:t>
            </a:r>
          </a:p>
          <a:p>
            <a:pPr algn="l"/>
            <a:r>
              <a:rPr lang="es-CO" sz="2400" dirty="0">
                <a:latin typeface="Wingdings" panose="05000000000000000000" pitchFamily="2" charset="2"/>
              </a:rPr>
              <a:t> </a:t>
            </a:r>
            <a:r>
              <a:rPr lang="es-CO" sz="2800" b="1" i="1" dirty="0">
                <a:latin typeface="Calibri,BoldItalic"/>
              </a:rPr>
              <a:t>Acceso a préstamos y atracción de inversionistas</a:t>
            </a:r>
          </a:p>
          <a:p>
            <a:pPr algn="l"/>
            <a:r>
              <a:rPr lang="es-CO" sz="2800" b="1" dirty="0">
                <a:latin typeface="Calibri,Bold"/>
              </a:rPr>
              <a:t>	Adopción de las </a:t>
            </a:r>
            <a:r>
              <a:rPr lang="es-CO" sz="2800" b="1" dirty="0" err="1">
                <a:latin typeface="Calibri,Bold"/>
              </a:rPr>
              <a:t>NIIFs</a:t>
            </a:r>
            <a:r>
              <a:rPr lang="es-CO" sz="2800" b="1" dirty="0">
                <a:latin typeface="Calibri,Bold"/>
              </a:rPr>
              <a:t> para </a:t>
            </a:r>
            <a:r>
              <a:rPr lang="es-CO" sz="2800" b="1" dirty="0" err="1">
                <a:latin typeface="Calibri,Bold"/>
              </a:rPr>
              <a:t>PyMEs</a:t>
            </a:r>
            <a:endParaRPr lang="es-CO" sz="2800" dirty="0"/>
          </a:p>
        </p:txBody>
      </p:sp>
    </p:spTree>
    <p:extLst>
      <p:ext uri="{BB962C8B-B14F-4D97-AF65-F5344CB8AC3E}">
        <p14:creationId xmlns:p14="http://schemas.microsoft.com/office/powerpoint/2010/main" val="30473327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9</a:t>
            </a:fld>
            <a:endParaRPr lang="es-ES_tradnl" dirty="0"/>
          </a:p>
        </p:txBody>
      </p:sp>
      <p:sp>
        <p:nvSpPr>
          <p:cNvPr id="5" name="Rectángulo 4"/>
          <p:cNvSpPr/>
          <p:nvPr/>
        </p:nvSpPr>
        <p:spPr>
          <a:xfrm>
            <a:off x="0" y="-27384"/>
            <a:ext cx="9144000" cy="1074140"/>
          </a:xfrm>
          <a:prstGeom prst="rect">
            <a:avLst/>
          </a:prstGeom>
        </p:spPr>
        <p:txBody>
          <a:bodyPr wrap="square">
            <a:spAutoFit/>
          </a:bodyPr>
          <a:lstStyle/>
          <a:p>
            <a:pPr algn="ctr"/>
            <a:r>
              <a:rPr lang="es-CO" sz="2800" b="1" dirty="0">
                <a:solidFill>
                  <a:srgbClr val="FF0000"/>
                </a:solidFill>
                <a:latin typeface="Times New Roman" panose="02020603050405020304" pitchFamily="18" charset="0"/>
              </a:rPr>
              <a:t>EL DESARROLLO ECONÓMICO ESTÁ LIGADO A </a:t>
            </a:r>
          </a:p>
          <a:p>
            <a:pPr algn="ctr"/>
            <a:r>
              <a:rPr lang="es-CO" sz="2800" b="1" dirty="0">
                <a:solidFill>
                  <a:srgbClr val="FF0000"/>
                </a:solidFill>
                <a:latin typeface="Times New Roman" panose="02020603050405020304" pitchFamily="18" charset="0"/>
              </a:rPr>
              <a:t>LA GENERACIÓN DE TRABAJO ASALARIADO</a:t>
            </a:r>
            <a:endParaRPr lang="es-CO" sz="2800" b="1" dirty="0">
              <a:solidFill>
                <a:srgbClr val="FF0000"/>
              </a:solidFill>
            </a:endParaRPr>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9512" y="1196752"/>
            <a:ext cx="8712968" cy="4968552"/>
          </a:xfrm>
          <a:prstGeom prst="rect">
            <a:avLst/>
          </a:prstGeom>
        </p:spPr>
      </p:pic>
      <p:sp>
        <p:nvSpPr>
          <p:cNvPr id="7" name="2 Marcador de número de diapositiva"/>
          <p:cNvSpPr txBox="1">
            <a:spLocks/>
          </p:cNvSpPr>
          <p:nvPr/>
        </p:nvSpPr>
        <p:spPr>
          <a:xfrm>
            <a:off x="-36512" y="6597352"/>
            <a:ext cx="2592288" cy="318053"/>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a:solidFill>
                  <a:schemeClr val="tx1"/>
                </a:solidFill>
              </a:rPr>
              <a:t>Fuente: </a:t>
            </a:r>
            <a:r>
              <a:rPr lang="es-ES_tradnl" sz="1100">
                <a:solidFill>
                  <a:schemeClr val="tx1"/>
                </a:solidFill>
              </a:rPr>
              <a:t>Daniel Lederman </a:t>
            </a:r>
            <a:r>
              <a:rPr lang="es-ES_tradnl" b="1">
                <a:solidFill>
                  <a:schemeClr val="tx1"/>
                </a:solidFill>
              </a:rPr>
              <a:t>- CReCER  2015</a:t>
            </a:r>
            <a:endParaRPr lang="es-ES_tradnl" b="1" dirty="0">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5736" y="6521829"/>
            <a:ext cx="360040" cy="291547"/>
          </a:xfrm>
          <a:prstGeom prst="rect">
            <a:avLst/>
          </a:prstGeom>
        </p:spPr>
      </p:pic>
    </p:spTree>
    <p:extLst>
      <p:ext uri="{BB962C8B-B14F-4D97-AF65-F5344CB8AC3E}">
        <p14:creationId xmlns:p14="http://schemas.microsoft.com/office/powerpoint/2010/main" val="27497225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PresentacionesGenerales+-CGN2015_2003">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PresentacionesGenerales+-CGN2015_2003</Template>
  <TotalTime>2273</TotalTime>
  <Words>4758</Words>
  <Application>Microsoft Office PowerPoint</Application>
  <PresentationFormat>Presentación en pantalla (4:3)</PresentationFormat>
  <Paragraphs>569</Paragraphs>
  <Slides>70</Slides>
  <Notes>10</Notes>
  <HiddenSlides>0</HiddenSlides>
  <MMClips>2</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70</vt:i4>
      </vt:variant>
    </vt:vector>
  </HeadingPairs>
  <TitlesOfParts>
    <vt:vector size="84" baseType="lpstr">
      <vt:lpstr>Arial</vt:lpstr>
      <vt:lpstr>Arial Narrow</vt:lpstr>
      <vt:lpstr>Arial,Bold</vt:lpstr>
      <vt:lpstr>Calibri</vt:lpstr>
      <vt:lpstr>Calibri,Bold</vt:lpstr>
      <vt:lpstr>Calibri,BoldItalic</vt:lpstr>
      <vt:lpstr>Century Gothic</vt:lpstr>
      <vt:lpstr>Linux Libertine</vt:lpstr>
      <vt:lpstr>Open Sans</vt:lpstr>
      <vt:lpstr>Times New Roman</vt:lpstr>
      <vt:lpstr>Verdana</vt:lpstr>
      <vt:lpstr>Wingdings</vt:lpstr>
      <vt:lpstr>Wingdings 2</vt:lpstr>
      <vt:lpstr>PresentacionesGenerales+-CGN2015_2003</vt:lpstr>
      <vt:lpstr>Presentación de PowerPoint</vt:lpstr>
      <vt:lpstr>Presentación de PowerPoint</vt:lpstr>
      <vt:lpstr>XI Aniversario del Área De Control Interno  de la Policía Nacional y V Encuentro de Auditores de la Institución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1. Contexto legal de la convergencia a NIC -NIIF</vt:lpstr>
      <vt:lpstr>Estrategia de Convergencia de la Regulación Contable Pública  hacia NIIF y NICSP</vt:lpstr>
      <vt:lpstr>Presentación de PowerPoint</vt:lpstr>
      <vt:lpstr>Contexto Legal NIIF/NIC y NICSP</vt:lpstr>
      <vt:lpstr>2. Referentes para la Convergencia NIIF/NIC y NICSP</vt:lpstr>
      <vt:lpstr>Presentación de PowerPoint</vt:lpstr>
      <vt:lpstr>Presentación de PowerPoint</vt:lpstr>
      <vt:lpstr>Presentación de PowerPoint</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keywords>Plantillas, Presentaciones, PowerPoint, Imágen Institucional</cp:keywords>
  <dc:description>Actualizada con Logo 15 años Calidad Agosto 2011</dc:description>
  <cp:lastModifiedBy>Carlos Estrada</cp:lastModifiedBy>
  <cp:revision>316</cp:revision>
  <cp:lastPrinted>2015-06-24T13:10:27Z</cp:lastPrinted>
  <dcterms:created xsi:type="dcterms:W3CDTF">2015-02-23T21:40:43Z</dcterms:created>
  <dcterms:modified xsi:type="dcterms:W3CDTF">2021-05-27T14:37:36Z</dcterms:modified>
</cp:coreProperties>
</file>