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0"/>
  </p:notesMasterIdLst>
  <p:handoutMasterIdLst>
    <p:handoutMasterId r:id="rId71"/>
  </p:handoutMasterIdLst>
  <p:sldIdLst>
    <p:sldId id="327" r:id="rId2"/>
    <p:sldId id="365" r:id="rId3"/>
    <p:sldId id="460" r:id="rId4"/>
    <p:sldId id="461" r:id="rId5"/>
    <p:sldId id="462" r:id="rId6"/>
    <p:sldId id="463" r:id="rId7"/>
    <p:sldId id="406" r:id="rId8"/>
    <p:sldId id="408" r:id="rId9"/>
    <p:sldId id="464" r:id="rId10"/>
    <p:sldId id="427" r:id="rId11"/>
    <p:sldId id="465" r:id="rId12"/>
    <p:sldId id="435" r:id="rId13"/>
    <p:sldId id="433" r:id="rId14"/>
    <p:sldId id="447" r:id="rId15"/>
    <p:sldId id="415" r:id="rId16"/>
    <p:sldId id="372" r:id="rId17"/>
    <p:sldId id="369" r:id="rId18"/>
    <p:sldId id="370" r:id="rId19"/>
    <p:sldId id="373" r:id="rId20"/>
    <p:sldId id="467" r:id="rId21"/>
    <p:sldId id="368" r:id="rId22"/>
    <p:sldId id="377" r:id="rId23"/>
    <p:sldId id="480" r:id="rId24"/>
    <p:sldId id="468" r:id="rId25"/>
    <p:sldId id="375" r:id="rId26"/>
    <p:sldId id="414" r:id="rId27"/>
    <p:sldId id="432" r:id="rId28"/>
    <p:sldId id="378" r:id="rId29"/>
    <p:sldId id="371" r:id="rId30"/>
    <p:sldId id="379" r:id="rId31"/>
    <p:sldId id="381" r:id="rId32"/>
    <p:sldId id="382" r:id="rId33"/>
    <p:sldId id="384" r:id="rId34"/>
    <p:sldId id="383" r:id="rId35"/>
    <p:sldId id="449" r:id="rId36"/>
    <p:sldId id="454" r:id="rId37"/>
    <p:sldId id="470" r:id="rId38"/>
    <p:sldId id="471" r:id="rId39"/>
    <p:sldId id="472" r:id="rId40"/>
    <p:sldId id="473" r:id="rId41"/>
    <p:sldId id="448" r:id="rId42"/>
    <p:sldId id="474" r:id="rId43"/>
    <p:sldId id="475" r:id="rId44"/>
    <p:sldId id="476" r:id="rId45"/>
    <p:sldId id="477" r:id="rId46"/>
    <p:sldId id="385" r:id="rId47"/>
    <p:sldId id="446" r:id="rId48"/>
    <p:sldId id="434" r:id="rId49"/>
    <p:sldId id="436" r:id="rId50"/>
    <p:sldId id="440" r:id="rId51"/>
    <p:sldId id="441" r:id="rId52"/>
    <p:sldId id="442" r:id="rId53"/>
    <p:sldId id="386" r:id="rId54"/>
    <p:sldId id="469" r:id="rId55"/>
    <p:sldId id="418" r:id="rId56"/>
    <p:sldId id="419" r:id="rId57"/>
    <p:sldId id="420" r:id="rId58"/>
    <p:sldId id="423" r:id="rId59"/>
    <p:sldId id="421" r:id="rId60"/>
    <p:sldId id="422" r:id="rId61"/>
    <p:sldId id="388" r:id="rId62"/>
    <p:sldId id="445" r:id="rId63"/>
    <p:sldId id="416" r:id="rId64"/>
    <p:sldId id="443" r:id="rId65"/>
    <p:sldId id="478" r:id="rId66"/>
    <p:sldId id="479" r:id="rId67"/>
    <p:sldId id="444" r:id="rId68"/>
    <p:sldId id="426" r:id="rId69"/>
  </p:sldIdLst>
  <p:sldSz cx="9144000" cy="6858000" type="screen4x3"/>
  <p:notesSz cx="7010400" cy="9296400"/>
  <p:defaultTextStyle>
    <a:defPPr>
      <a:defRPr lang="es-ES_tradnl"/>
    </a:defPPr>
    <a:lvl1pPr algn="just" rtl="0" eaLnBrk="0" fontAlgn="base" hangingPunct="0">
      <a:spcBef>
        <a:spcPct val="20000"/>
      </a:spcBef>
      <a:spcAft>
        <a:spcPct val="0"/>
      </a:spcAft>
      <a:defRPr sz="2300" kern="1200">
        <a:solidFill>
          <a:schemeClr val="tx1"/>
        </a:solidFill>
        <a:latin typeface="Arial Narrow" pitchFamily="34" charset="0"/>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929">
          <p15:clr>
            <a:srgbClr val="A4A3A4"/>
          </p15:clr>
        </p15:guide>
        <p15:guide id="4" pos="179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yam Marleny Hincapie Castrillón" initials="MMH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00"/>
    <a:srgbClr val="FF6600"/>
    <a:srgbClr val="009999"/>
    <a:srgbClr val="006666"/>
    <a:srgbClr val="287655"/>
    <a:srgbClr val="663300"/>
    <a:srgbClr val="DDE7D5"/>
    <a:srgbClr val="E0E5D7"/>
    <a:srgbClr val="DDE2D6"/>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3375" autoAdjust="0"/>
    <p:restoredTop sz="94434" autoAdjust="0"/>
  </p:normalViewPr>
  <p:slideViewPr>
    <p:cSldViewPr snapToObjects="1">
      <p:cViewPr varScale="1">
        <p:scale>
          <a:sx n="72" d="100"/>
          <a:sy n="72" d="100"/>
        </p:scale>
        <p:origin x="660" y="-354"/>
      </p:cViewPr>
      <p:guideLst>
        <p:guide orient="horz" pos="2160"/>
        <p:guide pos="2880"/>
        <p:guide orient="horz" pos="3929"/>
        <p:guide pos="1791"/>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2000" b="1" dirty="0">
              <a:solidFill>
                <a:sysClr val="windowText" lastClr="000000"/>
              </a:solidFill>
              <a:effectLst>
                <a:outerShdw blurRad="38100" dist="38100" dir="2700000" algn="tl">
                  <a:srgbClr val="C0C0C0"/>
                </a:outerShdw>
              </a:effectLst>
              <a:latin typeface="Calibri"/>
              <a:cs typeface="+mn-cs"/>
            </a:rPr>
            <a:t>1. Empresas que cotizan en el mercado de valores, o que captan o administran ahorro del público</a:t>
          </a:r>
          <a:endParaRPr lang="es-ES" sz="20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20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81A6D00F-6719-407C-8F52-B82C77651549}" type="presOf" srcId="{CD02E64A-805D-41E6-9618-D62982B94046}" destId="{4CBEE7F2-FA8F-455D-899D-D2E2389A34C1}"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8709ED47-DB9F-498B-8A52-FD38DC624802}" type="presOf" srcId="{8D52007B-04F7-4809-9EFF-C41160ACC4F1}" destId="{245F6F13-71EA-44A2-A0FE-712885068A4F}" srcOrd="0" destOrd="0" presId="urn:microsoft.com/office/officeart/2005/8/layout/radial2"/>
    <dgm:cxn modelId="{AAB42E4B-A2FD-4F4B-B1A7-0C0FC8BE6E52}" type="presOf" srcId="{036FE566-7592-4280-B2AC-79B6C09B8864}" destId="{E43465F4-A339-482C-87DC-E675E3944F47}" srcOrd="0" destOrd="0" presId="urn:microsoft.com/office/officeart/2005/8/layout/radial2"/>
    <dgm:cxn modelId="{168EC3AF-58C4-436F-8228-CE2F286C94FA}" type="presOf" srcId="{9DF46E10-A583-4C14-BB0E-F78E0980C81E}" destId="{1E02EFE4-F98A-4C9F-8D40-C3EDA9D04BF9}"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5BC6A7B9-5BFF-42B5-AD9D-1A270378D6AE}" type="presOf" srcId="{C262232D-FAFA-4B8E-8C8C-19FC086DE6A3}" destId="{959930D8-02B3-4AB6-858E-0A8BCB48164F}"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CA0199E9-F1A1-4D9F-AA3F-269377169B44}" type="presOf" srcId="{AF211E25-4738-4034-A58A-C2733435E09F}" destId="{F6CC1EB0-ABCB-44B4-8579-08A554B2F6CD}" srcOrd="0" destOrd="0" presId="urn:microsoft.com/office/officeart/2005/8/layout/radial2"/>
    <dgm:cxn modelId="{D45C39FC-4B58-4A3F-9AC7-722D92E389EE}" type="presOf" srcId="{A4EB43E1-84F9-4518-8458-6AE7597D75B1}" destId="{FA9F25C7-5FCF-4FFD-86EA-D574DC3E22F3}" srcOrd="0" destOrd="0" presId="urn:microsoft.com/office/officeart/2005/8/layout/radial2"/>
    <dgm:cxn modelId="{A166DB1B-6A57-4D77-BF5F-6003223BDE1E}" type="presParOf" srcId="{959930D8-02B3-4AB6-858E-0A8BCB48164F}" destId="{FCCB4666-85D5-43AB-A3F5-8FF69B0D82EF}" srcOrd="0" destOrd="0" presId="urn:microsoft.com/office/officeart/2005/8/layout/radial2"/>
    <dgm:cxn modelId="{B6386491-8547-4A92-BE09-CE25A4B1FABE}" type="presParOf" srcId="{FCCB4666-85D5-43AB-A3F5-8FF69B0D82EF}" destId="{052B49CE-7C29-4ADB-8E02-1DEC9A1415EB}" srcOrd="0" destOrd="0" presId="urn:microsoft.com/office/officeart/2005/8/layout/radial2"/>
    <dgm:cxn modelId="{8FA934E0-C6AE-4EFA-B526-2254C4726D52}" type="presParOf" srcId="{052B49CE-7C29-4ADB-8E02-1DEC9A1415EB}" destId="{41CBC5EF-B56F-494A-8939-980D2B9D1EDF}" srcOrd="0" destOrd="0" presId="urn:microsoft.com/office/officeart/2005/8/layout/radial2"/>
    <dgm:cxn modelId="{C98BE239-B65B-486F-97C5-1D0ECA291F1A}" type="presParOf" srcId="{052B49CE-7C29-4ADB-8E02-1DEC9A1415EB}" destId="{8CC992E8-A0C8-476F-9F40-4E8F09CEECCF}" srcOrd="1" destOrd="0" presId="urn:microsoft.com/office/officeart/2005/8/layout/radial2"/>
    <dgm:cxn modelId="{83D8A401-0994-45C1-B20E-B61F9DBD84A5}" type="presParOf" srcId="{FCCB4666-85D5-43AB-A3F5-8FF69B0D82EF}" destId="{F6CC1EB0-ABCB-44B4-8579-08A554B2F6CD}" srcOrd="1" destOrd="0" presId="urn:microsoft.com/office/officeart/2005/8/layout/radial2"/>
    <dgm:cxn modelId="{0DCB78F9-2FED-4134-B93F-F5E2FC89952E}" type="presParOf" srcId="{FCCB4666-85D5-43AB-A3F5-8FF69B0D82EF}" destId="{1356F96D-77F2-48B3-8353-640EDFF686F7}" srcOrd="2" destOrd="0" presId="urn:microsoft.com/office/officeart/2005/8/layout/radial2"/>
    <dgm:cxn modelId="{0DCA2785-FBC6-49D4-BD93-CB363B10A33F}" type="presParOf" srcId="{1356F96D-77F2-48B3-8353-640EDFF686F7}" destId="{1E02EFE4-F98A-4C9F-8D40-C3EDA9D04BF9}" srcOrd="0" destOrd="0" presId="urn:microsoft.com/office/officeart/2005/8/layout/radial2"/>
    <dgm:cxn modelId="{13FDC484-0E40-4AF5-A968-F2FCFDEBF7BC}" type="presParOf" srcId="{1356F96D-77F2-48B3-8353-640EDFF686F7}" destId="{68493437-8682-438F-97A3-4D236F9B846C}" srcOrd="1" destOrd="0" presId="urn:microsoft.com/office/officeart/2005/8/layout/radial2"/>
    <dgm:cxn modelId="{841B38AE-8B5A-4379-971A-644AACF5DA53}" type="presParOf" srcId="{FCCB4666-85D5-43AB-A3F5-8FF69B0D82EF}" destId="{FA9F25C7-5FCF-4FFD-86EA-D574DC3E22F3}" srcOrd="3" destOrd="0" presId="urn:microsoft.com/office/officeart/2005/8/layout/radial2"/>
    <dgm:cxn modelId="{7E46897A-CC24-44B4-B6DD-87CF61235E13}" type="presParOf" srcId="{FCCB4666-85D5-43AB-A3F5-8FF69B0D82EF}" destId="{19898688-C174-4E10-A236-D6989DE48053}" srcOrd="4" destOrd="0" presId="urn:microsoft.com/office/officeart/2005/8/layout/radial2"/>
    <dgm:cxn modelId="{0CDC423E-1096-4F65-911C-E224278E6F6F}" type="presParOf" srcId="{19898688-C174-4E10-A236-D6989DE48053}" destId="{4CBEE7F2-FA8F-455D-899D-D2E2389A34C1}" srcOrd="0" destOrd="0" presId="urn:microsoft.com/office/officeart/2005/8/layout/radial2"/>
    <dgm:cxn modelId="{34189220-437E-4939-BC54-7E76581DDBD7}" type="presParOf" srcId="{19898688-C174-4E10-A236-D6989DE48053}" destId="{66445095-13CE-4215-A68E-3EADCCD396C6}" srcOrd="1" destOrd="0" presId="urn:microsoft.com/office/officeart/2005/8/layout/radial2"/>
    <dgm:cxn modelId="{297E072C-05F9-43C1-A320-51EC450EC3F2}" type="presParOf" srcId="{FCCB4666-85D5-43AB-A3F5-8FF69B0D82EF}" destId="{245F6F13-71EA-44A2-A0FE-712885068A4F}" srcOrd="5" destOrd="0" presId="urn:microsoft.com/office/officeart/2005/8/layout/radial2"/>
    <dgm:cxn modelId="{2563C8F2-C971-43DF-957D-9D4A222FD4CD}" type="presParOf" srcId="{FCCB4666-85D5-43AB-A3F5-8FF69B0D82EF}" destId="{CD85E822-E639-44B9-A75E-28464151390E}" srcOrd="6" destOrd="0" presId="urn:microsoft.com/office/officeart/2005/8/layout/radial2"/>
    <dgm:cxn modelId="{77DB9FB7-2092-4C15-9FDE-A569D47CC982}" type="presParOf" srcId="{CD85E822-E639-44B9-A75E-28464151390E}" destId="{E43465F4-A339-482C-87DC-E675E3944F47}" srcOrd="0" destOrd="0" presId="urn:microsoft.com/office/officeart/2005/8/layout/radial2"/>
    <dgm:cxn modelId="{D6B1F102-25F3-4BA6-9D34-369DDC24817F}"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2061530" y="3394270"/>
          <a:ext cx="1651610" cy="52207"/>
        </a:xfrm>
        <a:custGeom>
          <a:avLst/>
          <a:gdLst/>
          <a:ahLst/>
          <a:cxnLst/>
          <a:rect l="0" t="0" r="0" b="0"/>
          <a:pathLst>
            <a:path>
              <a:moveTo>
                <a:pt x="0" y="26103"/>
              </a:moveTo>
              <a:lnTo>
                <a:pt x="1651610"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2124149" y="2647185"/>
          <a:ext cx="801802" cy="52207"/>
        </a:xfrm>
        <a:custGeom>
          <a:avLst/>
          <a:gdLst/>
          <a:ahLst/>
          <a:cxnLst/>
          <a:rect l="0" t="0" r="0" b="0"/>
          <a:pathLst>
            <a:path>
              <a:moveTo>
                <a:pt x="0" y="26103"/>
              </a:moveTo>
              <a:lnTo>
                <a:pt x="80180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2">
          <a:off x="2024340" y="1814816"/>
          <a:ext cx="1872332" cy="52207"/>
        </a:xfrm>
        <a:custGeom>
          <a:avLst/>
          <a:gdLst/>
          <a:ahLst/>
          <a:cxnLst/>
          <a:rect l="0" t="0" r="0" b="0"/>
          <a:pathLst>
            <a:path>
              <a:moveTo>
                <a:pt x="0" y="26103"/>
              </a:moveTo>
              <a:lnTo>
                <a:pt x="187233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109578" y="935434"/>
          <a:ext cx="2195562" cy="3270076"/>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929054" y="0"/>
          <a:ext cx="4250485" cy="1572151"/>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ysClr val="windowText" lastClr="000000"/>
              </a:solidFill>
              <a:effectLst>
                <a:outerShdw blurRad="38100" dist="38100" dir="2700000" algn="tl">
                  <a:srgbClr val="C0C0C0"/>
                </a:outerShdw>
              </a:effectLst>
              <a:latin typeface="Calibri"/>
              <a:cs typeface="+mn-cs"/>
            </a:rPr>
            <a:t>1. Empresas que cotizan en el mercado de valores, o que captan o administran ahorro del público</a:t>
          </a:r>
          <a:endParaRPr lang="es-ES" sz="2000" b="1" kern="1200" dirty="0"/>
        </a:p>
      </dsp:txBody>
      <dsp:txXfrm>
        <a:off x="3551523" y="230236"/>
        <a:ext cx="3005547" cy="1111679"/>
      </dsp:txXfrm>
    </dsp:sp>
    <dsp:sp modelId="{4CBEE7F2-FA8F-455D-899D-D2E2389A34C1}">
      <dsp:nvSpPr>
        <dsp:cNvPr id="0" name=""/>
        <dsp:cNvSpPr/>
      </dsp:nvSpPr>
      <dsp:spPr>
        <a:xfrm>
          <a:off x="2914235" y="1727515"/>
          <a:ext cx="4451343" cy="1689686"/>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kern="1200" dirty="0"/>
        </a:p>
      </dsp:txBody>
      <dsp:txXfrm>
        <a:off x="3566119" y="1974964"/>
        <a:ext cx="3147575" cy="1194788"/>
      </dsp:txXfrm>
    </dsp:sp>
    <dsp:sp modelId="{E43465F4-A339-482C-87DC-E675E3944F47}">
      <dsp:nvSpPr>
        <dsp:cNvPr id="0" name=""/>
        <dsp:cNvSpPr/>
      </dsp:nvSpPr>
      <dsp:spPr>
        <a:xfrm>
          <a:off x="2923618" y="3539751"/>
          <a:ext cx="4297115" cy="1572151"/>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3552916" y="3769987"/>
        <a:ext cx="3038519" cy="1111679"/>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B8EE6F3F-4D75-42F6-855A-F77D53BE904C}" type="slidenum">
              <a:rPr lang="es-ES"/>
              <a:pPr>
                <a:defRPr/>
              </a:pPr>
              <a:t>‹Nº›</a:t>
            </a:fld>
            <a:endParaRPr lang="es-ES"/>
          </a:p>
        </p:txBody>
      </p:sp>
    </p:spTree>
    <p:extLst>
      <p:ext uri="{BB962C8B-B14F-4D97-AF65-F5344CB8AC3E}">
        <p14:creationId xmlns:p14="http://schemas.microsoft.com/office/powerpoint/2010/main" val="2497145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6" y="4416426"/>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29261D70-DD00-478B-8F1A-AB2B974C8C83}" type="slidenum">
              <a:rPr lang="es-ES"/>
              <a:pPr>
                <a:defRPr/>
              </a:pPr>
              <a:t>‹Nº›</a:t>
            </a:fld>
            <a:endParaRPr lang="es-ES"/>
          </a:p>
        </p:txBody>
      </p:sp>
    </p:spTree>
    <p:extLst>
      <p:ext uri="{BB962C8B-B14F-4D97-AF65-F5344CB8AC3E}">
        <p14:creationId xmlns:p14="http://schemas.microsoft.com/office/powerpoint/2010/main" val="8015295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a:ln/>
        </p:spPr>
      </p:sp>
      <p:sp>
        <p:nvSpPr>
          <p:cNvPr id="184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843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29F52485-C272-49B1-B8C2-A9365D2B0EE4}" type="slidenum">
              <a:rPr lang="es-ES" altLang="es-ES" smtClean="0"/>
              <a:pPr/>
              <a:t>1</a:t>
            </a:fld>
            <a:endParaRPr lang="es-ES" altLang="es-ES"/>
          </a:p>
        </p:txBody>
      </p:sp>
    </p:spTree>
    <p:extLst>
      <p:ext uri="{BB962C8B-B14F-4D97-AF65-F5344CB8AC3E}">
        <p14:creationId xmlns:p14="http://schemas.microsoft.com/office/powerpoint/2010/main" val="468524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31</a:t>
            </a:fld>
            <a:endParaRPr lang="es-ES" altLang="es-ES"/>
          </a:p>
        </p:txBody>
      </p:sp>
    </p:spTree>
    <p:extLst>
      <p:ext uri="{BB962C8B-B14F-4D97-AF65-F5344CB8AC3E}">
        <p14:creationId xmlns:p14="http://schemas.microsoft.com/office/powerpoint/2010/main" val="2054393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35</a:t>
            </a:fld>
            <a:endParaRPr lang="es-ES"/>
          </a:p>
        </p:txBody>
      </p:sp>
    </p:spTree>
    <p:extLst>
      <p:ext uri="{BB962C8B-B14F-4D97-AF65-F5344CB8AC3E}">
        <p14:creationId xmlns:p14="http://schemas.microsoft.com/office/powerpoint/2010/main" val="4288268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37</a:t>
            </a:fld>
            <a:endParaRPr lang="es-ES"/>
          </a:p>
        </p:txBody>
      </p:sp>
    </p:spTree>
    <p:extLst>
      <p:ext uri="{BB962C8B-B14F-4D97-AF65-F5344CB8AC3E}">
        <p14:creationId xmlns:p14="http://schemas.microsoft.com/office/powerpoint/2010/main" val="3068979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38</a:t>
            </a:fld>
            <a:endParaRPr lang="es-ES"/>
          </a:p>
        </p:txBody>
      </p:sp>
    </p:spTree>
    <p:extLst>
      <p:ext uri="{BB962C8B-B14F-4D97-AF65-F5344CB8AC3E}">
        <p14:creationId xmlns:p14="http://schemas.microsoft.com/office/powerpoint/2010/main" val="1175829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40</a:t>
            </a:fld>
            <a:endParaRPr lang="es-ES"/>
          </a:p>
        </p:txBody>
      </p:sp>
    </p:spTree>
    <p:extLst>
      <p:ext uri="{BB962C8B-B14F-4D97-AF65-F5344CB8AC3E}">
        <p14:creationId xmlns:p14="http://schemas.microsoft.com/office/powerpoint/2010/main" val="2687751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41</a:t>
            </a:fld>
            <a:endParaRPr lang="es-ES"/>
          </a:p>
        </p:txBody>
      </p:sp>
    </p:spTree>
    <p:extLst>
      <p:ext uri="{BB962C8B-B14F-4D97-AF65-F5344CB8AC3E}">
        <p14:creationId xmlns:p14="http://schemas.microsoft.com/office/powerpoint/2010/main" val="2699746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46</a:t>
            </a:fld>
            <a:endParaRPr lang="es-ES" altLang="es-ES"/>
          </a:p>
        </p:txBody>
      </p:sp>
    </p:spTree>
    <p:extLst>
      <p:ext uri="{BB962C8B-B14F-4D97-AF65-F5344CB8AC3E}">
        <p14:creationId xmlns:p14="http://schemas.microsoft.com/office/powerpoint/2010/main" val="860317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47</a:t>
            </a:fld>
            <a:endParaRPr lang="es-ES"/>
          </a:p>
        </p:txBody>
      </p:sp>
    </p:spTree>
    <p:extLst>
      <p:ext uri="{BB962C8B-B14F-4D97-AF65-F5344CB8AC3E}">
        <p14:creationId xmlns:p14="http://schemas.microsoft.com/office/powerpoint/2010/main" val="1500882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62</a:t>
            </a:fld>
            <a:endParaRPr lang="es-ES"/>
          </a:p>
        </p:txBody>
      </p:sp>
    </p:spTree>
    <p:extLst>
      <p:ext uri="{BB962C8B-B14F-4D97-AF65-F5344CB8AC3E}">
        <p14:creationId xmlns:p14="http://schemas.microsoft.com/office/powerpoint/2010/main" val="1612469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nombrar los </a:t>
            </a:r>
            <a:r>
              <a:rPr altLang="es-ES" b="1"/>
              <a:t>Capítulos</a:t>
            </a:r>
            <a:r>
              <a:rPr altLang="es-ES"/>
              <a:t> en presentaciones de varios temas o conferencistas.</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2</a:t>
            </a:fld>
            <a:endParaRPr lang="es-ES" altLang="es-ES"/>
          </a:p>
        </p:txBody>
      </p:sp>
    </p:spTree>
    <p:extLst>
      <p:ext uri="{BB962C8B-B14F-4D97-AF65-F5344CB8AC3E}">
        <p14:creationId xmlns:p14="http://schemas.microsoft.com/office/powerpoint/2010/main" val="1285026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13</a:t>
            </a:fld>
            <a:endParaRPr lang="es-ES"/>
          </a:p>
        </p:txBody>
      </p:sp>
    </p:spTree>
    <p:extLst>
      <p:ext uri="{BB962C8B-B14F-4D97-AF65-F5344CB8AC3E}">
        <p14:creationId xmlns:p14="http://schemas.microsoft.com/office/powerpoint/2010/main" val="1468569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14</a:t>
            </a:fld>
            <a:endParaRPr lang="es-ES"/>
          </a:p>
        </p:txBody>
      </p:sp>
    </p:spTree>
    <p:extLst>
      <p:ext uri="{BB962C8B-B14F-4D97-AF65-F5344CB8AC3E}">
        <p14:creationId xmlns:p14="http://schemas.microsoft.com/office/powerpoint/2010/main" val="1035074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17</a:t>
            </a:fld>
            <a:endParaRPr lang="es-ES" altLang="es-ES"/>
          </a:p>
        </p:txBody>
      </p:sp>
    </p:spTree>
    <p:extLst>
      <p:ext uri="{BB962C8B-B14F-4D97-AF65-F5344CB8AC3E}">
        <p14:creationId xmlns:p14="http://schemas.microsoft.com/office/powerpoint/2010/main" val="1107231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gráficos</a:t>
            </a:r>
            <a:r>
              <a:rPr altLang="es-ES"/>
              <a:t> si no son propiedad de la entidad, digite la fuente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 - Fuente</a:t>
            </a:r>
          </a:p>
          <a:p>
            <a:pPr eaLnBrk="1" hangingPunct="1"/>
            <a:r>
              <a:rPr altLang="es-ES"/>
              <a:t>Digite la fuente de donde toma la imagen</a:t>
            </a:r>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C34238A-A016-4835-B2A9-10538517D45F}" type="slidenum">
              <a:rPr lang="es-ES" altLang="es-ES" smtClean="0"/>
              <a:pPr/>
              <a:t>18</a:t>
            </a:fld>
            <a:endParaRPr lang="es-ES" altLang="es-ES"/>
          </a:p>
        </p:txBody>
      </p:sp>
    </p:spTree>
    <p:extLst>
      <p:ext uri="{BB962C8B-B14F-4D97-AF65-F5344CB8AC3E}">
        <p14:creationId xmlns:p14="http://schemas.microsoft.com/office/powerpoint/2010/main" val="1544189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D613C48-49A1-456F-B5D9-A65C57409BCD}" type="slidenum">
              <a:rPr lang="es-ES" altLang="es-ES" smtClean="0"/>
              <a:pPr/>
              <a:t>21</a:t>
            </a:fld>
            <a:endParaRPr lang="es-ES" altLang="es-ES"/>
          </a:p>
        </p:txBody>
      </p:sp>
    </p:spTree>
    <p:extLst>
      <p:ext uri="{BB962C8B-B14F-4D97-AF65-F5344CB8AC3E}">
        <p14:creationId xmlns:p14="http://schemas.microsoft.com/office/powerpoint/2010/main" val="86441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22</a:t>
            </a:fld>
            <a:endParaRPr lang="es-ES"/>
          </a:p>
        </p:txBody>
      </p:sp>
    </p:spTree>
    <p:extLst>
      <p:ext uri="{BB962C8B-B14F-4D97-AF65-F5344CB8AC3E}">
        <p14:creationId xmlns:p14="http://schemas.microsoft.com/office/powerpoint/2010/main" val="168341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29</a:t>
            </a:fld>
            <a:endParaRPr lang="es-ES" altLang="es-ES"/>
          </a:p>
        </p:txBody>
      </p:sp>
    </p:spTree>
    <p:extLst>
      <p:ext uri="{BB962C8B-B14F-4D97-AF65-F5344CB8AC3E}">
        <p14:creationId xmlns:p14="http://schemas.microsoft.com/office/powerpoint/2010/main" val="25512142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125413" y="1844824"/>
            <a:ext cx="9018588" cy="2312839"/>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sp>
        <p:nvSpPr>
          <p:cNvPr id="5" name="4 CuadroTexto"/>
          <p:cNvSpPr txBox="1"/>
          <p:nvPr/>
        </p:nvSpPr>
        <p:spPr>
          <a:xfrm>
            <a:off x="1643063" y="5157788"/>
            <a:ext cx="6259512" cy="446087"/>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72902" y="2511425"/>
            <a:ext cx="8280260" cy="1580832"/>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400">
                <a:solidFill>
                  <a:schemeClr val="bg1"/>
                </a:solidFill>
                <a:effectLst>
                  <a:outerShdw blurRad="38100" dist="38100" dir="2700000" algn="tl">
                    <a:srgbClr val="000000">
                      <a:alpha val="43137"/>
                    </a:srgbClr>
                  </a:outerShdw>
                </a:effectLst>
              </a:defRPr>
            </a:lvl1pPr>
          </a:lstStyle>
          <a:p>
            <a:r>
              <a:rPr lang="es-ES" dirty="0"/>
              <a:t>Haga clic para modificar el estilo de título del patrón</a:t>
            </a:r>
          </a:p>
        </p:txBody>
      </p:sp>
      <p:sp>
        <p:nvSpPr>
          <p:cNvPr id="9"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0631C7F0-9227-4C9E-971E-30C3FCD8F6B0}" type="slidenum">
              <a:rPr lang="es-ES_tradnl"/>
              <a:pPr>
                <a:defRPr/>
              </a:pPr>
              <a:t>‹Nº›</a:t>
            </a:fld>
            <a:endParaRPr lang="es-ES_tradnl" dirty="0"/>
          </a:p>
        </p:txBody>
      </p:sp>
    </p:spTree>
    <p:extLst>
      <p:ext uri="{BB962C8B-B14F-4D97-AF65-F5344CB8AC3E}">
        <p14:creationId xmlns:p14="http://schemas.microsoft.com/office/powerpoint/2010/main" val="2907189081"/>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572000" y="2708275"/>
            <a:ext cx="4572000" cy="1449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780927"/>
            <a:ext cx="4320480" cy="1376735"/>
          </a:xfrm>
          <a:prstGeom prst="rect">
            <a:avLst/>
          </a:prstGeom>
        </p:spPr>
        <p:txBody>
          <a:bodyPr/>
          <a:lstStyle>
            <a:lvl1pPr algn="r">
              <a:defRPr sz="36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25F2CEDC-C121-4A35-A220-69FF99A1891C}" type="slidenum">
              <a:rPr lang="es-ES_tradnl"/>
              <a:pPr>
                <a:defRPr/>
              </a:pPr>
              <a:t>‹Nº›</a:t>
            </a:fld>
            <a:endParaRPr lang="es-ES_tradnl" dirty="0"/>
          </a:p>
        </p:txBody>
      </p:sp>
    </p:spTree>
    <p:extLst>
      <p:ext uri="{BB962C8B-B14F-4D97-AF65-F5344CB8AC3E}">
        <p14:creationId xmlns:p14="http://schemas.microsoft.com/office/powerpoint/2010/main" val="3459995402"/>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3213100"/>
            <a:ext cx="1720850" cy="814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1835697" y="188913"/>
            <a:ext cx="7057478"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3140968"/>
            <a:ext cx="1720850" cy="886520"/>
          </a:xfrm>
          <a:prstGeom prst="rect">
            <a:avLst/>
          </a:prstGeom>
        </p:spPr>
        <p:txBody>
          <a:bodyPr/>
          <a:lstStyle>
            <a:lvl1pPr algn="ctr">
              <a:defRPr sz="1800" baseline="0">
                <a:solidFill>
                  <a:schemeClr val="bg1"/>
                </a:solidFill>
              </a:defRPr>
            </a:lvl1pPr>
          </a:lstStyle>
          <a:p>
            <a:r>
              <a:rPr lang="es-ES" dirty="0"/>
              <a:t>Haga clic para modificar el estilo de título del patrón</a:t>
            </a:r>
          </a:p>
        </p:txBody>
      </p:sp>
      <p:sp>
        <p:nvSpPr>
          <p:cNvPr id="9" name="16 Marcador de número de diapositiva"/>
          <p:cNvSpPr>
            <a:spLocks noGrp="1"/>
          </p:cNvSpPr>
          <p:nvPr>
            <p:ph type="sldNum" sz="quarter" idx="18"/>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680876C3-5B85-43D9-9CB8-66632069018E}" type="slidenum">
              <a:rPr lang="es-ES_tradnl"/>
              <a:pPr>
                <a:defRPr/>
              </a:pPr>
              <a:t>‹Nº›</a:t>
            </a:fld>
            <a:endParaRPr lang="es-ES_tradnl" dirty="0"/>
          </a:p>
        </p:txBody>
      </p:sp>
    </p:spTree>
    <p:extLst>
      <p:ext uri="{BB962C8B-B14F-4D97-AF65-F5344CB8AC3E}">
        <p14:creationId xmlns:p14="http://schemas.microsoft.com/office/powerpoint/2010/main" val="3110241753"/>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74700"/>
            <a:ext cx="4551362" cy="63817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0" y="1844824"/>
            <a:ext cx="4572000" cy="4248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4" y="188914"/>
            <a:ext cx="4105151"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774700"/>
            <a:ext cx="4464496" cy="638175"/>
          </a:xfrm>
          <a:prstGeom prst="rect">
            <a:avLst/>
          </a:prstGeom>
        </p:spPr>
        <p:txBody>
          <a:bodyPr/>
          <a:lstStyle>
            <a:lvl1pPr algn="l">
              <a:defRPr sz="24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0" y="1557338"/>
            <a:ext cx="3965203" cy="143470"/>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19B5B8C4-FA42-43F6-A79D-3FA9011B4182}" type="slidenum">
              <a:rPr lang="es-ES_tradnl"/>
              <a:pPr>
                <a:defRPr/>
              </a:pPr>
              <a:t>‹Nº›</a:t>
            </a:fld>
            <a:endParaRPr lang="es-ES_tradnl" dirty="0"/>
          </a:p>
        </p:txBody>
      </p:sp>
    </p:spTree>
    <p:extLst>
      <p:ext uri="{BB962C8B-B14F-4D97-AF65-F5344CB8AC3E}">
        <p14:creationId xmlns:p14="http://schemas.microsoft.com/office/powerpoint/2010/main" val="14979219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867189091"/>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3" y="1341438"/>
            <a:ext cx="8885237" cy="4751387"/>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6143626"/>
            <a:ext cx="5448300" cy="213320"/>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8A025F99-1DAF-4D1C-906F-3757E7DA4970}" type="slidenum">
              <a:rPr lang="es-ES_tradnl"/>
              <a:pPr>
                <a:defRPr/>
              </a:pPr>
              <a:t>‹Nº›</a:t>
            </a:fld>
            <a:endParaRPr lang="es-ES_tradnl" dirty="0"/>
          </a:p>
        </p:txBody>
      </p:sp>
    </p:spTree>
    <p:extLst>
      <p:ext uri="{BB962C8B-B14F-4D97-AF65-F5344CB8AC3E}">
        <p14:creationId xmlns:p14="http://schemas.microsoft.com/office/powerpoint/2010/main" val="595114854"/>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despedida">
    <p:spTree>
      <p:nvGrpSpPr>
        <p:cNvPr id="1" name=""/>
        <p:cNvGrpSpPr/>
        <p:nvPr/>
      </p:nvGrpSpPr>
      <p:grpSpPr>
        <a:xfrm>
          <a:off x="0" y="0"/>
          <a:ext cx="0" cy="0"/>
          <a:chOff x="0" y="0"/>
          <a:chExt cx="0" cy="0"/>
        </a:xfrm>
      </p:grpSpPr>
      <p:sp>
        <p:nvSpPr>
          <p:cNvPr id="3" name="5 Rectángulo"/>
          <p:cNvSpPr>
            <a:spLocks noChangeArrowheads="1"/>
          </p:cNvSpPr>
          <p:nvPr/>
        </p:nvSpPr>
        <p:spPr bwMode="auto">
          <a:xfrm>
            <a:off x="425450" y="122238"/>
            <a:ext cx="8467725" cy="66198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l">
              <a:spcBef>
                <a:spcPct val="0"/>
              </a:spcBef>
            </a:pPr>
            <a:endParaRPr lang="es-ES" sz="2400">
              <a:latin typeface="Times New Roman" pitchFamily="18" charset="0"/>
            </a:endParaRPr>
          </a:p>
        </p:txBody>
      </p:sp>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0" y="-1588"/>
            <a:ext cx="9151938" cy="6858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744538"/>
            <a:ext cx="1422400"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476250"/>
            <a:ext cx="223520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755650"/>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4" name="Picture 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3214019" y="5185911"/>
            <a:ext cx="681706" cy="681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3"/>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5876024" y="5181281"/>
            <a:ext cx="699400" cy="700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14 Rectángulo"/>
          <p:cNvSpPr>
            <a:spLocks noChangeArrowheads="1"/>
          </p:cNvSpPr>
          <p:nvPr userDrawn="1"/>
        </p:nvSpPr>
        <p:spPr bwMode="auto">
          <a:xfrm>
            <a:off x="2364457" y="5853113"/>
            <a:ext cx="219258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a:t>
            </a:r>
            <a:r>
              <a:rPr lang="es-ES" altLang="es-ES" b="1" dirty="0" err="1">
                <a:latin typeface="+mn-lt"/>
              </a:rPr>
              <a:t>contaduriacgn</a:t>
            </a:r>
            <a:endParaRPr lang="es-ES" altLang="es-ES" b="1" dirty="0">
              <a:latin typeface="+mn-lt"/>
            </a:endParaRPr>
          </a:p>
        </p:txBody>
      </p:sp>
      <p:sp>
        <p:nvSpPr>
          <p:cNvPr id="17" name="15 Rectángulo"/>
          <p:cNvSpPr>
            <a:spLocks noChangeArrowheads="1"/>
          </p:cNvSpPr>
          <p:nvPr userDrawn="1"/>
        </p:nvSpPr>
        <p:spPr bwMode="auto">
          <a:xfrm>
            <a:off x="4795140" y="5826258"/>
            <a:ext cx="255409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 @</a:t>
            </a:r>
            <a:r>
              <a:rPr lang="es-ES" altLang="es-ES" b="1" dirty="0" err="1">
                <a:latin typeface="+mn-lt"/>
              </a:rPr>
              <a:t>Contaduria_CGN</a:t>
            </a:r>
            <a:endParaRPr lang="es-ES" altLang="es-ES" b="1" dirty="0">
              <a:latin typeface="+mn-lt"/>
            </a:endParaRPr>
          </a:p>
        </p:txBody>
      </p:sp>
      <p:sp>
        <p:nvSpPr>
          <p:cNvPr id="18" name="17 CuadroTexto"/>
          <p:cNvSpPr txBox="1">
            <a:spLocks noChangeArrowheads="1"/>
          </p:cNvSpPr>
          <p:nvPr userDrawn="1"/>
        </p:nvSpPr>
        <p:spPr bwMode="auto">
          <a:xfrm>
            <a:off x="395288" y="3128963"/>
            <a:ext cx="828516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4000" i="1" dirty="0">
                <a:latin typeface="Calibri" pitchFamily="34" charset="0"/>
              </a:rPr>
              <a:t>“POR PERMITIRNOS HACER PÚBLICO </a:t>
            </a:r>
          </a:p>
          <a:p>
            <a:pPr algn="ctr" eaLnBrk="1" hangingPunct="1">
              <a:defRPr/>
            </a:pPr>
            <a:r>
              <a:rPr lang="es-CO" altLang="es-CO" sz="4000" i="1" dirty="0">
                <a:latin typeface="Calibri" pitchFamily="34" charset="0"/>
              </a:rPr>
              <a:t>LO PÚBLICO ”</a:t>
            </a:r>
          </a:p>
          <a:p>
            <a:pPr algn="ctr" eaLnBrk="1" hangingPunct="1">
              <a:defRPr/>
            </a:pPr>
            <a:endParaRPr lang="es-CO" altLang="es-CO" sz="4000" i="1" dirty="0">
              <a:latin typeface="Calibri" pitchFamily="34" charset="0"/>
            </a:endParaRPr>
          </a:p>
        </p:txBody>
      </p:sp>
      <p:sp>
        <p:nvSpPr>
          <p:cNvPr id="19" name="10 CuadroTexto"/>
          <p:cNvSpPr txBox="1"/>
          <p:nvPr userDrawn="1"/>
        </p:nvSpPr>
        <p:spPr>
          <a:xfrm>
            <a:off x="1542270" y="1844824"/>
            <a:ext cx="5991717" cy="1198722"/>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75039640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par>
                                <p:cTn id="12" presetID="16" presetClass="entr" presetSubtype="21"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2000"/>
                                        <p:tgtEl>
                                          <p:spTgt spid="14"/>
                                        </p:tgtEl>
                                      </p:cBhvr>
                                    </p:animEffect>
                                  </p:childTnLst>
                                </p:cTn>
                              </p:par>
                              <p:par>
                                <p:cTn id="15" presetID="16" presetClass="entr" presetSubtype="21"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2000"/>
                                        <p:tgtEl>
                                          <p:spTgt spid="16"/>
                                        </p:tgtEl>
                                      </p:cBhvr>
                                    </p:animEffect>
                                  </p:childTnLst>
                                </p:cTn>
                              </p:par>
                              <p:par>
                                <p:cTn id="18" presetID="16" presetClass="entr" presetSubtype="21" fill="hold"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2000"/>
                                        <p:tgtEl>
                                          <p:spTgt spid="15"/>
                                        </p:tgtEl>
                                      </p:cBhvr>
                                    </p:animEffect>
                                  </p:childTnLst>
                                </p:cTn>
                              </p:par>
                              <p:par>
                                <p:cTn id="21" presetID="16" presetClass="entr" presetSubtype="21"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4594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6_Diapositiva despedida">
    <p:spTree>
      <p:nvGrpSpPr>
        <p:cNvPr id="1" name=""/>
        <p:cNvGrpSpPr/>
        <p:nvPr/>
      </p:nvGrpSpPr>
      <p:grpSpPr>
        <a:xfrm>
          <a:off x="0" y="0"/>
          <a:ext cx="0" cy="0"/>
          <a:chOff x="0" y="0"/>
          <a:chExt cx="0" cy="0"/>
        </a:xfrm>
      </p:grpSpPr>
      <p:grpSp>
        <p:nvGrpSpPr>
          <p:cNvPr id="35" name="34 Grupo"/>
          <p:cNvGrpSpPr/>
          <p:nvPr/>
        </p:nvGrpSpPr>
        <p:grpSpPr>
          <a:xfrm rot="7881209">
            <a:off x="1696399" y="1004106"/>
            <a:ext cx="5778194" cy="7642200"/>
            <a:chOff x="8010738" y="2667000"/>
            <a:chExt cx="5778194" cy="4064000"/>
          </a:xfrm>
          <a:scene3d>
            <a:camera prst="perspectiveRelaxedModerately" zoom="92000"/>
            <a:lightRig rig="balanced" dir="t">
              <a:rot lat="0" lon="0" rev="12700000"/>
            </a:lightRig>
          </a:scene3d>
        </p:grpSpPr>
        <p:sp>
          <p:nvSpPr>
            <p:cNvPr id="37" name="36 Arco de bloque"/>
            <p:cNvSpPr/>
            <p:nvPr/>
          </p:nvSpPr>
          <p:spPr>
            <a:xfrm>
              <a:off x="8010738" y="2667000"/>
              <a:ext cx="3898548" cy="4064000"/>
            </a:xfrm>
            <a:prstGeom prst="blockArc">
              <a:avLst>
                <a:gd name="adj1" fmla="val 17527788"/>
                <a:gd name="adj2" fmla="val 4119114"/>
                <a:gd name="adj3" fmla="val 5750"/>
              </a:avLst>
            </a:prstGeom>
            <a:sp3d prstMaterial="plastic">
              <a:bevelT w="50800" h="50800"/>
              <a:bevelB w="50800" h="50800"/>
            </a:sp3d>
          </p:spPr>
          <p:style>
            <a:lnRef idx="0">
              <a:schemeClr val="lt1">
                <a:hueOff val="0"/>
                <a:satOff val="0"/>
                <a:lumOff val="0"/>
                <a:alphaOff val="0"/>
              </a:schemeClr>
            </a:lnRef>
            <a:fillRef idx="1">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sp>
        <p:sp>
          <p:nvSpPr>
            <p:cNvPr id="39" name="38 Forma libre"/>
            <p:cNvSpPr/>
            <p:nvPr/>
          </p:nvSpPr>
          <p:spPr>
            <a:xfrm>
              <a:off x="11995959" y="3026257"/>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1" name="40 Forma libre"/>
            <p:cNvSpPr/>
            <p:nvPr/>
          </p:nvSpPr>
          <p:spPr>
            <a:xfrm>
              <a:off x="12402166" y="4203192"/>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3" name="42 Forma libre"/>
            <p:cNvSpPr/>
            <p:nvPr/>
          </p:nvSpPr>
          <p:spPr>
            <a:xfrm>
              <a:off x="11995959" y="5405323"/>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grpSp>
      <p:sp>
        <p:nvSpPr>
          <p:cNvPr id="12" name="15 Rectángulo"/>
          <p:cNvSpPr>
            <a:spLocks noChangeArrowheads="1"/>
          </p:cNvSpPr>
          <p:nvPr/>
        </p:nvSpPr>
        <p:spPr bwMode="auto">
          <a:xfrm>
            <a:off x="2748051" y="3579510"/>
            <a:ext cx="2415838"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920" tIns="43960" rIns="87920" bIns="43960">
            <a:spAutoFit/>
          </a:bodyPr>
          <a:lstStyle/>
          <a:p>
            <a:pPr lvl="0"/>
            <a:r>
              <a:rPr lang="es-ES" altLang="es-ES" sz="1350" b="1" dirty="0">
                <a:latin typeface="+mn-lt"/>
              </a:rPr>
              <a:t> @</a:t>
            </a:r>
            <a:r>
              <a:rPr lang="es-ES" altLang="es-ES" sz="1350" b="1" dirty="0" err="1">
                <a:latin typeface="+mn-lt"/>
              </a:rPr>
              <a:t>Contaduria_CGN</a:t>
            </a:r>
            <a:endParaRPr lang="es-ES" altLang="es-ES" sz="1350" b="1" dirty="0">
              <a:latin typeface="+mn-lt"/>
            </a:endParaRPr>
          </a:p>
        </p:txBody>
      </p:sp>
      <p:pic>
        <p:nvPicPr>
          <p:cNvPr id="4"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4744" y="327027"/>
            <a:ext cx="1183360" cy="62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6124" y="116632"/>
            <a:ext cx="1859565" cy="913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47879" y="348546"/>
            <a:ext cx="524323" cy="67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CuadroTexto"/>
          <p:cNvSpPr txBox="1">
            <a:spLocks noChangeArrowheads="1"/>
          </p:cNvSpPr>
          <p:nvPr/>
        </p:nvSpPr>
        <p:spPr bwMode="auto">
          <a:xfrm>
            <a:off x="427996" y="2130547"/>
            <a:ext cx="8285162" cy="61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3450" i="1" dirty="0">
                <a:latin typeface="Calibri" pitchFamily="34" charset="0"/>
              </a:rPr>
              <a:t>“POR PERMITIRNOS HACER PÚBLICO </a:t>
            </a:r>
          </a:p>
        </p:txBody>
      </p:sp>
      <p:sp>
        <p:nvSpPr>
          <p:cNvPr id="8" name="7 CuadroTexto"/>
          <p:cNvSpPr txBox="1"/>
          <p:nvPr/>
        </p:nvSpPr>
        <p:spPr>
          <a:xfrm>
            <a:off x="1542271" y="1009532"/>
            <a:ext cx="5991717" cy="1180200"/>
          </a:xfrm>
          <a:prstGeom prst="rect">
            <a:avLst/>
          </a:prstGeom>
          <a:noFill/>
        </p:spPr>
        <p:txBody>
          <a:bodyPr lIns="87920" tIns="43960" rIns="87920" bIns="4396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9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5" name="Picture 4" descr="http://www.ignition-mktg.com/wp-content/uploads/2014/07/Social-Media-Icons.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746387" y="5294656"/>
            <a:ext cx="677007" cy="6452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www.ignition-mktg.com/wp-content/uploads/2014/07/Social-Media-Icons.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238432" y="3593009"/>
            <a:ext cx="629927" cy="6169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www.ignition-mktg.com/wp-content/uploads/2014/07/Social-Media-Icons.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717941" y="4149106"/>
            <a:ext cx="640934" cy="621748"/>
          </a:xfrm>
          <a:prstGeom prst="rect">
            <a:avLst/>
          </a:prstGeom>
          <a:noFill/>
          <a:extLst>
            <a:ext uri="{909E8E84-426E-40DD-AFC4-6F175D3DCCD1}">
              <a14:hiddenFill xmlns:a14="http://schemas.microsoft.com/office/drawing/2010/main">
                <a:solidFill>
                  <a:srgbClr val="FFFFFF"/>
                </a:solidFill>
              </a14:hiddenFill>
            </a:ext>
          </a:extLst>
        </p:spPr>
      </p:pic>
      <p:pic>
        <p:nvPicPr>
          <p:cNvPr id="20" name="19 Imagen"/>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447143" y="5613500"/>
            <a:ext cx="723576" cy="792088"/>
          </a:xfrm>
          <a:prstGeom prst="rect">
            <a:avLst/>
          </a:prstGeom>
        </p:spPr>
      </p:pic>
      <p:sp>
        <p:nvSpPr>
          <p:cNvPr id="2" name="1 Rectángulo"/>
          <p:cNvSpPr/>
          <p:nvPr/>
        </p:nvSpPr>
        <p:spPr>
          <a:xfrm>
            <a:off x="3490198" y="2839255"/>
            <a:ext cx="2462222" cy="619693"/>
          </a:xfrm>
          <a:prstGeom prst="rect">
            <a:avLst/>
          </a:prstGeom>
        </p:spPr>
        <p:txBody>
          <a:bodyPr wrap="none" lIns="87920" tIns="43960" rIns="87920" bIns="43960">
            <a:spAutoFit/>
          </a:bodyPr>
          <a:lstStyle/>
          <a:p>
            <a:pPr algn="ctr" eaLnBrk="1" hangingPunct="1">
              <a:defRPr/>
            </a:pPr>
            <a:r>
              <a:rPr lang="es-CO" altLang="es-CO" sz="3450" b="1" i="1" kern="1200" dirty="0">
                <a:solidFill>
                  <a:schemeClr val="tx1"/>
                </a:solidFill>
                <a:latin typeface="Calibri" pitchFamily="34" charset="0"/>
                <a:ea typeface="+mn-ea"/>
                <a:cs typeface="Arial" charset="0"/>
              </a:rPr>
              <a:t>LO</a:t>
            </a:r>
            <a:r>
              <a:rPr lang="es-CO" altLang="es-CO" sz="1950" i="1" dirty="0">
                <a:latin typeface="Calibri" pitchFamily="34" charset="0"/>
              </a:rPr>
              <a:t> </a:t>
            </a:r>
            <a:r>
              <a:rPr lang="es-CO" altLang="es-CO" sz="3450" b="1" i="1" kern="1200" dirty="0">
                <a:solidFill>
                  <a:schemeClr val="tx1"/>
                </a:solidFill>
                <a:latin typeface="Calibri" pitchFamily="34" charset="0"/>
                <a:ea typeface="+mn-ea"/>
                <a:cs typeface="Arial" charset="0"/>
              </a:rPr>
              <a:t>PÚBLICO</a:t>
            </a:r>
            <a:r>
              <a:rPr lang="es-CO" altLang="es-CO" sz="1950" i="1" dirty="0">
                <a:latin typeface="Calibri" pitchFamily="34" charset="0"/>
              </a:rPr>
              <a:t> ”</a:t>
            </a:r>
          </a:p>
        </p:txBody>
      </p:sp>
      <p:sp>
        <p:nvSpPr>
          <p:cNvPr id="23" name="15 Rectángulo"/>
          <p:cNvSpPr>
            <a:spLocks noChangeArrowheads="1"/>
          </p:cNvSpPr>
          <p:nvPr/>
        </p:nvSpPr>
        <p:spPr bwMode="auto">
          <a:xfrm>
            <a:off x="3347006" y="4322035"/>
            <a:ext cx="2200275"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err="1">
                <a:latin typeface="+mn-lt"/>
              </a:rPr>
              <a:t>CGNOficial</a:t>
            </a:r>
            <a:endParaRPr lang="es-ES" altLang="es-ES" sz="1350" b="1" dirty="0">
              <a:latin typeface="+mn-lt"/>
            </a:endParaRPr>
          </a:p>
        </p:txBody>
      </p:sp>
      <p:pic>
        <p:nvPicPr>
          <p:cNvPr id="14" name="Picture 12" descr="http://www.ignition-mktg.com/wp-content/uploads/2014/07/Social-Media-Icons.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138626" y="4789195"/>
            <a:ext cx="658026" cy="6510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cartagenacaribe.com/images/boton-contactenos.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03262" y="4739153"/>
            <a:ext cx="1781175" cy="836582"/>
          </a:xfrm>
          <a:prstGeom prst="rect">
            <a:avLst/>
          </a:prstGeom>
          <a:noFill/>
          <a:extLst>
            <a:ext uri="{909E8E84-426E-40DD-AFC4-6F175D3DCCD1}">
              <a14:hiddenFill xmlns:a14="http://schemas.microsoft.com/office/drawing/2010/main">
                <a:solidFill>
                  <a:srgbClr val="FFFFFF"/>
                </a:solidFill>
              </a14:hiddenFill>
            </a:ext>
          </a:extLst>
        </p:spPr>
      </p:pic>
      <p:sp>
        <p:nvSpPr>
          <p:cNvPr id="44" name="14 Rectángulo"/>
          <p:cNvSpPr>
            <a:spLocks noChangeArrowheads="1"/>
          </p:cNvSpPr>
          <p:nvPr/>
        </p:nvSpPr>
        <p:spPr bwMode="auto">
          <a:xfrm>
            <a:off x="5163889" y="5785905"/>
            <a:ext cx="189230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contaduriacgn</a:t>
            </a:r>
            <a:endParaRPr lang="es-ES" altLang="es-ES" sz="1350" b="1" dirty="0">
              <a:latin typeface="+mn-lt"/>
            </a:endParaRPr>
          </a:p>
        </p:txBody>
      </p:sp>
      <p:sp>
        <p:nvSpPr>
          <p:cNvPr id="21" name="20 Rectángulo"/>
          <p:cNvSpPr>
            <a:spLocks noChangeArrowheads="1"/>
          </p:cNvSpPr>
          <p:nvPr/>
        </p:nvSpPr>
        <p:spPr bwMode="auto">
          <a:xfrm>
            <a:off x="4361970" y="5378050"/>
            <a:ext cx="273685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ContaduríaGeneraldelaNaciónCG</a:t>
            </a:r>
            <a:endParaRPr lang="es-ES" altLang="es-ES" sz="1350" b="1" dirty="0">
              <a:latin typeface="+mn-lt"/>
            </a:endParaRPr>
          </a:p>
        </p:txBody>
      </p:sp>
      <p:sp>
        <p:nvSpPr>
          <p:cNvPr id="22" name="20 Rectángulo"/>
          <p:cNvSpPr>
            <a:spLocks noChangeArrowheads="1"/>
          </p:cNvSpPr>
          <p:nvPr/>
        </p:nvSpPr>
        <p:spPr bwMode="auto">
          <a:xfrm>
            <a:off x="3796653" y="4960832"/>
            <a:ext cx="264752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Contaduría-General-de-la-Nación</a:t>
            </a:r>
          </a:p>
        </p:txBody>
      </p:sp>
    </p:spTree>
    <p:extLst>
      <p:ext uri="{BB962C8B-B14F-4D97-AF65-F5344CB8AC3E}">
        <p14:creationId xmlns:p14="http://schemas.microsoft.com/office/powerpoint/2010/main" val="139707232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500" fill="hold"/>
                                        <p:tgtEl>
                                          <p:spTgt spid="16"/>
                                        </p:tgtEl>
                                        <p:attrNameLst>
                                          <p:attrName>ppt_w</p:attrName>
                                        </p:attrNameLst>
                                      </p:cBhvr>
                                      <p:tavLst>
                                        <p:tav tm="0">
                                          <p:val>
                                            <p:fltVal val="0"/>
                                          </p:val>
                                        </p:tav>
                                        <p:tav tm="100000">
                                          <p:val>
                                            <p:strVal val="#ppt_w"/>
                                          </p:val>
                                        </p:tav>
                                      </p:tavLst>
                                    </p:anim>
                                    <p:anim calcmode="lin" valueType="num">
                                      <p:cBhvr>
                                        <p:cTn id="24" dur="1500" fill="hold"/>
                                        <p:tgtEl>
                                          <p:spTgt spid="16"/>
                                        </p:tgtEl>
                                        <p:attrNameLst>
                                          <p:attrName>ppt_h</p:attrName>
                                        </p:attrNameLst>
                                      </p:cBhvr>
                                      <p:tavLst>
                                        <p:tav tm="0">
                                          <p:val>
                                            <p:fltVal val="0"/>
                                          </p:val>
                                        </p:tav>
                                        <p:tav tm="100000">
                                          <p:val>
                                            <p:strVal val="#ppt_h"/>
                                          </p:val>
                                        </p:tav>
                                      </p:tavLst>
                                    </p:anim>
                                    <p:anim calcmode="lin" valueType="num">
                                      <p:cBhvr>
                                        <p:cTn id="25" dur="1500" fill="hold"/>
                                        <p:tgtEl>
                                          <p:spTgt spid="16"/>
                                        </p:tgtEl>
                                        <p:attrNameLst>
                                          <p:attrName>style.rotation</p:attrName>
                                        </p:attrNameLst>
                                      </p:cBhvr>
                                      <p:tavLst>
                                        <p:tav tm="0">
                                          <p:val>
                                            <p:fltVal val="360"/>
                                          </p:val>
                                        </p:tav>
                                        <p:tav tm="100000">
                                          <p:val>
                                            <p:fltVal val="0"/>
                                          </p:val>
                                        </p:tav>
                                      </p:tavLst>
                                    </p:anim>
                                    <p:animEffect transition="in" filter="fade">
                                      <p:cBhvr>
                                        <p:cTn id="26" dur="1500"/>
                                        <p:tgtEl>
                                          <p:spTgt spid="16"/>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500" fill="hold"/>
                                        <p:tgtEl>
                                          <p:spTgt spid="17"/>
                                        </p:tgtEl>
                                        <p:attrNameLst>
                                          <p:attrName>ppt_w</p:attrName>
                                        </p:attrNameLst>
                                      </p:cBhvr>
                                      <p:tavLst>
                                        <p:tav tm="0">
                                          <p:val>
                                            <p:fltVal val="0"/>
                                          </p:val>
                                        </p:tav>
                                        <p:tav tm="100000">
                                          <p:val>
                                            <p:strVal val="#ppt_w"/>
                                          </p:val>
                                        </p:tav>
                                      </p:tavLst>
                                    </p:anim>
                                    <p:anim calcmode="lin" valueType="num">
                                      <p:cBhvr>
                                        <p:cTn id="31" dur="1500" fill="hold"/>
                                        <p:tgtEl>
                                          <p:spTgt spid="17"/>
                                        </p:tgtEl>
                                        <p:attrNameLst>
                                          <p:attrName>ppt_h</p:attrName>
                                        </p:attrNameLst>
                                      </p:cBhvr>
                                      <p:tavLst>
                                        <p:tav tm="0">
                                          <p:val>
                                            <p:fltVal val="0"/>
                                          </p:val>
                                        </p:tav>
                                        <p:tav tm="100000">
                                          <p:val>
                                            <p:strVal val="#ppt_h"/>
                                          </p:val>
                                        </p:tav>
                                      </p:tavLst>
                                    </p:anim>
                                    <p:anim calcmode="lin" valueType="num">
                                      <p:cBhvr>
                                        <p:cTn id="32" dur="1500" fill="hold"/>
                                        <p:tgtEl>
                                          <p:spTgt spid="17"/>
                                        </p:tgtEl>
                                        <p:attrNameLst>
                                          <p:attrName>style.rotation</p:attrName>
                                        </p:attrNameLst>
                                      </p:cBhvr>
                                      <p:tavLst>
                                        <p:tav tm="0">
                                          <p:val>
                                            <p:fltVal val="360"/>
                                          </p:val>
                                        </p:tav>
                                        <p:tav tm="100000">
                                          <p:val>
                                            <p:fltVal val="0"/>
                                          </p:val>
                                        </p:tav>
                                      </p:tavLst>
                                    </p:anim>
                                    <p:animEffect transition="in" filter="fade">
                                      <p:cBhvr>
                                        <p:cTn id="33" dur="1500"/>
                                        <p:tgtEl>
                                          <p:spTgt spid="17"/>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500" fill="hold"/>
                                        <p:tgtEl>
                                          <p:spTgt spid="15"/>
                                        </p:tgtEl>
                                        <p:attrNameLst>
                                          <p:attrName>ppt_w</p:attrName>
                                        </p:attrNameLst>
                                      </p:cBhvr>
                                      <p:tavLst>
                                        <p:tav tm="0">
                                          <p:val>
                                            <p:fltVal val="0"/>
                                          </p:val>
                                        </p:tav>
                                        <p:tav tm="100000">
                                          <p:val>
                                            <p:strVal val="#ppt_w"/>
                                          </p:val>
                                        </p:tav>
                                      </p:tavLst>
                                    </p:anim>
                                    <p:anim calcmode="lin" valueType="num">
                                      <p:cBhvr>
                                        <p:cTn id="45" dur="1500" fill="hold"/>
                                        <p:tgtEl>
                                          <p:spTgt spid="15"/>
                                        </p:tgtEl>
                                        <p:attrNameLst>
                                          <p:attrName>ppt_h</p:attrName>
                                        </p:attrNameLst>
                                      </p:cBhvr>
                                      <p:tavLst>
                                        <p:tav tm="0">
                                          <p:val>
                                            <p:fltVal val="0"/>
                                          </p:val>
                                        </p:tav>
                                        <p:tav tm="100000">
                                          <p:val>
                                            <p:strVal val="#ppt_h"/>
                                          </p:val>
                                        </p:tav>
                                      </p:tavLst>
                                    </p:anim>
                                    <p:anim calcmode="lin" valueType="num">
                                      <p:cBhvr>
                                        <p:cTn id="46" dur="1500" fill="hold"/>
                                        <p:tgtEl>
                                          <p:spTgt spid="15"/>
                                        </p:tgtEl>
                                        <p:attrNameLst>
                                          <p:attrName>style.rotation</p:attrName>
                                        </p:attrNameLst>
                                      </p:cBhvr>
                                      <p:tavLst>
                                        <p:tav tm="0">
                                          <p:val>
                                            <p:fltVal val="360"/>
                                          </p:val>
                                        </p:tav>
                                        <p:tav tm="100000">
                                          <p:val>
                                            <p:fltVal val="0"/>
                                          </p:val>
                                        </p:tav>
                                      </p:tavLst>
                                    </p:anim>
                                    <p:animEffect transition="in" filter="fade">
                                      <p:cBhvr>
                                        <p:cTn id="47" dur="1500"/>
                                        <p:tgtEl>
                                          <p:spTgt spid="15"/>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1500" fill="hold"/>
                                        <p:tgtEl>
                                          <p:spTgt spid="20"/>
                                        </p:tgtEl>
                                        <p:attrNameLst>
                                          <p:attrName>ppt_w</p:attrName>
                                        </p:attrNameLst>
                                      </p:cBhvr>
                                      <p:tavLst>
                                        <p:tav tm="0">
                                          <p:val>
                                            <p:fltVal val="0"/>
                                          </p:val>
                                        </p:tav>
                                        <p:tav tm="100000">
                                          <p:val>
                                            <p:strVal val="#ppt_w"/>
                                          </p:val>
                                        </p:tav>
                                      </p:tavLst>
                                    </p:anim>
                                    <p:anim calcmode="lin" valueType="num">
                                      <p:cBhvr>
                                        <p:cTn id="52" dur="1500" fill="hold"/>
                                        <p:tgtEl>
                                          <p:spTgt spid="20"/>
                                        </p:tgtEl>
                                        <p:attrNameLst>
                                          <p:attrName>ppt_h</p:attrName>
                                        </p:attrNameLst>
                                      </p:cBhvr>
                                      <p:tavLst>
                                        <p:tav tm="0">
                                          <p:val>
                                            <p:fltVal val="0"/>
                                          </p:val>
                                        </p:tav>
                                        <p:tav tm="100000">
                                          <p:val>
                                            <p:strVal val="#ppt_h"/>
                                          </p:val>
                                        </p:tav>
                                      </p:tavLst>
                                    </p:anim>
                                    <p:anim calcmode="lin" valueType="num">
                                      <p:cBhvr>
                                        <p:cTn id="53" dur="1500" fill="hold"/>
                                        <p:tgtEl>
                                          <p:spTgt spid="20"/>
                                        </p:tgtEl>
                                        <p:attrNameLst>
                                          <p:attrName>style.rotation</p:attrName>
                                        </p:attrNameLst>
                                      </p:cBhvr>
                                      <p:tavLst>
                                        <p:tav tm="0">
                                          <p:val>
                                            <p:fltVal val="360"/>
                                          </p:val>
                                        </p:tav>
                                        <p:tav tm="100000">
                                          <p:val>
                                            <p:fltVal val="0"/>
                                          </p:val>
                                        </p:tav>
                                      </p:tavLst>
                                    </p:anim>
                                    <p:animEffect transition="in" filter="fade">
                                      <p:cBhvr>
                                        <p:cTn id="54" dur="1500"/>
                                        <p:tgtEl>
                                          <p:spTgt spid="20"/>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 calcmode="lin" valueType="num">
                                      <p:cBhvr>
                                        <p:cTn id="60" dur="500" fill="hold"/>
                                        <p:tgtEl>
                                          <p:spTgt spid="12"/>
                                        </p:tgtEl>
                                        <p:attrNameLst>
                                          <p:attrName>style.rotation</p:attrName>
                                        </p:attrNameLst>
                                      </p:cBhvr>
                                      <p:tavLst>
                                        <p:tav tm="0">
                                          <p:val>
                                            <p:fltVal val="360"/>
                                          </p:val>
                                        </p:tav>
                                        <p:tav tm="100000">
                                          <p:val>
                                            <p:fltVal val="0"/>
                                          </p:val>
                                        </p:tav>
                                      </p:tavLst>
                                    </p:anim>
                                    <p:animEffect transition="in" filter="fade">
                                      <p:cBhvr>
                                        <p:cTn id="61" dur="500"/>
                                        <p:tgtEl>
                                          <p:spTgt spid="12"/>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anim calcmode="lin" valueType="num">
                                      <p:cBhvr>
                                        <p:cTn id="67" dur="500" fill="hold"/>
                                        <p:tgtEl>
                                          <p:spTgt spid="23"/>
                                        </p:tgtEl>
                                        <p:attrNameLst>
                                          <p:attrName>style.rotation</p:attrName>
                                        </p:attrNameLst>
                                      </p:cBhvr>
                                      <p:tavLst>
                                        <p:tav tm="0">
                                          <p:val>
                                            <p:fltVal val="360"/>
                                          </p:val>
                                        </p:tav>
                                        <p:tav tm="100000">
                                          <p:val>
                                            <p:fltVal val="0"/>
                                          </p:val>
                                        </p:tav>
                                      </p:tavLst>
                                    </p:anim>
                                    <p:animEffect transition="in" filter="fade">
                                      <p:cBhvr>
                                        <p:cTn id="68" dur="500"/>
                                        <p:tgtEl>
                                          <p:spTgt spid="23"/>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 calcmode="lin" valueType="num">
                                      <p:cBhvr>
                                        <p:cTn id="74" dur="500" fill="hold"/>
                                        <p:tgtEl>
                                          <p:spTgt spid="22"/>
                                        </p:tgtEl>
                                        <p:attrNameLst>
                                          <p:attrName>style.rotation</p:attrName>
                                        </p:attrNameLst>
                                      </p:cBhvr>
                                      <p:tavLst>
                                        <p:tav tm="0">
                                          <p:val>
                                            <p:fltVal val="360"/>
                                          </p:val>
                                        </p:tav>
                                        <p:tav tm="100000">
                                          <p:val>
                                            <p:fltVal val="0"/>
                                          </p:val>
                                        </p:tav>
                                      </p:tavLst>
                                    </p:anim>
                                    <p:animEffect transition="in" filter="fade">
                                      <p:cBhvr>
                                        <p:cTn id="75" dur="500"/>
                                        <p:tgtEl>
                                          <p:spTgt spid="22"/>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 calcmode="lin" valueType="num">
                                      <p:cBhvr>
                                        <p:cTn id="81" dur="500" fill="hold"/>
                                        <p:tgtEl>
                                          <p:spTgt spid="21"/>
                                        </p:tgtEl>
                                        <p:attrNameLst>
                                          <p:attrName>style.rotation</p:attrName>
                                        </p:attrNameLst>
                                      </p:cBhvr>
                                      <p:tavLst>
                                        <p:tav tm="0">
                                          <p:val>
                                            <p:fltVal val="360"/>
                                          </p:val>
                                        </p:tav>
                                        <p:tav tm="100000">
                                          <p:val>
                                            <p:fltVal val="0"/>
                                          </p:val>
                                        </p:tav>
                                      </p:tavLst>
                                    </p:anim>
                                    <p:animEffect transition="in" filter="fade">
                                      <p:cBhvr>
                                        <p:cTn id="82" dur="500"/>
                                        <p:tgtEl>
                                          <p:spTgt spid="21"/>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44"/>
                                        </p:tgtEl>
                                        <p:attrNameLst>
                                          <p:attrName>style.visibility</p:attrName>
                                        </p:attrNameLst>
                                      </p:cBhvr>
                                      <p:to>
                                        <p:strVal val="visible"/>
                                      </p:to>
                                    </p:set>
                                    <p:anim calcmode="lin" valueType="num">
                                      <p:cBhvr>
                                        <p:cTn id="86" dur="500" fill="hold"/>
                                        <p:tgtEl>
                                          <p:spTgt spid="44"/>
                                        </p:tgtEl>
                                        <p:attrNameLst>
                                          <p:attrName>ppt_w</p:attrName>
                                        </p:attrNameLst>
                                      </p:cBhvr>
                                      <p:tavLst>
                                        <p:tav tm="0">
                                          <p:val>
                                            <p:fltVal val="0"/>
                                          </p:val>
                                        </p:tav>
                                        <p:tav tm="100000">
                                          <p:val>
                                            <p:strVal val="#ppt_w"/>
                                          </p:val>
                                        </p:tav>
                                      </p:tavLst>
                                    </p:anim>
                                    <p:anim calcmode="lin" valueType="num">
                                      <p:cBhvr>
                                        <p:cTn id="87" dur="500" fill="hold"/>
                                        <p:tgtEl>
                                          <p:spTgt spid="44"/>
                                        </p:tgtEl>
                                        <p:attrNameLst>
                                          <p:attrName>ppt_h</p:attrName>
                                        </p:attrNameLst>
                                      </p:cBhvr>
                                      <p:tavLst>
                                        <p:tav tm="0">
                                          <p:val>
                                            <p:fltVal val="0"/>
                                          </p:val>
                                        </p:tav>
                                        <p:tav tm="100000">
                                          <p:val>
                                            <p:strVal val="#ppt_h"/>
                                          </p:val>
                                        </p:tav>
                                      </p:tavLst>
                                    </p:anim>
                                    <p:anim calcmode="lin" valueType="num">
                                      <p:cBhvr>
                                        <p:cTn id="88" dur="500" fill="hold"/>
                                        <p:tgtEl>
                                          <p:spTgt spid="44"/>
                                        </p:tgtEl>
                                        <p:attrNameLst>
                                          <p:attrName>style.rotation</p:attrName>
                                        </p:attrNameLst>
                                      </p:cBhvr>
                                      <p:tavLst>
                                        <p:tav tm="0">
                                          <p:val>
                                            <p:fltVal val="360"/>
                                          </p:val>
                                        </p:tav>
                                        <p:tav tm="100000">
                                          <p:val>
                                            <p:fltVal val="0"/>
                                          </p:val>
                                        </p:tav>
                                      </p:tavLst>
                                    </p:anim>
                                    <p:animEffect transition="in" filter="fade">
                                      <p:cBhvr>
                                        <p:cTn id="89" dur="500"/>
                                        <p:tgtEl>
                                          <p:spTgt spid="44"/>
                                        </p:tgtEl>
                                      </p:cBhvr>
                                    </p:animEffect>
                                  </p:childTnLst>
                                </p:cTn>
                              </p:par>
                            </p:childTnLst>
                          </p:cTn>
                        </p:par>
                        <p:par>
                          <p:cTn id="90" fill="hold">
                            <p:stCondLst>
                              <p:cond delay="14750"/>
                            </p:stCondLst>
                            <p:childTnLst>
                              <p:par>
                                <p:cTn id="91" presetID="4" presetClass="entr" presetSubtype="16" fill="hold"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box(in)">
                                      <p:cBhvr>
                                        <p:cTn id="93"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2" grpId="0"/>
      <p:bldP spid="23" grpId="0"/>
      <p:bldP spid="44" grpId="0"/>
      <p:bldP spid="21" grpId="0"/>
      <p:bldP spid="2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6381750"/>
            <a:ext cx="19050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sp>
        <p:nvSpPr>
          <p:cNvPr id="18" name="Rectangle 7"/>
          <p:cNvSpPr txBox="1">
            <a:spLocks noChangeArrowheads="1"/>
          </p:cNvSpPr>
          <p:nvPr/>
        </p:nvSpPr>
        <p:spPr>
          <a:xfrm>
            <a:off x="2671763" y="5516563"/>
            <a:ext cx="3649662"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pic>
        <p:nvPicPr>
          <p:cNvPr id="8" name="1 Imagen"/>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51050" y="520700"/>
            <a:ext cx="5172075"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5.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emf"/><Relationship Id="rId2" Type="http://schemas.openxmlformats.org/officeDocument/2006/relationships/image" Target="../media/image47.jpe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5.jpe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61.emf"/></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69.emf"/></Relationships>
</file>

<file path=ppt/slides/_rels/slide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69.emf"/></Relationships>
</file>

<file path=ppt/slides/_rels/slide39.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69.emf"/></Relationships>
</file>

<file path=ppt/slides/_rels/slide41.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2.emf"/></Relationships>
</file>

<file path=ppt/slides/_rels/slide47.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52.emf"/><Relationship Id="rId4" Type="http://schemas.openxmlformats.org/officeDocument/2006/relationships/image" Target="../media/image82.emf"/></Relationships>
</file>

<file path=ppt/slides/_rels/slide48.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5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9.png"/></Relationships>
</file>

<file path=ppt/slides/_rels/slide6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jp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10</a:t>
            </a:fld>
            <a:endParaRPr lang="es-ES_tradnl" dirty="0"/>
          </a:p>
        </p:txBody>
      </p:sp>
      <p:sp>
        <p:nvSpPr>
          <p:cNvPr id="6" name="2 CuadroTexto"/>
          <p:cNvSpPr txBox="1"/>
          <p:nvPr/>
        </p:nvSpPr>
        <p:spPr>
          <a:xfrm>
            <a:off x="1259632" y="260648"/>
            <a:ext cx="7272808" cy="707886"/>
          </a:xfrm>
          <a:prstGeom prst="rect">
            <a:avLst/>
          </a:prstGeom>
          <a:noFill/>
        </p:spPr>
        <p:txBody>
          <a:bodyPr wrap="square" rtlCol="0">
            <a:spAutoFit/>
          </a:bodyPr>
          <a:lstStyle/>
          <a:p>
            <a:pPr algn="ctr"/>
            <a:r>
              <a:rPr lang="en-US" sz="4000" b="1" dirty="0">
                <a:solidFill>
                  <a:schemeClr val="bg1"/>
                </a:solidFill>
              </a:rPr>
              <a:t>L A S   I D E A S   A P O R T A N  . . .</a:t>
            </a:r>
            <a:endParaRPr lang="es-CO" sz="4000" b="1" dirty="0">
              <a:solidFill>
                <a:schemeClr val="bg1"/>
              </a:solidFill>
            </a:endParaRPr>
          </a:p>
        </p:txBody>
      </p:sp>
      <p:sp>
        <p:nvSpPr>
          <p:cNvPr id="8" name="Flecha abajo 7"/>
          <p:cNvSpPr/>
          <p:nvPr/>
        </p:nvSpPr>
        <p:spPr bwMode="auto">
          <a:xfrm>
            <a:off x="3995936" y="1268760"/>
            <a:ext cx="720080" cy="504056"/>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V1">
            <a:hlinkClick r:id="" action="ppaction://media"/>
            <a:extLst>
              <a:ext uri="{FF2B5EF4-FFF2-40B4-BE49-F238E27FC236}">
                <a16:creationId xmlns:a16="http://schemas.microsoft.com/office/drawing/2014/main" id="{AC57444C-08B7-4356-A1C9-0BCCC1E022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844824"/>
            <a:ext cx="9144000" cy="3888432"/>
          </a:xfrm>
          <a:prstGeom prst="rect">
            <a:avLst/>
          </a:prstGeom>
        </p:spPr>
      </p:pic>
    </p:spTree>
    <p:extLst>
      <p:ext uri="{BB962C8B-B14F-4D97-AF65-F5344CB8AC3E}">
        <p14:creationId xmlns:p14="http://schemas.microsoft.com/office/powerpoint/2010/main" val="26298711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11</a:t>
            </a:fld>
            <a:endParaRPr lang="es-ES_tradnl" dirty="0"/>
          </a:p>
        </p:txBody>
      </p:sp>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5413" y="1340768"/>
            <a:ext cx="8767067"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Rectángulo"/>
          <p:cNvSpPr/>
          <p:nvPr/>
        </p:nvSpPr>
        <p:spPr>
          <a:xfrm>
            <a:off x="971600" y="332656"/>
            <a:ext cx="7920880" cy="646331"/>
          </a:xfrm>
          <a:prstGeom prst="rect">
            <a:avLst/>
          </a:prstGeom>
        </p:spPr>
        <p:txBody>
          <a:bodyPr wrap="square">
            <a:spAutoFit/>
          </a:bodyPr>
          <a:lstStyle/>
          <a:p>
            <a:r>
              <a:rPr lang="es-CO" sz="3600" dirty="0">
                <a:effectLst>
                  <a:outerShdw blurRad="38100" dist="38100" dir="2700000" algn="tl">
                    <a:srgbClr val="000000">
                      <a:alpha val="43137"/>
                    </a:srgbClr>
                  </a:outerShdw>
                </a:effectLst>
              </a:rPr>
              <a:t>Ámbito de la Contabilidad Pública</a:t>
            </a:r>
            <a:endParaRPr lang="es-CO" sz="3600" dirty="0"/>
          </a:p>
        </p:txBody>
      </p:sp>
    </p:spTree>
    <p:extLst>
      <p:ext uri="{BB962C8B-B14F-4D97-AF65-F5344CB8AC3E}">
        <p14:creationId xmlns:p14="http://schemas.microsoft.com/office/powerpoint/2010/main" val="1924592485"/>
      </p:ext>
    </p:extLst>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12</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260648"/>
            <a:ext cx="9144000" cy="5976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043608" y="-99392"/>
            <a:ext cx="6492846" cy="707886"/>
          </a:xfrm>
          <a:prstGeom prst="rect">
            <a:avLst/>
          </a:prstGeom>
        </p:spPr>
        <p:txBody>
          <a:bodyPr wrap="square">
            <a:spAutoFit/>
          </a:bodyPr>
          <a:lstStyle/>
          <a:p>
            <a:pPr marL="484188" algn="ctr">
              <a:defRPr/>
            </a:pPr>
            <a:r>
              <a:rPr lang="es-CO" sz="4000" b="1" dirty="0">
                <a:ln w="6350">
                  <a:noFill/>
                </a:ln>
                <a:solidFill>
                  <a:srgbClr val="000000"/>
                </a:solidFill>
                <a:latin typeface="Calibri" pitchFamily="34" charset="0"/>
                <a:cs typeface="Calibri" pitchFamily="34" charset="0"/>
              </a:rPr>
              <a:t>G l o b a l i z a c i </a:t>
            </a:r>
            <a:r>
              <a:rPr lang="es-CO" sz="4000" b="1" dirty="0" err="1">
                <a:ln w="6350">
                  <a:noFill/>
                </a:ln>
                <a:solidFill>
                  <a:srgbClr val="000000"/>
                </a:solidFill>
                <a:latin typeface="Calibri" pitchFamily="34" charset="0"/>
                <a:cs typeface="Calibri" pitchFamily="34" charset="0"/>
              </a:rPr>
              <a:t>ó</a:t>
            </a:r>
            <a:r>
              <a:rPr lang="es-CO" sz="4000"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a:stretch>
            <a:fillRect/>
          </a:stretch>
        </p:blipFill>
        <p:spPr>
          <a:xfrm>
            <a:off x="-36512" y="4437111"/>
            <a:ext cx="2576945" cy="2420889"/>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68144" y="2556163"/>
            <a:ext cx="3275856" cy="1880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5688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par>
                                <p:cTn id="16" presetID="31"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1000" fill="hold"/>
                                        <p:tgtEl>
                                          <p:spTgt spid="1026"/>
                                        </p:tgtEl>
                                        <p:attrNameLst>
                                          <p:attrName>ppt_w</p:attrName>
                                        </p:attrNameLst>
                                      </p:cBhvr>
                                      <p:tavLst>
                                        <p:tav tm="0">
                                          <p:val>
                                            <p:fltVal val="0"/>
                                          </p:val>
                                        </p:tav>
                                        <p:tav tm="100000">
                                          <p:val>
                                            <p:strVal val="#ppt_w"/>
                                          </p:val>
                                        </p:tav>
                                      </p:tavLst>
                                    </p:anim>
                                    <p:anim calcmode="lin" valueType="num">
                                      <p:cBhvr>
                                        <p:cTn id="19" dur="1000" fill="hold"/>
                                        <p:tgtEl>
                                          <p:spTgt spid="1026"/>
                                        </p:tgtEl>
                                        <p:attrNameLst>
                                          <p:attrName>ppt_h</p:attrName>
                                        </p:attrNameLst>
                                      </p:cBhvr>
                                      <p:tavLst>
                                        <p:tav tm="0">
                                          <p:val>
                                            <p:fltVal val="0"/>
                                          </p:val>
                                        </p:tav>
                                        <p:tav tm="100000">
                                          <p:val>
                                            <p:strVal val="#ppt_h"/>
                                          </p:val>
                                        </p:tav>
                                      </p:tavLst>
                                    </p:anim>
                                    <p:anim calcmode="lin" valueType="num">
                                      <p:cBhvr>
                                        <p:cTn id="20" dur="1000" fill="hold"/>
                                        <p:tgtEl>
                                          <p:spTgt spid="1026"/>
                                        </p:tgtEl>
                                        <p:attrNameLst>
                                          <p:attrName>style.rotation</p:attrName>
                                        </p:attrNameLst>
                                      </p:cBhvr>
                                      <p:tavLst>
                                        <p:tav tm="0">
                                          <p:val>
                                            <p:fltVal val="90"/>
                                          </p:val>
                                        </p:tav>
                                        <p:tav tm="100000">
                                          <p:val>
                                            <p:fltVal val="0"/>
                                          </p:val>
                                        </p:tav>
                                      </p:tavLst>
                                    </p:anim>
                                    <p:animEffect transition="in" filter="fade">
                                      <p:cBhvr>
                                        <p:cTn id="21"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2" y="6465888"/>
            <a:ext cx="2142331" cy="323850"/>
          </a:xfrm>
        </p:spPr>
        <p:txBody>
          <a:bodyPr/>
          <a:lstStyle/>
          <a:p>
            <a:pPr>
              <a:defRPr/>
            </a:pPr>
            <a:r>
              <a:rPr lang="es-ES_tradnl" sz="1100" b="1" dirty="0">
                <a:solidFill>
                  <a:schemeClr val="tx1"/>
                </a:solidFill>
              </a:rPr>
              <a:t>Fuente: </a:t>
            </a:r>
            <a:r>
              <a:rPr lang="es-ES_tradnl" b="1" dirty="0">
                <a:solidFill>
                  <a:schemeClr val="tx1"/>
                </a:solidFill>
              </a:rPr>
              <a:t>Amaro Gómez- </a:t>
            </a:r>
            <a:r>
              <a:rPr lang="es-ES_tradnl" b="1" dirty="0" err="1">
                <a:solidFill>
                  <a:schemeClr val="tx1"/>
                </a:solidFill>
              </a:rPr>
              <a:t>CReCER</a:t>
            </a:r>
            <a:r>
              <a:rPr lang="es-ES_tradnl" b="1" dirty="0">
                <a:solidFill>
                  <a:schemeClr val="tx1"/>
                </a:solidFill>
              </a:rPr>
              <a:t>  2015</a:t>
            </a:r>
          </a:p>
        </p:txBody>
      </p:sp>
      <p:sp>
        <p:nvSpPr>
          <p:cNvPr id="2" name="Rectángulo 1"/>
          <p:cNvSpPr/>
          <p:nvPr/>
        </p:nvSpPr>
        <p:spPr>
          <a:xfrm>
            <a:off x="1" y="44624"/>
            <a:ext cx="9144000" cy="6124754"/>
          </a:xfrm>
          <a:prstGeom prst="rect">
            <a:avLst/>
          </a:prstGeom>
        </p:spPr>
        <p:txBody>
          <a:bodyPr wrap="square">
            <a:spAutoFit/>
          </a:bodyPr>
          <a:lstStyle/>
          <a:p>
            <a:pPr algn="ctr"/>
            <a:r>
              <a:rPr lang="es-CO" sz="2800" b="1" dirty="0">
                <a:latin typeface="Calibri,BoldItalic"/>
              </a:rPr>
              <a:t>Algunos D</a:t>
            </a:r>
            <a:r>
              <a:rPr lang="es-CO" sz="2800" b="1" dirty="0">
                <a:latin typeface="Calibri" panose="020F0502020204030204" pitchFamily="34" charset="0"/>
              </a:rPr>
              <a:t>esafíos Macroeconómicos para Latino América:</a:t>
            </a:r>
          </a:p>
          <a:p>
            <a:pPr algn="l"/>
            <a:r>
              <a:rPr lang="es-CO" sz="2400" dirty="0">
                <a:latin typeface="Wingdings" panose="05000000000000000000" pitchFamily="2" charset="2"/>
              </a:rPr>
              <a:t> </a:t>
            </a:r>
            <a:r>
              <a:rPr lang="es-CO" sz="2400" b="1" dirty="0">
                <a:latin typeface="Calibri" panose="020F0502020204030204" pitchFamily="34" charset="0"/>
              </a:rPr>
              <a:t>Crecimiento económico sostenible en el largo plazo, con:</a:t>
            </a:r>
          </a:p>
          <a:p>
            <a:pPr marL="800100" lvl="1" indent="-342900" algn="l">
              <a:buFont typeface="Arial" panose="020B0604020202020204" pitchFamily="34" charset="0"/>
              <a:buChar char="•"/>
            </a:pPr>
            <a:r>
              <a:rPr lang="es-CO" sz="2000" i="1" dirty="0">
                <a:latin typeface="Calibri" panose="020F0502020204030204" pitchFamily="34" charset="0"/>
              </a:rPr>
              <a:t>Equilibrio fiscal</a:t>
            </a:r>
          </a:p>
          <a:p>
            <a:pPr marL="800100" lvl="1" indent="-342900" algn="l">
              <a:buFont typeface="Arial" panose="020B0604020202020204" pitchFamily="34" charset="0"/>
              <a:buChar char="•"/>
            </a:pPr>
            <a:r>
              <a:rPr lang="es-CO" sz="2000" i="1" dirty="0">
                <a:latin typeface="Calibri" panose="020F0502020204030204" pitchFamily="34" charset="0"/>
              </a:rPr>
              <a:t>Elevando la productividad</a:t>
            </a:r>
          </a:p>
          <a:p>
            <a:pPr marL="800100" lvl="1" indent="-342900" algn="l">
              <a:buFont typeface="Arial" panose="020B0604020202020204" pitchFamily="34" charset="0"/>
              <a:buChar char="•"/>
            </a:pPr>
            <a:r>
              <a:rPr lang="es-CO" sz="2000" i="1" dirty="0">
                <a:latin typeface="Calibri" panose="020F0502020204030204" pitchFamily="34" charset="0"/>
              </a:rPr>
              <a:t>Generando empleo</a:t>
            </a:r>
          </a:p>
          <a:p>
            <a:pPr algn="l"/>
            <a:r>
              <a:rPr lang="es-CO" sz="2400" dirty="0">
                <a:latin typeface="Wingdings" panose="05000000000000000000" pitchFamily="2" charset="2"/>
              </a:rPr>
              <a:t> </a:t>
            </a:r>
            <a:r>
              <a:rPr lang="es-CO" sz="2400" b="1" dirty="0">
                <a:latin typeface="Calibri" panose="020F0502020204030204" pitchFamily="34" charset="0"/>
              </a:rPr>
              <a:t>Exportaciones: reducir la dependencia de las mercaderías</a:t>
            </a:r>
          </a:p>
          <a:p>
            <a:pPr algn="l"/>
            <a:r>
              <a:rPr lang="es-CO" sz="2400" dirty="0">
                <a:latin typeface="Wingdings" panose="05000000000000000000" pitchFamily="2" charset="2"/>
              </a:rPr>
              <a:t> </a:t>
            </a:r>
            <a:r>
              <a:rPr lang="es-CO" sz="2400" b="1" dirty="0">
                <a:latin typeface="Calibri" panose="020F0502020204030204" pitchFamily="34" charset="0"/>
              </a:rPr>
              <a:t>Elevar la tasa de ahorro doméstico y mantener atracción de los</a:t>
            </a:r>
          </a:p>
          <a:p>
            <a:pPr algn="l"/>
            <a:r>
              <a:rPr lang="es-CO" sz="2400" b="1" dirty="0">
                <a:latin typeface="Calibri" panose="020F0502020204030204" pitchFamily="34" charset="0"/>
              </a:rPr>
              <a:t>inversionistas extranjeros</a:t>
            </a:r>
          </a:p>
          <a:p>
            <a:pPr algn="l"/>
            <a:r>
              <a:rPr lang="es-CO" sz="2400" dirty="0">
                <a:latin typeface="Wingdings" panose="05000000000000000000" pitchFamily="2" charset="2"/>
              </a:rPr>
              <a:t> </a:t>
            </a:r>
            <a:r>
              <a:rPr lang="es-CO" sz="2400" b="1" dirty="0">
                <a:latin typeface="Calibri" panose="020F0502020204030204" pitchFamily="34" charset="0"/>
              </a:rPr>
              <a:t>Aumentar la tasa de inversión, y</a:t>
            </a:r>
          </a:p>
          <a:p>
            <a:pPr algn="l"/>
            <a:r>
              <a:rPr lang="es-CO" sz="2400" dirty="0">
                <a:latin typeface="Wingdings" panose="05000000000000000000" pitchFamily="2" charset="2"/>
              </a:rPr>
              <a:t> </a:t>
            </a:r>
            <a:r>
              <a:rPr lang="es-CO" sz="2400" b="1" dirty="0">
                <a:latin typeface="Calibri" panose="020F0502020204030204" pitchFamily="34" charset="0"/>
              </a:rPr>
              <a:t>Proyectos con maduración a largo plazo en infraestructura</a:t>
            </a:r>
          </a:p>
          <a:p>
            <a:pPr algn="l"/>
            <a:r>
              <a:rPr lang="es-CO" sz="2400" dirty="0">
                <a:latin typeface="Wingdings" panose="05000000000000000000" pitchFamily="2" charset="2"/>
              </a:rPr>
              <a:t> </a:t>
            </a:r>
            <a:r>
              <a:rPr lang="es-CO" sz="2400" b="1" dirty="0">
                <a:latin typeface="Calibri" panose="020F0502020204030204" pitchFamily="34" charset="0"/>
              </a:rPr>
              <a:t>Estímulo a innovación y modernización</a:t>
            </a:r>
          </a:p>
          <a:p>
            <a:pPr algn="l"/>
            <a:r>
              <a:rPr lang="es-CO" sz="2400" dirty="0">
                <a:latin typeface="Wingdings" panose="05000000000000000000" pitchFamily="2" charset="2"/>
              </a:rPr>
              <a:t> </a:t>
            </a:r>
            <a:r>
              <a:rPr lang="es-CO" sz="2400" b="1" dirty="0">
                <a:latin typeface="Calibri" panose="020F0502020204030204" pitchFamily="34" charset="0"/>
              </a:rPr>
              <a:t>Desarrollar la economía doméstica y el mercado de valores</a:t>
            </a:r>
          </a:p>
          <a:p>
            <a:r>
              <a:rPr lang="es-CO" sz="2800" b="1" dirty="0" err="1">
                <a:latin typeface="Calibri,Bold"/>
              </a:rPr>
              <a:t>PYMEs</a:t>
            </a:r>
            <a:r>
              <a:rPr lang="es-CO" sz="2800" b="1" dirty="0">
                <a:latin typeface="Calibri,Bold"/>
              </a:rPr>
              <a:t> - Pequeñas y Medianas empresas son 	fundamentales</a:t>
            </a:r>
            <a:endParaRPr lang="es-CO"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12360" y="476672"/>
            <a:ext cx="1331640" cy="2088231"/>
          </a:xfrm>
          <a:prstGeom prst="rect">
            <a:avLst/>
          </a:prstGeom>
        </p:spPr>
      </p:pic>
    </p:spTree>
    <p:extLst>
      <p:ext uri="{BB962C8B-B14F-4D97-AF65-F5344CB8AC3E}">
        <p14:creationId xmlns:p14="http://schemas.microsoft.com/office/powerpoint/2010/main" val="12861606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6561534"/>
            <a:ext cx="1905000" cy="323850"/>
          </a:xfrm>
        </p:spPr>
        <p:txBody>
          <a:bodyPr/>
          <a:lstStyle/>
          <a:p>
            <a:pPr>
              <a:defRPr/>
            </a:pPr>
            <a:r>
              <a:rPr lang="es-ES_tradnl" sz="1100" b="1" dirty="0">
                <a:solidFill>
                  <a:schemeClr val="tx1"/>
                </a:solidFill>
              </a:rPr>
              <a:t>Fuente: </a:t>
            </a:r>
            <a:r>
              <a:rPr lang="es-ES_tradnl" b="1" dirty="0">
                <a:solidFill>
                  <a:schemeClr val="tx1"/>
                </a:solidFill>
              </a:rPr>
              <a:t>Amaro Gómez- </a:t>
            </a:r>
            <a:r>
              <a:rPr lang="es-ES_tradnl" b="1" dirty="0" err="1">
                <a:solidFill>
                  <a:schemeClr val="tx1"/>
                </a:solidFill>
              </a:rPr>
              <a:t>CReCER</a:t>
            </a:r>
            <a:r>
              <a:rPr lang="es-ES_tradnl" b="1" dirty="0">
                <a:solidFill>
                  <a:schemeClr val="tx1"/>
                </a:solidFill>
              </a:rPr>
              <a:t>  2015</a:t>
            </a:r>
          </a:p>
        </p:txBody>
      </p:sp>
      <p:sp>
        <p:nvSpPr>
          <p:cNvPr id="4" name="Rectángulo 3"/>
          <p:cNvSpPr/>
          <p:nvPr/>
        </p:nvSpPr>
        <p:spPr>
          <a:xfrm>
            <a:off x="0" y="44624"/>
            <a:ext cx="9144000" cy="6444841"/>
          </a:xfrm>
          <a:prstGeom prst="rect">
            <a:avLst/>
          </a:prstGeom>
        </p:spPr>
        <p:txBody>
          <a:bodyPr wrap="square">
            <a:spAutoFit/>
          </a:bodyPr>
          <a:lstStyle/>
          <a:p>
            <a:pPr algn="l"/>
            <a:r>
              <a:rPr lang="es-CO" sz="2400" b="1" dirty="0">
                <a:latin typeface="Calibri,Bold"/>
              </a:rPr>
              <a:t>Pequeñas y Medianas Empresas: Características y Desafíos</a:t>
            </a:r>
          </a:p>
          <a:p>
            <a:pPr algn="l"/>
            <a:r>
              <a:rPr lang="es-CO" sz="2800" b="1" dirty="0">
                <a:latin typeface="Wingdings" panose="05000000000000000000" pitchFamily="2" charset="2"/>
              </a:rPr>
              <a:t> </a:t>
            </a:r>
            <a:r>
              <a:rPr lang="es-CO" sz="2800" b="1" dirty="0">
                <a:latin typeface="Calibri" panose="020F0502020204030204" pitchFamily="34" charset="0"/>
              </a:rPr>
              <a:t>Características:</a:t>
            </a:r>
          </a:p>
          <a:p>
            <a:pPr algn="l"/>
            <a:r>
              <a:rPr lang="es-CO" sz="2400" dirty="0">
                <a:latin typeface="Wingdings" panose="05000000000000000000" pitchFamily="2" charset="2"/>
              </a:rPr>
              <a:t>	 	</a:t>
            </a:r>
            <a:r>
              <a:rPr lang="es-CO" sz="2400" dirty="0">
                <a:latin typeface="Calibri" panose="020F0502020204030204" pitchFamily="34" charset="0"/>
              </a:rPr>
              <a:t>Gran número de organizaciones (&gt; 90%)</a:t>
            </a:r>
          </a:p>
          <a:p>
            <a:pPr lvl="1" algn="l"/>
            <a:r>
              <a:rPr lang="es-CO" sz="2400" dirty="0">
                <a:latin typeface="Wingdings" panose="05000000000000000000" pitchFamily="2" charset="2"/>
              </a:rPr>
              <a:t>	 	</a:t>
            </a:r>
            <a:r>
              <a:rPr lang="es-CO" sz="2400" dirty="0">
                <a:latin typeface="Calibri" panose="020F0502020204030204" pitchFamily="34" charset="0"/>
              </a:rPr>
              <a:t>Generan mayor cuantidad de empleos</a:t>
            </a:r>
          </a:p>
          <a:p>
            <a:pPr lvl="1" algn="l"/>
            <a:r>
              <a:rPr lang="es-CO" sz="2400" dirty="0">
                <a:latin typeface="Wingdings" panose="05000000000000000000" pitchFamily="2" charset="2"/>
              </a:rPr>
              <a:t>	 	</a:t>
            </a:r>
            <a:r>
              <a:rPr lang="es-CO" sz="2400" dirty="0">
                <a:latin typeface="Calibri" panose="020F0502020204030204" pitchFamily="34" charset="0"/>
              </a:rPr>
              <a:t>Elevada tasa de mortalidad (superior a 70% en 5 años)</a:t>
            </a:r>
          </a:p>
          <a:p>
            <a:pPr lvl="1" algn="l"/>
            <a:r>
              <a:rPr lang="es-CO" sz="2400" dirty="0">
                <a:latin typeface="Wingdings" panose="05000000000000000000" pitchFamily="2" charset="2"/>
              </a:rPr>
              <a:t>	 	</a:t>
            </a:r>
            <a:r>
              <a:rPr lang="es-CO" sz="2400" dirty="0">
                <a:latin typeface="Calibri" panose="020F0502020204030204" pitchFamily="34" charset="0"/>
              </a:rPr>
              <a:t>Estructura organizacional simples</a:t>
            </a:r>
          </a:p>
          <a:p>
            <a:pPr algn="l"/>
            <a:r>
              <a:rPr lang="es-CO" sz="2400" dirty="0">
                <a:latin typeface="Wingdings" panose="05000000000000000000" pitchFamily="2" charset="2"/>
              </a:rPr>
              <a:t>	 	</a:t>
            </a:r>
            <a:r>
              <a:rPr lang="es-CO" sz="2400" dirty="0">
                <a:latin typeface="Calibri" panose="020F0502020204030204" pitchFamily="34" charset="0"/>
              </a:rPr>
              <a:t>Gestión financiera del negocio y de los dueños 			‘combinada’</a:t>
            </a:r>
          </a:p>
          <a:p>
            <a:pPr algn="l"/>
            <a:r>
              <a:rPr lang="es-CO" sz="2800" b="1" dirty="0">
                <a:latin typeface="Wingdings" panose="05000000000000000000" pitchFamily="2" charset="2"/>
              </a:rPr>
              <a:t> </a:t>
            </a:r>
            <a:r>
              <a:rPr lang="es-CO" sz="2800" b="1" dirty="0">
                <a:latin typeface="Calibri" panose="020F0502020204030204" pitchFamily="34" charset="0"/>
              </a:rPr>
              <a:t>Desafíos:</a:t>
            </a:r>
          </a:p>
          <a:p>
            <a:pPr algn="l"/>
            <a:r>
              <a:rPr lang="es-CO" sz="2400" dirty="0">
                <a:latin typeface="Wingdings" panose="05000000000000000000" pitchFamily="2" charset="2"/>
              </a:rPr>
              <a:t>	 	</a:t>
            </a:r>
            <a:r>
              <a:rPr lang="es-CO" sz="2400" dirty="0">
                <a:latin typeface="Calibri" panose="020F0502020204030204" pitchFamily="34" charset="0"/>
              </a:rPr>
              <a:t>Atracción, capacitación y retención de empleados</a:t>
            </a:r>
          </a:p>
          <a:p>
            <a:pPr algn="l"/>
            <a:r>
              <a:rPr lang="es-CO" sz="2400" dirty="0">
                <a:latin typeface="Wingdings" panose="05000000000000000000" pitchFamily="2" charset="2"/>
              </a:rPr>
              <a:t>	 	</a:t>
            </a:r>
            <a:r>
              <a:rPr lang="es-CO" sz="2400" dirty="0">
                <a:latin typeface="Calibri" panose="020F0502020204030204" pitchFamily="34" charset="0"/>
              </a:rPr>
              <a:t>Desarrollo de productos e innovación</a:t>
            </a:r>
          </a:p>
          <a:p>
            <a:pPr algn="l"/>
            <a:r>
              <a:rPr lang="es-CO" sz="2400" dirty="0">
                <a:latin typeface="Wingdings" panose="05000000000000000000" pitchFamily="2" charset="2"/>
              </a:rPr>
              <a:t>	 	</a:t>
            </a:r>
            <a:r>
              <a:rPr lang="es-CO" sz="2400" dirty="0">
                <a:latin typeface="Calibri" panose="020F0502020204030204" pitchFamily="34" charset="0"/>
              </a:rPr>
              <a:t>Mejorar estructura organizacional y profesional</a:t>
            </a:r>
          </a:p>
          <a:p>
            <a:pPr algn="l"/>
            <a:r>
              <a:rPr lang="es-CO" sz="2400" dirty="0">
                <a:latin typeface="Wingdings" panose="05000000000000000000" pitchFamily="2" charset="2"/>
              </a:rPr>
              <a:t> </a:t>
            </a:r>
            <a:r>
              <a:rPr lang="es-CO" sz="2800" b="1" i="1" dirty="0">
                <a:latin typeface="Calibri,BoldItalic"/>
              </a:rPr>
              <a:t>Acceso a préstamos y atracción de inversionistas</a:t>
            </a:r>
          </a:p>
          <a:p>
            <a:pPr algn="l"/>
            <a:r>
              <a:rPr lang="es-CO" sz="2800" b="1" dirty="0">
                <a:latin typeface="Calibri,Bold"/>
              </a:rPr>
              <a:t>	</a:t>
            </a:r>
            <a:endParaRPr lang="es-CO" sz="2800" dirty="0"/>
          </a:p>
        </p:txBody>
      </p:sp>
    </p:spTree>
    <p:extLst>
      <p:ext uri="{BB962C8B-B14F-4D97-AF65-F5344CB8AC3E}">
        <p14:creationId xmlns:p14="http://schemas.microsoft.com/office/powerpoint/2010/main" val="18603153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15</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6193515" cy="37170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93515" y="0"/>
            <a:ext cx="2986997" cy="37170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3717034"/>
            <a:ext cx="2555776" cy="32101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555776" y="3717033"/>
            <a:ext cx="6624736" cy="3210167"/>
          </a:xfrm>
          <a:prstGeom prst="rect">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s-CO" sz="16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600" b="1" i="1" u="sng" dirty="0" err="1">
                <a:hlinkClick r:id="rId5" tooltip="Esagila"/>
              </a:rPr>
              <a:t>Esagila</a:t>
            </a:r>
            <a:r>
              <a:rPr lang="es-CO" sz="1600" b="1" i="1" dirty="0"/>
              <a:t> -templo dedicado a </a:t>
            </a:r>
            <a:r>
              <a:rPr lang="es-CO" sz="1600" b="1" i="1" u="sng" dirty="0" err="1">
                <a:hlinkClick r:id="rId6" tooltip="Marduk"/>
              </a:rPr>
              <a:t>Marduk</a:t>
            </a:r>
            <a:r>
              <a:rPr lang="es-CO" sz="1600" b="1" i="1" dirty="0"/>
              <a:t>-, originalmente tenía siete pisos de altura y más de 91 metros, pero pocos de sus restos permanecen en la actualidad.</a:t>
            </a:r>
          </a:p>
          <a:p>
            <a:r>
              <a:rPr lang="es-CO" sz="16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600" b="1" i="1" dirty="0" err="1"/>
              <a:t>Nabopolasar</a:t>
            </a:r>
            <a:r>
              <a:rPr lang="es-CO" sz="1600" b="1" i="1" dirty="0"/>
              <a:t> (625-605 AC), fundador de la dinastía caldea.</a:t>
            </a:r>
          </a:p>
        </p:txBody>
      </p:sp>
    </p:spTree>
    <p:extLst>
      <p:ext uri="{BB962C8B-B14F-4D97-AF65-F5344CB8AC3E}">
        <p14:creationId xmlns:p14="http://schemas.microsoft.com/office/powerpoint/2010/main" val="7360543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0"/>
          </p:nvPr>
        </p:nvSpPr>
        <p:spPr/>
        <p:txBody>
          <a:bodyPr/>
          <a:lstStyle/>
          <a:p>
            <a:pPr>
              <a:defRPr/>
            </a:pPr>
            <a:fld id="{680876C3-5B85-43D9-9CB8-66632069018E}" type="slidenum">
              <a:rPr lang="es-ES_tradnl" smtClean="0"/>
              <a:pPr>
                <a:defRPr/>
              </a:pPr>
              <a:t>16</a:t>
            </a:fld>
            <a:endParaRPr lang="es-ES_tradnl" dirty="0"/>
          </a:p>
        </p:txBody>
      </p:sp>
      <p:sp>
        <p:nvSpPr>
          <p:cNvPr id="6" name="1 Título"/>
          <p:cNvSpPr>
            <a:spLocks noGrp="1"/>
          </p:cNvSpPr>
          <p:nvPr>
            <p:ph type="ctrTitle"/>
          </p:nvPr>
        </p:nvSpPr>
        <p:spPr bwMode="auto">
          <a:xfrm>
            <a:off x="0" y="2511425"/>
            <a:ext cx="9144000" cy="15808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eaLnBrk="1" hangingPunct="1"/>
            <a:r>
              <a:rPr lang="es-CO" altLang="es-ES" sz="4600" dirty="0">
                <a:ln>
                  <a:noFill/>
                </a:ln>
              </a:rPr>
              <a:t>1. Contexto legal de la convergencia a NIIF/NIC y NICSP</a:t>
            </a:r>
          </a:p>
        </p:txBody>
      </p:sp>
      <p:pic>
        <p:nvPicPr>
          <p:cNvPr id="5" name="Picture 2" descr="Resultado de imagen para NI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4211960" cy="18448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esultado de imagen para NI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88024" y="0"/>
            <a:ext cx="4312433" cy="18448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Resultado de imagen para NII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24128" y="4168580"/>
            <a:ext cx="3419872" cy="2741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Resultado de imagen para NIIF"/>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5413" y="4149080"/>
            <a:ext cx="3006427" cy="2741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131840" y="4005065"/>
            <a:ext cx="2736304"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agen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79912" y="5445224"/>
            <a:ext cx="1368153" cy="360040"/>
          </a:xfrm>
          <a:prstGeom prst="rect">
            <a:avLst/>
          </a:prstGeom>
        </p:spPr>
      </p:pic>
    </p:spTree>
    <p:extLst>
      <p:ext uri="{BB962C8B-B14F-4D97-AF65-F5344CB8AC3E}">
        <p14:creationId xmlns:p14="http://schemas.microsoft.com/office/powerpoint/2010/main" val="13315280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34924" y="764704"/>
            <a:ext cx="4537076" cy="648072"/>
          </a:xfrm>
          <a:noFill/>
          <a:ln w="9525">
            <a:solidFill>
              <a:srgbClr val="000000"/>
            </a:solid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r>
              <a:rPr lang="es-ES" sz="1800" dirty="0">
                <a:cs typeface="Times New Roman" pitchFamily="18" charset="0"/>
              </a:rPr>
              <a:t>Estrategia de Convergencia de la Regulación Contable Pública  hacia NIIF y NICSP</a:t>
            </a:r>
            <a:endParaRPr lang="es-ES" altLang="es-ES" sz="1900" dirty="0"/>
          </a:p>
        </p:txBody>
      </p:sp>
      <p:sp>
        <p:nvSpPr>
          <p:cNvPr id="4" name="3 Marcador de número de diapositiva"/>
          <p:cNvSpPr>
            <a:spLocks noGrp="1"/>
          </p:cNvSpPr>
          <p:nvPr>
            <p:ph type="sldNum" sz="quarter" idx="20"/>
          </p:nvPr>
        </p:nvSpPr>
        <p:spPr/>
        <p:txBody>
          <a:bodyPr/>
          <a:lstStyle/>
          <a:p>
            <a:pPr>
              <a:defRPr/>
            </a:pPr>
            <a:fld id="{A734510A-6B79-433E-8C0E-44E491A537AF}" type="slidenum">
              <a:rPr lang="es-ES_tradnl"/>
              <a:pPr>
                <a:defRPr/>
              </a:pPr>
              <a:t>17</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7984" y="2493698"/>
            <a:ext cx="4932548" cy="467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668068" y="5141229"/>
            <a:ext cx="2360315" cy="3039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2000" b="1" i="0" u="none" strike="noStrike" cap="none" normalizeH="0" baseline="0" dirty="0">
                <a:ln>
                  <a:noFill/>
                </a:ln>
                <a:solidFill>
                  <a:schemeClr val="accent2">
                    <a:lumMod val="50000"/>
                  </a:schemeClr>
                </a:solidFill>
                <a:effectLst/>
                <a:latin typeface="Times New Roman" pitchFamily="18" charset="0"/>
              </a:rPr>
              <a:t>NICSP</a:t>
            </a:r>
          </a:p>
        </p:txBody>
      </p:sp>
      <p:pic>
        <p:nvPicPr>
          <p:cNvPr id="11" name="Imagen 1"/>
          <p:cNvPicPr>
            <a:picLocks noChangeAspect="1"/>
          </p:cNvPicPr>
          <p:nvPr/>
        </p:nvPicPr>
        <p:blipFill>
          <a:blip r:embed="rId4"/>
          <a:stretch>
            <a:fillRect/>
          </a:stretch>
        </p:blipFill>
        <p:spPr>
          <a:xfrm>
            <a:off x="4716016" y="332656"/>
            <a:ext cx="4320480" cy="2304256"/>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1377" y="1484784"/>
            <a:ext cx="3910583" cy="53769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Título"/>
          <p:cNvSpPr>
            <a:spLocks noGrp="1"/>
          </p:cNvSpPr>
          <p:nvPr>
            <p:ph type="ctrTitle"/>
          </p:nvPr>
        </p:nvSpPr>
        <p:spPr bwMode="auto">
          <a:xfrm>
            <a:off x="467544" y="259904"/>
            <a:ext cx="7920880" cy="9368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s-ES" sz="4400" dirty="0">
                <a:effectLst>
                  <a:outerShdw blurRad="38100" dist="38100" dir="2700000" algn="tl">
                    <a:srgbClr val="000000"/>
                  </a:outerShdw>
                </a:effectLst>
                <a:latin typeface="Calibri" pitchFamily="34" charset="0"/>
                <a:cs typeface="Arial" charset="0"/>
              </a:rPr>
              <a:t>Contexto Legal NIIF/NIC y NICSP</a:t>
            </a:r>
            <a:endParaRPr lang="es-ES" altLang="es-ES" sz="4400" dirty="0"/>
          </a:p>
        </p:txBody>
      </p:sp>
      <p:sp>
        <p:nvSpPr>
          <p:cNvPr id="3" name="2 Marcador de número de diapositiva"/>
          <p:cNvSpPr>
            <a:spLocks noGrp="1"/>
          </p:cNvSpPr>
          <p:nvPr>
            <p:ph type="sldNum" sz="quarter" idx="15"/>
          </p:nvPr>
        </p:nvSpPr>
        <p:spPr/>
        <p:txBody>
          <a:bodyPr/>
          <a:lstStyle/>
          <a:p>
            <a:pPr>
              <a:defRPr/>
            </a:pPr>
            <a:fld id="{5B9744C6-0976-4199-BD6F-DDF0E7FB7E0D}" type="slidenum">
              <a:rPr lang="es-ES_tradnl"/>
              <a:pPr>
                <a:defRPr/>
              </a:pPr>
              <a:t>18</a:t>
            </a:fld>
            <a:endParaRPr lang="es-ES_tradnl" dirty="0"/>
          </a:p>
        </p:txBody>
      </p:sp>
      <p:sp>
        <p:nvSpPr>
          <p:cNvPr id="6" name="Rectangle 12"/>
          <p:cNvSpPr txBox="1">
            <a:spLocks noChangeArrowheads="1"/>
          </p:cNvSpPr>
          <p:nvPr/>
        </p:nvSpPr>
        <p:spPr bwMode="auto">
          <a:xfrm>
            <a:off x="251521" y="980728"/>
            <a:ext cx="8568952" cy="573691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eaLnBrk="1" hangingPunct="1">
              <a:lnSpc>
                <a:spcPct val="90000"/>
              </a:lnSpc>
            </a:pPr>
            <a:endParaRPr lang="es-ES" altLang="es-ES" sz="1800" b="1" dirty="0">
              <a:latin typeface="Calibri" pitchFamily="34" charset="0"/>
            </a:endParaRPr>
          </a:p>
          <a:p>
            <a:pPr marL="65087" indent="0" eaLnBrk="1" hangingPunct="1">
              <a:lnSpc>
                <a:spcPct val="90000"/>
              </a:lnSpc>
              <a:buNone/>
            </a:pPr>
            <a:endParaRPr lang="es-ES" altLang="es-ES" sz="1800" b="1" dirty="0">
              <a:latin typeface="Calibri" pitchFamily="34" charset="0"/>
            </a:endParaRPr>
          </a:p>
          <a:p>
            <a:pPr marL="65087" indent="0" eaLnBrk="1" hangingPunct="1">
              <a:lnSpc>
                <a:spcPct val="90000"/>
              </a:lnSpc>
              <a:buNone/>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800" b="1" dirty="0">
              <a:latin typeface="Calibri" pitchFamily="34" charset="0"/>
            </a:endParaRPr>
          </a:p>
          <a:p>
            <a:pPr eaLnBrk="1" hangingPunct="1">
              <a:lnSpc>
                <a:spcPct val="90000"/>
              </a:lnSpc>
            </a:pPr>
            <a:endParaRPr lang="es-ES" altLang="es-ES" sz="1600" b="1" dirty="0">
              <a:latin typeface="Calibri" pitchFamily="34" charset="0"/>
            </a:endParaRPr>
          </a:p>
        </p:txBody>
      </p:sp>
      <p:sp>
        <p:nvSpPr>
          <p:cNvPr id="5" name="4 Forma libre"/>
          <p:cNvSpPr/>
          <p:nvPr/>
        </p:nvSpPr>
        <p:spPr>
          <a:xfrm>
            <a:off x="611560" y="1628800"/>
            <a:ext cx="2736304" cy="800978"/>
          </a:xfrm>
          <a:custGeom>
            <a:avLst/>
            <a:gdLst>
              <a:gd name="connsiteX0" fmla="*/ 0 w 2786105"/>
              <a:gd name="connsiteY0" fmla="*/ 0 h 611175"/>
              <a:gd name="connsiteX1" fmla="*/ 2786105 w 2786105"/>
              <a:gd name="connsiteY1" fmla="*/ 0 h 611175"/>
              <a:gd name="connsiteX2" fmla="*/ 2786105 w 2786105"/>
              <a:gd name="connsiteY2" fmla="*/ 611175 h 611175"/>
              <a:gd name="connsiteX3" fmla="*/ 0 w 2786105"/>
              <a:gd name="connsiteY3" fmla="*/ 611175 h 611175"/>
              <a:gd name="connsiteX4" fmla="*/ 0 w 2786105"/>
              <a:gd name="connsiteY4" fmla="*/ 0 h 6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11175">
                <a:moveTo>
                  <a:pt x="0" y="0"/>
                </a:moveTo>
                <a:lnTo>
                  <a:pt x="2786105" y="0"/>
                </a:lnTo>
                <a:lnTo>
                  <a:pt x="2786105" y="611175"/>
                </a:lnTo>
                <a:lnTo>
                  <a:pt x="0" y="611175"/>
                </a:lnTo>
                <a:lnTo>
                  <a:pt x="0" y="0"/>
                </a:lnTo>
                <a:close/>
              </a:path>
            </a:pathLst>
          </a:custGeom>
          <a:ln>
            <a:solidFill>
              <a:schemeClr val="accent6">
                <a:lumMod val="75000"/>
              </a:schemeClr>
            </a:solidFill>
          </a:ln>
          <a:effectLst>
            <a:glow rad="63500">
              <a:schemeClr val="accent3">
                <a:satMod val="175000"/>
                <a:alpha val="40000"/>
              </a:schemeClr>
            </a:glow>
          </a:effectLst>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Artículo 354 de la Constitución Política</a:t>
            </a:r>
            <a:endParaRPr lang="es-ES" sz="2000" kern="1200" dirty="0"/>
          </a:p>
        </p:txBody>
      </p:sp>
      <p:sp>
        <p:nvSpPr>
          <p:cNvPr id="8" name="7 Rectángulo"/>
          <p:cNvSpPr/>
          <p:nvPr/>
        </p:nvSpPr>
        <p:spPr>
          <a:xfrm>
            <a:off x="251520" y="1484784"/>
            <a:ext cx="609460" cy="914190"/>
          </a:xfrm>
          <a:prstGeom prst="rect">
            <a:avLst/>
          </a:prstGeom>
          <a:solidFill>
            <a:schemeClr val="bg1">
              <a:lumMod val="65000"/>
            </a:schemeClr>
          </a:solidFill>
          <a:ln>
            <a:solidFill>
              <a:schemeClr val="accent2">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8 Forma libre"/>
          <p:cNvSpPr/>
          <p:nvPr/>
        </p:nvSpPr>
        <p:spPr>
          <a:xfrm>
            <a:off x="4378183" y="1412776"/>
            <a:ext cx="2786105" cy="648072"/>
          </a:xfrm>
          <a:custGeom>
            <a:avLst/>
            <a:gdLst>
              <a:gd name="connsiteX0" fmla="*/ 0 w 2786105"/>
              <a:gd name="connsiteY0" fmla="*/ 0 h 611175"/>
              <a:gd name="connsiteX1" fmla="*/ 2786105 w 2786105"/>
              <a:gd name="connsiteY1" fmla="*/ 0 h 611175"/>
              <a:gd name="connsiteX2" fmla="*/ 2786105 w 2786105"/>
              <a:gd name="connsiteY2" fmla="*/ 611175 h 611175"/>
              <a:gd name="connsiteX3" fmla="*/ 0 w 2786105"/>
              <a:gd name="connsiteY3" fmla="*/ 611175 h 611175"/>
              <a:gd name="connsiteX4" fmla="*/ 0 w 2786105"/>
              <a:gd name="connsiteY4" fmla="*/ 0 h 6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11175">
                <a:moveTo>
                  <a:pt x="0" y="0"/>
                </a:moveTo>
                <a:lnTo>
                  <a:pt x="2786105" y="0"/>
                </a:lnTo>
                <a:lnTo>
                  <a:pt x="2786105" y="611175"/>
                </a:lnTo>
                <a:lnTo>
                  <a:pt x="0" y="6111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Ley 298 / 1996</a:t>
            </a:r>
            <a:endParaRPr lang="es-ES" sz="2000" kern="1200" dirty="0"/>
          </a:p>
        </p:txBody>
      </p:sp>
      <p:sp>
        <p:nvSpPr>
          <p:cNvPr id="10" name="9 Rectángulo"/>
          <p:cNvSpPr/>
          <p:nvPr/>
        </p:nvSpPr>
        <p:spPr>
          <a:xfrm>
            <a:off x="4095180" y="1268760"/>
            <a:ext cx="609460" cy="711797"/>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10 Forma libre"/>
          <p:cNvSpPr/>
          <p:nvPr/>
        </p:nvSpPr>
        <p:spPr>
          <a:xfrm>
            <a:off x="696447" y="2630350"/>
            <a:ext cx="2795433" cy="870658"/>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Ley 1314 de 2009 (Artículos 1º, 6º y 12º)</a:t>
            </a:r>
            <a:endParaRPr lang="es-ES" sz="2000" kern="1200" dirty="0"/>
          </a:p>
        </p:txBody>
      </p:sp>
      <p:sp>
        <p:nvSpPr>
          <p:cNvPr id="12" name="11 Rectángulo"/>
          <p:cNvSpPr/>
          <p:nvPr/>
        </p:nvSpPr>
        <p:spPr>
          <a:xfrm>
            <a:off x="251520" y="2518804"/>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12 Forma libre"/>
          <p:cNvSpPr/>
          <p:nvPr/>
        </p:nvSpPr>
        <p:spPr>
          <a:xfrm>
            <a:off x="4355283" y="2371038"/>
            <a:ext cx="3529085" cy="841938"/>
          </a:xfrm>
          <a:custGeom>
            <a:avLst/>
            <a:gdLst>
              <a:gd name="connsiteX0" fmla="*/ 0 w 2786105"/>
              <a:gd name="connsiteY0" fmla="*/ 0 h 683701"/>
              <a:gd name="connsiteX1" fmla="*/ 2786105 w 2786105"/>
              <a:gd name="connsiteY1" fmla="*/ 0 h 683701"/>
              <a:gd name="connsiteX2" fmla="*/ 2786105 w 2786105"/>
              <a:gd name="connsiteY2" fmla="*/ 683701 h 683701"/>
              <a:gd name="connsiteX3" fmla="*/ 0 w 2786105"/>
              <a:gd name="connsiteY3" fmla="*/ 683701 h 683701"/>
              <a:gd name="connsiteX4" fmla="*/ 0 w 2786105"/>
              <a:gd name="connsiteY4" fmla="*/ 0 h 683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83701">
                <a:moveTo>
                  <a:pt x="0" y="0"/>
                </a:moveTo>
                <a:lnTo>
                  <a:pt x="2786105" y="0"/>
                </a:lnTo>
                <a:lnTo>
                  <a:pt x="2786105" y="683701"/>
                </a:lnTo>
                <a:lnTo>
                  <a:pt x="0" y="683701"/>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Ley 1450 / 2011 (Artículo 240) </a:t>
            </a:r>
            <a:endParaRPr lang="es-ES" sz="2000" kern="1200" dirty="0"/>
          </a:p>
        </p:txBody>
      </p:sp>
      <p:sp>
        <p:nvSpPr>
          <p:cNvPr id="14" name="13 Rectángulo"/>
          <p:cNvSpPr/>
          <p:nvPr/>
        </p:nvSpPr>
        <p:spPr>
          <a:xfrm>
            <a:off x="4106556" y="2204864"/>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14 Forma libre"/>
          <p:cNvSpPr/>
          <p:nvPr/>
        </p:nvSpPr>
        <p:spPr>
          <a:xfrm>
            <a:off x="696447" y="3847467"/>
            <a:ext cx="3011457" cy="805669"/>
          </a:xfrm>
          <a:custGeom>
            <a:avLst/>
            <a:gdLst>
              <a:gd name="connsiteX0" fmla="*/ 0 w 2786105"/>
              <a:gd name="connsiteY0" fmla="*/ 0 h 683701"/>
              <a:gd name="connsiteX1" fmla="*/ 2786105 w 2786105"/>
              <a:gd name="connsiteY1" fmla="*/ 0 h 683701"/>
              <a:gd name="connsiteX2" fmla="*/ 2786105 w 2786105"/>
              <a:gd name="connsiteY2" fmla="*/ 683701 h 683701"/>
              <a:gd name="connsiteX3" fmla="*/ 0 w 2786105"/>
              <a:gd name="connsiteY3" fmla="*/ 683701 h 683701"/>
              <a:gd name="connsiteX4" fmla="*/ 0 w 2786105"/>
              <a:gd name="connsiteY4" fmla="*/ 0 h 683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83701">
                <a:moveTo>
                  <a:pt x="0" y="0"/>
                </a:moveTo>
                <a:lnTo>
                  <a:pt x="2786105" y="0"/>
                </a:lnTo>
                <a:lnTo>
                  <a:pt x="2786105" y="683701"/>
                </a:lnTo>
                <a:lnTo>
                  <a:pt x="0" y="683701"/>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Decreto 3048 / 2011  </a:t>
            </a:r>
            <a:r>
              <a:rPr lang="es-ES" altLang="es-ES" sz="1900" b="1" kern="1200" dirty="0">
                <a:latin typeface="Calibri" pitchFamily="34" charset="0"/>
              </a:rPr>
              <a:t>Comisión Intersectorial</a:t>
            </a:r>
            <a:endParaRPr lang="es-ES" sz="1900" kern="1200" dirty="0"/>
          </a:p>
        </p:txBody>
      </p:sp>
      <p:sp>
        <p:nvSpPr>
          <p:cNvPr id="16" name="15 Rectángulo"/>
          <p:cNvSpPr/>
          <p:nvPr/>
        </p:nvSpPr>
        <p:spPr>
          <a:xfrm>
            <a:off x="251520" y="3655980"/>
            <a:ext cx="607928"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16 Forma libre"/>
          <p:cNvSpPr/>
          <p:nvPr/>
        </p:nvSpPr>
        <p:spPr>
          <a:xfrm>
            <a:off x="4211267" y="3429000"/>
            <a:ext cx="4825229" cy="1137175"/>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Decretos 4946 / 2011,  Modificado por los Decretos 403 y 1618 / 2012 - Aplicación Voluntaria, Decreto 2784 / 2012, 2706 de 2012 y 3022 / 2013</a:t>
            </a:r>
            <a:endParaRPr lang="es-ES" sz="2000" kern="1200" dirty="0"/>
          </a:p>
        </p:txBody>
      </p:sp>
      <p:sp>
        <p:nvSpPr>
          <p:cNvPr id="18" name="17 Rectángulo"/>
          <p:cNvSpPr/>
          <p:nvPr/>
        </p:nvSpPr>
        <p:spPr>
          <a:xfrm>
            <a:off x="4095180" y="3356992"/>
            <a:ext cx="609460" cy="1144739"/>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18 Forma libre"/>
          <p:cNvSpPr/>
          <p:nvPr/>
        </p:nvSpPr>
        <p:spPr>
          <a:xfrm>
            <a:off x="696447" y="4836689"/>
            <a:ext cx="3011457" cy="870658"/>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Resoluciones CGN 033 y 220 / 2012  Aplicación Voluntaria</a:t>
            </a:r>
            <a:endParaRPr lang="es-ES" sz="2000" kern="1200" dirty="0"/>
          </a:p>
        </p:txBody>
      </p:sp>
      <p:sp>
        <p:nvSpPr>
          <p:cNvPr id="20" name="19 Rectángulo"/>
          <p:cNvSpPr/>
          <p:nvPr/>
        </p:nvSpPr>
        <p:spPr>
          <a:xfrm>
            <a:off x="251520" y="4747058"/>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20 Forma libre"/>
          <p:cNvSpPr/>
          <p:nvPr/>
        </p:nvSpPr>
        <p:spPr>
          <a:xfrm>
            <a:off x="4378183" y="4725144"/>
            <a:ext cx="3074137" cy="876000"/>
          </a:xfrm>
          <a:custGeom>
            <a:avLst/>
            <a:gdLst>
              <a:gd name="connsiteX0" fmla="*/ 0 w 2786105"/>
              <a:gd name="connsiteY0" fmla="*/ 0 h 444975"/>
              <a:gd name="connsiteX1" fmla="*/ 2786105 w 2786105"/>
              <a:gd name="connsiteY1" fmla="*/ 0 h 444975"/>
              <a:gd name="connsiteX2" fmla="*/ 2786105 w 2786105"/>
              <a:gd name="connsiteY2" fmla="*/ 444975 h 444975"/>
              <a:gd name="connsiteX3" fmla="*/ 0 w 2786105"/>
              <a:gd name="connsiteY3" fmla="*/ 444975 h 444975"/>
              <a:gd name="connsiteX4" fmla="*/ 0 w 2786105"/>
              <a:gd name="connsiteY4" fmla="*/ 0 h 444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444975">
                <a:moveTo>
                  <a:pt x="0" y="0"/>
                </a:moveTo>
                <a:lnTo>
                  <a:pt x="2786105" y="0"/>
                </a:lnTo>
                <a:lnTo>
                  <a:pt x="2786105" y="444975"/>
                </a:lnTo>
                <a:lnTo>
                  <a:pt x="0" y="4449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Resolución 743 / 2013 y 598 / 2014 </a:t>
            </a:r>
            <a:endParaRPr lang="es-ES" sz="2000" kern="1200" dirty="0"/>
          </a:p>
        </p:txBody>
      </p:sp>
      <p:sp>
        <p:nvSpPr>
          <p:cNvPr id="22" name="21 Rectángulo"/>
          <p:cNvSpPr/>
          <p:nvPr/>
        </p:nvSpPr>
        <p:spPr>
          <a:xfrm>
            <a:off x="4095180" y="4653136"/>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22 Forma libre"/>
          <p:cNvSpPr/>
          <p:nvPr/>
        </p:nvSpPr>
        <p:spPr>
          <a:xfrm>
            <a:off x="683569" y="5877272"/>
            <a:ext cx="3024336" cy="912466"/>
          </a:xfrm>
          <a:custGeom>
            <a:avLst/>
            <a:gdLst>
              <a:gd name="connsiteX0" fmla="*/ 0 w 2786105"/>
              <a:gd name="connsiteY0" fmla="*/ 0 h 444975"/>
              <a:gd name="connsiteX1" fmla="*/ 2786105 w 2786105"/>
              <a:gd name="connsiteY1" fmla="*/ 0 h 444975"/>
              <a:gd name="connsiteX2" fmla="*/ 2786105 w 2786105"/>
              <a:gd name="connsiteY2" fmla="*/ 444975 h 444975"/>
              <a:gd name="connsiteX3" fmla="*/ 0 w 2786105"/>
              <a:gd name="connsiteY3" fmla="*/ 444975 h 444975"/>
              <a:gd name="connsiteX4" fmla="*/ 0 w 2786105"/>
              <a:gd name="connsiteY4" fmla="*/ 0 h 444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444975">
                <a:moveTo>
                  <a:pt x="0" y="0"/>
                </a:moveTo>
                <a:lnTo>
                  <a:pt x="2786105" y="0"/>
                </a:lnTo>
                <a:lnTo>
                  <a:pt x="2786105" y="444975"/>
                </a:lnTo>
                <a:lnTo>
                  <a:pt x="0" y="4449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9726" tIns="53340" rIns="53340" bIns="53340" numCol="1" spcCol="1270" anchor="ctr" anchorCtr="0">
            <a:noAutofit/>
          </a:bodyPr>
          <a:lstStyle/>
          <a:p>
            <a:pPr lvl="0" algn="l" defTabSz="622300">
              <a:lnSpc>
                <a:spcPct val="90000"/>
              </a:lnSpc>
              <a:spcBef>
                <a:spcPct val="0"/>
              </a:spcBef>
              <a:spcAft>
                <a:spcPct val="35000"/>
              </a:spcAft>
            </a:pPr>
            <a:r>
              <a:rPr lang="es-ES" altLang="es-ES" sz="2000" b="1" kern="1200" dirty="0">
                <a:latin typeface="Calibri" pitchFamily="34" charset="0"/>
              </a:rPr>
              <a:t>Resolución 414 /2014. Circular 003  e Instructivo 002/14</a:t>
            </a:r>
            <a:endParaRPr lang="es-ES" sz="2000" kern="1200" dirty="0"/>
          </a:p>
        </p:txBody>
      </p:sp>
      <p:sp>
        <p:nvSpPr>
          <p:cNvPr id="24" name="23 Rectángulo"/>
          <p:cNvSpPr/>
          <p:nvPr/>
        </p:nvSpPr>
        <p:spPr>
          <a:xfrm>
            <a:off x="251520" y="5806989"/>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21 Rectángulo"/>
          <p:cNvSpPr/>
          <p:nvPr/>
        </p:nvSpPr>
        <p:spPr>
          <a:xfrm>
            <a:off x="3995936" y="5661248"/>
            <a:ext cx="609460" cy="914190"/>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 name="Rectángulo 1"/>
          <p:cNvSpPr/>
          <p:nvPr/>
        </p:nvSpPr>
        <p:spPr>
          <a:xfrm>
            <a:off x="4536504" y="5805264"/>
            <a:ext cx="2987824" cy="646331"/>
          </a:xfrm>
          <a:prstGeom prst="rect">
            <a:avLst/>
          </a:prstGeom>
          <a:ln>
            <a:solidFill>
              <a:schemeClr val="accent6">
                <a:lumMod val="60000"/>
                <a:lumOff val="40000"/>
              </a:schemeClr>
            </a:solidFill>
          </a:ln>
        </p:spPr>
        <p:txBody>
          <a:bodyPr wrap="square">
            <a:spAutoFit/>
          </a:bodyPr>
          <a:lstStyle/>
          <a:p>
            <a:pPr lvl="0" algn="l" defTabSz="622300">
              <a:lnSpc>
                <a:spcPct val="90000"/>
              </a:lnSpc>
              <a:spcBef>
                <a:spcPct val="0"/>
              </a:spcBef>
              <a:spcAft>
                <a:spcPct val="35000"/>
              </a:spcAft>
            </a:pPr>
            <a:r>
              <a:rPr lang="es-ES" altLang="es-ES" sz="2000" dirty="0">
                <a:latin typeface="Calibri" pitchFamily="34" charset="0"/>
              </a:rPr>
              <a:t>  	</a:t>
            </a:r>
            <a:r>
              <a:rPr lang="es-ES" altLang="es-ES" sz="2000" b="1" dirty="0">
                <a:latin typeface="Calibri" pitchFamily="34" charset="0"/>
              </a:rPr>
              <a:t>Resolución 533 / 15             	Instructivo 02 715</a:t>
            </a:r>
            <a:endParaRPr lang="es-ES" sz="2000" b="1"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35496" y="2511425"/>
            <a:ext cx="8953162" cy="1580832"/>
          </a:xfrm>
        </p:spPr>
        <p:txBody>
          <a:bodyPr/>
          <a:lstStyle/>
          <a:p>
            <a:pPr algn="ctr"/>
            <a:r>
              <a:rPr lang="es-CO" altLang="es-ES" sz="4600" dirty="0"/>
              <a:t>2. Referentes para la Convergencia NIIF/NIC y NICSP</a:t>
            </a:r>
            <a:endParaRPr lang="es-CO" sz="4600" dirty="0"/>
          </a:p>
        </p:txBody>
      </p:sp>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19</a:t>
            </a:fld>
            <a:endParaRPr lang="es-ES_tradnl" dirty="0"/>
          </a:p>
        </p:txBody>
      </p:sp>
    </p:spTree>
    <p:extLst>
      <p:ext uri="{BB962C8B-B14F-4D97-AF65-F5344CB8AC3E}">
        <p14:creationId xmlns:p14="http://schemas.microsoft.com/office/powerpoint/2010/main" val="1132439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179512" y="1988840"/>
            <a:ext cx="8964488" cy="2160240"/>
          </a:xfrm>
        </p:spPr>
        <p:txBody>
          <a:bodyPr/>
          <a:lstStyle/>
          <a:p>
            <a:pPr algn="ctr">
              <a:lnSpc>
                <a:spcPts val="4000"/>
              </a:lnSpc>
              <a:spcAft>
                <a:spcPts val="0"/>
              </a:spcAft>
              <a:defRPr/>
            </a:pPr>
            <a:r>
              <a:rPr lang="es-CO" sz="4500" kern="1200" dirty="0">
                <a:latin typeface="Calibri" panose="020F0502020204030204" pitchFamily="34" charset="0"/>
                <a:cs typeface="Arial" charset="0"/>
              </a:rPr>
              <a:t> </a:t>
            </a:r>
            <a:br>
              <a:rPr lang="es-CO" sz="4500" kern="1200" dirty="0">
                <a:latin typeface="Calibri" panose="020F0502020204030204" pitchFamily="34" charset="0"/>
                <a:cs typeface="Arial" charset="0"/>
              </a:rPr>
            </a:br>
            <a:r>
              <a:rPr lang="es-CO" sz="4000" kern="1200" dirty="0">
                <a:latin typeface="Calibri" panose="020F0502020204030204" pitchFamily="34" charset="0"/>
                <a:cs typeface="Arial" charset="0"/>
              </a:rPr>
              <a:t>ESTADO ACTUAL Y PROSPECTIVA </a:t>
            </a:r>
            <a:br>
              <a:rPr lang="es-CO" sz="4000" kern="1200" dirty="0">
                <a:latin typeface="Calibri" panose="020F0502020204030204" pitchFamily="34" charset="0"/>
                <a:cs typeface="Arial" charset="0"/>
              </a:rPr>
            </a:br>
            <a:r>
              <a:rPr lang="es-CO" sz="4000" kern="1200" dirty="0">
                <a:latin typeface="Calibri" panose="020F0502020204030204" pitchFamily="34" charset="0"/>
                <a:cs typeface="Arial" charset="0"/>
              </a:rPr>
              <a:t>DEL PROCESO DE CONVERGENCIA  DE LA CONTABILIDAD PÚBLICA. NIIF - NICSP </a:t>
            </a:r>
            <a:br>
              <a:rPr lang="es-CO" sz="4500" kern="1200" dirty="0">
                <a:latin typeface="Calibri" panose="020F0502020204030204" pitchFamily="34" charset="0"/>
                <a:cs typeface="Arial" charset="0"/>
              </a:rPr>
            </a:br>
            <a:br>
              <a:rPr lang="es-CO" sz="4500" kern="1200" dirty="0">
                <a:latin typeface="Calibri" panose="020F0502020204030204" pitchFamily="34" charset="0"/>
                <a:cs typeface="Arial" charset="0"/>
              </a:rPr>
            </a:br>
            <a:br>
              <a:rPr lang="es-CO" sz="4500" kern="1200" dirty="0">
                <a:latin typeface="Calibri" panose="020F0502020204030204" pitchFamily="34" charset="0"/>
                <a:cs typeface="Arial" charset="0"/>
              </a:rPr>
            </a:br>
            <a:br>
              <a:rPr lang="es-CO" sz="4500" kern="1200" dirty="0">
                <a:latin typeface="Calibri" panose="020F0502020204030204" pitchFamily="34" charset="0"/>
                <a:cs typeface="Arial" charset="0"/>
              </a:rPr>
            </a:br>
            <a:endParaRPr lang="es-CO" sz="4500" dirty="0"/>
          </a:p>
        </p:txBody>
      </p:sp>
      <p:sp>
        <p:nvSpPr>
          <p:cNvPr id="4" name="3 Marcador de número de diapositiva"/>
          <p:cNvSpPr>
            <a:spLocks noGrp="1"/>
          </p:cNvSpPr>
          <p:nvPr>
            <p:ph type="sldNum" sz="quarter" idx="10"/>
          </p:nvPr>
        </p:nvSpPr>
        <p:spPr>
          <a:xfrm>
            <a:off x="8534400" y="6402388"/>
            <a:ext cx="285750" cy="323850"/>
          </a:xfrm>
        </p:spPr>
        <p:txBody>
          <a:bodyPr/>
          <a:lstStyle/>
          <a:p>
            <a:pPr>
              <a:defRPr/>
            </a:pPr>
            <a:fld id="{436C3D6B-98AF-41D2-8553-E4499C5EBE38}" type="slidenum">
              <a:rPr lang="es-ES_tradnl" sz="1050">
                <a:solidFill>
                  <a:srgbClr val="008080"/>
                </a:solidFill>
                <a:latin typeface="Arial Narrow" panose="020B0606020202030204" pitchFamily="34" charset="0"/>
              </a:rPr>
              <a:pPr>
                <a:defRPr/>
              </a:pPr>
              <a:t>2</a:t>
            </a:fld>
            <a:endParaRPr lang="es-ES_tradnl" sz="1050" dirty="0">
              <a:solidFill>
                <a:srgbClr val="008080"/>
              </a:solidFill>
              <a:latin typeface="Arial Narrow" panose="020B0606020202030204" pitchFamily="34" charset="0"/>
            </a:endParaRPr>
          </a:p>
        </p:txBody>
      </p:sp>
      <p:sp>
        <p:nvSpPr>
          <p:cNvPr id="3" name="AutoShape 2" descr="Resultado de imagen para logo de la contaduria publica"/>
          <p:cNvSpPr>
            <a:spLocks noChangeAspect="1" noChangeArrowheads="1"/>
          </p:cNvSpPr>
          <p:nvPr/>
        </p:nvSpPr>
        <p:spPr bwMode="auto">
          <a:xfrm>
            <a:off x="155575" y="-16299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 name="AutoShape 4" descr="Resultado de imagen para logo de la contaduria publica"/>
          <p:cNvSpPr>
            <a:spLocks noChangeAspect="1" noChangeArrowheads="1"/>
          </p:cNvSpPr>
          <p:nvPr/>
        </p:nvSpPr>
        <p:spPr bwMode="auto">
          <a:xfrm>
            <a:off x="307975" y="-1059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20</a:t>
            </a:fld>
            <a:endParaRPr lang="es-ES_tradnl" dirty="0"/>
          </a:p>
        </p:txBody>
      </p:sp>
      <p:pic>
        <p:nvPicPr>
          <p:cNvPr id="8"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87824" y="332656"/>
            <a:ext cx="6094035" cy="5912516"/>
          </a:xfrm>
          <a:prstGeom prst="rect">
            <a:avLst/>
          </a:prstGeom>
        </p:spPr>
      </p:pic>
      <p:sp>
        <p:nvSpPr>
          <p:cNvPr id="9" name="AutoShape 8"/>
          <p:cNvSpPr>
            <a:spLocks/>
          </p:cNvSpPr>
          <p:nvPr/>
        </p:nvSpPr>
        <p:spPr bwMode="auto">
          <a:xfrm rot="20394883">
            <a:off x="-677629" y="1759778"/>
            <a:ext cx="4380184" cy="3850360"/>
          </a:xfrm>
          <a:custGeom>
            <a:avLst/>
            <a:gdLst>
              <a:gd name="T0" fmla="*/ 2412 w 3063239"/>
              <a:gd name="T1" fmla="*/ 0 h 1914525"/>
              <a:gd name="T2" fmla="*/ 4824 w 3063239"/>
              <a:gd name="T3" fmla="*/ 1508 h 1914525"/>
              <a:gd name="T4" fmla="*/ 2412 w 3063239"/>
              <a:gd name="T5" fmla="*/ 3015 h 1914525"/>
              <a:gd name="T6" fmla="*/ 0 w 3063239"/>
              <a:gd name="T7" fmla="*/ 1508 h 1914525"/>
              <a:gd name="T8" fmla="*/ 0 w 3063239"/>
              <a:gd name="T9" fmla="*/ 3015 h 1914525"/>
              <a:gd name="T10" fmla="*/ 4028 w 3063239"/>
              <a:gd name="T11" fmla="*/ 0 h 1914525"/>
              <a:gd name="T12" fmla="*/ 4824 w 3063239"/>
              <a:gd name="T13" fmla="*/ 603 h 1914525"/>
              <a:gd name="T14" fmla="*/ 4198 w 3063239"/>
              <a:gd name="T15" fmla="*/ 1508 h 1914525"/>
              <a:gd name="T16" fmla="*/ 17694720 60000 65536"/>
              <a:gd name="T17" fmla="*/ 0 60000 65536"/>
              <a:gd name="T18" fmla="*/ 5898240 60000 65536"/>
              <a:gd name="T19" fmla="*/ 11796480 60000 65536"/>
              <a:gd name="T20" fmla="*/ 5898240 60000 65536"/>
              <a:gd name="T21" fmla="*/ 17694720 60000 65536"/>
              <a:gd name="T22" fmla="*/ 0 60000 65536"/>
              <a:gd name="T23" fmla="*/ 5898240 60000 65536"/>
              <a:gd name="T24" fmla="*/ 0 w 3063239"/>
              <a:gd name="T25" fmla="*/ 0 h 1914525"/>
              <a:gd name="T26" fmla="*/ 3063239 w 3063239"/>
              <a:gd name="T27" fmla="*/ 1914525 h 19145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63239" h="1914525">
                <a:moveTo>
                  <a:pt x="0" y="1914525"/>
                </a:moveTo>
                <a:cubicBezTo>
                  <a:pt x="340360" y="1063625"/>
                  <a:pt x="1201896" y="505222"/>
                  <a:pt x="2584608" y="239316"/>
                </a:cubicBezTo>
                <a:lnTo>
                  <a:pt x="2557643" y="0"/>
                </a:lnTo>
                <a:lnTo>
                  <a:pt x="3063239" y="382905"/>
                </a:lnTo>
                <a:lnTo>
                  <a:pt x="2665501" y="957263"/>
                </a:lnTo>
                <a:lnTo>
                  <a:pt x="2638537" y="717947"/>
                </a:lnTo>
                <a:cubicBezTo>
                  <a:pt x="1390052" y="824310"/>
                  <a:pt x="510540" y="1223169"/>
                  <a:pt x="0" y="1914525"/>
                </a:cubicBezTo>
                <a:close/>
              </a:path>
            </a:pathLst>
          </a:custGeom>
          <a:solidFill>
            <a:schemeClr val="tx2"/>
          </a:solidFill>
          <a:ln w="9525">
            <a:noFill/>
            <a:round/>
            <a:headEnd/>
            <a:tailEn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AR"/>
          </a:p>
        </p:txBody>
      </p:sp>
      <p:sp>
        <p:nvSpPr>
          <p:cNvPr id="10" name="AutoShape 6"/>
          <p:cNvSpPr>
            <a:spLocks noChangeArrowheads="1"/>
          </p:cNvSpPr>
          <p:nvPr/>
        </p:nvSpPr>
        <p:spPr bwMode="auto">
          <a:xfrm>
            <a:off x="323528" y="5207413"/>
            <a:ext cx="1912311" cy="669859"/>
          </a:xfrm>
          <a:custGeom>
            <a:avLst/>
            <a:gdLst>
              <a:gd name="T0" fmla="*/ 562 w 713734"/>
              <a:gd name="T1" fmla="*/ 0 h 553297"/>
              <a:gd name="T2" fmla="*/ 1124 w 713734"/>
              <a:gd name="T3" fmla="*/ 435 h 553297"/>
              <a:gd name="T4" fmla="*/ 562 w 713734"/>
              <a:gd name="T5" fmla="*/ 871 h 553297"/>
              <a:gd name="T6" fmla="*/ 0 w 713734"/>
              <a:gd name="T7" fmla="*/ 435 h 553297"/>
              <a:gd name="T8" fmla="*/ 0 w 713734"/>
              <a:gd name="T9" fmla="*/ 0 h 553297"/>
              <a:gd name="T10" fmla="*/ 1124 w 713734"/>
              <a:gd name="T11" fmla="*/ 0 h 553297"/>
              <a:gd name="T12" fmla="*/ 1124 w 713734"/>
              <a:gd name="T13" fmla="*/ 871 h 553297"/>
              <a:gd name="T14" fmla="*/ 0 w 713734"/>
              <a:gd name="T15" fmla="*/ 871 h 553297"/>
              <a:gd name="T16" fmla="*/ 0 w 713734"/>
              <a:gd name="T17" fmla="*/ 0 h 553297"/>
              <a:gd name="T18" fmla="*/ 17694720 60000 65536"/>
              <a:gd name="T19" fmla="*/ 0 60000 65536"/>
              <a:gd name="T20" fmla="*/ 5898240 60000 65536"/>
              <a:gd name="T21" fmla="*/ 11796480 60000 65536"/>
              <a:gd name="T22" fmla="*/ 0 60000 65536"/>
              <a:gd name="T23" fmla="*/ 0 60000 65536"/>
              <a:gd name="T24" fmla="*/ 0 60000 65536"/>
              <a:gd name="T25" fmla="*/ 0 60000 65536"/>
              <a:gd name="T26" fmla="*/ 0 60000 65536"/>
              <a:gd name="T27" fmla="*/ 0 w 713734"/>
              <a:gd name="T28" fmla="*/ 0 h 553297"/>
              <a:gd name="T29" fmla="*/ 713734 w 713734"/>
              <a:gd name="T30" fmla="*/ 553297 h 5532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3734" h="553297">
                <a:moveTo>
                  <a:pt x="0" y="0"/>
                </a:moveTo>
                <a:lnTo>
                  <a:pt x="713734" y="0"/>
                </a:lnTo>
                <a:lnTo>
                  <a:pt x="713734" y="553297"/>
                </a:lnTo>
                <a:lnTo>
                  <a:pt x="0" y="553297"/>
                </a:lnTo>
                <a:lnTo>
                  <a:pt x="0" y="0"/>
                </a:lnTo>
                <a:close/>
              </a:path>
            </a:pathLst>
          </a:custGeom>
          <a:noFill/>
          <a:ln w="9525">
            <a:noFill/>
            <a:miter lim="800000"/>
            <a:headEnd/>
            <a:tailEnd/>
          </a:ln>
        </p:spPr>
        <p:txBody>
          <a:bodyPr lIns="42199" tIns="0" rIns="0" b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s-AR" sz="2400" b="1" dirty="0">
                <a:solidFill>
                  <a:srgbClr val="000000"/>
                </a:solidFill>
              </a:rPr>
              <a:t>Base Caja</a:t>
            </a:r>
            <a:endParaRPr lang="es-AR" sz="2400" dirty="0"/>
          </a:p>
        </p:txBody>
      </p:sp>
      <p:sp>
        <p:nvSpPr>
          <p:cNvPr id="11" name="AutoShape 3"/>
          <p:cNvSpPr>
            <a:spLocks/>
          </p:cNvSpPr>
          <p:nvPr/>
        </p:nvSpPr>
        <p:spPr bwMode="auto">
          <a:xfrm>
            <a:off x="1656770" y="2530614"/>
            <a:ext cx="484450" cy="556239"/>
          </a:xfrm>
          <a:custGeom>
            <a:avLst/>
            <a:gdLst>
              <a:gd name="T0" fmla="*/ 157 w 199110"/>
              <a:gd name="T1" fmla="*/ 0 h 199110"/>
              <a:gd name="T2" fmla="*/ 313 w 199110"/>
              <a:gd name="T3" fmla="*/ 157 h 199110"/>
              <a:gd name="T4" fmla="*/ 157 w 199110"/>
              <a:gd name="T5" fmla="*/ 313 h 199110"/>
              <a:gd name="T6" fmla="*/ 0 w 199110"/>
              <a:gd name="T7" fmla="*/ 157 h 199110"/>
              <a:gd name="T8" fmla="*/ 46 w 199110"/>
              <a:gd name="T9" fmla="*/ 46 h 199110"/>
              <a:gd name="T10" fmla="*/ 46 w 199110"/>
              <a:gd name="T11" fmla="*/ 267 h 199110"/>
              <a:gd name="T12" fmla="*/ 267 w 199110"/>
              <a:gd name="T13" fmla="*/ 267 h 199110"/>
              <a:gd name="T14" fmla="*/ 267 w 199110"/>
              <a:gd name="T15" fmla="*/ 46 h 19911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29262 w 199110"/>
              <a:gd name="T25" fmla="*/ 29262 h 199110"/>
              <a:gd name="T26" fmla="*/ 169848 w 199110"/>
              <a:gd name="T27" fmla="*/ 169848 h 199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110" h="199110">
                <a:moveTo>
                  <a:pt x="0" y="99555"/>
                </a:moveTo>
                <a:lnTo>
                  <a:pt x="0" y="99555"/>
                </a:lnTo>
                <a:cubicBezTo>
                  <a:pt x="0" y="44572"/>
                  <a:pt x="44572" y="0"/>
                  <a:pt x="99554" y="0"/>
                </a:cubicBezTo>
                <a:cubicBezTo>
                  <a:pt x="154537" y="0"/>
                  <a:pt x="199110" y="44572"/>
                  <a:pt x="199110" y="99555"/>
                </a:cubicBezTo>
                <a:cubicBezTo>
                  <a:pt x="199110" y="154537"/>
                  <a:pt x="154537" y="199109"/>
                  <a:pt x="99555" y="199110"/>
                </a:cubicBezTo>
                <a:cubicBezTo>
                  <a:pt x="44572" y="199110"/>
                  <a:pt x="0" y="154537"/>
                  <a:pt x="0" y="99555"/>
                </a:cubicBezTo>
                <a:close/>
              </a:path>
            </a:pathLst>
          </a:custGeom>
          <a:solidFill>
            <a:srgbClr val="9BBB59"/>
          </a:solidFill>
          <a:ln w="25402">
            <a:solidFill>
              <a:srgbClr val="FFFFFF"/>
            </a:solidFill>
            <a:round/>
            <a:headEnd/>
            <a:tailEn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AR"/>
          </a:p>
        </p:txBody>
      </p:sp>
      <p:sp>
        <p:nvSpPr>
          <p:cNvPr id="12" name="AutoShape 2"/>
          <p:cNvSpPr>
            <a:spLocks noChangeArrowheads="1"/>
          </p:cNvSpPr>
          <p:nvPr/>
        </p:nvSpPr>
        <p:spPr bwMode="auto">
          <a:xfrm>
            <a:off x="-35596" y="2088512"/>
            <a:ext cx="1423095" cy="719352"/>
          </a:xfrm>
          <a:custGeom>
            <a:avLst/>
            <a:gdLst>
              <a:gd name="T0" fmla="*/ 579 w 735177"/>
              <a:gd name="T1" fmla="*/ 0 h 1330594"/>
              <a:gd name="T2" fmla="*/ 1158 w 735177"/>
              <a:gd name="T3" fmla="*/ 1048 h 1330594"/>
              <a:gd name="T4" fmla="*/ 579 w 735177"/>
              <a:gd name="T5" fmla="*/ 2095 h 1330594"/>
              <a:gd name="T6" fmla="*/ 0 w 735177"/>
              <a:gd name="T7" fmla="*/ 1048 h 1330594"/>
              <a:gd name="T8" fmla="*/ 0 w 735177"/>
              <a:gd name="T9" fmla="*/ 0 h 1330594"/>
              <a:gd name="T10" fmla="*/ 1158 w 735177"/>
              <a:gd name="T11" fmla="*/ 0 h 1330594"/>
              <a:gd name="T12" fmla="*/ 1158 w 735177"/>
              <a:gd name="T13" fmla="*/ 2095 h 1330594"/>
              <a:gd name="T14" fmla="*/ 0 w 735177"/>
              <a:gd name="T15" fmla="*/ 2095 h 1330594"/>
              <a:gd name="T16" fmla="*/ 0 w 735177"/>
              <a:gd name="T17" fmla="*/ 0 h 1330594"/>
              <a:gd name="T18" fmla="*/ 17694720 60000 65536"/>
              <a:gd name="T19" fmla="*/ 0 60000 65536"/>
              <a:gd name="T20" fmla="*/ 5898240 60000 65536"/>
              <a:gd name="T21" fmla="*/ 11796480 60000 65536"/>
              <a:gd name="T22" fmla="*/ 0 60000 65536"/>
              <a:gd name="T23" fmla="*/ 0 60000 65536"/>
              <a:gd name="T24" fmla="*/ 0 60000 65536"/>
              <a:gd name="T25" fmla="*/ 0 60000 65536"/>
              <a:gd name="T26" fmla="*/ 0 60000 65536"/>
              <a:gd name="T27" fmla="*/ 0 w 735177"/>
              <a:gd name="T28" fmla="*/ 0 h 1330594"/>
              <a:gd name="T29" fmla="*/ 735177 w 735177"/>
              <a:gd name="T30" fmla="*/ 1330594 h 13305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5177" h="1330594">
                <a:moveTo>
                  <a:pt x="0" y="0"/>
                </a:moveTo>
                <a:lnTo>
                  <a:pt x="735177" y="0"/>
                </a:lnTo>
                <a:lnTo>
                  <a:pt x="735177" y="1330594"/>
                </a:lnTo>
                <a:lnTo>
                  <a:pt x="0" y="1330594"/>
                </a:lnTo>
                <a:lnTo>
                  <a:pt x="0" y="0"/>
                </a:lnTo>
                <a:close/>
              </a:path>
            </a:pathLst>
          </a:custGeom>
          <a:noFill/>
          <a:ln w="9525">
            <a:noFill/>
            <a:miter lim="800000"/>
            <a:headEnd/>
            <a:tailEnd/>
          </a:ln>
        </p:spPr>
        <p:txBody>
          <a:bodyPr lIns="105503" tIns="0" rIns="0" bIns="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s-AR" sz="2400" b="1" dirty="0">
                <a:solidFill>
                  <a:srgbClr val="000000"/>
                </a:solidFill>
              </a:rPr>
              <a:t>Base</a:t>
            </a:r>
            <a:r>
              <a:rPr lang="es-AR" sz="2200" b="1" dirty="0">
                <a:solidFill>
                  <a:srgbClr val="000000"/>
                </a:solidFill>
              </a:rPr>
              <a:t> Devengado</a:t>
            </a:r>
            <a:endParaRPr lang="es-AR" sz="2200" dirty="0"/>
          </a:p>
        </p:txBody>
      </p:sp>
      <p:sp>
        <p:nvSpPr>
          <p:cNvPr id="13" name="AutoShape 3"/>
          <p:cNvSpPr>
            <a:spLocks/>
          </p:cNvSpPr>
          <p:nvPr/>
        </p:nvSpPr>
        <p:spPr bwMode="auto">
          <a:xfrm>
            <a:off x="116141" y="5069750"/>
            <a:ext cx="275637" cy="250363"/>
          </a:xfrm>
          <a:custGeom>
            <a:avLst/>
            <a:gdLst>
              <a:gd name="T0" fmla="*/ 157 w 199110"/>
              <a:gd name="T1" fmla="*/ 0 h 199110"/>
              <a:gd name="T2" fmla="*/ 313 w 199110"/>
              <a:gd name="T3" fmla="*/ 157 h 199110"/>
              <a:gd name="T4" fmla="*/ 157 w 199110"/>
              <a:gd name="T5" fmla="*/ 313 h 199110"/>
              <a:gd name="T6" fmla="*/ 0 w 199110"/>
              <a:gd name="T7" fmla="*/ 157 h 199110"/>
              <a:gd name="T8" fmla="*/ 46 w 199110"/>
              <a:gd name="T9" fmla="*/ 46 h 199110"/>
              <a:gd name="T10" fmla="*/ 46 w 199110"/>
              <a:gd name="T11" fmla="*/ 267 h 199110"/>
              <a:gd name="T12" fmla="*/ 267 w 199110"/>
              <a:gd name="T13" fmla="*/ 267 h 199110"/>
              <a:gd name="T14" fmla="*/ 267 w 199110"/>
              <a:gd name="T15" fmla="*/ 46 h 19911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29262 w 199110"/>
              <a:gd name="T25" fmla="*/ 29262 h 199110"/>
              <a:gd name="T26" fmla="*/ 169848 w 199110"/>
              <a:gd name="T27" fmla="*/ 169848 h 199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110" h="199110">
                <a:moveTo>
                  <a:pt x="0" y="99555"/>
                </a:moveTo>
                <a:lnTo>
                  <a:pt x="0" y="99555"/>
                </a:lnTo>
                <a:cubicBezTo>
                  <a:pt x="0" y="44572"/>
                  <a:pt x="44572" y="0"/>
                  <a:pt x="99554" y="0"/>
                </a:cubicBezTo>
                <a:cubicBezTo>
                  <a:pt x="154537" y="0"/>
                  <a:pt x="199110" y="44572"/>
                  <a:pt x="199110" y="99555"/>
                </a:cubicBezTo>
                <a:cubicBezTo>
                  <a:pt x="199110" y="154537"/>
                  <a:pt x="154537" y="199109"/>
                  <a:pt x="99555" y="199110"/>
                </a:cubicBezTo>
                <a:cubicBezTo>
                  <a:pt x="44572" y="199110"/>
                  <a:pt x="0" y="154537"/>
                  <a:pt x="0" y="99555"/>
                </a:cubicBezTo>
                <a:close/>
              </a:path>
            </a:pathLst>
          </a:custGeom>
          <a:solidFill>
            <a:srgbClr val="9BBB59"/>
          </a:solidFill>
          <a:ln w="25402">
            <a:solidFill>
              <a:srgbClr val="FFFFFF"/>
            </a:solidFill>
            <a:round/>
            <a:headEnd/>
            <a:tailEn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s-AR"/>
          </a:p>
        </p:txBody>
      </p:sp>
      <p:sp>
        <p:nvSpPr>
          <p:cNvPr id="14" name="AutoShape 5"/>
          <p:cNvSpPr>
            <a:spLocks/>
          </p:cNvSpPr>
          <p:nvPr/>
        </p:nvSpPr>
        <p:spPr bwMode="auto">
          <a:xfrm>
            <a:off x="687936" y="3693603"/>
            <a:ext cx="283664" cy="380065"/>
          </a:xfrm>
          <a:custGeom>
            <a:avLst/>
            <a:gdLst>
              <a:gd name="T0" fmla="*/ 114 w 143972"/>
              <a:gd name="T1" fmla="*/ 0 h 143972"/>
              <a:gd name="T2" fmla="*/ 227 w 143972"/>
              <a:gd name="T3" fmla="*/ 114 h 143972"/>
              <a:gd name="T4" fmla="*/ 114 w 143972"/>
              <a:gd name="T5" fmla="*/ 227 h 143972"/>
              <a:gd name="T6" fmla="*/ 0 w 143972"/>
              <a:gd name="T7" fmla="*/ 114 h 143972"/>
              <a:gd name="T8" fmla="*/ 33 w 143972"/>
              <a:gd name="T9" fmla="*/ 33 h 143972"/>
              <a:gd name="T10" fmla="*/ 33 w 143972"/>
              <a:gd name="T11" fmla="*/ 194 h 143972"/>
              <a:gd name="T12" fmla="*/ 194 w 143972"/>
              <a:gd name="T13" fmla="*/ 194 h 143972"/>
              <a:gd name="T14" fmla="*/ 194 w 143972"/>
              <a:gd name="T15" fmla="*/ 33 h 143972"/>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20930 w 143972"/>
              <a:gd name="T25" fmla="*/ 20930 h 143972"/>
              <a:gd name="T26" fmla="*/ 123042 w 143972"/>
              <a:gd name="T27" fmla="*/ 123042 h 1439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3972" h="143972">
                <a:moveTo>
                  <a:pt x="0" y="71986"/>
                </a:moveTo>
                <a:lnTo>
                  <a:pt x="0" y="71986"/>
                </a:lnTo>
                <a:cubicBezTo>
                  <a:pt x="0" y="32229"/>
                  <a:pt x="32229" y="0"/>
                  <a:pt x="71985" y="0"/>
                </a:cubicBezTo>
                <a:cubicBezTo>
                  <a:pt x="111742" y="0"/>
                  <a:pt x="143972" y="32229"/>
                  <a:pt x="143972" y="71986"/>
                </a:cubicBezTo>
                <a:cubicBezTo>
                  <a:pt x="143972" y="111742"/>
                  <a:pt x="111742" y="143971"/>
                  <a:pt x="71986" y="143972"/>
                </a:cubicBezTo>
                <a:cubicBezTo>
                  <a:pt x="32229" y="143972"/>
                  <a:pt x="0" y="111742"/>
                  <a:pt x="0" y="71986"/>
                </a:cubicBezTo>
                <a:close/>
              </a:path>
            </a:pathLst>
          </a:custGeom>
          <a:solidFill>
            <a:srgbClr val="9BBB59"/>
          </a:solidFill>
          <a:ln w="25402">
            <a:solidFill>
              <a:srgbClr val="FFFFFF"/>
            </a:solidFill>
            <a:round/>
            <a:headEnd/>
            <a:tailEnd/>
          </a:ln>
        </p:spPr>
        <p:txBody>
          <a:bodyPr/>
          <a:lstStyle/>
          <a:p>
            <a:endParaRPr lang="es-AR"/>
          </a:p>
        </p:txBody>
      </p:sp>
      <p:sp>
        <p:nvSpPr>
          <p:cNvPr id="15" name="AutoShape 4"/>
          <p:cNvSpPr>
            <a:spLocks noChangeArrowheads="1"/>
          </p:cNvSpPr>
          <p:nvPr/>
        </p:nvSpPr>
        <p:spPr bwMode="auto">
          <a:xfrm>
            <a:off x="1043608" y="3934880"/>
            <a:ext cx="1692851" cy="790264"/>
          </a:xfrm>
          <a:custGeom>
            <a:avLst/>
            <a:gdLst>
              <a:gd name="T0" fmla="*/ 579 w 735177"/>
              <a:gd name="T1" fmla="*/ 0 h 1041501"/>
              <a:gd name="T2" fmla="*/ 1157 w 735177"/>
              <a:gd name="T3" fmla="*/ 820 h 1041501"/>
              <a:gd name="T4" fmla="*/ 579 w 735177"/>
              <a:gd name="T5" fmla="*/ 1640 h 1041501"/>
              <a:gd name="T6" fmla="*/ 0 w 735177"/>
              <a:gd name="T7" fmla="*/ 820 h 1041501"/>
              <a:gd name="T8" fmla="*/ 0 w 735177"/>
              <a:gd name="T9" fmla="*/ 0 h 1041501"/>
              <a:gd name="T10" fmla="*/ 1157 w 735177"/>
              <a:gd name="T11" fmla="*/ 0 h 1041501"/>
              <a:gd name="T12" fmla="*/ 1157 w 735177"/>
              <a:gd name="T13" fmla="*/ 1640 h 1041501"/>
              <a:gd name="T14" fmla="*/ 0 w 735177"/>
              <a:gd name="T15" fmla="*/ 1640 h 1041501"/>
              <a:gd name="T16" fmla="*/ 0 w 735177"/>
              <a:gd name="T17" fmla="*/ 0 h 1041501"/>
              <a:gd name="T18" fmla="*/ 17694720 60000 65536"/>
              <a:gd name="T19" fmla="*/ 0 60000 65536"/>
              <a:gd name="T20" fmla="*/ 5898240 60000 65536"/>
              <a:gd name="T21" fmla="*/ 11796480 60000 65536"/>
              <a:gd name="T22" fmla="*/ 0 60000 65536"/>
              <a:gd name="T23" fmla="*/ 0 60000 65536"/>
              <a:gd name="T24" fmla="*/ 0 60000 65536"/>
              <a:gd name="T25" fmla="*/ 0 60000 65536"/>
              <a:gd name="T26" fmla="*/ 0 60000 65536"/>
              <a:gd name="T27" fmla="*/ 0 w 735177"/>
              <a:gd name="T28" fmla="*/ 0 h 1041501"/>
              <a:gd name="T29" fmla="*/ 735177 w 735177"/>
              <a:gd name="T30" fmla="*/ 1041501 h 10415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5177" h="1041501">
                <a:moveTo>
                  <a:pt x="0" y="0"/>
                </a:moveTo>
                <a:lnTo>
                  <a:pt x="735177" y="0"/>
                </a:lnTo>
                <a:lnTo>
                  <a:pt x="735177" y="1041501"/>
                </a:lnTo>
                <a:lnTo>
                  <a:pt x="0" y="1041501"/>
                </a:lnTo>
                <a:lnTo>
                  <a:pt x="0" y="0"/>
                </a:lnTo>
                <a:close/>
              </a:path>
            </a:pathLst>
          </a:custGeom>
          <a:noFill/>
          <a:ln w="9525">
            <a:noFill/>
            <a:miter lim="800000"/>
            <a:headEnd/>
            <a:tailEnd/>
          </a:ln>
        </p:spPr>
        <p:txBody>
          <a:bodyPr lIns="76288" tIns="0" rIns="0" bIns="0"/>
          <a:lstStyle/>
          <a:p>
            <a:pPr eaLnBrk="0" hangingPunct="0"/>
            <a:r>
              <a:rPr lang="es-AR" sz="2400" b="1" dirty="0">
                <a:solidFill>
                  <a:srgbClr val="000000"/>
                </a:solidFill>
              </a:rPr>
              <a:t>Base Caja Modificado</a:t>
            </a:r>
            <a:endParaRPr lang="es-AR" sz="2400" dirty="0"/>
          </a:p>
        </p:txBody>
      </p:sp>
    </p:spTree>
    <p:extLst>
      <p:ext uri="{BB962C8B-B14F-4D97-AF65-F5344CB8AC3E}">
        <p14:creationId xmlns:p14="http://schemas.microsoft.com/office/powerpoint/2010/main" val="238034048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41691127-B32D-4E7D-8BFA-A06DEB7EA862}" type="slidenum">
              <a:rPr lang="es-ES_tradnl"/>
              <a:pPr>
                <a:defRPr/>
              </a:pPr>
              <a:t>21</a:t>
            </a:fld>
            <a:endParaRPr lang="es-ES_tradnl" dirty="0"/>
          </a:p>
        </p:txBody>
      </p:sp>
      <p:pic>
        <p:nvPicPr>
          <p:cNvPr id="7"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761" y="188640"/>
            <a:ext cx="8705334" cy="756812"/>
          </a:xfrm>
          <a:prstGeom prst="rect">
            <a:avLst/>
          </a:prstGeom>
          <a:solidFill>
            <a:schemeClr val="tx1">
              <a:lumMod val="50000"/>
              <a:lumOff val="50000"/>
            </a:schemeClr>
          </a:solidFill>
          <a:ln>
            <a:solidFill>
              <a:schemeClr val="tx1"/>
            </a:solidFill>
          </a:ln>
        </p:spPr>
      </p:pic>
      <p:pic>
        <p:nvPicPr>
          <p:cNvPr id="8" name="Imagen 6"/>
          <p:cNvPicPr>
            <a:picLocks noChangeAspect="1"/>
          </p:cNvPicPr>
          <p:nvPr/>
        </p:nvPicPr>
        <p:blipFill>
          <a:blip r:embed="rId4"/>
          <a:stretch>
            <a:fillRect/>
          </a:stretch>
        </p:blipFill>
        <p:spPr>
          <a:xfrm>
            <a:off x="0" y="1340768"/>
            <a:ext cx="2195736" cy="3200991"/>
          </a:xfrm>
          <a:prstGeom prst="rect">
            <a:avLst/>
          </a:prstGeom>
          <a:effectLst>
            <a:glow rad="139700">
              <a:schemeClr val="accent3">
                <a:satMod val="175000"/>
                <a:alpha val="40000"/>
              </a:schemeClr>
            </a:glow>
          </a:effectLst>
        </p:spPr>
      </p:pic>
      <p:pic>
        <p:nvPicPr>
          <p:cNvPr id="9"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95736" y="1268761"/>
            <a:ext cx="6948264" cy="5256583"/>
          </a:xfrm>
          <a:prstGeom prst="rect">
            <a:avLst/>
          </a:prstGeom>
        </p:spPr>
      </p:pic>
      <p:sp>
        <p:nvSpPr>
          <p:cNvPr id="10" name="Flecha doblada 8"/>
          <p:cNvSpPr/>
          <p:nvPr/>
        </p:nvSpPr>
        <p:spPr>
          <a:xfrm rot="16200000">
            <a:off x="725534" y="4551086"/>
            <a:ext cx="1479527" cy="1460876"/>
          </a:xfrm>
          <a:prstGeom prst="bentArrow">
            <a:avLst/>
          </a:prstGeom>
          <a:solidFill>
            <a:srgbClr val="00B050"/>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22</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496" y="404664"/>
            <a:ext cx="4104456" cy="6264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 name="Imagen 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124339"/>
            <a:ext cx="5724128" cy="63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45893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23</a:t>
            </a:fld>
            <a:endParaRPr lang="es-ES_tradnl" dirty="0"/>
          </a:p>
        </p:txBody>
      </p:sp>
      <p:pic>
        <p:nvPicPr>
          <p:cNvPr id="5" name="Picture 4"/>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365160">
            <a:off x="404193" y="332315"/>
            <a:ext cx="4090966" cy="63671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2564904"/>
            <a:ext cx="4572000"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1 Rectángulo"/>
          <p:cNvSpPr/>
          <p:nvPr/>
        </p:nvSpPr>
        <p:spPr bwMode="auto">
          <a:xfrm>
            <a:off x="4644008" y="260648"/>
            <a:ext cx="4499992" cy="2304256"/>
          </a:xfrm>
          <a:prstGeom prst="rect">
            <a:avLst/>
          </a:prstGeom>
          <a:solidFill>
            <a:schemeClr val="accent5">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es-CO" sz="2800" b="1" dirty="0">
                <a:latin typeface="Times New Roman" pitchFamily="18" charset="0"/>
              </a:rPr>
              <a:t>CONTADURIA GENERAL </a:t>
            </a:r>
          </a:p>
          <a:p>
            <a:pPr algn="ctr" eaLnBrk="0" hangingPunct="0"/>
            <a:r>
              <a:rPr lang="es-CO" sz="2800" b="1" dirty="0">
                <a:latin typeface="Times New Roman" pitchFamily="18" charset="0"/>
              </a:rPr>
              <a:t>DE LA NACIÓN</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tx1"/>
                </a:solidFill>
                <a:effectLst/>
                <a:latin typeface="Times New Roman" pitchFamily="18" charset="0"/>
              </a:rPr>
              <a:t>INFORMES CONTABLES </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tx1"/>
                </a:solidFill>
                <a:effectLst/>
                <a:latin typeface="Times New Roman" pitchFamily="18" charset="0"/>
              </a:rPr>
              <a:t>2014</a:t>
            </a:r>
          </a:p>
        </p:txBody>
      </p:sp>
    </p:spTree>
    <p:extLst>
      <p:ext uri="{BB962C8B-B14F-4D97-AF65-F5344CB8AC3E}">
        <p14:creationId xmlns:p14="http://schemas.microsoft.com/office/powerpoint/2010/main" val="1006951959"/>
      </p:ext>
    </p:extLst>
  </p:cSld>
  <p:clrMapOvr>
    <a:masterClrMapping/>
  </p:clrMapOvr>
  <p:transition spd="slow">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24</a:t>
            </a:fld>
            <a:endParaRPr lang="es-ES_tradnl" dirty="0"/>
          </a:p>
        </p:txBody>
      </p:sp>
      <p:graphicFrame>
        <p:nvGraphicFramePr>
          <p:cNvPr id="5" name="4 Tabla"/>
          <p:cNvGraphicFramePr>
            <a:graphicFrameLocks noGrp="1"/>
          </p:cNvGraphicFramePr>
          <p:nvPr>
            <p:extLst>
              <p:ext uri="{D42A27DB-BD31-4B8C-83A1-F6EECF244321}">
                <p14:modId xmlns:p14="http://schemas.microsoft.com/office/powerpoint/2010/main" val="2950966267"/>
              </p:ext>
            </p:extLst>
          </p:nvPr>
        </p:nvGraphicFramePr>
        <p:xfrm>
          <a:off x="89555" y="54169"/>
          <a:ext cx="8964489" cy="6111139"/>
        </p:xfrm>
        <a:graphic>
          <a:graphicData uri="http://schemas.openxmlformats.org/drawingml/2006/table">
            <a:tbl>
              <a:tblPr/>
              <a:tblGrid>
                <a:gridCol w="1659607">
                  <a:extLst>
                    <a:ext uri="{9D8B030D-6E8A-4147-A177-3AD203B41FA5}">
                      <a16:colId xmlns:a16="http://schemas.microsoft.com/office/drawing/2014/main" val="20000"/>
                    </a:ext>
                  </a:extLst>
                </a:gridCol>
                <a:gridCol w="901676">
                  <a:extLst>
                    <a:ext uri="{9D8B030D-6E8A-4147-A177-3AD203B41FA5}">
                      <a16:colId xmlns:a16="http://schemas.microsoft.com/office/drawing/2014/main" val="20001"/>
                    </a:ext>
                  </a:extLst>
                </a:gridCol>
                <a:gridCol w="927811">
                  <a:extLst>
                    <a:ext uri="{9D8B030D-6E8A-4147-A177-3AD203B41FA5}">
                      <a16:colId xmlns:a16="http://schemas.microsoft.com/office/drawing/2014/main" val="20002"/>
                    </a:ext>
                  </a:extLst>
                </a:gridCol>
                <a:gridCol w="927811">
                  <a:extLst>
                    <a:ext uri="{9D8B030D-6E8A-4147-A177-3AD203B41FA5}">
                      <a16:colId xmlns:a16="http://schemas.microsoft.com/office/drawing/2014/main" val="20003"/>
                    </a:ext>
                  </a:extLst>
                </a:gridCol>
                <a:gridCol w="1006218">
                  <a:extLst>
                    <a:ext uri="{9D8B030D-6E8A-4147-A177-3AD203B41FA5}">
                      <a16:colId xmlns:a16="http://schemas.microsoft.com/office/drawing/2014/main" val="20004"/>
                    </a:ext>
                  </a:extLst>
                </a:gridCol>
                <a:gridCol w="914745">
                  <a:extLst>
                    <a:ext uri="{9D8B030D-6E8A-4147-A177-3AD203B41FA5}">
                      <a16:colId xmlns:a16="http://schemas.microsoft.com/office/drawing/2014/main" val="20005"/>
                    </a:ext>
                  </a:extLst>
                </a:gridCol>
                <a:gridCol w="875541">
                  <a:extLst>
                    <a:ext uri="{9D8B030D-6E8A-4147-A177-3AD203B41FA5}">
                      <a16:colId xmlns:a16="http://schemas.microsoft.com/office/drawing/2014/main" val="20006"/>
                    </a:ext>
                  </a:extLst>
                </a:gridCol>
                <a:gridCol w="993150">
                  <a:extLst>
                    <a:ext uri="{9D8B030D-6E8A-4147-A177-3AD203B41FA5}">
                      <a16:colId xmlns:a16="http://schemas.microsoft.com/office/drawing/2014/main" val="20007"/>
                    </a:ext>
                  </a:extLst>
                </a:gridCol>
                <a:gridCol w="757930">
                  <a:extLst>
                    <a:ext uri="{9D8B030D-6E8A-4147-A177-3AD203B41FA5}">
                      <a16:colId xmlns:a16="http://schemas.microsoft.com/office/drawing/2014/main" val="20008"/>
                    </a:ext>
                  </a:extLst>
                </a:gridCol>
              </a:tblGrid>
              <a:tr h="258250">
                <a:tc gridSpan="9">
                  <a:txBody>
                    <a:bodyPr/>
                    <a:lstStyle/>
                    <a:p>
                      <a:pPr algn="ctr" fontAlgn="b"/>
                      <a:r>
                        <a:rPr lang="es-CO" sz="800" b="1" i="0" u="none" strike="noStrike" dirty="0">
                          <a:solidFill>
                            <a:srgbClr val="000000"/>
                          </a:solidFill>
                          <a:effectLst/>
                          <a:latin typeface="Calibri"/>
                        </a:rPr>
                        <a:t>CONTADURÍA GENERAL DE LA NACIÓN </a:t>
                      </a:r>
                    </a:p>
                  </a:txBody>
                  <a:tcPr marL="5053" marR="5053" marT="50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224269">
                <a:tc gridSpan="9">
                  <a:txBody>
                    <a:bodyPr/>
                    <a:lstStyle/>
                    <a:p>
                      <a:pPr algn="ctr" fontAlgn="b"/>
                      <a:r>
                        <a:rPr lang="es-CO" sz="800" b="1" i="0" u="none" strike="noStrike">
                          <a:solidFill>
                            <a:srgbClr val="000000"/>
                          </a:solidFill>
                          <a:effectLst/>
                          <a:latin typeface="Calibri"/>
                        </a:rPr>
                        <a:t>SITUACIÓN FINANCIERA Y DE RESULTADOS POR NIVELES</a:t>
                      </a:r>
                    </a:p>
                  </a:txBody>
                  <a:tcPr marL="5053" marR="5053" marT="50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1"/>
                  </a:ext>
                </a:extLst>
              </a:tr>
              <a:tr h="224269">
                <a:tc gridSpan="9">
                  <a:txBody>
                    <a:bodyPr/>
                    <a:lstStyle/>
                    <a:p>
                      <a:pPr algn="ctr" fontAlgn="b"/>
                      <a:r>
                        <a:rPr lang="es-CO" sz="800" b="1" i="0" u="none" strike="noStrike">
                          <a:solidFill>
                            <a:srgbClr val="000000"/>
                          </a:solidFill>
                          <a:effectLst/>
                          <a:latin typeface="Calibri"/>
                        </a:rPr>
                        <a:t>A DICIEMBRE DE 2014</a:t>
                      </a:r>
                    </a:p>
                  </a:txBody>
                  <a:tcPr marL="5053" marR="5053" marT="50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2"/>
                  </a:ext>
                </a:extLst>
              </a:tr>
              <a:tr h="501208">
                <a:tc gridSpan="9">
                  <a:txBody>
                    <a:bodyPr/>
                    <a:lstStyle/>
                    <a:p>
                      <a:pPr algn="ctr" fontAlgn="ctr"/>
                      <a:r>
                        <a:rPr lang="es-CO" sz="800" b="1" i="0" u="none" strike="noStrike">
                          <a:solidFill>
                            <a:srgbClr val="000000"/>
                          </a:solidFill>
                          <a:effectLst/>
                          <a:latin typeface="Calibri"/>
                        </a:rPr>
                        <a:t>INFORMACIÓN CONSOLIDADA DEL SECTOR PÚBLICO COLOMBIANO - BALANCE GENERAL</a:t>
                      </a:r>
                      <a:br>
                        <a:rPr lang="es-CO" sz="800" b="1" i="0" u="none" strike="noStrike">
                          <a:solidFill>
                            <a:srgbClr val="000000"/>
                          </a:solidFill>
                          <a:effectLst/>
                          <a:latin typeface="Calibri"/>
                        </a:rPr>
                      </a:br>
                      <a:r>
                        <a:rPr lang="es-CO" sz="800" b="1" i="0" u="none" strike="noStrike">
                          <a:solidFill>
                            <a:srgbClr val="000000"/>
                          </a:solidFill>
                          <a:effectLst/>
                          <a:latin typeface="Calibri"/>
                        </a:rPr>
                        <a:t>A 31 DE DICIEMBRE DE 2014</a:t>
                      </a:r>
                      <a:br>
                        <a:rPr lang="es-CO" sz="800" b="1" i="0" u="none" strike="noStrike">
                          <a:solidFill>
                            <a:srgbClr val="000000"/>
                          </a:solidFill>
                          <a:effectLst/>
                          <a:latin typeface="Calibri"/>
                        </a:rPr>
                      </a:br>
                      <a:r>
                        <a:rPr lang="es-CO" sz="800" b="1" i="0" u="none" strike="noStrike">
                          <a:solidFill>
                            <a:srgbClr val="000000"/>
                          </a:solidFill>
                          <a:effectLst/>
                          <a:latin typeface="Calibri"/>
                        </a:rPr>
                        <a:t>                                                                                                                                                                                </a:t>
                      </a:r>
                      <a:r>
                        <a:rPr lang="es-CO" sz="700" b="1" i="0" u="none" strike="noStrike">
                          <a:solidFill>
                            <a:srgbClr val="000000"/>
                          </a:solidFill>
                          <a:effectLst/>
                          <a:latin typeface="Calibri"/>
                        </a:rPr>
                        <a:t>  </a:t>
                      </a:r>
                      <a:r>
                        <a:rPr lang="es-CO" sz="700" b="0" i="0" u="none" strike="noStrike">
                          <a:solidFill>
                            <a:srgbClr val="000000"/>
                          </a:solidFill>
                          <a:effectLst/>
                          <a:latin typeface="Calibri"/>
                        </a:rPr>
                        <a:t>Miles de millones pesos</a:t>
                      </a:r>
                      <a:endParaRPr lang="es-CO" sz="800" b="1" i="0" u="none" strike="noStrike">
                        <a:solidFill>
                          <a:srgbClr val="000000"/>
                        </a:solidFill>
                        <a:effectLst/>
                        <a:latin typeface="Calibri"/>
                      </a:endParaRP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3"/>
                  </a:ext>
                </a:extLst>
              </a:tr>
              <a:tr h="496111">
                <a:tc>
                  <a:txBody>
                    <a:bodyPr/>
                    <a:lstStyle/>
                    <a:p>
                      <a:pPr algn="ctr" fontAlgn="ctr"/>
                      <a:r>
                        <a:rPr lang="es-CO" sz="700" b="1" i="0" u="none" strike="noStrike">
                          <a:solidFill>
                            <a:srgbClr val="000000"/>
                          </a:solidFill>
                          <a:effectLst/>
                          <a:latin typeface="Calibri"/>
                        </a:rPr>
                        <a:t>CONCEPTO</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NIVEL NACIONAL</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NIVEL TERRITORIAL</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SISTEMA GRAL. REGALÍAS</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BANCO DE LA REPÚBLICA</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TOTAL AGREGADO</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ELIMINACIONES</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SECTOR </a:t>
                      </a:r>
                      <a:br>
                        <a:rPr lang="es-CO" sz="700" b="1" i="0" u="none" strike="noStrike">
                          <a:solidFill>
                            <a:srgbClr val="000000"/>
                          </a:solidFill>
                          <a:effectLst/>
                          <a:latin typeface="Calibri"/>
                        </a:rPr>
                      </a:br>
                      <a:r>
                        <a:rPr lang="es-CO" sz="700" b="1" i="0" u="none" strike="noStrike">
                          <a:solidFill>
                            <a:srgbClr val="000000"/>
                          </a:solidFill>
                          <a:effectLst/>
                          <a:latin typeface="Calibri"/>
                        </a:rPr>
                        <a:t>PÚBLICO CONSOLIDADO</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PART. / PIB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4"/>
                  </a:ext>
                </a:extLst>
              </a:tr>
              <a:tr h="150284">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1" i="0" u="none" strike="noStrike">
                          <a:solidFill>
                            <a:srgbClr val="000000"/>
                          </a:solidFill>
                          <a:effectLst/>
                          <a:latin typeface="Andale WT"/>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600" b="1"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5046">
                <a:tc>
                  <a:txBody>
                    <a:bodyPr/>
                    <a:lstStyle/>
                    <a:p>
                      <a:pPr algn="ctr" fontAlgn="t"/>
                      <a:r>
                        <a:rPr lang="es-CO" sz="700" b="1" i="0" u="none" strike="noStrike">
                          <a:solidFill>
                            <a:srgbClr val="000000"/>
                          </a:solidFill>
                          <a:effectLst/>
                          <a:latin typeface="Calibri"/>
                        </a:rPr>
                        <a:t>ACTIVOS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559.837,3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323.144,4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12.846,0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dirty="0">
                          <a:solidFill>
                            <a:srgbClr val="000000"/>
                          </a:solidFill>
                          <a:effectLst/>
                          <a:latin typeface="Calibri"/>
                        </a:rPr>
                        <a:t>           134.037,1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1.029.864,8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(36.092,2)</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900" b="1" i="0" u="none" strike="noStrike">
                          <a:solidFill>
                            <a:srgbClr val="000000"/>
                          </a:solidFill>
                          <a:effectLst/>
                          <a:latin typeface="Calibri"/>
                        </a:rPr>
                        <a:t>   993.772,6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700" b="1" i="0" u="none" strike="noStrike">
                          <a:solidFill>
                            <a:srgbClr val="000000"/>
                          </a:solidFill>
                          <a:effectLst/>
                          <a:latin typeface="Calibri"/>
                        </a:rPr>
                        <a:t>           131,4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6"/>
                  </a:ext>
                </a:extLst>
              </a:tr>
              <a:tr h="163105">
                <a:tc>
                  <a:txBody>
                    <a:bodyPr/>
                    <a:lstStyle/>
                    <a:p>
                      <a:pPr algn="ctr" fontAlgn="t"/>
                      <a:r>
                        <a:rPr lang="es-CO" sz="700" b="0" i="0" u="none" strike="noStrike">
                          <a:solidFill>
                            <a:srgbClr val="000000"/>
                          </a:solidFill>
                          <a:effectLst/>
                          <a:latin typeface="Calibri"/>
                        </a:rPr>
                        <a:t>Corriente</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CO" sz="700" b="0" i="0" u="none" strike="noStrike">
                          <a:solidFill>
                            <a:srgbClr val="000000"/>
                          </a:solidFill>
                          <a:effectLst/>
                          <a:latin typeface="Calibri"/>
                        </a:rPr>
                        <a:t>        165.961,3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96.736,7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12.846,0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128.885,1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404.429,2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(23.051,4)</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381.377,8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50,4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BF1DE"/>
                    </a:solidFill>
                  </a:tcPr>
                </a:tc>
                <a:extLst>
                  <a:ext uri="{0D108BD9-81ED-4DB2-BD59-A6C34878D82A}">
                    <a16:rowId xmlns:a16="http://schemas.microsoft.com/office/drawing/2014/main" val="10007"/>
                  </a:ext>
                </a:extLst>
              </a:tr>
              <a:tr h="169902">
                <a:tc>
                  <a:txBody>
                    <a:bodyPr/>
                    <a:lstStyle/>
                    <a:p>
                      <a:pPr algn="ctr" fontAlgn="t"/>
                      <a:r>
                        <a:rPr lang="es-CO" sz="700" b="0" i="0" u="none" strike="noStrike">
                          <a:solidFill>
                            <a:srgbClr val="000000"/>
                          </a:solidFill>
                          <a:effectLst/>
                          <a:latin typeface="Calibri"/>
                        </a:rPr>
                        <a:t>No corriente</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700" b="0" i="0" u="none" strike="noStrike">
                          <a:solidFill>
                            <a:srgbClr val="000000"/>
                          </a:solidFill>
                          <a:effectLst/>
                          <a:latin typeface="Calibri"/>
                        </a:rPr>
                        <a:t>        393.875,9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226.407,7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0,0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5.152,0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625.435,6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(13.040,8)</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612.394,8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81,0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10008"/>
                  </a:ext>
                </a:extLst>
              </a:tr>
              <a:tr h="224269">
                <a:tc>
                  <a:txBody>
                    <a:bodyPr/>
                    <a:lstStyle/>
                    <a:p>
                      <a:pPr algn="ctr" fontAlgn="t"/>
                      <a:r>
                        <a:rPr lang="es-CO" sz="700" b="1" i="0" u="none" strike="noStrike">
                          <a:solidFill>
                            <a:srgbClr val="000000"/>
                          </a:solidFill>
                          <a:effectLst/>
                          <a:latin typeface="Calibri"/>
                        </a:rPr>
                        <a:t>PASIVOS</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684.749,0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87.396,8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17,5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102.106,6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874.269,9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(32.944,5)</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900" b="1" i="0" u="none" strike="noStrike">
                          <a:solidFill>
                            <a:srgbClr val="000000"/>
                          </a:solidFill>
                          <a:effectLst/>
                          <a:latin typeface="Calibri"/>
                        </a:rPr>
                        <a:t>   841.325,4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700" b="1" i="0" u="none" strike="noStrike">
                          <a:solidFill>
                            <a:srgbClr val="000000"/>
                          </a:solidFill>
                          <a:effectLst/>
                          <a:latin typeface="Calibri"/>
                        </a:rPr>
                        <a:t>           111,3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9"/>
                  </a:ext>
                </a:extLst>
              </a:tr>
              <a:tr h="163105">
                <a:tc>
                  <a:txBody>
                    <a:bodyPr/>
                    <a:lstStyle/>
                    <a:p>
                      <a:pPr algn="ctr" fontAlgn="t"/>
                      <a:r>
                        <a:rPr lang="es-CO" sz="700" b="0" i="0" u="none" strike="noStrike">
                          <a:solidFill>
                            <a:srgbClr val="000000"/>
                          </a:solidFill>
                          <a:effectLst/>
                          <a:latin typeface="Calibri"/>
                        </a:rPr>
                        <a:t>Corriente</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CO" sz="700" b="0" i="0" u="none" strike="noStrike">
                          <a:solidFill>
                            <a:srgbClr val="000000"/>
                          </a:solidFill>
                          <a:effectLst/>
                          <a:latin typeface="Calibri"/>
                        </a:rPr>
                        <a:t>        239.777,3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28.715,4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17,5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100.791,1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369.301,4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(22.662,5)</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346.638,9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45,8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BF1DE"/>
                    </a:solidFill>
                  </a:tcPr>
                </a:tc>
                <a:extLst>
                  <a:ext uri="{0D108BD9-81ED-4DB2-BD59-A6C34878D82A}">
                    <a16:rowId xmlns:a16="http://schemas.microsoft.com/office/drawing/2014/main" val="10010"/>
                  </a:ext>
                </a:extLst>
              </a:tr>
              <a:tr h="169902">
                <a:tc>
                  <a:txBody>
                    <a:bodyPr/>
                    <a:lstStyle/>
                    <a:p>
                      <a:pPr algn="ctr" fontAlgn="t"/>
                      <a:r>
                        <a:rPr lang="es-CO" sz="700" b="0" i="0" u="none" strike="noStrike">
                          <a:solidFill>
                            <a:srgbClr val="000000"/>
                          </a:solidFill>
                          <a:effectLst/>
                          <a:latin typeface="Calibri"/>
                        </a:rPr>
                        <a:t>No corriente</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700" b="0" i="0" u="none" strike="noStrike">
                          <a:solidFill>
                            <a:srgbClr val="000000"/>
                          </a:solidFill>
                          <a:effectLst/>
                          <a:latin typeface="Calibri"/>
                        </a:rPr>
                        <a:t>        444.971,7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58.681,3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0,0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1.315,5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504.968,5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(10.282,1)</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a:txBody>
                    <a:bodyPr/>
                    <a:lstStyle/>
                    <a:p>
                      <a:pPr algn="ctr" fontAlgn="ctr"/>
                      <a:r>
                        <a:rPr lang="es-CO" sz="700" b="0" i="0" u="none" strike="noStrike">
                          <a:solidFill>
                            <a:srgbClr val="000000"/>
                          </a:solidFill>
                          <a:effectLst/>
                          <a:latin typeface="Calibri"/>
                        </a:rPr>
                        <a:t>           494.686,5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700" b="0" i="0" u="none" strike="noStrike">
                          <a:solidFill>
                            <a:srgbClr val="000000"/>
                          </a:solidFill>
                          <a:effectLst/>
                          <a:latin typeface="Calibri"/>
                        </a:rPr>
                        <a:t>             65,4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10011"/>
                  </a:ext>
                </a:extLst>
              </a:tr>
              <a:tr h="244658">
                <a:tc>
                  <a:txBody>
                    <a:bodyPr/>
                    <a:lstStyle/>
                    <a:p>
                      <a:pPr algn="ctr" fontAlgn="t"/>
                      <a:r>
                        <a:rPr lang="es-CO" sz="700" b="1" i="0" u="none" strike="noStrike">
                          <a:solidFill>
                            <a:srgbClr val="000000"/>
                          </a:solidFill>
                          <a:effectLst/>
                          <a:latin typeface="Calibri"/>
                        </a:rPr>
                        <a:t>INTERÉS MINORITARIO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20.939,4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4.460,7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0,0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0,0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25.400,0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(3.378,0)</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900" b="1" i="0" u="none" strike="noStrike">
                          <a:solidFill>
                            <a:srgbClr val="000000"/>
                          </a:solidFill>
                          <a:effectLst/>
                          <a:latin typeface="Calibri"/>
                        </a:rPr>
                        <a:t>      22.022,0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2,9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12"/>
                  </a:ext>
                </a:extLst>
              </a:tr>
              <a:tr h="271841">
                <a:tc>
                  <a:txBody>
                    <a:bodyPr/>
                    <a:lstStyle/>
                    <a:p>
                      <a:pPr algn="ctr" fontAlgn="t"/>
                      <a:r>
                        <a:rPr lang="es-CO" sz="700" b="1" i="0" u="none" strike="noStrike">
                          <a:solidFill>
                            <a:srgbClr val="000000"/>
                          </a:solidFill>
                          <a:effectLst/>
                          <a:latin typeface="Calibri"/>
                        </a:rPr>
                        <a:t>PATRIMONIO</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(145.851,1)</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231.287,0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12.828,5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31.930,5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700" b="1" i="0" u="none" strike="noStrike">
                          <a:solidFill>
                            <a:srgbClr val="000000"/>
                          </a:solidFill>
                          <a:effectLst/>
                          <a:latin typeface="Calibri"/>
                        </a:rPr>
                        <a:t>        130.194,9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230,3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t"/>
                      <a:r>
                        <a:rPr lang="es-CO" sz="900" b="1" i="0" u="none" strike="noStrike">
                          <a:solidFill>
                            <a:srgbClr val="000000"/>
                          </a:solidFill>
                          <a:effectLst/>
                          <a:latin typeface="Calibri"/>
                        </a:rPr>
                        <a:t>   130.425,2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700" b="1" i="0" u="none" strike="noStrike">
                          <a:solidFill>
                            <a:srgbClr val="000000"/>
                          </a:solidFill>
                          <a:effectLst/>
                          <a:latin typeface="Calibri"/>
                        </a:rPr>
                        <a:t>             17,2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13"/>
                  </a:ext>
                </a:extLst>
              </a:tr>
              <a:tr h="169902">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s-CO" sz="700" b="0" i="0" u="none" strike="noStrike">
                        <a:solidFill>
                          <a:srgbClr val="000000"/>
                        </a:solidFill>
                        <a:effectLst/>
                        <a:latin typeface="Calibri"/>
                      </a:endParaRPr>
                    </a:p>
                  </a:txBody>
                  <a:tcPr marL="5053" marR="5053" marT="505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733972">
                <a:tc gridSpan="9">
                  <a:txBody>
                    <a:bodyPr/>
                    <a:lstStyle/>
                    <a:p>
                      <a:pPr algn="ctr" fontAlgn="ctr"/>
                      <a:r>
                        <a:rPr lang="es-CO" sz="800" b="1" i="0" u="none" strike="noStrike">
                          <a:solidFill>
                            <a:srgbClr val="000000"/>
                          </a:solidFill>
                          <a:effectLst/>
                          <a:latin typeface="Calibri"/>
                        </a:rPr>
                        <a:t>INFORMACIÓN CONSOLIDADA DEL SECTOR PÚBLICO COLOMBIANO - ESTADO DE RESULTADOS</a:t>
                      </a:r>
                      <a:br>
                        <a:rPr lang="es-CO" sz="800" b="1" i="0" u="none" strike="noStrike">
                          <a:solidFill>
                            <a:srgbClr val="000000"/>
                          </a:solidFill>
                          <a:effectLst/>
                          <a:latin typeface="Calibri"/>
                        </a:rPr>
                      </a:br>
                      <a:r>
                        <a:rPr lang="es-CO" sz="800" b="1" i="0" u="none" strike="noStrike">
                          <a:solidFill>
                            <a:srgbClr val="000000"/>
                          </a:solidFill>
                          <a:effectLst/>
                          <a:latin typeface="Calibri"/>
                        </a:rPr>
                        <a:t>A 31 DE DICIEMBRE DE 2014</a:t>
                      </a:r>
                      <a:br>
                        <a:rPr lang="es-CO" sz="800" b="1" i="0" u="none" strike="noStrike">
                          <a:solidFill>
                            <a:srgbClr val="000000"/>
                          </a:solidFill>
                          <a:effectLst/>
                          <a:latin typeface="Calibri"/>
                        </a:rPr>
                      </a:br>
                      <a:r>
                        <a:rPr lang="es-CO" sz="800" b="1" i="0" u="none" strike="noStrike">
                          <a:solidFill>
                            <a:srgbClr val="000000"/>
                          </a:solidFill>
                          <a:effectLst/>
                          <a:latin typeface="Calibri"/>
                        </a:rPr>
                        <a:t>                                                                                                                                                                                                  </a:t>
                      </a:r>
                      <a:r>
                        <a:rPr lang="es-CO" sz="700" b="1" i="0" u="none" strike="noStrike">
                          <a:solidFill>
                            <a:srgbClr val="000000"/>
                          </a:solidFill>
                          <a:effectLst/>
                          <a:latin typeface="Calibri"/>
                        </a:rPr>
                        <a:t>  </a:t>
                      </a:r>
                      <a:r>
                        <a:rPr lang="es-CO" sz="700" b="0" i="0" u="none" strike="noStrike">
                          <a:solidFill>
                            <a:srgbClr val="000000"/>
                          </a:solidFill>
                          <a:effectLst/>
                          <a:latin typeface="Calibri"/>
                        </a:rPr>
                        <a:t>Miles de millones pesos</a:t>
                      </a:r>
                      <a:endParaRPr lang="es-CO" sz="800" b="1" i="0" u="none" strike="noStrike">
                        <a:solidFill>
                          <a:srgbClr val="000000"/>
                        </a:solidFill>
                        <a:effectLst/>
                        <a:latin typeface="Calibri"/>
                      </a:endParaRP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15"/>
                  </a:ext>
                </a:extLst>
              </a:tr>
              <a:tr h="150284">
                <a:tc gridSpan="9">
                  <a:txBody>
                    <a:bodyPr/>
                    <a:lstStyle/>
                    <a:p>
                      <a:pPr algn="ctr" fontAlgn="b"/>
                      <a:r>
                        <a:rPr lang="es-CO" sz="700" b="1" i="0" u="none" strike="noStrike">
                          <a:solidFill>
                            <a:srgbClr val="000000"/>
                          </a:solidFill>
                          <a:effectLst/>
                          <a:latin typeface="Calibri"/>
                        </a:rPr>
                        <a:t> </a:t>
                      </a:r>
                    </a:p>
                  </a:txBody>
                  <a:tcPr marL="5053" marR="5053" marT="50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16"/>
                  </a:ext>
                </a:extLst>
              </a:tr>
              <a:tr h="496111">
                <a:tc>
                  <a:txBody>
                    <a:bodyPr/>
                    <a:lstStyle/>
                    <a:p>
                      <a:pPr algn="ctr" fontAlgn="ctr"/>
                      <a:r>
                        <a:rPr lang="es-CO" sz="700" b="1" i="0" u="none" strike="noStrike">
                          <a:solidFill>
                            <a:srgbClr val="000000"/>
                          </a:solidFill>
                          <a:effectLst/>
                          <a:latin typeface="Calibri"/>
                        </a:rPr>
                        <a:t>CONCEPTO</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NIVEL NACIONAL</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NIVEL TERRITORIAL</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SISTEMA GRAL. REGALÍAS</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BANCO DE LA REPÚBLICA</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TOTAL AGREGADO</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ELIMINACIONES</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SECTOR PÚBLICO CONSOLIDADO</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PART. / PIB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17"/>
                  </a:ext>
                </a:extLst>
              </a:tr>
              <a:tr h="150284">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fontAlgn="t"/>
                      <a:r>
                        <a:rPr lang="es-CO" sz="6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8"/>
                  </a:ext>
                </a:extLst>
              </a:tr>
              <a:tr h="176697">
                <a:tc>
                  <a:txBody>
                    <a:bodyPr/>
                    <a:lstStyle/>
                    <a:p>
                      <a:pPr algn="ctr" fontAlgn="t"/>
                      <a:r>
                        <a:rPr lang="es-CO" sz="700" b="0" i="0" u="none" strike="noStrike">
                          <a:solidFill>
                            <a:srgbClr val="000000"/>
                          </a:solidFill>
                          <a:effectLst/>
                          <a:latin typeface="Calibri"/>
                        </a:rPr>
                        <a:t>INGRESOS</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ctr" fontAlgn="t"/>
                      <a:r>
                        <a:rPr lang="es-CO" sz="700" b="0" i="0" u="none" strike="noStrike">
                          <a:solidFill>
                            <a:srgbClr val="000000"/>
                          </a:solidFill>
                          <a:effectLst/>
                          <a:latin typeface="Calibri"/>
                        </a:rPr>
                        <a:t>        300.775,8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700" b="0" i="0" u="none" strike="noStrike">
                          <a:solidFill>
                            <a:srgbClr val="000000"/>
                          </a:solidFill>
                          <a:effectLst/>
                          <a:latin typeface="Calibri"/>
                        </a:rPr>
                        <a:t>         122.811,6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700" b="0" i="0" u="none" strike="noStrike">
                          <a:solidFill>
                            <a:srgbClr val="000000"/>
                          </a:solidFill>
                          <a:effectLst/>
                          <a:latin typeface="Calibri"/>
                        </a:rPr>
                        <a:t>             9.249,6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700" b="0" i="0" u="none" strike="noStrike">
                          <a:solidFill>
                            <a:srgbClr val="000000"/>
                          </a:solidFill>
                          <a:effectLst/>
                          <a:latin typeface="Calibri"/>
                        </a:rPr>
                        <a:t>                1.931,6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700" b="0" i="0" u="none" strike="noStrike">
                          <a:solidFill>
                            <a:srgbClr val="000000"/>
                          </a:solidFill>
                          <a:effectLst/>
                          <a:latin typeface="Calibri"/>
                        </a:rPr>
                        <a:t>        434.768,6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63.373,8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800" b="0" i="0" u="none" strike="noStrike">
                          <a:solidFill>
                            <a:srgbClr val="000000"/>
                          </a:solidFill>
                          <a:effectLst/>
                          <a:latin typeface="Calibri"/>
                        </a:rPr>
                        <a:t>       371.394,8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600" b="0" i="0" u="none" strike="noStrike">
                          <a:solidFill>
                            <a:srgbClr val="000000"/>
                          </a:solidFill>
                          <a:effectLst/>
                          <a:latin typeface="Calibri"/>
                        </a:rPr>
                        <a:t>49,1</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19"/>
                  </a:ext>
                </a:extLst>
              </a:tr>
              <a:tr h="176697">
                <a:tc>
                  <a:txBody>
                    <a:bodyPr/>
                    <a:lstStyle/>
                    <a:p>
                      <a:pPr algn="ctr" fontAlgn="t"/>
                      <a:r>
                        <a:rPr lang="es-CO" sz="700" b="0" i="0" u="none" strike="noStrike">
                          <a:solidFill>
                            <a:srgbClr val="000000"/>
                          </a:solidFill>
                          <a:effectLst/>
                          <a:latin typeface="Calibri"/>
                        </a:rPr>
                        <a:t>GASTOS</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es-CO" sz="700" b="0" i="0" u="none" strike="noStrike">
                          <a:solidFill>
                            <a:srgbClr val="000000"/>
                          </a:solidFill>
                          <a:effectLst/>
                          <a:latin typeface="Calibri"/>
                        </a:rPr>
                        <a:t>        254.401,6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77.848,7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6.496,4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659,9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700" b="0" i="0" u="none" strike="noStrike">
                          <a:solidFill>
                            <a:srgbClr val="000000"/>
                          </a:solidFill>
                          <a:effectLst/>
                          <a:latin typeface="Calibri"/>
                        </a:rPr>
                        <a:t>        339.406,6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61.786,6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800" b="0" i="0" u="none" strike="noStrike">
                          <a:solidFill>
                            <a:srgbClr val="000000"/>
                          </a:solidFill>
                          <a:effectLst/>
                          <a:latin typeface="Calibri"/>
                        </a:rPr>
                        <a:t>       277.620,0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600" b="0" i="0" u="none" strike="noStrike">
                          <a:solidFill>
                            <a:srgbClr val="000000"/>
                          </a:solidFill>
                          <a:effectLst/>
                          <a:latin typeface="Calibri"/>
                        </a:rPr>
                        <a:t>36,7</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20"/>
                  </a:ext>
                </a:extLst>
              </a:tr>
              <a:tr h="176697">
                <a:tc>
                  <a:txBody>
                    <a:bodyPr/>
                    <a:lstStyle/>
                    <a:p>
                      <a:pPr algn="ctr" fontAlgn="t"/>
                      <a:r>
                        <a:rPr lang="es-CO" sz="700" b="0" i="0" u="none" strike="noStrike">
                          <a:solidFill>
                            <a:srgbClr val="000000"/>
                          </a:solidFill>
                          <a:effectLst/>
                          <a:latin typeface="Calibri"/>
                        </a:rPr>
                        <a:t>COSTO VENTAS Y OPERACIÓN</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es-CO" sz="700" b="0" i="0" u="none" strike="noStrike">
                          <a:solidFill>
                            <a:srgbClr val="000000"/>
                          </a:solidFill>
                          <a:effectLst/>
                          <a:latin typeface="Calibri"/>
                        </a:rPr>
                        <a:t>          92.869,7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25.824,2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0,0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2.437,9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CO" sz="700" b="0" i="0" u="none" strike="noStrike">
                          <a:solidFill>
                            <a:srgbClr val="000000"/>
                          </a:solidFill>
                          <a:effectLst/>
                          <a:latin typeface="Calibri"/>
                        </a:rPr>
                        <a:t>        121.131,8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700" b="0" i="0" u="none" strike="noStrike">
                          <a:solidFill>
                            <a:srgbClr val="000000"/>
                          </a:solidFill>
                          <a:effectLst/>
                          <a:latin typeface="Calibri"/>
                        </a:rPr>
                        <a:t>           1.817,7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800" b="0" i="0" u="none" strike="noStrike">
                          <a:solidFill>
                            <a:srgbClr val="000000"/>
                          </a:solidFill>
                          <a:effectLst/>
                          <a:latin typeface="Calibri"/>
                        </a:rPr>
                        <a:t>       119.314,1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tc>
                  <a:txBody>
                    <a:bodyPr/>
                    <a:lstStyle/>
                    <a:p>
                      <a:pPr algn="ctr" fontAlgn="ctr"/>
                      <a:r>
                        <a:rPr lang="es-CO" sz="600" b="0" i="0" u="none" strike="noStrike">
                          <a:solidFill>
                            <a:srgbClr val="000000"/>
                          </a:solidFill>
                          <a:effectLst/>
                          <a:latin typeface="Calibri"/>
                        </a:rPr>
                        <a:t>15,8</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F1DE"/>
                    </a:solidFill>
                  </a:tcPr>
                </a:tc>
                <a:extLst>
                  <a:ext uri="{0D108BD9-81ED-4DB2-BD59-A6C34878D82A}">
                    <a16:rowId xmlns:a16="http://schemas.microsoft.com/office/drawing/2014/main" val="10021"/>
                  </a:ext>
                </a:extLst>
              </a:tr>
              <a:tr h="170782">
                <a:tc>
                  <a:txBody>
                    <a:bodyPr/>
                    <a:lstStyle/>
                    <a:p>
                      <a:pPr algn="ctr" fontAlgn="t"/>
                      <a:r>
                        <a:rPr lang="es-CO" sz="700" b="1" i="0" u="none" strike="noStrike">
                          <a:solidFill>
                            <a:srgbClr val="000000"/>
                          </a:solidFill>
                          <a:effectLst/>
                          <a:latin typeface="Calibri"/>
                        </a:rPr>
                        <a:t> </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7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600" b="0" i="0" u="none" strike="noStrike">
                          <a:solidFill>
                            <a:srgbClr val="000000"/>
                          </a:solidFill>
                          <a:effectLst/>
                          <a:latin typeface="Calibri"/>
                        </a:rPr>
                        <a:t>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83494">
                <a:tc>
                  <a:txBody>
                    <a:bodyPr/>
                    <a:lstStyle/>
                    <a:p>
                      <a:pPr algn="ctr" fontAlgn="t"/>
                      <a:r>
                        <a:rPr lang="es-CO" sz="700" b="1" i="0" u="none" strike="noStrike">
                          <a:solidFill>
                            <a:srgbClr val="000000"/>
                          </a:solidFill>
                          <a:effectLst/>
                          <a:latin typeface="Calibri"/>
                        </a:rPr>
                        <a:t>RESULTADOS</a:t>
                      </a:r>
                    </a:p>
                  </a:txBody>
                  <a:tcPr marL="5053" marR="5053" marT="5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(46.495,5)</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19.138,7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2.753,2 </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(1.166,2)</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(25.769,8)</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a:solidFill>
                            <a:srgbClr val="000000"/>
                          </a:solidFill>
                          <a:effectLst/>
                          <a:latin typeface="Calibri"/>
                        </a:rPr>
                        <a:t>            (230,5)</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800" b="1" i="0" u="none" strike="noStrike">
                          <a:solidFill>
                            <a:srgbClr val="000000"/>
                          </a:solidFill>
                          <a:effectLst/>
                          <a:latin typeface="Calibri"/>
                        </a:rPr>
                        <a:t>       (25.539,3)</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700" b="1" i="0" u="none" strike="noStrike" dirty="0">
                          <a:solidFill>
                            <a:srgbClr val="000000"/>
                          </a:solidFill>
                          <a:effectLst/>
                          <a:latin typeface="Calibri"/>
                        </a:rPr>
                        <a:t>             (3,4)</a:t>
                      </a:r>
                    </a:p>
                  </a:txBody>
                  <a:tcPr marL="5053" marR="5053" marT="50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3617901368"/>
      </p:ext>
    </p:extLst>
  </p:cSld>
  <p:clrMapOvr>
    <a:masterClrMapping/>
  </p:clrMapOvr>
  <p:transition spd="slow">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290736" y="6465888"/>
            <a:ext cx="1905000" cy="323850"/>
          </a:xfrm>
        </p:spPr>
        <p:txBody>
          <a:bodyPr/>
          <a:lstStyle/>
          <a:p>
            <a:pPr>
              <a:defRPr/>
            </a:pPr>
            <a:fld id="{BD78BF63-D6E5-49D8-99EB-4D36175B83F1}" type="slidenum">
              <a:rPr lang="es-ES_tradnl" smtClean="0"/>
              <a:pPr>
                <a:defRPr/>
              </a:pPr>
              <a:t>25</a:t>
            </a:fld>
            <a:endParaRPr lang="es-ES_tradnl" dirty="0"/>
          </a:p>
        </p:txBody>
      </p:sp>
      <p:grpSp>
        <p:nvGrpSpPr>
          <p:cNvPr id="6" name="Organization Chart 5"/>
          <p:cNvGrpSpPr>
            <a:grpSpLocks/>
          </p:cNvGrpSpPr>
          <p:nvPr/>
        </p:nvGrpSpPr>
        <p:grpSpPr bwMode="auto">
          <a:xfrm>
            <a:off x="2338913" y="956049"/>
            <a:ext cx="4324744" cy="976361"/>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803076" y="129068"/>
            <a:ext cx="7398767" cy="1046382"/>
          </a:xfrm>
          <a:prstGeom prst="roundRect">
            <a:avLst>
              <a:gd name="adj" fmla="val 21667"/>
            </a:avLst>
          </a:prstGeom>
          <a:ln>
            <a:solidFill>
              <a:schemeClr val="tx1"/>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63500" indent="0" algn="ctr" eaLnBrk="1" hangingPunct="1">
              <a:buNone/>
              <a:defRPr/>
            </a:pPr>
            <a:r>
              <a:rPr lang="es-CO" altLang="es-ES" sz="3600" b="1" dirty="0">
                <a:solidFill>
                  <a:schemeClr val="tx1">
                    <a:lumMod val="95000"/>
                    <a:lumOff val="5000"/>
                  </a:schemeClr>
                </a:solidFill>
                <a:latin typeface="Calibri" panose="020F0502020204030204" pitchFamily="34" charset="0"/>
              </a:rPr>
              <a:t>Referentes para la  Convergencia NIIF/NIC y NICSP</a:t>
            </a:r>
            <a:endParaRPr lang="es-ES" sz="3600"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2969569" y="2738638"/>
            <a:ext cx="309721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Gobierno  </a:t>
            </a:r>
            <a:endParaRPr lang="es-ES" altLang="es-CO" sz="2400" i="1" dirty="0">
              <a:latin typeface="Calibri" panose="020F0502020204030204" pitchFamily="34" charset="0"/>
            </a:endParaRPr>
          </a:p>
        </p:txBody>
      </p:sp>
      <p:cxnSp>
        <p:nvCxnSpPr>
          <p:cNvPr id="13" name="33 Conector recto de flecha"/>
          <p:cNvCxnSpPr/>
          <p:nvPr/>
        </p:nvCxnSpPr>
        <p:spPr>
          <a:xfrm rot="10800000" flipV="1">
            <a:off x="5554019" y="2954537"/>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2969569" y="4367253"/>
            <a:ext cx="3097213"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Sector privado</a:t>
            </a:r>
          </a:p>
          <a:p>
            <a:pPr algn="ctr" eaLnBrk="1" hangingPunct="1">
              <a:spcBef>
                <a:spcPct val="50000"/>
              </a:spcBef>
            </a:pPr>
            <a:r>
              <a:rPr lang="es-CO" altLang="es-CO" sz="2400" i="1" dirty="0">
                <a:latin typeface="Calibri" panose="020F0502020204030204" pitchFamily="34" charset="0"/>
              </a:rPr>
              <a:t>-Empresas-</a:t>
            </a:r>
            <a:endParaRPr lang="es-ES" altLang="es-CO" sz="2400" i="1" dirty="0">
              <a:latin typeface="Calibri" panose="020F0502020204030204" pitchFamily="34" charset="0"/>
            </a:endParaRPr>
          </a:p>
        </p:txBody>
      </p:sp>
      <p:cxnSp>
        <p:nvCxnSpPr>
          <p:cNvPr id="15" name="33 Conector recto de flecha"/>
          <p:cNvCxnSpPr/>
          <p:nvPr/>
        </p:nvCxnSpPr>
        <p:spPr>
          <a:xfrm>
            <a:off x="2982269" y="4939581"/>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rot="10800000" flipV="1">
            <a:off x="5554019" y="4824612"/>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257750" y="3314901"/>
            <a:ext cx="2870199"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Empresas estatales</a:t>
            </a:r>
          </a:p>
        </p:txBody>
      </p:sp>
      <p:cxnSp>
        <p:nvCxnSpPr>
          <p:cNvPr id="18" name="33 Conector recto de flecha"/>
          <p:cNvCxnSpPr/>
          <p:nvPr/>
        </p:nvCxnSpPr>
        <p:spPr>
          <a:xfrm>
            <a:off x="2982269" y="35260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2982269" y="29545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953443" y="1659137"/>
            <a:ext cx="2808288"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26474" y="1659137"/>
            <a:ext cx="3727869"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1745606" y="2581178"/>
            <a:ext cx="1295400" cy="1383284"/>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800" b="1" dirty="0">
                <a:effectLst>
                  <a:outerShdw blurRad="38100" dist="38100" dir="2700000" algn="tl">
                    <a:srgbClr val="000000">
                      <a:alpha val="43137"/>
                    </a:srgbClr>
                  </a:outerShdw>
                </a:effectLst>
                <a:latin typeface="Calibri" panose="020F0502020204030204" pitchFamily="34" charset="0"/>
              </a:rPr>
              <a:t>C G N</a:t>
            </a:r>
            <a:endParaRPr lang="es-ES" sz="2800"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521644" y="2881488"/>
            <a:ext cx="1008063" cy="76043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993757" y="2738638"/>
            <a:ext cx="1152525" cy="100806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F A C</a:t>
            </a:r>
          </a:p>
        </p:txBody>
      </p:sp>
      <p:sp>
        <p:nvSpPr>
          <p:cNvPr id="25" name="_s1030"/>
          <p:cNvSpPr>
            <a:spLocks noChangeArrowheads="1"/>
          </p:cNvSpPr>
          <p:nvPr/>
        </p:nvSpPr>
        <p:spPr bwMode="auto">
          <a:xfrm>
            <a:off x="7362181" y="2738638"/>
            <a:ext cx="1079500" cy="103792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7362182" y="4249938"/>
            <a:ext cx="1152525" cy="108108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1529708" y="3261708"/>
            <a:ext cx="215899" cy="11113"/>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7146282" y="3242670"/>
            <a:ext cx="215899" cy="14932"/>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a:off x="7135169" y="4785720"/>
            <a:ext cx="227013" cy="4762"/>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1745606" y="4249936"/>
            <a:ext cx="1295400" cy="145179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400" dirty="0"/>
              <a:t>MHCP</a:t>
            </a:r>
          </a:p>
          <a:p>
            <a:r>
              <a:rPr lang="es-ES" sz="2400" dirty="0" err="1"/>
              <a:t>M.Cio</a:t>
            </a:r>
            <a:endParaRPr lang="es-ES" sz="2400" dirty="0"/>
          </a:p>
          <a:p>
            <a:r>
              <a:rPr lang="es-ES" sz="2400" dirty="0"/>
              <a:t>CTCP</a:t>
            </a:r>
          </a:p>
        </p:txBody>
      </p:sp>
      <p:cxnSp>
        <p:nvCxnSpPr>
          <p:cNvPr id="31" name="_s14341"/>
          <p:cNvCxnSpPr>
            <a:cxnSpLocks noChangeShapeType="1"/>
            <a:stCxn id="23" idx="1"/>
            <a:endCxn id="20" idx="1"/>
          </p:cNvCxnSpPr>
          <p:nvPr/>
        </p:nvCxnSpPr>
        <p:spPr bwMode="auto">
          <a:xfrm rot="10800000" flipH="1">
            <a:off x="521643" y="2028469"/>
            <a:ext cx="431799" cy="1233238"/>
          </a:xfrm>
          <a:prstGeom prst="bentConnector3">
            <a:avLst>
              <a:gd name="adj1" fmla="val -52941"/>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964659" y="3460673"/>
            <a:ext cx="2870757" cy="6351"/>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8154343" y="2028469"/>
            <a:ext cx="287338" cy="1229133"/>
          </a:xfrm>
          <a:prstGeom prst="bentConnector3">
            <a:avLst>
              <a:gd name="adj1" fmla="val -79558"/>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8154343" y="1973462"/>
            <a:ext cx="350838" cy="278130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306369" y="3711775"/>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982644" y="4240413"/>
            <a:ext cx="1152525" cy="109061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A S B</a:t>
            </a:r>
          </a:p>
        </p:txBody>
      </p:sp>
      <p:cxnSp>
        <p:nvCxnSpPr>
          <p:cNvPr id="43" name="_s14340"/>
          <p:cNvCxnSpPr>
            <a:cxnSpLocks noChangeShapeType="1"/>
          </p:cNvCxnSpPr>
          <p:nvPr/>
        </p:nvCxnSpPr>
        <p:spPr bwMode="auto">
          <a:xfrm rot="10800000" flipV="1">
            <a:off x="461384" y="4790481"/>
            <a:ext cx="1260473" cy="83016"/>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8458125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26</a:t>
            </a:fld>
            <a:endParaRPr lang="es-ES_tradnl" dirty="0"/>
          </a:p>
        </p:txBody>
      </p:sp>
      <p:sp>
        <p:nvSpPr>
          <p:cNvPr id="2" name="Rectángulo 1"/>
          <p:cNvSpPr/>
          <p:nvPr/>
        </p:nvSpPr>
        <p:spPr bwMode="auto">
          <a:xfrm>
            <a:off x="0" y="0"/>
            <a:ext cx="9144000" cy="9087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43999" cy="6165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4"/>
          <p:cNvSpPr/>
          <p:nvPr/>
        </p:nvSpPr>
        <p:spPr bwMode="auto">
          <a:xfrm>
            <a:off x="35496" y="6499523"/>
            <a:ext cx="4740089" cy="31385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spcBef>
                <a:spcPct val="0"/>
              </a:spcBef>
            </a:pPr>
            <a:r>
              <a:rPr lang="es-CO" sz="1100" b="1" i="1" dirty="0"/>
              <a:t>Fuente: </a:t>
            </a:r>
            <a:r>
              <a:rPr lang="es-CO" sz="1000" i="1" dirty="0"/>
              <a:t>https://plataforma-proesad.upeu.edu.pe/.../201011482_1594_13689420</a:t>
            </a:r>
            <a:endParaRPr kumimoji="0" lang="es-CO" sz="1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970024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35496" y="6465888"/>
            <a:ext cx="1905000" cy="323850"/>
          </a:xfrm>
        </p:spPr>
        <p:txBody>
          <a:bodyPr/>
          <a:lstStyle/>
          <a:p>
            <a:pPr>
              <a:defRPr/>
            </a:pPr>
            <a:fld id="{8A025F99-1DAF-4D1C-906F-3757E7DA4970}" type="slidenum">
              <a:rPr lang="es-ES_tradnl" smtClean="0"/>
              <a:pPr>
                <a:defRPr/>
              </a:pPr>
              <a:t>27</a:t>
            </a:fld>
            <a:endParaRPr lang="es-ES_tradnl" dirty="0"/>
          </a:p>
        </p:txBody>
      </p:sp>
      <p:sp>
        <p:nvSpPr>
          <p:cNvPr id="6" name="Título 1"/>
          <p:cNvSpPr txBox="1">
            <a:spLocks/>
          </p:cNvSpPr>
          <p:nvPr/>
        </p:nvSpPr>
        <p:spPr>
          <a:xfrm>
            <a:off x="0" y="133498"/>
            <a:ext cx="8946579" cy="765175"/>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altLang="es-CO" sz="3600" kern="0" dirty="0"/>
              <a:t>MARCOS NORMATIVOS  DE CONTABILIDAD PÚBLICA EN COLOMBIA</a:t>
            </a:r>
          </a:p>
        </p:txBody>
      </p:sp>
      <p:sp>
        <p:nvSpPr>
          <p:cNvPr id="7" name="18 CuadroTexto"/>
          <p:cNvSpPr txBox="1"/>
          <p:nvPr/>
        </p:nvSpPr>
        <p:spPr>
          <a:xfrm>
            <a:off x="35496" y="1196752"/>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8" name="_s1030"/>
          <p:cNvSpPr>
            <a:spLocks noChangeArrowheads="1"/>
          </p:cNvSpPr>
          <p:nvPr/>
        </p:nvSpPr>
        <p:spPr bwMode="auto">
          <a:xfrm>
            <a:off x="291753" y="2717949"/>
            <a:ext cx="1648743" cy="720725"/>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9" name="20 CuadroTexto"/>
          <p:cNvSpPr txBox="1">
            <a:spLocks noChangeArrowheads="1"/>
          </p:cNvSpPr>
          <p:nvPr/>
        </p:nvSpPr>
        <p:spPr bwMode="auto">
          <a:xfrm>
            <a:off x="35496" y="3752329"/>
            <a:ext cx="2325430" cy="612775"/>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10" name="20 CuadroTexto"/>
          <p:cNvSpPr txBox="1">
            <a:spLocks noChangeArrowheads="1"/>
          </p:cNvSpPr>
          <p:nvPr/>
        </p:nvSpPr>
        <p:spPr bwMode="auto">
          <a:xfrm>
            <a:off x="4985941" y="3622824"/>
            <a:ext cx="1987550" cy="392112"/>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11" name="_s1030"/>
          <p:cNvSpPr>
            <a:spLocks noChangeArrowheads="1"/>
          </p:cNvSpPr>
          <p:nvPr/>
        </p:nvSpPr>
        <p:spPr bwMode="auto">
          <a:xfrm>
            <a:off x="2268139" y="4439195"/>
            <a:ext cx="3239965" cy="862013"/>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2000" b="1" dirty="0">
                <a:solidFill>
                  <a:srgbClr val="C00000"/>
                </a:solidFill>
                <a:latin typeface="Calibri" pitchFamily="34" charset="0"/>
                <a:cs typeface="Arial" charset="0"/>
              </a:rPr>
              <a:t>Que cotizan en el mercado  de</a:t>
            </a:r>
          </a:p>
          <a:p>
            <a:pPr algn="ctr">
              <a:lnSpc>
                <a:spcPts val="1600"/>
              </a:lnSpc>
              <a:defRPr/>
            </a:pPr>
            <a:r>
              <a:rPr lang="es-ES" sz="2000" b="1" dirty="0">
                <a:solidFill>
                  <a:srgbClr val="C00000"/>
                </a:solidFill>
                <a:latin typeface="Calibri" pitchFamily="34" charset="0"/>
                <a:cs typeface="Arial" charset="0"/>
              </a:rPr>
              <a:t> valores o captan o administran </a:t>
            </a:r>
          </a:p>
          <a:p>
            <a:pPr algn="ctr">
              <a:lnSpc>
                <a:spcPts val="1600"/>
              </a:lnSpc>
              <a:defRPr/>
            </a:pPr>
            <a:r>
              <a:rPr lang="es-ES" sz="2000" b="1" dirty="0">
                <a:solidFill>
                  <a:srgbClr val="C00000"/>
                </a:solidFill>
                <a:latin typeface="Calibri" pitchFamily="34" charset="0"/>
                <a:cs typeface="Arial" charset="0"/>
              </a:rPr>
              <a:t>ahorro del público</a:t>
            </a:r>
          </a:p>
        </p:txBody>
      </p:sp>
      <p:sp>
        <p:nvSpPr>
          <p:cNvPr id="12" name="_s1030"/>
          <p:cNvSpPr>
            <a:spLocks noChangeArrowheads="1"/>
          </p:cNvSpPr>
          <p:nvPr/>
        </p:nvSpPr>
        <p:spPr bwMode="auto">
          <a:xfrm>
            <a:off x="5724128" y="4369940"/>
            <a:ext cx="3312368" cy="787252"/>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r>
              <a:rPr lang="es-ES" sz="2000" b="1" dirty="0">
                <a:solidFill>
                  <a:srgbClr val="4E75A3"/>
                </a:solidFill>
                <a:latin typeface="Calibri" pitchFamily="34" charset="0"/>
                <a:cs typeface="Arial" charset="0"/>
              </a:rPr>
              <a:t>     </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r>
              <a:rPr lang="es-ES" sz="2000" b="1" dirty="0">
                <a:solidFill>
                  <a:srgbClr val="C00000"/>
                </a:solidFill>
                <a:latin typeface="Calibri" pitchFamily="34" charset="0"/>
                <a:cs typeface="Arial" charset="0"/>
              </a:rPr>
              <a:t>Que no cotizan en el mercado</a:t>
            </a:r>
          </a:p>
          <a:p>
            <a:pPr algn="ctr">
              <a:lnSpc>
                <a:spcPts val="1800"/>
              </a:lnSpc>
              <a:defRPr/>
            </a:pPr>
            <a:r>
              <a:rPr lang="es-ES" sz="2000" b="1" dirty="0">
                <a:solidFill>
                  <a:srgbClr val="C00000"/>
                </a:solidFill>
                <a:latin typeface="Calibri" pitchFamily="34" charset="0"/>
                <a:cs typeface="Arial" charset="0"/>
              </a:rPr>
              <a:t> de valores y que  no captan  ni</a:t>
            </a:r>
          </a:p>
          <a:p>
            <a:pPr algn="ctr">
              <a:lnSpc>
                <a:spcPts val="1800"/>
              </a:lnSpc>
              <a:defRPr/>
            </a:pPr>
            <a:r>
              <a:rPr lang="es-ES" sz="20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13" name="10 CuadroTexto"/>
          <p:cNvSpPr txBox="1">
            <a:spLocks noChangeArrowheads="1"/>
          </p:cNvSpPr>
          <p:nvPr/>
        </p:nvSpPr>
        <p:spPr bwMode="auto">
          <a:xfrm>
            <a:off x="2537866" y="5751546"/>
            <a:ext cx="2639469" cy="923330"/>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800" b="1" dirty="0">
                <a:solidFill>
                  <a:srgbClr val="000000"/>
                </a:solidFill>
              </a:rPr>
              <a:t>Res. 743 / 2013, modificada por la Res 598  10/12/2014 (CGN)</a:t>
            </a:r>
          </a:p>
        </p:txBody>
      </p:sp>
      <p:sp>
        <p:nvSpPr>
          <p:cNvPr id="14" name="_s1030"/>
          <p:cNvSpPr>
            <a:spLocks noChangeArrowheads="1"/>
          </p:cNvSpPr>
          <p:nvPr/>
        </p:nvSpPr>
        <p:spPr bwMode="auto">
          <a:xfrm>
            <a:off x="1763689" y="1954361"/>
            <a:ext cx="3760416" cy="50482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15" name="10 CuadroTexto"/>
          <p:cNvSpPr txBox="1">
            <a:spLocks noChangeArrowheads="1"/>
          </p:cNvSpPr>
          <p:nvPr/>
        </p:nvSpPr>
        <p:spPr bwMode="auto">
          <a:xfrm>
            <a:off x="194923" y="4891807"/>
            <a:ext cx="1777986" cy="769441"/>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Proyecto de </a:t>
            </a:r>
          </a:p>
          <a:p>
            <a:pPr algn="ctr">
              <a:buFont typeface="Wingdings" pitchFamily="2" charset="2"/>
              <a:buNone/>
              <a:defRPr/>
            </a:pPr>
            <a:r>
              <a:rPr lang="es-AR" sz="2000" b="1" dirty="0">
                <a:solidFill>
                  <a:srgbClr val="000000"/>
                </a:solidFill>
                <a:latin typeface="Calibri" pitchFamily="34" charset="0"/>
              </a:rPr>
              <a:t>Modernización</a:t>
            </a:r>
          </a:p>
        </p:txBody>
      </p:sp>
      <p:sp>
        <p:nvSpPr>
          <p:cNvPr id="16" name="_s1030"/>
          <p:cNvSpPr>
            <a:spLocks noChangeArrowheads="1"/>
          </p:cNvSpPr>
          <p:nvPr/>
        </p:nvSpPr>
        <p:spPr bwMode="auto">
          <a:xfrm>
            <a:off x="5148064" y="2719536"/>
            <a:ext cx="2016224" cy="57467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17" name="Line 27"/>
          <p:cNvSpPr>
            <a:spLocks noChangeShapeType="1"/>
          </p:cNvSpPr>
          <p:nvPr/>
        </p:nvSpPr>
        <p:spPr bwMode="auto">
          <a:xfrm>
            <a:off x="4120754" y="1883094"/>
            <a:ext cx="0" cy="71267"/>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cxnSp>
        <p:nvCxnSpPr>
          <p:cNvPr id="18" name="AutoShape 28"/>
          <p:cNvCxnSpPr>
            <a:cxnSpLocks noChangeShapeType="1"/>
            <a:stCxn id="14" idx="2"/>
            <a:endCxn id="8" idx="0"/>
          </p:cNvCxnSpPr>
          <p:nvPr/>
        </p:nvCxnSpPr>
        <p:spPr bwMode="auto">
          <a:xfrm rot="5400000">
            <a:off x="2250630" y="1324681"/>
            <a:ext cx="258763"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29"/>
          <p:cNvCxnSpPr>
            <a:cxnSpLocks noChangeShapeType="1"/>
            <a:stCxn id="14" idx="2"/>
            <a:endCxn id="16" idx="0"/>
          </p:cNvCxnSpPr>
          <p:nvPr/>
        </p:nvCxnSpPr>
        <p:spPr bwMode="auto">
          <a:xfrm rot="16200000" flipH="1">
            <a:off x="4769861" y="1333221"/>
            <a:ext cx="260350" cy="2512279"/>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10 CuadroTexto"/>
          <p:cNvSpPr txBox="1">
            <a:spLocks noChangeArrowheads="1"/>
          </p:cNvSpPr>
          <p:nvPr/>
        </p:nvSpPr>
        <p:spPr bwMode="auto">
          <a:xfrm>
            <a:off x="6086350" y="5504011"/>
            <a:ext cx="2662114" cy="708025"/>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2000" b="1" dirty="0">
                <a:solidFill>
                  <a:srgbClr val="000000"/>
                </a:solidFill>
              </a:rPr>
              <a:t>Res. 414 de 2014</a:t>
            </a:r>
          </a:p>
          <a:p>
            <a:pPr algn="ctr">
              <a:spcBef>
                <a:spcPct val="0"/>
              </a:spcBef>
              <a:buFont typeface="Wingdings" panose="05000000000000000000" pitchFamily="2" charset="2"/>
              <a:buNone/>
            </a:pPr>
            <a:r>
              <a:rPr lang="es-AR" altLang="es-CO" sz="2000" b="1" dirty="0">
                <a:solidFill>
                  <a:srgbClr val="000000"/>
                </a:solidFill>
              </a:rPr>
              <a:t>(CGN)</a:t>
            </a:r>
          </a:p>
        </p:txBody>
      </p:sp>
      <p:sp>
        <p:nvSpPr>
          <p:cNvPr id="21" name="10 CuadroTexto"/>
          <p:cNvSpPr txBox="1">
            <a:spLocks noChangeArrowheads="1"/>
          </p:cNvSpPr>
          <p:nvPr/>
        </p:nvSpPr>
        <p:spPr bwMode="auto">
          <a:xfrm>
            <a:off x="372126" y="6180693"/>
            <a:ext cx="1421992" cy="369332"/>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1800" b="1" dirty="0">
                <a:solidFill>
                  <a:srgbClr val="000000"/>
                </a:solidFill>
                <a:latin typeface="Calibri" panose="020F0502020204030204" pitchFamily="34" charset="0"/>
                <a:cs typeface="+mn-cs"/>
              </a:rPr>
              <a:t>Res. 533 / 15</a:t>
            </a:r>
          </a:p>
        </p:txBody>
      </p:sp>
      <p:sp>
        <p:nvSpPr>
          <p:cNvPr id="22" name="Flecha abajo 21"/>
          <p:cNvSpPr/>
          <p:nvPr/>
        </p:nvSpPr>
        <p:spPr>
          <a:xfrm>
            <a:off x="998190" y="4473153"/>
            <a:ext cx="287337" cy="323999"/>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3" name="Flecha abajo 22"/>
          <p:cNvSpPr/>
          <p:nvPr/>
        </p:nvSpPr>
        <p:spPr>
          <a:xfrm>
            <a:off x="998191" y="5761062"/>
            <a:ext cx="287337" cy="332234"/>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24" name="Conector angular 23"/>
          <p:cNvCxnSpPr>
            <a:stCxn id="10" idx="2"/>
            <a:endCxn id="11" idx="0"/>
          </p:cNvCxnSpPr>
          <p:nvPr/>
        </p:nvCxnSpPr>
        <p:spPr>
          <a:xfrm rot="5400000">
            <a:off x="4721790" y="3181268"/>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angular 24"/>
          <p:cNvCxnSpPr/>
          <p:nvPr/>
        </p:nvCxnSpPr>
        <p:spPr>
          <a:xfrm rot="16200000" flipH="1">
            <a:off x="6457554" y="3527228"/>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6" name="Flecha abajo 25"/>
          <p:cNvSpPr/>
          <p:nvPr/>
        </p:nvSpPr>
        <p:spPr>
          <a:xfrm>
            <a:off x="3617987" y="5375299"/>
            <a:ext cx="288925" cy="285949"/>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7" name="Flecha abajo 26"/>
          <p:cNvSpPr/>
          <p:nvPr/>
        </p:nvSpPr>
        <p:spPr>
          <a:xfrm>
            <a:off x="7308999" y="5229200"/>
            <a:ext cx="287337" cy="23914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8" name="Flecha abajo 27"/>
          <p:cNvSpPr/>
          <p:nvPr/>
        </p:nvSpPr>
        <p:spPr>
          <a:xfrm>
            <a:off x="5849541" y="3339653"/>
            <a:ext cx="287338" cy="233363"/>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32" name="Flecha abajo 31"/>
          <p:cNvSpPr/>
          <p:nvPr/>
        </p:nvSpPr>
        <p:spPr>
          <a:xfrm>
            <a:off x="1026872" y="3451226"/>
            <a:ext cx="287338" cy="234948"/>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22299195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150217" y="-27384"/>
            <a:ext cx="8885833" cy="1224136"/>
          </a:xfrm>
        </p:spPr>
        <p:txBody>
          <a:bodyPr/>
          <a:lstStyle/>
          <a:p>
            <a:pPr algn="ctr"/>
            <a:r>
              <a:rPr lang="es-ES" sz="4000" dirty="0">
                <a:effectLst>
                  <a:outerShdw blurRad="38100" dist="38100" dir="2700000" algn="tl">
                    <a:srgbClr val="000000"/>
                  </a:outerShdw>
                </a:effectLst>
                <a:latin typeface="Calibri" pitchFamily="34" charset="0"/>
                <a:cs typeface="Arial" charset="0"/>
              </a:rPr>
              <a:t>MODELOS DE CONTABILIDAD</a:t>
            </a:r>
            <a:br>
              <a:rPr lang="es-ES" sz="4000" dirty="0">
                <a:effectLst>
                  <a:outerShdw blurRad="38100" dist="38100" dir="2700000" algn="tl">
                    <a:srgbClr val="000000"/>
                  </a:outerShdw>
                </a:effectLst>
                <a:latin typeface="Calibri" pitchFamily="34" charset="0"/>
                <a:cs typeface="Arial" charset="0"/>
              </a:rPr>
            </a:br>
            <a:r>
              <a:rPr lang="es-ES" sz="4000" dirty="0">
                <a:effectLst>
                  <a:outerShdw blurRad="38100" dist="38100" dir="2700000" algn="tl">
                    <a:srgbClr val="000000"/>
                  </a:outerShdw>
                </a:effectLst>
                <a:latin typeface="Calibri" pitchFamily="34" charset="0"/>
                <a:cs typeface="Arial" charset="0"/>
              </a:rPr>
              <a:t> - CONVERGENCIA -</a:t>
            </a:r>
            <a:br>
              <a:rPr lang="es-ES" sz="4000" dirty="0">
                <a:effectLst>
                  <a:outerShdw blurRad="38100" dist="38100" dir="2700000" algn="tl">
                    <a:srgbClr val="000000"/>
                  </a:outerShdw>
                </a:effectLst>
                <a:latin typeface="Calibri" pitchFamily="34" charset="0"/>
                <a:cs typeface="Arial" charset="0"/>
              </a:rPr>
            </a:br>
            <a:endParaRPr lang="es-CO" sz="4000"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28</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703289811"/>
              </p:ext>
            </p:extLst>
          </p:nvPr>
        </p:nvGraphicFramePr>
        <p:xfrm>
          <a:off x="35496" y="1341438"/>
          <a:ext cx="9034139" cy="5448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35496" y="3337711"/>
            <a:ext cx="2304256" cy="1034129"/>
          </a:xfrm>
          <a:prstGeom prst="rect">
            <a:avLst/>
          </a:prstGeom>
          <a:noFill/>
        </p:spPr>
        <p:txBody>
          <a:bodyPr wrap="square" rtlCol="0">
            <a:spAutoFit/>
          </a:bodyPr>
          <a:lstStyle/>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800" dirty="0">
              <a:solidFill>
                <a:schemeClr val="accent6">
                  <a:lumMod val="75000"/>
                </a:schemeClr>
              </a:solidFill>
            </a:endParaRPr>
          </a:p>
        </p:txBody>
      </p:sp>
      <p:sp>
        <p:nvSpPr>
          <p:cNvPr id="20" name="_s1030"/>
          <p:cNvSpPr>
            <a:spLocks noChangeArrowheads="1"/>
          </p:cNvSpPr>
          <p:nvPr/>
        </p:nvSpPr>
        <p:spPr bwMode="auto">
          <a:xfrm>
            <a:off x="7453149" y="1462352"/>
            <a:ext cx="1582901" cy="1318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742042" y="3211727"/>
            <a:ext cx="1294453" cy="12973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488772" y="5085184"/>
            <a:ext cx="1547278" cy="115212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endParaRPr lang="es-ES" sz="3200" b="1" dirty="0">
              <a:solidFill>
                <a:schemeClr val="accent6"/>
              </a:solidFill>
              <a:effectLst>
                <a:outerShdw blurRad="38100" dist="38100" dir="2700000" algn="tl">
                  <a:srgbClr val="000000">
                    <a:alpha val="43137"/>
                  </a:srgbClr>
                </a:outerShdw>
              </a:effectLst>
              <a:latin typeface="Calibri" panose="020F0502020204030204" pitchFamily="34" charset="0"/>
            </a:endParaRPr>
          </a:p>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a:p>
            <a:pPr algn="ctr" fontAlgn="auto">
              <a:spcBef>
                <a:spcPts val="0"/>
              </a:spcBef>
              <a:spcAft>
                <a:spcPts val="0"/>
              </a:spcAft>
              <a:defRPr/>
            </a:pPr>
            <a:endParaRPr lang="es-ES" sz="3200" b="1" dirty="0">
              <a:solidFill>
                <a:schemeClr val="accent6"/>
              </a:solidFill>
              <a:effectLst>
                <a:outerShdw blurRad="38100" dist="38100" dir="2700000" algn="tl">
                  <a:srgbClr val="000000">
                    <a:alpha val="43137"/>
                  </a:srgbClr>
                </a:outerShdw>
              </a:effectLst>
              <a:latin typeface="Calibri" panose="020F0502020204030204" pitchFamily="34" charset="0"/>
            </a:endParaRPr>
          </a:p>
        </p:txBody>
      </p:sp>
      <p:cxnSp>
        <p:nvCxnSpPr>
          <p:cNvPr id="23" name="Conector recto 3"/>
          <p:cNvCxnSpPr/>
          <p:nvPr/>
        </p:nvCxnSpPr>
        <p:spPr>
          <a:xfrm>
            <a:off x="7217172" y="2132856"/>
            <a:ext cx="229815"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7380312" y="3861048"/>
            <a:ext cx="361730"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7217172" y="5661248"/>
            <a:ext cx="25419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368352" y="4005928"/>
            <a:ext cx="576064"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1861046" y="2132856"/>
            <a:ext cx="1126778" cy="98722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123728" y="4869160"/>
            <a:ext cx="864096" cy="79208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411720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0" y="2492896"/>
            <a:ext cx="9144000" cy="1581972"/>
          </a:xfrm>
          <a:prstGeom prst="rect">
            <a:avLst/>
          </a:prstGeom>
        </p:spPr>
        <p:txBody>
          <a:bodyPr wrap="square">
            <a:spAutoFit/>
          </a:bodyPr>
          <a:lstStyle/>
          <a:p>
            <a:pPr algn="ctr"/>
            <a:r>
              <a:rPr lang="es-CO" altLang="es-ES" sz="4400" b="1" dirty="0">
                <a:ln>
                  <a:noFill/>
                </a:ln>
                <a:solidFill>
                  <a:schemeClr val="bg1">
                    <a:lumMod val="95000"/>
                  </a:schemeClr>
                </a:solidFill>
                <a:effectLst>
                  <a:outerShdw blurRad="38100" dist="38100" dir="2700000" algn="tl">
                    <a:srgbClr val="000000">
                      <a:alpha val="43137"/>
                    </a:srgbClr>
                  </a:outerShdw>
                </a:effectLst>
                <a:latin typeface="+mj-lt"/>
              </a:rPr>
              <a:t>3.1. Resoluciones 743 del 17/12/13  y</a:t>
            </a:r>
          </a:p>
          <a:p>
            <a:pPr algn="ctr"/>
            <a:r>
              <a:rPr lang="es-CO" sz="4400" b="1" dirty="0">
                <a:solidFill>
                  <a:schemeClr val="bg1">
                    <a:lumMod val="95000"/>
                  </a:schemeClr>
                </a:solidFill>
                <a:effectLst>
                  <a:outerShdw blurRad="38100" dist="38100" dir="2700000" algn="tl">
                    <a:srgbClr val="000000">
                      <a:alpha val="43137"/>
                    </a:srgbClr>
                  </a:outerShdw>
                </a:effectLst>
                <a:latin typeface="+mj-lt"/>
              </a:rPr>
              <a:t>598  del 10/12/2014</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3</a:t>
            </a:fld>
            <a:endParaRPr lang="es-ES_tradnl" dirty="0"/>
          </a:p>
        </p:txBody>
      </p:sp>
      <p:pic>
        <p:nvPicPr>
          <p:cNvPr id="4" name="Picture 2" descr="C:\Users\pbohorquez\Desktop\imagen presentacion.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99294"/>
      </p:ext>
    </p:extLst>
  </p:cSld>
  <p:clrMapOvr>
    <a:masterClrMapping/>
  </p:clrMapOvr>
  <p:transition spd="slow">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30</a:t>
            </a:fld>
            <a:endParaRPr lang="es-ES_tradnl" dirty="0"/>
          </a:p>
        </p:txBody>
      </p:sp>
      <p:grpSp>
        <p:nvGrpSpPr>
          <p:cNvPr id="11" name="11 Grupo"/>
          <p:cNvGrpSpPr>
            <a:grpSpLocks/>
          </p:cNvGrpSpPr>
          <p:nvPr/>
        </p:nvGrpSpPr>
        <p:grpSpPr bwMode="auto">
          <a:xfrm>
            <a:off x="7236297" y="1574449"/>
            <a:ext cx="1787688" cy="4316355"/>
            <a:chOff x="5377120" y="2731622"/>
            <a:chExt cx="2879094" cy="3358803"/>
          </a:xfrm>
        </p:grpSpPr>
        <p:sp>
          <p:nvSpPr>
            <p:cNvPr id="12" name="11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13"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7" name="6 Forma libre"/>
          <p:cNvSpPr/>
          <p:nvPr/>
        </p:nvSpPr>
        <p:spPr>
          <a:xfrm rot="16200000">
            <a:off x="1108154" y="412127"/>
            <a:ext cx="4925868" cy="6927164"/>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accent6">
                <a:lumMod val="60000"/>
                <a:lumOff val="40000"/>
              </a:scheme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3400" b="1" kern="0" dirty="0">
                <a:effectLst>
                  <a:outerShdw blurRad="38100" dist="38100" dir="2700000" algn="tl">
                    <a:srgbClr val="000000">
                      <a:alpha val="43137"/>
                    </a:srgbClr>
                  </a:outerShdw>
                </a:effectLst>
                <a:latin typeface="Calibri"/>
                <a:cs typeface="+mn-cs"/>
              </a:rPr>
              <a:t>Ámbito de aplicación</a:t>
            </a:r>
          </a:p>
        </p:txBody>
      </p:sp>
      <p:sp>
        <p:nvSpPr>
          <p:cNvPr id="18" name="7 Rectángulo"/>
          <p:cNvSpPr>
            <a:spLocks noChangeArrowheads="1"/>
          </p:cNvSpPr>
          <p:nvPr/>
        </p:nvSpPr>
        <p:spPr bwMode="auto">
          <a:xfrm>
            <a:off x="899592" y="1693309"/>
            <a:ext cx="583264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2" name="CuadroTexto 1"/>
          <p:cNvSpPr txBox="1"/>
          <p:nvPr/>
        </p:nvSpPr>
        <p:spPr>
          <a:xfrm>
            <a:off x="7161865" y="2204864"/>
            <a:ext cx="615553" cy="3024336"/>
          </a:xfrm>
          <a:prstGeom prst="rect">
            <a:avLst/>
          </a:prstGeom>
          <a:noFill/>
        </p:spPr>
        <p:txBody>
          <a:bodyPr vert="vert270" wrap="square" rtlCol="0">
            <a:spAutoFit/>
          </a:bodyPr>
          <a:lstStyle/>
          <a:p>
            <a:r>
              <a:rPr lang="es-ES" sz="28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4" name="3 Grupo"/>
          <p:cNvGrpSpPr/>
          <p:nvPr/>
        </p:nvGrpSpPr>
        <p:grpSpPr>
          <a:xfrm>
            <a:off x="6876256" y="3284984"/>
            <a:ext cx="415218" cy="576064"/>
            <a:chOff x="6876256" y="3284984"/>
            <a:chExt cx="415218" cy="576064"/>
          </a:xfrm>
        </p:grpSpPr>
        <p:sp>
          <p:nvSpPr>
            <p:cNvPr id="19" name="18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
        <p:nvSpPr>
          <p:cNvPr id="16" name="6 Rectángulo"/>
          <p:cNvSpPr/>
          <p:nvPr/>
        </p:nvSpPr>
        <p:spPr>
          <a:xfrm>
            <a:off x="107504" y="-27384"/>
            <a:ext cx="8748464"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 743/13 Y 598 /14)</a:t>
            </a:r>
          </a:p>
        </p:txBody>
      </p:sp>
    </p:spTree>
    <p:extLst>
      <p:ext uri="{BB962C8B-B14F-4D97-AF65-F5344CB8AC3E}">
        <p14:creationId xmlns:p14="http://schemas.microsoft.com/office/powerpoint/2010/main" val="14786116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0" y="2492896"/>
            <a:ext cx="914400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5688751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32</a:t>
            </a:fld>
            <a:endParaRPr lang="es-ES_tradnl" dirty="0"/>
          </a:p>
        </p:txBody>
      </p:sp>
      <p:sp>
        <p:nvSpPr>
          <p:cNvPr id="7" name="6 Rectángulo"/>
          <p:cNvSpPr/>
          <p:nvPr/>
        </p:nvSpPr>
        <p:spPr>
          <a:xfrm>
            <a:off x="-22864" y="24123"/>
            <a:ext cx="9166864" cy="113107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2" name="11 Forma libre"/>
          <p:cNvSpPr/>
          <p:nvPr/>
        </p:nvSpPr>
        <p:spPr bwMode="auto">
          <a:xfrm rot="16200000">
            <a:off x="6043970" y="2877433"/>
            <a:ext cx="4316355"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7" name="6 Forma libre"/>
          <p:cNvSpPr/>
          <p:nvPr/>
        </p:nvSpPr>
        <p:spPr>
          <a:xfrm rot="16200000">
            <a:off x="1020446" y="355820"/>
            <a:ext cx="5017978"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3400" b="1" kern="0" dirty="0">
                <a:effectLst>
                  <a:outerShdw blurRad="38100" dist="38100" dir="2700000" algn="tl">
                    <a:srgbClr val="000000">
                      <a:alpha val="43137"/>
                    </a:srgbClr>
                  </a:outerShdw>
                </a:effectLst>
                <a:latin typeface="Calibri"/>
              </a:rPr>
              <a:t>Ámbito de aplicación</a:t>
            </a:r>
          </a:p>
        </p:txBody>
      </p:sp>
      <p:sp>
        <p:nvSpPr>
          <p:cNvPr id="18" name="7 Rectángulo"/>
          <p:cNvSpPr>
            <a:spLocks noChangeArrowheads="1"/>
          </p:cNvSpPr>
          <p:nvPr/>
        </p:nvSpPr>
        <p:spPr bwMode="auto">
          <a:xfrm>
            <a:off x="812610" y="1268760"/>
            <a:ext cx="6051771" cy="5164491"/>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8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800" b="1" dirty="0">
              <a:latin typeface="Calibri" pitchFamily="34" charset="0"/>
            </a:endParaRPr>
          </a:p>
          <a:p>
            <a:pPr marL="342900" indent="-342900" fontAlgn="auto">
              <a:spcAft>
                <a:spcPts val="0"/>
              </a:spcAft>
              <a:buClr>
                <a:schemeClr val="tx2"/>
              </a:buClr>
              <a:buSzPct val="100000"/>
              <a:buFontTx/>
              <a:buAutoNum type="alphaLcPeriod"/>
              <a:defRPr/>
            </a:pPr>
            <a:r>
              <a:rPr lang="es-ES" sz="25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5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500" b="1" dirty="0">
                <a:latin typeface="Calibri" pitchFamily="34" charset="0"/>
              </a:rPr>
              <a:t>Estén clasificadas como empresas por el </a:t>
            </a:r>
            <a:r>
              <a:rPr lang="es-ES" sz="2500" b="1" i="1" u="sng" dirty="0">
                <a:latin typeface="Calibri" pitchFamily="34" charset="0"/>
              </a:rPr>
              <a:t>Comité Interinstitucional de la Comisión de Estadísticas de Finanzas Públicas</a:t>
            </a:r>
            <a:r>
              <a:rPr lang="es-ES" sz="2500" i="1" dirty="0">
                <a:latin typeface="Calibri" pitchFamily="34" charset="0"/>
              </a:rPr>
              <a:t> </a:t>
            </a:r>
            <a:r>
              <a:rPr lang="es-ES" sz="2500" b="1" dirty="0">
                <a:latin typeface="Calibri" pitchFamily="34" charset="0"/>
              </a:rPr>
              <a:t>según los criterios establecidos en el</a:t>
            </a:r>
            <a:r>
              <a:rPr lang="es-ES" sz="2500" dirty="0">
                <a:latin typeface="Calibri" pitchFamily="34" charset="0"/>
              </a:rPr>
              <a:t> </a:t>
            </a:r>
            <a:r>
              <a:rPr lang="es-ES" sz="2500" b="1" u="sng" dirty="0">
                <a:latin typeface="Calibri" pitchFamily="34" charset="0"/>
              </a:rPr>
              <a:t>Manual de Estadísticas de las Finanzas Públicas</a:t>
            </a:r>
            <a:r>
              <a:rPr lang="es-ES" sz="2500" b="1" dirty="0">
                <a:latin typeface="Calibri" pitchFamily="34" charset="0"/>
              </a:rPr>
              <a:t>.</a:t>
            </a:r>
          </a:p>
        </p:txBody>
      </p:sp>
      <p:sp>
        <p:nvSpPr>
          <p:cNvPr id="2" name="CuadroTexto 1"/>
          <p:cNvSpPr txBox="1"/>
          <p:nvPr/>
        </p:nvSpPr>
        <p:spPr>
          <a:xfrm>
            <a:off x="7273751" y="21328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5" name="3 CuadroTexto"/>
          <p:cNvSpPr txBox="1">
            <a:spLocks noChangeArrowheads="1"/>
          </p:cNvSpPr>
          <p:nvPr/>
        </p:nvSpPr>
        <p:spPr bwMode="auto">
          <a:xfrm>
            <a:off x="7668344" y="3215878"/>
            <a:ext cx="1427648" cy="132343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000" dirty="0"/>
              <a:t>Anexo de la Resolución </a:t>
            </a:r>
          </a:p>
          <a:p>
            <a:r>
              <a:rPr lang="es-ES" sz="2000" dirty="0"/>
              <a:t>414 de 2014</a:t>
            </a:r>
          </a:p>
        </p:txBody>
      </p:sp>
      <p:grpSp>
        <p:nvGrpSpPr>
          <p:cNvPr id="4" name="3 Grupo"/>
          <p:cNvGrpSpPr/>
          <p:nvPr/>
        </p:nvGrpSpPr>
        <p:grpSpPr>
          <a:xfrm>
            <a:off x="6823715" y="3284984"/>
            <a:ext cx="412581" cy="576064"/>
            <a:chOff x="6967731" y="3284984"/>
            <a:chExt cx="412581" cy="576064"/>
          </a:xfrm>
        </p:grpSpPr>
        <p:sp>
          <p:nvSpPr>
            <p:cNvPr id="16" name="15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76583760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5" name="128 Flecha derecha"/>
          <p:cNvSpPr/>
          <p:nvPr/>
        </p:nvSpPr>
        <p:spPr>
          <a:xfrm>
            <a:off x="769429" y="4565639"/>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107505" y="1968158"/>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1743199"/>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273774" y="1700808"/>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1700808"/>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2204864"/>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04864"/>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2204864"/>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591014"/>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3897630"/>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69638"/>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357240"/>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141216"/>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800288" y="1323353"/>
            <a:ext cx="7848600" cy="3774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Tree>
    <p:extLst>
      <p:ext uri="{BB962C8B-B14F-4D97-AF65-F5344CB8AC3E}">
        <p14:creationId xmlns:p14="http://schemas.microsoft.com/office/powerpoint/2010/main" val="29369397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34</a:t>
            </a:fld>
            <a:endParaRPr lang="es-ES_tradnl" dirty="0"/>
          </a:p>
        </p:txBody>
      </p:sp>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5" name="4 Forma libre"/>
          <p:cNvSpPr/>
          <p:nvPr/>
        </p:nvSpPr>
        <p:spPr>
          <a:xfrm>
            <a:off x="43132" y="2681777"/>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6" name="5 Arco de bloque"/>
          <p:cNvSpPr/>
          <p:nvPr/>
        </p:nvSpPr>
        <p:spPr>
          <a:xfrm>
            <a:off x="-2556792" y="980728"/>
            <a:ext cx="6423802" cy="6048672"/>
          </a:xfrm>
          <a:prstGeom prst="blockArc">
            <a:avLst>
              <a:gd name="adj1" fmla="val 17747832"/>
              <a:gd name="adj2" fmla="val 3872736"/>
              <a:gd name="adj3" fmla="val 5580"/>
            </a:avLst>
          </a:prstGeom>
        </p:spPr>
        <p:style>
          <a:lnRef idx="0">
            <a:schemeClr val="lt1">
              <a:hueOff val="0"/>
              <a:satOff val="0"/>
              <a:lumOff val="0"/>
              <a:alphaOff val="0"/>
            </a:schemeClr>
          </a:lnRef>
          <a:fillRef idx="3">
            <a:schemeClr val="accent5">
              <a:hueOff val="5142836"/>
              <a:satOff val="11748"/>
              <a:lumOff val="-32549"/>
              <a:alphaOff val="0"/>
            </a:schemeClr>
          </a:fillRef>
          <a:effectRef idx="2">
            <a:schemeClr val="accent5">
              <a:hueOff val="5142836"/>
              <a:satOff val="11748"/>
              <a:lumOff val="-32549"/>
              <a:alphaOff val="0"/>
            </a:schemeClr>
          </a:effectRef>
          <a:fontRef idx="minor">
            <a:schemeClr val="lt1"/>
          </a:fontRef>
        </p:style>
      </p:sp>
      <p:sp>
        <p:nvSpPr>
          <p:cNvPr id="9" name="8 Forma libre"/>
          <p:cNvSpPr/>
          <p:nvPr/>
        </p:nvSpPr>
        <p:spPr>
          <a:xfrm>
            <a:off x="4788024" y="1340768"/>
            <a:ext cx="4248472" cy="2088217"/>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2200" b="1" kern="1200" dirty="0">
                <a:latin typeface="Calibri" pitchFamily="34" charset="0"/>
              </a:rPr>
              <a:t>Cuando una entidad considere que la clasificación asignada no corresponda con la función económica que desarrolla. </a:t>
            </a:r>
            <a:r>
              <a:rPr lang="es-CO" sz="2200" b="1" u="sng" kern="1200" dirty="0">
                <a:latin typeface="Calibri" pitchFamily="34" charset="0"/>
              </a:rPr>
              <a:t>Elevar solicitud a la CGN antes del 31 de octubre de 2014</a:t>
            </a:r>
            <a:r>
              <a:rPr lang="es-CO" sz="2200" b="1" kern="1200" dirty="0">
                <a:latin typeface="Calibri" pitchFamily="34" charset="0"/>
              </a:rPr>
              <a:t> </a:t>
            </a:r>
            <a:r>
              <a:rPr lang="es-CO" sz="2200" b="1" i="1" kern="1200" dirty="0">
                <a:latin typeface="Calibri" pitchFamily="34" charset="0"/>
              </a:rPr>
              <a:t>(Carta Circular No. 003 del 3 de octubre de 2014)</a:t>
            </a:r>
            <a:endParaRPr lang="es-ES" sz="2200" b="1" i="1" kern="1200" dirty="0"/>
          </a:p>
        </p:txBody>
      </p:sp>
      <p:sp>
        <p:nvSpPr>
          <p:cNvPr id="11" name="10 Forma libre"/>
          <p:cNvSpPr/>
          <p:nvPr/>
        </p:nvSpPr>
        <p:spPr>
          <a:xfrm>
            <a:off x="4788024" y="3789040"/>
            <a:ext cx="4248472" cy="2376264"/>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21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2100" b="1" dirty="0">
              <a:latin typeface="Calibri" pitchFamily="34" charset="0"/>
            </a:endParaRPr>
          </a:p>
        </p:txBody>
      </p:sp>
      <p:sp>
        <p:nvSpPr>
          <p:cNvPr id="12" name="11 Elipse"/>
          <p:cNvSpPr/>
          <p:nvPr/>
        </p:nvSpPr>
        <p:spPr bwMode="auto">
          <a:xfrm>
            <a:off x="2388518" y="1883287"/>
            <a:ext cx="2255490"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4" name="13 Elipse"/>
          <p:cNvSpPr/>
          <p:nvPr/>
        </p:nvSpPr>
        <p:spPr bwMode="auto">
          <a:xfrm>
            <a:off x="2382688" y="4437112"/>
            <a:ext cx="2261320"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745025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ppt_w</p:attrName>
                                        </p:attrNameLst>
                                      </p:cBhvr>
                                      <p:tavLst>
                                        <p:tav tm="0">
                                          <p:val>
                                            <p:fltVal val="0"/>
                                          </p:val>
                                        </p:tav>
                                        <p:tav tm="100000">
                                          <p:val>
                                            <p:strVal val="#ppt_w"/>
                                          </p:val>
                                        </p:tav>
                                      </p:tavLst>
                                    </p:anim>
                                    <p:anim calcmode="lin" valueType="num">
                                      <p:cBhvr>
                                        <p:cTn id="21" dur="1000" fill="hold"/>
                                        <p:tgtEl>
                                          <p:spTgt spid="14"/>
                                        </p:tgtEl>
                                        <p:attrNameLst>
                                          <p:attrName>ppt_h</p:attrName>
                                        </p:attrNameLst>
                                      </p:cBhvr>
                                      <p:tavLst>
                                        <p:tav tm="0">
                                          <p:val>
                                            <p:fltVal val="0"/>
                                          </p:val>
                                        </p:tav>
                                        <p:tav tm="100000">
                                          <p:val>
                                            <p:strVal val="#ppt_h"/>
                                          </p:val>
                                        </p:tav>
                                      </p:tavLst>
                                    </p:anim>
                                    <p:anim calcmode="lin" valueType="num">
                                      <p:cBhvr>
                                        <p:cTn id="22" dur="1000" fill="hold"/>
                                        <p:tgtEl>
                                          <p:spTgt spid="14"/>
                                        </p:tgtEl>
                                        <p:attrNameLst>
                                          <p:attrName>style.rotation</p:attrName>
                                        </p:attrNameLst>
                                      </p:cBhvr>
                                      <p:tavLst>
                                        <p:tav tm="0">
                                          <p:val>
                                            <p:fltVal val="90"/>
                                          </p:val>
                                        </p:tav>
                                        <p:tav tm="100000">
                                          <p:val>
                                            <p:fltVal val="0"/>
                                          </p:val>
                                        </p:tav>
                                      </p:tavLst>
                                    </p:anim>
                                    <p:animEffect transition="in" filter="fade">
                                      <p:cBhvr>
                                        <p:cTn id="23" dur="1000"/>
                                        <p:tgtEl>
                                          <p:spTgt spid="14"/>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strVal val="#ppt_w*0.70"/>
                                          </p:val>
                                        </p:tav>
                                        <p:tav tm="100000">
                                          <p:val>
                                            <p:strVal val="#ppt_w"/>
                                          </p:val>
                                        </p:tav>
                                      </p:tavLst>
                                    </p:anim>
                                    <p:anim calcmode="lin" valueType="num">
                                      <p:cBhvr>
                                        <p:cTn id="28" dur="1000" fill="hold"/>
                                        <p:tgtEl>
                                          <p:spTgt spid="11"/>
                                        </p:tgtEl>
                                        <p:attrNameLst>
                                          <p:attrName>ppt_h</p:attrName>
                                        </p:attrNameLst>
                                      </p:cBhvr>
                                      <p:tavLst>
                                        <p:tav tm="0">
                                          <p:val>
                                            <p:strVal val="#ppt_h"/>
                                          </p:val>
                                        </p:tav>
                                        <p:tav tm="100000">
                                          <p:val>
                                            <p:strVal val="#ppt_h"/>
                                          </p:val>
                                        </p:tav>
                                      </p:tavLst>
                                    </p:anim>
                                    <p:animEffect transition="in" filter="fade">
                                      <p:cBhvr>
                                        <p:cTn id="2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27384"/>
            <a:ext cx="9144000" cy="1074140"/>
          </a:xfrm>
          <a:prstGeom prst="rect">
            <a:avLst/>
          </a:prstGeom>
        </p:spPr>
        <p:txBody>
          <a:bodyPr wrap="square">
            <a:spAutoFit/>
          </a:bodyPr>
          <a:lstStyle/>
          <a:p>
            <a:pPr algn="ctr"/>
            <a:r>
              <a:rPr lang="es-CO" sz="2800" b="1" dirty="0">
                <a:solidFill>
                  <a:srgbClr val="FF0000"/>
                </a:solidFill>
                <a:latin typeface="Times New Roman" panose="02020603050405020304" pitchFamily="18" charset="0"/>
              </a:rPr>
              <a:t>EL DESARROLLO ECONÓMICO ESTÁ LIGADO A </a:t>
            </a:r>
          </a:p>
          <a:p>
            <a:pPr algn="ctr"/>
            <a:r>
              <a:rPr lang="es-CO" sz="2800" b="1" dirty="0">
                <a:solidFill>
                  <a:srgbClr val="FF0000"/>
                </a:solidFill>
                <a:latin typeface="Times New Roman" panose="02020603050405020304" pitchFamily="18" charset="0"/>
              </a:rPr>
              <a:t>LA GENERACIÓN DE TRABAJO ASALARIADO</a:t>
            </a:r>
            <a:endParaRPr lang="es-CO" sz="2800" b="1" dirty="0">
              <a:solidFill>
                <a:srgbClr val="FF0000"/>
              </a:solidFill>
            </a:endParaRPr>
          </a:p>
        </p:txBody>
      </p:sp>
      <p:sp>
        <p:nvSpPr>
          <p:cNvPr id="6" name="Rectángulo 5"/>
          <p:cNvSpPr/>
          <p:nvPr/>
        </p:nvSpPr>
        <p:spPr>
          <a:xfrm>
            <a:off x="701477" y="5733256"/>
            <a:ext cx="7974979" cy="523220"/>
          </a:xfrm>
          <a:prstGeom prst="rect">
            <a:avLst/>
          </a:prstGeom>
        </p:spPr>
        <p:txBody>
          <a:bodyPr wrap="square">
            <a:spAutoFit/>
          </a:bodyPr>
          <a:lstStyle/>
          <a:p>
            <a:pPr algn="ctr"/>
            <a:r>
              <a:rPr lang="es-CO" sz="2800" i="1" dirty="0">
                <a:solidFill>
                  <a:srgbClr val="C10000"/>
                </a:solidFill>
                <a:latin typeface="Times New Roman" panose="02020603050405020304" pitchFamily="18" charset="0"/>
              </a:rPr>
              <a:t>Cuál es el papel de los empresarios en este proceso?</a:t>
            </a:r>
            <a:endParaRPr lang="es-CO" sz="2800" dirty="0"/>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1196752"/>
            <a:ext cx="8280920" cy="4608512"/>
          </a:xfrm>
          <a:prstGeom prst="rect">
            <a:avLst/>
          </a:prstGeom>
        </p:spPr>
      </p:pic>
      <p:sp>
        <p:nvSpPr>
          <p:cNvPr id="8" name="2 Marcador de número de diapositiva"/>
          <p:cNvSpPr>
            <a:spLocks noGrp="1"/>
          </p:cNvSpPr>
          <p:nvPr>
            <p:ph type="sldNum" sz="quarter" idx="19"/>
          </p:nvPr>
        </p:nvSpPr>
        <p:spPr>
          <a:xfrm>
            <a:off x="-36512" y="6597352"/>
            <a:ext cx="2592288" cy="318053"/>
          </a:xfrm>
        </p:spPr>
        <p:txBody>
          <a:bodyPr/>
          <a:lstStyle/>
          <a:p>
            <a:pPr>
              <a:defRPr/>
            </a:pPr>
            <a:r>
              <a:rPr lang="es-ES_tradnl" sz="1100" b="1" dirty="0">
                <a:solidFill>
                  <a:schemeClr val="tx1"/>
                </a:solidFill>
              </a:rPr>
              <a:t>Fuente: </a:t>
            </a:r>
            <a:r>
              <a:rPr lang="es-ES_tradnl" sz="1100" dirty="0">
                <a:solidFill>
                  <a:schemeClr val="tx1"/>
                </a:solidFill>
              </a:rPr>
              <a:t>Daniel </a:t>
            </a:r>
            <a:r>
              <a:rPr lang="es-ES_tradnl" sz="1100" dirty="0" err="1">
                <a:solidFill>
                  <a:schemeClr val="tx1"/>
                </a:solidFill>
              </a:rPr>
              <a:t>Lederman</a:t>
            </a:r>
            <a:r>
              <a:rPr lang="es-ES_tradnl" sz="1100"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9"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5736" y="6521829"/>
            <a:ext cx="360040" cy="291547"/>
          </a:xfrm>
          <a:prstGeom prst="rect">
            <a:avLst/>
          </a:prstGeom>
        </p:spPr>
      </p:pic>
    </p:spTree>
    <p:extLst>
      <p:ext uri="{BB962C8B-B14F-4D97-AF65-F5344CB8AC3E}">
        <p14:creationId xmlns:p14="http://schemas.microsoft.com/office/powerpoint/2010/main" val="121675462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36512" y="6489526"/>
            <a:ext cx="2880320" cy="323850"/>
          </a:xfrm>
        </p:spPr>
        <p:txBody>
          <a:bodyPr/>
          <a:lstStyle/>
          <a:p>
            <a:pPr>
              <a:defRPr/>
            </a:pPr>
            <a:r>
              <a:rPr lang="es-ES_tradnl" sz="1100" b="1" dirty="0">
                <a:solidFill>
                  <a:schemeClr val="tx1"/>
                </a:solidFill>
              </a:rPr>
              <a:t>Fuente: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36</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671" y="1011283"/>
            <a:ext cx="9092470" cy="5298037"/>
          </a:xfrm>
          <a:prstGeom prst="rect">
            <a:avLst/>
          </a:prstGeom>
        </p:spPr>
      </p:pic>
      <p:sp>
        <p:nvSpPr>
          <p:cNvPr id="6" name="Rectángulo 5"/>
          <p:cNvSpPr/>
          <p:nvPr/>
        </p:nvSpPr>
        <p:spPr>
          <a:xfrm>
            <a:off x="108250" y="44624"/>
            <a:ext cx="9035750" cy="523220"/>
          </a:xfrm>
          <a:prstGeom prst="rect">
            <a:avLst/>
          </a:prstGeom>
        </p:spPr>
        <p:txBody>
          <a:bodyPr wrap="square">
            <a:spAutoFit/>
          </a:bodyPr>
          <a:lstStyle/>
          <a:p>
            <a:pPr algn="l"/>
            <a:r>
              <a:rPr lang="es-CO" sz="2800" b="1" dirty="0">
                <a:solidFill>
                  <a:srgbClr val="C10000"/>
                </a:solidFill>
                <a:latin typeface="Times New Roman" panose="02020603050405020304" pitchFamily="18" charset="0"/>
              </a:rPr>
              <a:t>  </a:t>
            </a:r>
            <a:endParaRPr lang="es-CO" sz="2400" dirty="0"/>
          </a:p>
        </p:txBody>
      </p:sp>
      <p:sp>
        <p:nvSpPr>
          <p:cNvPr id="7" name="Rectángulo 6"/>
          <p:cNvSpPr/>
          <p:nvPr/>
        </p:nvSpPr>
        <p:spPr>
          <a:xfrm>
            <a:off x="132522" y="-39756"/>
            <a:ext cx="8831966" cy="966480"/>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2940846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08520" y="6597352"/>
            <a:ext cx="2592288" cy="318053"/>
          </a:xfrm>
        </p:spPr>
        <p:txBody>
          <a:bodyPr/>
          <a:lstStyle/>
          <a:p>
            <a:pPr>
              <a:defRPr/>
            </a:pPr>
            <a:r>
              <a:rPr lang="es-ES_tradnl" sz="1100" b="1" dirty="0">
                <a:solidFill>
                  <a:schemeClr val="tx1"/>
                </a:solidFill>
              </a:rPr>
              <a:t>Fuente: </a:t>
            </a:r>
            <a:r>
              <a:rPr lang="es-ES_tradnl" sz="1100" dirty="0">
                <a:solidFill>
                  <a:schemeClr val="tx1"/>
                </a:solidFill>
              </a:rPr>
              <a:t>Daniel </a:t>
            </a:r>
            <a:r>
              <a:rPr lang="es-ES_tradnl" sz="1100" dirty="0" err="1">
                <a:solidFill>
                  <a:schemeClr val="tx1"/>
                </a:solidFill>
              </a:rPr>
              <a:t>Lederman</a:t>
            </a:r>
            <a:r>
              <a:rPr lang="es-ES_tradnl" sz="1100"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sp>
        <p:nvSpPr>
          <p:cNvPr id="2" name="Rectángulo 1"/>
          <p:cNvSpPr/>
          <p:nvPr/>
        </p:nvSpPr>
        <p:spPr>
          <a:xfrm>
            <a:off x="0" y="-27384"/>
            <a:ext cx="9144000" cy="1040285"/>
          </a:xfrm>
          <a:prstGeom prst="rect">
            <a:avLst/>
          </a:prstGeom>
        </p:spPr>
        <p:txBody>
          <a:bodyPr wrap="square">
            <a:spAutoFit/>
          </a:bodyPr>
          <a:lstStyle/>
          <a:p>
            <a:pPr algn="ctr"/>
            <a:r>
              <a:rPr lang="es-CO" sz="2800" b="1" dirty="0">
                <a:solidFill>
                  <a:srgbClr val="C10000"/>
                </a:solidFill>
                <a:latin typeface="Times New Roman" panose="02020603050405020304" pitchFamily="18" charset="0"/>
              </a:rPr>
              <a:t>Más de la mitad de los Latinoamericanos trabajan en</a:t>
            </a:r>
          </a:p>
          <a:p>
            <a:pPr algn="ctr"/>
            <a:r>
              <a:rPr lang="es-CO" sz="2800" b="1" dirty="0">
                <a:solidFill>
                  <a:srgbClr val="C10000"/>
                </a:solidFill>
                <a:latin typeface="Times New Roman" panose="02020603050405020304" pitchFamily="18" charset="0"/>
              </a:rPr>
              <a:t>empresas pequeñas, muchas de las cuales son informales…</a:t>
            </a:r>
            <a:endParaRPr lang="es-CO" sz="2800" dirty="0"/>
          </a:p>
        </p:txBody>
      </p:sp>
      <p:sp>
        <p:nvSpPr>
          <p:cNvPr id="4" name="Rectángulo 3"/>
          <p:cNvSpPr/>
          <p:nvPr/>
        </p:nvSpPr>
        <p:spPr>
          <a:xfrm>
            <a:off x="827584" y="980728"/>
            <a:ext cx="7848872" cy="794064"/>
          </a:xfrm>
          <a:prstGeom prst="rect">
            <a:avLst/>
          </a:prstGeom>
        </p:spPr>
        <p:txBody>
          <a:bodyPr wrap="square">
            <a:spAutoFit/>
          </a:bodyPr>
          <a:lstStyle/>
          <a:p>
            <a:pPr algn="ctr"/>
            <a:r>
              <a:rPr lang="es-CO" sz="2400" dirty="0">
                <a:latin typeface="Calibri" panose="020F0502020204030204" pitchFamily="34" charset="0"/>
              </a:rPr>
              <a:t>Empleo por Tamaño de Empresa y Estatus de Formalidad</a:t>
            </a:r>
          </a:p>
          <a:p>
            <a:pPr algn="ctr"/>
            <a:r>
              <a:rPr lang="es-CO" sz="1800" dirty="0">
                <a:solidFill>
                  <a:srgbClr val="C10000"/>
                </a:solidFill>
                <a:latin typeface="Calibri" panose="020F0502020204030204" pitchFamily="34" charset="0"/>
              </a:rPr>
              <a:t>(Circa 2010)</a:t>
            </a:r>
            <a:endParaRPr lang="es-CO" sz="2000" dirty="0"/>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3728" y="6597352"/>
            <a:ext cx="360040" cy="216024"/>
          </a:xfrm>
          <a:prstGeom prst="rect">
            <a:avLst/>
          </a:prstGeom>
        </p:spPr>
      </p:pic>
      <p:pic>
        <p:nvPicPr>
          <p:cNvPr id="12" name="Imagen 1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231" y="1714050"/>
            <a:ext cx="8962257" cy="4484994"/>
          </a:xfrm>
          <a:prstGeom prst="rect">
            <a:avLst/>
          </a:prstGeom>
        </p:spPr>
      </p:pic>
    </p:spTree>
    <p:extLst>
      <p:ext uri="{BB962C8B-B14F-4D97-AF65-F5344CB8AC3E}">
        <p14:creationId xmlns:p14="http://schemas.microsoft.com/office/powerpoint/2010/main" val="29517592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5412" y="-27384"/>
            <a:ext cx="9018587" cy="1107996"/>
          </a:xfrm>
          <a:prstGeom prst="rect">
            <a:avLst/>
          </a:prstGeom>
        </p:spPr>
        <p:txBody>
          <a:bodyPr wrap="square">
            <a:spAutoFit/>
          </a:bodyPr>
          <a:lstStyle/>
          <a:p>
            <a:pPr algn="l"/>
            <a:r>
              <a:rPr lang="es-CO" sz="2000" b="1" dirty="0">
                <a:solidFill>
                  <a:srgbClr val="C10000"/>
                </a:solidFill>
                <a:latin typeface="Times New Roman" panose="02020603050405020304" pitchFamily="18" charset="0"/>
              </a:rPr>
              <a:t>… </a:t>
            </a:r>
            <a:r>
              <a:rPr lang="es-CO" sz="3000" b="1" dirty="0">
                <a:solidFill>
                  <a:srgbClr val="C10000"/>
                </a:solidFill>
                <a:latin typeface="Times New Roman" panose="02020603050405020304" pitchFamily="18" charset="0"/>
              </a:rPr>
              <a:t>lo que explica las políticas públicas de apoyo al</a:t>
            </a:r>
          </a:p>
          <a:p>
            <a:pPr algn="l"/>
            <a:r>
              <a:rPr lang="es-CO" sz="3000" b="1" dirty="0">
                <a:solidFill>
                  <a:srgbClr val="C10000"/>
                </a:solidFill>
                <a:latin typeface="Times New Roman" panose="02020603050405020304" pitchFamily="18" charset="0"/>
              </a:rPr>
              <a:t>crecimiento y formalización de empresas pequeñas     </a:t>
            </a:r>
            <a:endParaRPr lang="es-CO" sz="3000" dirty="0"/>
          </a:p>
        </p:txBody>
      </p:sp>
      <p:sp>
        <p:nvSpPr>
          <p:cNvPr id="5" name="Rectángulo 4"/>
          <p:cNvSpPr/>
          <p:nvPr/>
        </p:nvSpPr>
        <p:spPr>
          <a:xfrm>
            <a:off x="1011652" y="1196752"/>
            <a:ext cx="7614592" cy="461665"/>
          </a:xfrm>
          <a:prstGeom prst="rect">
            <a:avLst/>
          </a:prstGeom>
        </p:spPr>
        <p:txBody>
          <a:bodyPr wrap="square">
            <a:spAutoFit/>
          </a:bodyPr>
          <a:lstStyle/>
          <a:p>
            <a:r>
              <a:rPr lang="es-CO" sz="2400" b="1" dirty="0">
                <a:latin typeface="Calibri" panose="020F0502020204030204" pitchFamily="34" charset="0"/>
              </a:rPr>
              <a:t>Distribución de las empresas formales por tamaño, 2011</a:t>
            </a:r>
            <a:endParaRPr lang="es-CO" b="1" dirty="0"/>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5413" y="1772816"/>
            <a:ext cx="8767067" cy="4536504"/>
          </a:xfrm>
          <a:prstGeom prst="rect">
            <a:avLst/>
          </a:prstGeom>
        </p:spPr>
      </p:pic>
      <p:sp>
        <p:nvSpPr>
          <p:cNvPr id="7" name="2 Marcador de número de diapositiva"/>
          <p:cNvSpPr>
            <a:spLocks noGrp="1"/>
          </p:cNvSpPr>
          <p:nvPr>
            <p:ph type="sldNum" sz="quarter" idx="19"/>
          </p:nvPr>
        </p:nvSpPr>
        <p:spPr>
          <a:xfrm>
            <a:off x="-36512" y="6597352"/>
            <a:ext cx="2592288" cy="318053"/>
          </a:xfrm>
        </p:spPr>
        <p:txBody>
          <a:bodyPr/>
          <a:lstStyle/>
          <a:p>
            <a:pPr>
              <a:defRPr/>
            </a:pPr>
            <a:r>
              <a:rPr lang="es-ES_tradnl" sz="1100" b="1" dirty="0">
                <a:solidFill>
                  <a:schemeClr val="tx1"/>
                </a:solidFill>
              </a:rPr>
              <a:t>Fuente: </a:t>
            </a:r>
            <a:r>
              <a:rPr lang="es-ES_tradnl" sz="1100" dirty="0">
                <a:solidFill>
                  <a:schemeClr val="tx1"/>
                </a:solidFill>
              </a:rPr>
              <a:t>Daniel </a:t>
            </a:r>
            <a:r>
              <a:rPr lang="es-ES_tradnl" sz="1100" dirty="0" err="1">
                <a:solidFill>
                  <a:schemeClr val="tx1"/>
                </a:solidFill>
              </a:rPr>
              <a:t>Lederman</a:t>
            </a:r>
            <a:r>
              <a:rPr lang="es-ES_tradnl" sz="1100" b="1"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5736" y="6521829"/>
            <a:ext cx="360040" cy="291547"/>
          </a:xfrm>
          <a:prstGeom prst="rect">
            <a:avLst/>
          </a:prstGeom>
        </p:spPr>
      </p:pic>
    </p:spTree>
    <p:extLst>
      <p:ext uri="{BB962C8B-B14F-4D97-AF65-F5344CB8AC3E}">
        <p14:creationId xmlns:p14="http://schemas.microsoft.com/office/powerpoint/2010/main" val="13410518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sp>
        <p:nvSpPr>
          <p:cNvPr id="6" name="Rectángulo 5"/>
          <p:cNvSpPr/>
          <p:nvPr/>
        </p:nvSpPr>
        <p:spPr>
          <a:xfrm>
            <a:off x="108250" y="44624"/>
            <a:ext cx="9035750" cy="1040285"/>
          </a:xfrm>
          <a:prstGeom prst="rect">
            <a:avLst/>
          </a:prstGeom>
        </p:spPr>
        <p:txBody>
          <a:bodyPr wrap="square">
            <a:spAutoFit/>
          </a:bodyPr>
          <a:lstStyle/>
          <a:p>
            <a:pPr algn="l"/>
            <a:r>
              <a:rPr lang="es-CO" sz="2800" b="1" dirty="0">
                <a:solidFill>
                  <a:srgbClr val="C10000"/>
                </a:solidFill>
                <a:latin typeface="Times New Roman" panose="02020603050405020304" pitchFamily="18" charset="0"/>
              </a:rPr>
              <a:t>  Pero, contrario a la creencia popular, las empresas</a:t>
            </a:r>
          </a:p>
          <a:p>
            <a:pPr algn="ctr"/>
            <a:r>
              <a:rPr lang="es-CO" sz="2800" b="1" dirty="0">
                <a:solidFill>
                  <a:srgbClr val="C10000"/>
                </a:solidFill>
                <a:latin typeface="Times New Roman" panose="02020603050405020304" pitchFamily="18" charset="0"/>
              </a:rPr>
              <a:t>pequeñas abundan también en el sector formal…</a:t>
            </a:r>
            <a:endParaRPr lang="es-CO" sz="2400" dirty="0"/>
          </a:p>
        </p:txBody>
      </p:sp>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1520" y="1258360"/>
            <a:ext cx="8424936" cy="4903901"/>
          </a:xfrm>
          <a:prstGeom prst="rect">
            <a:avLst/>
          </a:prstGeom>
        </p:spPr>
      </p:pic>
      <p:sp>
        <p:nvSpPr>
          <p:cNvPr id="8" name="2 Marcador de número de diapositiva"/>
          <p:cNvSpPr txBox="1">
            <a:spLocks/>
          </p:cNvSpPr>
          <p:nvPr/>
        </p:nvSpPr>
        <p:spPr>
          <a:xfrm>
            <a:off x="-36512" y="6597352"/>
            <a:ext cx="2592288" cy="318053"/>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1100" b="1" dirty="0">
                <a:solidFill>
                  <a:schemeClr val="tx1"/>
                </a:solidFill>
              </a:rPr>
              <a:t>Fuente</a:t>
            </a:r>
            <a:r>
              <a:rPr lang="es-ES_tradnl" sz="1100" dirty="0">
                <a:solidFill>
                  <a:schemeClr val="tx1"/>
                </a:solidFill>
              </a:rPr>
              <a:t>: Daniel </a:t>
            </a:r>
            <a:r>
              <a:rPr lang="es-ES_tradnl" sz="1100" dirty="0" err="1">
                <a:solidFill>
                  <a:schemeClr val="tx1"/>
                </a:solidFill>
              </a:rPr>
              <a:t>Lederman</a:t>
            </a:r>
            <a:r>
              <a:rPr lang="es-ES_tradnl" sz="1100"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5736" y="6563816"/>
            <a:ext cx="360040" cy="291547"/>
          </a:xfrm>
          <a:prstGeom prst="rect">
            <a:avLst/>
          </a:prstGeom>
        </p:spPr>
      </p:pic>
    </p:spTree>
    <p:extLst>
      <p:ext uri="{BB962C8B-B14F-4D97-AF65-F5344CB8AC3E}">
        <p14:creationId xmlns:p14="http://schemas.microsoft.com/office/powerpoint/2010/main" val="2028927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4</a:t>
            </a:fld>
            <a:endParaRPr lang="es-ES_tradnl" dirty="0"/>
          </a:p>
        </p:txBody>
      </p:sp>
      <p:pic>
        <p:nvPicPr>
          <p:cNvPr id="5" name="Imagen 2"/>
          <p:cNvPicPr>
            <a:picLocks noChangeAspect="1"/>
          </p:cNvPicPr>
          <p:nvPr/>
        </p:nvPicPr>
        <p:blipFill>
          <a:blip r:embed="rId2"/>
          <a:stretch>
            <a:fillRect/>
          </a:stretch>
        </p:blipFill>
        <p:spPr>
          <a:xfrm>
            <a:off x="6319586" y="7938"/>
            <a:ext cx="2860926" cy="4357166"/>
          </a:xfrm>
          <a:prstGeom prst="rect">
            <a:avLst/>
          </a:prstGeom>
        </p:spPr>
      </p:pic>
      <p:pic>
        <p:nvPicPr>
          <p:cNvPr id="6" name="Imagen 3"/>
          <p:cNvPicPr>
            <a:picLocks noChangeAspect="1"/>
          </p:cNvPicPr>
          <p:nvPr/>
        </p:nvPicPr>
        <p:blipFill>
          <a:blip r:embed="rId3"/>
          <a:stretch>
            <a:fillRect/>
          </a:stretch>
        </p:blipFill>
        <p:spPr>
          <a:xfrm>
            <a:off x="52611" y="1628800"/>
            <a:ext cx="2143125" cy="2143125"/>
          </a:xfrm>
          <a:prstGeom prst="rect">
            <a:avLst/>
          </a:prstGeom>
        </p:spPr>
      </p:pic>
      <p:sp>
        <p:nvSpPr>
          <p:cNvPr id="7" name="Rectángulo 12"/>
          <p:cNvSpPr/>
          <p:nvPr/>
        </p:nvSpPr>
        <p:spPr bwMode="auto">
          <a:xfrm>
            <a:off x="-1" y="4149080"/>
            <a:ext cx="9180513" cy="270892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spcBef>
                <a:spcPct val="0"/>
              </a:spcBef>
              <a:buFont typeface="Wingdings" panose="05000000000000000000" pitchFamily="2" charset="2"/>
              <a:buChar char="ü"/>
            </a:pPr>
            <a:r>
              <a:rPr lang="es-CO" sz="21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85750" indent="-285750">
              <a:spcBef>
                <a:spcPct val="0"/>
              </a:spcBef>
              <a:buFont typeface="Wingdings" panose="05000000000000000000" pitchFamily="2" charset="2"/>
              <a:buChar char="ü"/>
            </a:pPr>
            <a:r>
              <a:rPr lang="es-CO" sz="2100" b="1" dirty="0"/>
              <a:t>Población en su mayoría, resultado del mestizaje entre europeos, indígenas y africanos, con minorías de indígenas y afrodescendientes.</a:t>
            </a:r>
          </a:p>
          <a:p>
            <a:pPr marL="285750" indent="-285750">
              <a:spcBef>
                <a:spcPct val="0"/>
              </a:spcBef>
              <a:buFont typeface="Wingdings" panose="05000000000000000000" pitchFamily="2" charset="2"/>
              <a:buChar char="ü"/>
            </a:pPr>
            <a:r>
              <a:rPr lang="es-CO" sz="2100" b="1" dirty="0"/>
              <a:t>Con una superficie de 2.129.748 km², de los cuales 1.141.748 km² corresponden a su territorio continental y los restantes 988.000 km² a su extensión marítima</a:t>
            </a:r>
          </a:p>
          <a:p>
            <a:pPr>
              <a:spcBef>
                <a:spcPct val="0"/>
              </a:spcBef>
            </a:pPr>
            <a:r>
              <a:rPr lang="es-CO" sz="2100" dirty="0"/>
              <a:t> </a:t>
            </a:r>
            <a:endParaRPr kumimoji="0" lang="es-CO" sz="2100" b="0" i="0" u="none" strike="noStrike" cap="none" normalizeH="0" baseline="0" dirty="0">
              <a:ln>
                <a:noFill/>
              </a:ln>
              <a:solidFill>
                <a:schemeClr val="tx1"/>
              </a:solidFill>
              <a:effectLst/>
              <a:latin typeface="Times New Roman" pitchFamily="18" charset="0"/>
            </a:endParaRPr>
          </a:p>
        </p:txBody>
      </p:sp>
      <p:sp>
        <p:nvSpPr>
          <p:cNvPr id="8" name="Rectángulo 13"/>
          <p:cNvSpPr/>
          <p:nvPr/>
        </p:nvSpPr>
        <p:spPr bwMode="auto">
          <a:xfrm>
            <a:off x="2195736" y="1556792"/>
            <a:ext cx="4195860" cy="2592287"/>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pPr>
            <a:r>
              <a:rPr lang="es-CO" sz="2100" b="1" dirty="0"/>
              <a:t>República  unitaria de América situada en la región noroccidental de América del Sur. Es un estado social y democrático cuya forma de gobierno es presidencialista. Organizada políticamente en 32 departamentos y un distrito capital Bogotá D.C..</a:t>
            </a:r>
            <a:endParaRPr kumimoji="0" lang="es-CO" sz="2100" b="1" i="0" u="none" strike="noStrike" cap="none" normalizeH="0" baseline="0" dirty="0">
              <a:ln>
                <a:noFill/>
              </a:ln>
              <a:solidFill>
                <a:schemeClr val="tx1"/>
              </a:solidFill>
              <a:effectLst/>
              <a:latin typeface="Times New Roman" pitchFamily="18" charset="0"/>
            </a:endParaRPr>
          </a:p>
        </p:txBody>
      </p:sp>
      <p:pic>
        <p:nvPicPr>
          <p:cNvPr id="9" name="Imagen 14"/>
          <p:cNvPicPr>
            <a:picLocks noChangeAspect="1"/>
          </p:cNvPicPr>
          <p:nvPr/>
        </p:nvPicPr>
        <p:blipFill>
          <a:blip r:embed="rId4"/>
          <a:stretch>
            <a:fillRect/>
          </a:stretch>
        </p:blipFill>
        <p:spPr>
          <a:xfrm>
            <a:off x="-36512" y="1"/>
            <a:ext cx="4375372" cy="1340768"/>
          </a:xfrm>
          <a:prstGeom prst="rect">
            <a:avLst/>
          </a:prstGeom>
        </p:spPr>
      </p:pic>
      <p:pic>
        <p:nvPicPr>
          <p:cNvPr id="10" name="Imagen 15"/>
          <p:cNvPicPr>
            <a:picLocks noChangeAspect="1"/>
          </p:cNvPicPr>
          <p:nvPr/>
        </p:nvPicPr>
        <p:blipFill>
          <a:blip r:embed="rId5"/>
          <a:stretch>
            <a:fillRect/>
          </a:stretch>
        </p:blipFill>
        <p:spPr>
          <a:xfrm>
            <a:off x="971600" y="476672"/>
            <a:ext cx="5904656" cy="1800200"/>
          </a:xfrm>
          <a:prstGeom prst="rect">
            <a:avLst/>
          </a:prstGeom>
        </p:spPr>
      </p:pic>
    </p:spTree>
    <p:extLst>
      <p:ext uri="{BB962C8B-B14F-4D97-AF65-F5344CB8AC3E}">
        <p14:creationId xmlns:p14="http://schemas.microsoft.com/office/powerpoint/2010/main" val="219733380"/>
      </p:ext>
    </p:extLst>
  </p:cSld>
  <p:clrMapOvr>
    <a:masterClrMapping/>
  </p:clrMapOvr>
  <p:transition spd="slow">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6621"/>
            <a:ext cx="9144000" cy="954107"/>
          </a:xfrm>
          <a:prstGeom prst="rect">
            <a:avLst/>
          </a:prstGeom>
        </p:spPr>
        <p:txBody>
          <a:bodyPr wrap="square">
            <a:spAutoFit/>
          </a:bodyPr>
          <a:lstStyle/>
          <a:p>
            <a:pPr algn="l"/>
            <a:r>
              <a:rPr lang="es-CO" sz="2800" b="1" dirty="0">
                <a:solidFill>
                  <a:srgbClr val="C10000"/>
                </a:solidFill>
                <a:latin typeface="Times New Roman" panose="02020603050405020304" pitchFamily="18" charset="0"/>
              </a:rPr>
              <a:t>  ...y el empleo formal crece con la expansión de las    empresas grandes (no con la formalización de pequeñas)</a:t>
            </a:r>
            <a:endParaRPr lang="es-CO" sz="2800" dirty="0"/>
          </a:p>
        </p:txBody>
      </p:sp>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5412" y="1056250"/>
            <a:ext cx="8767068" cy="5117497"/>
          </a:xfrm>
          <a:prstGeom prst="rect">
            <a:avLst/>
          </a:prstGeom>
        </p:spPr>
      </p:pic>
      <p:sp>
        <p:nvSpPr>
          <p:cNvPr id="5" name="2 Marcador de número de diapositiva"/>
          <p:cNvSpPr>
            <a:spLocks noGrp="1"/>
          </p:cNvSpPr>
          <p:nvPr>
            <p:ph type="sldNum" sz="quarter" idx="19"/>
          </p:nvPr>
        </p:nvSpPr>
        <p:spPr>
          <a:xfrm>
            <a:off x="-36512" y="6597352"/>
            <a:ext cx="2592288" cy="318053"/>
          </a:xfrm>
        </p:spPr>
        <p:txBody>
          <a:bodyPr/>
          <a:lstStyle/>
          <a:p>
            <a:pPr>
              <a:defRPr/>
            </a:pPr>
            <a:r>
              <a:rPr lang="es-ES_tradnl" sz="1100" b="1" dirty="0">
                <a:solidFill>
                  <a:schemeClr val="tx1"/>
                </a:solidFill>
              </a:rPr>
              <a:t>Fuente: </a:t>
            </a:r>
            <a:r>
              <a:rPr lang="es-ES_tradnl" sz="1100" dirty="0">
                <a:solidFill>
                  <a:schemeClr val="tx1"/>
                </a:solidFill>
              </a:rPr>
              <a:t>Daniel </a:t>
            </a:r>
            <a:r>
              <a:rPr lang="es-ES_tradnl" sz="1100" dirty="0" err="1">
                <a:solidFill>
                  <a:schemeClr val="tx1"/>
                </a:solidFill>
              </a:rPr>
              <a:t>Lederman</a:t>
            </a:r>
            <a:r>
              <a:rPr lang="es-ES_tradnl" sz="1100"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5736" y="6521829"/>
            <a:ext cx="360040" cy="291547"/>
          </a:xfrm>
          <a:prstGeom prst="rect">
            <a:avLst/>
          </a:prstGeom>
        </p:spPr>
      </p:pic>
    </p:spTree>
    <p:extLst>
      <p:ext uri="{BB962C8B-B14F-4D97-AF65-F5344CB8AC3E}">
        <p14:creationId xmlns:p14="http://schemas.microsoft.com/office/powerpoint/2010/main" val="39165340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6075" y="6573078"/>
            <a:ext cx="2189661" cy="284922"/>
          </a:xfrm>
        </p:spPr>
        <p:txBody>
          <a:bodyPr/>
          <a:lstStyle/>
          <a:p>
            <a:pPr>
              <a:defRPr/>
            </a:pPr>
            <a:r>
              <a:rPr lang="es-ES_tradnl" sz="1100" b="1" dirty="0">
                <a:solidFill>
                  <a:schemeClr val="tx1"/>
                </a:solidFill>
              </a:rPr>
              <a:t> Fuente: </a:t>
            </a:r>
            <a:r>
              <a:rPr lang="es-ES_tradnl" dirty="0">
                <a:solidFill>
                  <a:schemeClr val="tx1"/>
                </a:solidFill>
              </a:rPr>
              <a:t>Amaro </a:t>
            </a:r>
            <a:r>
              <a:rPr lang="es-ES_tradnl" dirty="0" err="1">
                <a:solidFill>
                  <a:schemeClr val="tx1"/>
                </a:solidFill>
              </a:rPr>
              <a:t>Gomez</a:t>
            </a:r>
            <a:r>
              <a:rPr lang="es-ES_tradnl" dirty="0">
                <a:solidFill>
                  <a:schemeClr val="tx1"/>
                </a:solidFill>
              </a:rPr>
              <a:t>- </a:t>
            </a:r>
            <a:r>
              <a:rPr lang="es-ES_tradnl" b="1" dirty="0" err="1">
                <a:solidFill>
                  <a:schemeClr val="tx1"/>
                </a:solidFill>
              </a:rPr>
              <a:t>CReCER</a:t>
            </a:r>
            <a:r>
              <a:rPr lang="es-ES_tradnl" b="1" dirty="0">
                <a:solidFill>
                  <a:schemeClr val="tx1"/>
                </a:solidFill>
              </a:rPr>
              <a:t>  2015</a:t>
            </a:r>
          </a:p>
        </p:txBody>
      </p:sp>
      <p:sp>
        <p:nvSpPr>
          <p:cNvPr id="2" name="Rectángulo 1"/>
          <p:cNvSpPr/>
          <p:nvPr/>
        </p:nvSpPr>
        <p:spPr>
          <a:xfrm>
            <a:off x="0" y="-27384"/>
            <a:ext cx="9144000" cy="6540252"/>
          </a:xfrm>
          <a:prstGeom prst="rect">
            <a:avLst/>
          </a:prstGeom>
        </p:spPr>
        <p:txBody>
          <a:bodyPr wrap="square">
            <a:spAutoFit/>
          </a:bodyPr>
          <a:lstStyle/>
          <a:p>
            <a:pPr algn="l"/>
            <a:endParaRPr lang="es-CO" sz="3200" b="1" dirty="0">
              <a:latin typeface="Calibri,Bold"/>
            </a:endParaRPr>
          </a:p>
          <a:p>
            <a:pPr algn="l"/>
            <a:r>
              <a:rPr lang="es-CO" sz="3200" b="1" dirty="0" err="1">
                <a:latin typeface="Calibri,Bold"/>
              </a:rPr>
              <a:t>NIIFs</a:t>
            </a:r>
            <a:r>
              <a:rPr lang="es-CO" sz="3200" b="1" dirty="0">
                <a:latin typeface="Calibri,Bold"/>
              </a:rPr>
              <a:t> para </a:t>
            </a:r>
            <a:r>
              <a:rPr lang="es-CO" sz="3200" b="1" dirty="0" err="1">
                <a:latin typeface="Calibri,Bold"/>
              </a:rPr>
              <a:t>PYMEs</a:t>
            </a:r>
            <a:endParaRPr lang="es-CO" sz="3200" b="1" dirty="0">
              <a:latin typeface="Calibri,Bold"/>
            </a:endParaRPr>
          </a:p>
          <a:p>
            <a:pPr algn="l"/>
            <a:r>
              <a:rPr lang="es-CO" sz="2400" dirty="0">
                <a:latin typeface="Wingdings" panose="05000000000000000000" pitchFamily="2" charset="2"/>
              </a:rPr>
              <a:t> </a:t>
            </a:r>
            <a:r>
              <a:rPr lang="es-CO" sz="2700" b="1" dirty="0" err="1">
                <a:latin typeface="Calibri" panose="020F0502020204030204" pitchFamily="34" charset="0"/>
              </a:rPr>
              <a:t>NIIFs</a:t>
            </a:r>
            <a:r>
              <a:rPr lang="es-CO" sz="2700" b="1" dirty="0">
                <a:latin typeface="Calibri" panose="020F0502020204030204" pitchFamily="34" charset="0"/>
              </a:rPr>
              <a:t> simplificadas pero misma literatura</a:t>
            </a:r>
          </a:p>
          <a:p>
            <a:pPr algn="l"/>
            <a:r>
              <a:rPr lang="es-CO" sz="2700" b="1" dirty="0">
                <a:latin typeface="Wingdings" panose="05000000000000000000" pitchFamily="2" charset="2"/>
              </a:rPr>
              <a:t> </a:t>
            </a:r>
            <a:r>
              <a:rPr lang="es-CO" sz="2700" b="1" dirty="0">
                <a:latin typeface="Calibri" panose="020F0502020204030204" pitchFamily="34" charset="0"/>
              </a:rPr>
              <a:t>Estructurada para las </a:t>
            </a:r>
            <a:r>
              <a:rPr lang="es-CO" sz="2700" b="1" dirty="0" err="1">
                <a:latin typeface="Calibri" panose="020F0502020204030204" pitchFamily="34" charset="0"/>
              </a:rPr>
              <a:t>PyMEs</a:t>
            </a:r>
            <a:r>
              <a:rPr lang="es-CO" sz="2700" b="1" dirty="0">
                <a:latin typeface="Calibri" panose="020F0502020204030204" pitchFamily="34" charset="0"/>
              </a:rPr>
              <a:t> y las necesidades</a:t>
            </a:r>
          </a:p>
          <a:p>
            <a:pPr algn="l"/>
            <a:r>
              <a:rPr lang="es-CO" sz="2700" b="1" dirty="0">
                <a:latin typeface="Calibri" panose="020F0502020204030204" pitchFamily="34" charset="0"/>
              </a:rPr>
              <a:t>      de informaciones financieras</a:t>
            </a:r>
          </a:p>
          <a:p>
            <a:pPr algn="l"/>
            <a:r>
              <a:rPr lang="es-CO" sz="2700" b="1" dirty="0">
                <a:latin typeface="Wingdings" panose="05000000000000000000" pitchFamily="2" charset="2"/>
              </a:rPr>
              <a:t> </a:t>
            </a:r>
            <a:r>
              <a:rPr lang="es-CO" sz="2700" b="1" dirty="0">
                <a:latin typeface="Calibri" panose="020F0502020204030204" pitchFamily="34" charset="0"/>
              </a:rPr>
              <a:t>Reducción de la asimetría de informaciones:</a:t>
            </a:r>
          </a:p>
          <a:p>
            <a:pPr algn="l"/>
            <a:r>
              <a:rPr lang="es-CO" sz="2700" b="1" dirty="0">
                <a:latin typeface="Wingdings" panose="05000000000000000000" pitchFamily="2" charset="2"/>
              </a:rPr>
              <a:t>	 </a:t>
            </a:r>
            <a:r>
              <a:rPr lang="es-CO" sz="2600" b="1" i="1" dirty="0">
                <a:latin typeface="Calibri" panose="020F0502020204030204" pitchFamily="34" charset="0"/>
              </a:rPr>
              <a:t>Mejora el nivel de calidad de la información</a:t>
            </a:r>
          </a:p>
          <a:p>
            <a:pPr algn="l"/>
            <a:r>
              <a:rPr lang="es-CO" sz="2600" b="1" i="1" dirty="0">
                <a:latin typeface="Wingdings" panose="05000000000000000000" pitchFamily="2" charset="2"/>
              </a:rPr>
              <a:t>	 </a:t>
            </a:r>
            <a:r>
              <a:rPr lang="es-CO" sz="2600" b="1" i="1" dirty="0">
                <a:latin typeface="Calibri" panose="020F0502020204030204" pitchFamily="34" charset="0"/>
              </a:rPr>
              <a:t>Contribuir para elevar transparencia y credibilidad</a:t>
            </a:r>
          </a:p>
          <a:p>
            <a:pPr algn="l"/>
            <a:r>
              <a:rPr lang="es-CO" sz="2600" b="1" i="1" dirty="0">
                <a:latin typeface="Wingdings" panose="05000000000000000000" pitchFamily="2" charset="2"/>
              </a:rPr>
              <a:t>	 </a:t>
            </a:r>
            <a:r>
              <a:rPr lang="es-CO" sz="2600" b="1" i="1" dirty="0">
                <a:latin typeface="Calibri" panose="020F0502020204030204" pitchFamily="34" charset="0"/>
              </a:rPr>
              <a:t>Facilita comparabilidad</a:t>
            </a:r>
          </a:p>
          <a:p>
            <a:pPr algn="l"/>
            <a:r>
              <a:rPr lang="es-CO" sz="2700" b="1" dirty="0">
                <a:latin typeface="Wingdings" panose="05000000000000000000" pitchFamily="2" charset="2"/>
              </a:rPr>
              <a:t> </a:t>
            </a:r>
            <a:r>
              <a:rPr lang="es-CO" sz="2700" b="1" dirty="0">
                <a:latin typeface="Calibri" panose="020F0502020204030204" pitchFamily="34" charset="0"/>
              </a:rPr>
              <a:t>Puede facilitar el acceso a mercado de crédito y a </a:t>
            </a:r>
          </a:p>
          <a:p>
            <a:pPr algn="l"/>
            <a:r>
              <a:rPr lang="es-CO" sz="2700" b="1" dirty="0">
                <a:latin typeface="Calibri" panose="020F0502020204030204" pitchFamily="34" charset="0"/>
              </a:rPr>
              <a:t>       inversionistas privados, con menores costos de capital</a:t>
            </a:r>
          </a:p>
          <a:p>
            <a:pPr algn="l"/>
            <a:r>
              <a:rPr lang="es-CO" sz="2700" b="1" dirty="0">
                <a:latin typeface="Wingdings" panose="05000000000000000000" pitchFamily="2" charset="2"/>
              </a:rPr>
              <a:t> </a:t>
            </a:r>
            <a:r>
              <a:rPr lang="es-CO" sz="2700" b="1" dirty="0">
                <a:latin typeface="Calibri" panose="020F0502020204030204" pitchFamily="34" charset="0"/>
              </a:rPr>
              <a:t>Puede contribuir para mejoría de la estructura     	organizacional y capacidad de gestión</a:t>
            </a:r>
            <a:endParaRPr lang="es-CO" sz="2700" b="1"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6296" y="0"/>
            <a:ext cx="1907704" cy="2636912"/>
          </a:xfrm>
          <a:prstGeom prst="rect">
            <a:avLst/>
          </a:prstGeom>
        </p:spPr>
      </p:pic>
    </p:spTree>
    <p:extLst>
      <p:ext uri="{BB962C8B-B14F-4D97-AF65-F5344CB8AC3E}">
        <p14:creationId xmlns:p14="http://schemas.microsoft.com/office/powerpoint/2010/main" val="3847384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275828" y="6453336"/>
            <a:ext cx="5448300" cy="198015"/>
          </a:xfrm>
        </p:spPr>
        <p:txBody>
          <a:bodyPr/>
          <a:lstStyle/>
          <a:p>
            <a:r>
              <a:rPr lang="es-CO" sz="1100" b="1" dirty="0"/>
              <a:t>FUENTE: </a:t>
            </a:r>
            <a:r>
              <a:rPr lang="es-CO" sz="800" dirty="0"/>
              <a:t>Hernán </a:t>
            </a:r>
            <a:r>
              <a:rPr lang="es-CO" sz="800" dirty="0" err="1"/>
              <a:t>Casinelli</a:t>
            </a:r>
            <a:r>
              <a:rPr lang="es-CO" sz="800" dirty="0"/>
              <a:t> - </a:t>
            </a:r>
            <a:r>
              <a:rPr lang="es-CO" sz="800" dirty="0" err="1"/>
              <a:t>CReCER</a:t>
            </a:r>
            <a:r>
              <a:rPr lang="es-CO" sz="800" dirty="0"/>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42</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4994" y="1052737"/>
            <a:ext cx="9039006" cy="5262212"/>
          </a:xfrm>
          <a:prstGeom prst="rect">
            <a:avLst/>
          </a:prstGeom>
        </p:spPr>
      </p:pic>
      <p:sp>
        <p:nvSpPr>
          <p:cNvPr id="6" name="Rectángulo 5"/>
          <p:cNvSpPr/>
          <p:nvPr/>
        </p:nvSpPr>
        <p:spPr>
          <a:xfrm>
            <a:off x="0" y="-27384"/>
            <a:ext cx="9144000"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4844679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53353" y="6458792"/>
            <a:ext cx="2430464" cy="282576"/>
          </a:xfrm>
        </p:spPr>
        <p:txBody>
          <a:bodyPr/>
          <a:lstStyle/>
          <a:p>
            <a:r>
              <a:rPr lang="es-ES_tradnl" sz="1400" b="1" dirty="0">
                <a:solidFill>
                  <a:schemeClr val="tx1"/>
                </a:solidFill>
              </a:rPr>
              <a:t>Fuente</a:t>
            </a:r>
            <a:r>
              <a:rPr lang="es-ES_tradnl" sz="800" b="1" dirty="0">
                <a:solidFill>
                  <a:schemeClr val="tx1"/>
                </a:solidFill>
              </a:rPr>
              <a:t>: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a:p>
            <a:endParaRPr lang="es-CO" dirty="0"/>
          </a:p>
        </p:txBody>
      </p:sp>
      <p:sp>
        <p:nvSpPr>
          <p:cNvPr id="4" name="Marcador de número de diapositiva 3"/>
          <p:cNvSpPr>
            <a:spLocks noGrp="1"/>
          </p:cNvSpPr>
          <p:nvPr>
            <p:ph type="sldNum" sz="quarter" idx="19"/>
          </p:nvPr>
        </p:nvSpPr>
        <p:spPr>
          <a:xfrm>
            <a:off x="125412" y="6465888"/>
            <a:ext cx="2286347" cy="323850"/>
          </a:xfrm>
        </p:spPr>
        <p:txBody>
          <a:bodyPr/>
          <a:lstStyle/>
          <a:p>
            <a:pPr>
              <a:defRPr/>
            </a:pPr>
            <a:fld id="{BD78BF63-D6E5-49D8-99EB-4D36175B83F1}" type="slidenum">
              <a:rPr lang="es-ES_tradnl" smtClean="0"/>
              <a:pPr>
                <a:defRPr/>
              </a:pPr>
              <a:t>43</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999" y="1052736"/>
            <a:ext cx="9125001" cy="5470764"/>
          </a:xfrm>
          <a:prstGeom prst="rect">
            <a:avLst/>
          </a:prstGeom>
        </p:spPr>
      </p:pic>
      <p:sp>
        <p:nvSpPr>
          <p:cNvPr id="6" name="Rectángulo 5"/>
          <p:cNvSpPr/>
          <p:nvPr/>
        </p:nvSpPr>
        <p:spPr>
          <a:xfrm>
            <a:off x="18999" y="26621"/>
            <a:ext cx="9125001"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42759201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112713" y="6458792"/>
            <a:ext cx="5448300" cy="282576"/>
          </a:xfrm>
        </p:spPr>
        <p:txBody>
          <a:bodyPr/>
          <a:lstStyle/>
          <a:p>
            <a:pPr>
              <a:defRPr/>
            </a:pPr>
            <a:r>
              <a:rPr lang="es-ES_tradnl" sz="1100" b="1" dirty="0">
                <a:solidFill>
                  <a:schemeClr val="tx1"/>
                </a:solidFill>
              </a:rPr>
              <a:t>Fuente: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496" y="987824"/>
            <a:ext cx="9108504" cy="5422598"/>
          </a:xfrm>
          <a:prstGeom prst="rect">
            <a:avLst/>
          </a:prstGeom>
        </p:spPr>
      </p:pic>
      <p:sp>
        <p:nvSpPr>
          <p:cNvPr id="6" name="Rectángulo 5"/>
          <p:cNvSpPr/>
          <p:nvPr/>
        </p:nvSpPr>
        <p:spPr>
          <a:xfrm>
            <a:off x="0" y="26621"/>
            <a:ext cx="9144000"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13598555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112713" y="6386784"/>
            <a:ext cx="2515071" cy="282576"/>
          </a:xfrm>
        </p:spPr>
        <p:txBody>
          <a:bodyPr/>
          <a:lstStyle/>
          <a:p>
            <a:pPr>
              <a:defRPr/>
            </a:pPr>
            <a:r>
              <a:rPr lang="es-ES_tradnl" sz="1100" b="1" dirty="0">
                <a:solidFill>
                  <a:schemeClr val="tx1"/>
                </a:solidFill>
              </a:rPr>
              <a:t>Fuente: </a:t>
            </a:r>
            <a:r>
              <a:rPr lang="es-ES_tradnl" sz="800" dirty="0">
                <a:solidFill>
                  <a:schemeClr val="tx1"/>
                </a:solidFill>
              </a:rPr>
              <a:t>Hernán </a:t>
            </a:r>
            <a:r>
              <a:rPr lang="es-ES_tradnl" sz="800" dirty="0" err="1">
                <a:solidFill>
                  <a:schemeClr val="tx1"/>
                </a:solidFill>
              </a:rPr>
              <a:t>Casinelli</a:t>
            </a:r>
            <a:r>
              <a:rPr lang="es-ES_tradnl" sz="800" dirty="0">
                <a:solidFill>
                  <a:schemeClr val="tx1"/>
                </a:solidFill>
              </a:rPr>
              <a:t>- </a:t>
            </a:r>
            <a:r>
              <a:rPr lang="es-ES_tradnl" sz="800" dirty="0" err="1">
                <a:solidFill>
                  <a:schemeClr val="tx1"/>
                </a:solidFill>
              </a:rPr>
              <a:t>CReCER</a:t>
            </a:r>
            <a:r>
              <a:rPr lang="es-ES_tradnl" sz="800" dirty="0">
                <a:solidFill>
                  <a:schemeClr val="tx1"/>
                </a:solidFill>
              </a:rPr>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45</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124744"/>
            <a:ext cx="9144000" cy="5184576"/>
          </a:xfrm>
          <a:prstGeom prst="rect">
            <a:avLst/>
          </a:prstGeom>
        </p:spPr>
      </p:pic>
      <p:sp>
        <p:nvSpPr>
          <p:cNvPr id="6" name="Rectángulo 5"/>
          <p:cNvSpPr/>
          <p:nvPr/>
        </p:nvSpPr>
        <p:spPr>
          <a:xfrm>
            <a:off x="0" y="26621"/>
            <a:ext cx="9144000" cy="954107"/>
          </a:xfrm>
          <a:prstGeom prst="rect">
            <a:avLst/>
          </a:prstGeom>
        </p:spPr>
        <p:txBody>
          <a:bodyPr wrap="square">
            <a:spAutoFit/>
          </a:bodyPr>
          <a:lstStyle/>
          <a:p>
            <a:pPr algn="ctr"/>
            <a:r>
              <a:rPr lang="es-CO" sz="2800" b="1" dirty="0">
                <a:solidFill>
                  <a:srgbClr val="FF0000"/>
                </a:solidFill>
                <a:latin typeface="Arial" panose="020B0604020202020204" pitchFamily="34" charset="0"/>
              </a:rPr>
              <a:t>“</a:t>
            </a:r>
            <a:r>
              <a:rPr lang="es-CO" sz="2800" b="1" dirty="0" err="1">
                <a:solidFill>
                  <a:srgbClr val="FF0000"/>
                </a:solidFill>
                <a:latin typeface="Arial" panose="020B0604020202020204" pitchFamily="34" charset="0"/>
              </a:rPr>
              <a:t>PYMEs</a:t>
            </a:r>
            <a:r>
              <a:rPr lang="es-CO" sz="2800" b="1" dirty="0">
                <a:solidFill>
                  <a:srgbClr val="FF0000"/>
                </a:solidFill>
                <a:latin typeface="Arial" panose="020B0604020202020204" pitchFamily="34" charset="0"/>
              </a:rPr>
              <a:t>: Motor de las Economías Latinoamericanas”</a:t>
            </a:r>
            <a:endParaRPr lang="es-CO" sz="2800" dirty="0">
              <a:solidFill>
                <a:srgbClr val="FF0000"/>
              </a:solidFill>
            </a:endParaRPr>
          </a:p>
        </p:txBody>
      </p:sp>
    </p:spTree>
    <p:extLst>
      <p:ext uri="{BB962C8B-B14F-4D97-AF65-F5344CB8AC3E}">
        <p14:creationId xmlns:p14="http://schemas.microsoft.com/office/powerpoint/2010/main" val="636951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16024" y="2636912"/>
            <a:ext cx="8892480" cy="769441"/>
          </a:xfrm>
          <a:prstGeom prst="rect">
            <a:avLst/>
          </a:prstGeom>
        </p:spPr>
        <p:txBody>
          <a:bodyPr wrap="square">
            <a:spAutoFit/>
          </a:bodyPr>
          <a:lstStyle/>
          <a:p>
            <a:pPr algn="ctr"/>
            <a:r>
              <a:rPr lang="es-CO" altLang="es-ES" sz="4400" b="1" dirty="0">
                <a:solidFill>
                  <a:schemeClr val="bg1"/>
                </a:solidFill>
                <a:latin typeface="+mj-lt"/>
              </a:rPr>
              <a:t>3.3. Modelo Entidades de Gobierno</a:t>
            </a:r>
            <a:endParaRPr lang="es-CO" sz="4400"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23727" y="4234974"/>
            <a:ext cx="3539317" cy="272241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2987825" y="5576519"/>
            <a:ext cx="1729750" cy="3727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1900" b="1" i="0" u="none" strike="noStrike" cap="none" normalizeH="0" baseline="0" dirty="0">
                <a:ln>
                  <a:noFill/>
                </a:ln>
                <a:solidFill>
                  <a:schemeClr val="accent2">
                    <a:lumMod val="50000"/>
                  </a:schemeClr>
                </a:solidFill>
                <a:effectLst/>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87826" y="5949280"/>
            <a:ext cx="1729750" cy="339298"/>
          </a:xfrm>
          <a:prstGeom prst="rect">
            <a:avLst/>
          </a:prstGeom>
        </p:spPr>
      </p:pic>
    </p:spTree>
    <p:extLst>
      <p:ext uri="{BB962C8B-B14F-4D97-AF65-F5344CB8AC3E}">
        <p14:creationId xmlns:p14="http://schemas.microsoft.com/office/powerpoint/2010/main" val="40088298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47</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6" y="81089"/>
            <a:ext cx="4032448" cy="3923975"/>
          </a:xfrm>
          <a:prstGeom prst="rect">
            <a:avLst/>
          </a:prstGeom>
          <a:effectLst>
            <a:glow rad="63500">
              <a:schemeClr val="accent6">
                <a:satMod val="175000"/>
                <a:alpha val="40000"/>
              </a:schemeClr>
            </a:glow>
          </a:effectLst>
        </p:spPr>
      </p:pic>
      <p:sp>
        <p:nvSpPr>
          <p:cNvPr id="6" name="Rectángulo 5"/>
          <p:cNvSpPr/>
          <p:nvPr/>
        </p:nvSpPr>
        <p:spPr>
          <a:xfrm>
            <a:off x="35496" y="514995"/>
            <a:ext cx="4032448" cy="2948499"/>
          </a:xfrm>
          <a:prstGeom prst="rect">
            <a:avLst/>
          </a:prstGeom>
        </p:spPr>
        <p:txBody>
          <a:bodyPr wrap="square">
            <a:spAutoFit/>
          </a:bodyPr>
          <a:lstStyle/>
          <a:p>
            <a:pPr algn="l"/>
            <a:r>
              <a:rPr lang="pt-BR" sz="3000" b="1" i="1" dirty="0">
                <a:latin typeface="Calibri,BoldItalic"/>
              </a:rPr>
              <a:t> </a:t>
            </a:r>
            <a:r>
              <a:rPr lang="pt-BR" sz="3200" b="1" i="1" u="sng" dirty="0">
                <a:latin typeface="Calibri,BoldItalic"/>
              </a:rPr>
              <a:t>I</a:t>
            </a:r>
            <a:r>
              <a:rPr lang="pt-BR" sz="3200" b="1" i="1" dirty="0">
                <a:latin typeface="Calibri,BoldItalic"/>
              </a:rPr>
              <a:t> </a:t>
            </a:r>
            <a:r>
              <a:rPr lang="pt-BR" sz="3000" b="1" i="1" dirty="0">
                <a:latin typeface="Calibri,BoldItalic"/>
              </a:rPr>
              <a:t> </a:t>
            </a:r>
            <a:r>
              <a:rPr lang="pt-BR" sz="3000" b="1" dirty="0">
                <a:latin typeface="Calibri,Bold"/>
              </a:rPr>
              <a:t>n t e r n a t i o n a l</a:t>
            </a:r>
          </a:p>
          <a:p>
            <a:pPr algn="l"/>
            <a:r>
              <a:rPr lang="es-CO" sz="3000" b="1" i="1" dirty="0">
                <a:latin typeface="Calibri,BoldItalic"/>
              </a:rPr>
              <a:t> </a:t>
            </a:r>
            <a:r>
              <a:rPr lang="pl-PL" sz="3200" b="1" i="1" u="sng" dirty="0">
                <a:latin typeface="Calibri,BoldItalic"/>
              </a:rPr>
              <a:t>P</a:t>
            </a:r>
            <a:r>
              <a:rPr lang="pl-PL" sz="3000" b="1" i="1" dirty="0">
                <a:latin typeface="Calibri,BoldItalic"/>
              </a:rPr>
              <a:t> </a:t>
            </a:r>
            <a:r>
              <a:rPr lang="pl-PL" sz="3000" b="1" dirty="0">
                <a:latin typeface="Calibri,Bold"/>
              </a:rPr>
              <a:t>u b l i c</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e c t o r</a:t>
            </a:r>
          </a:p>
          <a:p>
            <a:pPr algn="l"/>
            <a:r>
              <a:rPr lang="pt-BR" sz="3000" b="1" i="1" dirty="0">
                <a:latin typeface="Calibri,BoldItalic"/>
              </a:rPr>
              <a:t> </a:t>
            </a:r>
            <a:r>
              <a:rPr lang="pt-BR" sz="3200" b="1" i="1" u="sng" dirty="0">
                <a:latin typeface="Calibri,BoldItalic"/>
              </a:rPr>
              <a:t>A</a:t>
            </a:r>
            <a:r>
              <a:rPr lang="pt-BR" sz="3000" b="1" i="1" dirty="0">
                <a:latin typeface="Calibri,BoldItalic"/>
              </a:rPr>
              <a:t> </a:t>
            </a:r>
            <a:r>
              <a:rPr lang="pt-BR" sz="3000" b="1" dirty="0">
                <a:latin typeface="Calibri,Bold"/>
              </a:rPr>
              <a:t>c </a:t>
            </a:r>
            <a:r>
              <a:rPr lang="pt-BR" sz="3000" b="1" dirty="0" err="1">
                <a:latin typeface="Calibri,Bold"/>
              </a:rPr>
              <a:t>c</a:t>
            </a:r>
            <a:r>
              <a:rPr lang="pt-BR" sz="3000" b="1" dirty="0">
                <a:latin typeface="Calibri,Bold"/>
              </a:rPr>
              <a:t> o u n t i n g</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t a n d a r d s</a:t>
            </a:r>
            <a:endParaRPr lang="es-CO" sz="30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73043" y="-19543"/>
            <a:ext cx="4896544" cy="4016765"/>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0232" y="1988840"/>
            <a:ext cx="1512168" cy="360040"/>
          </a:xfrm>
          <a:prstGeom prst="rect">
            <a:avLst/>
          </a:prstGeom>
        </p:spPr>
      </p:pic>
      <p:sp>
        <p:nvSpPr>
          <p:cNvPr id="9" name="Rectángulo 8"/>
          <p:cNvSpPr/>
          <p:nvPr/>
        </p:nvSpPr>
        <p:spPr>
          <a:xfrm>
            <a:off x="125413" y="4143851"/>
            <a:ext cx="8839075" cy="2382191"/>
          </a:xfrm>
          <a:prstGeom prst="rect">
            <a:avLst/>
          </a:prstGeom>
        </p:spPr>
        <p:txBody>
          <a:bodyPr wrap="square">
            <a:spAutoFit/>
          </a:bodyPr>
          <a:lstStyle/>
          <a:p>
            <a:r>
              <a:rPr lang="es-CO" sz="24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400" dirty="0"/>
          </a:p>
        </p:txBody>
      </p:sp>
    </p:spTree>
    <p:extLst>
      <p:ext uri="{BB962C8B-B14F-4D97-AF65-F5344CB8AC3E}">
        <p14:creationId xmlns:p14="http://schemas.microsoft.com/office/powerpoint/2010/main" val="2566880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48</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32656"/>
            <a:ext cx="8927976" cy="5976664"/>
          </a:xfrm>
          <a:prstGeom prst="rect">
            <a:avLst/>
          </a:prstGeom>
        </p:spPr>
      </p:pic>
      <p:sp>
        <p:nvSpPr>
          <p:cNvPr id="6" name="Rectángulo 5"/>
          <p:cNvSpPr/>
          <p:nvPr/>
        </p:nvSpPr>
        <p:spPr>
          <a:xfrm>
            <a:off x="1619672" y="1700808"/>
            <a:ext cx="7128792" cy="4228850"/>
          </a:xfrm>
          <a:prstGeom prst="rect">
            <a:avLst/>
          </a:prstGeom>
        </p:spPr>
        <p:txBody>
          <a:bodyPr wrap="square">
            <a:spAutoFit/>
          </a:bodyPr>
          <a:lstStyle/>
          <a:p>
            <a:pPr algn="ctr"/>
            <a:r>
              <a:rPr lang="es-CO" sz="2400" b="1" dirty="0">
                <a:latin typeface="Calibri,Bold"/>
              </a:rPr>
              <a:t>BASADAS EN LA CONTABILIDAD DE CAUSACIÓN.</a:t>
            </a:r>
          </a:p>
          <a:p>
            <a:r>
              <a:rPr lang="es-CO" sz="24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400" dirty="0"/>
          </a:p>
        </p:txBody>
      </p:sp>
    </p:spTree>
    <p:extLst>
      <p:ext uri="{BB962C8B-B14F-4D97-AF65-F5344CB8AC3E}">
        <p14:creationId xmlns:p14="http://schemas.microsoft.com/office/powerpoint/2010/main" val="569546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49</a:t>
            </a:fld>
            <a:endParaRPr lang="es-ES_tradnl" dirty="0"/>
          </a:p>
        </p:txBody>
      </p:sp>
      <p:sp>
        <p:nvSpPr>
          <p:cNvPr id="9" name="Rectangle 142"/>
          <p:cNvSpPr>
            <a:spLocks noChangeArrowheads="1"/>
          </p:cNvSpPr>
          <p:nvPr/>
        </p:nvSpPr>
        <p:spPr bwMode="auto">
          <a:xfrm>
            <a:off x="30444" y="-99392"/>
            <a:ext cx="9144000" cy="126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br>
              <a:rPr kumimoji="0" lang="es-CO" altLang="es-CO" sz="600" b="0" i="0" u="none" strike="noStrike" cap="none" normalizeH="0" baseline="0" dirty="0">
                <a:ln>
                  <a:noFill/>
                </a:ln>
                <a:solidFill>
                  <a:schemeClr val="tx1"/>
                </a:solidFill>
                <a:effectLst/>
                <a:latin typeface="Arial" pitchFamily="34" charset="0"/>
                <a:cs typeface="Arial" pitchFamily="34" charset="0"/>
              </a:rPr>
            </a:br>
            <a:r>
              <a:rPr lang="es-CO" sz="3200" b="1" dirty="0"/>
              <a:t>Normas Internacionales de Contabilidad</a:t>
            </a:r>
          </a:p>
          <a:p>
            <a:pPr algn="ctr"/>
            <a:r>
              <a:rPr lang="es-CO" sz="3200" b="1" dirty="0"/>
              <a:t>para el Sector Público </a:t>
            </a:r>
            <a:r>
              <a:rPr lang="es-CO" altLang="es-CO" sz="3200" b="1" dirty="0">
                <a:latin typeface="Arial" pitchFamily="34" charset="0"/>
                <a:cs typeface="Arial" pitchFamily="34" charset="0"/>
              </a:rPr>
              <a:t>(IPSAS)</a:t>
            </a:r>
            <a:endParaRPr kumimoji="0" lang="es-CO" altLang="es-CO" sz="3200" b="1" i="0" u="none" strike="noStrike" cap="none" normalizeH="0" baseline="0" dirty="0">
              <a:ln>
                <a:noFill/>
              </a:ln>
              <a:solidFill>
                <a:schemeClr val="tx1"/>
              </a:solidFill>
              <a:effectLst/>
              <a:latin typeface="Arial" pitchFamily="34" charset="0"/>
              <a:cs typeface="Arial" pitchFamily="34" charset="0"/>
            </a:endParaRPr>
          </a:p>
        </p:txBody>
      </p:sp>
      <p:sp>
        <p:nvSpPr>
          <p:cNvPr id="10" name="Rectángulo 9"/>
          <p:cNvSpPr/>
          <p:nvPr/>
        </p:nvSpPr>
        <p:spPr bwMode="auto">
          <a:xfrm>
            <a:off x="125413" y="1138732"/>
            <a:ext cx="8911083" cy="113814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ctr"/>
            <a:r>
              <a:rPr lang="es-CO" sz="3800" b="1" dirty="0"/>
              <a:t>I P S A S B</a:t>
            </a:r>
          </a:p>
          <a:p>
            <a:pPr algn="ctr"/>
            <a:r>
              <a:rPr lang="es-CO" sz="2200" b="1" dirty="0"/>
              <a:t>(Consejo de Normas Internacionales de Contabilidad del Sector Público)</a:t>
            </a:r>
          </a:p>
        </p:txBody>
      </p:sp>
      <p:sp>
        <p:nvSpPr>
          <p:cNvPr id="11" name="Rectángulo 10"/>
          <p:cNvSpPr/>
          <p:nvPr/>
        </p:nvSpPr>
        <p:spPr>
          <a:xfrm>
            <a:off x="30444" y="1916832"/>
            <a:ext cx="9113556" cy="4450449"/>
          </a:xfrm>
          <a:prstGeom prst="rect">
            <a:avLst/>
          </a:prstGeom>
        </p:spPr>
        <p:txBody>
          <a:bodyPr wrap="square">
            <a:spAutoFit/>
          </a:bodyPr>
          <a:lstStyle/>
          <a:p>
            <a:pPr algn="ctr"/>
            <a:endParaRPr lang="es-CO" sz="2400" b="1" dirty="0"/>
          </a:p>
          <a:p>
            <a:endParaRPr lang="es-CO" sz="2700" b="1" dirty="0"/>
          </a:p>
          <a:p>
            <a:pPr marL="457200" indent="-457200">
              <a:buFont typeface="Wingdings" panose="05000000000000000000" pitchFamily="2" charset="2"/>
              <a:buChar char="ü"/>
            </a:pPr>
            <a:r>
              <a:rPr lang="es-CO" sz="2700" b="1" dirty="0"/>
              <a:t>Reconoce el derecho de las administraciones públicas y de los emisores de normas nacionales a establecer normas contables y directrices para la información financiera en sus jurisdicciones.</a:t>
            </a:r>
            <a:r>
              <a:rPr lang="es-CO" sz="2700" b="1" dirty="0">
                <a:solidFill>
                  <a:srgbClr val="FFFFFF"/>
                </a:solidFill>
                <a:latin typeface="Arial" panose="020B0604020202020204" pitchFamily="34" charset="0"/>
              </a:rPr>
              <a:t>(C de Normas I</a:t>
            </a:r>
          </a:p>
          <a:p>
            <a:pPr marL="457200" indent="-457200">
              <a:buFont typeface="Wingdings" panose="05000000000000000000" pitchFamily="2" charset="2"/>
              <a:buChar char="ü"/>
            </a:pPr>
            <a:r>
              <a:rPr lang="es-CO" sz="2700" b="1" dirty="0"/>
              <a:t>Fomenta la adopción de las NICSP y la armonización de los requisitos nacionales con las NICSP. Se considerará que los estados financieros cumplen con las NICSP sólo si cumplen con todos los requisitos de cada NICSP que les sea aplicable</a:t>
            </a:r>
            <a:r>
              <a:rPr lang="es-CO" sz="2700" b="1" dirty="0">
                <a:latin typeface="Arial" panose="020B0604020202020204" pitchFamily="34" charset="0"/>
              </a:rPr>
              <a:t>.</a:t>
            </a:r>
            <a:endParaRPr lang="es-CO" sz="2800" b="1" dirty="0">
              <a:latin typeface="Arial" panose="020B0604020202020204" pitchFamily="34" charset="0"/>
            </a:endParaRPr>
          </a:p>
        </p:txBody>
      </p:sp>
      <p:sp>
        <p:nvSpPr>
          <p:cNvPr id="12" name="Flecha abajo 11"/>
          <p:cNvSpPr/>
          <p:nvPr/>
        </p:nvSpPr>
        <p:spPr bwMode="auto">
          <a:xfrm>
            <a:off x="3857958" y="2455465"/>
            <a:ext cx="717682" cy="469479"/>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212059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5</a:t>
            </a:fld>
            <a:endParaRPr lang="es-ES_tradnl" dirty="0"/>
          </a:p>
        </p:txBody>
      </p:sp>
      <p:pic>
        <p:nvPicPr>
          <p:cNvPr id="4" name="Picture 2" descr="https://upload.wikimedia.org/wikipedia/commons/thumb/0/07/Mapa_de_Colombia_%28regiones_naturales%29.svg/800px-Mapa_de_Colombia_%28regiones_naturales%29.svg.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59832" y="0"/>
            <a:ext cx="619268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20" y="0"/>
            <a:ext cx="3082652" cy="1556792"/>
          </a:xfrm>
          <a:prstGeom prst="rect">
            <a:avLst/>
          </a:prstGeom>
        </p:spPr>
      </p:pic>
      <p:pic>
        <p:nvPicPr>
          <p:cNvPr id="6"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820" y="2708920"/>
            <a:ext cx="3082652" cy="1656184"/>
          </a:xfrm>
          <a:prstGeom prst="rect">
            <a:avLst/>
          </a:prstGeom>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20" y="1556792"/>
            <a:ext cx="3082652" cy="1440160"/>
          </a:xfrm>
          <a:prstGeom prst="rect">
            <a:avLst/>
          </a:prstGeom>
        </p:spPr>
      </p:pic>
      <p:pic>
        <p:nvPicPr>
          <p:cNvPr id="8" name="Imagen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820" y="5805263"/>
            <a:ext cx="3082652" cy="1080117"/>
          </a:xfrm>
          <a:prstGeom prst="rect">
            <a:avLst/>
          </a:prstGeom>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2820" y="4365103"/>
            <a:ext cx="3082652" cy="1440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8509735"/>
      </p:ext>
    </p:extLst>
  </p:cSld>
  <p:clrMapOvr>
    <a:masterClrMapping/>
  </p:clrMapOvr>
  <p:transition spd="slow">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814065"/>
            <a:ext cx="9144000" cy="614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286000" y="44624"/>
            <a:ext cx="4572000" cy="769441"/>
          </a:xfrm>
          <a:prstGeom prst="rect">
            <a:avLst/>
          </a:prstGeom>
        </p:spPr>
        <p:txBody>
          <a:bodyPr>
            <a:spAutoFit/>
          </a:bodyPr>
          <a:lstStyle/>
          <a:p>
            <a:pPr algn="ctr"/>
            <a:r>
              <a:rPr lang="es-CO" sz="2000" b="1" dirty="0">
                <a:latin typeface="Arial,Bold"/>
              </a:rPr>
              <a:t>Listado de NICSP</a:t>
            </a:r>
          </a:p>
          <a:p>
            <a:pPr algn="ctr"/>
            <a:r>
              <a:rPr lang="es-CO" sz="2000" b="1" dirty="0">
                <a:latin typeface="Arial" panose="020B0604020202020204" pitchFamily="34" charset="0"/>
              </a:rPr>
              <a:t>Marco Conceptual</a:t>
            </a:r>
          </a:p>
        </p:txBody>
      </p:sp>
    </p:spTree>
    <p:extLst>
      <p:ext uri="{BB962C8B-B14F-4D97-AF65-F5344CB8AC3E}">
        <p14:creationId xmlns:p14="http://schemas.microsoft.com/office/powerpoint/2010/main" val="23037451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51</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88640"/>
            <a:ext cx="90447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65111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52</a:t>
            </a:fld>
            <a:endParaRPr lang="es-ES_tradnl" dirty="0"/>
          </a:p>
        </p:txBody>
      </p:sp>
      <p:graphicFrame>
        <p:nvGraphicFramePr>
          <p:cNvPr id="2" name="Tabla 1"/>
          <p:cNvGraphicFramePr>
            <a:graphicFrameLocks noGrp="1"/>
          </p:cNvGraphicFramePr>
          <p:nvPr/>
        </p:nvGraphicFramePr>
        <p:xfrm>
          <a:off x="0" y="476671"/>
          <a:ext cx="9036497" cy="5638956"/>
        </p:xfrm>
        <a:graphic>
          <a:graphicData uri="http://schemas.openxmlformats.org/drawingml/2006/table">
            <a:tbl>
              <a:tblPr firstRow="1" firstCol="1" bandRow="1">
                <a:tableStyleId>{5C22544A-7EE6-4342-B048-85BDC9FD1C3A}</a:tableStyleId>
              </a:tblPr>
              <a:tblGrid>
                <a:gridCol w="2002285">
                  <a:extLst>
                    <a:ext uri="{9D8B030D-6E8A-4147-A177-3AD203B41FA5}">
                      <a16:colId xmlns:a16="http://schemas.microsoft.com/office/drawing/2014/main" val="20000"/>
                    </a:ext>
                  </a:extLst>
                </a:gridCol>
                <a:gridCol w="7034212">
                  <a:extLst>
                    <a:ext uri="{9D8B030D-6E8A-4147-A177-3AD203B41FA5}">
                      <a16:colId xmlns:a16="http://schemas.microsoft.com/office/drawing/2014/main" val="20001"/>
                    </a:ext>
                  </a:extLst>
                </a:gridCol>
              </a:tblGrid>
              <a:tr h="1165397">
                <a:tc>
                  <a:txBody>
                    <a:bodyPr/>
                    <a:lstStyle/>
                    <a:p>
                      <a:pPr>
                        <a:lnSpc>
                          <a:spcPct val="107000"/>
                        </a:lnSpc>
                        <a:spcAft>
                          <a:spcPts val="0"/>
                        </a:spcAft>
                      </a:pPr>
                      <a:endParaRPr lang="es-CO" sz="2800" b="1" dirty="0">
                        <a:solidFill>
                          <a:schemeClr val="tx1"/>
                        </a:solidFill>
                        <a:effectLst/>
                      </a:endParaRPr>
                    </a:p>
                    <a:p>
                      <a:pPr>
                        <a:lnSpc>
                          <a:spcPct val="107000"/>
                        </a:lnSpc>
                        <a:spcAft>
                          <a:spcPts val="0"/>
                        </a:spcAft>
                      </a:pPr>
                      <a:r>
                        <a:rPr lang="es-CO" sz="2800" b="1" dirty="0">
                          <a:solidFill>
                            <a:schemeClr val="tx1"/>
                          </a:solidFill>
                          <a:effectLst/>
                        </a:rPr>
                        <a:t>Codificación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es-CO" sz="2800" b="1" dirty="0">
                        <a:solidFill>
                          <a:schemeClr val="tx1"/>
                        </a:solidFill>
                        <a:effectLst/>
                      </a:endParaRPr>
                    </a:p>
                    <a:p>
                      <a:pPr algn="ctr">
                        <a:lnSpc>
                          <a:spcPct val="107000"/>
                        </a:lnSpc>
                        <a:spcAft>
                          <a:spcPts val="0"/>
                        </a:spcAft>
                      </a:pPr>
                      <a:r>
                        <a:rPr lang="es-CO" sz="2800" b="1" dirty="0">
                          <a:solidFill>
                            <a:schemeClr val="tx1"/>
                          </a:solidFill>
                          <a:effectLst/>
                        </a:rPr>
                        <a:t>Descripción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90390">
                <a:tc>
                  <a:txBody>
                    <a:bodyPr/>
                    <a:lstStyle/>
                    <a:p>
                      <a:pPr>
                        <a:lnSpc>
                          <a:spcPct val="107000"/>
                        </a:lnSpc>
                        <a:spcAft>
                          <a:spcPts val="0"/>
                        </a:spcAft>
                      </a:pPr>
                      <a:r>
                        <a:rPr lang="es-CO" sz="2800" b="1" dirty="0">
                          <a:solidFill>
                            <a:schemeClr val="tx1"/>
                          </a:solidFill>
                          <a:effectLst/>
                        </a:rPr>
                        <a:t>NICSP 32</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Concesiones (APP)</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31219">
                <a:tc>
                  <a:txBody>
                    <a:bodyPr/>
                    <a:lstStyle/>
                    <a:p>
                      <a:pPr>
                        <a:lnSpc>
                          <a:spcPct val="107000"/>
                        </a:lnSpc>
                        <a:spcAft>
                          <a:spcPts val="0"/>
                        </a:spcAft>
                      </a:pPr>
                      <a:r>
                        <a:rPr lang="es-CO" sz="2800" b="1" dirty="0">
                          <a:solidFill>
                            <a:schemeClr val="tx1"/>
                          </a:solidFill>
                          <a:effectLst/>
                        </a:rPr>
                        <a:t>NICSP 33</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Adopción por primera vez de las IPSAS base devengada</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90390">
                <a:tc>
                  <a:txBody>
                    <a:bodyPr/>
                    <a:lstStyle/>
                    <a:p>
                      <a:pPr>
                        <a:lnSpc>
                          <a:spcPct val="107000"/>
                        </a:lnSpc>
                        <a:spcAft>
                          <a:spcPts val="0"/>
                        </a:spcAft>
                      </a:pPr>
                      <a:r>
                        <a:rPr lang="es-CO" sz="2800" b="1" dirty="0">
                          <a:solidFill>
                            <a:schemeClr val="tx1"/>
                          </a:solidFill>
                          <a:effectLst/>
                        </a:rPr>
                        <a:t>NICSP 34</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individuales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90390">
                <a:tc>
                  <a:txBody>
                    <a:bodyPr/>
                    <a:lstStyle/>
                    <a:p>
                      <a:pPr>
                        <a:lnSpc>
                          <a:spcPct val="107000"/>
                        </a:lnSpc>
                        <a:spcAft>
                          <a:spcPts val="0"/>
                        </a:spcAft>
                      </a:pPr>
                      <a:r>
                        <a:rPr lang="es-CO" sz="2800" b="1" dirty="0">
                          <a:solidFill>
                            <a:schemeClr val="tx1"/>
                          </a:solidFill>
                          <a:effectLst/>
                        </a:rPr>
                        <a:t>NICSP 35</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Consolidados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90390">
                <a:tc>
                  <a:txBody>
                    <a:bodyPr/>
                    <a:lstStyle/>
                    <a:p>
                      <a:pPr>
                        <a:lnSpc>
                          <a:spcPct val="107000"/>
                        </a:lnSpc>
                        <a:spcAft>
                          <a:spcPts val="0"/>
                        </a:spcAft>
                      </a:pPr>
                      <a:r>
                        <a:rPr lang="es-CO" sz="2800" b="1" dirty="0">
                          <a:solidFill>
                            <a:schemeClr val="tx1"/>
                          </a:solidFill>
                          <a:effectLst/>
                        </a:rPr>
                        <a:t>NICSP 36</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Inversiones en asociadas y negocios conjuntos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590390">
                <a:tc>
                  <a:txBody>
                    <a:bodyPr/>
                    <a:lstStyle/>
                    <a:p>
                      <a:pPr>
                        <a:lnSpc>
                          <a:spcPct val="107000"/>
                        </a:lnSpc>
                        <a:spcAft>
                          <a:spcPts val="0"/>
                        </a:spcAft>
                      </a:pPr>
                      <a:r>
                        <a:rPr lang="es-CO" sz="2800" b="1" dirty="0">
                          <a:solidFill>
                            <a:schemeClr val="tx1"/>
                          </a:solidFill>
                          <a:effectLst/>
                        </a:rPr>
                        <a:t>NICSP 37</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Acuerdos Conjuntos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590390">
                <a:tc>
                  <a:txBody>
                    <a:bodyPr/>
                    <a:lstStyle/>
                    <a:p>
                      <a:pPr>
                        <a:lnSpc>
                          <a:spcPct val="107000"/>
                        </a:lnSpc>
                        <a:spcAft>
                          <a:spcPts val="0"/>
                        </a:spcAft>
                      </a:pPr>
                      <a:r>
                        <a:rPr lang="es-CO" sz="2800" b="1" dirty="0">
                          <a:solidFill>
                            <a:schemeClr val="tx1"/>
                          </a:solidFill>
                          <a:effectLst/>
                        </a:rPr>
                        <a:t>NICSP 38</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Revelación de participaciones en otras entidades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875613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69551"/>
          </a:xfrm>
          <a:prstGeom prst="rect">
            <a:avLst/>
          </a:prstGeom>
        </p:spPr>
        <p:txBody>
          <a:bodyPr wrap="square">
            <a:spAutoFit/>
          </a:bodyPr>
          <a:lstStyle/>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MODELO DE CONTABILIDAD PARA ENTIDADES DE GOBIERNO</a:t>
            </a:r>
          </a:p>
        </p:txBody>
      </p:sp>
      <p:sp>
        <p:nvSpPr>
          <p:cNvPr id="5" name="128 Flecha derecha"/>
          <p:cNvSpPr/>
          <p:nvPr/>
        </p:nvSpPr>
        <p:spPr>
          <a:xfrm>
            <a:off x="727479" y="4481095"/>
            <a:ext cx="418195" cy="532081"/>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35497" y="2564904"/>
            <a:ext cx="558650" cy="3816424"/>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a:t>
            </a: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rPr>
              <a:t>T</a:t>
            </a:r>
            <a:endParaRPr lang="es-CO" sz="16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IVO</a:t>
            </a:r>
          </a:p>
        </p:txBody>
      </p:sp>
      <p:sp>
        <p:nvSpPr>
          <p:cNvPr id="11" name="134 Rectángulo"/>
          <p:cNvSpPr/>
          <p:nvPr/>
        </p:nvSpPr>
        <p:spPr>
          <a:xfrm>
            <a:off x="1055632" y="2250206"/>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47270"/>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TRANSICIÓN </a:t>
            </a:r>
          </a:p>
        </p:txBody>
      </p:sp>
      <p:sp>
        <p:nvSpPr>
          <p:cNvPr id="13" name="136 Rectángulo"/>
          <p:cNvSpPr/>
          <p:nvPr/>
        </p:nvSpPr>
        <p:spPr>
          <a:xfrm>
            <a:off x="6876256" y="2250206"/>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879046"/>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7020545" y="3918535"/>
            <a:ext cx="1799927"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NICSP</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90543"/>
            <a:ext cx="2004096" cy="224676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000" kern="0" dirty="0">
                <a:solidFill>
                  <a:sysClr val="windowText" lastClr="000000"/>
                </a:solidFill>
                <a:latin typeface="Calibri" panose="020F0502020204030204" pitchFamily="34" charset="0"/>
              </a:rPr>
              <a:t>Actividades de preparación para aplicar el nuevo marco normativo a partir de las NICSP</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285232"/>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318916"/>
            <a:ext cx="2492427" cy="398116"/>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279088" y="1301017"/>
            <a:ext cx="8397368" cy="506859"/>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
        <p:nvSpPr>
          <p:cNvPr id="20" name="8 CuadroTexto"/>
          <p:cNvSpPr txBox="1">
            <a:spLocks noChangeArrowheads="1"/>
          </p:cNvSpPr>
          <p:nvPr/>
        </p:nvSpPr>
        <p:spPr bwMode="auto">
          <a:xfrm>
            <a:off x="-108520" y="1772816"/>
            <a:ext cx="9505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24" name="9 CuadroTexto"/>
          <p:cNvSpPr txBox="1">
            <a:spLocks noChangeArrowheads="1"/>
          </p:cNvSpPr>
          <p:nvPr/>
        </p:nvSpPr>
        <p:spPr bwMode="auto">
          <a:xfrm>
            <a:off x="1115616" y="1772816"/>
            <a:ext cx="233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25" name="10 CuadroTexto"/>
          <p:cNvSpPr txBox="1">
            <a:spLocks noChangeArrowheads="1"/>
          </p:cNvSpPr>
          <p:nvPr/>
        </p:nvSpPr>
        <p:spPr bwMode="auto">
          <a:xfrm>
            <a:off x="3851771" y="1772816"/>
            <a:ext cx="24924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26" name="10 CuadroTexto"/>
          <p:cNvSpPr txBox="1">
            <a:spLocks noChangeArrowheads="1"/>
          </p:cNvSpPr>
          <p:nvPr/>
        </p:nvSpPr>
        <p:spPr bwMode="auto">
          <a:xfrm>
            <a:off x="6831530" y="1772816"/>
            <a:ext cx="21329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2017</a:t>
            </a:r>
          </a:p>
        </p:txBody>
      </p:sp>
    </p:spTree>
    <p:extLst>
      <p:ext uri="{BB962C8B-B14F-4D97-AF65-F5344CB8AC3E}">
        <p14:creationId xmlns:p14="http://schemas.microsoft.com/office/powerpoint/2010/main" val="355487022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1" presetClass="emph" presetSubtype="0" fill="hold" grpId="0" nodeType="afterEffect">
                                  <p:stCondLst>
                                    <p:cond delay="500"/>
                                  </p:stCondLst>
                                  <p:childTnLst>
                                    <p:animClr clrSpc="hsl" dir="cw">
                                      <p:cBhvr override="childStyle">
                                        <p:cTn id="12" dur="500" fill="hold"/>
                                        <p:tgtEl>
                                          <p:spTgt spid="17"/>
                                        </p:tgtEl>
                                        <p:attrNameLst>
                                          <p:attrName>style.color</p:attrName>
                                        </p:attrNameLst>
                                      </p:cBhvr>
                                      <p:by>
                                        <p:hsl h="7200000" s="0" l="0"/>
                                      </p:by>
                                    </p:animClr>
                                    <p:animClr clrSpc="hsl" dir="cw">
                                      <p:cBhvr>
                                        <p:cTn id="13" dur="500" fill="hold"/>
                                        <p:tgtEl>
                                          <p:spTgt spid="17"/>
                                        </p:tgtEl>
                                        <p:attrNameLst>
                                          <p:attrName>fillcolor</p:attrName>
                                        </p:attrNameLst>
                                      </p:cBhvr>
                                      <p:by>
                                        <p:hsl h="7200000" s="0" l="0"/>
                                      </p:by>
                                    </p:animClr>
                                    <p:animClr clrSpc="hsl" dir="cw">
                                      <p:cBhvr>
                                        <p:cTn id="14" dur="500" fill="hold"/>
                                        <p:tgtEl>
                                          <p:spTgt spid="17"/>
                                        </p:tgtEl>
                                        <p:attrNameLst>
                                          <p:attrName>stroke.color</p:attrName>
                                        </p:attrNameLst>
                                      </p:cBhvr>
                                      <p:by>
                                        <p:hsl h="7200000" s="0" l="0"/>
                                      </p:by>
                                    </p:animClr>
                                    <p:set>
                                      <p:cBhvr>
                                        <p:cTn id="15" dur="500" fill="hold"/>
                                        <p:tgtEl>
                                          <p:spTgt spid="17"/>
                                        </p:tgtEl>
                                        <p:attrNameLst>
                                          <p:attrName>fill.type</p:attrName>
                                        </p:attrNameLst>
                                      </p:cBhvr>
                                      <p:to>
                                        <p:strVal val="solid"/>
                                      </p:to>
                                    </p:set>
                                  </p:childTnLst>
                                </p:cTn>
                              </p:par>
                            </p:childTnLst>
                          </p:cTn>
                        </p:par>
                        <p:par>
                          <p:cTn id="16" fill="hold">
                            <p:stCondLst>
                              <p:cond delay="1500"/>
                            </p:stCondLst>
                            <p:childTnLst>
                              <p:par>
                                <p:cTn id="17" presetID="22" presetClass="emph" presetSubtype="0" fill="hold" grpId="0" nodeType="afterEffect">
                                  <p:stCondLst>
                                    <p:cond delay="100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54</a:t>
            </a:fld>
            <a:endParaRPr lang="es-ES_tradnl" dirty="0"/>
          </a:p>
        </p:txBody>
      </p:sp>
      <p:sp>
        <p:nvSpPr>
          <p:cNvPr id="5" name="4 Rectángulo"/>
          <p:cNvSpPr/>
          <p:nvPr/>
        </p:nvSpPr>
        <p:spPr>
          <a:xfrm>
            <a:off x="125413" y="764704"/>
            <a:ext cx="8911083" cy="5970865"/>
          </a:xfrm>
          <a:prstGeom prst="rect">
            <a:avLst/>
          </a:prstGeom>
        </p:spPr>
        <p:txBody>
          <a:bodyPr wrap="square">
            <a:spAutoFit/>
          </a:bodyPr>
          <a:lstStyle/>
          <a:p>
            <a:endParaRPr lang="es-CO" dirty="0"/>
          </a:p>
          <a:p>
            <a:pPr marL="342900" indent="-342900">
              <a:buFont typeface="Arial" panose="020B0604020202020204" pitchFamily="34" charset="0"/>
              <a:buChar char="•"/>
            </a:pPr>
            <a:r>
              <a:rPr lang="es-CO" sz="2500" b="1" dirty="0"/>
              <a:t>Las NICSP son normas que aumentan la calidad de la información contable.</a:t>
            </a:r>
          </a:p>
          <a:p>
            <a:pPr marL="342900" indent="-342900">
              <a:buFont typeface="Arial" panose="020B0604020202020204" pitchFamily="34" charset="0"/>
              <a:buChar char="•"/>
            </a:pPr>
            <a:r>
              <a:rPr lang="es-CO" sz="2500" b="1" dirty="0"/>
              <a:t>Se obtendrá mayor detalle de la información contable.</a:t>
            </a:r>
          </a:p>
          <a:p>
            <a:pPr marL="342900" indent="-342900">
              <a:buFont typeface="Arial" panose="020B0604020202020204" pitchFamily="34" charset="0"/>
              <a:buChar char="•"/>
            </a:pPr>
            <a:r>
              <a:rPr lang="es-CO" sz="2500" b="1" dirty="0"/>
              <a:t>Las NICSP agregarán valor de largo plazo a los servicios públicos y al gobierno.</a:t>
            </a:r>
          </a:p>
          <a:p>
            <a:pPr marL="342900" indent="-342900">
              <a:buFont typeface="Arial" panose="020B0604020202020204" pitchFamily="34" charset="0"/>
              <a:buChar char="•"/>
            </a:pPr>
            <a:r>
              <a:rPr lang="es-CO" sz="2500" b="1" dirty="0"/>
              <a:t>Es un set de medidas común que hará mucho más fácil la comparación entre gobiernos.</a:t>
            </a:r>
          </a:p>
          <a:p>
            <a:pPr marL="342900" indent="-342900">
              <a:buFont typeface="Arial" panose="020B0604020202020204" pitchFamily="34" charset="0"/>
              <a:buChar char="•"/>
            </a:pPr>
            <a:r>
              <a:rPr lang="es-CO" sz="2500" b="1" dirty="0"/>
              <a:t>La convergencia a NICSP es recomendada por organismos como la OCDE, el FMI, la ONU y el BID</a:t>
            </a:r>
          </a:p>
          <a:p>
            <a:pPr marL="342900" indent="-342900">
              <a:buFont typeface="Arial" panose="020B0604020202020204" pitchFamily="34" charset="0"/>
              <a:buChar char="•"/>
            </a:pPr>
            <a:r>
              <a:rPr lang="es-CO" sz="2500" b="1" dirty="0"/>
              <a:t>Son vistas como una importante herramienta para la estabilidad del sistema económico mundial.</a:t>
            </a:r>
          </a:p>
          <a:p>
            <a:pPr marL="342900" indent="-342900">
              <a:buFont typeface="Arial" panose="020B0604020202020204" pitchFamily="34" charset="0"/>
              <a:buChar char="•"/>
            </a:pPr>
            <a:r>
              <a:rPr lang="es-CO" sz="2500" b="1" dirty="0"/>
              <a:t>Al converger a NICSP se fortalecerá la transparencia, la probidad y la rendición de cuentas.</a:t>
            </a:r>
          </a:p>
        </p:txBody>
      </p:sp>
      <p:sp>
        <p:nvSpPr>
          <p:cNvPr id="6" name="5 Rectángulo"/>
          <p:cNvSpPr/>
          <p:nvPr/>
        </p:nvSpPr>
        <p:spPr bwMode="auto">
          <a:xfrm>
            <a:off x="107504" y="188640"/>
            <a:ext cx="5904656" cy="576064"/>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PORQUE  ADOPTAR… </a:t>
            </a:r>
            <a:r>
              <a:rPr kumimoji="0" lang="es-CO" sz="3600" b="0" i="0" u="none" strike="noStrike" cap="none" normalizeH="0" baseline="0" dirty="0">
                <a:ln>
                  <a:noFill/>
                </a:ln>
                <a:solidFill>
                  <a:schemeClr val="tx1"/>
                </a:solidFill>
                <a:effectLst/>
                <a:latin typeface="Times New Roman" pitchFamily="18" charset="0"/>
              </a:rPr>
              <a:t>NICSP</a:t>
            </a:r>
          </a:p>
        </p:txBody>
      </p:sp>
      <p:pic>
        <p:nvPicPr>
          <p:cNvPr id="7"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40152" y="0"/>
            <a:ext cx="1955140" cy="119675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638540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55</a:t>
            </a:fld>
            <a:endParaRPr lang="es-ES_tradnl" dirty="0"/>
          </a:p>
        </p:txBody>
      </p:sp>
      <p:sp>
        <p:nvSpPr>
          <p:cNvPr id="6" name="1 Rectángulo"/>
          <p:cNvSpPr/>
          <p:nvPr/>
        </p:nvSpPr>
        <p:spPr>
          <a:xfrm>
            <a:off x="3995936" y="1412776"/>
            <a:ext cx="5040560" cy="5447645"/>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800" b="1" dirty="0"/>
              <a:t>A partir de la </a:t>
            </a:r>
            <a:r>
              <a:rPr lang="es-ES" sz="3000" b="1" i="1" u="sng" dirty="0"/>
              <a:t>caracterización de las entidades de gobierno</a:t>
            </a:r>
            <a:r>
              <a:rPr lang="es-ES" sz="3000" b="1" dirty="0"/>
              <a:t> </a:t>
            </a:r>
            <a:r>
              <a:rPr lang="es-ES" sz="2800"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3200" b="1" i="1" u="sng" dirty="0"/>
              <a:t>reconocimiento</a:t>
            </a:r>
            <a:r>
              <a:rPr lang="es-ES" sz="2800" b="1" dirty="0"/>
              <a:t>, </a:t>
            </a:r>
            <a:r>
              <a:rPr lang="es-ES" sz="3200" b="1" i="1" u="sng" dirty="0"/>
              <a:t>medición</a:t>
            </a:r>
            <a:r>
              <a:rPr lang="es-ES" sz="2800" b="1" dirty="0"/>
              <a:t> y </a:t>
            </a:r>
            <a:r>
              <a:rPr lang="es-ES" sz="3200" b="1" i="1" u="sng" dirty="0"/>
              <a:t>revelación</a:t>
            </a:r>
          </a:p>
        </p:txBody>
      </p:sp>
      <p:sp>
        <p:nvSpPr>
          <p:cNvPr id="7" name="13 Rectángulo"/>
          <p:cNvSpPr/>
          <p:nvPr/>
        </p:nvSpPr>
        <p:spPr>
          <a:xfrm>
            <a:off x="35496" y="3054439"/>
            <a:ext cx="3024336" cy="2862322"/>
          </a:xfrm>
          <a:prstGeom prst="rect">
            <a:avLst/>
          </a:prstGeom>
        </p:spPr>
        <p:txBody>
          <a:bodyPr wrap="square">
            <a:spAutoFit/>
          </a:bodyPr>
          <a:lstStyle/>
          <a:p>
            <a:pPr algn="ctr"/>
            <a:r>
              <a:rPr lang="es-ES" sz="3600" b="1" dirty="0"/>
              <a:t>TIENE COMO REFERENTE EL MARCO CONCEPTUAL DE  </a:t>
            </a:r>
            <a:r>
              <a:rPr lang="es-ES" sz="3600" b="1" i="1" u="sng" dirty="0">
                <a:solidFill>
                  <a:srgbClr val="002060"/>
                </a:solidFill>
              </a:rPr>
              <a:t>I P S A S B</a:t>
            </a:r>
          </a:p>
        </p:txBody>
      </p:sp>
      <p:sp>
        <p:nvSpPr>
          <p:cNvPr id="11" name="3 Rectángulo"/>
          <p:cNvSpPr/>
          <p:nvPr/>
        </p:nvSpPr>
        <p:spPr>
          <a:xfrm>
            <a:off x="-118190" y="1476073"/>
            <a:ext cx="4258142" cy="584775"/>
          </a:xfrm>
          <a:prstGeom prst="rect">
            <a:avLst/>
          </a:prstGeom>
        </p:spPr>
        <p:txBody>
          <a:bodyPr wrap="square">
            <a:spAutoFit/>
          </a:bodyPr>
          <a:lstStyle/>
          <a:p>
            <a:pPr marL="285750" indent="-285750">
              <a:buFont typeface="Arial" pitchFamily="34" charset="0"/>
              <a:buChar char="•"/>
            </a:pPr>
            <a:r>
              <a:rPr lang="es-ES" sz="3200"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0" y="44624"/>
            <a:ext cx="9144000"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PARA ENTIDADES DE GOBIERNO</a:t>
            </a:r>
            <a:endParaRPr lang="es-CO" sz="2800" dirty="0">
              <a:solidFill>
                <a:schemeClr val="bg1"/>
              </a:solidFill>
            </a:endParaRPr>
          </a:p>
        </p:txBody>
      </p:sp>
      <p:sp>
        <p:nvSpPr>
          <p:cNvPr id="14" name="Flecha abajo 13"/>
          <p:cNvSpPr/>
          <p:nvPr/>
        </p:nvSpPr>
        <p:spPr bwMode="auto">
          <a:xfrm>
            <a:off x="1043608" y="2142148"/>
            <a:ext cx="986805" cy="926812"/>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5" name="Flecha abajo 14"/>
          <p:cNvSpPr/>
          <p:nvPr/>
        </p:nvSpPr>
        <p:spPr bwMode="auto">
          <a:xfrm rot="16200000">
            <a:off x="3049418" y="4066657"/>
            <a:ext cx="648072" cy="956933"/>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1891289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56</a:t>
            </a:fld>
            <a:endParaRPr lang="es-ES_tradnl" dirty="0"/>
          </a:p>
        </p:txBody>
      </p:sp>
      <p:sp>
        <p:nvSpPr>
          <p:cNvPr id="7" name="17 Forma libre"/>
          <p:cNvSpPr/>
          <p:nvPr/>
        </p:nvSpPr>
        <p:spPr>
          <a:xfrm>
            <a:off x="1907704" y="1916832"/>
            <a:ext cx="2088232" cy="75391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8" name="18 Forma libre"/>
          <p:cNvSpPr/>
          <p:nvPr/>
        </p:nvSpPr>
        <p:spPr>
          <a:xfrm>
            <a:off x="1992128" y="2852936"/>
            <a:ext cx="2363848" cy="7985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9" name="19 Forma libre"/>
          <p:cNvSpPr/>
          <p:nvPr/>
        </p:nvSpPr>
        <p:spPr>
          <a:xfrm>
            <a:off x="2051720" y="3861048"/>
            <a:ext cx="2808312" cy="800726"/>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Valor neto de realización</a:t>
            </a:r>
          </a:p>
        </p:txBody>
      </p:sp>
      <p:sp>
        <p:nvSpPr>
          <p:cNvPr id="10" name="20 Forma libre"/>
          <p:cNvSpPr/>
          <p:nvPr/>
        </p:nvSpPr>
        <p:spPr>
          <a:xfrm>
            <a:off x="2096265" y="4869160"/>
            <a:ext cx="3051799" cy="79951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Costo de reposición</a:t>
            </a:r>
          </a:p>
        </p:txBody>
      </p:sp>
      <p:sp>
        <p:nvSpPr>
          <p:cNvPr id="11" name="21 Forma libre"/>
          <p:cNvSpPr/>
          <p:nvPr/>
        </p:nvSpPr>
        <p:spPr>
          <a:xfrm>
            <a:off x="251520" y="1345595"/>
            <a:ext cx="1960506" cy="129131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200" b="1" kern="1200" dirty="0"/>
              <a:t>Para Activos</a:t>
            </a:r>
          </a:p>
        </p:txBody>
      </p:sp>
      <p:sp>
        <p:nvSpPr>
          <p:cNvPr id="12" name="22 Forma libre"/>
          <p:cNvSpPr/>
          <p:nvPr/>
        </p:nvSpPr>
        <p:spPr>
          <a:xfrm>
            <a:off x="5868144" y="1818535"/>
            <a:ext cx="2748097" cy="89830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13" name="23 Forma libre"/>
          <p:cNvSpPr/>
          <p:nvPr/>
        </p:nvSpPr>
        <p:spPr>
          <a:xfrm>
            <a:off x="5868144" y="3094293"/>
            <a:ext cx="2880320" cy="8387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14" name="24 Forma libre"/>
          <p:cNvSpPr/>
          <p:nvPr/>
        </p:nvSpPr>
        <p:spPr>
          <a:xfrm>
            <a:off x="5808518" y="4365104"/>
            <a:ext cx="3155970" cy="145074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000" b="1" kern="1200"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11960" y="1377505"/>
            <a:ext cx="2016225" cy="125940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100" b="1" kern="1200" dirty="0"/>
              <a:t>Para Pasivos</a:t>
            </a:r>
          </a:p>
        </p:txBody>
      </p:sp>
      <p:sp>
        <p:nvSpPr>
          <p:cNvPr id="16" name="26 Forma libre"/>
          <p:cNvSpPr/>
          <p:nvPr/>
        </p:nvSpPr>
        <p:spPr>
          <a:xfrm>
            <a:off x="2096265" y="5883783"/>
            <a:ext cx="3176425" cy="85648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200" b="1" kern="1200"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08520" y="3671568"/>
            <a:ext cx="2088232" cy="1629640"/>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3400" b="1" dirty="0">
                <a:solidFill>
                  <a:schemeClr val="tx1"/>
                </a:solidFill>
              </a:rPr>
              <a:t>CRITERIOSDE MEDICIÓN</a:t>
            </a:r>
          </a:p>
        </p:txBody>
      </p:sp>
      <p:sp>
        <p:nvSpPr>
          <p:cNvPr id="18" name="Rectángulo 17"/>
          <p:cNvSpPr/>
          <p:nvPr/>
        </p:nvSpPr>
        <p:spPr>
          <a:xfrm>
            <a:off x="1017119" y="188640"/>
            <a:ext cx="7109767" cy="646331"/>
          </a:xfrm>
          <a:prstGeom prst="rect">
            <a:avLst/>
          </a:prstGeom>
        </p:spPr>
        <p:txBody>
          <a:bodyPr wrap="none">
            <a:spAutoFit/>
          </a:bodyPr>
          <a:lstStyle/>
          <a:p>
            <a:r>
              <a:rPr lang="es-ES" sz="3600" b="1" dirty="0">
                <a:solidFill>
                  <a:schemeClr val="bg1"/>
                </a:solidFill>
                <a:latin typeface="Arial" panose="020B0604020202020204" pitchFamily="34" charset="0"/>
                <a:cs typeface="Arial" panose="020B0604020202020204" pitchFamily="34" charset="0"/>
              </a:rPr>
              <a:t>M A R C O   C O N C E P T U A L</a:t>
            </a:r>
            <a:endParaRPr lang="es-CO" sz="3600" dirty="0">
              <a:solidFill>
                <a:schemeClr val="bg1"/>
              </a:solidFill>
            </a:endParaRPr>
          </a:p>
        </p:txBody>
      </p:sp>
    </p:spTree>
    <p:extLst>
      <p:ext uri="{BB962C8B-B14F-4D97-AF65-F5344CB8AC3E}">
        <p14:creationId xmlns:p14="http://schemas.microsoft.com/office/powerpoint/2010/main" val="23728471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57</a:t>
            </a:fld>
            <a:endParaRPr lang="es-ES_tradnl" dirty="0"/>
          </a:p>
        </p:txBody>
      </p:sp>
      <p:sp>
        <p:nvSpPr>
          <p:cNvPr id="6" name="Rectángulo 5"/>
          <p:cNvSpPr/>
          <p:nvPr/>
        </p:nvSpPr>
        <p:spPr>
          <a:xfrm>
            <a:off x="125413" y="44624"/>
            <a:ext cx="8911083"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800" dirty="0">
              <a:solidFill>
                <a:schemeClr val="bg1"/>
              </a:solidFill>
            </a:endParaRPr>
          </a:p>
        </p:txBody>
      </p:sp>
      <p:sp>
        <p:nvSpPr>
          <p:cNvPr id="7" name="8 Forma libre"/>
          <p:cNvSpPr/>
          <p:nvPr/>
        </p:nvSpPr>
        <p:spPr>
          <a:xfrm>
            <a:off x="242726" y="1370239"/>
            <a:ext cx="8676456" cy="973790"/>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0" tIns="25400" rIns="25400" bIns="25400" numCol="1" spcCol="1270" anchor="ctr" anchorCtr="0">
            <a:noAutofit/>
          </a:bodyPr>
          <a:lstStyle/>
          <a:p>
            <a:pPr lvl="0" algn="ctr" defTabSz="355600">
              <a:lnSpc>
                <a:spcPct val="90000"/>
              </a:lnSpc>
              <a:spcBef>
                <a:spcPct val="0"/>
              </a:spcBef>
              <a:spcAft>
                <a:spcPct val="35000"/>
              </a:spcAft>
            </a:pPr>
            <a:r>
              <a:rPr lang="es-ES" sz="2500" b="1" kern="1200" dirty="0">
                <a:solidFill>
                  <a:schemeClr val="bg1"/>
                </a:solidFill>
              </a:rPr>
              <a:t>NORMAS PARA EL RECONOCIMIENTO, MEDICIÓN, REVELACIÓN  Y PRESENTACIÓN DE LOS HECHOS ECONÓMICOS </a:t>
            </a:r>
          </a:p>
        </p:txBody>
      </p:sp>
      <p:sp>
        <p:nvSpPr>
          <p:cNvPr id="8" name="7 Forma libre"/>
          <p:cNvSpPr/>
          <p:nvPr/>
        </p:nvSpPr>
        <p:spPr>
          <a:xfrm>
            <a:off x="6588224" y="2492896"/>
            <a:ext cx="2448272" cy="3531393"/>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216715" tIns="25400" rIns="25400" bIns="25400" numCol="1" spcCol="1270" anchor="t" anchorCtr="0">
            <a:noAutofit/>
          </a:bodyPr>
          <a:lstStyle/>
          <a:p>
            <a:pPr lvl="0" defTabSz="355600">
              <a:lnSpc>
                <a:spcPct val="90000"/>
              </a:lnSpc>
              <a:spcBef>
                <a:spcPct val="0"/>
              </a:spcBef>
              <a:spcAft>
                <a:spcPct val="35000"/>
              </a:spcAft>
            </a:pPr>
            <a:endParaRPr lang="es-ES" sz="2400" b="1" kern="1200" dirty="0">
              <a:solidFill>
                <a:schemeClr val="tx1"/>
              </a:solidFill>
            </a:endParaRPr>
          </a:p>
          <a:p>
            <a:pPr lvl="0" defTabSz="355600">
              <a:lnSpc>
                <a:spcPct val="90000"/>
              </a:lnSpc>
              <a:spcBef>
                <a:spcPct val="0"/>
              </a:spcBef>
              <a:spcAft>
                <a:spcPct val="35000"/>
              </a:spcAft>
            </a:pPr>
            <a:r>
              <a:rPr lang="es-ES" sz="2400" b="1" kern="1200" dirty="0">
                <a:solidFill>
                  <a:schemeClr val="tx1"/>
                </a:solidFill>
              </a:rPr>
              <a:t>REVELACIONES MAS EXIGENTES RELACIONADAS CON LOS </a:t>
            </a:r>
            <a:r>
              <a:rPr lang="es-ES" sz="2400" b="1" dirty="0">
                <a:solidFill>
                  <a:schemeClr val="tx1"/>
                </a:solidFill>
              </a:rPr>
              <a:t>E</a:t>
            </a:r>
            <a:r>
              <a:rPr lang="es-ES" sz="2400" b="1" kern="1200" dirty="0">
                <a:solidFill>
                  <a:schemeClr val="tx1"/>
                </a:solidFill>
              </a:rPr>
              <a:t>LEMENTOS DE LOS ESTADOS FINANCIEROS</a:t>
            </a:r>
          </a:p>
        </p:txBody>
      </p:sp>
      <p:sp>
        <p:nvSpPr>
          <p:cNvPr id="9" name="9 Forma libre"/>
          <p:cNvSpPr/>
          <p:nvPr/>
        </p:nvSpPr>
        <p:spPr>
          <a:xfrm>
            <a:off x="29732" y="2564904"/>
            <a:ext cx="6486484" cy="4248472"/>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216716" tIns="25400" rIns="25399" bIns="25400" numCol="1" spcCol="1270" anchor="t" anchorCtr="0">
            <a:noAutofit/>
          </a:bodyPr>
          <a:lstStyle/>
          <a:p>
            <a:r>
              <a:rPr lang="es-ES" sz="3000" b="1" dirty="0">
                <a:solidFill>
                  <a:schemeClr val="tx1"/>
                </a:solidFill>
              </a:rPr>
              <a:t>Desarrollo de nuevas normas, entre otras: Instrumentos Financieros, Propiedades de Inversión, Arrendamientos, Activos Biológicos, Deterioro del Valor de los Activos Generadores y no Generadores de Efectivo, Ingresos sin Contraprestación Acuerdos de Concesión y Consolidación de Estados Financieros</a:t>
            </a:r>
            <a:r>
              <a:rPr lang="es-ES" sz="3000" dirty="0">
                <a:solidFill>
                  <a:schemeClr val="tx1"/>
                </a:solidFill>
              </a:rPr>
              <a:t>.</a:t>
            </a:r>
          </a:p>
        </p:txBody>
      </p:sp>
    </p:spTree>
    <p:extLst>
      <p:ext uri="{BB962C8B-B14F-4D97-AF65-F5344CB8AC3E}">
        <p14:creationId xmlns:p14="http://schemas.microsoft.com/office/powerpoint/2010/main" val="31745579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58</a:t>
            </a:fld>
            <a:endParaRPr lang="es-ES_tradnl" dirty="0"/>
          </a:p>
        </p:txBody>
      </p:sp>
      <p:sp>
        <p:nvSpPr>
          <p:cNvPr id="6" name="Rectángulo 5"/>
          <p:cNvSpPr/>
          <p:nvPr/>
        </p:nvSpPr>
        <p:spPr>
          <a:xfrm>
            <a:off x="0" y="116632"/>
            <a:ext cx="8964488" cy="1871282"/>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a:p>
            <a:r>
              <a:rPr lang="es-ES" sz="2800" b="1" dirty="0">
                <a:solidFill>
                  <a:schemeClr val="bg1"/>
                </a:solidFill>
                <a:latin typeface="Arial" panose="020B0604020202020204" pitchFamily="34" charset="0"/>
                <a:cs typeface="Arial" panose="020B0604020202020204" pitchFamily="34" charset="0"/>
              </a:rPr>
              <a:t> </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DEL NUEVO MARCO NORMATIVO </a:t>
            </a:r>
            <a:endParaRPr lang="es-CO" sz="2800" dirty="0">
              <a:solidFill>
                <a:schemeClr val="bg1"/>
              </a:solidFill>
            </a:endParaRPr>
          </a:p>
        </p:txBody>
      </p:sp>
      <p:sp>
        <p:nvSpPr>
          <p:cNvPr id="7" name="8 Rectángulo"/>
          <p:cNvSpPr/>
          <p:nvPr/>
        </p:nvSpPr>
        <p:spPr>
          <a:xfrm>
            <a:off x="118645" y="1630297"/>
            <a:ext cx="8951196" cy="4841064"/>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02262" y="1386255"/>
            <a:ext cx="8590218" cy="175773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51520" y="3356992"/>
            <a:ext cx="8712968" cy="105661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Reconocimiento de los activos a partir del criterio de control y no de propiedad.</a:t>
            </a:r>
          </a:p>
        </p:txBody>
      </p:sp>
      <p:sp>
        <p:nvSpPr>
          <p:cNvPr id="10" name="13 Forma libre"/>
          <p:cNvSpPr/>
          <p:nvPr/>
        </p:nvSpPr>
        <p:spPr>
          <a:xfrm>
            <a:off x="251520" y="4626615"/>
            <a:ext cx="8712968" cy="216312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Criterios transversales de reconocimiento: Asociación del hecho económico con los elementos de los estados financieros; medición fiable y probabilidad de entrada o salida de flujos</a:t>
            </a:r>
          </a:p>
        </p:txBody>
      </p:sp>
    </p:spTree>
    <p:extLst>
      <p:ext uri="{BB962C8B-B14F-4D97-AF65-F5344CB8AC3E}">
        <p14:creationId xmlns:p14="http://schemas.microsoft.com/office/powerpoint/2010/main" val="34795845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59</a:t>
            </a:fld>
            <a:endParaRPr lang="es-ES_tradnl" dirty="0"/>
          </a:p>
        </p:txBody>
      </p:sp>
      <p:sp>
        <p:nvSpPr>
          <p:cNvPr id="11" name="8 Rectángulo"/>
          <p:cNvSpPr/>
          <p:nvPr/>
        </p:nvSpPr>
        <p:spPr>
          <a:xfrm>
            <a:off x="138677" y="1772816"/>
            <a:ext cx="8897819" cy="4693072"/>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23528" y="1052736"/>
            <a:ext cx="8559243" cy="106255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Mayores demandas en torno a estimaciones y aplicación de juicios profesionales</a:t>
            </a:r>
          </a:p>
        </p:txBody>
      </p:sp>
      <p:sp>
        <p:nvSpPr>
          <p:cNvPr id="13" name="17 Forma libre"/>
          <p:cNvSpPr/>
          <p:nvPr/>
        </p:nvSpPr>
        <p:spPr>
          <a:xfrm>
            <a:off x="323528" y="2204864"/>
            <a:ext cx="8568952" cy="19902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23528" y="4365104"/>
            <a:ext cx="8568952" cy="119322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Desarrollo de procedimientos en cada una de las entidades para efectos de evaluar indicios de deterioro.</a:t>
            </a:r>
          </a:p>
        </p:txBody>
      </p:sp>
      <p:sp>
        <p:nvSpPr>
          <p:cNvPr id="15" name="21 Forma libre"/>
          <p:cNvSpPr/>
          <p:nvPr/>
        </p:nvSpPr>
        <p:spPr>
          <a:xfrm>
            <a:off x="323528" y="5661248"/>
            <a:ext cx="8568952" cy="1128490"/>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 exigencia en la información a revelar</a:t>
            </a:r>
          </a:p>
        </p:txBody>
      </p:sp>
      <p:sp>
        <p:nvSpPr>
          <p:cNvPr id="16" name="Rectángulo 15"/>
          <p:cNvSpPr/>
          <p:nvPr/>
        </p:nvSpPr>
        <p:spPr>
          <a:xfrm>
            <a:off x="0" y="-27384"/>
            <a:ext cx="9036496" cy="923330"/>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p:txBody>
      </p:sp>
    </p:spTree>
    <p:extLst>
      <p:ext uri="{BB962C8B-B14F-4D97-AF65-F5344CB8AC3E}">
        <p14:creationId xmlns:p14="http://schemas.microsoft.com/office/powerpoint/2010/main" val="7973779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6</a:t>
            </a:fld>
            <a:endParaRPr lang="es-ES_tradnl" dirty="0"/>
          </a:p>
        </p:txBody>
      </p:sp>
      <p:sp>
        <p:nvSpPr>
          <p:cNvPr id="4" name="Rectangle 3"/>
          <p:cNvSpPr txBox="1">
            <a:spLocks noChangeArrowheads="1"/>
          </p:cNvSpPr>
          <p:nvPr/>
        </p:nvSpPr>
        <p:spPr>
          <a:xfrm>
            <a:off x="125413" y="188640"/>
            <a:ext cx="4374579" cy="6239814"/>
          </a:xfrm>
          <a:prstGeom prst="rect">
            <a:avLst/>
          </a:prstGeom>
          <a:noFill/>
          <a:ln>
            <a:solidFill>
              <a:schemeClr val="tx1"/>
            </a:solidFill>
            <a:miter lim="800000"/>
            <a:headEnd/>
            <a:tailEnd/>
          </a:ln>
          <a:effectLst>
            <a:glow rad="63500">
              <a:schemeClr val="accent6">
                <a:satMod val="175000"/>
                <a:alpha val="40000"/>
              </a:schemeClr>
            </a:glow>
          </a:effectLst>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buClr>
                <a:schemeClr val="tx1"/>
              </a:buClr>
              <a:buFont typeface="Wingdings" panose="05000000000000000000" pitchFamily="2" charset="2"/>
              <a:buChar char="Ø"/>
            </a:pPr>
            <a:r>
              <a:rPr lang="es-MX" altLang="es-CO" sz="3000" b="1" kern="0" dirty="0"/>
              <a:t>Estado social de derecho.</a:t>
            </a:r>
          </a:p>
          <a:p>
            <a:pPr algn="just">
              <a:buClr>
                <a:schemeClr val="tx1"/>
              </a:buClr>
              <a:buFont typeface="Wingdings" panose="05000000000000000000" pitchFamily="2" charset="2"/>
              <a:buChar char="Ø"/>
            </a:pPr>
            <a:r>
              <a:rPr lang="es-MX" altLang="es-CO" sz="3000" b="1" kern="0" dirty="0"/>
              <a:t>República unitaria, </a:t>
            </a:r>
            <a:r>
              <a:rPr lang="es-MX" altLang="es-CO" sz="3000" b="1" i="1" u="sng" kern="0" dirty="0"/>
              <a:t>descentralizada</a:t>
            </a:r>
            <a:r>
              <a:rPr lang="es-MX" altLang="es-CO" sz="3000" b="1" i="1" kern="0" dirty="0"/>
              <a:t>,</a:t>
            </a:r>
            <a:r>
              <a:rPr lang="es-MX" altLang="es-CO" sz="3000" b="1" kern="0" dirty="0"/>
              <a:t> con autonomía de sus entidades territoriales, democrática, participativa, pluralista.</a:t>
            </a:r>
          </a:p>
          <a:p>
            <a:pPr algn="just">
              <a:buClr>
                <a:schemeClr val="tx1"/>
              </a:buClr>
              <a:buFont typeface="Wingdings" panose="05000000000000000000" pitchFamily="2" charset="2"/>
              <a:buChar char="Ø"/>
            </a:pPr>
            <a:r>
              <a:rPr lang="es-MX" altLang="es-CO" sz="3000" b="1" kern="0" dirty="0"/>
              <a:t>Fundada en el respeto a la dignidad humana, en el trabajo, la solidaridad y en la prevalencia del interés general. </a:t>
            </a:r>
          </a:p>
          <a:p>
            <a:pPr algn="just">
              <a:buClr>
                <a:schemeClr val="tx1"/>
              </a:buClr>
              <a:buFont typeface="Wingdings" panose="05000000000000000000" pitchFamily="2" charset="2"/>
              <a:buChar char="Ø"/>
            </a:pPr>
            <a:endParaRPr lang="es-MX" altLang="es-CO" sz="3000" b="1" kern="0" dirty="0"/>
          </a:p>
          <a:p>
            <a:pPr algn="just">
              <a:buClr>
                <a:schemeClr val="tx1"/>
              </a:buClr>
              <a:buFont typeface="Wingdings" panose="05000000000000000000" pitchFamily="2" charset="2"/>
              <a:buChar char="Ø"/>
            </a:pPr>
            <a:endParaRPr lang="es-MX" altLang="es-CO" sz="3000" b="1" kern="0" dirty="0"/>
          </a:p>
          <a:p>
            <a:pPr marL="0" indent="0" algn="just">
              <a:buClr>
                <a:schemeClr val="tx1"/>
              </a:buClr>
              <a:buFontTx/>
              <a:buNone/>
            </a:pPr>
            <a:r>
              <a:rPr lang="es-MX" altLang="es-CO" sz="3000" b="1" kern="0" dirty="0"/>
              <a:t>	</a:t>
            </a:r>
            <a:r>
              <a:rPr lang="es-MX" altLang="es-CO" sz="3000" kern="0" dirty="0"/>
              <a:t>Constitución Política, art. 1</a:t>
            </a:r>
            <a:endParaRPr lang="es-ES" altLang="es-CO" sz="3000" kern="0" dirty="0"/>
          </a:p>
          <a:p>
            <a:pPr algn="just">
              <a:buClr>
                <a:schemeClr val="tx1"/>
              </a:buClr>
              <a:buFont typeface="Wingdings" panose="05000000000000000000" pitchFamily="2" charset="2"/>
              <a:buChar char="Ø"/>
            </a:pPr>
            <a:endParaRPr lang="es-MX" altLang="es-CO" kern="0" dirty="0"/>
          </a:p>
          <a:p>
            <a:pPr algn="just">
              <a:buClr>
                <a:schemeClr val="tx1"/>
              </a:buClr>
              <a:buFont typeface="Wingdings" panose="05000000000000000000" pitchFamily="2" charset="2"/>
              <a:buChar char="Ø"/>
            </a:pPr>
            <a:endParaRPr lang="es-MX" altLang="es-CO" kern="0" dirty="0"/>
          </a:p>
          <a:p>
            <a:pPr algn="just">
              <a:buClr>
                <a:schemeClr val="tx1"/>
              </a:buClr>
              <a:buFont typeface="Wingdings" panose="05000000000000000000" pitchFamily="2" charset="2"/>
              <a:buChar char="Ø"/>
            </a:pPr>
            <a:endParaRPr lang="es-ES" altLang="es-CO" kern="0" dirty="0"/>
          </a:p>
        </p:txBody>
      </p:sp>
      <p:sp>
        <p:nvSpPr>
          <p:cNvPr id="6" name="5 CuadroTexto"/>
          <p:cNvSpPr txBox="1"/>
          <p:nvPr/>
        </p:nvSpPr>
        <p:spPr>
          <a:xfrm>
            <a:off x="4958668" y="2996952"/>
            <a:ext cx="3370538" cy="707886"/>
          </a:xfrm>
          <a:prstGeom prst="rect">
            <a:avLst/>
          </a:prstGeom>
          <a:noFill/>
        </p:spPr>
        <p:txBody>
          <a:bodyPr wrap="none" rtlCol="0">
            <a:spAutoFit/>
          </a:bodyPr>
          <a:lstStyle/>
          <a:p>
            <a:r>
              <a:rPr lang="es-CO" sz="4000" b="1" dirty="0"/>
              <a:t>C O L O M B I A </a:t>
            </a:r>
          </a:p>
        </p:txBody>
      </p:sp>
      <p:pic>
        <p:nvPicPr>
          <p:cNvPr id="7" name="Imagen 15"/>
          <p:cNvPicPr>
            <a:picLocks noChangeAspect="1"/>
          </p:cNvPicPr>
          <p:nvPr/>
        </p:nvPicPr>
        <p:blipFill>
          <a:blip r:embed="rId2"/>
          <a:stretch>
            <a:fillRect/>
          </a:stretch>
        </p:blipFill>
        <p:spPr>
          <a:xfrm rot="1587745">
            <a:off x="4772546" y="317282"/>
            <a:ext cx="4065855" cy="2165903"/>
          </a:xfrm>
          <a:prstGeom prst="rect">
            <a:avLst/>
          </a:prstGeom>
        </p:spPr>
      </p:pic>
      <p:pic>
        <p:nvPicPr>
          <p:cNvPr id="8" name="Imagen 15"/>
          <p:cNvPicPr>
            <a:picLocks noChangeAspect="1"/>
          </p:cNvPicPr>
          <p:nvPr/>
        </p:nvPicPr>
        <p:blipFill>
          <a:blip r:embed="rId2"/>
          <a:stretch>
            <a:fillRect/>
          </a:stretch>
        </p:blipFill>
        <p:spPr>
          <a:xfrm rot="9073356">
            <a:off x="4597698" y="4456739"/>
            <a:ext cx="4317639" cy="1787803"/>
          </a:xfrm>
          <a:prstGeom prst="rect">
            <a:avLst/>
          </a:prstGeom>
        </p:spPr>
      </p:pic>
    </p:spTree>
    <p:extLst>
      <p:ext uri="{BB962C8B-B14F-4D97-AF65-F5344CB8AC3E}">
        <p14:creationId xmlns:p14="http://schemas.microsoft.com/office/powerpoint/2010/main" val="2321825688"/>
      </p:ext>
    </p:extLst>
  </p:cSld>
  <p:clrMapOvr>
    <a:masterClrMapping/>
  </p:clrMapOvr>
  <p:transition spd="slow">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60</a:t>
            </a:fld>
            <a:endParaRPr lang="es-ES_tradnl" dirty="0"/>
          </a:p>
        </p:txBody>
      </p:sp>
      <p:sp>
        <p:nvSpPr>
          <p:cNvPr id="6" name="2 Rectángulo"/>
          <p:cNvSpPr/>
          <p:nvPr/>
        </p:nvSpPr>
        <p:spPr>
          <a:xfrm>
            <a:off x="251520" y="1911108"/>
            <a:ext cx="3606960" cy="1230108"/>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cs typeface="+mn-cs"/>
              </a:rPr>
              <a:t>PERÍODO DE PREPARACIÓN OBLIGATORIA</a:t>
            </a:r>
          </a:p>
        </p:txBody>
      </p:sp>
      <p:sp>
        <p:nvSpPr>
          <p:cNvPr id="7" name="3 Rectángulo"/>
          <p:cNvSpPr/>
          <p:nvPr/>
        </p:nvSpPr>
        <p:spPr>
          <a:xfrm>
            <a:off x="5148064" y="1817396"/>
            <a:ext cx="3816424" cy="1323820"/>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683568" y="1201316"/>
            <a:ext cx="275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6089972" y="1201316"/>
            <a:ext cx="16557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5004049" y="3704833"/>
            <a:ext cx="3960439" cy="310854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457200" indent="-457200" fontAlgn="auto">
              <a:spcBef>
                <a:spcPts val="0"/>
              </a:spcBef>
              <a:spcAft>
                <a:spcPts val="0"/>
              </a:spcAft>
              <a:buAutoNum type="arabicPeriod"/>
              <a:defRPr/>
            </a:pPr>
            <a:r>
              <a:rPr lang="es-ES" sz="2800" b="1" kern="0" dirty="0">
                <a:solidFill>
                  <a:sysClr val="windowText" lastClr="000000"/>
                </a:solidFill>
                <a:latin typeface="Calibri"/>
              </a:rPr>
              <a:t>Enero 1: Preparación del estado de situación financiera de apertura</a:t>
            </a:r>
            <a:r>
              <a:rPr lang="es-CO" sz="2800" b="1" kern="0" dirty="0">
                <a:solidFill>
                  <a:sysClr val="windowText" lastClr="000000"/>
                </a:solidFill>
                <a:latin typeface="Calibri"/>
              </a:rPr>
              <a:t>.</a:t>
            </a:r>
          </a:p>
          <a:p>
            <a:pPr marL="457200" indent="-457200" fontAlgn="auto">
              <a:spcBef>
                <a:spcPts val="0"/>
              </a:spcBef>
              <a:spcAft>
                <a:spcPts val="0"/>
              </a:spcAft>
              <a:buAutoNum type="arabicPeriod"/>
              <a:defRPr/>
            </a:pPr>
            <a:r>
              <a:rPr lang="es-CO" sz="2800" b="1" kern="0" dirty="0">
                <a:solidFill>
                  <a:sysClr val="windowText" lastClr="000000"/>
                </a:solidFill>
                <a:latin typeface="Calibri"/>
              </a:rPr>
              <a:t>Aplicación del marco normativo</a:t>
            </a:r>
          </a:p>
          <a:p>
            <a:pPr fontAlgn="auto">
              <a:spcBef>
                <a:spcPts val="0"/>
              </a:spcBef>
              <a:spcAft>
                <a:spcPts val="0"/>
              </a:spcAft>
              <a:defRPr/>
            </a:pPr>
            <a:endParaRPr lang="es-ES" sz="2800" b="1" kern="0" dirty="0">
              <a:solidFill>
                <a:sysClr val="windowText" lastClr="000000"/>
              </a:solidFill>
              <a:latin typeface="Calibri"/>
            </a:endParaRPr>
          </a:p>
        </p:txBody>
      </p:sp>
      <p:sp>
        <p:nvSpPr>
          <p:cNvPr id="11" name="20 CuadroTexto"/>
          <p:cNvSpPr txBox="1">
            <a:spLocks noChangeArrowheads="1"/>
          </p:cNvSpPr>
          <p:nvPr/>
        </p:nvSpPr>
        <p:spPr bwMode="auto">
          <a:xfrm>
            <a:off x="179512" y="3861048"/>
            <a:ext cx="3888432" cy="2677656"/>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800"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067944" y="2230388"/>
            <a:ext cx="864096" cy="406524"/>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b="0" kern="0">
              <a:solidFill>
                <a:sysClr val="window" lastClr="FFFFFF"/>
              </a:solidFill>
              <a:latin typeface="Calibri"/>
              <a:cs typeface="+mn-cs"/>
            </a:endParaRPr>
          </a:p>
        </p:txBody>
      </p:sp>
      <p:sp>
        <p:nvSpPr>
          <p:cNvPr id="13" name="9 Flecha izquierda y derecha"/>
          <p:cNvSpPr/>
          <p:nvPr/>
        </p:nvSpPr>
        <p:spPr>
          <a:xfrm>
            <a:off x="395537" y="3221330"/>
            <a:ext cx="3312368" cy="495702"/>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4" name="10 Flecha izquierda y derecha"/>
          <p:cNvSpPr/>
          <p:nvPr/>
        </p:nvSpPr>
        <p:spPr>
          <a:xfrm>
            <a:off x="5364088" y="3213224"/>
            <a:ext cx="3312368"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5" name="Rectángulo 14"/>
          <p:cNvSpPr/>
          <p:nvPr/>
        </p:nvSpPr>
        <p:spPr>
          <a:xfrm>
            <a:off x="467544" y="-27384"/>
            <a:ext cx="8496944" cy="1243417"/>
          </a:xfrm>
          <a:prstGeom prst="rect">
            <a:avLst/>
          </a:prstGeom>
        </p:spPr>
        <p:txBody>
          <a:bodyPr wrap="square">
            <a:spAutoFit/>
          </a:bodyPr>
          <a:lstStyle/>
          <a:p>
            <a:pPr algn="ctr"/>
            <a:r>
              <a:rPr lang="es-ES" sz="3400" b="1" dirty="0">
                <a:solidFill>
                  <a:schemeClr val="bg1"/>
                </a:solidFill>
              </a:rPr>
              <a:t>CRONOGRAMA PARA ENTIDADES </a:t>
            </a:r>
          </a:p>
          <a:p>
            <a:pPr algn="ctr"/>
            <a:r>
              <a:rPr lang="es-ES" sz="3400" b="1" dirty="0">
                <a:solidFill>
                  <a:schemeClr val="bg1"/>
                </a:solidFill>
              </a:rPr>
              <a:t>DE GOBIERNO</a:t>
            </a:r>
            <a:endParaRPr lang="es-CO" sz="3400" dirty="0">
              <a:solidFill>
                <a:schemeClr val="bg1"/>
              </a:solidFill>
            </a:endParaRPr>
          </a:p>
        </p:txBody>
      </p:sp>
    </p:spTree>
    <p:extLst>
      <p:ext uri="{BB962C8B-B14F-4D97-AF65-F5344CB8AC3E}">
        <p14:creationId xmlns:p14="http://schemas.microsoft.com/office/powerpoint/2010/main" val="11097959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0"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9512" y="116632"/>
            <a:ext cx="9008518" cy="6264696"/>
          </a:xfrm>
          <a:prstGeom prst="rect">
            <a:avLst/>
          </a:prstGeom>
        </p:spPr>
      </p:pic>
    </p:spTree>
    <p:extLst>
      <p:ext uri="{BB962C8B-B14F-4D97-AF65-F5344CB8AC3E}">
        <p14:creationId xmlns:p14="http://schemas.microsoft.com/office/powerpoint/2010/main" val="42143399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62</a:t>
            </a:fld>
            <a:endParaRPr lang="es-ES_tradnl"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76872"/>
            <a:ext cx="9144000" cy="4048945"/>
          </a:xfrm>
          <a:prstGeom prst="rect">
            <a:avLst/>
          </a:prstGeom>
        </p:spPr>
      </p:pic>
      <p:sp>
        <p:nvSpPr>
          <p:cNvPr id="10" name="Elipse 9"/>
          <p:cNvSpPr/>
          <p:nvPr/>
        </p:nvSpPr>
        <p:spPr bwMode="auto">
          <a:xfrm>
            <a:off x="1835696" y="177134"/>
            <a:ext cx="4248472" cy="1451666"/>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SISTEMA</a:t>
            </a:r>
            <a:r>
              <a:rPr kumimoji="0" lang="es-CO" sz="3200" b="0" i="0" u="none" strike="noStrike" cap="none" normalizeH="0" dirty="0">
                <a:ln>
                  <a:noFill/>
                </a:ln>
                <a:solidFill>
                  <a:schemeClr val="tx1"/>
                </a:solidFill>
                <a:effectLst/>
                <a:latin typeface="Times New Roman" pitchFamily="18" charset="0"/>
              </a:rPr>
              <a:t> INTEGRADO </a:t>
            </a:r>
            <a:endParaRPr kumimoji="0" lang="es-CO" sz="3200" b="0" i="0" u="none" strike="noStrike" cap="none" normalizeH="0" baseline="0" dirty="0">
              <a:ln>
                <a:noFill/>
              </a:ln>
              <a:solidFill>
                <a:schemeClr val="tx1"/>
              </a:solidFill>
              <a:effectLst/>
              <a:latin typeface="Times New Roman" pitchFamily="18" charset="0"/>
            </a:endParaRPr>
          </a:p>
        </p:txBody>
      </p:sp>
      <p:sp>
        <p:nvSpPr>
          <p:cNvPr id="11" name="Flecha derecha 10"/>
          <p:cNvSpPr/>
          <p:nvPr/>
        </p:nvSpPr>
        <p:spPr bwMode="auto">
          <a:xfrm rot="5400000">
            <a:off x="3491880" y="2060848"/>
            <a:ext cx="792088" cy="648072"/>
          </a:xfrm>
          <a:prstGeom prst="right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192450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51620" y="260648"/>
            <a:ext cx="6840760" cy="707886"/>
          </a:xfrm>
          <a:prstGeom prst="rect">
            <a:avLst/>
          </a:prstGeom>
          <a:noFill/>
        </p:spPr>
        <p:txBody>
          <a:bodyPr wrap="square" rtlCol="0">
            <a:spAutoFit/>
          </a:bodyPr>
          <a:lstStyle/>
          <a:p>
            <a:r>
              <a:rPr lang="en-US" sz="4000" b="1" dirty="0">
                <a:solidFill>
                  <a:schemeClr val="bg1"/>
                </a:solidFill>
                <a:latin typeface="+mn-lt"/>
              </a:rPr>
              <a:t>T r a b a j o   e n  e q u </a:t>
            </a:r>
            <a:r>
              <a:rPr lang="en-US" sz="4000" b="1" dirty="0" err="1">
                <a:solidFill>
                  <a:schemeClr val="bg1"/>
                </a:solidFill>
                <a:latin typeface="+mn-lt"/>
              </a:rPr>
              <a:t>i</a:t>
            </a:r>
            <a:r>
              <a:rPr lang="en-US" sz="4000" b="1" dirty="0">
                <a:solidFill>
                  <a:schemeClr val="bg1"/>
                </a:solidFill>
                <a:latin typeface="+mn-lt"/>
              </a:rPr>
              <a:t> p o . . . </a:t>
            </a:r>
            <a:endParaRPr lang="es-CO" sz="4000" b="1" dirty="0">
              <a:solidFill>
                <a:schemeClr val="bg1"/>
              </a:solidFill>
              <a:latin typeface="+mn-lt"/>
            </a:endParaRPr>
          </a:p>
        </p:txBody>
      </p:sp>
      <p:pic>
        <p:nvPicPr>
          <p:cNvPr id="3" name="V2">
            <a:hlinkClick r:id="" action="ppaction://media"/>
            <a:extLst>
              <a:ext uri="{FF2B5EF4-FFF2-40B4-BE49-F238E27FC236}">
                <a16:creationId xmlns:a16="http://schemas.microsoft.com/office/drawing/2014/main" id="{49BC7D2E-F50D-4EA3-9491-765C795564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196752"/>
            <a:ext cx="9144000" cy="4536504"/>
          </a:xfrm>
          <a:prstGeom prst="rect">
            <a:avLst/>
          </a:prstGeom>
        </p:spPr>
      </p:pic>
    </p:spTree>
    <p:extLst>
      <p:ext uri="{BB962C8B-B14F-4D97-AF65-F5344CB8AC3E}">
        <p14:creationId xmlns:p14="http://schemas.microsoft.com/office/powerpoint/2010/main" val="40270489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90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64</a:t>
            </a:fld>
            <a:endParaRPr lang="es-ES_tradnl" dirty="0"/>
          </a:p>
        </p:txBody>
      </p:sp>
      <p:sp>
        <p:nvSpPr>
          <p:cNvPr id="5" name="2 Marcador de contenido"/>
          <p:cNvSpPr txBox="1">
            <a:spLocks/>
          </p:cNvSpPr>
          <p:nvPr/>
        </p:nvSpPr>
        <p:spPr>
          <a:xfrm>
            <a:off x="0" y="3645659"/>
            <a:ext cx="9144000" cy="2735669"/>
          </a:xfrm>
          <a:prstGeom prst="rect">
            <a:avLst/>
          </a:prstGeom>
        </p:spPr>
        <p:txBody>
          <a:bodyPr/>
          <a:lstStyle>
            <a:lvl1pPr marL="448056" indent="-384048" algn="l" rtl="0" eaLnBrk="1" latinLnBrk="0" hangingPunct="1">
              <a:spcBef>
                <a:spcPct val="20000"/>
              </a:spcBef>
              <a:buClr>
                <a:schemeClr val="accent1"/>
              </a:buClr>
              <a:buSzPct val="80000"/>
              <a:buFont typeface="Wingdings 2"/>
              <a:buChar char=""/>
              <a:defRPr kumimoji="0" lang="es-ES"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lang="es-ES"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lang="es-ES"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lang="es-ES"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0" indent="0" algn="ctr" fontAlgn="auto">
              <a:spcAft>
                <a:spcPts val="0"/>
              </a:spcAft>
              <a:buClr>
                <a:srgbClr val="FF6600"/>
              </a:buClr>
              <a:buFont typeface="Arial" charset="0"/>
              <a:buNone/>
              <a:defRPr/>
            </a:pPr>
            <a:r>
              <a:rPr lang="es-CO" sz="3200" b="1" dirty="0">
                <a:latin typeface="Calibri" pitchFamily="34" charset="0"/>
                <a:cs typeface="Calibri" pitchFamily="34" charset="0"/>
              </a:rPr>
              <a:t>En un mundo globalizado y sin fronteras el éxito del S.P. no será completo, si no alinea </a:t>
            </a:r>
            <a:r>
              <a:rPr lang="es-CO" sz="3600" b="1" i="1" u="sng" dirty="0">
                <a:solidFill>
                  <a:schemeClr val="accent2">
                    <a:lumMod val="75000"/>
                  </a:schemeClr>
                </a:solidFill>
                <a:latin typeface="Calibri" pitchFamily="34" charset="0"/>
                <a:cs typeface="Calibri" pitchFamily="34" charset="0"/>
              </a:rPr>
              <a:t>lo que piensa</a:t>
            </a:r>
            <a:r>
              <a:rPr lang="es-CO" sz="3600" b="1" dirty="0">
                <a:solidFill>
                  <a:schemeClr val="accent2">
                    <a:lumMod val="75000"/>
                  </a:schemeClr>
                </a:solidFill>
                <a:latin typeface="Calibri" pitchFamily="34" charset="0"/>
                <a:cs typeface="Calibri" pitchFamily="34" charset="0"/>
              </a:rPr>
              <a:t>,</a:t>
            </a:r>
            <a:r>
              <a:rPr lang="es-CO" sz="3600" b="1" i="1" dirty="0">
                <a:solidFill>
                  <a:schemeClr val="accent2">
                    <a:lumMod val="75000"/>
                  </a:schemeClr>
                </a:solidFill>
                <a:latin typeface="Calibri" pitchFamily="34" charset="0"/>
                <a:cs typeface="Calibri" pitchFamily="34" charset="0"/>
              </a:rPr>
              <a:t> </a:t>
            </a:r>
            <a:r>
              <a:rPr lang="es-CO" sz="3600" b="1" i="1" u="sng" dirty="0">
                <a:solidFill>
                  <a:schemeClr val="accent2">
                    <a:lumMod val="75000"/>
                  </a:schemeClr>
                </a:solidFill>
                <a:latin typeface="Calibri" pitchFamily="34" charset="0"/>
                <a:cs typeface="Calibri" pitchFamily="34" charset="0"/>
              </a:rPr>
              <a:t>lo que hace y lo que dice</a:t>
            </a:r>
            <a:r>
              <a:rPr lang="es-CO" sz="3200" b="1" i="1" dirty="0">
                <a:latin typeface="Calibri" pitchFamily="34" charset="0"/>
                <a:cs typeface="Calibri" pitchFamily="34" charset="0"/>
              </a:rPr>
              <a:t> </a:t>
            </a:r>
            <a:r>
              <a:rPr lang="es-CO" sz="3200" b="1" dirty="0">
                <a:latin typeface="Calibri" pitchFamily="34" charset="0"/>
                <a:cs typeface="Calibri" pitchFamily="34" charset="0"/>
              </a:rPr>
              <a:t>a un norte decidido y firme de valores y prácticas propias que le fortalezca y asegure la permanencia y solidez de su reputación.</a:t>
            </a:r>
          </a:p>
        </p:txBody>
      </p:sp>
      <p:pic>
        <p:nvPicPr>
          <p:cNvPr id="6"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112"/>
            <a:ext cx="9144000" cy="3659136"/>
          </a:xfrm>
          <a:prstGeom prst="ellipse">
            <a:avLst/>
          </a:prstGeom>
          <a:ln>
            <a:noFill/>
          </a:ln>
          <a:effectLst>
            <a:softEdge rad="112500"/>
          </a:effectLst>
        </p:spPr>
      </p:pic>
    </p:spTree>
    <p:extLst>
      <p:ext uri="{BB962C8B-B14F-4D97-AF65-F5344CB8AC3E}">
        <p14:creationId xmlns:p14="http://schemas.microsoft.com/office/powerpoint/2010/main" val="27724545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65</a:t>
            </a:fld>
            <a:endParaRPr lang="es-ES_tradnl" dirty="0"/>
          </a:p>
        </p:txBody>
      </p:sp>
    </p:spTree>
    <p:extLst>
      <p:ext uri="{BB962C8B-B14F-4D97-AF65-F5344CB8AC3E}">
        <p14:creationId xmlns:p14="http://schemas.microsoft.com/office/powerpoint/2010/main" val="666881506"/>
      </p:ext>
    </p:extLst>
  </p:cSld>
  <p:clrMapOvr>
    <a:masterClrMapping/>
  </p:clrMapOvr>
  <p:transition spd="slow">
    <p:split orient="ver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66</a:t>
            </a:fld>
            <a:endParaRPr lang="es-ES_tradnl" dirty="0"/>
          </a:p>
        </p:txBody>
      </p:sp>
      <p:sp>
        <p:nvSpPr>
          <p:cNvPr id="5" name="Rectangle 2"/>
          <p:cNvSpPr txBox="1">
            <a:spLocks noChangeArrowheads="1"/>
          </p:cNvSpPr>
          <p:nvPr/>
        </p:nvSpPr>
        <p:spPr bwMode="auto">
          <a:xfrm>
            <a:off x="395536" y="-387424"/>
            <a:ext cx="8350696" cy="12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600" dirty="0">
                <a:solidFill>
                  <a:srgbClr val="002680"/>
                </a:solidFill>
                <a:latin typeface="Verdana"/>
              </a:rPr>
              <a:t>PARA RECORDAR …</a:t>
            </a:r>
          </a:p>
        </p:txBody>
      </p:sp>
      <p:sp>
        <p:nvSpPr>
          <p:cNvPr id="6" name="Text Box 5"/>
          <p:cNvSpPr txBox="1">
            <a:spLocks noChangeArrowheads="1"/>
          </p:cNvSpPr>
          <p:nvPr/>
        </p:nvSpPr>
        <p:spPr bwMode="auto">
          <a:xfrm>
            <a:off x="35496" y="692696"/>
            <a:ext cx="9108504"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l" eaLnBrk="1" fontAlgn="auto" hangingPunct="1">
              <a:spcBef>
                <a:spcPts val="0"/>
              </a:spcBef>
              <a:spcAft>
                <a:spcPts val="0"/>
              </a:spcAft>
              <a:buFontTx/>
              <a:buAutoNum type="arabicPeriod"/>
              <a:defRPr/>
            </a:pPr>
            <a:r>
              <a:rPr lang="es-ES" altLang="es-CO" sz="2800" b="1" kern="0" dirty="0">
                <a:solidFill>
                  <a:srgbClr val="002680"/>
                </a:solidFill>
                <a:cs typeface="Arial" charset="0"/>
              </a:rPr>
              <a:t>Se mide todo lo que se hace.</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miden los resultados no se puede distinguir los éxitos de los fracasos.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determinar el éxito, tampoco se lo puede premiar.</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premiar el éxito, se premia el fracaso.</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éxito, no podremos aprender de él.</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fracaso, no podremos tomar las medidas</a:t>
            </a:r>
            <a:r>
              <a:rPr lang="es-ES" altLang="es-CO" sz="2800" kern="0" dirty="0">
                <a:solidFill>
                  <a:srgbClr val="002680"/>
                </a:solidFill>
                <a:cs typeface="Arial" charset="0"/>
              </a:rPr>
              <a:t> </a:t>
            </a:r>
            <a:r>
              <a:rPr lang="es-ES" altLang="es-CO" sz="2800" b="1" kern="0" dirty="0">
                <a:solidFill>
                  <a:srgbClr val="002680"/>
                </a:solidFill>
                <a:cs typeface="Arial" charset="0"/>
              </a:rPr>
              <a:t>correctivas.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podemos demostrar los resultados, </a:t>
            </a:r>
            <a:r>
              <a:rPr lang="es-ES" altLang="es-CO" sz="2800" b="1" kern="0" dirty="0">
                <a:solidFill>
                  <a:srgbClr val="002060"/>
                </a:solidFill>
                <a:cs typeface="Arial" charset="0"/>
              </a:rPr>
              <a:t>no podremos lograr el apoyo de la ciudadanía.</a:t>
            </a:r>
          </a:p>
          <a:p>
            <a:pPr algn="l" eaLnBrk="1" fontAlgn="auto" hangingPunct="1">
              <a:spcBef>
                <a:spcPts val="0"/>
              </a:spcBef>
              <a:spcAft>
                <a:spcPts val="0"/>
              </a:spcAft>
              <a:defRPr/>
            </a:pPr>
            <a:endParaRPr lang="es-ES" altLang="es-CO" sz="2800" kern="0" dirty="0">
              <a:solidFill>
                <a:srgbClr val="A68000"/>
              </a:solidFill>
              <a:cs typeface="Arial" charset="0"/>
            </a:endParaRPr>
          </a:p>
        </p:txBody>
      </p:sp>
      <p:sp>
        <p:nvSpPr>
          <p:cNvPr id="9" name="Rectángulo 8"/>
          <p:cNvSpPr/>
          <p:nvPr/>
        </p:nvSpPr>
        <p:spPr>
          <a:xfrm>
            <a:off x="35496" y="6525344"/>
            <a:ext cx="2498576" cy="186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1000" b="1" dirty="0">
                <a:solidFill>
                  <a:schemeClr val="tx1"/>
                </a:solidFill>
              </a:rPr>
              <a:t>Fuente</a:t>
            </a:r>
            <a:r>
              <a:rPr lang="es-ES" altLang="es-CO" sz="1000" dirty="0">
                <a:solidFill>
                  <a:schemeClr val="tx1"/>
                </a:solidFill>
              </a:rPr>
              <a:t>: Original Lic. Carlos </a:t>
            </a:r>
            <a:r>
              <a:rPr lang="es-ES" altLang="es-CO" sz="1000" dirty="0" err="1">
                <a:solidFill>
                  <a:schemeClr val="tx1"/>
                </a:solidFill>
              </a:rPr>
              <a:t>Zarlenga</a:t>
            </a:r>
            <a:endParaRPr lang="es-ES" altLang="es-CO" sz="1000" dirty="0">
              <a:solidFill>
                <a:schemeClr val="tx1"/>
              </a:solidFill>
            </a:endParaRPr>
          </a:p>
        </p:txBody>
      </p:sp>
    </p:spTree>
    <p:extLst>
      <p:ext uri="{BB962C8B-B14F-4D97-AF65-F5344CB8AC3E}">
        <p14:creationId xmlns:p14="http://schemas.microsoft.com/office/powerpoint/2010/main" val="3475452559"/>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67</a:t>
            </a:fld>
            <a:endParaRPr lang="es-ES_tradnl"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708920"/>
            <a:ext cx="914400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04426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194329"/>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7</a:t>
            </a:fld>
            <a:endParaRPr lang="es-ES_tradnl" dirty="0"/>
          </a:p>
        </p:txBody>
      </p:sp>
      <p:pic>
        <p:nvPicPr>
          <p:cNvPr id="15" name="Imagen 3"/>
          <p:cNvPicPr>
            <a:picLocks noChangeAspect="1"/>
          </p:cNvPicPr>
          <p:nvPr/>
        </p:nvPicPr>
        <p:blipFill>
          <a:blip r:embed="rId2"/>
          <a:stretch>
            <a:fillRect/>
          </a:stretch>
        </p:blipFill>
        <p:spPr>
          <a:xfrm>
            <a:off x="2987824" y="5425772"/>
            <a:ext cx="3059832" cy="1459612"/>
          </a:xfrm>
          <a:prstGeom prst="rect">
            <a:avLst/>
          </a:prstGeom>
        </p:spPr>
      </p:pic>
      <p:pic>
        <p:nvPicPr>
          <p:cNvPr id="16" name="Imagen 4"/>
          <p:cNvPicPr>
            <a:picLocks noChangeAspect="1"/>
          </p:cNvPicPr>
          <p:nvPr/>
        </p:nvPicPr>
        <p:blipFill>
          <a:blip r:embed="rId3"/>
          <a:stretch>
            <a:fillRect/>
          </a:stretch>
        </p:blipFill>
        <p:spPr>
          <a:xfrm>
            <a:off x="0" y="5425772"/>
            <a:ext cx="2987824" cy="1459612"/>
          </a:xfrm>
          <a:prstGeom prst="rect">
            <a:avLst/>
          </a:prstGeom>
        </p:spPr>
      </p:pic>
      <p:pic>
        <p:nvPicPr>
          <p:cNvPr id="17"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47656" y="5425772"/>
            <a:ext cx="3096343" cy="1459612"/>
          </a:xfrm>
          <a:prstGeom prst="rect">
            <a:avLst/>
          </a:prstGeom>
        </p:spPr>
      </p:pic>
      <p:sp>
        <p:nvSpPr>
          <p:cNvPr id="19" name="18 CuadroTexto"/>
          <p:cNvSpPr txBox="1"/>
          <p:nvPr/>
        </p:nvSpPr>
        <p:spPr>
          <a:xfrm>
            <a:off x="-27966" y="-99392"/>
            <a:ext cx="9143998" cy="1323439"/>
          </a:xfrm>
          <a:prstGeom prst="rect">
            <a:avLst/>
          </a:prstGeom>
          <a:noFill/>
        </p:spPr>
        <p:txBody>
          <a:bodyPr wrap="square" rtlCol="0">
            <a:spAutoFit/>
          </a:bodyPr>
          <a:lstStyle/>
          <a:p>
            <a:pPr algn="ctr"/>
            <a:r>
              <a:rPr lang="es-CO" sz="4000" b="1" dirty="0">
                <a:solidFill>
                  <a:schemeClr val="bg1"/>
                </a:solidFill>
                <a:latin typeface="+mn-lt"/>
              </a:rPr>
              <a:t>CONTABILIDAD PÚBLICA Y RESPONSABILIDAD SOCIAL</a:t>
            </a:r>
          </a:p>
        </p:txBody>
      </p:sp>
      <p:sp>
        <p:nvSpPr>
          <p:cNvPr id="20" name="Rectángulo 6"/>
          <p:cNvSpPr/>
          <p:nvPr/>
        </p:nvSpPr>
        <p:spPr>
          <a:xfrm>
            <a:off x="179512" y="2708920"/>
            <a:ext cx="8728973" cy="79208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CONTABILIDAD PÚBLICA UN GRAN QUEHACER PARA UN  PAÍS DE MUCHA PROSPERIDAD </a:t>
            </a:r>
          </a:p>
        </p:txBody>
      </p:sp>
      <p:sp>
        <p:nvSpPr>
          <p:cNvPr id="21" name="Rectángulo 7"/>
          <p:cNvSpPr/>
          <p:nvPr/>
        </p:nvSpPr>
        <p:spPr>
          <a:xfrm>
            <a:off x="0" y="1296055"/>
            <a:ext cx="9116032" cy="908809"/>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800"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27984" y="2265171"/>
            <a:ext cx="484632" cy="371741"/>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0" name="9 Rectángulo"/>
          <p:cNvSpPr/>
          <p:nvPr/>
        </p:nvSpPr>
        <p:spPr>
          <a:xfrm>
            <a:off x="125413" y="3717032"/>
            <a:ext cx="8911084" cy="1592744"/>
          </a:xfrm>
          <a:prstGeom prst="rect">
            <a:avLst/>
          </a:prstGeom>
        </p:spPr>
        <p:txBody>
          <a:bodyPr wrap="square">
            <a:spAutoFit/>
          </a:bodyPr>
          <a:lstStyle/>
          <a:p>
            <a:pPr>
              <a:spcBef>
                <a:spcPct val="0"/>
              </a:spcBef>
              <a:spcAft>
                <a:spcPct val="25000"/>
              </a:spcAft>
            </a:pPr>
            <a:r>
              <a:rPr lang="en-GB" altLang="es-CO" sz="3000" b="1" dirty="0"/>
              <a:t>Contabilidad para el </a:t>
            </a:r>
            <a:r>
              <a:rPr lang="en-GB" altLang="es-CO" sz="3000" b="1" u="sng" dirty="0" err="1"/>
              <a:t>Buen</a:t>
            </a:r>
            <a:r>
              <a:rPr lang="en-GB" altLang="es-CO" sz="3000" b="1" u="sng" dirty="0"/>
              <a:t> </a:t>
            </a:r>
            <a:r>
              <a:rPr lang="en-GB" altLang="es-CO" sz="3000" b="1" u="sng" dirty="0" err="1"/>
              <a:t>Gobierno</a:t>
            </a:r>
            <a:r>
              <a:rPr lang="en-GB" altLang="es-CO" sz="3000" b="1" dirty="0"/>
              <a:t> de las </a:t>
            </a:r>
            <a:r>
              <a:rPr lang="en-GB" altLang="es-CO" sz="3000" b="1" dirty="0" err="1"/>
              <a:t>organizaciones</a:t>
            </a:r>
            <a:endParaRPr lang="en-GB" altLang="es-CO" sz="3000" b="1" dirty="0"/>
          </a:p>
          <a:p>
            <a:pPr>
              <a:spcBef>
                <a:spcPct val="0"/>
              </a:spcBef>
              <a:spcAft>
                <a:spcPct val="25000"/>
              </a:spcAft>
            </a:pPr>
            <a:r>
              <a:rPr lang="en-GB" altLang="es-CO" sz="3000" b="1" dirty="0" err="1"/>
              <a:t>Adecuación</a:t>
            </a:r>
            <a:r>
              <a:rPr lang="en-GB" altLang="es-CO" sz="3000" b="1" dirty="0"/>
              <a:t> de la Contabilidad Pública a un </a:t>
            </a:r>
            <a:r>
              <a:rPr lang="en-GB" altLang="es-CO" sz="3000" b="1" u="sng" dirty="0"/>
              <a:t>nuevo </a:t>
            </a:r>
            <a:r>
              <a:rPr lang="en-GB" altLang="es-CO" sz="3000" b="1" u="sng" dirty="0" err="1"/>
              <a:t>concepto</a:t>
            </a:r>
            <a:r>
              <a:rPr lang="en-GB" altLang="es-CO" sz="3000" b="1" u="sng" dirty="0"/>
              <a:t> de </a:t>
            </a:r>
            <a:r>
              <a:rPr lang="en-GB" altLang="es-CO" sz="3000" b="1" u="sng" dirty="0" err="1"/>
              <a:t>Rendición</a:t>
            </a:r>
            <a:r>
              <a:rPr lang="en-GB" altLang="es-CO" sz="3000" b="1" u="sng" dirty="0"/>
              <a:t> de </a:t>
            </a:r>
            <a:r>
              <a:rPr lang="en-GB" altLang="es-CO" sz="3000" b="1" u="sng" dirty="0" err="1"/>
              <a:t>Cuentas</a:t>
            </a:r>
            <a:r>
              <a:rPr lang="en-GB" altLang="es-CO" sz="3000" b="1" u="sng" dirty="0"/>
              <a:t> </a:t>
            </a:r>
            <a:r>
              <a:rPr lang="en-GB" altLang="es-CO" sz="3000" b="1" dirty="0"/>
              <a:t>(“Accountability”)</a:t>
            </a:r>
          </a:p>
        </p:txBody>
      </p:sp>
    </p:spTree>
    <p:extLst>
      <p:ext uri="{BB962C8B-B14F-4D97-AF65-F5344CB8AC3E}">
        <p14:creationId xmlns:p14="http://schemas.microsoft.com/office/powerpoint/2010/main" val="11005378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8</a:t>
            </a:fld>
            <a:endParaRPr lang="es-ES_tradnl" dirty="0"/>
          </a:p>
        </p:txBody>
      </p:sp>
      <p:sp>
        <p:nvSpPr>
          <p:cNvPr id="6" name="Rectángulo 1"/>
          <p:cNvSpPr/>
          <p:nvPr/>
        </p:nvSpPr>
        <p:spPr>
          <a:xfrm>
            <a:off x="478615" y="260649"/>
            <a:ext cx="8064896" cy="648071"/>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a:t>
            </a:r>
            <a:r>
              <a:rPr lang="es-CO" sz="3600" b="1">
                <a:solidFill>
                  <a:schemeClr val="tx1"/>
                </a:solidFill>
              </a:rPr>
              <a:t>LA    R. </a:t>
            </a:r>
            <a:r>
              <a:rPr lang="es-CO" sz="3600" b="1" dirty="0">
                <a:solidFill>
                  <a:schemeClr val="tx1"/>
                </a:solidFill>
              </a:rPr>
              <a:t>S.</a:t>
            </a:r>
          </a:p>
        </p:txBody>
      </p:sp>
      <p:sp>
        <p:nvSpPr>
          <p:cNvPr id="8" name="Rectángulo 3"/>
          <p:cNvSpPr/>
          <p:nvPr/>
        </p:nvSpPr>
        <p:spPr>
          <a:xfrm>
            <a:off x="125413" y="2060847"/>
            <a:ext cx="8911083" cy="4163307"/>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a:t>
            </a:r>
            <a:r>
              <a:rPr lang="es-CO" sz="3500" b="1" dirty="0">
                <a:solidFill>
                  <a:schemeClr val="tx1"/>
                </a:solidFill>
              </a:rPr>
              <a:t>GOBIERNO DE LA ORGANIZACIÓN</a:t>
            </a:r>
          </a:p>
          <a:p>
            <a:pPr algn="just"/>
            <a:r>
              <a:rPr lang="es-CO" sz="3500" b="1" dirty="0">
                <a:solidFill>
                  <a:schemeClr val="tx1"/>
                </a:solidFill>
              </a:rPr>
              <a:t>- DERECHOS HUMANOS</a:t>
            </a:r>
          </a:p>
          <a:p>
            <a:pPr algn="just"/>
            <a:r>
              <a:rPr lang="es-CO" sz="3500" b="1" dirty="0">
                <a:solidFill>
                  <a:schemeClr val="tx1"/>
                </a:solidFill>
              </a:rPr>
              <a:t>- PRÁCTICAS LABORALES</a:t>
            </a:r>
          </a:p>
          <a:p>
            <a:pPr algn="just"/>
            <a:r>
              <a:rPr lang="es-CO" sz="3500" b="1" dirty="0">
                <a:solidFill>
                  <a:schemeClr val="tx1"/>
                </a:solidFill>
              </a:rPr>
              <a:t>- MEDIO AMBIENTE</a:t>
            </a:r>
          </a:p>
          <a:p>
            <a:pPr algn="just"/>
            <a:r>
              <a:rPr lang="es-CO" sz="3500" b="1" dirty="0">
                <a:solidFill>
                  <a:schemeClr val="tx1"/>
                </a:solidFill>
              </a:rPr>
              <a:t>- PRÁCTICAS OPERATIVAS JUSTAS </a:t>
            </a:r>
          </a:p>
          <a:p>
            <a:pPr algn="just"/>
            <a:r>
              <a:rPr lang="es-CO" sz="3500" b="1" dirty="0">
                <a:solidFill>
                  <a:schemeClr val="tx1"/>
                </a:solidFill>
              </a:rPr>
              <a:t>- ASUNTOS DEL CONSUMIDOR</a:t>
            </a:r>
          </a:p>
          <a:p>
            <a:pPr algn="just"/>
            <a:r>
              <a:rPr lang="es-CO" sz="3500" b="1" dirty="0">
                <a:solidFill>
                  <a:schemeClr val="tx1"/>
                </a:solidFill>
              </a:rPr>
              <a:t>- DESARROLLO SOCIAL</a:t>
            </a:r>
            <a:endParaRPr lang="es-CO" sz="3500" dirty="0"/>
          </a:p>
        </p:txBody>
      </p:sp>
      <p:sp>
        <p:nvSpPr>
          <p:cNvPr id="9" name="Flecha abajo 8"/>
          <p:cNvSpPr/>
          <p:nvPr/>
        </p:nvSpPr>
        <p:spPr>
          <a:xfrm>
            <a:off x="3996310" y="1353732"/>
            <a:ext cx="935730" cy="563100"/>
          </a:xfrm>
          <a:prstGeom prst="downArrow">
            <a:avLst/>
          </a:prstGeom>
          <a:solidFill>
            <a:schemeClr val="accent2">
              <a:lumMod val="20000"/>
              <a:lumOff val="80000"/>
            </a:schemeClr>
          </a:solidFill>
          <a:ln>
            <a:solidFill>
              <a:srgbClr val="FFFF00"/>
            </a:solidFill>
          </a:ln>
          <a:effectLst>
            <a:glow rad="101600">
              <a:schemeClr val="accent1">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80312" y="980728"/>
            <a:ext cx="1763688"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6" y="980728"/>
            <a:ext cx="1620788"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88225" y="2402012"/>
            <a:ext cx="2376264" cy="3763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200700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9</a:t>
            </a:fld>
            <a:endParaRPr lang="es-ES_tradnl" dirty="0"/>
          </a:p>
        </p:txBody>
      </p:sp>
      <p:sp>
        <p:nvSpPr>
          <p:cNvPr id="7" name="Text Box 2"/>
          <p:cNvSpPr txBox="1">
            <a:spLocks noChangeArrowheads="1"/>
          </p:cNvSpPr>
          <p:nvPr/>
        </p:nvSpPr>
        <p:spPr bwMode="auto">
          <a:xfrm>
            <a:off x="0" y="144016"/>
            <a:ext cx="9144000" cy="1066800"/>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3200" b="1" dirty="0">
                <a:solidFill>
                  <a:srgbClr val="000066"/>
                </a:solidFill>
                <a:effectLst>
                  <a:outerShdw blurRad="38100" dist="38100" dir="2700000" algn="tl">
                    <a:srgbClr val="000000"/>
                  </a:outerShdw>
                </a:effectLst>
              </a:rPr>
              <a:t>Transparencia y E.E.E. en la gestión de las entidades públicas</a:t>
            </a:r>
          </a:p>
        </p:txBody>
      </p:sp>
      <p:sp>
        <p:nvSpPr>
          <p:cNvPr id="10" name="Text Box 3"/>
          <p:cNvSpPr txBox="1">
            <a:spLocks noChangeArrowheads="1"/>
          </p:cNvSpPr>
          <p:nvPr/>
        </p:nvSpPr>
        <p:spPr bwMode="auto">
          <a:xfrm>
            <a:off x="3491880" y="1292567"/>
            <a:ext cx="223224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400" b="1" dirty="0"/>
              <a:t>Claves para una buena gestión pública</a:t>
            </a:r>
          </a:p>
        </p:txBody>
      </p:sp>
      <p:sp>
        <p:nvSpPr>
          <p:cNvPr id="11" name="Text Box 4"/>
          <p:cNvSpPr txBox="1">
            <a:spLocks noChangeArrowheads="1"/>
          </p:cNvSpPr>
          <p:nvPr/>
        </p:nvSpPr>
        <p:spPr bwMode="auto">
          <a:xfrm>
            <a:off x="612329" y="1666131"/>
            <a:ext cx="2159471"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400" b="1" dirty="0"/>
              <a:t>Transparencia</a:t>
            </a:r>
          </a:p>
        </p:txBody>
      </p:sp>
      <p:sp>
        <p:nvSpPr>
          <p:cNvPr id="12" name="Text Box 5"/>
          <p:cNvSpPr txBox="1">
            <a:spLocks noChangeArrowheads="1"/>
          </p:cNvSpPr>
          <p:nvPr/>
        </p:nvSpPr>
        <p:spPr bwMode="auto">
          <a:xfrm>
            <a:off x="6300192" y="1313473"/>
            <a:ext cx="2376263" cy="132343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Eficiencia</a:t>
            </a:r>
          </a:p>
          <a:p>
            <a:pPr algn="ctr">
              <a:spcBef>
                <a:spcPct val="50000"/>
              </a:spcBef>
            </a:pPr>
            <a:r>
              <a:rPr lang="es-ES" altLang="es-CO" sz="2000" b="1" dirty="0"/>
              <a:t>Eficacia</a:t>
            </a:r>
          </a:p>
          <a:p>
            <a:pPr algn="ctr">
              <a:spcBef>
                <a:spcPct val="50000"/>
              </a:spcBef>
            </a:pPr>
            <a:r>
              <a:rPr lang="es-ES" altLang="es-CO" sz="2000" b="1" dirty="0"/>
              <a:t>Efectividad</a:t>
            </a:r>
          </a:p>
        </p:txBody>
      </p:sp>
      <p:sp>
        <p:nvSpPr>
          <p:cNvPr id="13" name="Text Box 6"/>
          <p:cNvSpPr txBox="1">
            <a:spLocks noChangeArrowheads="1"/>
          </p:cNvSpPr>
          <p:nvPr/>
        </p:nvSpPr>
        <p:spPr bwMode="auto">
          <a:xfrm>
            <a:off x="467544" y="2996952"/>
            <a:ext cx="3641725" cy="2692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2000" b="1" dirty="0">
                <a:latin typeface="Arial" charset="0"/>
              </a:rPr>
              <a:t>Consideración de </a:t>
            </a:r>
            <a:r>
              <a:rPr lang="es-ES" altLang="es-CO" sz="2000" b="1" i="1" dirty="0">
                <a:latin typeface="Arial" charset="0"/>
              </a:rPr>
              <a:t>todos los </a:t>
            </a:r>
            <a:r>
              <a:rPr lang="es-ES" altLang="es-CO" sz="2000" b="1" i="1" dirty="0" err="1">
                <a:latin typeface="Arial" charset="0"/>
              </a:rPr>
              <a:t>stakeholders</a:t>
            </a:r>
            <a:r>
              <a:rPr lang="es-ES" altLang="es-CO" sz="2000" b="1" dirty="0">
                <a:latin typeface="Arial" charset="0"/>
              </a:rPr>
              <a:t>: instituciones, ciudadanos, terceros</a:t>
            </a:r>
          </a:p>
          <a:p>
            <a:pPr algn="just" eaLnBrk="1" hangingPunct="1">
              <a:spcBef>
                <a:spcPct val="50000"/>
              </a:spcBef>
              <a:buFontTx/>
              <a:buChar char="•"/>
            </a:pPr>
            <a:r>
              <a:rPr lang="es-ES" altLang="es-CO" sz="2000" b="1" i="1" dirty="0">
                <a:latin typeface="Arial" charset="0"/>
              </a:rPr>
              <a:t>Información</a:t>
            </a:r>
            <a:r>
              <a:rPr lang="es-ES" altLang="es-CO" sz="2000" b="1" dirty="0">
                <a:latin typeface="Arial" charset="0"/>
              </a:rPr>
              <a:t> completa, clara, oportuna y fácilmente accesible (Internet)</a:t>
            </a:r>
          </a:p>
        </p:txBody>
      </p:sp>
      <p:sp>
        <p:nvSpPr>
          <p:cNvPr id="14" name="Text Box 7"/>
          <p:cNvSpPr txBox="1">
            <a:spLocks noChangeArrowheads="1"/>
          </p:cNvSpPr>
          <p:nvPr/>
        </p:nvSpPr>
        <p:spPr bwMode="auto">
          <a:xfrm>
            <a:off x="4356869" y="2694136"/>
            <a:ext cx="4319587" cy="3759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2000" b="1" dirty="0">
                <a:latin typeface="Arial" charset="0"/>
              </a:rPr>
              <a:t>Introducción de nuevos conceptos y técnicas, como el </a:t>
            </a:r>
            <a:r>
              <a:rPr lang="es-ES" altLang="es-CO" sz="2000" b="1" i="1" dirty="0">
                <a:latin typeface="Arial" charset="0"/>
              </a:rPr>
              <a:t>benchmarking</a:t>
            </a:r>
            <a:r>
              <a:rPr lang="es-ES" altLang="es-CO" sz="2000" b="1" dirty="0">
                <a:latin typeface="Arial" charset="0"/>
              </a:rPr>
              <a:t> y las </a:t>
            </a:r>
            <a:r>
              <a:rPr lang="es-ES" altLang="es-CO" sz="2000" b="1" i="1" dirty="0">
                <a:latin typeface="Arial" charset="0"/>
              </a:rPr>
              <a:t>buenas prácticas</a:t>
            </a:r>
          </a:p>
          <a:p>
            <a:pPr algn="just" eaLnBrk="1" hangingPunct="1">
              <a:spcBef>
                <a:spcPct val="50000"/>
              </a:spcBef>
              <a:buFontTx/>
              <a:buChar char="•"/>
            </a:pPr>
            <a:r>
              <a:rPr lang="es-ES" altLang="es-CO" sz="2000" b="1" dirty="0">
                <a:latin typeface="Arial" charset="0"/>
              </a:rPr>
              <a:t>Situar en primer término otros valores diferentes a los mecanismos de mercado, ligados a la </a:t>
            </a:r>
            <a:r>
              <a:rPr lang="es-ES" altLang="es-CO" sz="2000" b="1" i="1" dirty="0">
                <a:latin typeface="Arial" charset="0"/>
              </a:rPr>
              <a:t>calidad</a:t>
            </a:r>
          </a:p>
          <a:p>
            <a:pPr algn="just" eaLnBrk="1" hangingPunct="1">
              <a:spcBef>
                <a:spcPct val="50000"/>
              </a:spcBef>
              <a:buFontTx/>
              <a:buChar char="•"/>
            </a:pPr>
            <a:r>
              <a:rPr lang="es-ES" altLang="es-CO" sz="2000" b="1" dirty="0">
                <a:latin typeface="Arial" charset="0"/>
              </a:rPr>
              <a:t>Importancia fundamental de la </a:t>
            </a:r>
            <a:r>
              <a:rPr lang="es-ES" altLang="es-CO" sz="2000" b="1" i="1" dirty="0">
                <a:latin typeface="Arial" charset="0"/>
              </a:rPr>
              <a:t>comparación</a:t>
            </a:r>
            <a:r>
              <a:rPr lang="es-ES" altLang="es-CO" sz="2000" b="1" dirty="0">
                <a:latin typeface="Arial" charset="0"/>
              </a:rPr>
              <a:t> de prácticas, políticas y actuaciones</a:t>
            </a:r>
          </a:p>
        </p:txBody>
      </p:sp>
      <p:sp>
        <p:nvSpPr>
          <p:cNvPr id="15" name="AutoShape 9"/>
          <p:cNvSpPr>
            <a:spLocks noChangeArrowheads="1"/>
          </p:cNvSpPr>
          <p:nvPr/>
        </p:nvSpPr>
        <p:spPr bwMode="auto">
          <a:xfrm>
            <a:off x="2987675" y="1712168"/>
            <a:ext cx="504825" cy="420688"/>
          </a:xfrm>
          <a:prstGeom prst="rightArrow">
            <a:avLst>
              <a:gd name="adj1" fmla="val 50000"/>
              <a:gd name="adj2" fmla="val 30000"/>
            </a:avLst>
          </a:prstGeom>
          <a:solidFill>
            <a:schemeClr val="bg2"/>
          </a:solidFill>
          <a:ln w="9525">
            <a:solidFill>
              <a:schemeClr val="tx1"/>
            </a:solidFill>
            <a:miter lim="800000"/>
            <a:headEnd/>
            <a:tailEnd/>
          </a:ln>
          <a:effectLst>
            <a:glow rad="63500">
              <a:schemeClr val="accent4">
                <a:satMod val="175000"/>
                <a:alpha val="40000"/>
              </a:schemeClr>
            </a:glow>
            <a:outerShdw dist="35921" dir="2700000" algn="ctr" rotWithShape="0">
              <a:schemeClr val="bg2"/>
            </a:outerShdw>
          </a:effectLst>
        </p:spPr>
        <p:txBody>
          <a:bodyPr wrap="none" anchor="ctr"/>
          <a:lstStyle/>
          <a:p>
            <a:endParaRPr lang="es-CO"/>
          </a:p>
        </p:txBody>
      </p:sp>
      <p:sp>
        <p:nvSpPr>
          <p:cNvPr id="16" name="AutoShape 10"/>
          <p:cNvSpPr>
            <a:spLocks noChangeArrowheads="1"/>
          </p:cNvSpPr>
          <p:nvPr/>
        </p:nvSpPr>
        <p:spPr bwMode="auto">
          <a:xfrm>
            <a:off x="5580112" y="1799481"/>
            <a:ext cx="581025" cy="333375"/>
          </a:xfrm>
          <a:prstGeom prst="leftArrow">
            <a:avLst>
              <a:gd name="adj1" fmla="val 50000"/>
              <a:gd name="adj2" fmla="val 43571"/>
            </a:avLst>
          </a:prstGeom>
          <a:solidFill>
            <a:schemeClr val="bg2"/>
          </a:solidFill>
          <a:ln w="9525">
            <a:solidFill>
              <a:schemeClr val="tx1"/>
            </a:solidFill>
            <a:miter lim="800000"/>
            <a:headEnd/>
            <a:tailEnd/>
          </a:ln>
          <a:effectLst>
            <a:glow rad="63500">
              <a:schemeClr val="accent4">
                <a:satMod val="175000"/>
                <a:alpha val="40000"/>
              </a:schemeClr>
            </a:glow>
            <a:outerShdw dist="35921" dir="2700000" algn="ctr" rotWithShape="0">
              <a:schemeClr val="bg2"/>
            </a:outerShdw>
          </a:effectLst>
        </p:spPr>
        <p:txBody>
          <a:bodyPr wrap="none" anchor="ctr"/>
          <a:lstStyle/>
          <a:p>
            <a:endParaRPr lang="es-CO"/>
          </a:p>
        </p:txBody>
      </p:sp>
      <p:sp>
        <p:nvSpPr>
          <p:cNvPr id="17" name="AutoShape 11"/>
          <p:cNvSpPr>
            <a:spLocks noChangeArrowheads="1"/>
          </p:cNvSpPr>
          <p:nvPr/>
        </p:nvSpPr>
        <p:spPr bwMode="auto">
          <a:xfrm flipV="1">
            <a:off x="8748141" y="1168648"/>
            <a:ext cx="360363" cy="4636616"/>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glow rad="63500">
              <a:schemeClr val="accent4">
                <a:satMod val="175000"/>
                <a:alpha val="40000"/>
              </a:schemeClr>
            </a:glow>
            <a:outerShdw dist="35921" dir="2700000" algn="ctr" rotWithShape="0">
              <a:schemeClr val="bg2"/>
            </a:outerShdw>
          </a:effectLst>
        </p:spPr>
        <p:txBody>
          <a:bodyPr wrap="none" anchor="ctr"/>
          <a:lstStyle/>
          <a:p>
            <a:endParaRPr lang="es-CO"/>
          </a:p>
        </p:txBody>
      </p:sp>
      <p:sp>
        <p:nvSpPr>
          <p:cNvPr id="18" name="AutoShape 12"/>
          <p:cNvSpPr>
            <a:spLocks noChangeArrowheads="1"/>
          </p:cNvSpPr>
          <p:nvPr/>
        </p:nvSpPr>
        <p:spPr bwMode="auto">
          <a:xfrm flipV="1">
            <a:off x="249" y="1196752"/>
            <a:ext cx="395287" cy="4176464"/>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glow rad="63500">
              <a:schemeClr val="accent4">
                <a:satMod val="175000"/>
                <a:alpha val="40000"/>
              </a:schemeClr>
            </a:glow>
            <a:outerShdw dist="35921" dir="2700000" algn="ctr" rotWithShape="0">
              <a:schemeClr val="bg2"/>
            </a:outerShdw>
          </a:effectLst>
        </p:spPr>
        <p:txBody>
          <a:bodyPr wrap="none" anchor="ctr"/>
          <a:lstStyle/>
          <a:p>
            <a:endParaRPr lang="es-CO"/>
          </a:p>
        </p:txBody>
      </p:sp>
    </p:spTree>
    <p:extLst>
      <p:ext uri="{BB962C8B-B14F-4D97-AF65-F5344CB8AC3E}">
        <p14:creationId xmlns:p14="http://schemas.microsoft.com/office/powerpoint/2010/main" val="194955582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theme/theme1.xml><?xml version="1.0" encoding="utf-8"?>
<a:theme xmlns:a="http://schemas.openxmlformats.org/drawingml/2006/main" name="PresentacionesGenerales+-CGN2015_2003">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PresentacionesGenerales+-CGN2015_2003</Template>
  <TotalTime>2855</TotalTime>
  <Words>4537</Words>
  <Application>Microsoft Office PowerPoint</Application>
  <PresentationFormat>Presentación en pantalla (4:3)</PresentationFormat>
  <Paragraphs>679</Paragraphs>
  <Slides>68</Slides>
  <Notes>18</Notes>
  <HiddenSlides>0</HiddenSlides>
  <MMClips>2</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68</vt:i4>
      </vt:variant>
    </vt:vector>
  </HeadingPairs>
  <TitlesOfParts>
    <vt:vector size="81" baseType="lpstr">
      <vt:lpstr>Andale WT</vt:lpstr>
      <vt:lpstr>Arial</vt:lpstr>
      <vt:lpstr>Arial Narrow</vt:lpstr>
      <vt:lpstr>Arial,Bold</vt:lpstr>
      <vt:lpstr>Calibri</vt:lpstr>
      <vt:lpstr>Calibri,Bold</vt:lpstr>
      <vt:lpstr>Calibri,BoldItalic</vt:lpstr>
      <vt:lpstr>Century Gothic</vt:lpstr>
      <vt:lpstr>Times New Roman</vt:lpstr>
      <vt:lpstr>Verdana</vt:lpstr>
      <vt:lpstr>Wingdings</vt:lpstr>
      <vt:lpstr>Wingdings 2</vt:lpstr>
      <vt:lpstr>PresentacionesGenerales+-CGN2015_2003</vt:lpstr>
      <vt:lpstr>Presentación de PowerPoint</vt:lpstr>
      <vt:lpstr>  ESTADO ACTUAL Y PROSPECTIVA  DEL PROCESO DE CONVERGENCIA  DE LA CONTABILIDAD PÚBLICA. NIIF - NICSP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1. Contexto legal de la convergencia a NIIF/NIC y NICSP</vt:lpstr>
      <vt:lpstr>Estrategia de Convergencia de la Regulación Contable Pública  hacia NIIF y NICSP</vt:lpstr>
      <vt:lpstr>Contexto Legal NIIF/NIC y NICSP</vt:lpstr>
      <vt:lpstr>2. Referentes para la Convergencia NIIF/NIC y NICSP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keywords>Plantillas, Presentaciones, PowerPoint, Imágen Institucional</cp:keywords>
  <dc:description>Actualizada con Logo 15 años Calidad Agosto 2011</dc:description>
  <cp:lastModifiedBy>Carlos Estrada</cp:lastModifiedBy>
  <cp:revision>350</cp:revision>
  <cp:lastPrinted>2015-11-18T20:16:23Z</cp:lastPrinted>
  <dcterms:created xsi:type="dcterms:W3CDTF">2015-02-23T21:40:43Z</dcterms:created>
  <dcterms:modified xsi:type="dcterms:W3CDTF">2021-05-27T14:41:24Z</dcterms:modified>
</cp:coreProperties>
</file>