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0"/>
  </p:notesMasterIdLst>
  <p:handoutMasterIdLst>
    <p:handoutMasterId r:id="rId71"/>
  </p:handoutMasterIdLst>
  <p:sldIdLst>
    <p:sldId id="327" r:id="rId2"/>
    <p:sldId id="365" r:id="rId3"/>
    <p:sldId id="460" r:id="rId4"/>
    <p:sldId id="461" r:id="rId5"/>
    <p:sldId id="462" r:id="rId6"/>
    <p:sldId id="463" r:id="rId7"/>
    <p:sldId id="406" r:id="rId8"/>
    <p:sldId id="408" r:id="rId9"/>
    <p:sldId id="464" r:id="rId10"/>
    <p:sldId id="427" r:id="rId11"/>
    <p:sldId id="465" r:id="rId12"/>
    <p:sldId id="435" r:id="rId13"/>
    <p:sldId id="433" r:id="rId14"/>
    <p:sldId id="447" r:id="rId15"/>
    <p:sldId id="415" r:id="rId16"/>
    <p:sldId id="372" r:id="rId17"/>
    <p:sldId id="369" r:id="rId18"/>
    <p:sldId id="370" r:id="rId19"/>
    <p:sldId id="373" r:id="rId20"/>
    <p:sldId id="467" r:id="rId21"/>
    <p:sldId id="368" r:id="rId22"/>
    <p:sldId id="377" r:id="rId23"/>
    <p:sldId id="480" r:id="rId24"/>
    <p:sldId id="468" r:id="rId25"/>
    <p:sldId id="375" r:id="rId26"/>
    <p:sldId id="414" r:id="rId27"/>
    <p:sldId id="432" r:id="rId28"/>
    <p:sldId id="378" r:id="rId29"/>
    <p:sldId id="371" r:id="rId30"/>
    <p:sldId id="379" r:id="rId31"/>
    <p:sldId id="381" r:id="rId32"/>
    <p:sldId id="382" r:id="rId33"/>
    <p:sldId id="384" r:id="rId34"/>
    <p:sldId id="383" r:id="rId35"/>
    <p:sldId id="449" r:id="rId36"/>
    <p:sldId id="454" r:id="rId37"/>
    <p:sldId id="470" r:id="rId38"/>
    <p:sldId id="471" r:id="rId39"/>
    <p:sldId id="472" r:id="rId40"/>
    <p:sldId id="473" r:id="rId41"/>
    <p:sldId id="448" r:id="rId42"/>
    <p:sldId id="474" r:id="rId43"/>
    <p:sldId id="475" r:id="rId44"/>
    <p:sldId id="476" r:id="rId45"/>
    <p:sldId id="477" r:id="rId46"/>
    <p:sldId id="385" r:id="rId47"/>
    <p:sldId id="446" r:id="rId48"/>
    <p:sldId id="434" r:id="rId49"/>
    <p:sldId id="436" r:id="rId50"/>
    <p:sldId id="440" r:id="rId51"/>
    <p:sldId id="441" r:id="rId52"/>
    <p:sldId id="442" r:id="rId53"/>
    <p:sldId id="386" r:id="rId54"/>
    <p:sldId id="469" r:id="rId55"/>
    <p:sldId id="418" r:id="rId56"/>
    <p:sldId id="419" r:id="rId57"/>
    <p:sldId id="420" r:id="rId58"/>
    <p:sldId id="423" r:id="rId59"/>
    <p:sldId id="421" r:id="rId60"/>
    <p:sldId id="422" r:id="rId61"/>
    <p:sldId id="388" r:id="rId62"/>
    <p:sldId id="445" r:id="rId63"/>
    <p:sldId id="416" r:id="rId64"/>
    <p:sldId id="443" r:id="rId65"/>
    <p:sldId id="478" r:id="rId66"/>
    <p:sldId id="479" r:id="rId67"/>
    <p:sldId id="444" r:id="rId68"/>
    <p:sldId id="426" r:id="rId69"/>
  </p:sldIdLst>
  <p:sldSz cx="9144000" cy="6858000" type="screen4x3"/>
  <p:notesSz cx="7010400" cy="9296400"/>
  <p:defaultTextStyle>
    <a:defPPr>
      <a:defRPr lang="es-ES_tradnl"/>
    </a:defPPr>
    <a:lvl1pPr algn="just" rtl="0" eaLnBrk="0" fontAlgn="base" hangingPunct="0">
      <a:spcBef>
        <a:spcPct val="20000"/>
      </a:spcBef>
      <a:spcAft>
        <a:spcPct val="0"/>
      </a:spcAft>
      <a:defRPr sz="2300" kern="1200">
        <a:solidFill>
          <a:schemeClr val="tx1"/>
        </a:solidFill>
        <a:latin typeface="Arial Narrow" pitchFamily="34" charset="0"/>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29">
          <p15:clr>
            <a:srgbClr val="A4A3A4"/>
          </p15:clr>
        </p15:guide>
        <p15:guide id="4" pos="179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yam Marleny Hincapie Castrillón" initials="MMH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00"/>
    <a:srgbClr val="FF6600"/>
    <a:srgbClr val="009999"/>
    <a:srgbClr val="006666"/>
    <a:srgbClr val="287655"/>
    <a:srgbClr val="663300"/>
    <a:srgbClr val="DDE7D5"/>
    <a:srgbClr val="E0E5D7"/>
    <a:srgbClr val="DDE2D6"/>
    <a:srgbClr val="FFB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3375" autoAdjust="0"/>
    <p:restoredTop sz="94434" autoAdjust="0"/>
  </p:normalViewPr>
  <p:slideViewPr>
    <p:cSldViewPr snapToObjects="1">
      <p:cViewPr varScale="1">
        <p:scale>
          <a:sx n="72" d="100"/>
          <a:sy n="72" d="100"/>
        </p:scale>
        <p:origin x="660" y="-354"/>
      </p:cViewPr>
      <p:guideLst>
        <p:guide orient="horz" pos="2160"/>
        <p:guide pos="2880"/>
        <p:guide orient="horz" pos="3929"/>
        <p:guide pos="1791"/>
      </p:guideLst>
    </p:cSldViewPr>
  </p:slideViewPr>
  <p:notesTextViewPr>
    <p:cViewPr>
      <p:scale>
        <a:sx n="1" d="1"/>
        <a:sy n="1" d="1"/>
      </p:scale>
      <p:origin x="0" y="0"/>
    </p:cViewPr>
  </p:notesText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2232D-FAFA-4B8E-8C8C-19FC086DE6A3}" type="doc">
      <dgm:prSet loTypeId="urn:microsoft.com/office/officeart/2005/8/layout/radial2" loCatId="relationship" qsTypeId="urn:microsoft.com/office/officeart/2005/8/quickstyle/3d4" qsCatId="3D" csTypeId="urn:microsoft.com/office/officeart/2005/8/colors/colorful3" csCatId="colorful" phldr="1"/>
      <dgm:spPr/>
      <dgm:t>
        <a:bodyPr/>
        <a:lstStyle/>
        <a:p>
          <a:endParaRPr lang="es-ES"/>
        </a:p>
      </dgm:t>
    </dgm:pt>
    <dgm:pt modelId="{9DF46E10-A583-4C14-BB0E-F78E0980C81E}">
      <dgm:prSet phldrT="[Texto]" custT="1"/>
      <dgm:spPr>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dgm:spPr>
      <dgm:t>
        <a:bodyPr/>
        <a:lstStyle/>
        <a:p>
          <a:r>
            <a:rPr lang="es-MX" sz="2000" b="1" dirty="0">
              <a:solidFill>
                <a:sysClr val="windowText" lastClr="000000"/>
              </a:solidFill>
              <a:effectLst>
                <a:outerShdw blurRad="38100" dist="38100" dir="2700000" algn="tl">
                  <a:srgbClr val="C0C0C0"/>
                </a:outerShdw>
              </a:effectLst>
              <a:latin typeface="Calibri"/>
              <a:cs typeface="+mn-cs"/>
            </a:rPr>
            <a:t>1. Empresas que cotizan en el mercado de valores, o que captan o administran ahorro del público</a:t>
          </a:r>
          <a:endParaRPr lang="es-ES" sz="2000" b="1" dirty="0"/>
        </a:p>
      </dgm:t>
    </dgm:pt>
    <dgm:pt modelId="{AF211E25-4738-4034-A58A-C2733435E09F}" type="parTrans" cxnId="{DCB1DAC2-858B-43AA-8FB7-E7047D956872}">
      <dgm:prSet/>
      <dgm:spPr/>
      <dgm:t>
        <a:bodyPr/>
        <a:lstStyle/>
        <a:p>
          <a:endParaRPr lang="es-ES" sz="1900"/>
        </a:p>
      </dgm:t>
    </dgm:pt>
    <dgm:pt modelId="{12FCC170-E7E4-4CAF-941F-D50F94DAF2FB}" type="sibTrans" cxnId="{DCB1DAC2-858B-43AA-8FB7-E7047D956872}">
      <dgm:prSet/>
      <dgm:spPr/>
      <dgm:t>
        <a:bodyPr/>
        <a:lstStyle/>
        <a:p>
          <a:endParaRPr lang="es-ES" sz="1900"/>
        </a:p>
      </dgm:t>
    </dgm:pt>
    <dgm:pt modelId="{CD02E64A-805D-41E6-9618-D62982B94046}">
      <dgm:prSet phldrT="[Texto]" custT="1"/>
      <dgm:spPr>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dgm:spPr>
      <dgm:t>
        <a:bodyPr/>
        <a:lstStyle/>
        <a:p>
          <a:r>
            <a:rPr lang="es-MX" sz="2000" b="1"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2000" b="1" dirty="0"/>
        </a:p>
      </dgm:t>
    </dgm:pt>
    <dgm:pt modelId="{A4EB43E1-84F9-4518-8458-6AE7597D75B1}" type="parTrans" cxnId="{468E45B2-CF59-4A03-B8F7-90D9F322BA3F}">
      <dgm:prSet/>
      <dgm:spPr/>
      <dgm:t>
        <a:bodyPr/>
        <a:lstStyle/>
        <a:p>
          <a:endParaRPr lang="es-ES" sz="1900"/>
        </a:p>
      </dgm:t>
    </dgm:pt>
    <dgm:pt modelId="{1DDC7D43-43D3-4078-B49C-32BCCE31D429}" type="sibTrans" cxnId="{468E45B2-CF59-4A03-B8F7-90D9F322BA3F}">
      <dgm:prSet/>
      <dgm:spPr/>
      <dgm:t>
        <a:bodyPr/>
        <a:lstStyle/>
        <a:p>
          <a:endParaRPr lang="es-ES" sz="1900"/>
        </a:p>
      </dgm:t>
    </dgm:pt>
    <dgm:pt modelId="{036FE566-7592-4280-B2AC-79B6C09B8864}">
      <dgm:prSet phldrT="[Texto]" custT="1"/>
      <dgm:spPr>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dgm:spPr>
      <dgm:t>
        <a:bodyPr/>
        <a:lstStyle/>
        <a:p>
          <a:r>
            <a:rPr lang="es-ES" sz="2400" b="1" dirty="0">
              <a:solidFill>
                <a:schemeClr val="tx1"/>
              </a:solidFill>
              <a:latin typeface="Calibri" panose="020F0502020204030204" pitchFamily="34" charset="0"/>
            </a:rPr>
            <a:t>3. Entidades de gobierno </a:t>
          </a:r>
        </a:p>
      </dgm:t>
    </dgm:pt>
    <dgm:pt modelId="{8D52007B-04F7-4809-9EFF-C41160ACC4F1}" type="parTrans" cxnId="{7D8EC62B-8834-42B9-BBC2-1AEAC48A37D5}">
      <dgm:prSet/>
      <dgm:spPr/>
      <dgm:t>
        <a:bodyPr/>
        <a:lstStyle/>
        <a:p>
          <a:endParaRPr lang="es-ES" sz="1900"/>
        </a:p>
      </dgm:t>
    </dgm:pt>
    <dgm:pt modelId="{7E1F5562-4D5D-4614-8649-2FB7583DF66B}" type="sibTrans" cxnId="{7D8EC62B-8834-42B9-BBC2-1AEAC48A37D5}">
      <dgm:prSet/>
      <dgm:spPr/>
      <dgm:t>
        <a:bodyPr/>
        <a:lstStyle/>
        <a:p>
          <a:endParaRPr lang="es-ES" sz="1900"/>
        </a:p>
      </dgm:t>
    </dgm:pt>
    <dgm:pt modelId="{959930D8-02B3-4AB6-858E-0A8BCB48164F}" type="pres">
      <dgm:prSet presAssocID="{C262232D-FAFA-4B8E-8C8C-19FC086DE6A3}" presName="composite" presStyleCnt="0">
        <dgm:presLayoutVars>
          <dgm:chMax val="5"/>
          <dgm:dir/>
          <dgm:animLvl val="ctr"/>
          <dgm:resizeHandles val="exact"/>
        </dgm:presLayoutVars>
      </dgm:prSet>
      <dgm:spPr/>
    </dgm:pt>
    <dgm:pt modelId="{FCCB4666-85D5-43AB-A3F5-8FF69B0D82EF}" type="pres">
      <dgm:prSet presAssocID="{C262232D-FAFA-4B8E-8C8C-19FC086DE6A3}" presName="cycle" presStyleCnt="0"/>
      <dgm:spPr/>
    </dgm:pt>
    <dgm:pt modelId="{052B49CE-7C29-4ADB-8E02-1DEC9A1415EB}" type="pres">
      <dgm:prSet presAssocID="{C262232D-FAFA-4B8E-8C8C-19FC086DE6A3}" presName="centerShape" presStyleCnt="0"/>
      <dgm:spPr/>
    </dgm:pt>
    <dgm:pt modelId="{41CBC5EF-B56F-494A-8939-980D2B9D1EDF}" type="pres">
      <dgm:prSet presAssocID="{C262232D-FAFA-4B8E-8C8C-19FC086DE6A3}" presName="connSite" presStyleLbl="node1" presStyleIdx="0" presStyleCnt="4"/>
      <dgm:spPr/>
    </dgm:pt>
    <dgm:pt modelId="{8CC992E8-A0C8-476F-9F40-4E8F09CEECCF}" type="pres">
      <dgm:prSet presAssocID="{C262232D-FAFA-4B8E-8C8C-19FC086DE6A3}" presName="visible" presStyleLbl="node1" presStyleIdx="0" presStyleCnt="4" custScaleX="83792" custScaleY="124800" custLinFactNeighborY="-5865"/>
      <dgm:spPr>
        <a:gradFill rotWithShape="0">
          <a:gsLst>
            <a:gs pos="0">
              <a:schemeClr val="bg1"/>
            </a:gs>
            <a:gs pos="50000">
              <a:schemeClr val="accent6">
                <a:lumMod val="75000"/>
              </a:schemeClr>
            </a:gs>
            <a:gs pos="100000">
              <a:schemeClr val="accent6">
                <a:lumMod val="50000"/>
              </a:schemeClr>
            </a:gs>
          </a:gsLst>
          <a:lin ang="5400000" scaled="0"/>
        </a:gradFill>
        <a:scene3d>
          <a:camera prst="isometricTopUp">
            <a:rot lat="19068106" lon="20682644" rev="1931798"/>
          </a:camera>
          <a:lightRig rig="harsh" dir="t"/>
        </a:scene3d>
        <a:sp3d prstMaterial="clear">
          <a:bevelT w="127000" h="25400" prst="artDeco"/>
          <a:bevelB w="114300" prst="hardEdge"/>
        </a:sp3d>
      </dgm:spPr>
    </dgm:pt>
    <dgm:pt modelId="{F6CC1EB0-ABCB-44B4-8579-08A554B2F6CD}" type="pres">
      <dgm:prSet presAssocID="{AF211E25-4738-4034-A58A-C2733435E09F}" presName="Name25" presStyleLbl="parChTrans1D1" presStyleIdx="0" presStyleCnt="3"/>
      <dgm:spPr/>
    </dgm:pt>
    <dgm:pt modelId="{1356F96D-77F2-48B3-8353-640EDFF686F7}" type="pres">
      <dgm:prSet presAssocID="{9DF46E10-A583-4C14-BB0E-F78E0980C81E}" presName="node" presStyleCnt="0"/>
      <dgm:spPr/>
    </dgm:pt>
    <dgm:pt modelId="{1E02EFE4-F98A-4C9F-8D40-C3EDA9D04BF9}" type="pres">
      <dgm:prSet presAssocID="{9DF46E10-A583-4C14-BB0E-F78E0980C81E}" presName="parentNode" presStyleLbl="node1" presStyleIdx="1" presStyleCnt="4" custScaleX="270361" custLinFactX="32592" custLinFactNeighborX="100000" custLinFactNeighborY="-114">
        <dgm:presLayoutVars>
          <dgm:chMax val="1"/>
          <dgm:bulletEnabled val="1"/>
        </dgm:presLayoutVars>
      </dgm:prSet>
      <dgm:spPr/>
    </dgm:pt>
    <dgm:pt modelId="{68493437-8682-438F-97A3-4D236F9B846C}" type="pres">
      <dgm:prSet presAssocID="{9DF46E10-A583-4C14-BB0E-F78E0980C81E}" presName="childNode" presStyleLbl="revTx" presStyleIdx="0" presStyleCnt="0">
        <dgm:presLayoutVars>
          <dgm:bulletEnabled val="1"/>
        </dgm:presLayoutVars>
      </dgm:prSet>
      <dgm:spPr/>
    </dgm:pt>
    <dgm:pt modelId="{FA9F25C7-5FCF-4FFD-86EA-D574DC3E22F3}" type="pres">
      <dgm:prSet presAssocID="{A4EB43E1-84F9-4518-8458-6AE7597D75B1}" presName="Name25" presStyleLbl="parChTrans1D1" presStyleIdx="1" presStyleCnt="3"/>
      <dgm:spPr/>
    </dgm:pt>
    <dgm:pt modelId="{19898688-C174-4E10-A236-D6989DE48053}" type="pres">
      <dgm:prSet presAssocID="{CD02E64A-805D-41E6-9618-D62982B94046}" presName="node" presStyleCnt="0"/>
      <dgm:spPr/>
    </dgm:pt>
    <dgm:pt modelId="{4CBEE7F2-FA8F-455D-899D-D2E2389A34C1}" type="pres">
      <dgm:prSet presAssocID="{CD02E64A-805D-41E6-9618-D62982B94046}" presName="parentNode" presStyleLbl="node1" presStyleIdx="2" presStyleCnt="4" custScaleX="283137" custScaleY="107476" custLinFactX="6622" custLinFactNeighborX="100000" custLinFactNeighborY="-9655">
        <dgm:presLayoutVars>
          <dgm:chMax val="1"/>
          <dgm:bulletEnabled val="1"/>
        </dgm:presLayoutVars>
      </dgm:prSet>
      <dgm:spPr/>
    </dgm:pt>
    <dgm:pt modelId="{66445095-13CE-4215-A68E-3EADCCD396C6}" type="pres">
      <dgm:prSet presAssocID="{CD02E64A-805D-41E6-9618-D62982B94046}" presName="childNode" presStyleLbl="revTx" presStyleIdx="0" presStyleCnt="0">
        <dgm:presLayoutVars>
          <dgm:bulletEnabled val="1"/>
        </dgm:presLayoutVars>
      </dgm:prSet>
      <dgm:spPr/>
    </dgm:pt>
    <dgm:pt modelId="{245F6F13-71EA-44A2-A0FE-712885068A4F}" type="pres">
      <dgm:prSet presAssocID="{8D52007B-04F7-4809-9EFF-C41160ACC4F1}" presName="Name25" presStyleLbl="parChTrans1D1" presStyleIdx="2" presStyleCnt="3"/>
      <dgm:spPr/>
    </dgm:pt>
    <dgm:pt modelId="{CD85E822-E639-44B9-A75E-28464151390E}" type="pres">
      <dgm:prSet presAssocID="{036FE566-7592-4280-B2AC-79B6C09B8864}" presName="node" presStyleCnt="0"/>
      <dgm:spPr/>
    </dgm:pt>
    <dgm:pt modelId="{E43465F4-A339-482C-87DC-E675E3944F47}" type="pres">
      <dgm:prSet presAssocID="{036FE566-7592-4280-B2AC-79B6C09B8864}" presName="parentNode" presStyleLbl="node1" presStyleIdx="3" presStyleCnt="4" custScaleX="273327" custLinFactX="34100" custLinFactNeighborX="100000" custLinFactNeighborY="-21326">
        <dgm:presLayoutVars>
          <dgm:chMax val="1"/>
          <dgm:bulletEnabled val="1"/>
        </dgm:presLayoutVars>
      </dgm:prSet>
      <dgm:spPr/>
    </dgm:pt>
    <dgm:pt modelId="{2023C73D-EE00-4A76-8AAC-53DBAD8EEC59}" type="pres">
      <dgm:prSet presAssocID="{036FE566-7592-4280-B2AC-79B6C09B8864}" presName="childNode" presStyleLbl="revTx" presStyleIdx="0" presStyleCnt="0">
        <dgm:presLayoutVars>
          <dgm:bulletEnabled val="1"/>
        </dgm:presLayoutVars>
      </dgm:prSet>
      <dgm:spPr/>
    </dgm:pt>
  </dgm:ptLst>
  <dgm:cxnLst>
    <dgm:cxn modelId="{81A6D00F-6719-407C-8F52-B82C77651549}" type="presOf" srcId="{CD02E64A-805D-41E6-9618-D62982B94046}" destId="{4CBEE7F2-FA8F-455D-899D-D2E2389A34C1}" srcOrd="0" destOrd="0" presId="urn:microsoft.com/office/officeart/2005/8/layout/radial2"/>
    <dgm:cxn modelId="{7D8EC62B-8834-42B9-BBC2-1AEAC48A37D5}" srcId="{C262232D-FAFA-4B8E-8C8C-19FC086DE6A3}" destId="{036FE566-7592-4280-B2AC-79B6C09B8864}" srcOrd="2" destOrd="0" parTransId="{8D52007B-04F7-4809-9EFF-C41160ACC4F1}" sibTransId="{7E1F5562-4D5D-4614-8649-2FB7583DF66B}"/>
    <dgm:cxn modelId="{8709ED47-DB9F-498B-8A52-FD38DC624802}" type="presOf" srcId="{8D52007B-04F7-4809-9EFF-C41160ACC4F1}" destId="{245F6F13-71EA-44A2-A0FE-712885068A4F}" srcOrd="0" destOrd="0" presId="urn:microsoft.com/office/officeart/2005/8/layout/radial2"/>
    <dgm:cxn modelId="{AAB42E4B-A2FD-4F4B-B1A7-0C0FC8BE6E52}" type="presOf" srcId="{036FE566-7592-4280-B2AC-79B6C09B8864}" destId="{E43465F4-A339-482C-87DC-E675E3944F47}" srcOrd="0" destOrd="0" presId="urn:microsoft.com/office/officeart/2005/8/layout/radial2"/>
    <dgm:cxn modelId="{168EC3AF-58C4-436F-8228-CE2F286C94FA}" type="presOf" srcId="{9DF46E10-A583-4C14-BB0E-F78E0980C81E}" destId="{1E02EFE4-F98A-4C9F-8D40-C3EDA9D04BF9}" srcOrd="0" destOrd="0" presId="urn:microsoft.com/office/officeart/2005/8/layout/radial2"/>
    <dgm:cxn modelId="{468E45B2-CF59-4A03-B8F7-90D9F322BA3F}" srcId="{C262232D-FAFA-4B8E-8C8C-19FC086DE6A3}" destId="{CD02E64A-805D-41E6-9618-D62982B94046}" srcOrd="1" destOrd="0" parTransId="{A4EB43E1-84F9-4518-8458-6AE7597D75B1}" sibTransId="{1DDC7D43-43D3-4078-B49C-32BCCE31D429}"/>
    <dgm:cxn modelId="{5BC6A7B9-5BFF-42B5-AD9D-1A270378D6AE}" type="presOf" srcId="{C262232D-FAFA-4B8E-8C8C-19FC086DE6A3}" destId="{959930D8-02B3-4AB6-858E-0A8BCB48164F}" srcOrd="0" destOrd="0" presId="urn:microsoft.com/office/officeart/2005/8/layout/radial2"/>
    <dgm:cxn modelId="{DCB1DAC2-858B-43AA-8FB7-E7047D956872}" srcId="{C262232D-FAFA-4B8E-8C8C-19FC086DE6A3}" destId="{9DF46E10-A583-4C14-BB0E-F78E0980C81E}" srcOrd="0" destOrd="0" parTransId="{AF211E25-4738-4034-A58A-C2733435E09F}" sibTransId="{12FCC170-E7E4-4CAF-941F-D50F94DAF2FB}"/>
    <dgm:cxn modelId="{CA0199E9-F1A1-4D9F-AA3F-269377169B44}" type="presOf" srcId="{AF211E25-4738-4034-A58A-C2733435E09F}" destId="{F6CC1EB0-ABCB-44B4-8579-08A554B2F6CD}" srcOrd="0" destOrd="0" presId="urn:microsoft.com/office/officeart/2005/8/layout/radial2"/>
    <dgm:cxn modelId="{D45C39FC-4B58-4A3F-9AC7-722D92E389EE}" type="presOf" srcId="{A4EB43E1-84F9-4518-8458-6AE7597D75B1}" destId="{FA9F25C7-5FCF-4FFD-86EA-D574DC3E22F3}" srcOrd="0" destOrd="0" presId="urn:microsoft.com/office/officeart/2005/8/layout/radial2"/>
    <dgm:cxn modelId="{A166DB1B-6A57-4D77-BF5F-6003223BDE1E}" type="presParOf" srcId="{959930D8-02B3-4AB6-858E-0A8BCB48164F}" destId="{FCCB4666-85D5-43AB-A3F5-8FF69B0D82EF}" srcOrd="0" destOrd="0" presId="urn:microsoft.com/office/officeart/2005/8/layout/radial2"/>
    <dgm:cxn modelId="{B6386491-8547-4A92-BE09-CE25A4B1FABE}" type="presParOf" srcId="{FCCB4666-85D5-43AB-A3F5-8FF69B0D82EF}" destId="{052B49CE-7C29-4ADB-8E02-1DEC9A1415EB}" srcOrd="0" destOrd="0" presId="urn:microsoft.com/office/officeart/2005/8/layout/radial2"/>
    <dgm:cxn modelId="{8FA934E0-C6AE-4EFA-B526-2254C4726D52}" type="presParOf" srcId="{052B49CE-7C29-4ADB-8E02-1DEC9A1415EB}" destId="{41CBC5EF-B56F-494A-8939-980D2B9D1EDF}" srcOrd="0" destOrd="0" presId="urn:microsoft.com/office/officeart/2005/8/layout/radial2"/>
    <dgm:cxn modelId="{C98BE239-B65B-486F-97C5-1D0ECA291F1A}" type="presParOf" srcId="{052B49CE-7C29-4ADB-8E02-1DEC9A1415EB}" destId="{8CC992E8-A0C8-476F-9F40-4E8F09CEECCF}" srcOrd="1" destOrd="0" presId="urn:microsoft.com/office/officeart/2005/8/layout/radial2"/>
    <dgm:cxn modelId="{83D8A401-0994-45C1-B20E-B61F9DBD84A5}" type="presParOf" srcId="{FCCB4666-85D5-43AB-A3F5-8FF69B0D82EF}" destId="{F6CC1EB0-ABCB-44B4-8579-08A554B2F6CD}" srcOrd="1" destOrd="0" presId="urn:microsoft.com/office/officeart/2005/8/layout/radial2"/>
    <dgm:cxn modelId="{0DCB78F9-2FED-4134-B93F-F5E2FC89952E}" type="presParOf" srcId="{FCCB4666-85D5-43AB-A3F5-8FF69B0D82EF}" destId="{1356F96D-77F2-48B3-8353-640EDFF686F7}" srcOrd="2" destOrd="0" presId="urn:microsoft.com/office/officeart/2005/8/layout/radial2"/>
    <dgm:cxn modelId="{0DCA2785-FBC6-49D4-BD93-CB363B10A33F}" type="presParOf" srcId="{1356F96D-77F2-48B3-8353-640EDFF686F7}" destId="{1E02EFE4-F98A-4C9F-8D40-C3EDA9D04BF9}" srcOrd="0" destOrd="0" presId="urn:microsoft.com/office/officeart/2005/8/layout/radial2"/>
    <dgm:cxn modelId="{13FDC484-0E40-4AF5-A968-F2FCFDEBF7BC}" type="presParOf" srcId="{1356F96D-77F2-48B3-8353-640EDFF686F7}" destId="{68493437-8682-438F-97A3-4D236F9B846C}" srcOrd="1" destOrd="0" presId="urn:microsoft.com/office/officeart/2005/8/layout/radial2"/>
    <dgm:cxn modelId="{841B38AE-8B5A-4379-971A-644AACF5DA53}" type="presParOf" srcId="{FCCB4666-85D5-43AB-A3F5-8FF69B0D82EF}" destId="{FA9F25C7-5FCF-4FFD-86EA-D574DC3E22F3}" srcOrd="3" destOrd="0" presId="urn:microsoft.com/office/officeart/2005/8/layout/radial2"/>
    <dgm:cxn modelId="{7E46897A-CC24-44B4-B6DD-87CF61235E13}" type="presParOf" srcId="{FCCB4666-85D5-43AB-A3F5-8FF69B0D82EF}" destId="{19898688-C174-4E10-A236-D6989DE48053}" srcOrd="4" destOrd="0" presId="urn:microsoft.com/office/officeart/2005/8/layout/radial2"/>
    <dgm:cxn modelId="{0CDC423E-1096-4F65-911C-E224278E6F6F}" type="presParOf" srcId="{19898688-C174-4E10-A236-D6989DE48053}" destId="{4CBEE7F2-FA8F-455D-899D-D2E2389A34C1}" srcOrd="0" destOrd="0" presId="urn:microsoft.com/office/officeart/2005/8/layout/radial2"/>
    <dgm:cxn modelId="{34189220-437E-4939-BC54-7E76581DDBD7}" type="presParOf" srcId="{19898688-C174-4E10-A236-D6989DE48053}" destId="{66445095-13CE-4215-A68E-3EADCCD396C6}" srcOrd="1" destOrd="0" presId="urn:microsoft.com/office/officeart/2005/8/layout/radial2"/>
    <dgm:cxn modelId="{297E072C-05F9-43C1-A320-51EC450EC3F2}" type="presParOf" srcId="{FCCB4666-85D5-43AB-A3F5-8FF69B0D82EF}" destId="{245F6F13-71EA-44A2-A0FE-712885068A4F}" srcOrd="5" destOrd="0" presId="urn:microsoft.com/office/officeart/2005/8/layout/radial2"/>
    <dgm:cxn modelId="{2563C8F2-C971-43DF-957D-9D4A222FD4CD}" type="presParOf" srcId="{FCCB4666-85D5-43AB-A3F5-8FF69B0D82EF}" destId="{CD85E822-E639-44B9-A75E-28464151390E}" srcOrd="6" destOrd="0" presId="urn:microsoft.com/office/officeart/2005/8/layout/radial2"/>
    <dgm:cxn modelId="{77DB9FB7-2092-4C15-9FDE-A569D47CC982}" type="presParOf" srcId="{CD85E822-E639-44B9-A75E-28464151390E}" destId="{E43465F4-A339-482C-87DC-E675E3944F47}" srcOrd="0" destOrd="0" presId="urn:microsoft.com/office/officeart/2005/8/layout/radial2"/>
    <dgm:cxn modelId="{D6B1F102-25F3-4BA6-9D34-369DDC24817F}" type="presParOf" srcId="{CD85E822-E639-44B9-A75E-28464151390E}" destId="{2023C73D-EE00-4A76-8AAC-53DBAD8EEC5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F6F13-71EA-44A2-A0FE-712885068A4F}">
      <dsp:nvSpPr>
        <dsp:cNvPr id="0" name=""/>
        <dsp:cNvSpPr/>
      </dsp:nvSpPr>
      <dsp:spPr>
        <a:xfrm rot="1350621">
          <a:off x="2061530" y="3394270"/>
          <a:ext cx="1651610" cy="52207"/>
        </a:xfrm>
        <a:custGeom>
          <a:avLst/>
          <a:gdLst/>
          <a:ahLst/>
          <a:cxnLst/>
          <a:rect l="0" t="0" r="0" b="0"/>
          <a:pathLst>
            <a:path>
              <a:moveTo>
                <a:pt x="0" y="26103"/>
              </a:moveTo>
              <a:lnTo>
                <a:pt x="1651610"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A9F25C7-5FCF-4FFD-86EA-D574DC3E22F3}">
      <dsp:nvSpPr>
        <dsp:cNvPr id="0" name=""/>
        <dsp:cNvSpPr/>
      </dsp:nvSpPr>
      <dsp:spPr>
        <a:xfrm rot="21467373">
          <a:off x="2124149" y="2647185"/>
          <a:ext cx="801802" cy="52207"/>
        </a:xfrm>
        <a:custGeom>
          <a:avLst/>
          <a:gdLst/>
          <a:ahLst/>
          <a:cxnLst/>
          <a:rect l="0" t="0" r="0" b="0"/>
          <a:pathLst>
            <a:path>
              <a:moveTo>
                <a:pt x="0" y="26103"/>
              </a:moveTo>
              <a:lnTo>
                <a:pt x="801802"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6CC1EB0-ABCB-44B4-8579-08A554B2F6CD}">
      <dsp:nvSpPr>
        <dsp:cNvPr id="0" name=""/>
        <dsp:cNvSpPr/>
      </dsp:nvSpPr>
      <dsp:spPr>
        <a:xfrm rot="19995672">
          <a:off x="2024340" y="1814816"/>
          <a:ext cx="1872332" cy="52207"/>
        </a:xfrm>
        <a:custGeom>
          <a:avLst/>
          <a:gdLst/>
          <a:ahLst/>
          <a:cxnLst/>
          <a:rect l="0" t="0" r="0" b="0"/>
          <a:pathLst>
            <a:path>
              <a:moveTo>
                <a:pt x="0" y="26103"/>
              </a:moveTo>
              <a:lnTo>
                <a:pt x="1872332"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CC992E8-A0C8-476F-9F40-4E8F09CEECCF}">
      <dsp:nvSpPr>
        <dsp:cNvPr id="0" name=""/>
        <dsp:cNvSpPr/>
      </dsp:nvSpPr>
      <dsp:spPr>
        <a:xfrm>
          <a:off x="109578" y="935434"/>
          <a:ext cx="2195562" cy="3270076"/>
        </a:xfrm>
        <a:prstGeom prst="ellipse">
          <a:avLst/>
        </a:prstGeom>
        <a:gradFill rotWithShape="0">
          <a:gsLst>
            <a:gs pos="0">
              <a:schemeClr val="bg1"/>
            </a:gs>
            <a:gs pos="50000">
              <a:schemeClr val="accent6">
                <a:lumMod val="75000"/>
              </a:schemeClr>
            </a:gs>
            <a:gs pos="100000">
              <a:schemeClr val="accent6">
                <a:lumMod val="50000"/>
              </a:schemeClr>
            </a:gs>
          </a:gsLst>
          <a:lin ang="5400000" scaled="0"/>
        </a:gradFill>
        <a:ln>
          <a:noFill/>
        </a:ln>
        <a:effectLst/>
        <a:scene3d>
          <a:camera prst="isometricTopUp">
            <a:rot lat="19068106" lon="20682644" rev="1931798"/>
          </a:camera>
          <a:lightRig rig="harsh" dir="t"/>
        </a:scene3d>
        <a:sp3d prstMaterial="clear">
          <a:bevelT w="127000" h="25400" prst="artDeco"/>
          <a:bevelB w="114300" prst="hardEdge"/>
        </a:sp3d>
      </dsp:spPr>
      <dsp:style>
        <a:lnRef idx="0">
          <a:scrgbClr r="0" g="0" b="0"/>
        </a:lnRef>
        <a:fillRef idx="1">
          <a:scrgbClr r="0" g="0" b="0"/>
        </a:fillRef>
        <a:effectRef idx="0">
          <a:scrgbClr r="0" g="0" b="0"/>
        </a:effectRef>
        <a:fontRef idx="minor">
          <a:schemeClr val="lt1"/>
        </a:fontRef>
      </dsp:style>
    </dsp:sp>
    <dsp:sp modelId="{1E02EFE4-F98A-4C9F-8D40-C3EDA9D04BF9}">
      <dsp:nvSpPr>
        <dsp:cNvPr id="0" name=""/>
        <dsp:cNvSpPr/>
      </dsp:nvSpPr>
      <dsp:spPr>
        <a:xfrm>
          <a:off x="2929054" y="0"/>
          <a:ext cx="4250485" cy="1572151"/>
        </a:xfrm>
        <a:prstGeom prst="ellipse">
          <a:avLst/>
        </a:prstGeom>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ysClr val="windowText" lastClr="000000"/>
              </a:solidFill>
              <a:effectLst>
                <a:outerShdw blurRad="38100" dist="38100" dir="2700000" algn="tl">
                  <a:srgbClr val="C0C0C0"/>
                </a:outerShdw>
              </a:effectLst>
              <a:latin typeface="Calibri"/>
              <a:cs typeface="+mn-cs"/>
            </a:rPr>
            <a:t>1. Empresas que cotizan en el mercado de valores, o que captan o administran ahorro del público</a:t>
          </a:r>
          <a:endParaRPr lang="es-ES" sz="2000" b="1" kern="1200" dirty="0"/>
        </a:p>
      </dsp:txBody>
      <dsp:txXfrm>
        <a:off x="3551523" y="230236"/>
        <a:ext cx="3005547" cy="1111679"/>
      </dsp:txXfrm>
    </dsp:sp>
    <dsp:sp modelId="{4CBEE7F2-FA8F-455D-899D-D2E2389A34C1}">
      <dsp:nvSpPr>
        <dsp:cNvPr id="0" name=""/>
        <dsp:cNvSpPr/>
      </dsp:nvSpPr>
      <dsp:spPr>
        <a:xfrm>
          <a:off x="2914235" y="1727515"/>
          <a:ext cx="4451343" cy="1689686"/>
        </a:xfrm>
        <a:prstGeom prst="ellipse">
          <a:avLst/>
        </a:prstGeom>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2000" b="1" kern="1200" dirty="0"/>
        </a:p>
      </dsp:txBody>
      <dsp:txXfrm>
        <a:off x="3566119" y="1974964"/>
        <a:ext cx="3147575" cy="1194788"/>
      </dsp:txXfrm>
    </dsp:sp>
    <dsp:sp modelId="{E43465F4-A339-482C-87DC-E675E3944F47}">
      <dsp:nvSpPr>
        <dsp:cNvPr id="0" name=""/>
        <dsp:cNvSpPr/>
      </dsp:nvSpPr>
      <dsp:spPr>
        <a:xfrm>
          <a:off x="2923618" y="3539751"/>
          <a:ext cx="4297115" cy="1572151"/>
        </a:xfrm>
        <a:prstGeom prst="ellipse">
          <a:avLst/>
        </a:prstGeom>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libri" panose="020F0502020204030204" pitchFamily="34" charset="0"/>
            </a:rPr>
            <a:t>3. Entidades de gobierno </a:t>
          </a:r>
        </a:p>
      </dsp:txBody>
      <dsp:txXfrm>
        <a:off x="3552916" y="3769987"/>
        <a:ext cx="3038519" cy="111167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1" y="1"/>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a:spcBef>
                <a:spcPct val="0"/>
              </a:spcBef>
              <a:defRPr sz="1200">
                <a:latin typeface="Times New Roman" pitchFamily="18" charset="0"/>
              </a:defRPr>
            </a:lvl1pPr>
          </a:lstStyle>
          <a:p>
            <a:pPr>
              <a:defRPr/>
            </a:pPr>
            <a:endParaRPr lang="es-ES"/>
          </a:p>
        </p:txBody>
      </p:sp>
      <p:sp>
        <p:nvSpPr>
          <p:cNvPr id="153603" name="Rectangle 3"/>
          <p:cNvSpPr>
            <a:spLocks noGrp="1" noChangeArrowheads="1"/>
          </p:cNvSpPr>
          <p:nvPr>
            <p:ph type="dt" sz="quarter" idx="1"/>
          </p:nvPr>
        </p:nvSpPr>
        <p:spPr bwMode="auto">
          <a:xfrm>
            <a:off x="3970339" y="1"/>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spcBef>
                <a:spcPct val="0"/>
              </a:spcBef>
              <a:defRPr sz="1200">
                <a:latin typeface="Times New Roman" pitchFamily="18" charset="0"/>
              </a:defRPr>
            </a:lvl1pPr>
          </a:lstStyle>
          <a:p>
            <a:pPr>
              <a:defRPr/>
            </a:pPr>
            <a:endParaRPr lang="es-ES"/>
          </a:p>
        </p:txBody>
      </p:sp>
      <p:sp>
        <p:nvSpPr>
          <p:cNvPr id="153604" name="Rectangle 4"/>
          <p:cNvSpPr>
            <a:spLocks noGrp="1" noChangeArrowheads="1"/>
          </p:cNvSpPr>
          <p:nvPr>
            <p:ph type="ftr" sz="quarter" idx="2"/>
          </p:nvPr>
        </p:nvSpPr>
        <p:spPr bwMode="auto">
          <a:xfrm>
            <a:off x="1"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a:spcBef>
                <a:spcPct val="0"/>
              </a:spcBef>
              <a:defRPr sz="1200">
                <a:latin typeface="Times New Roman" pitchFamily="18" charset="0"/>
              </a:defRPr>
            </a:lvl1pPr>
          </a:lstStyle>
          <a:p>
            <a:pPr>
              <a:defRPr/>
            </a:pPr>
            <a:r>
              <a:rPr lang="es-CO"/>
              <a:t>Contaduría GENERAL DE LA NACIÓN</a:t>
            </a:r>
            <a:endParaRPr lang="es-ES"/>
          </a:p>
        </p:txBody>
      </p:sp>
      <p:sp>
        <p:nvSpPr>
          <p:cNvPr id="153605" name="Rectangle 5"/>
          <p:cNvSpPr>
            <a:spLocks noGrp="1" noChangeArrowheads="1"/>
          </p:cNvSpPr>
          <p:nvPr>
            <p:ph type="sldNum" sz="quarter" idx="3"/>
          </p:nvPr>
        </p:nvSpPr>
        <p:spPr bwMode="auto">
          <a:xfrm>
            <a:off x="3970339"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spcBef>
                <a:spcPct val="0"/>
              </a:spcBef>
              <a:defRPr sz="1200">
                <a:latin typeface="Times New Roman" pitchFamily="18" charset="0"/>
              </a:defRPr>
            </a:lvl1pPr>
          </a:lstStyle>
          <a:p>
            <a:pPr>
              <a:defRPr/>
            </a:pPr>
            <a:fld id="{B8EE6F3F-4D75-42F6-855A-F77D53BE904C}" type="slidenum">
              <a:rPr lang="es-ES"/>
              <a:pPr>
                <a:defRPr/>
              </a:pPr>
              <a:t>‹Nº›</a:t>
            </a:fld>
            <a:endParaRPr lang="es-ES"/>
          </a:p>
        </p:txBody>
      </p:sp>
    </p:spTree>
    <p:extLst>
      <p:ext uri="{BB962C8B-B14F-4D97-AF65-F5344CB8AC3E}">
        <p14:creationId xmlns:p14="http://schemas.microsoft.com/office/powerpoint/2010/main" val="24971453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1" y="1"/>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a:spcBef>
                <a:spcPct val="0"/>
              </a:spcBef>
              <a:defRPr sz="1200">
                <a:latin typeface="Times New Roman" pitchFamily="18" charset="0"/>
              </a:defRPr>
            </a:lvl1pPr>
          </a:lstStyle>
          <a:p>
            <a:pPr>
              <a:defRPr/>
            </a:pPr>
            <a:endParaRPr lang="es-ES"/>
          </a:p>
        </p:txBody>
      </p:sp>
      <p:sp>
        <p:nvSpPr>
          <p:cNvPr id="99331" name="Rectangle 3"/>
          <p:cNvSpPr>
            <a:spLocks noGrp="1" noChangeArrowheads="1"/>
          </p:cNvSpPr>
          <p:nvPr>
            <p:ph type="dt" idx="1"/>
          </p:nvPr>
        </p:nvSpPr>
        <p:spPr bwMode="auto">
          <a:xfrm>
            <a:off x="3970339" y="1"/>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a:spcBef>
                <a:spcPct val="0"/>
              </a:spcBef>
              <a:defRPr sz="1200">
                <a:latin typeface="Times New Roman" pitchFamily="18" charset="0"/>
              </a:defRPr>
            </a:lvl1pPr>
          </a:lstStyle>
          <a:p>
            <a:pPr>
              <a:defRPr/>
            </a:pPr>
            <a:endParaRPr lang="es-ES"/>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701676" y="4416426"/>
            <a:ext cx="5607050" cy="41830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s-ES" noProof="0" dirty="0"/>
              <a:t>Esta plantilla se puede usar como archivo de inicio para presentar materiales educativos en un entorno de grupo.</a:t>
            </a:r>
          </a:p>
          <a:p>
            <a:pPr lvl="0"/>
            <a:endParaRPr lang="es-ES" noProof="0" dirty="0"/>
          </a:p>
          <a:p>
            <a:pPr lvl="0"/>
            <a:r>
              <a:rPr lang="es-ES" noProof="0" dirty="0"/>
              <a:t>Secciones</a:t>
            </a:r>
          </a:p>
          <a:p>
            <a:pPr lvl="0"/>
            <a:r>
              <a:rPr lang="es-ES" noProof="0" dirty="0"/>
              <a:t>Para agregar secciones, haga clic con el botón secundario del mouse en una diapositiva. Las secciones pueden ayudarle a organizar las diapositivas o a facilitar la colaboración entre varios autores.</a:t>
            </a:r>
          </a:p>
          <a:p>
            <a:pPr lvl="0"/>
            <a:endParaRPr lang="es-ES" noProof="0" dirty="0"/>
          </a:p>
          <a:p>
            <a:pPr lvl="0"/>
            <a:r>
              <a:rPr lang="es-ES" noProof="0" dirty="0"/>
              <a:t>Notas</a:t>
            </a:r>
          </a:p>
          <a:p>
            <a:pPr lvl="0"/>
            <a:r>
              <a:rPr lang="es-ES" noProof="0" dirty="0"/>
              <a:t>Use la sección Notas para las notas de entrega o para proporcionar detalles adicionales al público. Vea las notas en la vista Presentación durante la presentación. </a:t>
            </a:r>
          </a:p>
          <a:p>
            <a:pPr lvl="0"/>
            <a:r>
              <a:rPr lang="es-ES" noProof="0" dirty="0"/>
              <a:t>Tenga en cuenta el tamaño de la fuente (es importante para la accesibilidad, visibilidad, grabación en vídeo y producción en línea)</a:t>
            </a:r>
          </a:p>
          <a:p>
            <a:pPr lvl="0"/>
            <a:endParaRPr lang="es-ES" noProof="0" dirty="0"/>
          </a:p>
          <a:p>
            <a:pPr lvl="0"/>
            <a:r>
              <a:rPr lang="es-ES" noProof="0" dirty="0"/>
              <a:t>Colores coordinados </a:t>
            </a:r>
          </a:p>
          <a:p>
            <a:pPr lvl="0"/>
            <a:r>
              <a:rPr lang="es-ES" noProof="0" dirty="0"/>
              <a:t>Preste especial atención a los gráficos, diagramas y cuadros de texto. </a:t>
            </a:r>
          </a:p>
          <a:p>
            <a:pPr lvl="0"/>
            <a:r>
              <a:rPr lang="es-ES" noProof="0" dirty="0"/>
              <a:t>Tenga en cuenta que los asistentes imprimirán en blanco y negro o escala de grises. Ejecute una prueba de impresión para asegurarse de que los colores son los correctos cuando se imprime en blanco y negro puros y escala de grises.</a:t>
            </a:r>
          </a:p>
          <a:p>
            <a:pPr lvl="0"/>
            <a:endParaRPr lang="es-ES" noProof="0" dirty="0"/>
          </a:p>
          <a:p>
            <a:pPr lvl="0"/>
            <a:r>
              <a:rPr lang="es-ES" noProof="0" dirty="0"/>
              <a:t>Gráficos y tablas</a:t>
            </a:r>
          </a:p>
          <a:p>
            <a:pPr lvl="0"/>
            <a:r>
              <a:rPr lang="es-ES" noProof="0" dirty="0"/>
              <a:t>En breve: si es posible, use colores y estilos uniformes y que no distraigan.</a:t>
            </a:r>
          </a:p>
          <a:p>
            <a:pPr lvl="0"/>
            <a:r>
              <a:rPr lang="es-ES" noProof="0" dirty="0"/>
              <a:t>Etiquete todos los gráficos y tablas.</a:t>
            </a:r>
          </a:p>
        </p:txBody>
      </p:sp>
      <p:sp>
        <p:nvSpPr>
          <p:cNvPr id="99334" name="Rectangle 6"/>
          <p:cNvSpPr>
            <a:spLocks noGrp="1" noChangeArrowheads="1"/>
          </p:cNvSpPr>
          <p:nvPr>
            <p:ph type="ftr" sz="quarter" idx="4"/>
          </p:nvPr>
        </p:nvSpPr>
        <p:spPr bwMode="auto">
          <a:xfrm>
            <a:off x="1"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a:spcBef>
                <a:spcPct val="0"/>
              </a:spcBef>
              <a:defRPr sz="1200">
                <a:latin typeface="Times New Roman" pitchFamily="18" charset="0"/>
              </a:defRPr>
            </a:lvl1pPr>
          </a:lstStyle>
          <a:p>
            <a:pPr>
              <a:defRPr/>
            </a:pPr>
            <a:r>
              <a:rPr lang="es-CO"/>
              <a:t>Contaduría GENERAL DE LA NACIÓN</a:t>
            </a:r>
            <a:endParaRPr lang="es-ES"/>
          </a:p>
        </p:txBody>
      </p:sp>
      <p:sp>
        <p:nvSpPr>
          <p:cNvPr id="99335" name="Rectangle 7"/>
          <p:cNvSpPr>
            <a:spLocks noGrp="1" noChangeArrowheads="1"/>
          </p:cNvSpPr>
          <p:nvPr>
            <p:ph type="sldNum" sz="quarter" idx="5"/>
          </p:nvPr>
        </p:nvSpPr>
        <p:spPr bwMode="auto">
          <a:xfrm>
            <a:off x="3970339"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a:spcBef>
                <a:spcPct val="0"/>
              </a:spcBef>
              <a:defRPr sz="1200">
                <a:latin typeface="Times New Roman" pitchFamily="18" charset="0"/>
              </a:defRPr>
            </a:lvl1pPr>
          </a:lstStyle>
          <a:p>
            <a:pPr>
              <a:defRPr/>
            </a:pPr>
            <a:fld id="{29261D70-DD00-478B-8F1A-AB2B974C8C83}" type="slidenum">
              <a:rPr lang="es-ES"/>
              <a:pPr>
                <a:defRPr/>
              </a:pPr>
              <a:t>‹Nº›</a:t>
            </a:fld>
            <a:endParaRPr lang="es-ES"/>
          </a:p>
        </p:txBody>
      </p:sp>
    </p:spTree>
    <p:extLst>
      <p:ext uri="{BB962C8B-B14F-4D97-AF65-F5344CB8AC3E}">
        <p14:creationId xmlns:p14="http://schemas.microsoft.com/office/powerpoint/2010/main" val="80152956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lang="es-ES"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a:ln/>
        </p:spPr>
      </p:sp>
      <p:sp>
        <p:nvSpPr>
          <p:cNvPr id="184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Esta plantilla se </a:t>
            </a:r>
            <a:r>
              <a:rPr altLang="es-ES" b="1"/>
              <a:t>debe usar </a:t>
            </a:r>
            <a:r>
              <a:rPr altLang="es-ES"/>
              <a:t>como archivo de inicio para presentaciones externas de la Contaduría General de la nación.</a:t>
            </a:r>
          </a:p>
          <a:p>
            <a:pPr eaLnBrk="1" hangingPunct="1"/>
            <a:endParaRPr altLang="es-ES"/>
          </a:p>
          <a:p>
            <a:pPr eaLnBrk="1" hangingPunct="1"/>
            <a:r>
              <a:rPr altLang="es-ES" b="1"/>
              <a:t>Nota</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lang="es-CO" altLang="es-ES"/>
          </a:p>
        </p:txBody>
      </p:sp>
      <p:sp>
        <p:nvSpPr>
          <p:cNvPr id="1843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29F52485-C272-49B1-B8C2-A9365D2B0EE4}" type="slidenum">
              <a:rPr lang="es-ES" altLang="es-ES" smtClean="0"/>
              <a:pPr/>
              <a:t>1</a:t>
            </a:fld>
            <a:endParaRPr lang="es-ES" altLang="es-ES"/>
          </a:p>
        </p:txBody>
      </p:sp>
    </p:spTree>
    <p:extLst>
      <p:ext uri="{BB962C8B-B14F-4D97-AF65-F5344CB8AC3E}">
        <p14:creationId xmlns:p14="http://schemas.microsoft.com/office/powerpoint/2010/main" val="468524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31</a:t>
            </a:fld>
            <a:endParaRPr lang="es-ES" altLang="es-ES"/>
          </a:p>
        </p:txBody>
      </p:sp>
    </p:spTree>
    <p:extLst>
      <p:ext uri="{BB962C8B-B14F-4D97-AF65-F5344CB8AC3E}">
        <p14:creationId xmlns:p14="http://schemas.microsoft.com/office/powerpoint/2010/main" val="2054393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35</a:t>
            </a:fld>
            <a:endParaRPr lang="es-ES"/>
          </a:p>
        </p:txBody>
      </p:sp>
    </p:spTree>
    <p:extLst>
      <p:ext uri="{BB962C8B-B14F-4D97-AF65-F5344CB8AC3E}">
        <p14:creationId xmlns:p14="http://schemas.microsoft.com/office/powerpoint/2010/main" val="428826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37</a:t>
            </a:fld>
            <a:endParaRPr lang="es-ES"/>
          </a:p>
        </p:txBody>
      </p:sp>
    </p:spTree>
    <p:extLst>
      <p:ext uri="{BB962C8B-B14F-4D97-AF65-F5344CB8AC3E}">
        <p14:creationId xmlns:p14="http://schemas.microsoft.com/office/powerpoint/2010/main" val="3068979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38</a:t>
            </a:fld>
            <a:endParaRPr lang="es-ES"/>
          </a:p>
        </p:txBody>
      </p:sp>
    </p:spTree>
    <p:extLst>
      <p:ext uri="{BB962C8B-B14F-4D97-AF65-F5344CB8AC3E}">
        <p14:creationId xmlns:p14="http://schemas.microsoft.com/office/powerpoint/2010/main" val="1175829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40</a:t>
            </a:fld>
            <a:endParaRPr lang="es-ES"/>
          </a:p>
        </p:txBody>
      </p:sp>
    </p:spTree>
    <p:extLst>
      <p:ext uri="{BB962C8B-B14F-4D97-AF65-F5344CB8AC3E}">
        <p14:creationId xmlns:p14="http://schemas.microsoft.com/office/powerpoint/2010/main" val="2687751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41</a:t>
            </a:fld>
            <a:endParaRPr lang="es-ES"/>
          </a:p>
        </p:txBody>
      </p:sp>
    </p:spTree>
    <p:extLst>
      <p:ext uri="{BB962C8B-B14F-4D97-AF65-F5344CB8AC3E}">
        <p14:creationId xmlns:p14="http://schemas.microsoft.com/office/powerpoint/2010/main" val="2699746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46</a:t>
            </a:fld>
            <a:endParaRPr lang="es-ES" altLang="es-ES"/>
          </a:p>
        </p:txBody>
      </p:sp>
    </p:spTree>
    <p:extLst>
      <p:ext uri="{BB962C8B-B14F-4D97-AF65-F5344CB8AC3E}">
        <p14:creationId xmlns:p14="http://schemas.microsoft.com/office/powerpoint/2010/main" val="860317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47</a:t>
            </a:fld>
            <a:endParaRPr lang="es-ES"/>
          </a:p>
        </p:txBody>
      </p:sp>
    </p:spTree>
    <p:extLst>
      <p:ext uri="{BB962C8B-B14F-4D97-AF65-F5344CB8AC3E}">
        <p14:creationId xmlns:p14="http://schemas.microsoft.com/office/powerpoint/2010/main" val="1500882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62</a:t>
            </a:fld>
            <a:endParaRPr lang="es-ES"/>
          </a:p>
        </p:txBody>
      </p:sp>
    </p:spTree>
    <p:extLst>
      <p:ext uri="{BB962C8B-B14F-4D97-AF65-F5344CB8AC3E}">
        <p14:creationId xmlns:p14="http://schemas.microsoft.com/office/powerpoint/2010/main" val="161246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a:ln/>
        </p:spPr>
      </p:sp>
      <p:sp>
        <p:nvSpPr>
          <p:cNvPr id="194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nombrar los </a:t>
            </a:r>
            <a:r>
              <a:rPr altLang="es-ES" b="1"/>
              <a:t>Capítulos</a:t>
            </a:r>
            <a:r>
              <a:rPr altLang="es-ES"/>
              <a:t> en presentaciones de varios temas o conferencistas.</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p:txBody>
      </p:sp>
      <p:sp>
        <p:nvSpPr>
          <p:cNvPr id="194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1E5381F-C683-4C26-AFE9-967648448358}" type="slidenum">
              <a:rPr lang="es-ES" altLang="es-ES" smtClean="0"/>
              <a:pPr/>
              <a:t>2</a:t>
            </a:fld>
            <a:endParaRPr lang="es-ES" altLang="es-ES"/>
          </a:p>
        </p:txBody>
      </p:sp>
    </p:spTree>
    <p:extLst>
      <p:ext uri="{BB962C8B-B14F-4D97-AF65-F5344CB8AC3E}">
        <p14:creationId xmlns:p14="http://schemas.microsoft.com/office/powerpoint/2010/main" val="128502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13</a:t>
            </a:fld>
            <a:endParaRPr lang="es-ES"/>
          </a:p>
        </p:txBody>
      </p:sp>
    </p:spTree>
    <p:extLst>
      <p:ext uri="{BB962C8B-B14F-4D97-AF65-F5344CB8AC3E}">
        <p14:creationId xmlns:p14="http://schemas.microsoft.com/office/powerpoint/2010/main" val="146856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14</a:t>
            </a:fld>
            <a:endParaRPr lang="es-ES"/>
          </a:p>
        </p:txBody>
      </p:sp>
    </p:spTree>
    <p:extLst>
      <p:ext uri="{BB962C8B-B14F-4D97-AF65-F5344CB8AC3E}">
        <p14:creationId xmlns:p14="http://schemas.microsoft.com/office/powerpoint/2010/main" val="103507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225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54243986-D4FB-4C3D-9777-DFD2A78EBBC7}" type="slidenum">
              <a:rPr lang="es-ES" altLang="es-ES" smtClean="0"/>
              <a:pPr/>
              <a:t>17</a:t>
            </a:fld>
            <a:endParaRPr lang="es-ES" altLang="es-ES"/>
          </a:p>
        </p:txBody>
      </p:sp>
    </p:spTree>
    <p:extLst>
      <p:ext uri="{BB962C8B-B14F-4D97-AF65-F5344CB8AC3E}">
        <p14:creationId xmlns:p14="http://schemas.microsoft.com/office/powerpoint/2010/main" val="110723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a:ln/>
        </p:spPr>
      </p:sp>
      <p:sp>
        <p:nvSpPr>
          <p:cNvPr id="245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gráficos</a:t>
            </a:r>
            <a:r>
              <a:rPr altLang="es-ES"/>
              <a:t> si no son propiedad de la entidad, digite la fuente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 - Fuente</a:t>
            </a:r>
          </a:p>
          <a:p>
            <a:pPr eaLnBrk="1" hangingPunct="1"/>
            <a:r>
              <a:rPr altLang="es-ES"/>
              <a:t>Digite la fuente de donde toma la imagen</a:t>
            </a:r>
          </a:p>
        </p:txBody>
      </p:sp>
      <p:sp>
        <p:nvSpPr>
          <p:cNvPr id="245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C34238A-A016-4835-B2A9-10538517D45F}" type="slidenum">
              <a:rPr lang="es-ES" altLang="es-ES" smtClean="0"/>
              <a:pPr/>
              <a:t>18</a:t>
            </a:fld>
            <a:endParaRPr lang="es-ES" altLang="es-ES"/>
          </a:p>
        </p:txBody>
      </p:sp>
    </p:spTree>
    <p:extLst>
      <p:ext uri="{BB962C8B-B14F-4D97-AF65-F5344CB8AC3E}">
        <p14:creationId xmlns:p14="http://schemas.microsoft.com/office/powerpoint/2010/main" val="154418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D613C48-49A1-456F-B5D9-A65C57409BCD}" type="slidenum">
              <a:rPr lang="es-ES" altLang="es-ES" smtClean="0"/>
              <a:pPr/>
              <a:t>21</a:t>
            </a:fld>
            <a:endParaRPr lang="es-ES" altLang="es-ES"/>
          </a:p>
        </p:txBody>
      </p:sp>
    </p:spTree>
    <p:extLst>
      <p:ext uri="{BB962C8B-B14F-4D97-AF65-F5344CB8AC3E}">
        <p14:creationId xmlns:p14="http://schemas.microsoft.com/office/powerpoint/2010/main" val="86441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22</a:t>
            </a:fld>
            <a:endParaRPr lang="es-ES"/>
          </a:p>
        </p:txBody>
      </p:sp>
    </p:spTree>
    <p:extLst>
      <p:ext uri="{BB962C8B-B14F-4D97-AF65-F5344CB8AC3E}">
        <p14:creationId xmlns:p14="http://schemas.microsoft.com/office/powerpoint/2010/main" val="168341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29</a:t>
            </a:fld>
            <a:endParaRPr lang="es-ES" altLang="es-ES"/>
          </a:p>
        </p:txBody>
      </p:sp>
    </p:spTree>
    <p:extLst>
      <p:ext uri="{BB962C8B-B14F-4D97-AF65-F5344CB8AC3E}">
        <p14:creationId xmlns:p14="http://schemas.microsoft.com/office/powerpoint/2010/main" val="25512142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125413" y="1844824"/>
            <a:ext cx="9018588" cy="2312839"/>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sp>
        <p:nvSpPr>
          <p:cNvPr id="5" name="4 CuadroTexto"/>
          <p:cNvSpPr txBox="1"/>
          <p:nvPr/>
        </p:nvSpPr>
        <p:spPr>
          <a:xfrm>
            <a:off x="1643063" y="5157788"/>
            <a:ext cx="6259512" cy="446087"/>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endParaRPr lang="es-CO" b="1" cap="all" dirty="0">
              <a:ln w="0"/>
              <a:solidFill>
                <a:schemeClr val="accent1">
                  <a:lumMod val="50000"/>
                </a:schemeClr>
              </a:solidFill>
              <a:effectLst>
                <a:reflection blurRad="12700" stA="50000" endPos="50000" dist="5000" dir="5400000" sy="-100000" rotWithShape="0"/>
              </a:effectLst>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72902" y="2511425"/>
            <a:ext cx="8280260" cy="1580832"/>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400">
                <a:solidFill>
                  <a:schemeClr val="bg1"/>
                </a:solidFill>
                <a:effectLst>
                  <a:outerShdw blurRad="38100" dist="38100" dir="2700000" algn="tl">
                    <a:srgbClr val="000000">
                      <a:alpha val="43137"/>
                    </a:srgbClr>
                  </a:outerShdw>
                </a:effectLst>
              </a:defRPr>
            </a:lvl1pPr>
          </a:lstStyle>
          <a:p>
            <a:r>
              <a:rPr lang="es-ES" dirty="0"/>
              <a:t>Haga clic para modificar el estilo de título del patrón</a:t>
            </a:r>
          </a:p>
        </p:txBody>
      </p:sp>
      <p:sp>
        <p:nvSpPr>
          <p:cNvPr id="9" name="16 Marcador de número de diapositiva"/>
          <p:cNvSpPr>
            <a:spLocks noGrp="1"/>
          </p:cNvSpPr>
          <p:nvPr>
            <p:ph type="sldNum" sz="quarter" idx="1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0631C7F0-9227-4C9E-971E-30C3FCD8F6B0}" type="slidenum">
              <a:rPr lang="es-ES_tradnl"/>
              <a:pPr>
                <a:defRPr/>
              </a:pPr>
              <a:t>‹Nº›</a:t>
            </a:fld>
            <a:endParaRPr lang="es-ES_tradnl" dirty="0"/>
          </a:p>
        </p:txBody>
      </p:sp>
    </p:spTree>
    <p:extLst>
      <p:ext uri="{BB962C8B-B14F-4D97-AF65-F5344CB8AC3E}">
        <p14:creationId xmlns:p14="http://schemas.microsoft.com/office/powerpoint/2010/main" val="290718908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572000" y="2708275"/>
            <a:ext cx="4572000" cy="14493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780927"/>
            <a:ext cx="4320480" cy="1376735"/>
          </a:xfrm>
          <a:prstGeom prst="rect">
            <a:avLst/>
          </a:prstGeom>
        </p:spPr>
        <p:txBody>
          <a:bodyPr/>
          <a:lstStyle>
            <a:lvl1pPr algn="r">
              <a:defRPr sz="36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25F2CEDC-C121-4A35-A220-69FF99A1891C}" type="slidenum">
              <a:rPr lang="es-ES_tradnl"/>
              <a:pPr>
                <a:defRPr/>
              </a:pPr>
              <a:t>‹Nº›</a:t>
            </a:fld>
            <a:endParaRPr lang="es-ES_tradnl" dirty="0"/>
          </a:p>
        </p:txBody>
      </p:sp>
    </p:spTree>
    <p:extLst>
      <p:ext uri="{BB962C8B-B14F-4D97-AF65-F5344CB8AC3E}">
        <p14:creationId xmlns:p14="http://schemas.microsoft.com/office/powerpoint/2010/main" val="3459995402"/>
      </p:ext>
    </p:extLst>
  </p:cSld>
  <p:clrMapOvr>
    <a:masterClrMapping/>
  </p:clrMapOvr>
  <p:transition spd="slow">
    <p:pull/>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3213100"/>
            <a:ext cx="1720850" cy="8143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0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1835697" y="188913"/>
            <a:ext cx="7057478" cy="5903912"/>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3140968"/>
            <a:ext cx="1720850" cy="886520"/>
          </a:xfrm>
          <a:prstGeom prst="rect">
            <a:avLst/>
          </a:prstGeom>
        </p:spPr>
        <p:txBody>
          <a:bodyPr/>
          <a:lstStyle>
            <a:lvl1pPr algn="ctr">
              <a:defRPr sz="1800" baseline="0">
                <a:solidFill>
                  <a:schemeClr val="bg1"/>
                </a:solidFill>
              </a:defRPr>
            </a:lvl1pPr>
          </a:lstStyle>
          <a:p>
            <a:r>
              <a:rPr lang="es-ES" dirty="0"/>
              <a:t>Haga clic para modificar el estilo de título del patrón</a:t>
            </a:r>
          </a:p>
        </p:txBody>
      </p:sp>
      <p:sp>
        <p:nvSpPr>
          <p:cNvPr id="9" name="16 Marcador de número de diapositiva"/>
          <p:cNvSpPr>
            <a:spLocks noGrp="1"/>
          </p:cNvSpPr>
          <p:nvPr>
            <p:ph type="sldNum" sz="quarter" idx="18"/>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680876C3-5B85-43D9-9CB8-66632069018E}" type="slidenum">
              <a:rPr lang="es-ES_tradnl"/>
              <a:pPr>
                <a:defRPr/>
              </a:pPr>
              <a:t>‹Nº›</a:t>
            </a:fld>
            <a:endParaRPr lang="es-ES_tradnl" dirty="0"/>
          </a:p>
        </p:txBody>
      </p:sp>
    </p:spTree>
    <p:extLst>
      <p:ext uri="{BB962C8B-B14F-4D97-AF65-F5344CB8AC3E}">
        <p14:creationId xmlns:p14="http://schemas.microsoft.com/office/powerpoint/2010/main" val="3110241753"/>
      </p:ext>
    </p:extLst>
  </p:cSld>
  <p:clrMapOvr>
    <a:masterClrMapping/>
  </p:clrMapOvr>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74700"/>
            <a:ext cx="4551362" cy="63817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0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0" y="1844824"/>
            <a:ext cx="4572000" cy="4248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4" y="188914"/>
            <a:ext cx="4105151" cy="5903912"/>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774700"/>
            <a:ext cx="4464496" cy="638175"/>
          </a:xfrm>
          <a:prstGeom prst="rect">
            <a:avLst/>
          </a:prstGeom>
        </p:spPr>
        <p:txBody>
          <a:bodyPr/>
          <a:lstStyle>
            <a:lvl1pPr algn="l">
              <a:defRPr sz="24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0" y="1557338"/>
            <a:ext cx="3965203" cy="143470"/>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19B5B8C4-FA42-43F6-A79D-3FA9011B4182}" type="slidenum">
              <a:rPr lang="es-ES_tradnl"/>
              <a:pPr>
                <a:defRPr/>
              </a:pPr>
              <a:t>‹Nº›</a:t>
            </a:fld>
            <a:endParaRPr lang="es-ES_tradnl" dirty="0"/>
          </a:p>
        </p:txBody>
      </p:sp>
    </p:spTree>
    <p:extLst>
      <p:ext uri="{BB962C8B-B14F-4D97-AF65-F5344CB8AC3E}">
        <p14:creationId xmlns:p14="http://schemas.microsoft.com/office/powerpoint/2010/main" val="14979219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1196752"/>
            <a:ext cx="9144000" cy="4896073"/>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6183312"/>
            <a:ext cx="5448300" cy="198015"/>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867189091"/>
      </p:ext>
    </p:extLst>
  </p:cSld>
  <p:clrMapOvr>
    <a:masterClrMapping/>
  </p:clrMapOvr>
  <p:transition spd="slow">
    <p:split orient="vert"/>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1113"/>
            <a:ext cx="91519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6988"/>
            <a:ext cx="9180513" cy="1276351"/>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6183313"/>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6183313"/>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6275388"/>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3" y="1341438"/>
            <a:ext cx="8885237" cy="4751387"/>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6143626"/>
            <a:ext cx="5448300" cy="213320"/>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6465888"/>
            <a:ext cx="1905000" cy="323850"/>
          </a:xfrm>
          <a:prstGeom prst="rect">
            <a:avLst/>
          </a:prstGeom>
        </p:spPr>
        <p:txBody>
          <a:bodyPr/>
          <a:lstStyle>
            <a:lvl1pPr algn="l">
              <a:defRPr sz="800">
                <a:solidFill>
                  <a:srgbClr val="00918E"/>
                </a:solidFill>
                <a:latin typeface="+mn-lt"/>
              </a:defRPr>
            </a:lvl1pPr>
          </a:lstStyle>
          <a:p>
            <a:pPr>
              <a:defRPr/>
            </a:pPr>
            <a:fld id="{8A025F99-1DAF-4D1C-906F-3757E7DA4970}" type="slidenum">
              <a:rPr lang="es-ES_tradnl"/>
              <a:pPr>
                <a:defRPr/>
              </a:pPr>
              <a:t>‹Nº›</a:t>
            </a:fld>
            <a:endParaRPr lang="es-ES_tradnl" dirty="0"/>
          </a:p>
        </p:txBody>
      </p:sp>
    </p:spTree>
    <p:extLst>
      <p:ext uri="{BB962C8B-B14F-4D97-AF65-F5344CB8AC3E}">
        <p14:creationId xmlns:p14="http://schemas.microsoft.com/office/powerpoint/2010/main" val="595114854"/>
      </p:ext>
    </p:extLst>
  </p:cSld>
  <p:clrMapOvr>
    <a:masterClrMapping/>
  </p:clrMapOvr>
  <p:transition spd="slow">
    <p:split orient="vert"/>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Diapositiva despedida">
    <p:spTree>
      <p:nvGrpSpPr>
        <p:cNvPr id="1" name=""/>
        <p:cNvGrpSpPr/>
        <p:nvPr/>
      </p:nvGrpSpPr>
      <p:grpSpPr>
        <a:xfrm>
          <a:off x="0" y="0"/>
          <a:ext cx="0" cy="0"/>
          <a:chOff x="0" y="0"/>
          <a:chExt cx="0" cy="0"/>
        </a:xfrm>
      </p:grpSpPr>
      <p:sp>
        <p:nvSpPr>
          <p:cNvPr id="3" name="5 Rectángulo"/>
          <p:cNvSpPr>
            <a:spLocks noChangeArrowheads="1"/>
          </p:cNvSpPr>
          <p:nvPr/>
        </p:nvSpPr>
        <p:spPr bwMode="auto">
          <a:xfrm>
            <a:off x="425450" y="122238"/>
            <a:ext cx="8467725" cy="6619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l">
              <a:spcBef>
                <a:spcPct val="0"/>
              </a:spcBef>
            </a:pPr>
            <a:endParaRPr lang="es-ES" sz="2400">
              <a:latin typeface="Times New Roman" pitchFamily="18" charset="0"/>
            </a:endParaRPr>
          </a:p>
        </p:txBody>
      </p:sp>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0" y="-1588"/>
            <a:ext cx="9151938" cy="685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744538"/>
            <a:ext cx="1422400" cy="75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476250"/>
            <a:ext cx="2235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755650"/>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7" y="116632"/>
            <a:ext cx="8742957" cy="1295483"/>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pic>
        <p:nvPicPr>
          <p:cNvPr id="14" name="Picture 2"/>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214019" y="5185911"/>
            <a:ext cx="681706" cy="681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3"/>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876024" y="5181281"/>
            <a:ext cx="699400" cy="700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14 Rectángulo"/>
          <p:cNvSpPr>
            <a:spLocks noChangeArrowheads="1"/>
          </p:cNvSpPr>
          <p:nvPr userDrawn="1"/>
        </p:nvSpPr>
        <p:spPr bwMode="auto">
          <a:xfrm>
            <a:off x="2364457" y="5853113"/>
            <a:ext cx="21925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Narrow" pitchFamily="34" charset="0"/>
              </a:defRPr>
            </a:lvl1pPr>
            <a:lvl2pPr marL="742950" indent="-285750">
              <a:defRPr sz="2300">
                <a:solidFill>
                  <a:schemeClr val="tx1"/>
                </a:solidFill>
                <a:latin typeface="Arial Narrow" pitchFamily="34" charset="0"/>
              </a:defRPr>
            </a:lvl2pPr>
            <a:lvl3pPr marL="1143000" indent="-228600">
              <a:defRPr sz="2300">
                <a:solidFill>
                  <a:schemeClr val="tx1"/>
                </a:solidFill>
                <a:latin typeface="Arial Narrow" pitchFamily="34" charset="0"/>
              </a:defRPr>
            </a:lvl3pPr>
            <a:lvl4pPr marL="1600200" indent="-228600">
              <a:defRPr sz="2300">
                <a:solidFill>
                  <a:schemeClr val="tx1"/>
                </a:solidFill>
                <a:latin typeface="Arial Narrow" pitchFamily="34" charset="0"/>
              </a:defRPr>
            </a:lvl4pPr>
            <a:lvl5pPr marL="2057400" indent="-228600">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b="1" dirty="0">
                <a:latin typeface="+mn-lt"/>
              </a:rPr>
              <a:t>@</a:t>
            </a:r>
            <a:r>
              <a:rPr lang="es-ES" altLang="es-ES" b="1" dirty="0" err="1">
                <a:latin typeface="+mn-lt"/>
              </a:rPr>
              <a:t>contaduriacgn</a:t>
            </a:r>
            <a:endParaRPr lang="es-ES" altLang="es-ES" b="1" dirty="0">
              <a:latin typeface="+mn-lt"/>
            </a:endParaRPr>
          </a:p>
        </p:txBody>
      </p:sp>
      <p:sp>
        <p:nvSpPr>
          <p:cNvPr id="17" name="15 Rectángulo"/>
          <p:cNvSpPr>
            <a:spLocks noChangeArrowheads="1"/>
          </p:cNvSpPr>
          <p:nvPr userDrawn="1"/>
        </p:nvSpPr>
        <p:spPr bwMode="auto">
          <a:xfrm>
            <a:off x="4795140" y="5826258"/>
            <a:ext cx="255409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300">
                <a:solidFill>
                  <a:schemeClr val="tx1"/>
                </a:solidFill>
                <a:latin typeface="Arial Narrow" pitchFamily="34" charset="0"/>
              </a:defRPr>
            </a:lvl1pPr>
            <a:lvl2pPr marL="742950" indent="-285750">
              <a:defRPr sz="2300">
                <a:solidFill>
                  <a:schemeClr val="tx1"/>
                </a:solidFill>
                <a:latin typeface="Arial Narrow" pitchFamily="34" charset="0"/>
              </a:defRPr>
            </a:lvl2pPr>
            <a:lvl3pPr marL="1143000" indent="-228600">
              <a:defRPr sz="2300">
                <a:solidFill>
                  <a:schemeClr val="tx1"/>
                </a:solidFill>
                <a:latin typeface="Arial Narrow" pitchFamily="34" charset="0"/>
              </a:defRPr>
            </a:lvl3pPr>
            <a:lvl4pPr marL="1600200" indent="-228600">
              <a:defRPr sz="2300">
                <a:solidFill>
                  <a:schemeClr val="tx1"/>
                </a:solidFill>
                <a:latin typeface="Arial Narrow" pitchFamily="34" charset="0"/>
              </a:defRPr>
            </a:lvl4pPr>
            <a:lvl5pPr marL="2057400" indent="-228600">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b="1" dirty="0">
                <a:latin typeface="+mn-lt"/>
              </a:rPr>
              <a:t> @</a:t>
            </a:r>
            <a:r>
              <a:rPr lang="es-ES" altLang="es-ES" b="1" dirty="0" err="1">
                <a:latin typeface="+mn-lt"/>
              </a:rPr>
              <a:t>Contaduria_CGN</a:t>
            </a:r>
            <a:endParaRPr lang="es-ES" altLang="es-ES" b="1" dirty="0">
              <a:latin typeface="+mn-lt"/>
            </a:endParaRPr>
          </a:p>
        </p:txBody>
      </p:sp>
      <p:sp>
        <p:nvSpPr>
          <p:cNvPr id="18" name="17 CuadroTexto"/>
          <p:cNvSpPr txBox="1">
            <a:spLocks noChangeArrowheads="1"/>
          </p:cNvSpPr>
          <p:nvPr userDrawn="1"/>
        </p:nvSpPr>
        <p:spPr bwMode="auto">
          <a:xfrm>
            <a:off x="395288" y="3128963"/>
            <a:ext cx="828516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defRPr/>
            </a:pPr>
            <a:r>
              <a:rPr lang="es-CO" altLang="es-CO" sz="4000" i="1" dirty="0">
                <a:latin typeface="Calibri" pitchFamily="34" charset="0"/>
              </a:rPr>
              <a:t>“POR PERMITIRNOS HACER PÚBLICO </a:t>
            </a:r>
          </a:p>
          <a:p>
            <a:pPr algn="ctr" eaLnBrk="1" hangingPunct="1">
              <a:defRPr/>
            </a:pPr>
            <a:r>
              <a:rPr lang="es-CO" altLang="es-CO" sz="4000" i="1" dirty="0">
                <a:latin typeface="Calibri" pitchFamily="34" charset="0"/>
              </a:rPr>
              <a:t>LO PÚBLICO ”</a:t>
            </a:r>
          </a:p>
          <a:p>
            <a:pPr algn="ctr" eaLnBrk="1" hangingPunct="1">
              <a:defRPr/>
            </a:pPr>
            <a:endParaRPr lang="es-CO" altLang="es-CO" sz="4000" i="1" dirty="0">
              <a:latin typeface="Calibri" pitchFamily="34" charset="0"/>
            </a:endParaRPr>
          </a:p>
        </p:txBody>
      </p:sp>
      <p:sp>
        <p:nvSpPr>
          <p:cNvPr id="19" name="10 CuadroTexto"/>
          <p:cNvSpPr txBox="1"/>
          <p:nvPr userDrawn="1"/>
        </p:nvSpPr>
        <p:spPr>
          <a:xfrm>
            <a:off x="1542270" y="1844824"/>
            <a:ext cx="5991717" cy="1198722"/>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7200" kern="0"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rPr>
              <a:t>G  r  a  c  i  a  s</a:t>
            </a:r>
          </a:p>
        </p:txBody>
      </p:sp>
    </p:spTree>
    <p:extLst>
      <p:ext uri="{BB962C8B-B14F-4D97-AF65-F5344CB8AC3E}">
        <p14:creationId xmlns:p14="http://schemas.microsoft.com/office/powerpoint/2010/main" val="17503964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2000"/>
                                        <p:tgtEl>
                                          <p:spTgt spid="18"/>
                                        </p:tgtEl>
                                      </p:cBhvr>
                                    </p:animEffect>
                                  </p:childTnLst>
                                </p:cTn>
                              </p:par>
                              <p:par>
                                <p:cTn id="12" presetID="16" presetClass="entr" presetSubtype="21"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2000"/>
                                        <p:tgtEl>
                                          <p:spTgt spid="14"/>
                                        </p:tgtEl>
                                      </p:cBhvr>
                                    </p:animEffect>
                                  </p:childTnLst>
                                </p:cTn>
                              </p:par>
                              <p:par>
                                <p:cTn id="15" presetID="16" presetClass="entr" presetSubtype="21" fill="hold" grpId="0" nodeType="withEffect">
                                  <p:stCondLst>
                                    <p:cond delay="50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2000"/>
                                        <p:tgtEl>
                                          <p:spTgt spid="16"/>
                                        </p:tgtEl>
                                      </p:cBhvr>
                                    </p:animEffect>
                                  </p:childTnLst>
                                </p:cTn>
                              </p:par>
                              <p:par>
                                <p:cTn id="18" presetID="16" presetClass="entr" presetSubtype="21" fill="hold"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2000"/>
                                        <p:tgtEl>
                                          <p:spTgt spid="15"/>
                                        </p:tgtEl>
                                      </p:cBhvr>
                                    </p:animEffect>
                                  </p:childTnLst>
                                </p:cTn>
                              </p:par>
                              <p:par>
                                <p:cTn id="21" presetID="16" presetClass="entr" presetSubtype="21" fill="hold" grpId="0" nodeType="withEffect">
                                  <p:stCondLst>
                                    <p:cond delay="50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4594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Diapositiva despedida">
    <p:spTree>
      <p:nvGrpSpPr>
        <p:cNvPr id="1" name=""/>
        <p:cNvGrpSpPr/>
        <p:nvPr/>
      </p:nvGrpSpPr>
      <p:grpSpPr>
        <a:xfrm>
          <a:off x="0" y="0"/>
          <a:ext cx="0" cy="0"/>
          <a:chOff x="0" y="0"/>
          <a:chExt cx="0" cy="0"/>
        </a:xfrm>
      </p:grpSpPr>
      <p:grpSp>
        <p:nvGrpSpPr>
          <p:cNvPr id="35" name="34 Grupo"/>
          <p:cNvGrpSpPr/>
          <p:nvPr/>
        </p:nvGrpSpPr>
        <p:grpSpPr>
          <a:xfrm rot="7881209">
            <a:off x="1696399" y="1004106"/>
            <a:ext cx="5778194" cy="7642200"/>
            <a:chOff x="8010738" y="2667000"/>
            <a:chExt cx="5778194" cy="4064000"/>
          </a:xfrm>
          <a:scene3d>
            <a:camera prst="perspectiveRelaxedModerately" zoom="92000"/>
            <a:lightRig rig="balanced" dir="t">
              <a:rot lat="0" lon="0" rev="12700000"/>
            </a:lightRig>
          </a:scene3d>
        </p:grpSpPr>
        <p:sp>
          <p:nvSpPr>
            <p:cNvPr id="37" name="36 Arco de bloque"/>
            <p:cNvSpPr/>
            <p:nvPr/>
          </p:nvSpPr>
          <p:spPr>
            <a:xfrm>
              <a:off x="8010738" y="2667000"/>
              <a:ext cx="3898548" cy="4064000"/>
            </a:xfrm>
            <a:prstGeom prst="blockArc">
              <a:avLst>
                <a:gd name="adj1" fmla="val 17527788"/>
                <a:gd name="adj2" fmla="val 4119114"/>
                <a:gd name="adj3" fmla="val 5750"/>
              </a:avLst>
            </a:prstGeom>
            <a:sp3d prstMaterial="plastic">
              <a:bevelT w="50800" h="50800"/>
              <a:bevelB w="50800" h="50800"/>
            </a:sp3d>
          </p:spPr>
          <p:style>
            <a:lnRef idx="0">
              <a:schemeClr val="lt1">
                <a:hueOff val="0"/>
                <a:satOff val="0"/>
                <a:lumOff val="0"/>
                <a:alphaOff val="0"/>
              </a:schemeClr>
            </a:lnRef>
            <a:fillRef idx="1">
              <a:schemeClr val="accent1">
                <a:alpha val="90000"/>
                <a:hueOff val="0"/>
                <a:satOff val="0"/>
                <a:lumOff val="0"/>
                <a:alphaOff val="-40000"/>
              </a:schemeClr>
            </a:fillRef>
            <a:effectRef idx="2">
              <a:schemeClr val="accent1">
                <a:alpha val="90000"/>
                <a:hueOff val="0"/>
                <a:satOff val="0"/>
                <a:lumOff val="0"/>
                <a:alphaOff val="-40000"/>
              </a:schemeClr>
            </a:effectRef>
            <a:fontRef idx="minor">
              <a:schemeClr val="lt1"/>
            </a:fontRef>
          </p:style>
        </p:sp>
        <p:sp>
          <p:nvSpPr>
            <p:cNvPr id="39" name="38 Forma libre"/>
            <p:cNvSpPr/>
            <p:nvPr/>
          </p:nvSpPr>
          <p:spPr>
            <a:xfrm>
              <a:off x="11995959" y="3026257"/>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sp>
          <p:nvSpPr>
            <p:cNvPr id="41" name="40 Forma libre"/>
            <p:cNvSpPr/>
            <p:nvPr/>
          </p:nvSpPr>
          <p:spPr>
            <a:xfrm>
              <a:off x="12402166" y="4203192"/>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sp>
          <p:nvSpPr>
            <p:cNvPr id="43" name="42 Forma libre"/>
            <p:cNvSpPr/>
            <p:nvPr/>
          </p:nvSpPr>
          <p:spPr>
            <a:xfrm>
              <a:off x="11995959" y="5405323"/>
              <a:ext cx="1386766" cy="1002995"/>
            </a:xfrm>
            <a:custGeom>
              <a:avLst/>
              <a:gdLst>
                <a:gd name="connsiteX0" fmla="*/ 0 w 1386766"/>
                <a:gd name="connsiteY0" fmla="*/ 0 h 1002995"/>
                <a:gd name="connsiteX1" fmla="*/ 1386766 w 1386766"/>
                <a:gd name="connsiteY1" fmla="*/ 0 h 1002995"/>
                <a:gd name="connsiteX2" fmla="*/ 1386766 w 1386766"/>
                <a:gd name="connsiteY2" fmla="*/ 1002995 h 1002995"/>
                <a:gd name="connsiteX3" fmla="*/ 0 w 1386766"/>
                <a:gd name="connsiteY3" fmla="*/ 1002995 h 1002995"/>
                <a:gd name="connsiteX4" fmla="*/ 0 w 1386766"/>
                <a:gd name="connsiteY4" fmla="*/ 0 h 1002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766" h="1002995">
                  <a:moveTo>
                    <a:pt x="0" y="0"/>
                  </a:moveTo>
                  <a:lnTo>
                    <a:pt x="1386766" y="0"/>
                  </a:lnTo>
                  <a:lnTo>
                    <a:pt x="1386766" y="1002995"/>
                  </a:lnTo>
                  <a:lnTo>
                    <a:pt x="0" y="1002995"/>
                  </a:lnTo>
                  <a:lnTo>
                    <a:pt x="0" y="0"/>
                  </a:lnTo>
                  <a:close/>
                </a:path>
              </a:pathLst>
            </a:custGeom>
          </p:spPr>
          <p:style>
            <a:lnRef idx="0">
              <a:schemeClr val="dk1">
                <a:alpha val="0"/>
                <a:hueOff val="0"/>
                <a:satOff val="0"/>
                <a:lumOff val="0"/>
                <a:alphaOff val="0"/>
              </a:schemeClr>
            </a:lnRef>
            <a:fillRef idx="1">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lvl="0" algn="l" defTabSz="1538592">
                <a:lnSpc>
                  <a:spcPct val="90000"/>
                </a:lnSpc>
                <a:spcBef>
                  <a:spcPct val="0"/>
                </a:spcBef>
                <a:spcAft>
                  <a:spcPct val="10000"/>
                </a:spcAft>
              </a:pPr>
              <a:endParaRPr lang="es-ES" sz="3450" kern="1200" dirty="0"/>
            </a:p>
          </p:txBody>
        </p:sp>
      </p:grpSp>
      <p:sp>
        <p:nvSpPr>
          <p:cNvPr id="12" name="15 Rectángulo"/>
          <p:cNvSpPr>
            <a:spLocks noChangeArrowheads="1"/>
          </p:cNvSpPr>
          <p:nvPr/>
        </p:nvSpPr>
        <p:spPr bwMode="auto">
          <a:xfrm>
            <a:off x="2748051" y="3579510"/>
            <a:ext cx="2415838"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920" tIns="43960" rIns="87920" bIns="43960">
            <a:spAutoFit/>
          </a:bodyPr>
          <a:lstStyle/>
          <a:p>
            <a:pPr lvl="0"/>
            <a:r>
              <a:rPr lang="es-ES" altLang="es-ES" sz="1350" b="1" dirty="0">
                <a:latin typeface="+mn-lt"/>
              </a:rPr>
              <a:t> @</a:t>
            </a:r>
            <a:r>
              <a:rPr lang="es-ES" altLang="es-ES" sz="1350" b="1" dirty="0" err="1">
                <a:latin typeface="+mn-lt"/>
              </a:rPr>
              <a:t>Contaduria_CGN</a:t>
            </a:r>
            <a:endParaRPr lang="es-ES" altLang="es-ES" sz="1350" b="1" dirty="0">
              <a:latin typeface="+mn-lt"/>
            </a:endParaRPr>
          </a:p>
        </p:txBody>
      </p:sp>
      <p:pic>
        <p:nvPicPr>
          <p:cNvPr id="4"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24744" y="327027"/>
            <a:ext cx="1183360" cy="627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16124" y="116632"/>
            <a:ext cx="1859565" cy="913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7879" y="348546"/>
            <a:ext cx="524323" cy="67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a:spLocks noChangeArrowheads="1"/>
          </p:cNvSpPr>
          <p:nvPr/>
        </p:nvSpPr>
        <p:spPr bwMode="auto">
          <a:xfrm>
            <a:off x="427996" y="2130547"/>
            <a:ext cx="8285162" cy="61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defRPr/>
            </a:pPr>
            <a:r>
              <a:rPr lang="es-CO" altLang="es-CO" sz="3450" i="1" dirty="0">
                <a:latin typeface="Calibri" pitchFamily="34" charset="0"/>
              </a:rPr>
              <a:t>“POR PERMITIRNOS HACER PÚBLICO </a:t>
            </a:r>
          </a:p>
        </p:txBody>
      </p:sp>
      <p:sp>
        <p:nvSpPr>
          <p:cNvPr id="8" name="7 CuadroTexto"/>
          <p:cNvSpPr txBox="1"/>
          <p:nvPr/>
        </p:nvSpPr>
        <p:spPr>
          <a:xfrm>
            <a:off x="1542271" y="1009532"/>
            <a:ext cx="5991717" cy="1180200"/>
          </a:xfrm>
          <a:prstGeom prst="rect">
            <a:avLst/>
          </a:prstGeom>
          <a:noFill/>
        </p:spPr>
        <p:txBody>
          <a:bodyPr lIns="87920" tIns="43960" rIns="87920" bIns="4396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s-CO" sz="69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rPr>
              <a:t>G  r  a  c  i  a  s</a:t>
            </a:r>
          </a:p>
        </p:txBody>
      </p:sp>
      <p:pic>
        <p:nvPicPr>
          <p:cNvPr id="15" name="Picture 4" descr="http://www.ignition-mktg.com/wp-content/uploads/2014/07/Social-Media-Icons.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746387" y="5294656"/>
            <a:ext cx="677007" cy="6452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ignition-mktg.com/wp-content/uploads/2014/07/Social-Media-Icons.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238432" y="3593009"/>
            <a:ext cx="629927" cy="6169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www.ignition-mktg.com/wp-content/uploads/2014/07/Social-Media-Icons.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717941" y="4149106"/>
            <a:ext cx="640934" cy="621748"/>
          </a:xfrm>
          <a:prstGeom prst="rect">
            <a:avLst/>
          </a:prstGeom>
          <a:noFill/>
          <a:extLst>
            <a:ext uri="{909E8E84-426E-40DD-AFC4-6F175D3DCCD1}">
              <a14:hiddenFill xmlns:a14="http://schemas.microsoft.com/office/drawing/2010/main">
                <a:solidFill>
                  <a:srgbClr val="FFFFFF"/>
                </a:solidFill>
              </a14:hiddenFill>
            </a:ext>
          </a:extLst>
        </p:spPr>
      </p:pic>
      <p:pic>
        <p:nvPicPr>
          <p:cNvPr id="20" name="19 Imagen"/>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447143" y="5613500"/>
            <a:ext cx="723576" cy="792088"/>
          </a:xfrm>
          <a:prstGeom prst="rect">
            <a:avLst/>
          </a:prstGeom>
        </p:spPr>
      </p:pic>
      <p:sp>
        <p:nvSpPr>
          <p:cNvPr id="2" name="1 Rectángulo"/>
          <p:cNvSpPr/>
          <p:nvPr/>
        </p:nvSpPr>
        <p:spPr>
          <a:xfrm>
            <a:off x="3490198" y="2839255"/>
            <a:ext cx="2462222" cy="619693"/>
          </a:xfrm>
          <a:prstGeom prst="rect">
            <a:avLst/>
          </a:prstGeom>
        </p:spPr>
        <p:txBody>
          <a:bodyPr wrap="none" lIns="87920" tIns="43960" rIns="87920" bIns="43960">
            <a:spAutoFit/>
          </a:bodyPr>
          <a:lstStyle/>
          <a:p>
            <a:pPr algn="ctr" eaLnBrk="1" hangingPunct="1">
              <a:defRPr/>
            </a:pPr>
            <a:r>
              <a:rPr lang="es-CO" altLang="es-CO" sz="3450" b="1" i="1" kern="1200" dirty="0">
                <a:solidFill>
                  <a:schemeClr val="tx1"/>
                </a:solidFill>
                <a:latin typeface="Calibri" pitchFamily="34" charset="0"/>
                <a:ea typeface="+mn-ea"/>
                <a:cs typeface="Arial" charset="0"/>
              </a:rPr>
              <a:t>LO</a:t>
            </a:r>
            <a:r>
              <a:rPr lang="es-CO" altLang="es-CO" sz="1950" i="1" dirty="0">
                <a:latin typeface="Calibri" pitchFamily="34" charset="0"/>
              </a:rPr>
              <a:t> </a:t>
            </a:r>
            <a:r>
              <a:rPr lang="es-CO" altLang="es-CO" sz="3450" b="1" i="1" kern="1200" dirty="0">
                <a:solidFill>
                  <a:schemeClr val="tx1"/>
                </a:solidFill>
                <a:latin typeface="Calibri" pitchFamily="34" charset="0"/>
                <a:ea typeface="+mn-ea"/>
                <a:cs typeface="Arial" charset="0"/>
              </a:rPr>
              <a:t>PÚBLICO</a:t>
            </a:r>
            <a:r>
              <a:rPr lang="es-CO" altLang="es-CO" sz="1950" i="1" dirty="0">
                <a:latin typeface="Calibri" pitchFamily="34" charset="0"/>
              </a:rPr>
              <a:t> ”</a:t>
            </a:r>
          </a:p>
        </p:txBody>
      </p:sp>
      <p:sp>
        <p:nvSpPr>
          <p:cNvPr id="23" name="15 Rectángulo"/>
          <p:cNvSpPr>
            <a:spLocks noChangeArrowheads="1"/>
          </p:cNvSpPr>
          <p:nvPr/>
        </p:nvSpPr>
        <p:spPr bwMode="auto">
          <a:xfrm>
            <a:off x="3347006" y="4322035"/>
            <a:ext cx="2200275"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err="1">
                <a:latin typeface="+mn-lt"/>
              </a:rPr>
              <a:t>CGNOficial</a:t>
            </a:r>
            <a:endParaRPr lang="es-ES" altLang="es-ES" sz="1350" b="1" dirty="0">
              <a:latin typeface="+mn-lt"/>
            </a:endParaRPr>
          </a:p>
        </p:txBody>
      </p:sp>
      <p:pic>
        <p:nvPicPr>
          <p:cNvPr id="14" name="Picture 12" descr="http://www.ignition-mktg.com/wp-content/uploads/2014/07/Social-Media-Icons.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3138626" y="4789195"/>
            <a:ext cx="658026" cy="6510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cartagenacaribe.com/images/boton-contactenos.pn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03262" y="4739153"/>
            <a:ext cx="1781175" cy="836582"/>
          </a:xfrm>
          <a:prstGeom prst="rect">
            <a:avLst/>
          </a:prstGeom>
          <a:noFill/>
          <a:extLst>
            <a:ext uri="{909E8E84-426E-40DD-AFC4-6F175D3DCCD1}">
              <a14:hiddenFill xmlns:a14="http://schemas.microsoft.com/office/drawing/2010/main">
                <a:solidFill>
                  <a:srgbClr val="FFFFFF"/>
                </a:solidFill>
              </a14:hiddenFill>
            </a:ext>
          </a:extLst>
        </p:spPr>
      </p:pic>
      <p:sp>
        <p:nvSpPr>
          <p:cNvPr id="44" name="14 Rectángulo"/>
          <p:cNvSpPr>
            <a:spLocks noChangeArrowheads="1"/>
          </p:cNvSpPr>
          <p:nvPr/>
        </p:nvSpPr>
        <p:spPr bwMode="auto">
          <a:xfrm>
            <a:off x="5163889" y="5785905"/>
            <a:ext cx="189230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a:t>
            </a:r>
            <a:r>
              <a:rPr lang="es-ES" altLang="es-ES" sz="1350" b="1" dirty="0" err="1">
                <a:latin typeface="+mn-lt"/>
              </a:rPr>
              <a:t>contaduriacgn</a:t>
            </a:r>
            <a:endParaRPr lang="es-ES" altLang="es-ES" sz="1350" b="1" dirty="0">
              <a:latin typeface="+mn-lt"/>
            </a:endParaRPr>
          </a:p>
        </p:txBody>
      </p:sp>
      <p:sp>
        <p:nvSpPr>
          <p:cNvPr id="21" name="20 Rectángulo"/>
          <p:cNvSpPr>
            <a:spLocks noChangeArrowheads="1"/>
          </p:cNvSpPr>
          <p:nvPr/>
        </p:nvSpPr>
        <p:spPr bwMode="auto">
          <a:xfrm>
            <a:off x="4361970" y="5378050"/>
            <a:ext cx="273685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a:t>
            </a:r>
            <a:r>
              <a:rPr lang="es-ES" altLang="es-ES" sz="1350" b="1" dirty="0" err="1">
                <a:latin typeface="+mn-lt"/>
              </a:rPr>
              <a:t>ContaduríaGeneraldelaNaciónCG</a:t>
            </a:r>
            <a:endParaRPr lang="es-ES" altLang="es-ES" sz="1350" b="1" dirty="0">
              <a:latin typeface="+mn-lt"/>
            </a:endParaRPr>
          </a:p>
        </p:txBody>
      </p:sp>
      <p:sp>
        <p:nvSpPr>
          <p:cNvPr id="22" name="20 Rectángulo"/>
          <p:cNvSpPr>
            <a:spLocks noChangeArrowheads="1"/>
          </p:cNvSpPr>
          <p:nvPr/>
        </p:nvSpPr>
        <p:spPr bwMode="auto">
          <a:xfrm>
            <a:off x="3796653" y="4960832"/>
            <a:ext cx="2647520" cy="2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20" tIns="43960" rIns="87920" bIns="43960">
            <a:spAutoFit/>
          </a:bodyPr>
          <a:lstStyle/>
          <a:p>
            <a:pPr lvl="0"/>
            <a:r>
              <a:rPr lang="es-ES" altLang="es-ES" sz="1350" b="1" dirty="0">
                <a:latin typeface="+mn-lt"/>
              </a:rPr>
              <a:t>Contaduría-General-de-la-Nación</a:t>
            </a:r>
          </a:p>
        </p:txBody>
      </p:sp>
    </p:spTree>
    <p:extLst>
      <p:ext uri="{BB962C8B-B14F-4D97-AF65-F5344CB8AC3E}">
        <p14:creationId xmlns:p14="http://schemas.microsoft.com/office/powerpoint/2010/main" val="13970723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42" presetClass="entr" presetSubtype="0" fill="hold" nodeType="withEffect">
                                  <p:stCondLst>
                                    <p:cond delay="100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500" fill="hold"/>
                                        <p:tgtEl>
                                          <p:spTgt spid="16"/>
                                        </p:tgtEl>
                                        <p:attrNameLst>
                                          <p:attrName>ppt_w</p:attrName>
                                        </p:attrNameLst>
                                      </p:cBhvr>
                                      <p:tavLst>
                                        <p:tav tm="0">
                                          <p:val>
                                            <p:fltVal val="0"/>
                                          </p:val>
                                        </p:tav>
                                        <p:tav tm="100000">
                                          <p:val>
                                            <p:strVal val="#ppt_w"/>
                                          </p:val>
                                        </p:tav>
                                      </p:tavLst>
                                    </p:anim>
                                    <p:anim calcmode="lin" valueType="num">
                                      <p:cBhvr>
                                        <p:cTn id="24" dur="1500" fill="hold"/>
                                        <p:tgtEl>
                                          <p:spTgt spid="16"/>
                                        </p:tgtEl>
                                        <p:attrNameLst>
                                          <p:attrName>ppt_h</p:attrName>
                                        </p:attrNameLst>
                                      </p:cBhvr>
                                      <p:tavLst>
                                        <p:tav tm="0">
                                          <p:val>
                                            <p:fltVal val="0"/>
                                          </p:val>
                                        </p:tav>
                                        <p:tav tm="100000">
                                          <p:val>
                                            <p:strVal val="#ppt_h"/>
                                          </p:val>
                                        </p:tav>
                                      </p:tavLst>
                                    </p:anim>
                                    <p:anim calcmode="lin" valueType="num">
                                      <p:cBhvr>
                                        <p:cTn id="25" dur="1500" fill="hold"/>
                                        <p:tgtEl>
                                          <p:spTgt spid="16"/>
                                        </p:tgtEl>
                                        <p:attrNameLst>
                                          <p:attrName>style.rotation</p:attrName>
                                        </p:attrNameLst>
                                      </p:cBhvr>
                                      <p:tavLst>
                                        <p:tav tm="0">
                                          <p:val>
                                            <p:fltVal val="360"/>
                                          </p:val>
                                        </p:tav>
                                        <p:tav tm="100000">
                                          <p:val>
                                            <p:fltVal val="0"/>
                                          </p:val>
                                        </p:tav>
                                      </p:tavLst>
                                    </p:anim>
                                    <p:animEffect transition="in" filter="fade">
                                      <p:cBhvr>
                                        <p:cTn id="26" dur="1500"/>
                                        <p:tgtEl>
                                          <p:spTgt spid="16"/>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500" fill="hold"/>
                                        <p:tgtEl>
                                          <p:spTgt spid="17"/>
                                        </p:tgtEl>
                                        <p:attrNameLst>
                                          <p:attrName>ppt_w</p:attrName>
                                        </p:attrNameLst>
                                      </p:cBhvr>
                                      <p:tavLst>
                                        <p:tav tm="0">
                                          <p:val>
                                            <p:fltVal val="0"/>
                                          </p:val>
                                        </p:tav>
                                        <p:tav tm="100000">
                                          <p:val>
                                            <p:strVal val="#ppt_w"/>
                                          </p:val>
                                        </p:tav>
                                      </p:tavLst>
                                    </p:anim>
                                    <p:anim calcmode="lin" valueType="num">
                                      <p:cBhvr>
                                        <p:cTn id="31" dur="1500" fill="hold"/>
                                        <p:tgtEl>
                                          <p:spTgt spid="17"/>
                                        </p:tgtEl>
                                        <p:attrNameLst>
                                          <p:attrName>ppt_h</p:attrName>
                                        </p:attrNameLst>
                                      </p:cBhvr>
                                      <p:tavLst>
                                        <p:tav tm="0">
                                          <p:val>
                                            <p:fltVal val="0"/>
                                          </p:val>
                                        </p:tav>
                                        <p:tav tm="100000">
                                          <p:val>
                                            <p:strVal val="#ppt_h"/>
                                          </p:val>
                                        </p:tav>
                                      </p:tavLst>
                                    </p:anim>
                                    <p:anim calcmode="lin" valueType="num">
                                      <p:cBhvr>
                                        <p:cTn id="32" dur="1500" fill="hold"/>
                                        <p:tgtEl>
                                          <p:spTgt spid="17"/>
                                        </p:tgtEl>
                                        <p:attrNameLst>
                                          <p:attrName>style.rotation</p:attrName>
                                        </p:attrNameLst>
                                      </p:cBhvr>
                                      <p:tavLst>
                                        <p:tav tm="0">
                                          <p:val>
                                            <p:fltVal val="360"/>
                                          </p:val>
                                        </p:tav>
                                        <p:tav tm="100000">
                                          <p:val>
                                            <p:fltVal val="0"/>
                                          </p:val>
                                        </p:tav>
                                      </p:tavLst>
                                    </p:anim>
                                    <p:animEffect transition="in" filter="fade">
                                      <p:cBhvr>
                                        <p:cTn id="33" dur="1500"/>
                                        <p:tgtEl>
                                          <p:spTgt spid="17"/>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500" fill="hold"/>
                                        <p:tgtEl>
                                          <p:spTgt spid="14"/>
                                        </p:tgtEl>
                                        <p:attrNameLst>
                                          <p:attrName>ppt_w</p:attrName>
                                        </p:attrNameLst>
                                      </p:cBhvr>
                                      <p:tavLst>
                                        <p:tav tm="0">
                                          <p:val>
                                            <p:fltVal val="0"/>
                                          </p:val>
                                        </p:tav>
                                        <p:tav tm="100000">
                                          <p:val>
                                            <p:strVal val="#ppt_w"/>
                                          </p:val>
                                        </p:tav>
                                      </p:tavLst>
                                    </p:anim>
                                    <p:anim calcmode="lin" valueType="num">
                                      <p:cBhvr>
                                        <p:cTn id="38" dur="1500" fill="hold"/>
                                        <p:tgtEl>
                                          <p:spTgt spid="14"/>
                                        </p:tgtEl>
                                        <p:attrNameLst>
                                          <p:attrName>ppt_h</p:attrName>
                                        </p:attrNameLst>
                                      </p:cBhvr>
                                      <p:tavLst>
                                        <p:tav tm="0">
                                          <p:val>
                                            <p:fltVal val="0"/>
                                          </p:val>
                                        </p:tav>
                                        <p:tav tm="100000">
                                          <p:val>
                                            <p:strVal val="#ppt_h"/>
                                          </p:val>
                                        </p:tav>
                                      </p:tavLst>
                                    </p:anim>
                                    <p:anim calcmode="lin" valueType="num">
                                      <p:cBhvr>
                                        <p:cTn id="39" dur="1500" fill="hold"/>
                                        <p:tgtEl>
                                          <p:spTgt spid="14"/>
                                        </p:tgtEl>
                                        <p:attrNameLst>
                                          <p:attrName>style.rotation</p:attrName>
                                        </p:attrNameLst>
                                      </p:cBhvr>
                                      <p:tavLst>
                                        <p:tav tm="0">
                                          <p:val>
                                            <p:fltVal val="360"/>
                                          </p:val>
                                        </p:tav>
                                        <p:tav tm="100000">
                                          <p:val>
                                            <p:fltVal val="0"/>
                                          </p:val>
                                        </p:tav>
                                      </p:tavLst>
                                    </p:anim>
                                    <p:animEffect transition="in" filter="fade">
                                      <p:cBhvr>
                                        <p:cTn id="40" dur="1500"/>
                                        <p:tgtEl>
                                          <p:spTgt spid="14"/>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500" fill="hold"/>
                                        <p:tgtEl>
                                          <p:spTgt spid="15"/>
                                        </p:tgtEl>
                                        <p:attrNameLst>
                                          <p:attrName>ppt_w</p:attrName>
                                        </p:attrNameLst>
                                      </p:cBhvr>
                                      <p:tavLst>
                                        <p:tav tm="0">
                                          <p:val>
                                            <p:fltVal val="0"/>
                                          </p:val>
                                        </p:tav>
                                        <p:tav tm="100000">
                                          <p:val>
                                            <p:strVal val="#ppt_w"/>
                                          </p:val>
                                        </p:tav>
                                      </p:tavLst>
                                    </p:anim>
                                    <p:anim calcmode="lin" valueType="num">
                                      <p:cBhvr>
                                        <p:cTn id="45" dur="1500" fill="hold"/>
                                        <p:tgtEl>
                                          <p:spTgt spid="15"/>
                                        </p:tgtEl>
                                        <p:attrNameLst>
                                          <p:attrName>ppt_h</p:attrName>
                                        </p:attrNameLst>
                                      </p:cBhvr>
                                      <p:tavLst>
                                        <p:tav tm="0">
                                          <p:val>
                                            <p:fltVal val="0"/>
                                          </p:val>
                                        </p:tav>
                                        <p:tav tm="100000">
                                          <p:val>
                                            <p:strVal val="#ppt_h"/>
                                          </p:val>
                                        </p:tav>
                                      </p:tavLst>
                                    </p:anim>
                                    <p:anim calcmode="lin" valueType="num">
                                      <p:cBhvr>
                                        <p:cTn id="46" dur="1500" fill="hold"/>
                                        <p:tgtEl>
                                          <p:spTgt spid="15"/>
                                        </p:tgtEl>
                                        <p:attrNameLst>
                                          <p:attrName>style.rotation</p:attrName>
                                        </p:attrNameLst>
                                      </p:cBhvr>
                                      <p:tavLst>
                                        <p:tav tm="0">
                                          <p:val>
                                            <p:fltVal val="360"/>
                                          </p:val>
                                        </p:tav>
                                        <p:tav tm="100000">
                                          <p:val>
                                            <p:fltVal val="0"/>
                                          </p:val>
                                        </p:tav>
                                      </p:tavLst>
                                    </p:anim>
                                    <p:animEffect transition="in" filter="fade">
                                      <p:cBhvr>
                                        <p:cTn id="47" dur="1500"/>
                                        <p:tgtEl>
                                          <p:spTgt spid="15"/>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1500" fill="hold"/>
                                        <p:tgtEl>
                                          <p:spTgt spid="20"/>
                                        </p:tgtEl>
                                        <p:attrNameLst>
                                          <p:attrName>ppt_w</p:attrName>
                                        </p:attrNameLst>
                                      </p:cBhvr>
                                      <p:tavLst>
                                        <p:tav tm="0">
                                          <p:val>
                                            <p:fltVal val="0"/>
                                          </p:val>
                                        </p:tav>
                                        <p:tav tm="100000">
                                          <p:val>
                                            <p:strVal val="#ppt_w"/>
                                          </p:val>
                                        </p:tav>
                                      </p:tavLst>
                                    </p:anim>
                                    <p:anim calcmode="lin" valueType="num">
                                      <p:cBhvr>
                                        <p:cTn id="52" dur="1500" fill="hold"/>
                                        <p:tgtEl>
                                          <p:spTgt spid="20"/>
                                        </p:tgtEl>
                                        <p:attrNameLst>
                                          <p:attrName>ppt_h</p:attrName>
                                        </p:attrNameLst>
                                      </p:cBhvr>
                                      <p:tavLst>
                                        <p:tav tm="0">
                                          <p:val>
                                            <p:fltVal val="0"/>
                                          </p:val>
                                        </p:tav>
                                        <p:tav tm="100000">
                                          <p:val>
                                            <p:strVal val="#ppt_h"/>
                                          </p:val>
                                        </p:tav>
                                      </p:tavLst>
                                    </p:anim>
                                    <p:anim calcmode="lin" valueType="num">
                                      <p:cBhvr>
                                        <p:cTn id="53" dur="1500" fill="hold"/>
                                        <p:tgtEl>
                                          <p:spTgt spid="20"/>
                                        </p:tgtEl>
                                        <p:attrNameLst>
                                          <p:attrName>style.rotation</p:attrName>
                                        </p:attrNameLst>
                                      </p:cBhvr>
                                      <p:tavLst>
                                        <p:tav tm="0">
                                          <p:val>
                                            <p:fltVal val="360"/>
                                          </p:val>
                                        </p:tav>
                                        <p:tav tm="100000">
                                          <p:val>
                                            <p:fltVal val="0"/>
                                          </p:val>
                                        </p:tav>
                                      </p:tavLst>
                                    </p:anim>
                                    <p:animEffect transition="in" filter="fade">
                                      <p:cBhvr>
                                        <p:cTn id="54" dur="1500"/>
                                        <p:tgtEl>
                                          <p:spTgt spid="20"/>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 calcmode="lin" valueType="num">
                                      <p:cBhvr>
                                        <p:cTn id="60" dur="500" fill="hold"/>
                                        <p:tgtEl>
                                          <p:spTgt spid="12"/>
                                        </p:tgtEl>
                                        <p:attrNameLst>
                                          <p:attrName>style.rotation</p:attrName>
                                        </p:attrNameLst>
                                      </p:cBhvr>
                                      <p:tavLst>
                                        <p:tav tm="0">
                                          <p:val>
                                            <p:fltVal val="360"/>
                                          </p:val>
                                        </p:tav>
                                        <p:tav tm="100000">
                                          <p:val>
                                            <p:fltVal val="0"/>
                                          </p:val>
                                        </p:tav>
                                      </p:tavLst>
                                    </p:anim>
                                    <p:animEffect transition="in" filter="fade">
                                      <p:cBhvr>
                                        <p:cTn id="61" dur="500"/>
                                        <p:tgtEl>
                                          <p:spTgt spid="12"/>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 calcmode="lin" valueType="num">
                                      <p:cBhvr>
                                        <p:cTn id="67" dur="500" fill="hold"/>
                                        <p:tgtEl>
                                          <p:spTgt spid="23"/>
                                        </p:tgtEl>
                                        <p:attrNameLst>
                                          <p:attrName>style.rotation</p:attrName>
                                        </p:attrNameLst>
                                      </p:cBhvr>
                                      <p:tavLst>
                                        <p:tav tm="0">
                                          <p:val>
                                            <p:fltVal val="360"/>
                                          </p:val>
                                        </p:tav>
                                        <p:tav tm="100000">
                                          <p:val>
                                            <p:fltVal val="0"/>
                                          </p:val>
                                        </p:tav>
                                      </p:tavLst>
                                    </p:anim>
                                    <p:animEffect transition="in" filter="fade">
                                      <p:cBhvr>
                                        <p:cTn id="68" dur="500"/>
                                        <p:tgtEl>
                                          <p:spTgt spid="23"/>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fill="hold"/>
                                        <p:tgtEl>
                                          <p:spTgt spid="22"/>
                                        </p:tgtEl>
                                        <p:attrNameLst>
                                          <p:attrName>ppt_w</p:attrName>
                                        </p:attrNameLst>
                                      </p:cBhvr>
                                      <p:tavLst>
                                        <p:tav tm="0">
                                          <p:val>
                                            <p:fltVal val="0"/>
                                          </p:val>
                                        </p:tav>
                                        <p:tav tm="100000">
                                          <p:val>
                                            <p:strVal val="#ppt_w"/>
                                          </p:val>
                                        </p:tav>
                                      </p:tavLst>
                                    </p:anim>
                                    <p:anim calcmode="lin" valueType="num">
                                      <p:cBhvr>
                                        <p:cTn id="73" dur="500" fill="hold"/>
                                        <p:tgtEl>
                                          <p:spTgt spid="22"/>
                                        </p:tgtEl>
                                        <p:attrNameLst>
                                          <p:attrName>ppt_h</p:attrName>
                                        </p:attrNameLst>
                                      </p:cBhvr>
                                      <p:tavLst>
                                        <p:tav tm="0">
                                          <p:val>
                                            <p:fltVal val="0"/>
                                          </p:val>
                                        </p:tav>
                                        <p:tav tm="100000">
                                          <p:val>
                                            <p:strVal val="#ppt_h"/>
                                          </p:val>
                                        </p:tav>
                                      </p:tavLst>
                                    </p:anim>
                                    <p:anim calcmode="lin" valueType="num">
                                      <p:cBhvr>
                                        <p:cTn id="74" dur="500" fill="hold"/>
                                        <p:tgtEl>
                                          <p:spTgt spid="22"/>
                                        </p:tgtEl>
                                        <p:attrNameLst>
                                          <p:attrName>style.rotation</p:attrName>
                                        </p:attrNameLst>
                                      </p:cBhvr>
                                      <p:tavLst>
                                        <p:tav tm="0">
                                          <p:val>
                                            <p:fltVal val="360"/>
                                          </p:val>
                                        </p:tav>
                                        <p:tav tm="100000">
                                          <p:val>
                                            <p:fltVal val="0"/>
                                          </p:val>
                                        </p:tav>
                                      </p:tavLst>
                                    </p:anim>
                                    <p:animEffect transition="in" filter="fade">
                                      <p:cBhvr>
                                        <p:cTn id="75" dur="500"/>
                                        <p:tgtEl>
                                          <p:spTgt spid="22"/>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 calcmode="lin" valueType="num">
                                      <p:cBhvr>
                                        <p:cTn id="81" dur="500" fill="hold"/>
                                        <p:tgtEl>
                                          <p:spTgt spid="21"/>
                                        </p:tgtEl>
                                        <p:attrNameLst>
                                          <p:attrName>style.rotation</p:attrName>
                                        </p:attrNameLst>
                                      </p:cBhvr>
                                      <p:tavLst>
                                        <p:tav tm="0">
                                          <p:val>
                                            <p:fltVal val="360"/>
                                          </p:val>
                                        </p:tav>
                                        <p:tav tm="100000">
                                          <p:val>
                                            <p:fltVal val="0"/>
                                          </p:val>
                                        </p:tav>
                                      </p:tavLst>
                                    </p:anim>
                                    <p:animEffect transition="in" filter="fade">
                                      <p:cBhvr>
                                        <p:cTn id="82" dur="500"/>
                                        <p:tgtEl>
                                          <p:spTgt spid="21"/>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fltVal val="0"/>
                                          </p:val>
                                        </p:tav>
                                        <p:tav tm="100000">
                                          <p:val>
                                            <p:strVal val="#ppt_h"/>
                                          </p:val>
                                        </p:tav>
                                      </p:tavLst>
                                    </p:anim>
                                    <p:anim calcmode="lin" valueType="num">
                                      <p:cBhvr>
                                        <p:cTn id="88" dur="500" fill="hold"/>
                                        <p:tgtEl>
                                          <p:spTgt spid="44"/>
                                        </p:tgtEl>
                                        <p:attrNameLst>
                                          <p:attrName>style.rotation</p:attrName>
                                        </p:attrNameLst>
                                      </p:cBhvr>
                                      <p:tavLst>
                                        <p:tav tm="0">
                                          <p:val>
                                            <p:fltVal val="360"/>
                                          </p:val>
                                        </p:tav>
                                        <p:tav tm="100000">
                                          <p:val>
                                            <p:fltVal val="0"/>
                                          </p:val>
                                        </p:tav>
                                      </p:tavLst>
                                    </p:anim>
                                    <p:animEffect transition="in" filter="fade">
                                      <p:cBhvr>
                                        <p:cTn id="89" dur="500"/>
                                        <p:tgtEl>
                                          <p:spTgt spid="44"/>
                                        </p:tgtEl>
                                      </p:cBhvr>
                                    </p:animEffect>
                                  </p:childTnLst>
                                </p:cTn>
                              </p:par>
                            </p:childTnLst>
                          </p:cTn>
                        </p:par>
                        <p:par>
                          <p:cTn id="90" fill="hold">
                            <p:stCondLst>
                              <p:cond delay="14750"/>
                            </p:stCondLst>
                            <p:childTnLst>
                              <p:par>
                                <p:cTn id="91" presetID="4" presetClass="entr" presetSubtype="16" fill="hold" nodeType="after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ox(in)">
                                      <p:cBhvr>
                                        <p:cTn id="93"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2" grpId="0"/>
      <p:bldP spid="23" grpId="0"/>
      <p:bldP spid="44" grpId="0"/>
      <p:bldP spid="21" grpId="0"/>
      <p:bldP spid="2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685800" y="6381750"/>
            <a:ext cx="19050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s-ES_tradnl"/>
          </a:p>
        </p:txBody>
      </p:sp>
      <p:sp>
        <p:nvSpPr>
          <p:cNvPr id="18" name="Rectangle 7"/>
          <p:cNvSpPr txBox="1">
            <a:spLocks noChangeArrowheads="1"/>
          </p:cNvSpPr>
          <p:nvPr/>
        </p:nvSpPr>
        <p:spPr>
          <a:xfrm>
            <a:off x="2671763" y="5516563"/>
            <a:ext cx="3649662"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pic>
        <p:nvPicPr>
          <p:cNvPr id="8" name="1 Imagen"/>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051050" y="520700"/>
            <a:ext cx="5172075"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964238" y="230188"/>
            <a:ext cx="275907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nodeType="afterGroup">
                            <p:stCondLst>
                              <p:cond delay="2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 Id="rId6" Type="http://schemas.openxmlformats.org/officeDocument/2006/relationships/hyperlink" Target="https://es.wikipedia.org/wiki/Marduk" TargetMode="External"/><Relationship Id="rId5" Type="http://schemas.openxmlformats.org/officeDocument/2006/relationships/hyperlink" Target="https://es.wikipedia.org/wiki/Esagila" TargetMode="External"/><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emf"/><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1.emf"/></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9.emf"/></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9.emf"/></Relationships>
</file>

<file path=ppt/slides/_rels/slide3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9.emf"/></Relationships>
</file>

<file path=ppt/slides/_rels/slide4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4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52.emf"/><Relationship Id="rId4" Type="http://schemas.openxmlformats.org/officeDocument/2006/relationships/image" Target="../media/image82.emf"/></Relationships>
</file>

<file path=ppt/slides/_rels/slide4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10</a:t>
            </a:fld>
            <a:endParaRPr lang="es-ES_tradnl" dirty="0"/>
          </a:p>
        </p:txBody>
      </p:sp>
      <p:sp>
        <p:nvSpPr>
          <p:cNvPr id="6" name="2 CuadroTexto"/>
          <p:cNvSpPr txBox="1"/>
          <p:nvPr/>
        </p:nvSpPr>
        <p:spPr>
          <a:xfrm>
            <a:off x="1259632" y="260648"/>
            <a:ext cx="7272808" cy="707886"/>
          </a:xfrm>
          <a:prstGeom prst="rect">
            <a:avLst/>
          </a:prstGeom>
          <a:noFill/>
        </p:spPr>
        <p:txBody>
          <a:bodyPr wrap="square" rtlCol="0">
            <a:spAutoFit/>
          </a:bodyPr>
          <a:lstStyle/>
          <a:p>
            <a:pPr algn="ctr"/>
            <a:r>
              <a:rPr lang="en-US" sz="4000" b="1" dirty="0">
                <a:solidFill>
                  <a:schemeClr val="bg1"/>
                </a:solidFill>
              </a:rPr>
              <a:t>L A S   I D E A S   A P O R T A N  . . .</a:t>
            </a:r>
            <a:endParaRPr lang="es-CO" sz="4000" b="1" dirty="0">
              <a:solidFill>
                <a:schemeClr val="bg1"/>
              </a:solidFill>
            </a:endParaRPr>
          </a:p>
        </p:txBody>
      </p:sp>
      <p:sp>
        <p:nvSpPr>
          <p:cNvPr id="8" name="Flecha abajo 7"/>
          <p:cNvSpPr/>
          <p:nvPr/>
        </p:nvSpPr>
        <p:spPr bwMode="auto">
          <a:xfrm>
            <a:off x="3995936" y="1268760"/>
            <a:ext cx="720080" cy="504056"/>
          </a:xfrm>
          <a:prstGeom prst="downArrow">
            <a:avLst/>
          </a:prstGeom>
          <a:solidFill>
            <a:schemeClr val="tx1">
              <a:lumMod val="95000"/>
              <a:lumOff val="5000"/>
            </a:scheme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pic>
        <p:nvPicPr>
          <p:cNvPr id="2" name="V1">
            <a:hlinkClick r:id="" action="ppaction://media"/>
            <a:extLst>
              <a:ext uri="{FF2B5EF4-FFF2-40B4-BE49-F238E27FC236}">
                <a16:creationId xmlns:a16="http://schemas.microsoft.com/office/drawing/2014/main" id="{AC57444C-08B7-4356-A1C9-0BCCC1E022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44824"/>
            <a:ext cx="9144000" cy="3888432"/>
          </a:xfrm>
          <a:prstGeom prst="rect">
            <a:avLst/>
          </a:prstGeom>
        </p:spPr>
      </p:pic>
    </p:spTree>
    <p:extLst>
      <p:ext uri="{BB962C8B-B14F-4D97-AF65-F5344CB8AC3E}">
        <p14:creationId xmlns:p14="http://schemas.microsoft.com/office/powerpoint/2010/main" val="2629871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11</a:t>
            </a:fld>
            <a:endParaRPr lang="es-ES_tradnl" dirty="0"/>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5413" y="1340768"/>
            <a:ext cx="8767067"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tángulo"/>
          <p:cNvSpPr/>
          <p:nvPr/>
        </p:nvSpPr>
        <p:spPr>
          <a:xfrm>
            <a:off x="971600" y="332656"/>
            <a:ext cx="7920880" cy="646331"/>
          </a:xfrm>
          <a:prstGeom prst="rect">
            <a:avLst/>
          </a:prstGeom>
        </p:spPr>
        <p:txBody>
          <a:bodyPr wrap="square">
            <a:spAutoFit/>
          </a:bodyPr>
          <a:lstStyle/>
          <a:p>
            <a:r>
              <a:rPr lang="es-CO" sz="3600" dirty="0">
                <a:effectLst>
                  <a:outerShdw blurRad="38100" dist="38100" dir="2700000" algn="tl">
                    <a:srgbClr val="000000">
                      <a:alpha val="43137"/>
                    </a:srgbClr>
                  </a:outerShdw>
                </a:effectLst>
              </a:rPr>
              <a:t>Ámbito de la Contabilidad Pública</a:t>
            </a:r>
            <a:endParaRPr lang="es-CO" sz="3600" dirty="0"/>
          </a:p>
        </p:txBody>
      </p:sp>
    </p:spTree>
    <p:extLst>
      <p:ext uri="{BB962C8B-B14F-4D97-AF65-F5344CB8AC3E}">
        <p14:creationId xmlns:p14="http://schemas.microsoft.com/office/powerpoint/2010/main" val="1924592485"/>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12</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260648"/>
            <a:ext cx="9144000" cy="597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043608" y="-99392"/>
            <a:ext cx="6492846" cy="707886"/>
          </a:xfrm>
          <a:prstGeom prst="rect">
            <a:avLst/>
          </a:prstGeom>
        </p:spPr>
        <p:txBody>
          <a:bodyPr wrap="square">
            <a:spAutoFit/>
          </a:bodyPr>
          <a:lstStyle/>
          <a:p>
            <a:pPr marL="484188" algn="ctr">
              <a:defRPr/>
            </a:pPr>
            <a:r>
              <a:rPr lang="es-CO" sz="4000" b="1" dirty="0">
                <a:ln w="6350">
                  <a:noFill/>
                </a:ln>
                <a:solidFill>
                  <a:srgbClr val="000000"/>
                </a:solidFill>
                <a:latin typeface="Calibri" pitchFamily="34" charset="0"/>
                <a:cs typeface="Calibri" pitchFamily="34" charset="0"/>
              </a:rPr>
              <a:t>G l o b a l i z a c i </a:t>
            </a:r>
            <a:r>
              <a:rPr lang="es-CO" sz="4000" b="1" dirty="0" err="1">
                <a:ln w="6350">
                  <a:noFill/>
                </a:ln>
                <a:solidFill>
                  <a:srgbClr val="000000"/>
                </a:solidFill>
                <a:latin typeface="Calibri" pitchFamily="34" charset="0"/>
                <a:cs typeface="Calibri" pitchFamily="34" charset="0"/>
              </a:rPr>
              <a:t>ó</a:t>
            </a:r>
            <a:r>
              <a:rPr lang="es-CO" sz="4000" b="1" dirty="0">
                <a:ln w="6350">
                  <a:noFill/>
                </a:ln>
                <a:solidFill>
                  <a:srgbClr val="000000"/>
                </a:solidFill>
                <a:latin typeface="Calibri" pitchFamily="34" charset="0"/>
                <a:cs typeface="Calibri" pitchFamily="34" charset="0"/>
              </a:rPr>
              <a:t> n</a:t>
            </a:r>
          </a:p>
        </p:txBody>
      </p:sp>
      <p:pic>
        <p:nvPicPr>
          <p:cNvPr id="2" name="Imagen 1"/>
          <p:cNvPicPr>
            <a:picLocks noChangeAspect="1"/>
          </p:cNvPicPr>
          <p:nvPr/>
        </p:nvPicPr>
        <p:blipFill>
          <a:blip r:embed="rId3"/>
          <a:stretch>
            <a:fillRect/>
          </a:stretch>
        </p:blipFill>
        <p:spPr>
          <a:xfrm>
            <a:off x="-36512" y="4437111"/>
            <a:ext cx="2576945" cy="2420889"/>
          </a:xfrm>
          <a:prstGeom prst="rect">
            <a:avLst/>
          </a:prstGeom>
        </p:spPr>
      </p:pic>
      <p:pic>
        <p:nvPicPr>
          <p:cNvPr id="1026" name="Picture 2" descr="Resultado de imagen para globalizac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8144" y="2556163"/>
            <a:ext cx="3275856" cy="188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568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1000" fill="hold"/>
                                        <p:tgtEl>
                                          <p:spTgt spid="1026"/>
                                        </p:tgtEl>
                                        <p:attrNameLst>
                                          <p:attrName>ppt_w</p:attrName>
                                        </p:attrNameLst>
                                      </p:cBhvr>
                                      <p:tavLst>
                                        <p:tav tm="0">
                                          <p:val>
                                            <p:fltVal val="0"/>
                                          </p:val>
                                        </p:tav>
                                        <p:tav tm="100000">
                                          <p:val>
                                            <p:strVal val="#ppt_w"/>
                                          </p:val>
                                        </p:tav>
                                      </p:tavLst>
                                    </p:anim>
                                    <p:anim calcmode="lin" valueType="num">
                                      <p:cBhvr>
                                        <p:cTn id="19" dur="1000" fill="hold"/>
                                        <p:tgtEl>
                                          <p:spTgt spid="1026"/>
                                        </p:tgtEl>
                                        <p:attrNameLst>
                                          <p:attrName>ppt_h</p:attrName>
                                        </p:attrNameLst>
                                      </p:cBhvr>
                                      <p:tavLst>
                                        <p:tav tm="0">
                                          <p:val>
                                            <p:fltVal val="0"/>
                                          </p:val>
                                        </p:tav>
                                        <p:tav tm="100000">
                                          <p:val>
                                            <p:strVal val="#ppt_h"/>
                                          </p:val>
                                        </p:tav>
                                      </p:tavLst>
                                    </p:anim>
                                    <p:anim calcmode="lin" valueType="num">
                                      <p:cBhvr>
                                        <p:cTn id="20" dur="1000" fill="hold"/>
                                        <p:tgtEl>
                                          <p:spTgt spid="1026"/>
                                        </p:tgtEl>
                                        <p:attrNameLst>
                                          <p:attrName>style.rotation</p:attrName>
                                        </p:attrNameLst>
                                      </p:cBhvr>
                                      <p:tavLst>
                                        <p:tav tm="0">
                                          <p:val>
                                            <p:fltVal val="90"/>
                                          </p:val>
                                        </p:tav>
                                        <p:tav tm="100000">
                                          <p:val>
                                            <p:fltVal val="0"/>
                                          </p:val>
                                        </p:tav>
                                      </p:tavLst>
                                    </p:anim>
                                    <p:animEffect transition="in" filter="fade">
                                      <p:cBhvr>
                                        <p:cTn id="2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125412" y="6465888"/>
            <a:ext cx="2142331" cy="323850"/>
          </a:xfrm>
        </p:spPr>
        <p:txBody>
          <a:bodyPr/>
          <a:lstStyle/>
          <a:p>
            <a:pPr>
              <a:defRPr/>
            </a:pPr>
            <a:r>
              <a:rPr lang="es-ES_tradnl" sz="1100" b="1" dirty="0">
                <a:solidFill>
                  <a:schemeClr val="tx1"/>
                </a:solidFill>
              </a:rPr>
              <a:t>Fuente: </a:t>
            </a:r>
            <a:r>
              <a:rPr lang="es-ES_tradnl" b="1" dirty="0">
                <a:solidFill>
                  <a:schemeClr val="tx1"/>
                </a:solidFill>
              </a:rPr>
              <a:t>Amaro Gómez- </a:t>
            </a:r>
            <a:r>
              <a:rPr lang="es-ES_tradnl" b="1" dirty="0" err="1">
                <a:solidFill>
                  <a:schemeClr val="tx1"/>
                </a:solidFill>
              </a:rPr>
              <a:t>CReCER</a:t>
            </a:r>
            <a:r>
              <a:rPr lang="es-ES_tradnl" b="1" dirty="0">
                <a:solidFill>
                  <a:schemeClr val="tx1"/>
                </a:solidFill>
              </a:rPr>
              <a:t>  2015</a:t>
            </a:r>
          </a:p>
        </p:txBody>
      </p:sp>
      <p:sp>
        <p:nvSpPr>
          <p:cNvPr id="2" name="Rectángulo 1"/>
          <p:cNvSpPr/>
          <p:nvPr/>
        </p:nvSpPr>
        <p:spPr>
          <a:xfrm>
            <a:off x="1" y="44624"/>
            <a:ext cx="9144000" cy="6124754"/>
          </a:xfrm>
          <a:prstGeom prst="rect">
            <a:avLst/>
          </a:prstGeom>
        </p:spPr>
        <p:txBody>
          <a:bodyPr wrap="square">
            <a:spAutoFit/>
          </a:bodyPr>
          <a:lstStyle/>
          <a:p>
            <a:pPr algn="ctr"/>
            <a:r>
              <a:rPr lang="es-CO" sz="2800" b="1" dirty="0">
                <a:latin typeface="Calibri,BoldItalic"/>
              </a:rPr>
              <a:t>Algunos D</a:t>
            </a:r>
            <a:r>
              <a:rPr lang="es-CO" sz="2800" b="1" dirty="0">
                <a:latin typeface="Calibri" panose="020F0502020204030204" pitchFamily="34" charset="0"/>
              </a:rPr>
              <a:t>esafíos Macroeconómicos para Latino América:</a:t>
            </a:r>
          </a:p>
          <a:p>
            <a:pPr algn="l"/>
            <a:r>
              <a:rPr lang="es-CO" sz="2400" dirty="0">
                <a:latin typeface="Wingdings" panose="05000000000000000000" pitchFamily="2" charset="2"/>
              </a:rPr>
              <a:t> </a:t>
            </a:r>
            <a:r>
              <a:rPr lang="es-CO" sz="2400" b="1" dirty="0">
                <a:latin typeface="Calibri" panose="020F0502020204030204" pitchFamily="34" charset="0"/>
              </a:rPr>
              <a:t>Crecimiento económico sostenible en el largo plazo, con:</a:t>
            </a:r>
          </a:p>
          <a:p>
            <a:pPr marL="800100" lvl="1" indent="-342900" algn="l">
              <a:buFont typeface="Arial" panose="020B0604020202020204" pitchFamily="34" charset="0"/>
              <a:buChar char="•"/>
            </a:pPr>
            <a:r>
              <a:rPr lang="es-CO" sz="2000" i="1" dirty="0">
                <a:latin typeface="Calibri" panose="020F0502020204030204" pitchFamily="34" charset="0"/>
              </a:rPr>
              <a:t>Equilibrio fiscal</a:t>
            </a:r>
          </a:p>
          <a:p>
            <a:pPr marL="800100" lvl="1" indent="-342900" algn="l">
              <a:buFont typeface="Arial" panose="020B0604020202020204" pitchFamily="34" charset="0"/>
              <a:buChar char="•"/>
            </a:pPr>
            <a:r>
              <a:rPr lang="es-CO" sz="2000" i="1" dirty="0">
                <a:latin typeface="Calibri" panose="020F0502020204030204" pitchFamily="34" charset="0"/>
              </a:rPr>
              <a:t>Elevando la productividad</a:t>
            </a:r>
          </a:p>
          <a:p>
            <a:pPr marL="800100" lvl="1" indent="-342900" algn="l">
              <a:buFont typeface="Arial" panose="020B0604020202020204" pitchFamily="34" charset="0"/>
              <a:buChar char="•"/>
            </a:pPr>
            <a:r>
              <a:rPr lang="es-CO" sz="2000" i="1" dirty="0">
                <a:latin typeface="Calibri" panose="020F0502020204030204" pitchFamily="34" charset="0"/>
              </a:rPr>
              <a:t>Generando empleo</a:t>
            </a:r>
          </a:p>
          <a:p>
            <a:pPr algn="l"/>
            <a:r>
              <a:rPr lang="es-CO" sz="2400" dirty="0">
                <a:latin typeface="Wingdings" panose="05000000000000000000" pitchFamily="2" charset="2"/>
              </a:rPr>
              <a:t> </a:t>
            </a:r>
            <a:r>
              <a:rPr lang="es-CO" sz="2400" b="1" dirty="0">
                <a:latin typeface="Calibri" panose="020F0502020204030204" pitchFamily="34" charset="0"/>
              </a:rPr>
              <a:t>Exportaciones: reducir la dependencia de las mercaderías</a:t>
            </a:r>
          </a:p>
          <a:p>
            <a:pPr algn="l"/>
            <a:r>
              <a:rPr lang="es-CO" sz="2400" dirty="0">
                <a:latin typeface="Wingdings" panose="05000000000000000000" pitchFamily="2" charset="2"/>
              </a:rPr>
              <a:t> </a:t>
            </a:r>
            <a:r>
              <a:rPr lang="es-CO" sz="2400" b="1" dirty="0">
                <a:latin typeface="Calibri" panose="020F0502020204030204" pitchFamily="34" charset="0"/>
              </a:rPr>
              <a:t>Elevar la tasa de ahorro doméstico y mantener atracción de los</a:t>
            </a:r>
          </a:p>
          <a:p>
            <a:pPr algn="l"/>
            <a:r>
              <a:rPr lang="es-CO" sz="2400" b="1" dirty="0">
                <a:latin typeface="Calibri" panose="020F0502020204030204" pitchFamily="34" charset="0"/>
              </a:rPr>
              <a:t>inversionistas extranjeros</a:t>
            </a:r>
          </a:p>
          <a:p>
            <a:pPr algn="l"/>
            <a:r>
              <a:rPr lang="es-CO" sz="2400" dirty="0">
                <a:latin typeface="Wingdings" panose="05000000000000000000" pitchFamily="2" charset="2"/>
              </a:rPr>
              <a:t> </a:t>
            </a:r>
            <a:r>
              <a:rPr lang="es-CO" sz="2400" b="1" dirty="0">
                <a:latin typeface="Calibri" panose="020F0502020204030204" pitchFamily="34" charset="0"/>
              </a:rPr>
              <a:t>Aumentar la tasa de inversión, y</a:t>
            </a:r>
          </a:p>
          <a:p>
            <a:pPr algn="l"/>
            <a:r>
              <a:rPr lang="es-CO" sz="2400" dirty="0">
                <a:latin typeface="Wingdings" panose="05000000000000000000" pitchFamily="2" charset="2"/>
              </a:rPr>
              <a:t> </a:t>
            </a:r>
            <a:r>
              <a:rPr lang="es-CO" sz="2400" b="1" dirty="0">
                <a:latin typeface="Calibri" panose="020F0502020204030204" pitchFamily="34" charset="0"/>
              </a:rPr>
              <a:t>Proyectos con maduración a largo plazo en infraestructura</a:t>
            </a:r>
          </a:p>
          <a:p>
            <a:pPr algn="l"/>
            <a:r>
              <a:rPr lang="es-CO" sz="2400" dirty="0">
                <a:latin typeface="Wingdings" panose="05000000000000000000" pitchFamily="2" charset="2"/>
              </a:rPr>
              <a:t> </a:t>
            </a:r>
            <a:r>
              <a:rPr lang="es-CO" sz="2400" b="1" dirty="0">
                <a:latin typeface="Calibri" panose="020F0502020204030204" pitchFamily="34" charset="0"/>
              </a:rPr>
              <a:t>Estímulo a innovación y modernización</a:t>
            </a:r>
          </a:p>
          <a:p>
            <a:pPr algn="l"/>
            <a:r>
              <a:rPr lang="es-CO" sz="2400" dirty="0">
                <a:latin typeface="Wingdings" panose="05000000000000000000" pitchFamily="2" charset="2"/>
              </a:rPr>
              <a:t> </a:t>
            </a:r>
            <a:r>
              <a:rPr lang="es-CO" sz="2400" b="1" dirty="0">
                <a:latin typeface="Calibri" panose="020F0502020204030204" pitchFamily="34" charset="0"/>
              </a:rPr>
              <a:t>Desarrollar la economía doméstica y el mercado de valores</a:t>
            </a:r>
          </a:p>
          <a:p>
            <a:r>
              <a:rPr lang="es-CO" sz="2800" b="1" dirty="0" err="1">
                <a:latin typeface="Calibri,Bold"/>
              </a:rPr>
              <a:t>PYMEs</a:t>
            </a:r>
            <a:r>
              <a:rPr lang="es-CO" sz="2800" b="1" dirty="0">
                <a:latin typeface="Calibri,Bold"/>
              </a:rPr>
              <a:t> - Pequeñas y Medianas empresas son 	fundamentales</a:t>
            </a:r>
            <a:endParaRPr lang="es-CO"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2360" y="476672"/>
            <a:ext cx="1331640" cy="2088231"/>
          </a:xfrm>
          <a:prstGeom prst="rect">
            <a:avLst/>
          </a:prstGeom>
        </p:spPr>
      </p:pic>
    </p:spTree>
    <p:extLst>
      <p:ext uri="{BB962C8B-B14F-4D97-AF65-F5344CB8AC3E}">
        <p14:creationId xmlns:p14="http://schemas.microsoft.com/office/powerpoint/2010/main" val="1286160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125413" y="6561534"/>
            <a:ext cx="1905000" cy="323850"/>
          </a:xfrm>
        </p:spPr>
        <p:txBody>
          <a:bodyPr/>
          <a:lstStyle/>
          <a:p>
            <a:pPr>
              <a:defRPr/>
            </a:pPr>
            <a:r>
              <a:rPr lang="es-ES_tradnl" sz="1100" b="1" dirty="0">
                <a:solidFill>
                  <a:schemeClr val="tx1"/>
                </a:solidFill>
              </a:rPr>
              <a:t>Fuente: </a:t>
            </a:r>
            <a:r>
              <a:rPr lang="es-ES_tradnl" b="1" dirty="0">
                <a:solidFill>
                  <a:schemeClr val="tx1"/>
                </a:solidFill>
              </a:rPr>
              <a:t>Amaro Gómez- </a:t>
            </a:r>
            <a:r>
              <a:rPr lang="es-ES_tradnl" b="1" dirty="0" err="1">
                <a:solidFill>
                  <a:schemeClr val="tx1"/>
                </a:solidFill>
              </a:rPr>
              <a:t>CReCER</a:t>
            </a:r>
            <a:r>
              <a:rPr lang="es-ES_tradnl" b="1" dirty="0">
                <a:solidFill>
                  <a:schemeClr val="tx1"/>
                </a:solidFill>
              </a:rPr>
              <a:t>  2015</a:t>
            </a:r>
          </a:p>
        </p:txBody>
      </p:sp>
      <p:sp>
        <p:nvSpPr>
          <p:cNvPr id="4" name="Rectángulo 3"/>
          <p:cNvSpPr/>
          <p:nvPr/>
        </p:nvSpPr>
        <p:spPr>
          <a:xfrm>
            <a:off x="0" y="44624"/>
            <a:ext cx="9144000" cy="6444841"/>
          </a:xfrm>
          <a:prstGeom prst="rect">
            <a:avLst/>
          </a:prstGeom>
        </p:spPr>
        <p:txBody>
          <a:bodyPr wrap="square">
            <a:spAutoFit/>
          </a:bodyPr>
          <a:lstStyle/>
          <a:p>
            <a:pPr algn="l"/>
            <a:r>
              <a:rPr lang="es-CO" sz="2400" b="1" dirty="0">
                <a:latin typeface="Calibri,Bold"/>
              </a:rPr>
              <a:t>Pequeñas y Medianas Empresas: Características y Desafíos</a:t>
            </a:r>
          </a:p>
          <a:p>
            <a:pPr algn="l"/>
            <a:r>
              <a:rPr lang="es-CO" sz="2800" b="1" dirty="0">
                <a:latin typeface="Wingdings" panose="05000000000000000000" pitchFamily="2" charset="2"/>
              </a:rPr>
              <a:t> </a:t>
            </a:r>
            <a:r>
              <a:rPr lang="es-CO" sz="2800" b="1" dirty="0">
                <a:latin typeface="Calibri" panose="020F0502020204030204" pitchFamily="34" charset="0"/>
              </a:rPr>
              <a:t>Características:</a:t>
            </a:r>
          </a:p>
          <a:p>
            <a:pPr algn="l"/>
            <a:r>
              <a:rPr lang="es-CO" sz="2400" dirty="0">
                <a:latin typeface="Wingdings" panose="05000000000000000000" pitchFamily="2" charset="2"/>
              </a:rPr>
              <a:t>	 	</a:t>
            </a:r>
            <a:r>
              <a:rPr lang="es-CO" sz="2400" dirty="0">
                <a:latin typeface="Calibri" panose="020F0502020204030204" pitchFamily="34" charset="0"/>
              </a:rPr>
              <a:t>Gran número de organizaciones (&gt; 90%)</a:t>
            </a:r>
          </a:p>
          <a:p>
            <a:pPr lvl="1" algn="l"/>
            <a:r>
              <a:rPr lang="es-CO" sz="2400" dirty="0">
                <a:latin typeface="Wingdings" panose="05000000000000000000" pitchFamily="2" charset="2"/>
              </a:rPr>
              <a:t>	 	</a:t>
            </a:r>
            <a:r>
              <a:rPr lang="es-CO" sz="2400" dirty="0">
                <a:latin typeface="Calibri" panose="020F0502020204030204" pitchFamily="34" charset="0"/>
              </a:rPr>
              <a:t>Generan mayor cuantidad de empleos</a:t>
            </a:r>
          </a:p>
          <a:p>
            <a:pPr lvl="1" algn="l"/>
            <a:r>
              <a:rPr lang="es-CO" sz="2400" dirty="0">
                <a:latin typeface="Wingdings" panose="05000000000000000000" pitchFamily="2" charset="2"/>
              </a:rPr>
              <a:t>	 	</a:t>
            </a:r>
            <a:r>
              <a:rPr lang="es-CO" sz="2400" dirty="0">
                <a:latin typeface="Calibri" panose="020F0502020204030204" pitchFamily="34" charset="0"/>
              </a:rPr>
              <a:t>Elevada tasa de mortalidad (superior a 70% en 5 años)</a:t>
            </a:r>
          </a:p>
          <a:p>
            <a:pPr lvl="1" algn="l"/>
            <a:r>
              <a:rPr lang="es-CO" sz="2400" dirty="0">
                <a:latin typeface="Wingdings" panose="05000000000000000000" pitchFamily="2" charset="2"/>
              </a:rPr>
              <a:t>	 	</a:t>
            </a:r>
            <a:r>
              <a:rPr lang="es-CO" sz="2400" dirty="0">
                <a:latin typeface="Calibri" panose="020F0502020204030204" pitchFamily="34" charset="0"/>
              </a:rPr>
              <a:t>Estructura organizacional simples</a:t>
            </a:r>
          </a:p>
          <a:p>
            <a:pPr algn="l"/>
            <a:r>
              <a:rPr lang="es-CO" sz="2400" dirty="0">
                <a:latin typeface="Wingdings" panose="05000000000000000000" pitchFamily="2" charset="2"/>
              </a:rPr>
              <a:t>	 	</a:t>
            </a:r>
            <a:r>
              <a:rPr lang="es-CO" sz="2400" dirty="0">
                <a:latin typeface="Calibri" panose="020F0502020204030204" pitchFamily="34" charset="0"/>
              </a:rPr>
              <a:t>Gestión financiera del negocio y de los dueños 			‘combinada’</a:t>
            </a:r>
          </a:p>
          <a:p>
            <a:pPr algn="l"/>
            <a:r>
              <a:rPr lang="es-CO" sz="2800" b="1" dirty="0">
                <a:latin typeface="Wingdings" panose="05000000000000000000" pitchFamily="2" charset="2"/>
              </a:rPr>
              <a:t> </a:t>
            </a:r>
            <a:r>
              <a:rPr lang="es-CO" sz="2800" b="1" dirty="0">
                <a:latin typeface="Calibri" panose="020F0502020204030204" pitchFamily="34" charset="0"/>
              </a:rPr>
              <a:t>Desafíos:</a:t>
            </a:r>
          </a:p>
          <a:p>
            <a:pPr algn="l"/>
            <a:r>
              <a:rPr lang="es-CO" sz="2400" dirty="0">
                <a:latin typeface="Wingdings" panose="05000000000000000000" pitchFamily="2" charset="2"/>
              </a:rPr>
              <a:t>	 	</a:t>
            </a:r>
            <a:r>
              <a:rPr lang="es-CO" sz="2400" dirty="0">
                <a:latin typeface="Calibri" panose="020F0502020204030204" pitchFamily="34" charset="0"/>
              </a:rPr>
              <a:t>Atracción, capacitación y retención de empleados</a:t>
            </a:r>
          </a:p>
          <a:p>
            <a:pPr algn="l"/>
            <a:r>
              <a:rPr lang="es-CO" sz="2400" dirty="0">
                <a:latin typeface="Wingdings" panose="05000000000000000000" pitchFamily="2" charset="2"/>
              </a:rPr>
              <a:t>	 	</a:t>
            </a:r>
            <a:r>
              <a:rPr lang="es-CO" sz="2400" dirty="0">
                <a:latin typeface="Calibri" panose="020F0502020204030204" pitchFamily="34" charset="0"/>
              </a:rPr>
              <a:t>Desarrollo de productos e innovación</a:t>
            </a:r>
          </a:p>
          <a:p>
            <a:pPr algn="l"/>
            <a:r>
              <a:rPr lang="es-CO" sz="2400" dirty="0">
                <a:latin typeface="Wingdings" panose="05000000000000000000" pitchFamily="2" charset="2"/>
              </a:rPr>
              <a:t>	 	</a:t>
            </a:r>
            <a:r>
              <a:rPr lang="es-CO" sz="2400" dirty="0">
                <a:latin typeface="Calibri" panose="020F0502020204030204" pitchFamily="34" charset="0"/>
              </a:rPr>
              <a:t>Mejorar estructura organizacional y profesional</a:t>
            </a:r>
          </a:p>
          <a:p>
            <a:pPr algn="l"/>
            <a:r>
              <a:rPr lang="es-CO" sz="2400" dirty="0">
                <a:latin typeface="Wingdings" panose="05000000000000000000" pitchFamily="2" charset="2"/>
              </a:rPr>
              <a:t> </a:t>
            </a:r>
            <a:r>
              <a:rPr lang="es-CO" sz="2800" b="1" i="1" dirty="0">
                <a:latin typeface="Calibri,BoldItalic"/>
              </a:rPr>
              <a:t>Acceso a préstamos y atracción de inversionistas</a:t>
            </a:r>
          </a:p>
          <a:p>
            <a:pPr algn="l"/>
            <a:r>
              <a:rPr lang="es-CO" sz="2800" b="1" dirty="0">
                <a:latin typeface="Calibri,Bold"/>
              </a:rPr>
              <a:t>	</a:t>
            </a:r>
            <a:endParaRPr lang="es-CO" sz="2800" dirty="0"/>
          </a:p>
        </p:txBody>
      </p:sp>
    </p:spTree>
    <p:extLst>
      <p:ext uri="{BB962C8B-B14F-4D97-AF65-F5344CB8AC3E}">
        <p14:creationId xmlns:p14="http://schemas.microsoft.com/office/powerpoint/2010/main" val="18603153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15</a:t>
            </a:fld>
            <a:endParaRPr lang="es-ES_tradnl" dirty="0"/>
          </a:p>
        </p:txBody>
      </p:sp>
      <p:pic>
        <p:nvPicPr>
          <p:cNvPr id="1028" name="Picture 4" descr="http://historiaybiografias.com/archivos_varios2/bab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6193515" cy="37170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s://abelial.files.wordpress.com/2013/04/torre-de-babel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93515" y="0"/>
            <a:ext cx="2986997" cy="37170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Resultado de imagen para torre de bab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717034"/>
            <a:ext cx="2555776" cy="32101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ángulo 4"/>
          <p:cNvSpPr/>
          <p:nvPr/>
        </p:nvSpPr>
        <p:spPr bwMode="auto">
          <a:xfrm>
            <a:off x="2555776" y="3717033"/>
            <a:ext cx="6624736" cy="3210167"/>
          </a:xfrm>
          <a:prstGeom prst="rect">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s-CO" sz="1600" b="1" i="1" dirty="0"/>
              <a:t>Significativa edificación mencionada en el judeocristiano, construida por los hombres en tiempos inmemoriales y que fehacientemente se lo puede identificar con el histórico zigurat de la antigua ciudad de Babilonia. Este edificio, en cuya cúspide estaba la </a:t>
            </a:r>
            <a:r>
              <a:rPr lang="es-CO" sz="1600" b="1" i="1" u="sng" dirty="0" err="1">
                <a:hlinkClick r:id="rId5" tooltip="Esagila"/>
              </a:rPr>
              <a:t>Esagila</a:t>
            </a:r>
            <a:r>
              <a:rPr lang="es-CO" sz="1600" b="1" i="1" dirty="0"/>
              <a:t> -templo dedicado a </a:t>
            </a:r>
            <a:r>
              <a:rPr lang="es-CO" sz="1600" b="1" i="1" u="sng" dirty="0" err="1">
                <a:hlinkClick r:id="rId6" tooltip="Marduk"/>
              </a:rPr>
              <a:t>Marduk</a:t>
            </a:r>
            <a:r>
              <a:rPr lang="es-CO" sz="1600" b="1" i="1" dirty="0"/>
              <a:t>-, originalmente tenía siete pisos de altura y más de 91 metros, pero pocos de sus restos permanecen en la actualidad.</a:t>
            </a:r>
          </a:p>
          <a:p>
            <a:r>
              <a:rPr lang="es-CO" sz="1600" b="1" i="1" dirty="0"/>
              <a:t>La Torre de Babel no solo es una edificación clave en la tradición judeocristiana y mencionada en el antiguo Testamento, sino también pertenece al ideario universal y su historia ha trascendido generaciones. Pero la leyenda de la torre reposa sobre una realidad, pues existía en efecto en Babilonia una construcción de varios pisos y de origen desconocido, que era ya restaurada en tiempos de </a:t>
            </a:r>
            <a:r>
              <a:rPr lang="es-CO" sz="1600" b="1" i="1" dirty="0" err="1"/>
              <a:t>Nabopolasar</a:t>
            </a:r>
            <a:r>
              <a:rPr lang="es-CO" sz="1600" b="1" i="1" dirty="0"/>
              <a:t> (625-605 AC), fundador de la dinastía caldea.</a:t>
            </a:r>
          </a:p>
        </p:txBody>
      </p:sp>
    </p:spTree>
    <p:extLst>
      <p:ext uri="{BB962C8B-B14F-4D97-AF65-F5344CB8AC3E}">
        <p14:creationId xmlns:p14="http://schemas.microsoft.com/office/powerpoint/2010/main" val="736054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1000"/>
                                        <p:tgtEl>
                                          <p:spTgt spid="1032"/>
                                        </p:tgtEl>
                                      </p:cBhvr>
                                    </p:animEffect>
                                    <p:anim calcmode="lin" valueType="num">
                                      <p:cBhvr>
                                        <p:cTn id="13" dur="1000" fill="hold"/>
                                        <p:tgtEl>
                                          <p:spTgt spid="1032"/>
                                        </p:tgtEl>
                                        <p:attrNameLst>
                                          <p:attrName>ppt_x</p:attrName>
                                        </p:attrNameLst>
                                      </p:cBhvr>
                                      <p:tavLst>
                                        <p:tav tm="0">
                                          <p:val>
                                            <p:strVal val="#ppt_x"/>
                                          </p:val>
                                        </p:tav>
                                        <p:tav tm="100000">
                                          <p:val>
                                            <p:strVal val="#ppt_x"/>
                                          </p:val>
                                        </p:tav>
                                      </p:tavLst>
                                    </p:anim>
                                    <p:anim calcmode="lin" valueType="num">
                                      <p:cBhvr>
                                        <p:cTn id="1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 calcmode="lin" valueType="num">
                                      <p:cBhvr additive="base">
                                        <p:cTn id="19" dur="500" fill="hold"/>
                                        <p:tgtEl>
                                          <p:spTgt spid="1036"/>
                                        </p:tgtEl>
                                        <p:attrNameLst>
                                          <p:attrName>ppt_x</p:attrName>
                                        </p:attrNameLst>
                                      </p:cBhvr>
                                      <p:tavLst>
                                        <p:tav tm="0">
                                          <p:val>
                                            <p:strVal val="#ppt_x"/>
                                          </p:val>
                                        </p:tav>
                                        <p:tav tm="100000">
                                          <p:val>
                                            <p:strVal val="#ppt_x"/>
                                          </p:val>
                                        </p:tav>
                                      </p:tavLst>
                                    </p:anim>
                                    <p:anim calcmode="lin" valueType="num">
                                      <p:cBhvr additive="base">
                                        <p:cTn id="20"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0"/>
          </p:nvPr>
        </p:nvSpPr>
        <p:spPr/>
        <p:txBody>
          <a:bodyPr/>
          <a:lstStyle/>
          <a:p>
            <a:pPr>
              <a:defRPr/>
            </a:pPr>
            <a:fld id="{680876C3-5B85-43D9-9CB8-66632069018E}" type="slidenum">
              <a:rPr lang="es-ES_tradnl" smtClean="0"/>
              <a:pPr>
                <a:defRPr/>
              </a:pPr>
              <a:t>16</a:t>
            </a:fld>
            <a:endParaRPr lang="es-ES_tradnl" dirty="0"/>
          </a:p>
        </p:txBody>
      </p:sp>
      <p:sp>
        <p:nvSpPr>
          <p:cNvPr id="6" name="1 Título"/>
          <p:cNvSpPr>
            <a:spLocks noGrp="1"/>
          </p:cNvSpPr>
          <p:nvPr>
            <p:ph type="ctrTitle"/>
          </p:nvPr>
        </p:nvSpPr>
        <p:spPr bwMode="auto">
          <a:xfrm>
            <a:off x="0" y="2511425"/>
            <a:ext cx="9144000" cy="15808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es-CO" altLang="es-ES" sz="4600" dirty="0">
                <a:ln>
                  <a:noFill/>
                </a:ln>
              </a:rPr>
              <a:t>1. Contexto legal de la convergencia a NIIF/NIC y NICSP</a:t>
            </a:r>
          </a:p>
        </p:txBody>
      </p:sp>
      <p:pic>
        <p:nvPicPr>
          <p:cNvPr id="5" name="Picture 2" descr="Resultado de imagen para NI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4211960" cy="18448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ultado de imagen para NI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8024" y="0"/>
            <a:ext cx="4312433" cy="1844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Resultado de imagen para NI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128" y="4168580"/>
            <a:ext cx="3419872" cy="274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sultado de imagen para NI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5413" y="4149080"/>
            <a:ext cx="3006427" cy="2741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31840" y="4005065"/>
            <a:ext cx="273630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79912" y="5445224"/>
            <a:ext cx="1368153" cy="360040"/>
          </a:xfrm>
          <a:prstGeom prst="rect">
            <a:avLst/>
          </a:prstGeom>
        </p:spPr>
      </p:pic>
    </p:spTree>
    <p:extLst>
      <p:ext uri="{BB962C8B-B14F-4D97-AF65-F5344CB8AC3E}">
        <p14:creationId xmlns:p14="http://schemas.microsoft.com/office/powerpoint/2010/main" val="13315280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4 Título"/>
          <p:cNvSpPr>
            <a:spLocks noGrp="1"/>
          </p:cNvSpPr>
          <p:nvPr>
            <p:ph type="ctrTitle"/>
          </p:nvPr>
        </p:nvSpPr>
        <p:spPr bwMode="auto">
          <a:xfrm>
            <a:off x="34924" y="764704"/>
            <a:ext cx="4537076" cy="648072"/>
          </a:xfrm>
          <a:noFill/>
          <a:ln w="9525">
            <a:solidFill>
              <a:srgbClr val="000000"/>
            </a:solidFill>
            <a:miter lim="800000"/>
            <a:headEnd/>
            <a:tailEnd/>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es-ES" sz="1800" dirty="0">
                <a:cs typeface="Times New Roman" pitchFamily="18" charset="0"/>
              </a:rPr>
              <a:t>Estrategia de Convergencia de la Regulación Contable Pública  hacia NIIF y NICSP</a:t>
            </a:r>
            <a:endParaRPr lang="es-ES" altLang="es-ES" sz="1900" dirty="0"/>
          </a:p>
        </p:txBody>
      </p:sp>
      <p:sp>
        <p:nvSpPr>
          <p:cNvPr id="4" name="3 Marcador de número de diapositiva"/>
          <p:cNvSpPr>
            <a:spLocks noGrp="1"/>
          </p:cNvSpPr>
          <p:nvPr>
            <p:ph type="sldNum" sz="quarter" idx="20"/>
          </p:nvPr>
        </p:nvSpPr>
        <p:spPr/>
        <p:txBody>
          <a:bodyPr/>
          <a:lstStyle/>
          <a:p>
            <a:pPr>
              <a:defRPr/>
            </a:pPr>
            <a:fld id="{A734510A-6B79-433E-8C0E-44E491A537AF}" type="slidenum">
              <a:rPr lang="es-ES_tradnl"/>
              <a:pPr>
                <a:defRPr/>
              </a:pPr>
              <a:t>17</a:t>
            </a:fld>
            <a:endParaRPr lang="es-ES_tradnl"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7984" y="2493698"/>
            <a:ext cx="4932548" cy="4679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bwMode="auto">
          <a:xfrm>
            <a:off x="5668068" y="5141229"/>
            <a:ext cx="2360315" cy="30399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s-CO" sz="2000" b="0" i="0" u="none" strike="noStrike" cap="none" normalizeH="0" baseline="0" dirty="0">
                <a:ln>
                  <a:noFill/>
                </a:ln>
                <a:solidFill>
                  <a:schemeClr val="tx1"/>
                </a:solidFill>
                <a:effectLst/>
                <a:latin typeface="Times New Roman" pitchFamily="18" charset="0"/>
              </a:rPr>
              <a:t>          </a:t>
            </a:r>
            <a:r>
              <a:rPr kumimoji="0" lang="es-CO" sz="2000" b="1" i="0" u="none" strike="noStrike" cap="none" normalizeH="0" baseline="0" dirty="0">
                <a:ln>
                  <a:noFill/>
                </a:ln>
                <a:solidFill>
                  <a:schemeClr val="accent2">
                    <a:lumMod val="50000"/>
                  </a:schemeClr>
                </a:solidFill>
                <a:effectLst/>
                <a:latin typeface="Times New Roman" pitchFamily="18" charset="0"/>
              </a:rPr>
              <a:t>NICSP</a:t>
            </a:r>
          </a:p>
        </p:txBody>
      </p:sp>
      <p:pic>
        <p:nvPicPr>
          <p:cNvPr id="11" name="Imagen 1"/>
          <p:cNvPicPr>
            <a:picLocks noChangeAspect="1"/>
          </p:cNvPicPr>
          <p:nvPr/>
        </p:nvPicPr>
        <p:blipFill>
          <a:blip r:embed="rId4"/>
          <a:stretch>
            <a:fillRect/>
          </a:stretch>
        </p:blipFill>
        <p:spPr>
          <a:xfrm>
            <a:off x="4716016" y="332656"/>
            <a:ext cx="4320480" cy="2304256"/>
          </a:xfrm>
          <a:prstGeom prst="rect">
            <a:avLst/>
          </a:prstGeom>
          <a:ln>
            <a:solidFill>
              <a:schemeClr val="bg1"/>
            </a:solidFill>
          </a:ln>
          <a:effectLst>
            <a:glow rad="139700">
              <a:srgbClr val="809EC2">
                <a:satMod val="175000"/>
                <a:alpha val="40000"/>
              </a:srgbClr>
            </a:glow>
            <a:outerShdw blurRad="50800" dist="38100" algn="l" rotWithShape="0">
              <a:prstClr val="black">
                <a:alpha val="40000"/>
              </a:prstClr>
            </a:outerShdw>
          </a:effectLst>
        </p:spPr>
      </p:pic>
      <p:pic>
        <p:nvPicPr>
          <p:cNvPr id="1028" name="Picture 4" descr="http://www.enciclopediacolombiana.com/enciclopediacolombiana/departamentos/mapa_colombia_jp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1377" y="1484784"/>
            <a:ext cx="3910583" cy="53769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ipe(left)">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5 Título"/>
          <p:cNvSpPr>
            <a:spLocks noGrp="1"/>
          </p:cNvSpPr>
          <p:nvPr>
            <p:ph type="ctrTitle"/>
          </p:nvPr>
        </p:nvSpPr>
        <p:spPr bwMode="auto">
          <a:xfrm>
            <a:off x="467544" y="259904"/>
            <a:ext cx="7920880" cy="9368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s-ES" sz="4400" dirty="0">
                <a:effectLst>
                  <a:outerShdw blurRad="38100" dist="38100" dir="2700000" algn="tl">
                    <a:srgbClr val="000000"/>
                  </a:outerShdw>
                </a:effectLst>
                <a:latin typeface="Calibri" pitchFamily="34" charset="0"/>
                <a:cs typeface="Arial" charset="0"/>
              </a:rPr>
              <a:t>Contexto Legal NIIF/NIC y NICSP</a:t>
            </a:r>
            <a:endParaRPr lang="es-ES" altLang="es-ES" sz="4400" dirty="0"/>
          </a:p>
        </p:txBody>
      </p:sp>
      <p:sp>
        <p:nvSpPr>
          <p:cNvPr id="3" name="2 Marcador de número de diapositiva"/>
          <p:cNvSpPr>
            <a:spLocks noGrp="1"/>
          </p:cNvSpPr>
          <p:nvPr>
            <p:ph type="sldNum" sz="quarter" idx="15"/>
          </p:nvPr>
        </p:nvSpPr>
        <p:spPr/>
        <p:txBody>
          <a:bodyPr/>
          <a:lstStyle/>
          <a:p>
            <a:pPr>
              <a:defRPr/>
            </a:pPr>
            <a:fld id="{5B9744C6-0976-4199-BD6F-DDF0E7FB7E0D}" type="slidenum">
              <a:rPr lang="es-ES_tradnl"/>
              <a:pPr>
                <a:defRPr/>
              </a:pPr>
              <a:t>18</a:t>
            </a:fld>
            <a:endParaRPr lang="es-ES_tradnl" dirty="0"/>
          </a:p>
        </p:txBody>
      </p:sp>
      <p:sp>
        <p:nvSpPr>
          <p:cNvPr id="6" name="Rectangle 12"/>
          <p:cNvSpPr txBox="1">
            <a:spLocks noChangeArrowheads="1"/>
          </p:cNvSpPr>
          <p:nvPr/>
        </p:nvSpPr>
        <p:spPr bwMode="auto">
          <a:xfrm>
            <a:off x="251521" y="980728"/>
            <a:ext cx="8568952" cy="573691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47675" indent="-382588" algn="l" rtl="0" eaLnBrk="0" fontAlgn="base" hangingPunct="0">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eaLnBrk="1" hangingPunct="1">
              <a:lnSpc>
                <a:spcPct val="90000"/>
              </a:lnSpc>
            </a:pPr>
            <a:endParaRPr lang="es-ES" altLang="es-ES" sz="1800" b="1" dirty="0">
              <a:latin typeface="Calibri" pitchFamily="34" charset="0"/>
            </a:endParaRPr>
          </a:p>
          <a:p>
            <a:pPr marL="65087" indent="0" eaLnBrk="1" hangingPunct="1">
              <a:lnSpc>
                <a:spcPct val="90000"/>
              </a:lnSpc>
              <a:buNone/>
            </a:pPr>
            <a:endParaRPr lang="es-ES" altLang="es-ES" sz="1800" b="1" dirty="0">
              <a:latin typeface="Calibri" pitchFamily="34" charset="0"/>
            </a:endParaRPr>
          </a:p>
          <a:p>
            <a:pPr marL="65087" indent="0" eaLnBrk="1" hangingPunct="1">
              <a:lnSpc>
                <a:spcPct val="90000"/>
              </a:lnSpc>
              <a:buNone/>
            </a:pPr>
            <a:endParaRPr lang="es-ES" altLang="es-ES" sz="1800" b="1" dirty="0">
              <a:latin typeface="Calibri" pitchFamily="34" charset="0"/>
            </a:endParaRPr>
          </a:p>
          <a:p>
            <a:pPr eaLnBrk="1" hangingPunct="1">
              <a:lnSpc>
                <a:spcPct val="90000"/>
              </a:lnSpc>
            </a:pPr>
            <a:endParaRPr lang="es-ES" altLang="es-ES" sz="1800" b="1" dirty="0">
              <a:latin typeface="Calibri" pitchFamily="34" charset="0"/>
            </a:endParaRPr>
          </a:p>
          <a:p>
            <a:pPr eaLnBrk="1" hangingPunct="1">
              <a:lnSpc>
                <a:spcPct val="90000"/>
              </a:lnSpc>
            </a:pPr>
            <a:endParaRPr lang="es-ES" altLang="es-ES" sz="1800" b="1" dirty="0">
              <a:latin typeface="Calibri" pitchFamily="34" charset="0"/>
            </a:endParaRPr>
          </a:p>
          <a:p>
            <a:pPr eaLnBrk="1" hangingPunct="1">
              <a:lnSpc>
                <a:spcPct val="90000"/>
              </a:lnSpc>
            </a:pPr>
            <a:endParaRPr lang="es-ES" altLang="es-ES" sz="1800" b="1" dirty="0">
              <a:latin typeface="Calibri" pitchFamily="34" charset="0"/>
            </a:endParaRPr>
          </a:p>
          <a:p>
            <a:pPr eaLnBrk="1" hangingPunct="1">
              <a:lnSpc>
                <a:spcPct val="90000"/>
              </a:lnSpc>
            </a:pPr>
            <a:endParaRPr lang="es-ES" altLang="es-ES" sz="1800" b="1" dirty="0">
              <a:latin typeface="Calibri" pitchFamily="34" charset="0"/>
            </a:endParaRPr>
          </a:p>
          <a:p>
            <a:pPr eaLnBrk="1" hangingPunct="1">
              <a:lnSpc>
                <a:spcPct val="90000"/>
              </a:lnSpc>
            </a:pPr>
            <a:endParaRPr lang="es-ES" altLang="es-ES" sz="1800" b="1" dirty="0">
              <a:latin typeface="Calibri" pitchFamily="34" charset="0"/>
            </a:endParaRPr>
          </a:p>
          <a:p>
            <a:pPr eaLnBrk="1" hangingPunct="1">
              <a:lnSpc>
                <a:spcPct val="90000"/>
              </a:lnSpc>
            </a:pPr>
            <a:endParaRPr lang="es-ES" altLang="es-ES" sz="1600" b="1" dirty="0">
              <a:latin typeface="Calibri" pitchFamily="34" charset="0"/>
            </a:endParaRPr>
          </a:p>
        </p:txBody>
      </p:sp>
      <p:sp>
        <p:nvSpPr>
          <p:cNvPr id="5" name="4 Forma libre"/>
          <p:cNvSpPr/>
          <p:nvPr/>
        </p:nvSpPr>
        <p:spPr>
          <a:xfrm>
            <a:off x="611560" y="1628800"/>
            <a:ext cx="2736304" cy="800978"/>
          </a:xfrm>
          <a:custGeom>
            <a:avLst/>
            <a:gdLst>
              <a:gd name="connsiteX0" fmla="*/ 0 w 2786105"/>
              <a:gd name="connsiteY0" fmla="*/ 0 h 611175"/>
              <a:gd name="connsiteX1" fmla="*/ 2786105 w 2786105"/>
              <a:gd name="connsiteY1" fmla="*/ 0 h 611175"/>
              <a:gd name="connsiteX2" fmla="*/ 2786105 w 2786105"/>
              <a:gd name="connsiteY2" fmla="*/ 611175 h 611175"/>
              <a:gd name="connsiteX3" fmla="*/ 0 w 2786105"/>
              <a:gd name="connsiteY3" fmla="*/ 611175 h 611175"/>
              <a:gd name="connsiteX4" fmla="*/ 0 w 2786105"/>
              <a:gd name="connsiteY4" fmla="*/ 0 h 61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11175">
                <a:moveTo>
                  <a:pt x="0" y="0"/>
                </a:moveTo>
                <a:lnTo>
                  <a:pt x="2786105" y="0"/>
                </a:lnTo>
                <a:lnTo>
                  <a:pt x="2786105" y="611175"/>
                </a:lnTo>
                <a:lnTo>
                  <a:pt x="0" y="611175"/>
                </a:lnTo>
                <a:lnTo>
                  <a:pt x="0" y="0"/>
                </a:lnTo>
                <a:close/>
              </a:path>
            </a:pathLst>
          </a:custGeom>
          <a:ln>
            <a:solidFill>
              <a:schemeClr val="accent6">
                <a:lumMod val="75000"/>
              </a:schemeClr>
            </a:solidFill>
          </a:ln>
          <a:effectLst>
            <a:glow rad="63500">
              <a:schemeClr val="accent3">
                <a:satMod val="175000"/>
                <a:alpha val="40000"/>
              </a:schemeClr>
            </a:glo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Artículo 354 de la Constitución Política</a:t>
            </a:r>
            <a:endParaRPr lang="es-ES" sz="2000" kern="1200" dirty="0"/>
          </a:p>
        </p:txBody>
      </p:sp>
      <p:sp>
        <p:nvSpPr>
          <p:cNvPr id="8" name="7 Rectángulo"/>
          <p:cNvSpPr/>
          <p:nvPr/>
        </p:nvSpPr>
        <p:spPr>
          <a:xfrm>
            <a:off x="251520" y="1484784"/>
            <a:ext cx="609460" cy="914190"/>
          </a:xfrm>
          <a:prstGeom prst="rect">
            <a:avLst/>
          </a:prstGeom>
          <a:solidFill>
            <a:schemeClr val="bg1">
              <a:lumMod val="65000"/>
            </a:schemeClr>
          </a:solidFill>
          <a:ln>
            <a:solidFill>
              <a:schemeClr val="accent2">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8 Forma libre"/>
          <p:cNvSpPr/>
          <p:nvPr/>
        </p:nvSpPr>
        <p:spPr>
          <a:xfrm>
            <a:off x="4378183" y="1412776"/>
            <a:ext cx="2786105" cy="648072"/>
          </a:xfrm>
          <a:custGeom>
            <a:avLst/>
            <a:gdLst>
              <a:gd name="connsiteX0" fmla="*/ 0 w 2786105"/>
              <a:gd name="connsiteY0" fmla="*/ 0 h 611175"/>
              <a:gd name="connsiteX1" fmla="*/ 2786105 w 2786105"/>
              <a:gd name="connsiteY1" fmla="*/ 0 h 611175"/>
              <a:gd name="connsiteX2" fmla="*/ 2786105 w 2786105"/>
              <a:gd name="connsiteY2" fmla="*/ 611175 h 611175"/>
              <a:gd name="connsiteX3" fmla="*/ 0 w 2786105"/>
              <a:gd name="connsiteY3" fmla="*/ 611175 h 611175"/>
              <a:gd name="connsiteX4" fmla="*/ 0 w 2786105"/>
              <a:gd name="connsiteY4" fmla="*/ 0 h 61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11175">
                <a:moveTo>
                  <a:pt x="0" y="0"/>
                </a:moveTo>
                <a:lnTo>
                  <a:pt x="2786105" y="0"/>
                </a:lnTo>
                <a:lnTo>
                  <a:pt x="2786105" y="611175"/>
                </a:lnTo>
                <a:lnTo>
                  <a:pt x="0" y="611175"/>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Ley 298 / 1996</a:t>
            </a:r>
            <a:endParaRPr lang="es-ES" sz="2000" kern="1200" dirty="0"/>
          </a:p>
        </p:txBody>
      </p:sp>
      <p:sp>
        <p:nvSpPr>
          <p:cNvPr id="10" name="9 Rectángulo"/>
          <p:cNvSpPr/>
          <p:nvPr/>
        </p:nvSpPr>
        <p:spPr>
          <a:xfrm>
            <a:off x="4095180" y="1268760"/>
            <a:ext cx="609460" cy="711797"/>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10 Forma libre"/>
          <p:cNvSpPr/>
          <p:nvPr/>
        </p:nvSpPr>
        <p:spPr>
          <a:xfrm>
            <a:off x="696447" y="2630350"/>
            <a:ext cx="2795433" cy="870658"/>
          </a:xfrm>
          <a:custGeom>
            <a:avLst/>
            <a:gdLst>
              <a:gd name="connsiteX0" fmla="*/ 0 w 2786105"/>
              <a:gd name="connsiteY0" fmla="*/ 0 h 870658"/>
              <a:gd name="connsiteX1" fmla="*/ 2786105 w 2786105"/>
              <a:gd name="connsiteY1" fmla="*/ 0 h 870658"/>
              <a:gd name="connsiteX2" fmla="*/ 2786105 w 2786105"/>
              <a:gd name="connsiteY2" fmla="*/ 870658 h 870658"/>
              <a:gd name="connsiteX3" fmla="*/ 0 w 2786105"/>
              <a:gd name="connsiteY3" fmla="*/ 870658 h 870658"/>
              <a:gd name="connsiteX4" fmla="*/ 0 w 2786105"/>
              <a:gd name="connsiteY4" fmla="*/ 0 h 87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870658">
                <a:moveTo>
                  <a:pt x="0" y="0"/>
                </a:moveTo>
                <a:lnTo>
                  <a:pt x="2786105" y="0"/>
                </a:lnTo>
                <a:lnTo>
                  <a:pt x="2786105" y="870658"/>
                </a:lnTo>
                <a:lnTo>
                  <a:pt x="0" y="870658"/>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Ley 1314 de 2009 (Artículos 1º, 6º y 12º)</a:t>
            </a:r>
            <a:endParaRPr lang="es-ES" sz="2000" kern="1200" dirty="0"/>
          </a:p>
        </p:txBody>
      </p:sp>
      <p:sp>
        <p:nvSpPr>
          <p:cNvPr id="12" name="11 Rectángulo"/>
          <p:cNvSpPr/>
          <p:nvPr/>
        </p:nvSpPr>
        <p:spPr>
          <a:xfrm>
            <a:off x="251520" y="2518804"/>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12 Forma libre"/>
          <p:cNvSpPr/>
          <p:nvPr/>
        </p:nvSpPr>
        <p:spPr>
          <a:xfrm>
            <a:off x="4355283" y="2371038"/>
            <a:ext cx="3529085" cy="841938"/>
          </a:xfrm>
          <a:custGeom>
            <a:avLst/>
            <a:gdLst>
              <a:gd name="connsiteX0" fmla="*/ 0 w 2786105"/>
              <a:gd name="connsiteY0" fmla="*/ 0 h 683701"/>
              <a:gd name="connsiteX1" fmla="*/ 2786105 w 2786105"/>
              <a:gd name="connsiteY1" fmla="*/ 0 h 683701"/>
              <a:gd name="connsiteX2" fmla="*/ 2786105 w 2786105"/>
              <a:gd name="connsiteY2" fmla="*/ 683701 h 683701"/>
              <a:gd name="connsiteX3" fmla="*/ 0 w 2786105"/>
              <a:gd name="connsiteY3" fmla="*/ 683701 h 683701"/>
              <a:gd name="connsiteX4" fmla="*/ 0 w 2786105"/>
              <a:gd name="connsiteY4" fmla="*/ 0 h 68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83701">
                <a:moveTo>
                  <a:pt x="0" y="0"/>
                </a:moveTo>
                <a:lnTo>
                  <a:pt x="2786105" y="0"/>
                </a:lnTo>
                <a:lnTo>
                  <a:pt x="2786105" y="683701"/>
                </a:lnTo>
                <a:lnTo>
                  <a:pt x="0" y="683701"/>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Ley 1450 / 2011 (Artículo 240) </a:t>
            </a:r>
            <a:endParaRPr lang="es-ES" sz="2000" kern="1200" dirty="0"/>
          </a:p>
        </p:txBody>
      </p:sp>
      <p:sp>
        <p:nvSpPr>
          <p:cNvPr id="14" name="13 Rectángulo"/>
          <p:cNvSpPr/>
          <p:nvPr/>
        </p:nvSpPr>
        <p:spPr>
          <a:xfrm>
            <a:off x="4106556" y="2204864"/>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14 Forma libre"/>
          <p:cNvSpPr/>
          <p:nvPr/>
        </p:nvSpPr>
        <p:spPr>
          <a:xfrm>
            <a:off x="696447" y="3847467"/>
            <a:ext cx="3011457" cy="805669"/>
          </a:xfrm>
          <a:custGeom>
            <a:avLst/>
            <a:gdLst>
              <a:gd name="connsiteX0" fmla="*/ 0 w 2786105"/>
              <a:gd name="connsiteY0" fmla="*/ 0 h 683701"/>
              <a:gd name="connsiteX1" fmla="*/ 2786105 w 2786105"/>
              <a:gd name="connsiteY1" fmla="*/ 0 h 683701"/>
              <a:gd name="connsiteX2" fmla="*/ 2786105 w 2786105"/>
              <a:gd name="connsiteY2" fmla="*/ 683701 h 683701"/>
              <a:gd name="connsiteX3" fmla="*/ 0 w 2786105"/>
              <a:gd name="connsiteY3" fmla="*/ 683701 h 683701"/>
              <a:gd name="connsiteX4" fmla="*/ 0 w 2786105"/>
              <a:gd name="connsiteY4" fmla="*/ 0 h 68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83701">
                <a:moveTo>
                  <a:pt x="0" y="0"/>
                </a:moveTo>
                <a:lnTo>
                  <a:pt x="2786105" y="0"/>
                </a:lnTo>
                <a:lnTo>
                  <a:pt x="2786105" y="683701"/>
                </a:lnTo>
                <a:lnTo>
                  <a:pt x="0" y="683701"/>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Decreto 3048 / 2011  </a:t>
            </a:r>
            <a:r>
              <a:rPr lang="es-ES" altLang="es-ES" sz="1900" b="1" kern="1200" dirty="0">
                <a:latin typeface="Calibri" pitchFamily="34" charset="0"/>
              </a:rPr>
              <a:t>Comisión Intersectorial</a:t>
            </a:r>
            <a:endParaRPr lang="es-ES" sz="1900" kern="1200" dirty="0"/>
          </a:p>
        </p:txBody>
      </p:sp>
      <p:sp>
        <p:nvSpPr>
          <p:cNvPr id="16" name="15 Rectángulo"/>
          <p:cNvSpPr/>
          <p:nvPr/>
        </p:nvSpPr>
        <p:spPr>
          <a:xfrm>
            <a:off x="251520" y="3655980"/>
            <a:ext cx="607928"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16 Forma libre"/>
          <p:cNvSpPr/>
          <p:nvPr/>
        </p:nvSpPr>
        <p:spPr>
          <a:xfrm>
            <a:off x="4211267" y="3429000"/>
            <a:ext cx="4825229" cy="1137175"/>
          </a:xfrm>
          <a:custGeom>
            <a:avLst/>
            <a:gdLst>
              <a:gd name="connsiteX0" fmla="*/ 0 w 2786105"/>
              <a:gd name="connsiteY0" fmla="*/ 0 h 870658"/>
              <a:gd name="connsiteX1" fmla="*/ 2786105 w 2786105"/>
              <a:gd name="connsiteY1" fmla="*/ 0 h 870658"/>
              <a:gd name="connsiteX2" fmla="*/ 2786105 w 2786105"/>
              <a:gd name="connsiteY2" fmla="*/ 870658 h 870658"/>
              <a:gd name="connsiteX3" fmla="*/ 0 w 2786105"/>
              <a:gd name="connsiteY3" fmla="*/ 870658 h 870658"/>
              <a:gd name="connsiteX4" fmla="*/ 0 w 2786105"/>
              <a:gd name="connsiteY4" fmla="*/ 0 h 87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870658">
                <a:moveTo>
                  <a:pt x="0" y="0"/>
                </a:moveTo>
                <a:lnTo>
                  <a:pt x="2786105" y="0"/>
                </a:lnTo>
                <a:lnTo>
                  <a:pt x="2786105" y="870658"/>
                </a:lnTo>
                <a:lnTo>
                  <a:pt x="0" y="870658"/>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Decretos 4946 / 2011,  Modificado por los Decretos 403 y 1618 / 2012 - Aplicación Voluntaria, Decreto 2784 / 2012, 2706 de 2012 y 3022 / 2013</a:t>
            </a:r>
            <a:endParaRPr lang="es-ES" sz="2000" kern="1200" dirty="0"/>
          </a:p>
        </p:txBody>
      </p:sp>
      <p:sp>
        <p:nvSpPr>
          <p:cNvPr id="18" name="17 Rectángulo"/>
          <p:cNvSpPr/>
          <p:nvPr/>
        </p:nvSpPr>
        <p:spPr>
          <a:xfrm>
            <a:off x="4095180" y="3356992"/>
            <a:ext cx="609460" cy="1144739"/>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18 Forma libre"/>
          <p:cNvSpPr/>
          <p:nvPr/>
        </p:nvSpPr>
        <p:spPr>
          <a:xfrm>
            <a:off x="696447" y="4836689"/>
            <a:ext cx="3011457" cy="870658"/>
          </a:xfrm>
          <a:custGeom>
            <a:avLst/>
            <a:gdLst>
              <a:gd name="connsiteX0" fmla="*/ 0 w 2786105"/>
              <a:gd name="connsiteY0" fmla="*/ 0 h 870658"/>
              <a:gd name="connsiteX1" fmla="*/ 2786105 w 2786105"/>
              <a:gd name="connsiteY1" fmla="*/ 0 h 870658"/>
              <a:gd name="connsiteX2" fmla="*/ 2786105 w 2786105"/>
              <a:gd name="connsiteY2" fmla="*/ 870658 h 870658"/>
              <a:gd name="connsiteX3" fmla="*/ 0 w 2786105"/>
              <a:gd name="connsiteY3" fmla="*/ 870658 h 870658"/>
              <a:gd name="connsiteX4" fmla="*/ 0 w 2786105"/>
              <a:gd name="connsiteY4" fmla="*/ 0 h 87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870658">
                <a:moveTo>
                  <a:pt x="0" y="0"/>
                </a:moveTo>
                <a:lnTo>
                  <a:pt x="2786105" y="0"/>
                </a:lnTo>
                <a:lnTo>
                  <a:pt x="2786105" y="870658"/>
                </a:lnTo>
                <a:lnTo>
                  <a:pt x="0" y="870658"/>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Resoluciones CGN 033 y 220 / 2012  Aplicación Voluntaria</a:t>
            </a:r>
            <a:endParaRPr lang="es-ES" sz="2000" kern="1200" dirty="0"/>
          </a:p>
        </p:txBody>
      </p:sp>
      <p:sp>
        <p:nvSpPr>
          <p:cNvPr id="20" name="19 Rectángulo"/>
          <p:cNvSpPr/>
          <p:nvPr/>
        </p:nvSpPr>
        <p:spPr>
          <a:xfrm>
            <a:off x="251520" y="4747058"/>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20 Forma libre"/>
          <p:cNvSpPr/>
          <p:nvPr/>
        </p:nvSpPr>
        <p:spPr>
          <a:xfrm>
            <a:off x="4378183" y="4725144"/>
            <a:ext cx="3074137" cy="876000"/>
          </a:xfrm>
          <a:custGeom>
            <a:avLst/>
            <a:gdLst>
              <a:gd name="connsiteX0" fmla="*/ 0 w 2786105"/>
              <a:gd name="connsiteY0" fmla="*/ 0 h 444975"/>
              <a:gd name="connsiteX1" fmla="*/ 2786105 w 2786105"/>
              <a:gd name="connsiteY1" fmla="*/ 0 h 444975"/>
              <a:gd name="connsiteX2" fmla="*/ 2786105 w 2786105"/>
              <a:gd name="connsiteY2" fmla="*/ 444975 h 444975"/>
              <a:gd name="connsiteX3" fmla="*/ 0 w 2786105"/>
              <a:gd name="connsiteY3" fmla="*/ 444975 h 444975"/>
              <a:gd name="connsiteX4" fmla="*/ 0 w 2786105"/>
              <a:gd name="connsiteY4" fmla="*/ 0 h 4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444975">
                <a:moveTo>
                  <a:pt x="0" y="0"/>
                </a:moveTo>
                <a:lnTo>
                  <a:pt x="2786105" y="0"/>
                </a:lnTo>
                <a:lnTo>
                  <a:pt x="2786105" y="444975"/>
                </a:lnTo>
                <a:lnTo>
                  <a:pt x="0" y="444975"/>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Resolución 743 / 2013 y 598 / 2014 </a:t>
            </a:r>
            <a:endParaRPr lang="es-ES" sz="2000" kern="1200" dirty="0"/>
          </a:p>
        </p:txBody>
      </p:sp>
      <p:sp>
        <p:nvSpPr>
          <p:cNvPr id="22" name="21 Rectángulo"/>
          <p:cNvSpPr/>
          <p:nvPr/>
        </p:nvSpPr>
        <p:spPr>
          <a:xfrm>
            <a:off x="4095180" y="4653136"/>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22 Forma libre"/>
          <p:cNvSpPr/>
          <p:nvPr/>
        </p:nvSpPr>
        <p:spPr>
          <a:xfrm>
            <a:off x="683569" y="5877272"/>
            <a:ext cx="3024336" cy="912466"/>
          </a:xfrm>
          <a:custGeom>
            <a:avLst/>
            <a:gdLst>
              <a:gd name="connsiteX0" fmla="*/ 0 w 2786105"/>
              <a:gd name="connsiteY0" fmla="*/ 0 h 444975"/>
              <a:gd name="connsiteX1" fmla="*/ 2786105 w 2786105"/>
              <a:gd name="connsiteY1" fmla="*/ 0 h 444975"/>
              <a:gd name="connsiteX2" fmla="*/ 2786105 w 2786105"/>
              <a:gd name="connsiteY2" fmla="*/ 444975 h 444975"/>
              <a:gd name="connsiteX3" fmla="*/ 0 w 2786105"/>
              <a:gd name="connsiteY3" fmla="*/ 444975 h 444975"/>
              <a:gd name="connsiteX4" fmla="*/ 0 w 2786105"/>
              <a:gd name="connsiteY4" fmla="*/ 0 h 4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444975">
                <a:moveTo>
                  <a:pt x="0" y="0"/>
                </a:moveTo>
                <a:lnTo>
                  <a:pt x="2786105" y="0"/>
                </a:lnTo>
                <a:lnTo>
                  <a:pt x="2786105" y="444975"/>
                </a:lnTo>
                <a:lnTo>
                  <a:pt x="0" y="444975"/>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589726" tIns="53340" rIns="53340" bIns="53340" numCol="1" spcCol="1270" anchor="ctr" anchorCtr="0">
            <a:noAutofit/>
          </a:bodyPr>
          <a:lstStyle/>
          <a:p>
            <a:pPr lvl="0" algn="l" defTabSz="622300">
              <a:lnSpc>
                <a:spcPct val="90000"/>
              </a:lnSpc>
              <a:spcBef>
                <a:spcPct val="0"/>
              </a:spcBef>
              <a:spcAft>
                <a:spcPct val="35000"/>
              </a:spcAft>
            </a:pPr>
            <a:r>
              <a:rPr lang="es-ES" altLang="es-ES" sz="2000" b="1" kern="1200" dirty="0">
                <a:latin typeface="Calibri" pitchFamily="34" charset="0"/>
              </a:rPr>
              <a:t>Resolución 414 /2014. Circular 003  e Instructivo 002/14</a:t>
            </a:r>
            <a:endParaRPr lang="es-ES" sz="2000" kern="1200" dirty="0"/>
          </a:p>
        </p:txBody>
      </p:sp>
      <p:sp>
        <p:nvSpPr>
          <p:cNvPr id="24" name="23 Rectángulo"/>
          <p:cNvSpPr/>
          <p:nvPr/>
        </p:nvSpPr>
        <p:spPr>
          <a:xfrm>
            <a:off x="251520" y="5806989"/>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21 Rectángulo"/>
          <p:cNvSpPr/>
          <p:nvPr/>
        </p:nvSpPr>
        <p:spPr>
          <a:xfrm>
            <a:off x="3995936" y="5661248"/>
            <a:ext cx="609460" cy="914190"/>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Rectángulo 1"/>
          <p:cNvSpPr/>
          <p:nvPr/>
        </p:nvSpPr>
        <p:spPr>
          <a:xfrm>
            <a:off x="4536504" y="5805264"/>
            <a:ext cx="2987824" cy="646331"/>
          </a:xfrm>
          <a:prstGeom prst="rect">
            <a:avLst/>
          </a:prstGeom>
          <a:ln>
            <a:solidFill>
              <a:schemeClr val="accent6">
                <a:lumMod val="60000"/>
                <a:lumOff val="40000"/>
              </a:schemeClr>
            </a:solidFill>
          </a:ln>
        </p:spPr>
        <p:txBody>
          <a:bodyPr wrap="square">
            <a:spAutoFit/>
          </a:bodyPr>
          <a:lstStyle/>
          <a:p>
            <a:pPr lvl="0" algn="l" defTabSz="622300">
              <a:lnSpc>
                <a:spcPct val="90000"/>
              </a:lnSpc>
              <a:spcBef>
                <a:spcPct val="0"/>
              </a:spcBef>
              <a:spcAft>
                <a:spcPct val="35000"/>
              </a:spcAft>
            </a:pPr>
            <a:r>
              <a:rPr lang="es-ES" altLang="es-ES" sz="2000" dirty="0">
                <a:latin typeface="Calibri" pitchFamily="34" charset="0"/>
              </a:rPr>
              <a:t>  	</a:t>
            </a:r>
            <a:r>
              <a:rPr lang="es-ES" altLang="es-ES" sz="2000" b="1" dirty="0">
                <a:latin typeface="Calibri" pitchFamily="34" charset="0"/>
              </a:rPr>
              <a:t>Resolución 533 / 15             	Instructivo 02 715</a:t>
            </a:r>
            <a:endParaRPr lang="es-ES" sz="2000" b="1"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35496" y="2511425"/>
            <a:ext cx="8953162" cy="1580832"/>
          </a:xfrm>
        </p:spPr>
        <p:txBody>
          <a:bodyPr/>
          <a:lstStyle/>
          <a:p>
            <a:pPr algn="ctr"/>
            <a:r>
              <a:rPr lang="es-CO" altLang="es-ES" sz="4600" dirty="0"/>
              <a:t>2. Referentes para la Convergencia NIIF/NIC y NICSP</a:t>
            </a:r>
            <a:endParaRPr lang="es-CO" sz="4600" dirty="0"/>
          </a:p>
        </p:txBody>
      </p:sp>
      <p:sp>
        <p:nvSpPr>
          <p:cNvPr id="3" name="2 Marcador de número de diapositiva"/>
          <p:cNvSpPr>
            <a:spLocks noGrp="1"/>
          </p:cNvSpPr>
          <p:nvPr>
            <p:ph type="sldNum" sz="quarter" idx="10"/>
          </p:nvPr>
        </p:nvSpPr>
        <p:spPr/>
        <p:txBody>
          <a:bodyPr/>
          <a:lstStyle/>
          <a:p>
            <a:pPr>
              <a:defRPr/>
            </a:pPr>
            <a:fld id="{25F2CEDC-C121-4A35-A220-69FF99A1891C}" type="slidenum">
              <a:rPr lang="es-ES_tradnl" smtClean="0"/>
              <a:pPr>
                <a:defRPr/>
              </a:pPr>
              <a:t>19</a:t>
            </a:fld>
            <a:endParaRPr lang="es-ES_tradnl" dirty="0"/>
          </a:p>
        </p:txBody>
      </p:sp>
    </p:spTree>
    <p:extLst>
      <p:ext uri="{BB962C8B-B14F-4D97-AF65-F5344CB8AC3E}">
        <p14:creationId xmlns:p14="http://schemas.microsoft.com/office/powerpoint/2010/main" val="113243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179512" y="1988840"/>
            <a:ext cx="8964488" cy="2160240"/>
          </a:xfrm>
        </p:spPr>
        <p:txBody>
          <a:bodyPr/>
          <a:lstStyle/>
          <a:p>
            <a:pPr algn="ctr">
              <a:lnSpc>
                <a:spcPts val="4000"/>
              </a:lnSpc>
              <a:spcAft>
                <a:spcPts val="0"/>
              </a:spcAft>
              <a:defRPr/>
            </a:pPr>
            <a:r>
              <a:rPr lang="es-CO" sz="4500" kern="1200" dirty="0">
                <a:latin typeface="Calibri" panose="020F0502020204030204" pitchFamily="34" charset="0"/>
                <a:cs typeface="Arial" charset="0"/>
              </a:rPr>
              <a:t> </a:t>
            </a:r>
            <a:br>
              <a:rPr lang="es-CO" sz="4500" kern="1200" dirty="0">
                <a:latin typeface="Calibri" panose="020F0502020204030204" pitchFamily="34" charset="0"/>
                <a:cs typeface="Arial" charset="0"/>
              </a:rPr>
            </a:br>
            <a:r>
              <a:rPr lang="es-CO" sz="4000" kern="1200" dirty="0">
                <a:latin typeface="Calibri" panose="020F0502020204030204" pitchFamily="34" charset="0"/>
                <a:cs typeface="Arial" charset="0"/>
              </a:rPr>
              <a:t>ESTADO ACTUAL Y PROSPECTIVA </a:t>
            </a:r>
            <a:br>
              <a:rPr lang="es-CO" sz="4000" kern="1200" dirty="0">
                <a:latin typeface="Calibri" panose="020F0502020204030204" pitchFamily="34" charset="0"/>
                <a:cs typeface="Arial" charset="0"/>
              </a:rPr>
            </a:br>
            <a:r>
              <a:rPr lang="es-CO" sz="4000" kern="1200" dirty="0">
                <a:latin typeface="Calibri" panose="020F0502020204030204" pitchFamily="34" charset="0"/>
                <a:cs typeface="Arial" charset="0"/>
              </a:rPr>
              <a:t>DEL PROCESO DE CONVERGENCIA  DE LA CONTABILIDAD PÚBLICA. NIIF - NICSP </a:t>
            </a:r>
            <a:br>
              <a:rPr lang="es-CO" sz="4500" kern="1200" dirty="0">
                <a:latin typeface="Calibri" panose="020F0502020204030204" pitchFamily="34" charset="0"/>
                <a:cs typeface="Arial" charset="0"/>
              </a:rPr>
            </a:br>
            <a:br>
              <a:rPr lang="es-CO" sz="4500" kern="1200" dirty="0">
                <a:latin typeface="Calibri" panose="020F0502020204030204" pitchFamily="34" charset="0"/>
                <a:cs typeface="Arial" charset="0"/>
              </a:rPr>
            </a:br>
            <a:br>
              <a:rPr lang="es-CO" sz="4500" kern="1200" dirty="0">
                <a:latin typeface="Calibri" panose="020F0502020204030204" pitchFamily="34" charset="0"/>
                <a:cs typeface="Arial" charset="0"/>
              </a:rPr>
            </a:br>
            <a:br>
              <a:rPr lang="es-CO" sz="4500" kern="1200" dirty="0">
                <a:latin typeface="Calibri" panose="020F0502020204030204" pitchFamily="34" charset="0"/>
                <a:cs typeface="Arial" charset="0"/>
              </a:rPr>
            </a:br>
            <a:endParaRPr lang="es-CO" sz="4500" dirty="0"/>
          </a:p>
        </p:txBody>
      </p:sp>
      <p:sp>
        <p:nvSpPr>
          <p:cNvPr id="4" name="3 Marcador de número de diapositiva"/>
          <p:cNvSpPr>
            <a:spLocks noGrp="1"/>
          </p:cNvSpPr>
          <p:nvPr>
            <p:ph type="sldNum" sz="quarter" idx="10"/>
          </p:nvPr>
        </p:nvSpPr>
        <p:spPr>
          <a:xfrm>
            <a:off x="8534400" y="6402388"/>
            <a:ext cx="285750" cy="323850"/>
          </a:xfrm>
        </p:spPr>
        <p:txBody>
          <a:bodyPr/>
          <a:lstStyle/>
          <a:p>
            <a:pPr>
              <a:defRPr/>
            </a:pPr>
            <a:fld id="{436C3D6B-98AF-41D2-8553-E4499C5EBE38}" type="slidenum">
              <a:rPr lang="es-ES_tradnl" sz="1050">
                <a:solidFill>
                  <a:srgbClr val="008080"/>
                </a:solidFill>
                <a:latin typeface="Arial Narrow" panose="020B0606020202030204" pitchFamily="34" charset="0"/>
              </a:rPr>
              <a:pPr>
                <a:defRPr/>
              </a:pPr>
              <a:t>2</a:t>
            </a:fld>
            <a:endParaRPr lang="es-ES_tradnl" sz="1050" dirty="0">
              <a:solidFill>
                <a:srgbClr val="008080"/>
              </a:solidFill>
              <a:latin typeface="Arial Narrow" panose="020B0606020202030204" pitchFamily="34" charset="0"/>
            </a:endParaRPr>
          </a:p>
        </p:txBody>
      </p:sp>
      <p:sp>
        <p:nvSpPr>
          <p:cNvPr id="3" name="AutoShape 2" descr="Resultado de imagen para logo de la contaduria publica"/>
          <p:cNvSpPr>
            <a:spLocks noChangeAspect="1" noChangeArrowheads="1"/>
          </p:cNvSpPr>
          <p:nvPr/>
        </p:nvSpPr>
        <p:spPr bwMode="auto">
          <a:xfrm>
            <a:off x="155575" y="-1629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Resultado de imagen para logo de la contaduria publica"/>
          <p:cNvSpPr>
            <a:spLocks noChangeAspect="1" noChangeArrowheads="1"/>
          </p:cNvSpPr>
          <p:nvPr/>
        </p:nvSpPr>
        <p:spPr bwMode="auto">
          <a:xfrm>
            <a:off x="307975" y="-105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20</a:t>
            </a:fld>
            <a:endParaRPr lang="es-ES_tradnl" dirty="0"/>
          </a:p>
        </p:txBody>
      </p:sp>
      <p:pic>
        <p:nvPicPr>
          <p:cNvPr id="8"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7824" y="332656"/>
            <a:ext cx="6094035" cy="5912516"/>
          </a:xfrm>
          <a:prstGeom prst="rect">
            <a:avLst/>
          </a:prstGeom>
        </p:spPr>
      </p:pic>
      <p:sp>
        <p:nvSpPr>
          <p:cNvPr id="9" name="AutoShape 8"/>
          <p:cNvSpPr>
            <a:spLocks/>
          </p:cNvSpPr>
          <p:nvPr/>
        </p:nvSpPr>
        <p:spPr bwMode="auto">
          <a:xfrm rot="20394883">
            <a:off x="-677629" y="1759778"/>
            <a:ext cx="4380184" cy="3850360"/>
          </a:xfrm>
          <a:custGeom>
            <a:avLst/>
            <a:gdLst>
              <a:gd name="T0" fmla="*/ 2412 w 3063239"/>
              <a:gd name="T1" fmla="*/ 0 h 1914525"/>
              <a:gd name="T2" fmla="*/ 4824 w 3063239"/>
              <a:gd name="T3" fmla="*/ 1508 h 1914525"/>
              <a:gd name="T4" fmla="*/ 2412 w 3063239"/>
              <a:gd name="T5" fmla="*/ 3015 h 1914525"/>
              <a:gd name="T6" fmla="*/ 0 w 3063239"/>
              <a:gd name="T7" fmla="*/ 1508 h 1914525"/>
              <a:gd name="T8" fmla="*/ 0 w 3063239"/>
              <a:gd name="T9" fmla="*/ 3015 h 1914525"/>
              <a:gd name="T10" fmla="*/ 4028 w 3063239"/>
              <a:gd name="T11" fmla="*/ 0 h 1914525"/>
              <a:gd name="T12" fmla="*/ 4824 w 3063239"/>
              <a:gd name="T13" fmla="*/ 603 h 1914525"/>
              <a:gd name="T14" fmla="*/ 4198 w 3063239"/>
              <a:gd name="T15" fmla="*/ 1508 h 1914525"/>
              <a:gd name="T16" fmla="*/ 17694720 60000 65536"/>
              <a:gd name="T17" fmla="*/ 0 60000 65536"/>
              <a:gd name="T18" fmla="*/ 5898240 60000 65536"/>
              <a:gd name="T19" fmla="*/ 11796480 60000 65536"/>
              <a:gd name="T20" fmla="*/ 5898240 60000 65536"/>
              <a:gd name="T21" fmla="*/ 17694720 60000 65536"/>
              <a:gd name="T22" fmla="*/ 0 60000 65536"/>
              <a:gd name="T23" fmla="*/ 5898240 60000 65536"/>
              <a:gd name="T24" fmla="*/ 0 w 3063239"/>
              <a:gd name="T25" fmla="*/ 0 h 1914525"/>
              <a:gd name="T26" fmla="*/ 3063239 w 3063239"/>
              <a:gd name="T27" fmla="*/ 1914525 h 19145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63239" h="1914525">
                <a:moveTo>
                  <a:pt x="0" y="1914525"/>
                </a:moveTo>
                <a:cubicBezTo>
                  <a:pt x="340360" y="1063625"/>
                  <a:pt x="1201896" y="505222"/>
                  <a:pt x="2584608" y="239316"/>
                </a:cubicBezTo>
                <a:lnTo>
                  <a:pt x="2557643" y="0"/>
                </a:lnTo>
                <a:lnTo>
                  <a:pt x="3063239" y="382905"/>
                </a:lnTo>
                <a:lnTo>
                  <a:pt x="2665501" y="957263"/>
                </a:lnTo>
                <a:lnTo>
                  <a:pt x="2638537" y="717947"/>
                </a:lnTo>
                <a:cubicBezTo>
                  <a:pt x="1390052" y="824310"/>
                  <a:pt x="510540" y="1223169"/>
                  <a:pt x="0" y="1914525"/>
                </a:cubicBezTo>
                <a:close/>
              </a:path>
            </a:pathLst>
          </a:custGeom>
          <a:solidFill>
            <a:schemeClr val="tx2"/>
          </a:solidFill>
          <a:ln w="9525">
            <a:noFill/>
            <a:round/>
            <a:headEnd/>
            <a:tailEn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s-AR"/>
          </a:p>
        </p:txBody>
      </p:sp>
      <p:sp>
        <p:nvSpPr>
          <p:cNvPr id="10" name="AutoShape 6"/>
          <p:cNvSpPr>
            <a:spLocks noChangeArrowheads="1"/>
          </p:cNvSpPr>
          <p:nvPr/>
        </p:nvSpPr>
        <p:spPr bwMode="auto">
          <a:xfrm>
            <a:off x="323528" y="5207413"/>
            <a:ext cx="1912311" cy="669859"/>
          </a:xfrm>
          <a:custGeom>
            <a:avLst/>
            <a:gdLst>
              <a:gd name="T0" fmla="*/ 562 w 713734"/>
              <a:gd name="T1" fmla="*/ 0 h 553297"/>
              <a:gd name="T2" fmla="*/ 1124 w 713734"/>
              <a:gd name="T3" fmla="*/ 435 h 553297"/>
              <a:gd name="T4" fmla="*/ 562 w 713734"/>
              <a:gd name="T5" fmla="*/ 871 h 553297"/>
              <a:gd name="T6" fmla="*/ 0 w 713734"/>
              <a:gd name="T7" fmla="*/ 435 h 553297"/>
              <a:gd name="T8" fmla="*/ 0 w 713734"/>
              <a:gd name="T9" fmla="*/ 0 h 553297"/>
              <a:gd name="T10" fmla="*/ 1124 w 713734"/>
              <a:gd name="T11" fmla="*/ 0 h 553297"/>
              <a:gd name="T12" fmla="*/ 1124 w 713734"/>
              <a:gd name="T13" fmla="*/ 871 h 553297"/>
              <a:gd name="T14" fmla="*/ 0 w 713734"/>
              <a:gd name="T15" fmla="*/ 871 h 553297"/>
              <a:gd name="T16" fmla="*/ 0 w 713734"/>
              <a:gd name="T17" fmla="*/ 0 h 553297"/>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713734"/>
              <a:gd name="T28" fmla="*/ 0 h 553297"/>
              <a:gd name="T29" fmla="*/ 713734 w 713734"/>
              <a:gd name="T30" fmla="*/ 553297 h 5532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3734" h="553297">
                <a:moveTo>
                  <a:pt x="0" y="0"/>
                </a:moveTo>
                <a:lnTo>
                  <a:pt x="713734" y="0"/>
                </a:lnTo>
                <a:lnTo>
                  <a:pt x="713734" y="553297"/>
                </a:lnTo>
                <a:lnTo>
                  <a:pt x="0" y="553297"/>
                </a:lnTo>
                <a:lnTo>
                  <a:pt x="0" y="0"/>
                </a:lnTo>
                <a:close/>
              </a:path>
            </a:pathLst>
          </a:custGeom>
          <a:noFill/>
          <a:ln w="9525">
            <a:noFill/>
            <a:miter lim="800000"/>
            <a:headEnd/>
            <a:tailEnd/>
          </a:ln>
        </p:spPr>
        <p:txBody>
          <a:bodyPr lIns="42199"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s-AR" sz="2400" b="1" dirty="0">
                <a:solidFill>
                  <a:srgbClr val="000000"/>
                </a:solidFill>
              </a:rPr>
              <a:t>Base Caja</a:t>
            </a:r>
            <a:endParaRPr lang="es-AR" sz="2400" dirty="0"/>
          </a:p>
        </p:txBody>
      </p:sp>
      <p:sp>
        <p:nvSpPr>
          <p:cNvPr id="11" name="AutoShape 3"/>
          <p:cNvSpPr>
            <a:spLocks/>
          </p:cNvSpPr>
          <p:nvPr/>
        </p:nvSpPr>
        <p:spPr bwMode="auto">
          <a:xfrm>
            <a:off x="1656770" y="2530614"/>
            <a:ext cx="484450" cy="556239"/>
          </a:xfrm>
          <a:custGeom>
            <a:avLst/>
            <a:gdLst>
              <a:gd name="T0" fmla="*/ 157 w 199110"/>
              <a:gd name="T1" fmla="*/ 0 h 199110"/>
              <a:gd name="T2" fmla="*/ 313 w 199110"/>
              <a:gd name="T3" fmla="*/ 157 h 199110"/>
              <a:gd name="T4" fmla="*/ 157 w 199110"/>
              <a:gd name="T5" fmla="*/ 313 h 199110"/>
              <a:gd name="T6" fmla="*/ 0 w 199110"/>
              <a:gd name="T7" fmla="*/ 157 h 199110"/>
              <a:gd name="T8" fmla="*/ 46 w 199110"/>
              <a:gd name="T9" fmla="*/ 46 h 199110"/>
              <a:gd name="T10" fmla="*/ 46 w 199110"/>
              <a:gd name="T11" fmla="*/ 267 h 199110"/>
              <a:gd name="T12" fmla="*/ 267 w 199110"/>
              <a:gd name="T13" fmla="*/ 267 h 199110"/>
              <a:gd name="T14" fmla="*/ 267 w 199110"/>
              <a:gd name="T15" fmla="*/ 46 h 19911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9262 w 199110"/>
              <a:gd name="T25" fmla="*/ 29262 h 199110"/>
              <a:gd name="T26" fmla="*/ 169848 w 199110"/>
              <a:gd name="T27" fmla="*/ 169848 h 199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110" h="199110">
                <a:moveTo>
                  <a:pt x="0" y="99555"/>
                </a:moveTo>
                <a:lnTo>
                  <a:pt x="0" y="99555"/>
                </a:lnTo>
                <a:cubicBezTo>
                  <a:pt x="0" y="44572"/>
                  <a:pt x="44572" y="0"/>
                  <a:pt x="99554" y="0"/>
                </a:cubicBezTo>
                <a:cubicBezTo>
                  <a:pt x="154537" y="0"/>
                  <a:pt x="199110" y="44572"/>
                  <a:pt x="199110" y="99555"/>
                </a:cubicBezTo>
                <a:cubicBezTo>
                  <a:pt x="199110" y="154537"/>
                  <a:pt x="154537" y="199109"/>
                  <a:pt x="99555" y="199110"/>
                </a:cubicBezTo>
                <a:cubicBezTo>
                  <a:pt x="44572" y="199110"/>
                  <a:pt x="0" y="154537"/>
                  <a:pt x="0" y="99555"/>
                </a:cubicBezTo>
                <a:close/>
              </a:path>
            </a:pathLst>
          </a:custGeom>
          <a:solidFill>
            <a:srgbClr val="9BBB59"/>
          </a:solidFill>
          <a:ln w="25402">
            <a:solidFill>
              <a:srgbClr val="FFFFFF"/>
            </a:solidFill>
            <a:round/>
            <a:headEnd/>
            <a:tailEn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s-AR"/>
          </a:p>
        </p:txBody>
      </p:sp>
      <p:sp>
        <p:nvSpPr>
          <p:cNvPr id="12" name="AutoShape 2"/>
          <p:cNvSpPr>
            <a:spLocks noChangeArrowheads="1"/>
          </p:cNvSpPr>
          <p:nvPr/>
        </p:nvSpPr>
        <p:spPr bwMode="auto">
          <a:xfrm>
            <a:off x="-35596" y="2088512"/>
            <a:ext cx="1423095" cy="719352"/>
          </a:xfrm>
          <a:custGeom>
            <a:avLst/>
            <a:gdLst>
              <a:gd name="T0" fmla="*/ 579 w 735177"/>
              <a:gd name="T1" fmla="*/ 0 h 1330594"/>
              <a:gd name="T2" fmla="*/ 1158 w 735177"/>
              <a:gd name="T3" fmla="*/ 1048 h 1330594"/>
              <a:gd name="T4" fmla="*/ 579 w 735177"/>
              <a:gd name="T5" fmla="*/ 2095 h 1330594"/>
              <a:gd name="T6" fmla="*/ 0 w 735177"/>
              <a:gd name="T7" fmla="*/ 1048 h 1330594"/>
              <a:gd name="T8" fmla="*/ 0 w 735177"/>
              <a:gd name="T9" fmla="*/ 0 h 1330594"/>
              <a:gd name="T10" fmla="*/ 1158 w 735177"/>
              <a:gd name="T11" fmla="*/ 0 h 1330594"/>
              <a:gd name="T12" fmla="*/ 1158 w 735177"/>
              <a:gd name="T13" fmla="*/ 2095 h 1330594"/>
              <a:gd name="T14" fmla="*/ 0 w 735177"/>
              <a:gd name="T15" fmla="*/ 2095 h 1330594"/>
              <a:gd name="T16" fmla="*/ 0 w 735177"/>
              <a:gd name="T17" fmla="*/ 0 h 1330594"/>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735177"/>
              <a:gd name="T28" fmla="*/ 0 h 1330594"/>
              <a:gd name="T29" fmla="*/ 735177 w 735177"/>
              <a:gd name="T30" fmla="*/ 1330594 h 13305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5177" h="1330594">
                <a:moveTo>
                  <a:pt x="0" y="0"/>
                </a:moveTo>
                <a:lnTo>
                  <a:pt x="735177" y="0"/>
                </a:lnTo>
                <a:lnTo>
                  <a:pt x="735177" y="1330594"/>
                </a:lnTo>
                <a:lnTo>
                  <a:pt x="0" y="1330594"/>
                </a:lnTo>
                <a:lnTo>
                  <a:pt x="0" y="0"/>
                </a:lnTo>
                <a:close/>
              </a:path>
            </a:pathLst>
          </a:custGeom>
          <a:noFill/>
          <a:ln w="9525">
            <a:noFill/>
            <a:miter lim="800000"/>
            <a:headEnd/>
            <a:tailEnd/>
          </a:ln>
        </p:spPr>
        <p:txBody>
          <a:bodyPr lIns="105503" tIns="0" rIns="0" bIns="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s-AR" sz="2400" b="1" dirty="0">
                <a:solidFill>
                  <a:srgbClr val="000000"/>
                </a:solidFill>
              </a:rPr>
              <a:t>Base</a:t>
            </a:r>
            <a:r>
              <a:rPr lang="es-AR" sz="2200" b="1" dirty="0">
                <a:solidFill>
                  <a:srgbClr val="000000"/>
                </a:solidFill>
              </a:rPr>
              <a:t> Devengado</a:t>
            </a:r>
            <a:endParaRPr lang="es-AR" sz="2200" dirty="0"/>
          </a:p>
        </p:txBody>
      </p:sp>
      <p:sp>
        <p:nvSpPr>
          <p:cNvPr id="13" name="AutoShape 3"/>
          <p:cNvSpPr>
            <a:spLocks/>
          </p:cNvSpPr>
          <p:nvPr/>
        </p:nvSpPr>
        <p:spPr bwMode="auto">
          <a:xfrm>
            <a:off x="116141" y="5069750"/>
            <a:ext cx="275637" cy="250363"/>
          </a:xfrm>
          <a:custGeom>
            <a:avLst/>
            <a:gdLst>
              <a:gd name="T0" fmla="*/ 157 w 199110"/>
              <a:gd name="T1" fmla="*/ 0 h 199110"/>
              <a:gd name="T2" fmla="*/ 313 w 199110"/>
              <a:gd name="T3" fmla="*/ 157 h 199110"/>
              <a:gd name="T4" fmla="*/ 157 w 199110"/>
              <a:gd name="T5" fmla="*/ 313 h 199110"/>
              <a:gd name="T6" fmla="*/ 0 w 199110"/>
              <a:gd name="T7" fmla="*/ 157 h 199110"/>
              <a:gd name="T8" fmla="*/ 46 w 199110"/>
              <a:gd name="T9" fmla="*/ 46 h 199110"/>
              <a:gd name="T10" fmla="*/ 46 w 199110"/>
              <a:gd name="T11" fmla="*/ 267 h 199110"/>
              <a:gd name="T12" fmla="*/ 267 w 199110"/>
              <a:gd name="T13" fmla="*/ 267 h 199110"/>
              <a:gd name="T14" fmla="*/ 267 w 199110"/>
              <a:gd name="T15" fmla="*/ 46 h 19911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9262 w 199110"/>
              <a:gd name="T25" fmla="*/ 29262 h 199110"/>
              <a:gd name="T26" fmla="*/ 169848 w 199110"/>
              <a:gd name="T27" fmla="*/ 169848 h 1991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110" h="199110">
                <a:moveTo>
                  <a:pt x="0" y="99555"/>
                </a:moveTo>
                <a:lnTo>
                  <a:pt x="0" y="99555"/>
                </a:lnTo>
                <a:cubicBezTo>
                  <a:pt x="0" y="44572"/>
                  <a:pt x="44572" y="0"/>
                  <a:pt x="99554" y="0"/>
                </a:cubicBezTo>
                <a:cubicBezTo>
                  <a:pt x="154537" y="0"/>
                  <a:pt x="199110" y="44572"/>
                  <a:pt x="199110" y="99555"/>
                </a:cubicBezTo>
                <a:cubicBezTo>
                  <a:pt x="199110" y="154537"/>
                  <a:pt x="154537" y="199109"/>
                  <a:pt x="99555" y="199110"/>
                </a:cubicBezTo>
                <a:cubicBezTo>
                  <a:pt x="44572" y="199110"/>
                  <a:pt x="0" y="154537"/>
                  <a:pt x="0" y="99555"/>
                </a:cubicBezTo>
                <a:close/>
              </a:path>
            </a:pathLst>
          </a:custGeom>
          <a:solidFill>
            <a:srgbClr val="9BBB59"/>
          </a:solidFill>
          <a:ln w="25402">
            <a:solidFill>
              <a:srgbClr val="FFFFFF"/>
            </a:solidFill>
            <a:round/>
            <a:headEnd/>
            <a:tailEnd/>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s-AR"/>
          </a:p>
        </p:txBody>
      </p:sp>
      <p:sp>
        <p:nvSpPr>
          <p:cNvPr id="14" name="AutoShape 5"/>
          <p:cNvSpPr>
            <a:spLocks/>
          </p:cNvSpPr>
          <p:nvPr/>
        </p:nvSpPr>
        <p:spPr bwMode="auto">
          <a:xfrm>
            <a:off x="687936" y="3693603"/>
            <a:ext cx="283664" cy="380065"/>
          </a:xfrm>
          <a:custGeom>
            <a:avLst/>
            <a:gdLst>
              <a:gd name="T0" fmla="*/ 114 w 143972"/>
              <a:gd name="T1" fmla="*/ 0 h 143972"/>
              <a:gd name="T2" fmla="*/ 227 w 143972"/>
              <a:gd name="T3" fmla="*/ 114 h 143972"/>
              <a:gd name="T4" fmla="*/ 114 w 143972"/>
              <a:gd name="T5" fmla="*/ 227 h 143972"/>
              <a:gd name="T6" fmla="*/ 0 w 143972"/>
              <a:gd name="T7" fmla="*/ 114 h 143972"/>
              <a:gd name="T8" fmla="*/ 33 w 143972"/>
              <a:gd name="T9" fmla="*/ 33 h 143972"/>
              <a:gd name="T10" fmla="*/ 33 w 143972"/>
              <a:gd name="T11" fmla="*/ 194 h 143972"/>
              <a:gd name="T12" fmla="*/ 194 w 143972"/>
              <a:gd name="T13" fmla="*/ 194 h 143972"/>
              <a:gd name="T14" fmla="*/ 194 w 143972"/>
              <a:gd name="T15" fmla="*/ 33 h 143972"/>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20930 w 143972"/>
              <a:gd name="T25" fmla="*/ 20930 h 143972"/>
              <a:gd name="T26" fmla="*/ 123042 w 143972"/>
              <a:gd name="T27" fmla="*/ 123042 h 143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3972" h="143972">
                <a:moveTo>
                  <a:pt x="0" y="71986"/>
                </a:moveTo>
                <a:lnTo>
                  <a:pt x="0" y="71986"/>
                </a:lnTo>
                <a:cubicBezTo>
                  <a:pt x="0" y="32229"/>
                  <a:pt x="32229" y="0"/>
                  <a:pt x="71985" y="0"/>
                </a:cubicBezTo>
                <a:cubicBezTo>
                  <a:pt x="111742" y="0"/>
                  <a:pt x="143972" y="32229"/>
                  <a:pt x="143972" y="71986"/>
                </a:cubicBezTo>
                <a:cubicBezTo>
                  <a:pt x="143972" y="111742"/>
                  <a:pt x="111742" y="143971"/>
                  <a:pt x="71986" y="143972"/>
                </a:cubicBezTo>
                <a:cubicBezTo>
                  <a:pt x="32229" y="143972"/>
                  <a:pt x="0" y="111742"/>
                  <a:pt x="0" y="71986"/>
                </a:cubicBezTo>
                <a:close/>
              </a:path>
            </a:pathLst>
          </a:custGeom>
          <a:solidFill>
            <a:srgbClr val="9BBB59"/>
          </a:solidFill>
          <a:ln w="25402">
            <a:solidFill>
              <a:srgbClr val="FFFFFF"/>
            </a:solidFill>
            <a:round/>
            <a:headEnd/>
            <a:tailEnd/>
          </a:ln>
        </p:spPr>
        <p:txBody>
          <a:bodyPr/>
          <a:lstStyle/>
          <a:p>
            <a:endParaRPr lang="es-AR"/>
          </a:p>
        </p:txBody>
      </p:sp>
      <p:sp>
        <p:nvSpPr>
          <p:cNvPr id="15" name="AutoShape 4"/>
          <p:cNvSpPr>
            <a:spLocks noChangeArrowheads="1"/>
          </p:cNvSpPr>
          <p:nvPr/>
        </p:nvSpPr>
        <p:spPr bwMode="auto">
          <a:xfrm>
            <a:off x="1043608" y="3934880"/>
            <a:ext cx="1692851" cy="790264"/>
          </a:xfrm>
          <a:custGeom>
            <a:avLst/>
            <a:gdLst>
              <a:gd name="T0" fmla="*/ 579 w 735177"/>
              <a:gd name="T1" fmla="*/ 0 h 1041501"/>
              <a:gd name="T2" fmla="*/ 1157 w 735177"/>
              <a:gd name="T3" fmla="*/ 820 h 1041501"/>
              <a:gd name="T4" fmla="*/ 579 w 735177"/>
              <a:gd name="T5" fmla="*/ 1640 h 1041501"/>
              <a:gd name="T6" fmla="*/ 0 w 735177"/>
              <a:gd name="T7" fmla="*/ 820 h 1041501"/>
              <a:gd name="T8" fmla="*/ 0 w 735177"/>
              <a:gd name="T9" fmla="*/ 0 h 1041501"/>
              <a:gd name="T10" fmla="*/ 1157 w 735177"/>
              <a:gd name="T11" fmla="*/ 0 h 1041501"/>
              <a:gd name="T12" fmla="*/ 1157 w 735177"/>
              <a:gd name="T13" fmla="*/ 1640 h 1041501"/>
              <a:gd name="T14" fmla="*/ 0 w 735177"/>
              <a:gd name="T15" fmla="*/ 1640 h 1041501"/>
              <a:gd name="T16" fmla="*/ 0 w 735177"/>
              <a:gd name="T17" fmla="*/ 0 h 1041501"/>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735177"/>
              <a:gd name="T28" fmla="*/ 0 h 1041501"/>
              <a:gd name="T29" fmla="*/ 735177 w 735177"/>
              <a:gd name="T30" fmla="*/ 1041501 h 10415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5177" h="1041501">
                <a:moveTo>
                  <a:pt x="0" y="0"/>
                </a:moveTo>
                <a:lnTo>
                  <a:pt x="735177" y="0"/>
                </a:lnTo>
                <a:lnTo>
                  <a:pt x="735177" y="1041501"/>
                </a:lnTo>
                <a:lnTo>
                  <a:pt x="0" y="1041501"/>
                </a:lnTo>
                <a:lnTo>
                  <a:pt x="0" y="0"/>
                </a:lnTo>
                <a:close/>
              </a:path>
            </a:pathLst>
          </a:custGeom>
          <a:noFill/>
          <a:ln w="9525">
            <a:noFill/>
            <a:miter lim="800000"/>
            <a:headEnd/>
            <a:tailEnd/>
          </a:ln>
        </p:spPr>
        <p:txBody>
          <a:bodyPr lIns="76288" tIns="0" rIns="0" bIns="0"/>
          <a:lstStyle/>
          <a:p>
            <a:pPr eaLnBrk="0" hangingPunct="0"/>
            <a:r>
              <a:rPr lang="es-AR" sz="2400" b="1" dirty="0">
                <a:solidFill>
                  <a:srgbClr val="000000"/>
                </a:solidFill>
              </a:rPr>
              <a:t>Base Caja Modificado</a:t>
            </a:r>
            <a:endParaRPr lang="es-AR" sz="2400" dirty="0"/>
          </a:p>
        </p:txBody>
      </p:sp>
    </p:spTree>
    <p:extLst>
      <p:ext uri="{BB962C8B-B14F-4D97-AF65-F5344CB8AC3E}">
        <p14:creationId xmlns:p14="http://schemas.microsoft.com/office/powerpoint/2010/main" val="23803404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41691127-B32D-4E7D-8BFA-A06DEB7EA862}" type="slidenum">
              <a:rPr lang="es-ES_tradnl"/>
              <a:pPr>
                <a:defRPr/>
              </a:pPr>
              <a:t>21</a:t>
            </a:fld>
            <a:endParaRPr lang="es-ES_tradnl" dirty="0"/>
          </a:p>
        </p:txBody>
      </p:sp>
      <p:pic>
        <p:nvPicPr>
          <p:cNvPr id="7"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3761" y="188640"/>
            <a:ext cx="8705334" cy="756812"/>
          </a:xfrm>
          <a:prstGeom prst="rect">
            <a:avLst/>
          </a:prstGeom>
          <a:solidFill>
            <a:schemeClr val="tx1">
              <a:lumMod val="50000"/>
              <a:lumOff val="50000"/>
            </a:schemeClr>
          </a:solidFill>
          <a:ln>
            <a:solidFill>
              <a:schemeClr val="tx1"/>
            </a:solidFill>
          </a:ln>
        </p:spPr>
      </p:pic>
      <p:pic>
        <p:nvPicPr>
          <p:cNvPr id="8" name="Imagen 6"/>
          <p:cNvPicPr>
            <a:picLocks noChangeAspect="1"/>
          </p:cNvPicPr>
          <p:nvPr/>
        </p:nvPicPr>
        <p:blipFill>
          <a:blip r:embed="rId4"/>
          <a:stretch>
            <a:fillRect/>
          </a:stretch>
        </p:blipFill>
        <p:spPr>
          <a:xfrm>
            <a:off x="0" y="1340768"/>
            <a:ext cx="2195736" cy="3200991"/>
          </a:xfrm>
          <a:prstGeom prst="rect">
            <a:avLst/>
          </a:prstGeom>
          <a:effectLst>
            <a:glow rad="139700">
              <a:schemeClr val="accent3">
                <a:satMod val="175000"/>
                <a:alpha val="40000"/>
              </a:schemeClr>
            </a:glow>
          </a:effectLst>
        </p:spPr>
      </p:pic>
      <p:pic>
        <p:nvPicPr>
          <p:cNvPr id="9"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5736" y="1268761"/>
            <a:ext cx="6948264" cy="5256583"/>
          </a:xfrm>
          <a:prstGeom prst="rect">
            <a:avLst/>
          </a:prstGeom>
        </p:spPr>
      </p:pic>
      <p:sp>
        <p:nvSpPr>
          <p:cNvPr id="10" name="Flecha doblada 8"/>
          <p:cNvSpPr/>
          <p:nvPr/>
        </p:nvSpPr>
        <p:spPr>
          <a:xfrm rot="16200000">
            <a:off x="725534" y="4551086"/>
            <a:ext cx="1479527" cy="1460876"/>
          </a:xfrm>
          <a:prstGeom prst="bentArrow">
            <a:avLst/>
          </a:prstGeom>
          <a:solidFill>
            <a:srgbClr val="00B050"/>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22</a:t>
            </a:fld>
            <a:endParaRPr lang="es-ES_tradnl" dirty="0"/>
          </a:p>
        </p:txBody>
      </p:sp>
      <p:pic>
        <p:nvPicPr>
          <p:cNvPr id="3686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496" y="404664"/>
            <a:ext cx="4104456" cy="6264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 name="Imagen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124339"/>
            <a:ext cx="5724128" cy="63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58936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23</a:t>
            </a:fld>
            <a:endParaRPr lang="es-ES_tradnl" dirty="0"/>
          </a:p>
        </p:txBody>
      </p:sp>
      <p:pic>
        <p:nvPicPr>
          <p:cNvPr id="5"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365160">
            <a:off x="404193" y="332315"/>
            <a:ext cx="4090966" cy="63671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564904"/>
            <a:ext cx="457200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1 Rectángulo"/>
          <p:cNvSpPr/>
          <p:nvPr/>
        </p:nvSpPr>
        <p:spPr bwMode="auto">
          <a:xfrm>
            <a:off x="4644008" y="260648"/>
            <a:ext cx="4499992" cy="2304256"/>
          </a:xfrm>
          <a:prstGeom prst="rect">
            <a:avLst/>
          </a:prstGeom>
          <a:solidFill>
            <a:schemeClr val="accent5">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s-CO" sz="2800" b="1" dirty="0">
                <a:latin typeface="Times New Roman" pitchFamily="18" charset="0"/>
              </a:rPr>
              <a:t>CONTADURIA GENERAL </a:t>
            </a:r>
          </a:p>
          <a:p>
            <a:pPr algn="ctr" eaLnBrk="0" hangingPunct="0"/>
            <a:r>
              <a:rPr lang="es-CO" sz="2800" b="1" dirty="0">
                <a:latin typeface="Times New Roman" pitchFamily="18" charset="0"/>
              </a:rPr>
              <a:t>DE LA NACIÓN</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2800" b="1" i="0" u="none" strike="noStrike" cap="none" normalizeH="0" baseline="0" dirty="0">
                <a:ln>
                  <a:noFill/>
                </a:ln>
                <a:solidFill>
                  <a:schemeClr val="tx1"/>
                </a:solidFill>
                <a:effectLst/>
                <a:latin typeface="Times New Roman" pitchFamily="18" charset="0"/>
              </a:rPr>
              <a:t>INFORMES CONTABLES </a:t>
            </a:r>
          </a:p>
          <a:p>
            <a:pPr marL="0" marR="0" indent="0" algn="ctr" defTabSz="914400" rtl="0" eaLnBrk="0" fontAlgn="base" latinLnBrk="0" hangingPunct="0">
              <a:lnSpc>
                <a:spcPct val="100000"/>
              </a:lnSpc>
              <a:spcBef>
                <a:spcPct val="0"/>
              </a:spcBef>
              <a:spcAft>
                <a:spcPct val="0"/>
              </a:spcAft>
              <a:buClrTx/>
              <a:buSzTx/>
              <a:buFontTx/>
              <a:buNone/>
              <a:tabLst/>
            </a:pPr>
            <a:r>
              <a:rPr kumimoji="0" lang="es-CO" sz="2800" b="1" i="0" u="none" strike="noStrike" cap="none" normalizeH="0" baseline="0" dirty="0">
                <a:ln>
                  <a:noFill/>
                </a:ln>
                <a:solidFill>
                  <a:schemeClr val="tx1"/>
                </a:solidFill>
                <a:effectLst/>
                <a:latin typeface="Times New Roman" pitchFamily="18" charset="0"/>
              </a:rPr>
              <a:t>2014</a:t>
            </a:r>
          </a:p>
        </p:txBody>
      </p:sp>
    </p:spTree>
    <p:extLst>
      <p:ext uri="{BB962C8B-B14F-4D97-AF65-F5344CB8AC3E}">
        <p14:creationId xmlns:p14="http://schemas.microsoft.com/office/powerpoint/2010/main" val="1006951959"/>
      </p:ext>
    </p:extLst>
  </p:cSld>
  <p:clrMapOvr>
    <a:masterClrMapping/>
  </p:clrMapOvr>
  <p:transition spd="slow">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24</a:t>
            </a:fld>
            <a:endParaRPr lang="es-ES_tradnl" dirty="0"/>
          </a:p>
        </p:txBody>
      </p:sp>
      <p:graphicFrame>
        <p:nvGraphicFramePr>
          <p:cNvPr id="5" name="4 Tabla"/>
          <p:cNvGraphicFramePr>
            <a:graphicFrameLocks noGrp="1"/>
          </p:cNvGraphicFramePr>
          <p:nvPr>
            <p:extLst>
              <p:ext uri="{D42A27DB-BD31-4B8C-83A1-F6EECF244321}">
                <p14:modId xmlns:p14="http://schemas.microsoft.com/office/powerpoint/2010/main" val="2950966267"/>
              </p:ext>
            </p:extLst>
          </p:nvPr>
        </p:nvGraphicFramePr>
        <p:xfrm>
          <a:off x="89555" y="54169"/>
          <a:ext cx="8964489" cy="6111139"/>
        </p:xfrm>
        <a:graphic>
          <a:graphicData uri="http://schemas.openxmlformats.org/drawingml/2006/table">
            <a:tbl>
              <a:tblPr/>
              <a:tblGrid>
                <a:gridCol w="1659607">
                  <a:extLst>
                    <a:ext uri="{9D8B030D-6E8A-4147-A177-3AD203B41FA5}">
                      <a16:colId xmlns:a16="http://schemas.microsoft.com/office/drawing/2014/main" val="20000"/>
                    </a:ext>
                  </a:extLst>
                </a:gridCol>
                <a:gridCol w="901676">
                  <a:extLst>
                    <a:ext uri="{9D8B030D-6E8A-4147-A177-3AD203B41FA5}">
                      <a16:colId xmlns:a16="http://schemas.microsoft.com/office/drawing/2014/main" val="20001"/>
                    </a:ext>
                  </a:extLst>
                </a:gridCol>
                <a:gridCol w="927811">
                  <a:extLst>
                    <a:ext uri="{9D8B030D-6E8A-4147-A177-3AD203B41FA5}">
                      <a16:colId xmlns:a16="http://schemas.microsoft.com/office/drawing/2014/main" val="20002"/>
                    </a:ext>
                  </a:extLst>
                </a:gridCol>
                <a:gridCol w="927811">
                  <a:extLst>
                    <a:ext uri="{9D8B030D-6E8A-4147-A177-3AD203B41FA5}">
                      <a16:colId xmlns:a16="http://schemas.microsoft.com/office/drawing/2014/main" val="20003"/>
                    </a:ext>
                  </a:extLst>
                </a:gridCol>
                <a:gridCol w="1006218">
                  <a:extLst>
                    <a:ext uri="{9D8B030D-6E8A-4147-A177-3AD203B41FA5}">
                      <a16:colId xmlns:a16="http://schemas.microsoft.com/office/drawing/2014/main" val="20004"/>
                    </a:ext>
                  </a:extLst>
                </a:gridCol>
                <a:gridCol w="914745">
                  <a:extLst>
                    <a:ext uri="{9D8B030D-6E8A-4147-A177-3AD203B41FA5}">
                      <a16:colId xmlns:a16="http://schemas.microsoft.com/office/drawing/2014/main" val="20005"/>
                    </a:ext>
                  </a:extLst>
                </a:gridCol>
                <a:gridCol w="875541">
                  <a:extLst>
                    <a:ext uri="{9D8B030D-6E8A-4147-A177-3AD203B41FA5}">
                      <a16:colId xmlns:a16="http://schemas.microsoft.com/office/drawing/2014/main" val="20006"/>
                    </a:ext>
                  </a:extLst>
                </a:gridCol>
                <a:gridCol w="993150">
                  <a:extLst>
                    <a:ext uri="{9D8B030D-6E8A-4147-A177-3AD203B41FA5}">
                      <a16:colId xmlns:a16="http://schemas.microsoft.com/office/drawing/2014/main" val="20007"/>
                    </a:ext>
                  </a:extLst>
                </a:gridCol>
                <a:gridCol w="757930">
                  <a:extLst>
                    <a:ext uri="{9D8B030D-6E8A-4147-A177-3AD203B41FA5}">
                      <a16:colId xmlns:a16="http://schemas.microsoft.com/office/drawing/2014/main" val="20008"/>
                    </a:ext>
                  </a:extLst>
                </a:gridCol>
              </a:tblGrid>
              <a:tr h="258250">
                <a:tc gridSpan="9">
                  <a:txBody>
                    <a:bodyPr/>
                    <a:lstStyle/>
                    <a:p>
                      <a:pPr algn="ctr" fontAlgn="b"/>
                      <a:r>
                        <a:rPr lang="es-CO" sz="800" b="1" i="0" u="none" strike="noStrike" dirty="0">
                          <a:solidFill>
                            <a:srgbClr val="000000"/>
                          </a:solidFill>
                          <a:effectLst/>
                          <a:latin typeface="Calibri"/>
                        </a:rPr>
                        <a:t>CONTADURÍA GENERAL DE LA NACIÓN </a:t>
                      </a:r>
                    </a:p>
                  </a:txBody>
                  <a:tcPr marL="5053" marR="5053" marT="50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24269">
                <a:tc gridSpan="9">
                  <a:txBody>
                    <a:bodyPr/>
                    <a:lstStyle/>
                    <a:p>
                      <a:pPr algn="ctr" fontAlgn="b"/>
                      <a:r>
                        <a:rPr lang="es-CO" sz="800" b="1" i="0" u="none" strike="noStrike">
                          <a:solidFill>
                            <a:srgbClr val="000000"/>
                          </a:solidFill>
                          <a:effectLst/>
                          <a:latin typeface="Calibri"/>
                        </a:rPr>
                        <a:t>SITUACIÓN FINANCIERA Y DE RESULTADOS POR NIVELES</a:t>
                      </a:r>
                    </a:p>
                  </a:txBody>
                  <a:tcPr marL="5053" marR="5053" marT="50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1"/>
                  </a:ext>
                </a:extLst>
              </a:tr>
              <a:tr h="224269">
                <a:tc gridSpan="9">
                  <a:txBody>
                    <a:bodyPr/>
                    <a:lstStyle/>
                    <a:p>
                      <a:pPr algn="ctr" fontAlgn="b"/>
                      <a:r>
                        <a:rPr lang="es-CO" sz="800" b="1" i="0" u="none" strike="noStrike">
                          <a:solidFill>
                            <a:srgbClr val="000000"/>
                          </a:solidFill>
                          <a:effectLst/>
                          <a:latin typeface="Calibri"/>
                        </a:rPr>
                        <a:t>A DICIEMBRE DE 2014</a:t>
                      </a:r>
                    </a:p>
                  </a:txBody>
                  <a:tcPr marL="5053" marR="5053" marT="50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2"/>
                  </a:ext>
                </a:extLst>
              </a:tr>
              <a:tr h="501208">
                <a:tc gridSpan="9">
                  <a:txBody>
                    <a:bodyPr/>
                    <a:lstStyle/>
                    <a:p>
                      <a:pPr algn="ctr" fontAlgn="ctr"/>
                      <a:r>
                        <a:rPr lang="es-CO" sz="800" b="1" i="0" u="none" strike="noStrike">
                          <a:solidFill>
                            <a:srgbClr val="000000"/>
                          </a:solidFill>
                          <a:effectLst/>
                          <a:latin typeface="Calibri"/>
                        </a:rPr>
                        <a:t>INFORMACIÓN CONSOLIDADA DEL SECTOR PÚBLICO COLOMBIANO - BALANCE GENERAL</a:t>
                      </a:r>
                      <a:br>
                        <a:rPr lang="es-CO" sz="800" b="1" i="0" u="none" strike="noStrike">
                          <a:solidFill>
                            <a:srgbClr val="000000"/>
                          </a:solidFill>
                          <a:effectLst/>
                          <a:latin typeface="Calibri"/>
                        </a:rPr>
                      </a:br>
                      <a:r>
                        <a:rPr lang="es-CO" sz="800" b="1" i="0" u="none" strike="noStrike">
                          <a:solidFill>
                            <a:srgbClr val="000000"/>
                          </a:solidFill>
                          <a:effectLst/>
                          <a:latin typeface="Calibri"/>
                        </a:rPr>
                        <a:t>A 31 DE DICIEMBRE DE 2014</a:t>
                      </a:r>
                      <a:br>
                        <a:rPr lang="es-CO" sz="800" b="1" i="0" u="none" strike="noStrike">
                          <a:solidFill>
                            <a:srgbClr val="000000"/>
                          </a:solidFill>
                          <a:effectLst/>
                          <a:latin typeface="Calibri"/>
                        </a:rPr>
                      </a:br>
                      <a:r>
                        <a:rPr lang="es-CO" sz="800" b="1" i="0" u="none" strike="noStrike">
                          <a:solidFill>
                            <a:srgbClr val="000000"/>
                          </a:solidFill>
                          <a:effectLst/>
                          <a:latin typeface="Calibri"/>
                        </a:rPr>
                        <a:t>                                                                                                                                                                                </a:t>
                      </a:r>
                      <a:r>
                        <a:rPr lang="es-CO" sz="700" b="1" i="0" u="none" strike="noStrike">
                          <a:solidFill>
                            <a:srgbClr val="000000"/>
                          </a:solidFill>
                          <a:effectLst/>
                          <a:latin typeface="Calibri"/>
                        </a:rPr>
                        <a:t>  </a:t>
                      </a:r>
                      <a:r>
                        <a:rPr lang="es-CO" sz="700" b="0" i="0" u="none" strike="noStrike">
                          <a:solidFill>
                            <a:srgbClr val="000000"/>
                          </a:solidFill>
                          <a:effectLst/>
                          <a:latin typeface="Calibri"/>
                        </a:rPr>
                        <a:t>Miles de millones pesos</a:t>
                      </a:r>
                      <a:endParaRPr lang="es-CO" sz="800" b="1" i="0" u="none" strike="noStrike">
                        <a:solidFill>
                          <a:srgbClr val="000000"/>
                        </a:solidFill>
                        <a:effectLst/>
                        <a:latin typeface="Calibri"/>
                      </a:endParaRP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3"/>
                  </a:ext>
                </a:extLst>
              </a:tr>
              <a:tr h="496111">
                <a:tc>
                  <a:txBody>
                    <a:bodyPr/>
                    <a:lstStyle/>
                    <a:p>
                      <a:pPr algn="ctr" fontAlgn="ctr"/>
                      <a:r>
                        <a:rPr lang="es-CO" sz="700" b="1" i="0" u="none" strike="noStrike">
                          <a:solidFill>
                            <a:srgbClr val="000000"/>
                          </a:solidFill>
                          <a:effectLst/>
                          <a:latin typeface="Calibri"/>
                        </a:rPr>
                        <a:t>CONCEPTO</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NIVEL NACIONAL</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NIVEL TERRITORIAL</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SISTEMA GRAL. REGALÍAS</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BANCO DE LA REPÚBLICA</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TOTAL AGREGADO</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ELIMINACIONES</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SECTOR </a:t>
                      </a:r>
                      <a:br>
                        <a:rPr lang="es-CO" sz="700" b="1" i="0" u="none" strike="noStrike">
                          <a:solidFill>
                            <a:srgbClr val="000000"/>
                          </a:solidFill>
                          <a:effectLst/>
                          <a:latin typeface="Calibri"/>
                        </a:rPr>
                      </a:br>
                      <a:r>
                        <a:rPr lang="es-CO" sz="700" b="1" i="0" u="none" strike="noStrike">
                          <a:solidFill>
                            <a:srgbClr val="000000"/>
                          </a:solidFill>
                          <a:effectLst/>
                          <a:latin typeface="Calibri"/>
                        </a:rPr>
                        <a:t>PÚBLICO CONSOLIDADO</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PART. / PIB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4"/>
                  </a:ext>
                </a:extLst>
              </a:tr>
              <a:tr h="150284">
                <a:tc>
                  <a:txBody>
                    <a:bodyPr/>
                    <a:lstStyle/>
                    <a:p>
                      <a:pPr algn="ctr" fontAlgn="ctr"/>
                      <a:r>
                        <a:rPr lang="es-CO" sz="700" b="1" i="0" u="none" strike="noStrike">
                          <a:solidFill>
                            <a:srgbClr val="000000"/>
                          </a:solidFill>
                          <a:effectLst/>
                          <a:latin typeface="Andale WT"/>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1" i="0" u="none" strike="noStrike">
                          <a:solidFill>
                            <a:srgbClr val="000000"/>
                          </a:solidFill>
                          <a:effectLst/>
                          <a:latin typeface="Andale WT"/>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1" i="0" u="none" strike="noStrike">
                          <a:solidFill>
                            <a:srgbClr val="000000"/>
                          </a:solidFill>
                          <a:effectLst/>
                          <a:latin typeface="Andale WT"/>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1" i="0" u="none" strike="noStrike">
                          <a:solidFill>
                            <a:srgbClr val="000000"/>
                          </a:solidFill>
                          <a:effectLst/>
                          <a:latin typeface="Andale WT"/>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1" i="0" u="none" strike="noStrike">
                          <a:solidFill>
                            <a:srgbClr val="000000"/>
                          </a:solidFill>
                          <a:effectLst/>
                          <a:latin typeface="Andale WT"/>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1" i="0" u="none" strike="noStrike">
                          <a:solidFill>
                            <a:srgbClr val="000000"/>
                          </a:solidFill>
                          <a:effectLst/>
                          <a:latin typeface="Andale WT"/>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1" i="0" u="none" strike="noStrike">
                          <a:solidFill>
                            <a:srgbClr val="000000"/>
                          </a:solidFill>
                          <a:effectLst/>
                          <a:latin typeface="Andale WT"/>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1" i="0" u="none" strike="noStrike">
                          <a:solidFill>
                            <a:srgbClr val="000000"/>
                          </a:solidFill>
                          <a:effectLst/>
                          <a:latin typeface="Andale WT"/>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600" b="1" i="0" u="none" strike="noStrike">
                          <a:solidFill>
                            <a:srgbClr val="000000"/>
                          </a:solidFill>
                          <a:effectLst/>
                          <a:latin typeface="Calibri"/>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5046">
                <a:tc>
                  <a:txBody>
                    <a:bodyPr/>
                    <a:lstStyle/>
                    <a:p>
                      <a:pPr algn="ctr" fontAlgn="t"/>
                      <a:r>
                        <a:rPr lang="es-CO" sz="700" b="1" i="0" u="none" strike="noStrike">
                          <a:solidFill>
                            <a:srgbClr val="000000"/>
                          </a:solidFill>
                          <a:effectLst/>
                          <a:latin typeface="Calibri"/>
                        </a:rPr>
                        <a:t>ACTIVOS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559.837,3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323.144,4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12.846,0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dirty="0">
                          <a:solidFill>
                            <a:srgbClr val="000000"/>
                          </a:solidFill>
                          <a:effectLst/>
                          <a:latin typeface="Calibri"/>
                        </a:rPr>
                        <a:t>           134.037,1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1.029.864,8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(36.092,2)</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900" b="1" i="0" u="none" strike="noStrike">
                          <a:solidFill>
                            <a:srgbClr val="000000"/>
                          </a:solidFill>
                          <a:effectLst/>
                          <a:latin typeface="Calibri"/>
                        </a:rPr>
                        <a:t>   993.772,6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700" b="1" i="0" u="none" strike="noStrike">
                          <a:solidFill>
                            <a:srgbClr val="000000"/>
                          </a:solidFill>
                          <a:effectLst/>
                          <a:latin typeface="Calibri"/>
                        </a:rPr>
                        <a:t>           131,4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6"/>
                  </a:ext>
                </a:extLst>
              </a:tr>
              <a:tr h="163105">
                <a:tc>
                  <a:txBody>
                    <a:bodyPr/>
                    <a:lstStyle/>
                    <a:p>
                      <a:pPr algn="ctr" fontAlgn="t"/>
                      <a:r>
                        <a:rPr lang="es-CO" sz="700" b="0" i="0" u="none" strike="noStrike">
                          <a:solidFill>
                            <a:srgbClr val="000000"/>
                          </a:solidFill>
                          <a:effectLst/>
                          <a:latin typeface="Calibri"/>
                        </a:rPr>
                        <a:t>Corriente</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700" b="0" i="0" u="none" strike="noStrike">
                          <a:solidFill>
                            <a:srgbClr val="000000"/>
                          </a:solidFill>
                          <a:effectLst/>
                          <a:latin typeface="Calibri"/>
                        </a:rPr>
                        <a:t>        165.961,3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96.736,7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12.846,0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128.885,1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404.429,2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(23.051,4)</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381.377,8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50,4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10007"/>
                  </a:ext>
                </a:extLst>
              </a:tr>
              <a:tr h="169902">
                <a:tc>
                  <a:txBody>
                    <a:bodyPr/>
                    <a:lstStyle/>
                    <a:p>
                      <a:pPr algn="ctr" fontAlgn="t"/>
                      <a:r>
                        <a:rPr lang="es-CO" sz="700" b="0" i="0" u="none" strike="noStrike">
                          <a:solidFill>
                            <a:srgbClr val="000000"/>
                          </a:solidFill>
                          <a:effectLst/>
                          <a:latin typeface="Calibri"/>
                        </a:rPr>
                        <a:t>No corriente</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0" i="0" u="none" strike="noStrike">
                          <a:solidFill>
                            <a:srgbClr val="000000"/>
                          </a:solidFill>
                          <a:effectLst/>
                          <a:latin typeface="Calibri"/>
                        </a:rPr>
                        <a:t>        393.875,9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226.407,7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0,0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5.152,0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625.435,6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(13.040,8)</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612.394,8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81,0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08"/>
                  </a:ext>
                </a:extLst>
              </a:tr>
              <a:tr h="224269">
                <a:tc>
                  <a:txBody>
                    <a:bodyPr/>
                    <a:lstStyle/>
                    <a:p>
                      <a:pPr algn="ctr" fontAlgn="t"/>
                      <a:r>
                        <a:rPr lang="es-CO" sz="700" b="1" i="0" u="none" strike="noStrike">
                          <a:solidFill>
                            <a:srgbClr val="000000"/>
                          </a:solidFill>
                          <a:effectLst/>
                          <a:latin typeface="Calibri"/>
                        </a:rPr>
                        <a:t>PASIVOS</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684.749,0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87.396,8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17,5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102.106,6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874.269,9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(32.944,5)</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900" b="1" i="0" u="none" strike="noStrike">
                          <a:solidFill>
                            <a:srgbClr val="000000"/>
                          </a:solidFill>
                          <a:effectLst/>
                          <a:latin typeface="Calibri"/>
                        </a:rPr>
                        <a:t>   841.325,4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700" b="1" i="0" u="none" strike="noStrike">
                          <a:solidFill>
                            <a:srgbClr val="000000"/>
                          </a:solidFill>
                          <a:effectLst/>
                          <a:latin typeface="Calibri"/>
                        </a:rPr>
                        <a:t>           111,3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9"/>
                  </a:ext>
                </a:extLst>
              </a:tr>
              <a:tr h="163105">
                <a:tc>
                  <a:txBody>
                    <a:bodyPr/>
                    <a:lstStyle/>
                    <a:p>
                      <a:pPr algn="ctr" fontAlgn="t"/>
                      <a:r>
                        <a:rPr lang="es-CO" sz="700" b="0" i="0" u="none" strike="noStrike">
                          <a:solidFill>
                            <a:srgbClr val="000000"/>
                          </a:solidFill>
                          <a:effectLst/>
                          <a:latin typeface="Calibri"/>
                        </a:rPr>
                        <a:t>Corriente</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700" b="0" i="0" u="none" strike="noStrike">
                          <a:solidFill>
                            <a:srgbClr val="000000"/>
                          </a:solidFill>
                          <a:effectLst/>
                          <a:latin typeface="Calibri"/>
                        </a:rPr>
                        <a:t>        239.777,3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28.715,4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17,5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100.791,1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369.301,4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(22.662,5)</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346.638,9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45,8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BF1DE"/>
                    </a:solidFill>
                  </a:tcPr>
                </a:tc>
                <a:extLst>
                  <a:ext uri="{0D108BD9-81ED-4DB2-BD59-A6C34878D82A}">
                    <a16:rowId xmlns:a16="http://schemas.microsoft.com/office/drawing/2014/main" val="10010"/>
                  </a:ext>
                </a:extLst>
              </a:tr>
              <a:tr h="169902">
                <a:tc>
                  <a:txBody>
                    <a:bodyPr/>
                    <a:lstStyle/>
                    <a:p>
                      <a:pPr algn="ctr" fontAlgn="t"/>
                      <a:r>
                        <a:rPr lang="es-CO" sz="700" b="0" i="0" u="none" strike="noStrike">
                          <a:solidFill>
                            <a:srgbClr val="000000"/>
                          </a:solidFill>
                          <a:effectLst/>
                          <a:latin typeface="Calibri"/>
                        </a:rPr>
                        <a:t>No corriente</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0" i="0" u="none" strike="noStrike">
                          <a:solidFill>
                            <a:srgbClr val="000000"/>
                          </a:solidFill>
                          <a:effectLst/>
                          <a:latin typeface="Calibri"/>
                        </a:rPr>
                        <a:t>        444.971,7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58.681,3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0,0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1.315,5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504.968,5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(10.282,1)</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s-CO" sz="700" b="0" i="0" u="none" strike="noStrike">
                          <a:solidFill>
                            <a:srgbClr val="000000"/>
                          </a:solidFill>
                          <a:effectLst/>
                          <a:latin typeface="Calibri"/>
                        </a:rPr>
                        <a:t>           494.686,5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s-CO" sz="700" b="0" i="0" u="none" strike="noStrike">
                          <a:solidFill>
                            <a:srgbClr val="000000"/>
                          </a:solidFill>
                          <a:effectLst/>
                          <a:latin typeface="Calibri"/>
                        </a:rPr>
                        <a:t>             65,4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0011"/>
                  </a:ext>
                </a:extLst>
              </a:tr>
              <a:tr h="244658">
                <a:tc>
                  <a:txBody>
                    <a:bodyPr/>
                    <a:lstStyle/>
                    <a:p>
                      <a:pPr algn="ctr" fontAlgn="t"/>
                      <a:r>
                        <a:rPr lang="es-CO" sz="700" b="1" i="0" u="none" strike="noStrike">
                          <a:solidFill>
                            <a:srgbClr val="000000"/>
                          </a:solidFill>
                          <a:effectLst/>
                          <a:latin typeface="Calibri"/>
                        </a:rPr>
                        <a:t>INTERÉS MINORITARIO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20.939,4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4.460,7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0,0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0,0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25.400,0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(3.378,0)</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900" b="1" i="0" u="none" strike="noStrike">
                          <a:solidFill>
                            <a:srgbClr val="000000"/>
                          </a:solidFill>
                          <a:effectLst/>
                          <a:latin typeface="Calibri"/>
                        </a:rPr>
                        <a:t>      22.022,0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2,9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12"/>
                  </a:ext>
                </a:extLst>
              </a:tr>
              <a:tr h="271841">
                <a:tc>
                  <a:txBody>
                    <a:bodyPr/>
                    <a:lstStyle/>
                    <a:p>
                      <a:pPr algn="ctr" fontAlgn="t"/>
                      <a:r>
                        <a:rPr lang="es-CO" sz="700" b="1" i="0" u="none" strike="noStrike">
                          <a:solidFill>
                            <a:srgbClr val="000000"/>
                          </a:solidFill>
                          <a:effectLst/>
                          <a:latin typeface="Calibri"/>
                        </a:rPr>
                        <a:t>PATRIMONIO</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(145.851,1)</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231.287,0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12.828,5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31.930,5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700" b="1" i="0" u="none" strike="noStrike">
                          <a:solidFill>
                            <a:srgbClr val="000000"/>
                          </a:solidFill>
                          <a:effectLst/>
                          <a:latin typeface="Calibri"/>
                        </a:rPr>
                        <a:t>        130.194,9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230,3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t"/>
                      <a:r>
                        <a:rPr lang="es-CO" sz="900" b="1" i="0" u="none" strike="noStrike">
                          <a:solidFill>
                            <a:srgbClr val="000000"/>
                          </a:solidFill>
                          <a:effectLst/>
                          <a:latin typeface="Calibri"/>
                        </a:rPr>
                        <a:t>   130.425,2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700" b="1" i="0" u="none" strike="noStrike">
                          <a:solidFill>
                            <a:srgbClr val="000000"/>
                          </a:solidFill>
                          <a:effectLst/>
                          <a:latin typeface="Calibri"/>
                        </a:rPr>
                        <a:t>             17,2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13"/>
                  </a:ext>
                </a:extLst>
              </a:tr>
              <a:tr h="169902">
                <a:tc>
                  <a:txBody>
                    <a:bodyPr/>
                    <a:lstStyle/>
                    <a:p>
                      <a:pPr algn="ctr" fontAlgn="b"/>
                      <a:endParaRPr lang="es-CO" sz="700" b="0" i="0" u="none" strike="noStrike">
                        <a:solidFill>
                          <a:srgbClr val="000000"/>
                        </a:solidFill>
                        <a:effectLst/>
                        <a:latin typeface="Calibri"/>
                      </a:endParaRPr>
                    </a:p>
                  </a:txBody>
                  <a:tcPr marL="5053" marR="5053" marT="5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CO" sz="700" b="0" i="0" u="none" strike="noStrike">
                        <a:solidFill>
                          <a:srgbClr val="000000"/>
                        </a:solidFill>
                        <a:effectLst/>
                        <a:latin typeface="Calibri"/>
                      </a:endParaRPr>
                    </a:p>
                  </a:txBody>
                  <a:tcPr marL="5053" marR="5053" marT="5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CO" sz="700" b="0" i="0" u="none" strike="noStrike">
                        <a:solidFill>
                          <a:srgbClr val="000000"/>
                        </a:solidFill>
                        <a:effectLst/>
                        <a:latin typeface="Calibri"/>
                      </a:endParaRPr>
                    </a:p>
                  </a:txBody>
                  <a:tcPr marL="5053" marR="5053" marT="5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CO" sz="700" b="0" i="0" u="none" strike="noStrike">
                        <a:solidFill>
                          <a:srgbClr val="000000"/>
                        </a:solidFill>
                        <a:effectLst/>
                        <a:latin typeface="Calibri"/>
                      </a:endParaRPr>
                    </a:p>
                  </a:txBody>
                  <a:tcPr marL="5053" marR="5053" marT="5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CO" sz="700" b="0" i="0" u="none" strike="noStrike">
                        <a:solidFill>
                          <a:srgbClr val="000000"/>
                        </a:solidFill>
                        <a:effectLst/>
                        <a:latin typeface="Calibri"/>
                      </a:endParaRPr>
                    </a:p>
                  </a:txBody>
                  <a:tcPr marL="5053" marR="5053" marT="5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CO" sz="700" b="0" i="0" u="none" strike="noStrike">
                        <a:solidFill>
                          <a:srgbClr val="000000"/>
                        </a:solidFill>
                        <a:effectLst/>
                        <a:latin typeface="Calibri"/>
                      </a:endParaRPr>
                    </a:p>
                  </a:txBody>
                  <a:tcPr marL="5053" marR="5053" marT="5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CO" sz="700" b="0" i="0" u="none" strike="noStrike">
                        <a:solidFill>
                          <a:srgbClr val="000000"/>
                        </a:solidFill>
                        <a:effectLst/>
                        <a:latin typeface="Calibri"/>
                      </a:endParaRPr>
                    </a:p>
                  </a:txBody>
                  <a:tcPr marL="5053" marR="5053" marT="5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CO" sz="700" b="0" i="0" u="none" strike="noStrike">
                        <a:solidFill>
                          <a:srgbClr val="000000"/>
                        </a:solidFill>
                        <a:effectLst/>
                        <a:latin typeface="Calibri"/>
                      </a:endParaRPr>
                    </a:p>
                  </a:txBody>
                  <a:tcPr marL="5053" marR="5053" marT="5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CO" sz="700" b="0" i="0" u="none" strike="noStrike">
                        <a:solidFill>
                          <a:srgbClr val="000000"/>
                        </a:solidFill>
                        <a:effectLst/>
                        <a:latin typeface="Calibri"/>
                      </a:endParaRPr>
                    </a:p>
                  </a:txBody>
                  <a:tcPr marL="5053" marR="5053" marT="5053"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733972">
                <a:tc gridSpan="9">
                  <a:txBody>
                    <a:bodyPr/>
                    <a:lstStyle/>
                    <a:p>
                      <a:pPr algn="ctr" fontAlgn="ctr"/>
                      <a:r>
                        <a:rPr lang="es-CO" sz="800" b="1" i="0" u="none" strike="noStrike">
                          <a:solidFill>
                            <a:srgbClr val="000000"/>
                          </a:solidFill>
                          <a:effectLst/>
                          <a:latin typeface="Calibri"/>
                        </a:rPr>
                        <a:t>INFORMACIÓN CONSOLIDADA DEL SECTOR PÚBLICO COLOMBIANO - ESTADO DE RESULTADOS</a:t>
                      </a:r>
                      <a:br>
                        <a:rPr lang="es-CO" sz="800" b="1" i="0" u="none" strike="noStrike">
                          <a:solidFill>
                            <a:srgbClr val="000000"/>
                          </a:solidFill>
                          <a:effectLst/>
                          <a:latin typeface="Calibri"/>
                        </a:rPr>
                      </a:br>
                      <a:r>
                        <a:rPr lang="es-CO" sz="800" b="1" i="0" u="none" strike="noStrike">
                          <a:solidFill>
                            <a:srgbClr val="000000"/>
                          </a:solidFill>
                          <a:effectLst/>
                          <a:latin typeface="Calibri"/>
                        </a:rPr>
                        <a:t>A 31 DE DICIEMBRE DE 2014</a:t>
                      </a:r>
                      <a:br>
                        <a:rPr lang="es-CO" sz="800" b="1" i="0" u="none" strike="noStrike">
                          <a:solidFill>
                            <a:srgbClr val="000000"/>
                          </a:solidFill>
                          <a:effectLst/>
                          <a:latin typeface="Calibri"/>
                        </a:rPr>
                      </a:br>
                      <a:r>
                        <a:rPr lang="es-CO" sz="800" b="1" i="0" u="none" strike="noStrike">
                          <a:solidFill>
                            <a:srgbClr val="000000"/>
                          </a:solidFill>
                          <a:effectLst/>
                          <a:latin typeface="Calibri"/>
                        </a:rPr>
                        <a:t>                                                                                                                                                                                                  </a:t>
                      </a:r>
                      <a:r>
                        <a:rPr lang="es-CO" sz="700" b="1" i="0" u="none" strike="noStrike">
                          <a:solidFill>
                            <a:srgbClr val="000000"/>
                          </a:solidFill>
                          <a:effectLst/>
                          <a:latin typeface="Calibri"/>
                        </a:rPr>
                        <a:t>  </a:t>
                      </a:r>
                      <a:r>
                        <a:rPr lang="es-CO" sz="700" b="0" i="0" u="none" strike="noStrike">
                          <a:solidFill>
                            <a:srgbClr val="000000"/>
                          </a:solidFill>
                          <a:effectLst/>
                          <a:latin typeface="Calibri"/>
                        </a:rPr>
                        <a:t>Miles de millones pesos</a:t>
                      </a:r>
                      <a:endParaRPr lang="es-CO" sz="800" b="1" i="0" u="none" strike="noStrike">
                        <a:solidFill>
                          <a:srgbClr val="000000"/>
                        </a:solidFill>
                        <a:effectLst/>
                        <a:latin typeface="Calibri"/>
                      </a:endParaRP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15"/>
                  </a:ext>
                </a:extLst>
              </a:tr>
              <a:tr h="150284">
                <a:tc gridSpan="9">
                  <a:txBody>
                    <a:bodyPr/>
                    <a:lstStyle/>
                    <a:p>
                      <a:pPr algn="ctr" fontAlgn="b"/>
                      <a:r>
                        <a:rPr lang="es-CO" sz="700" b="1" i="0" u="none" strike="noStrike">
                          <a:solidFill>
                            <a:srgbClr val="000000"/>
                          </a:solidFill>
                          <a:effectLst/>
                          <a:latin typeface="Calibri"/>
                        </a:rPr>
                        <a:t> </a:t>
                      </a:r>
                    </a:p>
                  </a:txBody>
                  <a:tcPr marL="5053" marR="5053" marT="505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16"/>
                  </a:ext>
                </a:extLst>
              </a:tr>
              <a:tr h="496111">
                <a:tc>
                  <a:txBody>
                    <a:bodyPr/>
                    <a:lstStyle/>
                    <a:p>
                      <a:pPr algn="ctr" fontAlgn="ctr"/>
                      <a:r>
                        <a:rPr lang="es-CO" sz="700" b="1" i="0" u="none" strike="noStrike">
                          <a:solidFill>
                            <a:srgbClr val="000000"/>
                          </a:solidFill>
                          <a:effectLst/>
                          <a:latin typeface="Calibri"/>
                        </a:rPr>
                        <a:t>CONCEPTO</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NIVEL NACIONAL</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NIVEL TERRITORIAL</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SISTEMA GRAL. REGALÍAS</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BANCO DE LA REPÚBLICA</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TOTAL AGREGADO</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ELIMINACIONES</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SECTOR PÚBLICO CONSOLIDADO</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PART. / PIB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17"/>
                  </a:ext>
                </a:extLst>
              </a:tr>
              <a:tr h="150284">
                <a:tc>
                  <a:txBody>
                    <a:bodyPr/>
                    <a:lstStyle/>
                    <a:p>
                      <a:pPr algn="ctr" fontAlgn="t"/>
                      <a:r>
                        <a:rPr lang="es-CO" sz="700" b="1" i="0" u="none" strike="noStrike">
                          <a:solidFill>
                            <a:srgbClr val="000000"/>
                          </a:solidFill>
                          <a:effectLst/>
                          <a:latin typeface="Calibri"/>
                        </a:rPr>
                        <a:t>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t"/>
                      <a:r>
                        <a:rPr lang="es-CO" sz="700" b="1" i="0" u="none" strike="noStrike">
                          <a:solidFill>
                            <a:srgbClr val="000000"/>
                          </a:solidFill>
                          <a:effectLst/>
                          <a:latin typeface="Calibri"/>
                        </a:rPr>
                        <a:t>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t"/>
                      <a:r>
                        <a:rPr lang="es-CO" sz="700" b="1" i="0" u="none" strike="noStrike">
                          <a:solidFill>
                            <a:srgbClr val="000000"/>
                          </a:solidFill>
                          <a:effectLst/>
                          <a:latin typeface="Calibri"/>
                        </a:rPr>
                        <a:t>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t"/>
                      <a:r>
                        <a:rPr lang="es-CO" sz="700" b="1" i="0" u="none" strike="noStrike">
                          <a:solidFill>
                            <a:srgbClr val="000000"/>
                          </a:solidFill>
                          <a:effectLst/>
                          <a:latin typeface="Calibri"/>
                        </a:rPr>
                        <a:t>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t"/>
                      <a:r>
                        <a:rPr lang="es-CO" sz="700" b="1" i="0" u="none" strike="noStrike">
                          <a:solidFill>
                            <a:srgbClr val="000000"/>
                          </a:solidFill>
                          <a:effectLst/>
                          <a:latin typeface="Calibri"/>
                        </a:rPr>
                        <a:t>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t"/>
                      <a:r>
                        <a:rPr lang="es-CO" sz="700" b="1" i="0" u="none" strike="noStrike">
                          <a:solidFill>
                            <a:srgbClr val="000000"/>
                          </a:solidFill>
                          <a:effectLst/>
                          <a:latin typeface="Calibri"/>
                        </a:rPr>
                        <a:t>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t"/>
                      <a:r>
                        <a:rPr lang="es-CO" sz="700" b="1" i="0" u="none" strike="noStrike">
                          <a:solidFill>
                            <a:srgbClr val="000000"/>
                          </a:solidFill>
                          <a:effectLst/>
                          <a:latin typeface="Calibri"/>
                        </a:rPr>
                        <a:t>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t"/>
                      <a:r>
                        <a:rPr lang="es-CO" sz="700" b="1" i="0" u="none" strike="noStrike">
                          <a:solidFill>
                            <a:srgbClr val="000000"/>
                          </a:solidFill>
                          <a:effectLst/>
                          <a:latin typeface="Calibri"/>
                        </a:rPr>
                        <a:t>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t"/>
                      <a:r>
                        <a:rPr lang="es-CO" sz="600" b="1" i="0" u="none" strike="noStrike">
                          <a:solidFill>
                            <a:srgbClr val="000000"/>
                          </a:solidFill>
                          <a:effectLst/>
                          <a:latin typeface="Calibri"/>
                        </a:rPr>
                        <a:t>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18"/>
                  </a:ext>
                </a:extLst>
              </a:tr>
              <a:tr h="176697">
                <a:tc>
                  <a:txBody>
                    <a:bodyPr/>
                    <a:lstStyle/>
                    <a:p>
                      <a:pPr algn="ctr" fontAlgn="t"/>
                      <a:r>
                        <a:rPr lang="es-CO" sz="700" b="0" i="0" u="none" strike="noStrike">
                          <a:solidFill>
                            <a:srgbClr val="000000"/>
                          </a:solidFill>
                          <a:effectLst/>
                          <a:latin typeface="Calibri"/>
                        </a:rPr>
                        <a:t>INGRESOS</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t"/>
                      <a:r>
                        <a:rPr lang="es-CO" sz="700" b="0" i="0" u="none" strike="noStrike">
                          <a:solidFill>
                            <a:srgbClr val="000000"/>
                          </a:solidFill>
                          <a:effectLst/>
                          <a:latin typeface="Calibri"/>
                        </a:rPr>
                        <a:t>        300.775,8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t"/>
                      <a:r>
                        <a:rPr lang="es-CO" sz="700" b="0" i="0" u="none" strike="noStrike">
                          <a:solidFill>
                            <a:srgbClr val="000000"/>
                          </a:solidFill>
                          <a:effectLst/>
                          <a:latin typeface="Calibri"/>
                        </a:rPr>
                        <a:t>         122.811,6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t"/>
                      <a:r>
                        <a:rPr lang="es-CO" sz="700" b="0" i="0" u="none" strike="noStrike">
                          <a:solidFill>
                            <a:srgbClr val="000000"/>
                          </a:solidFill>
                          <a:effectLst/>
                          <a:latin typeface="Calibri"/>
                        </a:rPr>
                        <a:t>             9.249,6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t"/>
                      <a:r>
                        <a:rPr lang="es-CO" sz="700" b="0" i="0" u="none" strike="noStrike">
                          <a:solidFill>
                            <a:srgbClr val="000000"/>
                          </a:solidFill>
                          <a:effectLst/>
                          <a:latin typeface="Calibri"/>
                        </a:rPr>
                        <a:t>                1.931,6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t"/>
                      <a:r>
                        <a:rPr lang="es-CO" sz="700" b="0" i="0" u="none" strike="noStrike">
                          <a:solidFill>
                            <a:srgbClr val="000000"/>
                          </a:solidFill>
                          <a:effectLst/>
                          <a:latin typeface="Calibri"/>
                        </a:rPr>
                        <a:t>        434.768,6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700" b="0" i="0" u="none" strike="noStrike">
                          <a:solidFill>
                            <a:srgbClr val="000000"/>
                          </a:solidFill>
                          <a:effectLst/>
                          <a:latin typeface="Calibri"/>
                        </a:rPr>
                        <a:t>         63.373,8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t"/>
                      <a:r>
                        <a:rPr lang="es-CO" sz="800" b="0" i="0" u="none" strike="noStrike">
                          <a:solidFill>
                            <a:srgbClr val="000000"/>
                          </a:solidFill>
                          <a:effectLst/>
                          <a:latin typeface="Calibri"/>
                        </a:rPr>
                        <a:t>       371.394,8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600" b="0" i="0" u="none" strike="noStrike">
                          <a:solidFill>
                            <a:srgbClr val="000000"/>
                          </a:solidFill>
                          <a:effectLst/>
                          <a:latin typeface="Calibri"/>
                        </a:rPr>
                        <a:t>49,1</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extLst>
                  <a:ext uri="{0D108BD9-81ED-4DB2-BD59-A6C34878D82A}">
                    <a16:rowId xmlns:a16="http://schemas.microsoft.com/office/drawing/2014/main" val="10019"/>
                  </a:ext>
                </a:extLst>
              </a:tr>
              <a:tr h="176697">
                <a:tc>
                  <a:txBody>
                    <a:bodyPr/>
                    <a:lstStyle/>
                    <a:p>
                      <a:pPr algn="ctr" fontAlgn="t"/>
                      <a:r>
                        <a:rPr lang="es-CO" sz="700" b="0" i="0" u="none" strike="noStrike">
                          <a:solidFill>
                            <a:srgbClr val="000000"/>
                          </a:solidFill>
                          <a:effectLst/>
                          <a:latin typeface="Calibri"/>
                        </a:rPr>
                        <a:t>GASTOS</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CO" sz="700" b="0" i="0" u="none" strike="noStrike">
                          <a:solidFill>
                            <a:srgbClr val="000000"/>
                          </a:solidFill>
                          <a:effectLst/>
                          <a:latin typeface="Calibri"/>
                        </a:rPr>
                        <a:t>        254.401,6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700" b="0" i="0" u="none" strike="noStrike">
                          <a:solidFill>
                            <a:srgbClr val="000000"/>
                          </a:solidFill>
                          <a:effectLst/>
                          <a:latin typeface="Calibri"/>
                        </a:rPr>
                        <a:t>           77.848,7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700" b="0" i="0" u="none" strike="noStrike">
                          <a:solidFill>
                            <a:srgbClr val="000000"/>
                          </a:solidFill>
                          <a:effectLst/>
                          <a:latin typeface="Calibri"/>
                        </a:rPr>
                        <a:t>             6.496,4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700" b="0" i="0" u="none" strike="noStrike">
                          <a:solidFill>
                            <a:srgbClr val="000000"/>
                          </a:solidFill>
                          <a:effectLst/>
                          <a:latin typeface="Calibri"/>
                        </a:rPr>
                        <a:t>                   659,9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t"/>
                      <a:r>
                        <a:rPr lang="es-CO" sz="700" b="0" i="0" u="none" strike="noStrike">
                          <a:solidFill>
                            <a:srgbClr val="000000"/>
                          </a:solidFill>
                          <a:effectLst/>
                          <a:latin typeface="Calibri"/>
                        </a:rPr>
                        <a:t>        339.406,6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700" b="0" i="0" u="none" strike="noStrike">
                          <a:solidFill>
                            <a:srgbClr val="000000"/>
                          </a:solidFill>
                          <a:effectLst/>
                          <a:latin typeface="Calibri"/>
                        </a:rPr>
                        <a:t>         61.786,6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800" b="0" i="0" u="none" strike="noStrike">
                          <a:solidFill>
                            <a:srgbClr val="000000"/>
                          </a:solidFill>
                          <a:effectLst/>
                          <a:latin typeface="Calibri"/>
                        </a:rPr>
                        <a:t>       277.620,0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600" b="0" i="0" u="none" strike="noStrike">
                          <a:solidFill>
                            <a:srgbClr val="000000"/>
                          </a:solidFill>
                          <a:effectLst/>
                          <a:latin typeface="Calibri"/>
                        </a:rPr>
                        <a:t>36,7</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extLst>
                  <a:ext uri="{0D108BD9-81ED-4DB2-BD59-A6C34878D82A}">
                    <a16:rowId xmlns:a16="http://schemas.microsoft.com/office/drawing/2014/main" val="10020"/>
                  </a:ext>
                </a:extLst>
              </a:tr>
              <a:tr h="176697">
                <a:tc>
                  <a:txBody>
                    <a:bodyPr/>
                    <a:lstStyle/>
                    <a:p>
                      <a:pPr algn="ctr" fontAlgn="t"/>
                      <a:r>
                        <a:rPr lang="es-CO" sz="700" b="0" i="0" u="none" strike="noStrike">
                          <a:solidFill>
                            <a:srgbClr val="000000"/>
                          </a:solidFill>
                          <a:effectLst/>
                          <a:latin typeface="Calibri"/>
                        </a:rPr>
                        <a:t>COSTO VENTAS Y OPERACIÓN</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a:txBody>
                    <a:bodyPr/>
                    <a:lstStyle/>
                    <a:p>
                      <a:pPr algn="ctr" fontAlgn="ctr"/>
                      <a:r>
                        <a:rPr lang="es-CO" sz="700" b="0" i="0" u="none" strike="noStrike">
                          <a:solidFill>
                            <a:srgbClr val="000000"/>
                          </a:solidFill>
                          <a:effectLst/>
                          <a:latin typeface="Calibri"/>
                        </a:rPr>
                        <a:t>          92.869,7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700" b="0" i="0" u="none" strike="noStrike">
                          <a:solidFill>
                            <a:srgbClr val="000000"/>
                          </a:solidFill>
                          <a:effectLst/>
                          <a:latin typeface="Calibri"/>
                        </a:rPr>
                        <a:t>           25.824,2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700" b="0" i="0" u="none" strike="noStrike">
                          <a:solidFill>
                            <a:srgbClr val="000000"/>
                          </a:solidFill>
                          <a:effectLst/>
                          <a:latin typeface="Calibri"/>
                        </a:rPr>
                        <a:t>                     0,0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700" b="0" i="0" u="none" strike="noStrike">
                          <a:solidFill>
                            <a:srgbClr val="000000"/>
                          </a:solidFill>
                          <a:effectLst/>
                          <a:latin typeface="Calibri"/>
                        </a:rPr>
                        <a:t>                2.437,9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t"/>
                      <a:r>
                        <a:rPr lang="es-CO" sz="700" b="0" i="0" u="none" strike="noStrike">
                          <a:solidFill>
                            <a:srgbClr val="000000"/>
                          </a:solidFill>
                          <a:effectLst/>
                          <a:latin typeface="Calibri"/>
                        </a:rPr>
                        <a:t>        121.131,8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700" b="0" i="0" u="none" strike="noStrike">
                          <a:solidFill>
                            <a:srgbClr val="000000"/>
                          </a:solidFill>
                          <a:effectLst/>
                          <a:latin typeface="Calibri"/>
                        </a:rPr>
                        <a:t>           1.817,7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800" b="0" i="0" u="none" strike="noStrike">
                          <a:solidFill>
                            <a:srgbClr val="000000"/>
                          </a:solidFill>
                          <a:effectLst/>
                          <a:latin typeface="Calibri"/>
                        </a:rPr>
                        <a:t>       119.314,1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tc>
                  <a:txBody>
                    <a:bodyPr/>
                    <a:lstStyle/>
                    <a:p>
                      <a:pPr algn="ctr" fontAlgn="ctr"/>
                      <a:r>
                        <a:rPr lang="es-CO" sz="600" b="0" i="0" u="none" strike="noStrike">
                          <a:solidFill>
                            <a:srgbClr val="000000"/>
                          </a:solidFill>
                          <a:effectLst/>
                          <a:latin typeface="Calibri"/>
                        </a:rPr>
                        <a:t>15,8</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BF1DE"/>
                    </a:solidFill>
                  </a:tcPr>
                </a:tc>
                <a:extLst>
                  <a:ext uri="{0D108BD9-81ED-4DB2-BD59-A6C34878D82A}">
                    <a16:rowId xmlns:a16="http://schemas.microsoft.com/office/drawing/2014/main" val="10021"/>
                  </a:ext>
                </a:extLst>
              </a:tr>
              <a:tr h="170782">
                <a:tc>
                  <a:txBody>
                    <a:bodyPr/>
                    <a:lstStyle/>
                    <a:p>
                      <a:pPr algn="ctr" fontAlgn="t"/>
                      <a:r>
                        <a:rPr lang="es-CO" sz="700" b="1" i="0" u="none" strike="noStrike">
                          <a:solidFill>
                            <a:srgbClr val="000000"/>
                          </a:solidFill>
                          <a:effectLst/>
                          <a:latin typeface="Calibri"/>
                        </a:rPr>
                        <a:t> </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0" i="0" u="none" strike="noStrike">
                          <a:solidFill>
                            <a:srgbClr val="000000"/>
                          </a:solidFill>
                          <a:effectLst/>
                          <a:latin typeface="Calibri"/>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0" i="0" u="none" strike="noStrike">
                          <a:solidFill>
                            <a:srgbClr val="000000"/>
                          </a:solidFill>
                          <a:effectLst/>
                          <a:latin typeface="Calibri"/>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0" i="0" u="none" strike="noStrike">
                          <a:solidFill>
                            <a:srgbClr val="000000"/>
                          </a:solidFill>
                          <a:effectLst/>
                          <a:latin typeface="Calibri"/>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0" i="0" u="none" strike="noStrike">
                          <a:solidFill>
                            <a:srgbClr val="000000"/>
                          </a:solidFill>
                          <a:effectLst/>
                          <a:latin typeface="Calibri"/>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0" i="0" u="none" strike="noStrike">
                          <a:solidFill>
                            <a:srgbClr val="000000"/>
                          </a:solidFill>
                          <a:effectLst/>
                          <a:latin typeface="Calibri"/>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700" b="0" i="0" u="none" strike="noStrike">
                          <a:solidFill>
                            <a:srgbClr val="000000"/>
                          </a:solidFill>
                          <a:effectLst/>
                          <a:latin typeface="Calibri"/>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800" b="0" i="0" u="none" strike="noStrike">
                          <a:solidFill>
                            <a:srgbClr val="000000"/>
                          </a:solidFill>
                          <a:effectLst/>
                          <a:latin typeface="Calibri"/>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O" sz="600" b="0" i="0" u="none" strike="noStrike">
                          <a:solidFill>
                            <a:srgbClr val="000000"/>
                          </a:solidFill>
                          <a:effectLst/>
                          <a:latin typeface="Calibri"/>
                        </a:rPr>
                        <a:t>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83494">
                <a:tc>
                  <a:txBody>
                    <a:bodyPr/>
                    <a:lstStyle/>
                    <a:p>
                      <a:pPr algn="ctr" fontAlgn="t"/>
                      <a:r>
                        <a:rPr lang="es-CO" sz="700" b="1" i="0" u="none" strike="noStrike">
                          <a:solidFill>
                            <a:srgbClr val="000000"/>
                          </a:solidFill>
                          <a:effectLst/>
                          <a:latin typeface="Calibri"/>
                        </a:rPr>
                        <a:t>RESULTADOS</a:t>
                      </a:r>
                    </a:p>
                  </a:txBody>
                  <a:tcPr marL="5053" marR="5053" marT="505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(46.495,5)</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19.138,7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2.753,2 </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(1.166,2)</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(25.769,8)</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a:solidFill>
                            <a:srgbClr val="000000"/>
                          </a:solidFill>
                          <a:effectLst/>
                          <a:latin typeface="Calibri"/>
                        </a:rPr>
                        <a:t>            (230,5)</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800" b="1" i="0" u="none" strike="noStrike">
                          <a:solidFill>
                            <a:srgbClr val="000000"/>
                          </a:solidFill>
                          <a:effectLst/>
                          <a:latin typeface="Calibri"/>
                        </a:rPr>
                        <a:t>       (25.539,3)</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s-CO" sz="700" b="1" i="0" u="none" strike="noStrike" dirty="0">
                          <a:solidFill>
                            <a:srgbClr val="000000"/>
                          </a:solidFill>
                          <a:effectLst/>
                          <a:latin typeface="Calibri"/>
                        </a:rPr>
                        <a:t>             (3,4)</a:t>
                      </a:r>
                    </a:p>
                  </a:txBody>
                  <a:tcPr marL="5053" marR="5053" marT="5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3617901368"/>
      </p:ext>
    </p:extLst>
  </p:cSld>
  <p:clrMapOvr>
    <a:masterClrMapping/>
  </p:clrMapOvr>
  <p:transition spd="slow">
    <p:split orient="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9"/>
          </p:nvPr>
        </p:nvSpPr>
        <p:spPr>
          <a:xfrm>
            <a:off x="290736" y="6465888"/>
            <a:ext cx="1905000" cy="323850"/>
          </a:xfrm>
        </p:spPr>
        <p:txBody>
          <a:bodyPr/>
          <a:lstStyle/>
          <a:p>
            <a:pPr>
              <a:defRPr/>
            </a:pPr>
            <a:fld id="{BD78BF63-D6E5-49D8-99EB-4D36175B83F1}" type="slidenum">
              <a:rPr lang="es-ES_tradnl" smtClean="0"/>
              <a:pPr>
                <a:defRPr/>
              </a:pPr>
              <a:t>25</a:t>
            </a:fld>
            <a:endParaRPr lang="es-ES_tradnl" dirty="0"/>
          </a:p>
        </p:txBody>
      </p:sp>
      <p:grpSp>
        <p:nvGrpSpPr>
          <p:cNvPr id="6" name="Organization Chart 5"/>
          <p:cNvGrpSpPr>
            <a:grpSpLocks/>
          </p:cNvGrpSpPr>
          <p:nvPr/>
        </p:nvGrpSpPr>
        <p:grpSpPr bwMode="auto">
          <a:xfrm>
            <a:off x="2338913" y="956049"/>
            <a:ext cx="4324744" cy="976361"/>
            <a:chOff x="1481" y="683"/>
            <a:chExt cx="1209" cy="385"/>
          </a:xfrm>
        </p:grpSpPr>
        <p:cxnSp>
          <p:nvCxnSpPr>
            <p:cNvPr id="7" name="_s14340"/>
            <p:cNvCxnSpPr>
              <a:cxnSpLocks noChangeShapeType="1"/>
            </p:cNvCxnSpPr>
            <p:nvPr/>
          </p:nvCxnSpPr>
          <p:spPr bwMode="auto">
            <a:xfrm rot="16200000" flipV="1">
              <a:off x="2195" y="574"/>
              <a:ext cx="385" cy="604"/>
            </a:xfrm>
            <a:prstGeom prst="bentConnector3">
              <a:avLst>
                <a:gd name="adj1" fmla="val 50000"/>
              </a:avLst>
            </a:prstGeom>
            <a:noFill/>
            <a:ln w="28575">
              <a:solidFill>
                <a:schemeClr val="accent1">
                  <a:lumMod val="50000"/>
                </a:schemeClr>
              </a:solidFill>
              <a:miter lim="800000"/>
              <a:headEnd/>
              <a:tailEnd/>
            </a:ln>
          </p:spPr>
        </p:cxnSp>
        <p:cxnSp>
          <p:nvCxnSpPr>
            <p:cNvPr id="8" name="_s14341"/>
            <p:cNvCxnSpPr>
              <a:cxnSpLocks noChangeShapeType="1"/>
            </p:cNvCxnSpPr>
            <p:nvPr/>
          </p:nvCxnSpPr>
          <p:spPr bwMode="auto">
            <a:xfrm rot="5400000" flipH="1" flipV="1">
              <a:off x="1624" y="578"/>
              <a:ext cx="318" cy="604"/>
            </a:xfrm>
            <a:prstGeom prst="bentConnector3">
              <a:avLst>
                <a:gd name="adj1" fmla="val 50000"/>
              </a:avLst>
            </a:prstGeom>
            <a:noFill/>
            <a:ln w="28575">
              <a:solidFill>
                <a:schemeClr val="accent1">
                  <a:lumMod val="50000"/>
                </a:schemeClr>
              </a:solidFill>
              <a:miter lim="800000"/>
              <a:headEnd/>
              <a:tailEnd/>
            </a:ln>
          </p:spPr>
        </p:cxnSp>
      </p:grpSp>
      <p:sp>
        <p:nvSpPr>
          <p:cNvPr id="11" name="AutoShape 4"/>
          <p:cNvSpPr txBox="1">
            <a:spLocks noChangeArrowheads="1"/>
          </p:cNvSpPr>
          <p:nvPr/>
        </p:nvSpPr>
        <p:spPr bwMode="auto">
          <a:xfrm>
            <a:off x="803076" y="129068"/>
            <a:ext cx="7398767" cy="1046382"/>
          </a:xfrm>
          <a:prstGeom prst="roundRect">
            <a:avLst>
              <a:gd name="adj" fmla="val 21667"/>
            </a:avLst>
          </a:prstGeom>
          <a:ln>
            <a:solidFill>
              <a:schemeClr val="tx1"/>
            </a:solidFill>
            <a:headEnd/>
            <a:tailEnd/>
          </a:ln>
          <a:effectLst>
            <a:glow rad="1016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nchor="ctr" anchorCtr="1"/>
          <a:lstStyle>
            <a:lvl1pPr marL="447675" indent="-382588" algn="l" rtl="0" eaLnBrk="0" fontAlgn="base" hangingPunct="0">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63500" indent="0" algn="ctr" eaLnBrk="1" hangingPunct="1">
              <a:buNone/>
              <a:defRPr/>
            </a:pPr>
            <a:r>
              <a:rPr lang="es-CO" altLang="es-ES" sz="3600" b="1" dirty="0">
                <a:solidFill>
                  <a:schemeClr val="tx1">
                    <a:lumMod val="95000"/>
                    <a:lumOff val="5000"/>
                  </a:schemeClr>
                </a:solidFill>
                <a:latin typeface="Calibri" panose="020F0502020204030204" pitchFamily="34" charset="0"/>
              </a:rPr>
              <a:t>Referentes para la  Convergencia NIIF/NIC y NICSP</a:t>
            </a:r>
            <a:endParaRPr lang="es-ES" sz="3600" b="1" dirty="0">
              <a:solidFill>
                <a:schemeClr val="tx1">
                  <a:lumMod val="95000"/>
                  <a:lumOff val="5000"/>
                </a:schemeClr>
              </a:solidFill>
              <a:effectLst>
                <a:outerShdw blurRad="38100" dist="38100" dir="2700000" algn="tl">
                  <a:srgbClr val="000000"/>
                </a:outerShdw>
              </a:effectLst>
              <a:latin typeface="Calibri" panose="020F0502020204030204" pitchFamily="34" charset="0"/>
              <a:cs typeface="Arial" charset="0"/>
            </a:endParaRPr>
          </a:p>
        </p:txBody>
      </p:sp>
      <p:sp>
        <p:nvSpPr>
          <p:cNvPr id="12" name="Text Box 51"/>
          <p:cNvSpPr txBox="1">
            <a:spLocks noChangeArrowheads="1"/>
          </p:cNvSpPr>
          <p:nvPr/>
        </p:nvSpPr>
        <p:spPr bwMode="auto">
          <a:xfrm>
            <a:off x="2969569" y="2738638"/>
            <a:ext cx="309721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latin typeface="Calibri" panose="020F0502020204030204" pitchFamily="34" charset="0"/>
              </a:rPr>
              <a:t>Gobierno  </a:t>
            </a:r>
            <a:endParaRPr lang="es-ES" altLang="es-CO" sz="2400" i="1" dirty="0">
              <a:latin typeface="Calibri" panose="020F0502020204030204" pitchFamily="34" charset="0"/>
            </a:endParaRPr>
          </a:p>
        </p:txBody>
      </p:sp>
      <p:cxnSp>
        <p:nvCxnSpPr>
          <p:cNvPr id="13" name="33 Conector recto de flecha"/>
          <p:cNvCxnSpPr/>
          <p:nvPr/>
        </p:nvCxnSpPr>
        <p:spPr>
          <a:xfrm rot="10800000" flipV="1">
            <a:off x="5554019" y="2954537"/>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4" name="Text Box 47"/>
          <p:cNvSpPr txBox="1">
            <a:spLocks noChangeArrowheads="1"/>
          </p:cNvSpPr>
          <p:nvPr/>
        </p:nvSpPr>
        <p:spPr bwMode="auto">
          <a:xfrm>
            <a:off x="2969569" y="4367253"/>
            <a:ext cx="3097213" cy="1015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latin typeface="Calibri" panose="020F0502020204030204" pitchFamily="34" charset="0"/>
              </a:rPr>
              <a:t>Sector privado</a:t>
            </a:r>
          </a:p>
          <a:p>
            <a:pPr algn="ctr" eaLnBrk="1" hangingPunct="1">
              <a:spcBef>
                <a:spcPct val="50000"/>
              </a:spcBef>
            </a:pPr>
            <a:r>
              <a:rPr lang="es-CO" altLang="es-CO" sz="2400" i="1" dirty="0">
                <a:latin typeface="Calibri" panose="020F0502020204030204" pitchFamily="34" charset="0"/>
              </a:rPr>
              <a:t>-Empresas-</a:t>
            </a:r>
            <a:endParaRPr lang="es-ES" altLang="es-CO" sz="2400" i="1" dirty="0">
              <a:latin typeface="Calibri" panose="020F0502020204030204" pitchFamily="34" charset="0"/>
            </a:endParaRPr>
          </a:p>
        </p:txBody>
      </p:sp>
      <p:cxnSp>
        <p:nvCxnSpPr>
          <p:cNvPr id="15" name="33 Conector recto de flecha"/>
          <p:cNvCxnSpPr/>
          <p:nvPr/>
        </p:nvCxnSpPr>
        <p:spPr>
          <a:xfrm>
            <a:off x="2982269" y="4939581"/>
            <a:ext cx="500063" cy="1587"/>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6" name="33 Conector recto de flecha"/>
          <p:cNvCxnSpPr/>
          <p:nvPr/>
        </p:nvCxnSpPr>
        <p:spPr>
          <a:xfrm rot="10800000" flipV="1">
            <a:off x="5554019" y="4824612"/>
            <a:ext cx="428625"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7" name="Text Box 46"/>
          <p:cNvSpPr txBox="1">
            <a:spLocks noChangeArrowheads="1"/>
          </p:cNvSpPr>
          <p:nvPr/>
        </p:nvSpPr>
        <p:spPr bwMode="auto">
          <a:xfrm>
            <a:off x="3257750" y="3314901"/>
            <a:ext cx="287019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400" i="1" dirty="0">
                <a:latin typeface="Calibri" panose="020F0502020204030204" pitchFamily="34" charset="0"/>
              </a:rPr>
              <a:t>Empresas estatales</a:t>
            </a:r>
          </a:p>
        </p:txBody>
      </p:sp>
      <p:cxnSp>
        <p:nvCxnSpPr>
          <p:cNvPr id="18" name="33 Conector recto de flecha"/>
          <p:cNvCxnSpPr/>
          <p:nvPr/>
        </p:nvCxnSpPr>
        <p:spPr>
          <a:xfrm>
            <a:off x="2982269" y="3526037"/>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9" name="33 Conector recto de flecha"/>
          <p:cNvCxnSpPr/>
          <p:nvPr/>
        </p:nvCxnSpPr>
        <p:spPr>
          <a:xfrm>
            <a:off x="2982269" y="2954537"/>
            <a:ext cx="500063" cy="1588"/>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20" name="19 CuadroTexto"/>
          <p:cNvSpPr txBox="1"/>
          <p:nvPr/>
        </p:nvSpPr>
        <p:spPr>
          <a:xfrm>
            <a:off x="953443" y="1659137"/>
            <a:ext cx="2808288" cy="738664"/>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a:spAutoFit/>
          </a:bodyPr>
          <a:lstStyle/>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3200" b="1" dirty="0">
                <a:solidFill>
                  <a:srgbClr val="000000"/>
                </a:solidFill>
                <a:effectLst>
                  <a:outerShdw blurRad="38100" dist="38100" dir="2700000" algn="tl">
                    <a:srgbClr val="000000">
                      <a:alpha val="43137"/>
                    </a:srgbClr>
                  </a:outerShdw>
                </a:effectLst>
                <a:latin typeface="Calibri" panose="020F0502020204030204" pitchFamily="34" charset="0"/>
              </a:rPr>
              <a:t>NACIONALES</a:t>
            </a:r>
          </a:p>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1" name="20 CuadroTexto"/>
          <p:cNvSpPr txBox="1"/>
          <p:nvPr/>
        </p:nvSpPr>
        <p:spPr>
          <a:xfrm>
            <a:off x="4426474" y="1659137"/>
            <a:ext cx="3727869" cy="738664"/>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3200" b="1" dirty="0">
                <a:solidFill>
                  <a:srgbClr val="000000"/>
                </a:solidFill>
                <a:effectLst>
                  <a:outerShdw blurRad="38100" dist="38100" dir="2700000" algn="tl">
                    <a:srgbClr val="000000">
                      <a:alpha val="43137"/>
                    </a:srgbClr>
                  </a:outerShdw>
                </a:effectLst>
                <a:latin typeface="Calibri" panose="020F0502020204030204" pitchFamily="34" charset="0"/>
              </a:rPr>
              <a:t>INTERNACIONALES</a:t>
            </a:r>
          </a:p>
          <a:p>
            <a:pPr algn="ctr" fontAlgn="ctr">
              <a:spcBef>
                <a:spcPts val="0"/>
              </a:spcBef>
              <a:spcAft>
                <a:spcPts val="0"/>
              </a:spcAft>
              <a:defRPr/>
            </a:pPr>
            <a:endParaRPr lang="es-ES" sz="500"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2" name="21 CuadroTexto"/>
          <p:cNvSpPr txBox="1"/>
          <p:nvPr/>
        </p:nvSpPr>
        <p:spPr>
          <a:xfrm>
            <a:off x="1745606" y="2581178"/>
            <a:ext cx="1295400" cy="1383284"/>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p>
            <a:pPr algn="ctr" fontAlgn="ctr">
              <a:spcBef>
                <a:spcPts val="0"/>
              </a:spcBef>
              <a:spcAft>
                <a:spcPts val="0"/>
              </a:spcAft>
              <a:defRPr/>
            </a:pPr>
            <a:r>
              <a:rPr lang="es-ES" sz="2800" b="1" dirty="0">
                <a:effectLst>
                  <a:outerShdw blurRad="38100" dist="38100" dir="2700000" algn="tl">
                    <a:srgbClr val="000000">
                      <a:alpha val="43137"/>
                    </a:srgbClr>
                  </a:outerShdw>
                </a:effectLst>
                <a:latin typeface="Calibri" panose="020F0502020204030204" pitchFamily="34" charset="0"/>
              </a:rPr>
              <a:t>C G N</a:t>
            </a:r>
            <a:endParaRPr lang="es-ES" sz="2800" b="1" i="1" dirty="0">
              <a:effectLst>
                <a:outerShdw blurRad="38100" dist="38100" dir="2700000" algn="tl">
                  <a:srgbClr val="000000">
                    <a:alpha val="43137"/>
                  </a:srgbClr>
                </a:outerShdw>
              </a:effectLst>
              <a:latin typeface="Calibri" panose="020F0502020204030204" pitchFamily="34" charset="0"/>
            </a:endParaRPr>
          </a:p>
        </p:txBody>
      </p:sp>
      <p:sp>
        <p:nvSpPr>
          <p:cNvPr id="23" name="_s1030"/>
          <p:cNvSpPr>
            <a:spLocks noChangeArrowheads="1"/>
          </p:cNvSpPr>
          <p:nvPr/>
        </p:nvSpPr>
        <p:spPr bwMode="auto">
          <a:xfrm>
            <a:off x="521644" y="2881488"/>
            <a:ext cx="1008063" cy="760437"/>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32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R C P</a:t>
            </a:r>
          </a:p>
        </p:txBody>
      </p:sp>
      <p:sp>
        <p:nvSpPr>
          <p:cNvPr id="24" name="23 CuadroTexto"/>
          <p:cNvSpPr txBox="1"/>
          <p:nvPr/>
        </p:nvSpPr>
        <p:spPr>
          <a:xfrm>
            <a:off x="5993757" y="2738638"/>
            <a:ext cx="1152525" cy="100806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dirty="0"/>
              <a:t>I F A C</a:t>
            </a:r>
          </a:p>
        </p:txBody>
      </p:sp>
      <p:sp>
        <p:nvSpPr>
          <p:cNvPr id="25" name="_s1030"/>
          <p:cNvSpPr>
            <a:spLocks noChangeArrowheads="1"/>
          </p:cNvSpPr>
          <p:nvPr/>
        </p:nvSpPr>
        <p:spPr bwMode="auto">
          <a:xfrm>
            <a:off x="7362181" y="2738638"/>
            <a:ext cx="1079500" cy="103792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8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NICSP</a:t>
            </a:r>
          </a:p>
        </p:txBody>
      </p:sp>
      <p:sp>
        <p:nvSpPr>
          <p:cNvPr id="26" name="_s1030"/>
          <p:cNvSpPr>
            <a:spLocks noChangeArrowheads="1"/>
          </p:cNvSpPr>
          <p:nvPr/>
        </p:nvSpPr>
        <p:spPr bwMode="auto">
          <a:xfrm>
            <a:off x="7362182" y="4249938"/>
            <a:ext cx="1152525" cy="108108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8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 / </a:t>
            </a:r>
          </a:p>
          <a:p>
            <a:pPr algn="ctr" fontAlgn="auto">
              <a:spcBef>
                <a:spcPts val="0"/>
              </a:spcBef>
              <a:spcAft>
                <a:spcPts val="0"/>
              </a:spcAft>
              <a:defRPr/>
            </a:pPr>
            <a:r>
              <a:rPr lang="es-ES" sz="2800"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NIIF</a:t>
            </a:r>
          </a:p>
        </p:txBody>
      </p:sp>
      <p:cxnSp>
        <p:nvCxnSpPr>
          <p:cNvPr id="27" name="_s14340"/>
          <p:cNvCxnSpPr>
            <a:cxnSpLocks noChangeShapeType="1"/>
            <a:stCxn id="22" idx="1"/>
            <a:endCxn id="23" idx="3"/>
          </p:cNvCxnSpPr>
          <p:nvPr/>
        </p:nvCxnSpPr>
        <p:spPr bwMode="auto">
          <a:xfrm rot="10800000">
            <a:off x="1529708" y="3261708"/>
            <a:ext cx="215899" cy="11113"/>
          </a:xfrm>
          <a:prstGeom prst="bentConnector3">
            <a:avLst>
              <a:gd name="adj1" fmla="val 50000"/>
            </a:avLst>
          </a:prstGeom>
          <a:noFill/>
          <a:ln w="28575">
            <a:solidFill>
              <a:schemeClr val="accent1">
                <a:lumMod val="50000"/>
              </a:schemeClr>
            </a:solidFill>
            <a:miter lim="800000"/>
            <a:headEnd/>
            <a:tailEnd/>
          </a:ln>
        </p:spPr>
      </p:cxnSp>
      <p:cxnSp>
        <p:nvCxnSpPr>
          <p:cNvPr id="28" name="_s14340"/>
          <p:cNvCxnSpPr>
            <a:cxnSpLocks noChangeShapeType="1"/>
            <a:stCxn id="24" idx="3"/>
            <a:endCxn id="25" idx="1"/>
          </p:cNvCxnSpPr>
          <p:nvPr/>
        </p:nvCxnSpPr>
        <p:spPr bwMode="auto">
          <a:xfrm>
            <a:off x="7146282" y="3242670"/>
            <a:ext cx="215899" cy="14932"/>
          </a:xfrm>
          <a:prstGeom prst="bentConnector3">
            <a:avLst>
              <a:gd name="adj1" fmla="val 50000"/>
            </a:avLst>
          </a:prstGeom>
          <a:noFill/>
          <a:ln w="28575">
            <a:solidFill>
              <a:schemeClr val="bg1">
                <a:lumMod val="50000"/>
              </a:schemeClr>
            </a:solidFill>
            <a:miter lim="800000"/>
            <a:headEnd/>
            <a:tailEnd/>
          </a:ln>
        </p:spPr>
      </p:cxnSp>
      <p:cxnSp>
        <p:nvCxnSpPr>
          <p:cNvPr id="29" name="_s14340"/>
          <p:cNvCxnSpPr>
            <a:cxnSpLocks noChangeShapeType="1"/>
            <a:stCxn id="36" idx="3"/>
            <a:endCxn id="26" idx="1"/>
          </p:cNvCxnSpPr>
          <p:nvPr/>
        </p:nvCxnSpPr>
        <p:spPr bwMode="auto">
          <a:xfrm>
            <a:off x="7135169" y="4785720"/>
            <a:ext cx="227013" cy="4762"/>
          </a:xfrm>
          <a:prstGeom prst="bentConnector3">
            <a:avLst>
              <a:gd name="adj1" fmla="val 50000"/>
            </a:avLst>
          </a:prstGeom>
          <a:noFill/>
          <a:ln w="28575">
            <a:solidFill>
              <a:schemeClr val="accent1">
                <a:lumMod val="50000"/>
              </a:schemeClr>
            </a:solidFill>
            <a:miter lim="800000"/>
            <a:headEnd/>
            <a:tailEnd/>
          </a:ln>
        </p:spPr>
      </p:cxnSp>
      <p:sp>
        <p:nvSpPr>
          <p:cNvPr id="30" name="29 CuadroTexto"/>
          <p:cNvSpPr txBox="1"/>
          <p:nvPr/>
        </p:nvSpPr>
        <p:spPr>
          <a:xfrm>
            <a:off x="1745606" y="4249936"/>
            <a:ext cx="1295400" cy="145179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400" dirty="0"/>
              <a:t>MHCP</a:t>
            </a:r>
          </a:p>
          <a:p>
            <a:r>
              <a:rPr lang="es-ES" sz="2400" dirty="0" err="1"/>
              <a:t>M.Cio</a:t>
            </a:r>
            <a:endParaRPr lang="es-ES" sz="2400" dirty="0"/>
          </a:p>
          <a:p>
            <a:r>
              <a:rPr lang="es-ES" sz="2400" dirty="0"/>
              <a:t>CTCP</a:t>
            </a:r>
          </a:p>
        </p:txBody>
      </p:sp>
      <p:cxnSp>
        <p:nvCxnSpPr>
          <p:cNvPr id="31" name="_s14341"/>
          <p:cNvCxnSpPr>
            <a:cxnSpLocks noChangeShapeType="1"/>
            <a:stCxn id="23" idx="1"/>
            <a:endCxn id="20" idx="1"/>
          </p:cNvCxnSpPr>
          <p:nvPr/>
        </p:nvCxnSpPr>
        <p:spPr bwMode="auto">
          <a:xfrm rot="10800000" flipH="1">
            <a:off x="521643" y="2028469"/>
            <a:ext cx="431799" cy="1233238"/>
          </a:xfrm>
          <a:prstGeom prst="bentConnector3">
            <a:avLst>
              <a:gd name="adj1" fmla="val -52941"/>
            </a:avLst>
          </a:prstGeom>
          <a:noFill/>
          <a:ln w="28575">
            <a:solidFill>
              <a:schemeClr val="accent1">
                <a:lumMod val="50000"/>
              </a:schemeClr>
            </a:solidFill>
            <a:miter lim="800000"/>
            <a:headEnd/>
            <a:tailEnd/>
          </a:ln>
        </p:spPr>
      </p:cxnSp>
      <p:cxnSp>
        <p:nvCxnSpPr>
          <p:cNvPr id="32" name="_s14341"/>
          <p:cNvCxnSpPr>
            <a:cxnSpLocks noChangeShapeType="1"/>
          </p:cNvCxnSpPr>
          <p:nvPr/>
        </p:nvCxnSpPr>
        <p:spPr bwMode="auto">
          <a:xfrm rot="5400000" flipH="1" flipV="1">
            <a:off x="-964659" y="3460673"/>
            <a:ext cx="2870757" cy="6351"/>
          </a:xfrm>
          <a:prstGeom prst="bentConnector3">
            <a:avLst>
              <a:gd name="adj1" fmla="val 43485"/>
            </a:avLst>
          </a:prstGeom>
          <a:noFill/>
          <a:ln w="28575">
            <a:solidFill>
              <a:schemeClr val="accent1">
                <a:lumMod val="50000"/>
              </a:schemeClr>
            </a:solidFill>
            <a:miter lim="800000"/>
            <a:headEnd/>
            <a:tailEnd/>
          </a:ln>
        </p:spPr>
      </p:cxnSp>
      <p:cxnSp>
        <p:nvCxnSpPr>
          <p:cNvPr id="33" name="_s14341"/>
          <p:cNvCxnSpPr>
            <a:cxnSpLocks noChangeShapeType="1"/>
            <a:stCxn id="25" idx="3"/>
            <a:endCxn id="21" idx="3"/>
          </p:cNvCxnSpPr>
          <p:nvPr/>
        </p:nvCxnSpPr>
        <p:spPr bwMode="auto">
          <a:xfrm flipH="1" flipV="1">
            <a:off x="8154343" y="2028469"/>
            <a:ext cx="287338" cy="1229133"/>
          </a:xfrm>
          <a:prstGeom prst="bentConnector3">
            <a:avLst>
              <a:gd name="adj1" fmla="val -79558"/>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4" name="_s14341"/>
          <p:cNvCxnSpPr>
            <a:cxnSpLocks noChangeShapeType="1"/>
          </p:cNvCxnSpPr>
          <p:nvPr/>
        </p:nvCxnSpPr>
        <p:spPr bwMode="auto">
          <a:xfrm flipH="1" flipV="1">
            <a:off x="8154343" y="1973462"/>
            <a:ext cx="350838" cy="2781300"/>
          </a:xfrm>
          <a:prstGeom prst="bentConnector3">
            <a:avLst>
              <a:gd name="adj1" fmla="val -65157"/>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5" name="34 Conector angular"/>
          <p:cNvCxnSpPr/>
          <p:nvPr/>
        </p:nvCxnSpPr>
        <p:spPr>
          <a:xfrm rot="16200000" flipV="1">
            <a:off x="5306369" y="3711775"/>
            <a:ext cx="925512" cy="785813"/>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5982644" y="4240413"/>
            <a:ext cx="1152525" cy="109061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dirty="0"/>
              <a:t>I A S B</a:t>
            </a:r>
          </a:p>
        </p:txBody>
      </p:sp>
      <p:cxnSp>
        <p:nvCxnSpPr>
          <p:cNvPr id="43" name="_s14340"/>
          <p:cNvCxnSpPr>
            <a:cxnSpLocks noChangeShapeType="1"/>
          </p:cNvCxnSpPr>
          <p:nvPr/>
        </p:nvCxnSpPr>
        <p:spPr bwMode="auto">
          <a:xfrm rot="10800000" flipV="1">
            <a:off x="461384" y="4790481"/>
            <a:ext cx="1260473" cy="83016"/>
          </a:xfrm>
          <a:prstGeom prst="bentConnector3">
            <a:avLst>
              <a:gd name="adj1" fmla="val 50000"/>
            </a:avLst>
          </a:prstGeom>
          <a:noFill/>
          <a:ln w="28575">
            <a:solidFill>
              <a:srgbClr val="008080"/>
            </a:solidFill>
            <a:miter lim="800000"/>
            <a:headEnd/>
            <a:tailEnd/>
          </a:ln>
        </p:spPr>
      </p:cxnSp>
    </p:spTree>
    <p:extLst>
      <p:ext uri="{BB962C8B-B14F-4D97-AF65-F5344CB8AC3E}">
        <p14:creationId xmlns:p14="http://schemas.microsoft.com/office/powerpoint/2010/main" val="3845812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26</a:t>
            </a:fld>
            <a:endParaRPr lang="es-ES_tradnl" dirty="0"/>
          </a:p>
        </p:txBody>
      </p:sp>
      <p:sp>
        <p:nvSpPr>
          <p:cNvPr id="2" name="Rectángulo 1"/>
          <p:cNvSpPr/>
          <p:nvPr/>
        </p:nvSpPr>
        <p:spPr bwMode="auto">
          <a:xfrm>
            <a:off x="0" y="0"/>
            <a:ext cx="9144000" cy="9087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9143999"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bwMode="auto">
          <a:xfrm>
            <a:off x="35496" y="6499523"/>
            <a:ext cx="4740089" cy="3138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spcBef>
                <a:spcPct val="0"/>
              </a:spcBef>
            </a:pPr>
            <a:r>
              <a:rPr lang="es-CO" sz="1100" b="1" i="1" dirty="0"/>
              <a:t>Fuente: </a:t>
            </a:r>
            <a:r>
              <a:rPr lang="es-CO" sz="1000" i="1" dirty="0"/>
              <a:t>https://plataforma-proesad.upeu.edu.pe/.../201011482_1594_13689420</a:t>
            </a:r>
            <a:endParaRPr kumimoji="0" lang="es-CO" sz="10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9700249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a:xfrm>
            <a:off x="35496" y="6465888"/>
            <a:ext cx="1905000" cy="323850"/>
          </a:xfrm>
        </p:spPr>
        <p:txBody>
          <a:bodyPr/>
          <a:lstStyle/>
          <a:p>
            <a:pPr>
              <a:defRPr/>
            </a:pPr>
            <a:fld id="{8A025F99-1DAF-4D1C-906F-3757E7DA4970}" type="slidenum">
              <a:rPr lang="es-ES_tradnl" smtClean="0"/>
              <a:pPr>
                <a:defRPr/>
              </a:pPr>
              <a:t>27</a:t>
            </a:fld>
            <a:endParaRPr lang="es-ES_tradnl" dirty="0"/>
          </a:p>
        </p:txBody>
      </p:sp>
      <p:sp>
        <p:nvSpPr>
          <p:cNvPr id="6" name="Título 1"/>
          <p:cNvSpPr txBox="1">
            <a:spLocks/>
          </p:cNvSpPr>
          <p:nvPr/>
        </p:nvSpPr>
        <p:spPr>
          <a:xfrm>
            <a:off x="0" y="133498"/>
            <a:ext cx="8946579" cy="765175"/>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altLang="es-CO" sz="3600" kern="0" dirty="0"/>
              <a:t>MARCOS NORMATIVOS  DE CONTABILIDAD PÚBLICA EN COLOMBIA</a:t>
            </a:r>
          </a:p>
        </p:txBody>
      </p:sp>
      <p:sp>
        <p:nvSpPr>
          <p:cNvPr id="7" name="18 CuadroTexto"/>
          <p:cNvSpPr txBox="1"/>
          <p:nvPr/>
        </p:nvSpPr>
        <p:spPr>
          <a:xfrm>
            <a:off x="35496" y="1196752"/>
            <a:ext cx="9001000" cy="686342"/>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fontAlgn="ctr">
              <a:defRPr/>
            </a:pPr>
            <a:endParaRPr lang="es-ES" sz="500" b="1" dirty="0">
              <a:solidFill>
                <a:srgbClr val="000000"/>
              </a:solidFill>
            </a:endParaRPr>
          </a:p>
          <a:p>
            <a:pPr algn="ctr" fontAlgn="ctr">
              <a:defRPr/>
            </a:pPr>
            <a:r>
              <a:rPr lang="es-ES" sz="2800" b="1" dirty="0">
                <a:solidFill>
                  <a:srgbClr val="000000"/>
                </a:solidFill>
                <a:latin typeface="Calibri" pitchFamily="34" charset="0"/>
              </a:rPr>
              <a:t>RÉGIMEN DE CONTABILIDAD PÚBLICA - RCP</a:t>
            </a:r>
          </a:p>
        </p:txBody>
      </p:sp>
      <p:sp>
        <p:nvSpPr>
          <p:cNvPr id="8" name="_s1030"/>
          <p:cNvSpPr>
            <a:spLocks noChangeArrowheads="1"/>
          </p:cNvSpPr>
          <p:nvPr/>
        </p:nvSpPr>
        <p:spPr bwMode="auto">
          <a:xfrm>
            <a:off x="291753" y="2717949"/>
            <a:ext cx="1648743" cy="720725"/>
          </a:xfrm>
          <a:prstGeom prst="roundRect">
            <a:avLst>
              <a:gd name="adj" fmla="val 16667"/>
            </a:avLst>
          </a:prstGeom>
          <a:gradFill rotWithShape="0">
            <a:gsLst>
              <a:gs pos="0">
                <a:srgbClr val="A6A6A6"/>
              </a:gs>
              <a:gs pos="50000">
                <a:srgbClr val="FFFFFF"/>
              </a:gs>
              <a:gs pos="100000">
                <a:srgbClr val="D9D9D9"/>
              </a:gs>
            </a:gsLst>
            <a:path path="rect">
              <a:fillToRect l="100000" t="100000"/>
            </a:path>
          </a:gradFill>
          <a:ln w="12700" algn="ctr">
            <a:solidFill>
              <a:schemeClr val="tx1"/>
            </a:solidFill>
            <a:round/>
            <a:headEnd/>
            <a:tailEnd/>
          </a:ln>
          <a:effectLst>
            <a:glow rad="63500">
              <a:schemeClr val="accent6">
                <a:satMod val="175000"/>
                <a:alpha val="40000"/>
              </a:schemeClr>
            </a:glo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CO" b="1" dirty="0">
                <a:solidFill>
                  <a:srgbClr val="4E75A3"/>
                </a:solidFill>
              </a:rPr>
              <a:t>NICSP</a:t>
            </a:r>
          </a:p>
        </p:txBody>
      </p:sp>
      <p:sp>
        <p:nvSpPr>
          <p:cNvPr id="9" name="20 CuadroTexto"/>
          <p:cNvSpPr txBox="1">
            <a:spLocks noChangeArrowheads="1"/>
          </p:cNvSpPr>
          <p:nvPr/>
        </p:nvSpPr>
        <p:spPr bwMode="auto">
          <a:xfrm>
            <a:off x="35496" y="3752329"/>
            <a:ext cx="2325430" cy="612775"/>
          </a:xfrm>
          <a:prstGeom prst="rect">
            <a:avLst/>
          </a:prstGeom>
          <a:ln>
            <a:solidFill>
              <a:schemeClr val="tx1"/>
            </a:solidFill>
            <a:headEnd/>
            <a:tailEnd/>
          </a:ln>
          <a:effectLst>
            <a:glow rad="635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2000" b="1" dirty="0"/>
              <a:t>Entidades </a:t>
            </a:r>
          </a:p>
          <a:p>
            <a:pPr algn="ctr" fontAlgn="ctr">
              <a:spcBef>
                <a:spcPct val="0"/>
              </a:spcBef>
              <a:buFontTx/>
              <a:buNone/>
            </a:pPr>
            <a:r>
              <a:rPr lang="es-ES" altLang="es-CO" sz="2000" b="1" dirty="0"/>
              <a:t>Gobierno General</a:t>
            </a:r>
          </a:p>
        </p:txBody>
      </p:sp>
      <p:sp>
        <p:nvSpPr>
          <p:cNvPr id="10" name="20 CuadroTexto"/>
          <p:cNvSpPr txBox="1">
            <a:spLocks noChangeArrowheads="1"/>
          </p:cNvSpPr>
          <p:nvPr/>
        </p:nvSpPr>
        <p:spPr bwMode="auto">
          <a:xfrm>
            <a:off x="4985941" y="3622824"/>
            <a:ext cx="1987550" cy="392112"/>
          </a:xfrm>
          <a:prstGeom prst="rect">
            <a:avLst/>
          </a:prstGeom>
          <a:gradFill rotWithShape="0">
            <a:gsLst>
              <a:gs pos="0">
                <a:srgbClr val="FFFFFF"/>
              </a:gs>
              <a:gs pos="50000">
                <a:srgbClr val="FFFFFF"/>
              </a:gs>
              <a:gs pos="100000">
                <a:srgbClr val="F7B009"/>
              </a:gs>
            </a:gsLst>
            <a:lin ang="0"/>
          </a:gradFill>
          <a:ln w="19050">
            <a:solidFill>
              <a:schemeClr val="tx1"/>
            </a:solidFill>
            <a:miter lim="800000"/>
            <a:headEnd/>
            <a:tailEnd/>
          </a:ln>
          <a:effectLst>
            <a:glow rad="63500">
              <a:schemeClr val="accent4">
                <a:satMod val="175000"/>
                <a:alpha val="40000"/>
              </a:schemeClr>
            </a:glo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1800" b="1" dirty="0"/>
              <a:t>Empresas Públicas</a:t>
            </a:r>
          </a:p>
        </p:txBody>
      </p:sp>
      <p:sp>
        <p:nvSpPr>
          <p:cNvPr id="11" name="_s1030"/>
          <p:cNvSpPr>
            <a:spLocks noChangeArrowheads="1"/>
          </p:cNvSpPr>
          <p:nvPr/>
        </p:nvSpPr>
        <p:spPr bwMode="auto">
          <a:xfrm>
            <a:off x="2268139" y="4439195"/>
            <a:ext cx="3239965" cy="862013"/>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600"/>
              </a:lnSpc>
              <a:defRPr/>
            </a:pPr>
            <a:r>
              <a:rPr lang="es-ES" sz="2000" b="1" dirty="0">
                <a:solidFill>
                  <a:srgbClr val="C00000"/>
                </a:solidFill>
                <a:latin typeface="Calibri" pitchFamily="34" charset="0"/>
                <a:cs typeface="Arial" charset="0"/>
              </a:rPr>
              <a:t>Que cotizan en el mercado  de</a:t>
            </a:r>
          </a:p>
          <a:p>
            <a:pPr algn="ctr">
              <a:lnSpc>
                <a:spcPts val="1600"/>
              </a:lnSpc>
              <a:defRPr/>
            </a:pPr>
            <a:r>
              <a:rPr lang="es-ES" sz="2000" b="1" dirty="0">
                <a:solidFill>
                  <a:srgbClr val="C00000"/>
                </a:solidFill>
                <a:latin typeface="Calibri" pitchFamily="34" charset="0"/>
                <a:cs typeface="Arial" charset="0"/>
              </a:rPr>
              <a:t> valores o captan o administran </a:t>
            </a:r>
          </a:p>
          <a:p>
            <a:pPr algn="ctr">
              <a:lnSpc>
                <a:spcPts val="1600"/>
              </a:lnSpc>
              <a:defRPr/>
            </a:pPr>
            <a:r>
              <a:rPr lang="es-ES" sz="2000" b="1" dirty="0">
                <a:solidFill>
                  <a:srgbClr val="C00000"/>
                </a:solidFill>
                <a:latin typeface="Calibri" pitchFamily="34" charset="0"/>
                <a:cs typeface="Arial" charset="0"/>
              </a:rPr>
              <a:t>ahorro del público</a:t>
            </a:r>
          </a:p>
        </p:txBody>
      </p:sp>
      <p:sp>
        <p:nvSpPr>
          <p:cNvPr id="12" name="_s1030"/>
          <p:cNvSpPr>
            <a:spLocks noChangeArrowheads="1"/>
          </p:cNvSpPr>
          <p:nvPr/>
        </p:nvSpPr>
        <p:spPr bwMode="auto">
          <a:xfrm>
            <a:off x="5724128" y="4369940"/>
            <a:ext cx="3312368" cy="787252"/>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800"/>
              </a:lnSpc>
              <a:defRPr/>
            </a:pPr>
            <a:r>
              <a:rPr lang="es-ES" sz="2000" b="1" dirty="0">
                <a:solidFill>
                  <a:srgbClr val="4E75A3"/>
                </a:solidFill>
                <a:latin typeface="Calibri" pitchFamily="34" charset="0"/>
                <a:cs typeface="Arial" charset="0"/>
              </a:rPr>
              <a:t>     </a:t>
            </a: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r>
              <a:rPr lang="es-ES" sz="2000" b="1" dirty="0">
                <a:solidFill>
                  <a:srgbClr val="C00000"/>
                </a:solidFill>
                <a:latin typeface="Calibri" pitchFamily="34" charset="0"/>
                <a:cs typeface="Arial" charset="0"/>
              </a:rPr>
              <a:t>Que no cotizan en el mercado</a:t>
            </a:r>
          </a:p>
          <a:p>
            <a:pPr algn="ctr">
              <a:lnSpc>
                <a:spcPts val="1800"/>
              </a:lnSpc>
              <a:defRPr/>
            </a:pPr>
            <a:r>
              <a:rPr lang="es-ES" sz="2000" b="1" dirty="0">
                <a:solidFill>
                  <a:srgbClr val="C00000"/>
                </a:solidFill>
                <a:latin typeface="Calibri" pitchFamily="34" charset="0"/>
                <a:cs typeface="Arial" charset="0"/>
              </a:rPr>
              <a:t> de valores y que  no captan  ni</a:t>
            </a:r>
          </a:p>
          <a:p>
            <a:pPr algn="ctr">
              <a:lnSpc>
                <a:spcPts val="1800"/>
              </a:lnSpc>
              <a:defRPr/>
            </a:pPr>
            <a:r>
              <a:rPr lang="es-ES" sz="2000" b="1" dirty="0">
                <a:solidFill>
                  <a:srgbClr val="C00000"/>
                </a:solidFill>
                <a:latin typeface="Calibri" pitchFamily="34" charset="0"/>
                <a:cs typeface="Arial" charset="0"/>
              </a:rPr>
              <a:t> administran ahorro del público</a:t>
            </a: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a:p>
            <a:pPr algn="ctr">
              <a:lnSpc>
                <a:spcPts val="1800"/>
              </a:lnSpc>
              <a:defRPr/>
            </a:pPr>
            <a:endParaRPr lang="es-ES" sz="2000" b="1" dirty="0">
              <a:solidFill>
                <a:srgbClr val="4E75A3"/>
              </a:solidFill>
              <a:latin typeface="Calibri" pitchFamily="34" charset="0"/>
              <a:cs typeface="Arial" charset="0"/>
            </a:endParaRPr>
          </a:p>
        </p:txBody>
      </p:sp>
      <p:sp>
        <p:nvSpPr>
          <p:cNvPr id="13" name="10 CuadroTexto"/>
          <p:cNvSpPr txBox="1">
            <a:spLocks noChangeArrowheads="1"/>
          </p:cNvSpPr>
          <p:nvPr/>
        </p:nvSpPr>
        <p:spPr bwMode="auto">
          <a:xfrm>
            <a:off x="2537866" y="5751546"/>
            <a:ext cx="2639469" cy="923330"/>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800" b="1" dirty="0">
                <a:solidFill>
                  <a:srgbClr val="000000"/>
                </a:solidFill>
              </a:rPr>
              <a:t>Res. 743 / 2013, modificada por la Res 598  10/12/2014 (CGN)</a:t>
            </a:r>
          </a:p>
        </p:txBody>
      </p:sp>
      <p:sp>
        <p:nvSpPr>
          <p:cNvPr id="14" name="_s1030"/>
          <p:cNvSpPr>
            <a:spLocks noChangeArrowheads="1"/>
          </p:cNvSpPr>
          <p:nvPr/>
        </p:nvSpPr>
        <p:spPr bwMode="auto">
          <a:xfrm>
            <a:off x="1763689" y="1954361"/>
            <a:ext cx="3760416" cy="504825"/>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6">
                <a:satMod val="175000"/>
                <a:alpha val="40000"/>
              </a:schemeClr>
            </a:glow>
          </a:effectLst>
        </p:spPr>
        <p:txBody>
          <a:bodyPr wrap="none" anchor="ctr"/>
          <a:lstStyle/>
          <a:p>
            <a:pPr algn="ctr">
              <a:defRPr/>
            </a:pPr>
            <a:r>
              <a:rPr lang="es-CO" sz="3600" b="1" dirty="0">
                <a:solidFill>
                  <a:srgbClr val="4E75A3"/>
                </a:solidFill>
                <a:latin typeface="Calibri" pitchFamily="34" charset="0"/>
                <a:cs typeface="Arial" charset="0"/>
              </a:rPr>
              <a:t>Alineado con </a:t>
            </a:r>
            <a:endParaRPr lang="es-ES" sz="3600" b="1" dirty="0">
              <a:solidFill>
                <a:srgbClr val="4E75A3"/>
              </a:solidFill>
              <a:latin typeface="Calibri" pitchFamily="34" charset="0"/>
              <a:cs typeface="Arial" charset="0"/>
            </a:endParaRPr>
          </a:p>
        </p:txBody>
      </p:sp>
      <p:sp>
        <p:nvSpPr>
          <p:cNvPr id="15" name="10 CuadroTexto"/>
          <p:cNvSpPr txBox="1">
            <a:spLocks noChangeArrowheads="1"/>
          </p:cNvSpPr>
          <p:nvPr/>
        </p:nvSpPr>
        <p:spPr bwMode="auto">
          <a:xfrm>
            <a:off x="194923" y="4891807"/>
            <a:ext cx="1777986" cy="769441"/>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non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2000" b="1" dirty="0">
                <a:solidFill>
                  <a:srgbClr val="000000"/>
                </a:solidFill>
                <a:latin typeface="Calibri" pitchFamily="34" charset="0"/>
              </a:rPr>
              <a:t>Proyecto de </a:t>
            </a:r>
          </a:p>
          <a:p>
            <a:pPr algn="ctr">
              <a:buFont typeface="Wingdings" pitchFamily="2" charset="2"/>
              <a:buNone/>
              <a:defRPr/>
            </a:pPr>
            <a:r>
              <a:rPr lang="es-AR" sz="2000" b="1" dirty="0">
                <a:solidFill>
                  <a:srgbClr val="000000"/>
                </a:solidFill>
                <a:latin typeface="Calibri" pitchFamily="34" charset="0"/>
              </a:rPr>
              <a:t>Modernización</a:t>
            </a:r>
          </a:p>
        </p:txBody>
      </p:sp>
      <p:sp>
        <p:nvSpPr>
          <p:cNvPr id="16" name="_s1030"/>
          <p:cNvSpPr>
            <a:spLocks noChangeArrowheads="1"/>
          </p:cNvSpPr>
          <p:nvPr/>
        </p:nvSpPr>
        <p:spPr bwMode="auto">
          <a:xfrm>
            <a:off x="5148064" y="2719536"/>
            <a:ext cx="2016224" cy="574675"/>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a:defRPr/>
            </a:pPr>
            <a:r>
              <a:rPr lang="es-ES" sz="3200" b="1" dirty="0">
                <a:solidFill>
                  <a:srgbClr val="4E75A3"/>
                </a:solidFill>
                <a:cs typeface="Arial" charset="0"/>
              </a:rPr>
              <a:t>NIC / NIIF</a:t>
            </a:r>
          </a:p>
        </p:txBody>
      </p:sp>
      <p:sp>
        <p:nvSpPr>
          <p:cNvPr id="17" name="Line 27"/>
          <p:cNvSpPr>
            <a:spLocks noChangeShapeType="1"/>
          </p:cNvSpPr>
          <p:nvPr/>
        </p:nvSpPr>
        <p:spPr bwMode="auto">
          <a:xfrm>
            <a:off x="4120754" y="1883094"/>
            <a:ext cx="0" cy="71267"/>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a:p>
        </p:txBody>
      </p:sp>
      <p:cxnSp>
        <p:nvCxnSpPr>
          <p:cNvPr id="18" name="AutoShape 28"/>
          <p:cNvCxnSpPr>
            <a:cxnSpLocks noChangeShapeType="1"/>
            <a:stCxn id="14" idx="2"/>
            <a:endCxn id="8" idx="0"/>
          </p:cNvCxnSpPr>
          <p:nvPr/>
        </p:nvCxnSpPr>
        <p:spPr bwMode="auto">
          <a:xfrm rot="5400000">
            <a:off x="2250630" y="1324681"/>
            <a:ext cx="258763" cy="2527772"/>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9"/>
          <p:cNvCxnSpPr>
            <a:cxnSpLocks noChangeShapeType="1"/>
            <a:stCxn id="14" idx="2"/>
            <a:endCxn id="16" idx="0"/>
          </p:cNvCxnSpPr>
          <p:nvPr/>
        </p:nvCxnSpPr>
        <p:spPr bwMode="auto">
          <a:xfrm rot="16200000" flipH="1">
            <a:off x="4769861" y="1333221"/>
            <a:ext cx="260350" cy="2512279"/>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10 CuadroTexto"/>
          <p:cNvSpPr txBox="1">
            <a:spLocks noChangeArrowheads="1"/>
          </p:cNvSpPr>
          <p:nvPr/>
        </p:nvSpPr>
        <p:spPr bwMode="auto">
          <a:xfrm>
            <a:off x="6086350" y="5504011"/>
            <a:ext cx="2662114" cy="708025"/>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2000" b="1" dirty="0">
                <a:solidFill>
                  <a:srgbClr val="000000"/>
                </a:solidFill>
              </a:rPr>
              <a:t>Res. 414 de 2014</a:t>
            </a:r>
          </a:p>
          <a:p>
            <a:pPr algn="ctr">
              <a:spcBef>
                <a:spcPct val="0"/>
              </a:spcBef>
              <a:buFont typeface="Wingdings" panose="05000000000000000000" pitchFamily="2" charset="2"/>
              <a:buNone/>
            </a:pPr>
            <a:r>
              <a:rPr lang="es-AR" altLang="es-CO" sz="2000" b="1" dirty="0">
                <a:solidFill>
                  <a:srgbClr val="000000"/>
                </a:solidFill>
              </a:rPr>
              <a:t>(CGN)</a:t>
            </a:r>
          </a:p>
        </p:txBody>
      </p:sp>
      <p:sp>
        <p:nvSpPr>
          <p:cNvPr id="21" name="10 CuadroTexto"/>
          <p:cNvSpPr txBox="1">
            <a:spLocks noChangeArrowheads="1"/>
          </p:cNvSpPr>
          <p:nvPr/>
        </p:nvSpPr>
        <p:spPr bwMode="auto">
          <a:xfrm>
            <a:off x="372126" y="6180693"/>
            <a:ext cx="1421992" cy="369332"/>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non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1800" b="1" dirty="0">
                <a:solidFill>
                  <a:srgbClr val="000000"/>
                </a:solidFill>
                <a:latin typeface="Calibri" panose="020F0502020204030204" pitchFamily="34" charset="0"/>
                <a:cs typeface="+mn-cs"/>
              </a:rPr>
              <a:t>Res. 533 / 15</a:t>
            </a:r>
          </a:p>
        </p:txBody>
      </p:sp>
      <p:sp>
        <p:nvSpPr>
          <p:cNvPr id="22" name="Flecha abajo 21"/>
          <p:cNvSpPr/>
          <p:nvPr/>
        </p:nvSpPr>
        <p:spPr>
          <a:xfrm>
            <a:off x="998190" y="4473153"/>
            <a:ext cx="287337" cy="323999"/>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23" name="Flecha abajo 22"/>
          <p:cNvSpPr/>
          <p:nvPr/>
        </p:nvSpPr>
        <p:spPr>
          <a:xfrm>
            <a:off x="998191" y="5761062"/>
            <a:ext cx="287337" cy="332234"/>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cxnSp>
        <p:nvCxnSpPr>
          <p:cNvPr id="24" name="Conector angular 23"/>
          <p:cNvCxnSpPr>
            <a:stCxn id="10" idx="2"/>
            <a:endCxn id="11" idx="0"/>
          </p:cNvCxnSpPr>
          <p:nvPr/>
        </p:nvCxnSpPr>
        <p:spPr>
          <a:xfrm rot="5400000">
            <a:off x="4721790" y="3181268"/>
            <a:ext cx="424259" cy="2091594"/>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angular 24"/>
          <p:cNvCxnSpPr/>
          <p:nvPr/>
        </p:nvCxnSpPr>
        <p:spPr>
          <a:xfrm rot="16200000" flipH="1">
            <a:off x="6457554" y="3527228"/>
            <a:ext cx="355004" cy="1310679"/>
          </a:xfrm>
          <a:prstGeom prst="bent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Flecha abajo 25"/>
          <p:cNvSpPr/>
          <p:nvPr/>
        </p:nvSpPr>
        <p:spPr>
          <a:xfrm>
            <a:off x="3617987" y="5375299"/>
            <a:ext cx="288925" cy="285949"/>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27" name="Flecha abajo 26"/>
          <p:cNvSpPr/>
          <p:nvPr/>
        </p:nvSpPr>
        <p:spPr>
          <a:xfrm>
            <a:off x="7308999" y="5229200"/>
            <a:ext cx="287337" cy="239143"/>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28" name="Flecha abajo 27"/>
          <p:cNvSpPr/>
          <p:nvPr/>
        </p:nvSpPr>
        <p:spPr>
          <a:xfrm>
            <a:off x="5849541" y="3339653"/>
            <a:ext cx="287338" cy="233363"/>
          </a:xfrm>
          <a:prstGeom prst="downArrow">
            <a:avLst/>
          </a:prstGeom>
          <a:solidFill>
            <a:schemeClr val="bg1">
              <a:lumMod val="75000"/>
            </a:schemeClr>
          </a:solidFill>
          <a:ln>
            <a:solidFill>
              <a:schemeClr val="tx1"/>
            </a:solid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32" name="Flecha abajo 31"/>
          <p:cNvSpPr/>
          <p:nvPr/>
        </p:nvSpPr>
        <p:spPr>
          <a:xfrm>
            <a:off x="1026872" y="3451226"/>
            <a:ext cx="287338" cy="234948"/>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Tree>
    <p:extLst>
      <p:ext uri="{BB962C8B-B14F-4D97-AF65-F5344CB8AC3E}">
        <p14:creationId xmlns:p14="http://schemas.microsoft.com/office/powerpoint/2010/main" val="2229919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Título"/>
          <p:cNvSpPr>
            <a:spLocks noGrp="1"/>
          </p:cNvSpPr>
          <p:nvPr>
            <p:ph type="ctrTitle"/>
          </p:nvPr>
        </p:nvSpPr>
        <p:spPr>
          <a:xfrm>
            <a:off x="150217" y="-27384"/>
            <a:ext cx="8885833" cy="1224136"/>
          </a:xfrm>
        </p:spPr>
        <p:txBody>
          <a:bodyPr/>
          <a:lstStyle/>
          <a:p>
            <a:pPr algn="ctr"/>
            <a:r>
              <a:rPr lang="es-ES" sz="4000" dirty="0">
                <a:effectLst>
                  <a:outerShdw blurRad="38100" dist="38100" dir="2700000" algn="tl">
                    <a:srgbClr val="000000"/>
                  </a:outerShdw>
                </a:effectLst>
                <a:latin typeface="Calibri" pitchFamily="34" charset="0"/>
                <a:cs typeface="Arial" charset="0"/>
              </a:rPr>
              <a:t>MODELOS DE CONTABILIDAD</a:t>
            </a:r>
            <a:br>
              <a:rPr lang="es-ES" sz="4000" dirty="0">
                <a:effectLst>
                  <a:outerShdw blurRad="38100" dist="38100" dir="2700000" algn="tl">
                    <a:srgbClr val="000000"/>
                  </a:outerShdw>
                </a:effectLst>
                <a:latin typeface="Calibri" pitchFamily="34" charset="0"/>
                <a:cs typeface="Arial" charset="0"/>
              </a:rPr>
            </a:br>
            <a:r>
              <a:rPr lang="es-ES" sz="4000" dirty="0">
                <a:effectLst>
                  <a:outerShdw blurRad="38100" dist="38100" dir="2700000" algn="tl">
                    <a:srgbClr val="000000"/>
                  </a:outerShdw>
                </a:effectLst>
                <a:latin typeface="Calibri" pitchFamily="34" charset="0"/>
                <a:cs typeface="Arial" charset="0"/>
              </a:rPr>
              <a:t> - CONVERGENCIA -</a:t>
            </a:r>
            <a:br>
              <a:rPr lang="es-ES" sz="4000" dirty="0">
                <a:effectLst>
                  <a:outerShdw blurRad="38100" dist="38100" dir="2700000" algn="tl">
                    <a:srgbClr val="000000"/>
                  </a:outerShdw>
                </a:effectLst>
                <a:latin typeface="Calibri" pitchFamily="34" charset="0"/>
                <a:cs typeface="Arial" charset="0"/>
              </a:rPr>
            </a:br>
            <a:endParaRPr lang="es-CO" sz="4000" dirty="0"/>
          </a:p>
        </p:txBody>
      </p:sp>
      <p:sp>
        <p:nvSpPr>
          <p:cNvPr id="4" name="3 Marcador de número de diapositiva"/>
          <p:cNvSpPr>
            <a:spLocks noGrp="1"/>
          </p:cNvSpPr>
          <p:nvPr>
            <p:ph type="sldNum" sz="quarter" idx="15"/>
          </p:nvPr>
        </p:nvSpPr>
        <p:spPr/>
        <p:txBody>
          <a:bodyPr/>
          <a:lstStyle/>
          <a:p>
            <a:pPr>
              <a:defRPr/>
            </a:pPr>
            <a:fld id="{BD78BF63-D6E5-49D8-99EB-4D36175B83F1}" type="slidenum">
              <a:rPr lang="es-ES_tradnl" smtClean="0"/>
              <a:pPr>
                <a:defRPr/>
              </a:pPr>
              <a:t>28</a:t>
            </a:fld>
            <a:endParaRPr lang="es-ES_tradnl" dirty="0"/>
          </a:p>
        </p:txBody>
      </p:sp>
      <p:graphicFrame>
        <p:nvGraphicFramePr>
          <p:cNvPr id="18" name="17 Marcador de SmartArt"/>
          <p:cNvGraphicFramePr>
            <a:graphicFrameLocks noGrp="1"/>
          </p:cNvGraphicFramePr>
          <p:nvPr>
            <p:ph type="dgm" sz="quarter" idx="13"/>
            <p:extLst>
              <p:ext uri="{D42A27DB-BD31-4B8C-83A1-F6EECF244321}">
                <p14:modId xmlns:p14="http://schemas.microsoft.com/office/powerpoint/2010/main" val="703289811"/>
              </p:ext>
            </p:extLst>
          </p:nvPr>
        </p:nvGraphicFramePr>
        <p:xfrm>
          <a:off x="35496" y="1341438"/>
          <a:ext cx="9034139" cy="544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18 CuadroTexto"/>
          <p:cNvSpPr txBox="1"/>
          <p:nvPr/>
        </p:nvSpPr>
        <p:spPr>
          <a:xfrm>
            <a:off x="35496" y="3337711"/>
            <a:ext cx="2304256" cy="1034129"/>
          </a:xfrm>
          <a:prstGeom prst="rect">
            <a:avLst/>
          </a:prstGeom>
          <a:noFill/>
        </p:spPr>
        <p:txBody>
          <a:bodyPr wrap="square" rtlCol="0">
            <a:spAutoFit/>
          </a:bodyPr>
          <a:lstStyle/>
          <a:p>
            <a:pPr algn="ctr"/>
            <a:r>
              <a:rPr lang="es-ES" sz="1800" b="1" spc="3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MODELOS </a:t>
            </a:r>
          </a:p>
          <a:p>
            <a:pPr algn="ctr"/>
            <a:r>
              <a:rPr lang="es-ES" sz="1800" b="1" spc="3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DE</a:t>
            </a:r>
          </a:p>
          <a:p>
            <a:pPr algn="ctr"/>
            <a:r>
              <a:rPr lang="es-ES" sz="1800" b="1" spc="30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CONTABILIDAD</a:t>
            </a:r>
            <a:endParaRPr lang="es-CO" sz="1800" dirty="0">
              <a:solidFill>
                <a:schemeClr val="accent6">
                  <a:lumMod val="75000"/>
                </a:schemeClr>
              </a:solidFill>
            </a:endParaRPr>
          </a:p>
        </p:txBody>
      </p:sp>
      <p:sp>
        <p:nvSpPr>
          <p:cNvPr id="20" name="_s1030"/>
          <p:cNvSpPr>
            <a:spLocks noChangeArrowheads="1"/>
          </p:cNvSpPr>
          <p:nvPr/>
        </p:nvSpPr>
        <p:spPr bwMode="auto">
          <a:xfrm>
            <a:off x="7453149" y="1462352"/>
            <a:ext cx="1582901" cy="1318576"/>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3200"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Resoluciones</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743 / 13</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598 / 14</a:t>
            </a:r>
          </a:p>
        </p:txBody>
      </p:sp>
      <p:sp>
        <p:nvSpPr>
          <p:cNvPr id="21" name="_s1030"/>
          <p:cNvSpPr>
            <a:spLocks noChangeArrowheads="1"/>
          </p:cNvSpPr>
          <p:nvPr/>
        </p:nvSpPr>
        <p:spPr bwMode="auto">
          <a:xfrm>
            <a:off x="7742042" y="3211727"/>
            <a:ext cx="1294453" cy="129739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3200"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Resolución </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414 / 14</a:t>
            </a:r>
          </a:p>
        </p:txBody>
      </p:sp>
      <p:sp>
        <p:nvSpPr>
          <p:cNvPr id="22" name="_s1030"/>
          <p:cNvSpPr>
            <a:spLocks noChangeArrowheads="1"/>
          </p:cNvSpPr>
          <p:nvPr/>
        </p:nvSpPr>
        <p:spPr bwMode="auto">
          <a:xfrm>
            <a:off x="7488772" y="5085184"/>
            <a:ext cx="1547278" cy="115212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endParaRPr lang="es-ES" sz="3200" b="1" dirty="0">
              <a:solidFill>
                <a:schemeClr val="accent6"/>
              </a:solidFill>
              <a:effectLst>
                <a:outerShdw blurRad="38100" dist="38100" dir="2700000" algn="tl">
                  <a:srgbClr val="000000">
                    <a:alpha val="43137"/>
                  </a:srgbClr>
                </a:outerShdw>
              </a:effectLst>
              <a:latin typeface="Calibri" panose="020F0502020204030204" pitchFamily="34" charset="0"/>
            </a:endParaRPr>
          </a:p>
          <a:p>
            <a:pPr algn="ctr" fontAlgn="auto">
              <a:spcBef>
                <a:spcPts val="0"/>
              </a:spcBef>
              <a:spcAft>
                <a:spcPts val="0"/>
              </a:spcAft>
              <a:defRPr/>
            </a:pPr>
            <a:r>
              <a:rPr lang="es-ES" sz="3200" b="1" dirty="0">
                <a:solidFill>
                  <a:schemeClr val="accent6"/>
                </a:solidFill>
                <a:effectLst>
                  <a:outerShdw blurRad="38100" dist="38100" dir="2700000" algn="tl">
                    <a:srgbClr val="000000">
                      <a:alpha val="43137"/>
                    </a:srgbClr>
                  </a:outerShdw>
                </a:effectLst>
                <a:latin typeface="Calibri" panose="020F0502020204030204" pitchFamily="34" charset="0"/>
              </a:rPr>
              <a:t>NICSP</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Resolución </a:t>
            </a:r>
          </a:p>
          <a:p>
            <a:pPr algn="ctr" fontAlgn="auto">
              <a:spcBef>
                <a:spcPts val="0"/>
              </a:spcBef>
              <a:spcAft>
                <a:spcPts val="0"/>
              </a:spcAft>
              <a:defRPr/>
            </a:pPr>
            <a:r>
              <a:rPr lang="es-ES" sz="1900" b="1" dirty="0">
                <a:solidFill>
                  <a:schemeClr val="accent6"/>
                </a:solidFill>
                <a:effectLst>
                  <a:outerShdw blurRad="38100" dist="38100" dir="2700000" algn="tl">
                    <a:srgbClr val="000000">
                      <a:alpha val="43137"/>
                    </a:srgbClr>
                  </a:outerShdw>
                </a:effectLst>
                <a:latin typeface="Calibri" panose="020F0502020204030204" pitchFamily="34" charset="0"/>
              </a:rPr>
              <a:t>414 / 14</a:t>
            </a:r>
          </a:p>
          <a:p>
            <a:pPr algn="ctr" fontAlgn="auto">
              <a:spcBef>
                <a:spcPts val="0"/>
              </a:spcBef>
              <a:spcAft>
                <a:spcPts val="0"/>
              </a:spcAft>
              <a:defRPr/>
            </a:pPr>
            <a:endParaRPr lang="es-ES" sz="3200" b="1" dirty="0">
              <a:solidFill>
                <a:schemeClr val="accent6"/>
              </a:solidFill>
              <a:effectLst>
                <a:outerShdw blurRad="38100" dist="38100" dir="2700000" algn="tl">
                  <a:srgbClr val="000000">
                    <a:alpha val="43137"/>
                  </a:srgbClr>
                </a:outerShdw>
              </a:effectLst>
              <a:latin typeface="Calibri" panose="020F0502020204030204" pitchFamily="34" charset="0"/>
            </a:endParaRPr>
          </a:p>
        </p:txBody>
      </p:sp>
      <p:cxnSp>
        <p:nvCxnSpPr>
          <p:cNvPr id="23" name="Conector recto 3"/>
          <p:cNvCxnSpPr/>
          <p:nvPr/>
        </p:nvCxnSpPr>
        <p:spPr>
          <a:xfrm>
            <a:off x="7217172" y="2132856"/>
            <a:ext cx="229815"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Conector recto 17"/>
          <p:cNvCxnSpPr/>
          <p:nvPr/>
        </p:nvCxnSpPr>
        <p:spPr>
          <a:xfrm>
            <a:off x="7380312" y="3861048"/>
            <a:ext cx="361730"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5" name="Conector recto 18"/>
          <p:cNvCxnSpPr/>
          <p:nvPr/>
        </p:nvCxnSpPr>
        <p:spPr>
          <a:xfrm>
            <a:off x="7217172" y="5661248"/>
            <a:ext cx="254198"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2" name="Conector recto 17"/>
          <p:cNvCxnSpPr/>
          <p:nvPr/>
        </p:nvCxnSpPr>
        <p:spPr>
          <a:xfrm flipV="1">
            <a:off x="2368352" y="4005928"/>
            <a:ext cx="576064" cy="1"/>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1" name="Conector recto 17"/>
          <p:cNvCxnSpPr/>
          <p:nvPr/>
        </p:nvCxnSpPr>
        <p:spPr>
          <a:xfrm flipV="1">
            <a:off x="1861046" y="2132856"/>
            <a:ext cx="1126778" cy="987227"/>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3" name="Conector recto 17"/>
          <p:cNvCxnSpPr/>
          <p:nvPr/>
        </p:nvCxnSpPr>
        <p:spPr>
          <a:xfrm>
            <a:off x="2123728" y="4869160"/>
            <a:ext cx="864096" cy="792088"/>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4117203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2492896"/>
            <a:ext cx="9144000" cy="1581972"/>
          </a:xfrm>
          <a:prstGeom prst="rect">
            <a:avLst/>
          </a:prstGeom>
        </p:spPr>
        <p:txBody>
          <a:bodyPr wrap="square">
            <a:spAutoFit/>
          </a:bodyPr>
          <a:lstStyle/>
          <a:p>
            <a:pPr algn="ctr"/>
            <a:r>
              <a:rPr lang="es-CO" altLang="es-ES" sz="4400" b="1" dirty="0">
                <a:ln>
                  <a:noFill/>
                </a:ln>
                <a:solidFill>
                  <a:schemeClr val="bg1">
                    <a:lumMod val="95000"/>
                  </a:schemeClr>
                </a:solidFill>
                <a:effectLst>
                  <a:outerShdw blurRad="38100" dist="38100" dir="2700000" algn="tl">
                    <a:srgbClr val="000000">
                      <a:alpha val="43137"/>
                    </a:srgbClr>
                  </a:outerShdw>
                </a:effectLst>
                <a:latin typeface="+mj-lt"/>
              </a:rPr>
              <a:t>3.1. Resoluciones 743 del 17/12/13  y</a:t>
            </a:r>
          </a:p>
          <a:p>
            <a:pPr algn="ctr"/>
            <a:r>
              <a:rPr lang="es-CO" sz="4400" b="1" dirty="0">
                <a:solidFill>
                  <a:schemeClr val="bg1">
                    <a:lumMod val="95000"/>
                  </a:schemeClr>
                </a:solidFill>
                <a:effectLst>
                  <a:outerShdw blurRad="38100" dist="38100" dir="2700000" algn="tl">
                    <a:srgbClr val="000000">
                      <a:alpha val="43137"/>
                    </a:srgbClr>
                  </a:outerShdw>
                </a:effectLst>
                <a:latin typeface="+mj-lt"/>
              </a:rPr>
              <a:t>598  del 10/12/2014</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0"/>
          </p:nvPr>
        </p:nvSpPr>
        <p:spPr/>
        <p:txBody>
          <a:bodyPr/>
          <a:lstStyle/>
          <a:p>
            <a:pPr>
              <a:defRPr/>
            </a:pPr>
            <a:fld id="{25F2CEDC-C121-4A35-A220-69FF99A1891C}" type="slidenum">
              <a:rPr lang="es-ES_tradnl" smtClean="0"/>
              <a:pPr>
                <a:defRPr/>
              </a:pPr>
              <a:t>3</a:t>
            </a:fld>
            <a:endParaRPr lang="es-ES_tradnl" dirty="0"/>
          </a:p>
        </p:txBody>
      </p:sp>
      <p:pic>
        <p:nvPicPr>
          <p:cNvPr id="4" name="Picture 2" descr="C:\Users\pbohorquez\Desktop\imagen presentacio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9294"/>
      </p:ext>
    </p:extLst>
  </p:cSld>
  <p:clrMapOvr>
    <a:masterClrMapping/>
  </p:clrMapOvr>
  <p:transitio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30</a:t>
            </a:fld>
            <a:endParaRPr lang="es-ES_tradnl" dirty="0"/>
          </a:p>
        </p:txBody>
      </p:sp>
      <p:grpSp>
        <p:nvGrpSpPr>
          <p:cNvPr id="11" name="11 Grupo"/>
          <p:cNvGrpSpPr>
            <a:grpSpLocks/>
          </p:cNvGrpSpPr>
          <p:nvPr/>
        </p:nvGrpSpPr>
        <p:grpSpPr bwMode="auto">
          <a:xfrm>
            <a:off x="7236297" y="1574449"/>
            <a:ext cx="1787688" cy="4316355"/>
            <a:chOff x="5377120" y="2731622"/>
            <a:chExt cx="2879094" cy="3358803"/>
          </a:xfrm>
        </p:grpSpPr>
        <p:sp>
          <p:nvSpPr>
            <p:cNvPr id="12" name="11 Forma libre"/>
            <p:cNvSpPr/>
            <p:nvPr/>
          </p:nvSpPr>
          <p:spPr>
            <a:xfrm rot="16200000">
              <a:off x="5137265" y="2971477"/>
              <a:ext cx="3358803"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1500" b="1" kern="0" dirty="0">
                <a:solidFill>
                  <a:srgbClr val="4F81BD">
                    <a:lumMod val="50000"/>
                  </a:srgbClr>
                </a:solidFill>
                <a:effectLst>
                  <a:outerShdw blurRad="38100" dist="38100" dir="2700000" algn="tl">
                    <a:srgbClr val="000000">
                      <a:alpha val="43137"/>
                    </a:srgbClr>
                  </a:outerShdw>
                </a:effectLst>
                <a:latin typeface="Calibri"/>
                <a:cs typeface="+mn-cs"/>
              </a:endParaRPr>
            </a:p>
          </p:txBody>
        </p:sp>
        <p:sp>
          <p:nvSpPr>
            <p:cNvPr id="13" name="3 CuadroTexto"/>
            <p:cNvSpPr txBox="1">
              <a:spLocks noChangeArrowheads="1"/>
            </p:cNvSpPr>
            <p:nvPr/>
          </p:nvSpPr>
          <p:spPr bwMode="auto">
            <a:xfrm>
              <a:off x="6124685" y="3910175"/>
              <a:ext cx="1919741" cy="1329217"/>
            </a:xfrm>
            <a:prstGeom prst="rect">
              <a:avLst/>
            </a:prstGeom>
            <a:ln>
              <a:solidFill>
                <a:schemeClr val="tx1"/>
              </a:solidFill>
              <a:headEnd/>
              <a:tailEnd/>
            </a:ln>
            <a:effectLst>
              <a:glow rad="101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s-ES" sz="1500" b="1" kern="0" dirty="0">
                  <a:latin typeface="Calibri" pitchFamily="34" charset="0"/>
                </a:rPr>
                <a:t>Anexo del Decreto 2784 de 2012</a:t>
              </a:r>
            </a:p>
            <a:p>
              <a:pPr algn="ctr" fontAlgn="auto">
                <a:spcBef>
                  <a:spcPts val="0"/>
                </a:spcBef>
                <a:spcAft>
                  <a:spcPts val="0"/>
                </a:spcAft>
                <a:defRPr/>
              </a:pPr>
              <a:r>
                <a:rPr lang="es-ES" sz="1500" b="1" kern="0" dirty="0">
                  <a:latin typeface="Calibri" pitchFamily="34" charset="0"/>
                </a:rPr>
                <a:t>(NIIF) –Incorporado al RCP.</a:t>
              </a:r>
            </a:p>
          </p:txBody>
        </p:sp>
      </p:grpSp>
      <p:sp>
        <p:nvSpPr>
          <p:cNvPr id="17" name="6 Forma libre"/>
          <p:cNvSpPr/>
          <p:nvPr/>
        </p:nvSpPr>
        <p:spPr>
          <a:xfrm rot="16200000">
            <a:off x="1108154" y="412127"/>
            <a:ext cx="4925868" cy="6927164"/>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tile tx="0" ty="0" sx="100000" sy="100000" flip="none" algn="tl"/>
          </a:blipFill>
          <a:ln w="38100" cap="flat" cmpd="sng" algn="ctr">
            <a:solidFill>
              <a:schemeClr val="accent6">
                <a:lumMod val="60000"/>
                <a:lumOff val="40000"/>
              </a:schemeClr>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defRPr/>
            </a:pPr>
            <a:r>
              <a:rPr lang="es-ES" sz="3400" b="1" kern="0" dirty="0">
                <a:effectLst>
                  <a:outerShdw blurRad="38100" dist="38100" dir="2700000" algn="tl">
                    <a:srgbClr val="000000">
                      <a:alpha val="43137"/>
                    </a:srgbClr>
                  </a:outerShdw>
                </a:effectLst>
                <a:latin typeface="Calibri"/>
                <a:cs typeface="+mn-cs"/>
              </a:rPr>
              <a:t>Ámbito de aplicación</a:t>
            </a:r>
          </a:p>
        </p:txBody>
      </p:sp>
      <p:sp>
        <p:nvSpPr>
          <p:cNvPr id="18" name="7 Rectángulo"/>
          <p:cNvSpPr>
            <a:spLocks noChangeArrowheads="1"/>
          </p:cNvSpPr>
          <p:nvPr/>
        </p:nvSpPr>
        <p:spPr bwMode="auto">
          <a:xfrm>
            <a:off x="899592" y="1693309"/>
            <a:ext cx="5832648" cy="4696670"/>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sz="1700" b="1" dirty="0">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Emisoras de valores.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Sociedades fiduciarias.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 fideicomitente sea una empresa pública que cumpla las condiciones establecidas en a), b) f) g) y h)</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Establecimientos bancarios y aseguradoras.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Fondos de garantías y entidades financieras con regímenes especiales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Banco de la República.</a:t>
            </a:r>
          </a:p>
        </p:txBody>
      </p:sp>
      <p:sp>
        <p:nvSpPr>
          <p:cNvPr id="2" name="CuadroTexto 1"/>
          <p:cNvSpPr txBox="1"/>
          <p:nvPr/>
        </p:nvSpPr>
        <p:spPr>
          <a:xfrm>
            <a:off x="7161865" y="2204864"/>
            <a:ext cx="615553" cy="3024336"/>
          </a:xfrm>
          <a:prstGeom prst="rect">
            <a:avLst/>
          </a:prstGeom>
          <a:noFill/>
        </p:spPr>
        <p:txBody>
          <a:bodyPr vert="vert270" wrap="square" rtlCol="0">
            <a:spAutoFit/>
          </a:bodyPr>
          <a:lstStyle/>
          <a:p>
            <a:r>
              <a:rPr lang="es-ES" sz="28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Marco Normativo</a:t>
            </a:r>
            <a:endParaRPr lang="es-CO"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4" name="3 Grupo"/>
          <p:cNvGrpSpPr/>
          <p:nvPr/>
        </p:nvGrpSpPr>
        <p:grpSpPr>
          <a:xfrm>
            <a:off x="6876256" y="3284984"/>
            <a:ext cx="415218" cy="576064"/>
            <a:chOff x="6876256" y="3284984"/>
            <a:chExt cx="415218" cy="576064"/>
          </a:xfrm>
        </p:grpSpPr>
        <p:sp>
          <p:nvSpPr>
            <p:cNvPr id="19" name="18 Extracto"/>
            <p:cNvSpPr>
              <a:spLocks noChangeArrowheads="1"/>
            </p:cNvSpPr>
            <p:nvPr/>
          </p:nvSpPr>
          <p:spPr bwMode="auto">
            <a:xfrm rot="5400000">
              <a:off x="6833156" y="3402729"/>
              <a:ext cx="576063" cy="340573"/>
            </a:xfrm>
            <a:prstGeom prst="flowChartExtract">
              <a:avLst/>
            </a:prstGeom>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758511" y="3402730"/>
              <a:ext cx="576063" cy="340573"/>
            </a:xfrm>
            <a:prstGeom prst="flowChartExtract">
              <a:avLst/>
            </a:prstGeom>
            <a:ln>
              <a:solidFill>
                <a:schemeClr val="tx1"/>
              </a:solidFill>
              <a:headEnd/>
              <a:tailEnd/>
            </a:ln>
          </p:spPr>
          <p:style>
            <a:lnRef idx="0">
              <a:schemeClr val="accent6"/>
            </a:lnRef>
            <a:fillRef idx="3">
              <a:schemeClr val="accent6"/>
            </a:fillRef>
            <a:effectRef idx="3">
              <a:schemeClr val="accent6"/>
            </a:effectRef>
            <a:fontRef idx="minor">
              <a:schemeClr val="lt1"/>
            </a:fontRef>
          </p:style>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sz="1500"/>
            </a:p>
          </p:txBody>
        </p:sp>
      </p:grpSp>
      <p:sp>
        <p:nvSpPr>
          <p:cNvPr id="16" name="6 Rectángulo"/>
          <p:cNvSpPr/>
          <p:nvPr/>
        </p:nvSpPr>
        <p:spPr>
          <a:xfrm>
            <a:off x="107504" y="-27384"/>
            <a:ext cx="8748464" cy="1338828"/>
          </a:xfrm>
          <a:prstGeom prst="rect">
            <a:avLst/>
          </a:prstGeom>
        </p:spPr>
        <p:txBody>
          <a:bodyPr wrap="square">
            <a:spAutoFit/>
          </a:bodyPr>
          <a:lstStyle/>
          <a:p>
            <a:pPr marL="444500" indent="-444500" algn="ctr" fontAlgn="auto">
              <a:lnSpc>
                <a:spcPct val="90000"/>
              </a:lnSpc>
              <a:spcAft>
                <a:spcPct val="35000"/>
              </a:spcAft>
              <a:buSzPct val="90000"/>
              <a:defRPr/>
            </a:pPr>
            <a:r>
              <a:rPr lang="es-ES" sz="3000" b="1" dirty="0">
                <a:solidFill>
                  <a:schemeClr val="bg1"/>
                </a:solidFill>
                <a:effectLst>
                  <a:outerShdw blurRad="38100" dist="38100" dir="2700000" algn="tl">
                    <a:srgbClr val="000000">
                      <a:alpha val="43137"/>
                    </a:srgbClr>
                  </a:outerShdw>
                </a:effectLst>
                <a:latin typeface="Calibri" pitchFamily="34" charset="0"/>
              </a:rPr>
              <a:t>MODELO DE CONTABILIDAD PARA EMPRESAS QUE COTIZAN EN EL MERCADO DE VALORES (RESOLUCIÓN 743/13 Y 598 /14)</a:t>
            </a:r>
          </a:p>
        </p:txBody>
      </p:sp>
    </p:spTree>
    <p:extLst>
      <p:ext uri="{BB962C8B-B14F-4D97-AF65-F5344CB8AC3E}">
        <p14:creationId xmlns:p14="http://schemas.microsoft.com/office/powerpoint/2010/main" val="1478611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2492896"/>
            <a:ext cx="9144000" cy="769441"/>
          </a:xfrm>
          <a:prstGeom prst="rect">
            <a:avLst/>
          </a:prstGeom>
        </p:spPr>
        <p:txBody>
          <a:bodyPr wrap="square">
            <a:spAutoFit/>
          </a:bodyPr>
          <a:lstStyle/>
          <a:p>
            <a:pPr algn="ctr"/>
            <a:r>
              <a:rPr lang="es-CO" altLang="es-ES" sz="4400" b="1" dirty="0">
                <a:solidFill>
                  <a:schemeClr val="bg1"/>
                </a:solidFill>
                <a:latin typeface="+mj-lt"/>
              </a:rPr>
              <a:t>3.2. Resolución 414 del 8/09/2014</a:t>
            </a:r>
            <a:endParaRPr lang="es-CO" sz="44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5688751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32</a:t>
            </a:fld>
            <a:endParaRPr lang="es-ES_tradnl" dirty="0"/>
          </a:p>
        </p:txBody>
      </p:sp>
      <p:sp>
        <p:nvSpPr>
          <p:cNvPr id="7" name="6 Rectángulo"/>
          <p:cNvSpPr/>
          <p:nvPr/>
        </p:nvSpPr>
        <p:spPr>
          <a:xfrm>
            <a:off x="-22864" y="24123"/>
            <a:ext cx="9166864" cy="1131079"/>
          </a:xfrm>
          <a:prstGeom prst="rect">
            <a:avLst/>
          </a:prstGeom>
        </p:spPr>
        <p:txBody>
          <a:bodyPr wrap="square">
            <a:spAutoFit/>
          </a:bodyPr>
          <a:lstStyle/>
          <a:p>
            <a:pPr marL="444500" indent="-444500" algn="ctr" fontAlgn="auto">
              <a:lnSpc>
                <a:spcPct val="90000"/>
              </a:lnSpc>
              <a:spcAft>
                <a:spcPct val="35000"/>
              </a:spcAft>
              <a:buSzPct val="90000"/>
              <a:defRPr/>
            </a:pPr>
            <a:r>
              <a:rPr lang="es-ES" sz="25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12" name="11 Forma libre"/>
          <p:cNvSpPr/>
          <p:nvPr/>
        </p:nvSpPr>
        <p:spPr bwMode="auto">
          <a:xfrm rot="16200000">
            <a:off x="6043970" y="2877433"/>
            <a:ext cx="4316355" cy="1787688"/>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pPr>
            <a:endParaRPr lang="es-ES" sz="1500" b="1" kern="0" dirty="0">
              <a:solidFill>
                <a:srgbClr val="4F81BD">
                  <a:lumMod val="50000"/>
                </a:srgbClr>
              </a:solidFill>
              <a:effectLst>
                <a:outerShdw blurRad="38100" dist="38100" dir="2700000" algn="tl">
                  <a:srgbClr val="000000">
                    <a:alpha val="43137"/>
                  </a:srgbClr>
                </a:outerShdw>
              </a:effectLst>
              <a:latin typeface="Calibri"/>
            </a:endParaRPr>
          </a:p>
        </p:txBody>
      </p:sp>
      <p:sp>
        <p:nvSpPr>
          <p:cNvPr id="17" name="6 Forma libre"/>
          <p:cNvSpPr/>
          <p:nvPr/>
        </p:nvSpPr>
        <p:spPr>
          <a:xfrm rot="16200000">
            <a:off x="1020446" y="355820"/>
            <a:ext cx="5017978" cy="6987871"/>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pPr>
            <a:r>
              <a:rPr lang="es-ES" sz="3400" b="1" kern="0" dirty="0">
                <a:effectLst>
                  <a:outerShdw blurRad="38100" dist="38100" dir="2700000" algn="tl">
                    <a:srgbClr val="000000">
                      <a:alpha val="43137"/>
                    </a:srgbClr>
                  </a:outerShdw>
                </a:effectLst>
                <a:latin typeface="Calibri"/>
              </a:rPr>
              <a:t>Ámbito de aplicación</a:t>
            </a:r>
          </a:p>
        </p:txBody>
      </p:sp>
      <p:sp>
        <p:nvSpPr>
          <p:cNvPr id="18" name="7 Rectángulo"/>
          <p:cNvSpPr>
            <a:spLocks noChangeArrowheads="1"/>
          </p:cNvSpPr>
          <p:nvPr/>
        </p:nvSpPr>
        <p:spPr bwMode="auto">
          <a:xfrm>
            <a:off x="812610" y="1268760"/>
            <a:ext cx="6051771" cy="5164491"/>
          </a:xfrm>
          <a:prstGeom prst="rect">
            <a:avLst/>
          </a:prstGeom>
          <a:noFill/>
          <a:ln w="9525">
            <a:noFill/>
            <a:miter lim="800000"/>
            <a:headEnd/>
            <a:tailEnd/>
          </a:ln>
        </p:spPr>
        <p:txBody>
          <a:bodyPr wrap="square">
            <a:spAutoFit/>
          </a:bodyPr>
          <a:lstStyle/>
          <a:p>
            <a:pPr fontAlgn="auto">
              <a:spcAft>
                <a:spcPts val="0"/>
              </a:spcAft>
              <a:buClr>
                <a:schemeClr val="accent1"/>
              </a:buClr>
              <a:buSzPct val="80000"/>
              <a:defRPr/>
            </a:pPr>
            <a:r>
              <a:rPr lang="es-ES" sz="2800" b="1" dirty="0">
                <a:latin typeface="Calibri" pitchFamily="34" charset="0"/>
              </a:rPr>
              <a:t>Empresas bajo el ámbito del RCP y que tengan las siguientes características:</a:t>
            </a:r>
          </a:p>
          <a:p>
            <a:pPr fontAlgn="auto">
              <a:spcAft>
                <a:spcPts val="0"/>
              </a:spcAft>
              <a:buClr>
                <a:schemeClr val="accent1"/>
              </a:buClr>
              <a:buSzPct val="80000"/>
              <a:defRPr/>
            </a:pPr>
            <a:endParaRPr lang="es-ES" sz="2800" b="1" dirty="0">
              <a:latin typeface="Calibri" pitchFamily="34" charset="0"/>
            </a:endParaRPr>
          </a:p>
          <a:p>
            <a:pPr marL="342900" indent="-342900" fontAlgn="auto">
              <a:spcAft>
                <a:spcPts val="0"/>
              </a:spcAft>
              <a:buClr>
                <a:schemeClr val="tx2"/>
              </a:buClr>
              <a:buSzPct val="100000"/>
              <a:buFontTx/>
              <a:buAutoNum type="alphaLcPeriod"/>
              <a:defRPr/>
            </a:pPr>
            <a:r>
              <a:rPr lang="es-ES" sz="2500" b="1" dirty="0">
                <a:latin typeface="Calibri" pitchFamily="34" charset="0"/>
              </a:rPr>
              <a:t>No cotizan en el mercado de valores.</a:t>
            </a:r>
          </a:p>
          <a:p>
            <a:pPr marL="342900" indent="-342900" fontAlgn="auto">
              <a:spcAft>
                <a:spcPts val="0"/>
              </a:spcAft>
              <a:buClr>
                <a:schemeClr val="tx2"/>
              </a:buClr>
              <a:buSzPct val="100000"/>
              <a:buFontTx/>
              <a:buAutoNum type="alphaLcPeriod"/>
              <a:defRPr/>
            </a:pPr>
            <a:r>
              <a:rPr lang="es-ES" sz="2500" b="1" dirty="0">
                <a:latin typeface="Calibri" pitchFamily="34" charset="0"/>
              </a:rPr>
              <a:t>No captan ni administran ahorro del público.</a:t>
            </a:r>
          </a:p>
          <a:p>
            <a:pPr marL="342900" indent="-342900" fontAlgn="auto">
              <a:spcAft>
                <a:spcPts val="0"/>
              </a:spcAft>
              <a:buClr>
                <a:schemeClr val="tx2"/>
              </a:buClr>
              <a:buSzPct val="100000"/>
              <a:buFontTx/>
              <a:buAutoNum type="alphaLcPeriod"/>
              <a:defRPr/>
            </a:pPr>
            <a:r>
              <a:rPr lang="es-ES" sz="2500" b="1" dirty="0">
                <a:latin typeface="Calibri" pitchFamily="34" charset="0"/>
              </a:rPr>
              <a:t>Estén clasificadas como empresas por el </a:t>
            </a:r>
            <a:r>
              <a:rPr lang="es-ES" sz="2500" b="1" i="1" u="sng" dirty="0">
                <a:latin typeface="Calibri" pitchFamily="34" charset="0"/>
              </a:rPr>
              <a:t>Comité Interinstitucional de la Comisión de Estadísticas de Finanzas Públicas</a:t>
            </a:r>
            <a:r>
              <a:rPr lang="es-ES" sz="2500" i="1" dirty="0">
                <a:latin typeface="Calibri" pitchFamily="34" charset="0"/>
              </a:rPr>
              <a:t> </a:t>
            </a:r>
            <a:r>
              <a:rPr lang="es-ES" sz="2500" b="1" dirty="0">
                <a:latin typeface="Calibri" pitchFamily="34" charset="0"/>
              </a:rPr>
              <a:t>según los criterios establecidos en el</a:t>
            </a:r>
            <a:r>
              <a:rPr lang="es-ES" sz="2500" dirty="0">
                <a:latin typeface="Calibri" pitchFamily="34" charset="0"/>
              </a:rPr>
              <a:t> </a:t>
            </a:r>
            <a:r>
              <a:rPr lang="es-ES" sz="2500" b="1" u="sng" dirty="0">
                <a:latin typeface="Calibri" pitchFamily="34" charset="0"/>
              </a:rPr>
              <a:t>Manual de Estadísticas de las Finanzas Públicas</a:t>
            </a:r>
            <a:r>
              <a:rPr lang="es-ES" sz="2500" b="1" dirty="0">
                <a:latin typeface="Calibri" pitchFamily="34" charset="0"/>
              </a:rPr>
              <a:t>.</a:t>
            </a:r>
          </a:p>
        </p:txBody>
      </p:sp>
      <p:sp>
        <p:nvSpPr>
          <p:cNvPr id="2" name="CuadroTexto 1"/>
          <p:cNvSpPr txBox="1"/>
          <p:nvPr/>
        </p:nvSpPr>
        <p:spPr>
          <a:xfrm>
            <a:off x="7273751" y="2132856"/>
            <a:ext cx="538609" cy="2952328"/>
          </a:xfrm>
          <a:prstGeom prst="rect">
            <a:avLst/>
          </a:prstGeom>
          <a:noFill/>
        </p:spPr>
        <p:txBody>
          <a:bodyPr vert="vert270" wrap="square" rtlCol="0">
            <a:spAutoFit/>
          </a:bodyPr>
          <a:lstStyle>
            <a:defPPr>
              <a:defRPr lang="es-ES_tradnl"/>
            </a:defPPr>
            <a:lvl1pPr>
              <a:defRPr b="1" ker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defRPr>
            </a:lvl1pPr>
          </a:lstStyle>
          <a:p>
            <a:r>
              <a:rPr lang="es-ES" dirty="0"/>
              <a:t>Marco Normativo</a:t>
            </a:r>
            <a:endParaRPr lang="es-CO" dirty="0"/>
          </a:p>
        </p:txBody>
      </p:sp>
      <p:sp>
        <p:nvSpPr>
          <p:cNvPr id="15" name="3 CuadroTexto"/>
          <p:cNvSpPr txBox="1">
            <a:spLocks noChangeArrowheads="1"/>
          </p:cNvSpPr>
          <p:nvPr/>
        </p:nvSpPr>
        <p:spPr bwMode="auto">
          <a:xfrm>
            <a:off x="7668344" y="3215878"/>
            <a:ext cx="1427648" cy="1323439"/>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S_tradnl"/>
            </a:defPPr>
            <a:lvl1pPr algn="ctr" fontAlgn="auto">
              <a:spcBef>
                <a:spcPts val="0"/>
              </a:spcBef>
              <a:spcAft>
                <a:spcPts val="0"/>
              </a:spcAft>
              <a:defRPr sz="1500" b="1" kern="0">
                <a:latin typeface="Calibri" pitchFamily="34" charset="0"/>
              </a:defRPr>
            </a:lvl1pPr>
          </a:lstStyle>
          <a:p>
            <a:r>
              <a:rPr lang="es-ES" sz="2000" dirty="0"/>
              <a:t>Anexo de la Resolución </a:t>
            </a:r>
          </a:p>
          <a:p>
            <a:r>
              <a:rPr lang="es-ES" sz="2000" dirty="0"/>
              <a:t>414 de 2014</a:t>
            </a:r>
          </a:p>
        </p:txBody>
      </p:sp>
      <p:grpSp>
        <p:nvGrpSpPr>
          <p:cNvPr id="4" name="3 Grupo"/>
          <p:cNvGrpSpPr/>
          <p:nvPr/>
        </p:nvGrpSpPr>
        <p:grpSpPr>
          <a:xfrm>
            <a:off x="6823715" y="3284984"/>
            <a:ext cx="412581" cy="576064"/>
            <a:chOff x="6967731" y="3284984"/>
            <a:chExt cx="412581" cy="576064"/>
          </a:xfrm>
        </p:grpSpPr>
        <p:sp>
          <p:nvSpPr>
            <p:cNvPr id="16" name="15 Extracto"/>
            <p:cNvSpPr>
              <a:spLocks noChangeArrowheads="1"/>
            </p:cNvSpPr>
            <p:nvPr/>
          </p:nvSpPr>
          <p:spPr bwMode="auto">
            <a:xfrm rot="5400000">
              <a:off x="6921994" y="3402729"/>
              <a:ext cx="576063" cy="340573"/>
            </a:xfrm>
            <a:prstGeom prst="flowChartExtra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849986" y="3402730"/>
              <a:ext cx="576063" cy="340573"/>
            </a:xfrm>
            <a:prstGeom prst="flowChartExtra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endParaRPr lang="es-CO" altLang="es-CO" sz="1500" b="1">
                <a:latin typeface="Century Gothic" pitchFamily="34" charset="0"/>
                <a:cs typeface="Arial" charset="0"/>
              </a:endParaRPr>
            </a:p>
          </p:txBody>
        </p:sp>
      </p:grpSp>
    </p:spTree>
    <p:extLst>
      <p:ext uri="{BB962C8B-B14F-4D97-AF65-F5344CB8AC3E}">
        <p14:creationId xmlns:p14="http://schemas.microsoft.com/office/powerpoint/2010/main" val="276583760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2864" y="24123"/>
            <a:ext cx="9166864" cy="1172629"/>
          </a:xfrm>
          <a:prstGeom prst="rect">
            <a:avLst/>
          </a:prstGeom>
        </p:spPr>
        <p:txBody>
          <a:bodyPr wrap="square">
            <a:spAutoFit/>
          </a:bodyPr>
          <a:lstStyle/>
          <a:p>
            <a:pPr marL="444500" indent="-444500" algn="ctr" fontAlgn="auto">
              <a:lnSpc>
                <a:spcPct val="90000"/>
              </a:lnSpc>
              <a:spcAft>
                <a:spcPct val="35000"/>
              </a:spcAft>
              <a:buSzPct val="90000"/>
              <a:defRPr/>
            </a:pPr>
            <a:r>
              <a:rPr lang="es-ES" sz="25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5" name="128 Flecha derecha"/>
          <p:cNvSpPr/>
          <p:nvPr/>
        </p:nvSpPr>
        <p:spPr>
          <a:xfrm>
            <a:off x="769429" y="4565639"/>
            <a:ext cx="418195" cy="519545"/>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6" name="129 Rectángulo"/>
          <p:cNvSpPr/>
          <p:nvPr/>
        </p:nvSpPr>
        <p:spPr>
          <a:xfrm rot="10800000" flipV="1">
            <a:off x="107505" y="1968158"/>
            <a:ext cx="558650" cy="4395172"/>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MARCO</a:t>
            </a:r>
          </a:p>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NORMARIVO</a:t>
            </a:r>
          </a:p>
        </p:txBody>
      </p:sp>
      <p:sp>
        <p:nvSpPr>
          <p:cNvPr id="8" name="8 CuadroTexto"/>
          <p:cNvSpPr txBox="1">
            <a:spLocks noChangeArrowheads="1"/>
          </p:cNvSpPr>
          <p:nvPr/>
        </p:nvSpPr>
        <p:spPr bwMode="auto">
          <a:xfrm>
            <a:off x="1619673" y="1743199"/>
            <a:ext cx="1152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9" name="10 CuadroTexto"/>
          <p:cNvSpPr txBox="1">
            <a:spLocks noChangeArrowheads="1"/>
          </p:cNvSpPr>
          <p:nvPr/>
        </p:nvSpPr>
        <p:spPr bwMode="auto">
          <a:xfrm>
            <a:off x="4273774" y="1700808"/>
            <a:ext cx="116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10" name="10 CuadroTexto"/>
          <p:cNvSpPr txBox="1">
            <a:spLocks noChangeArrowheads="1"/>
          </p:cNvSpPr>
          <p:nvPr/>
        </p:nvSpPr>
        <p:spPr bwMode="auto">
          <a:xfrm>
            <a:off x="7181167" y="1700808"/>
            <a:ext cx="1135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11" name="134 Rectángulo"/>
          <p:cNvSpPr/>
          <p:nvPr/>
        </p:nvSpPr>
        <p:spPr>
          <a:xfrm>
            <a:off x="1055632" y="2204864"/>
            <a:ext cx="2264625" cy="874565"/>
          </a:xfrm>
          <a:prstGeom prst="rect">
            <a:avLst/>
          </a:prstGeom>
          <a:solidFill>
            <a:srgbClr val="C0504D">
              <a:hueOff val="0"/>
              <a:satOff val="0"/>
              <a:lumOff val="0"/>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3986119" y="2204864"/>
            <a:ext cx="2241530" cy="877501"/>
          </a:xfrm>
          <a:prstGeom prst="rect">
            <a:avLst/>
          </a:prstGeom>
          <a:solidFill>
            <a:srgbClr val="C0504D">
              <a:hueOff val="2340759"/>
              <a:satOff val="-2919"/>
              <a:lumOff val="686"/>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TRANSICIÓN </a:t>
            </a:r>
          </a:p>
        </p:txBody>
      </p:sp>
      <p:sp>
        <p:nvSpPr>
          <p:cNvPr id="13" name="136 Rectángulo"/>
          <p:cNvSpPr/>
          <p:nvPr/>
        </p:nvSpPr>
        <p:spPr>
          <a:xfrm>
            <a:off x="6876256" y="2204864"/>
            <a:ext cx="202350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707904" y="3591014"/>
            <a:ext cx="2913825"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342900" indent="-342900" algn="l" fontAlgn="auto">
              <a:spcBef>
                <a:spcPts val="0"/>
              </a:spcBef>
              <a:spcAft>
                <a:spcPts val="0"/>
              </a:spcAft>
              <a:buAutoNum type="arabicPeriod"/>
              <a:defRPr/>
            </a:pPr>
            <a:r>
              <a:rPr lang="es-ES" sz="18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Enero 1: Preparación del estado de situación financiera de 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6861469" y="3897630"/>
            <a:ext cx="2116488" cy="212365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l" fontAlgn="auto">
              <a:spcBef>
                <a:spcPts val="0"/>
              </a:spcBef>
              <a:spcAft>
                <a:spcPts val="0"/>
              </a:spcAft>
              <a:defRPr/>
            </a:pPr>
            <a:r>
              <a:rPr lang="es-ES" sz="2200" b="1" kern="0" dirty="0">
                <a:solidFill>
                  <a:sysClr val="windowText" lastClr="000000"/>
                </a:solidFill>
                <a:latin typeface="Calibri" panose="020F0502020204030204" pitchFamily="34" charset="0"/>
              </a:rPr>
              <a:t>Para todos los efectos, aplicación del nuevo marco normativo a partir de las NIIF</a:t>
            </a:r>
            <a:endParaRPr lang="es-CO" sz="22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03380" y="3969638"/>
            <a:ext cx="2131256" cy="2123658"/>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200" kern="0" dirty="0">
                <a:solidFill>
                  <a:sysClr val="windowText" lastClr="000000"/>
                </a:solidFill>
                <a:latin typeface="Calibri" panose="020F0502020204030204" pitchFamily="34" charset="0"/>
              </a:rPr>
              <a:t>Actividades de preparación para aplicar el nuevo marco normativo a partir de las NIIF</a:t>
            </a:r>
          </a:p>
        </p:txBody>
      </p:sp>
      <p:sp>
        <p:nvSpPr>
          <p:cNvPr id="17" name="140 Flecha derecha"/>
          <p:cNvSpPr/>
          <p:nvPr/>
        </p:nvSpPr>
        <p:spPr>
          <a:xfrm>
            <a:off x="3491880" y="2600225"/>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2600226"/>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1039423" y="3357240"/>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1" name="143 Flecha izquierda y derecha"/>
          <p:cNvSpPr/>
          <p:nvPr/>
        </p:nvSpPr>
        <p:spPr>
          <a:xfrm>
            <a:off x="3871084" y="3141216"/>
            <a:ext cx="2492427"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2" name="144 Flecha izquierda y derecha"/>
          <p:cNvSpPr/>
          <p:nvPr/>
        </p:nvSpPr>
        <p:spPr>
          <a:xfrm>
            <a:off x="6861469" y="3285232"/>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3" name="AutoShape 4"/>
          <p:cNvSpPr>
            <a:spLocks noChangeArrowheads="1"/>
          </p:cNvSpPr>
          <p:nvPr/>
        </p:nvSpPr>
        <p:spPr bwMode="auto">
          <a:xfrm>
            <a:off x="800288" y="1323353"/>
            <a:ext cx="7848600" cy="377456"/>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dirty="0">
                <a:solidFill>
                  <a:schemeClr val="tx2"/>
                </a:solidFill>
                <a:effectLst>
                  <a:outerShdw blurRad="38100" dist="38100" dir="2700000" algn="tl">
                    <a:srgbClr val="000000">
                      <a:alpha val="43137"/>
                    </a:srgbClr>
                  </a:outerShdw>
                </a:effectLst>
                <a:latin typeface="Calibri" pitchFamily="34" charset="0"/>
              </a:rPr>
              <a:t>C r o n o g r a m a</a:t>
            </a:r>
          </a:p>
        </p:txBody>
      </p:sp>
    </p:spTree>
    <p:extLst>
      <p:ext uri="{BB962C8B-B14F-4D97-AF65-F5344CB8AC3E}">
        <p14:creationId xmlns:p14="http://schemas.microsoft.com/office/powerpoint/2010/main" val="2936939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5"/>
                                        </p:tgtEl>
                                        <p:attrNameLst>
                                          <p:attrName>style.color</p:attrName>
                                        </p:attrNameLst>
                                      </p:cBhvr>
                                      <p:to>
                                        <a:schemeClr val="bg1"/>
                                      </p:to>
                                    </p:animClr>
                                    <p:animClr clrSpc="rgb" dir="cw">
                                      <p:cBhvr>
                                        <p:cTn id="7" dur="250" autoRev="1" fill="remove"/>
                                        <p:tgtEl>
                                          <p:spTgt spid="5"/>
                                        </p:tgtEl>
                                        <p:attrNameLst>
                                          <p:attrName>fillcolor</p:attrName>
                                        </p:attrNameLst>
                                      </p:cBhvr>
                                      <p:to>
                                        <a:schemeClr val="bg1"/>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500"/>
                                  </p:stCondLst>
                                  <p:childTnLst>
                                    <p:animClr clrSpc="rgb" dir="cw">
                                      <p:cBhvr override="childStyle">
                                        <p:cTn id="12" dur="250" autoRev="1" fill="remove"/>
                                        <p:tgtEl>
                                          <p:spTgt spid="17"/>
                                        </p:tgtEl>
                                        <p:attrNameLst>
                                          <p:attrName>style.color</p:attrName>
                                        </p:attrNameLst>
                                      </p:cBhvr>
                                      <p:to>
                                        <a:schemeClr val="bg1"/>
                                      </p:to>
                                    </p:animClr>
                                    <p:animClr clrSpc="rgb" dir="cw">
                                      <p:cBhvr>
                                        <p:cTn id="13" dur="250" autoRev="1" fill="remove"/>
                                        <p:tgtEl>
                                          <p:spTgt spid="17"/>
                                        </p:tgtEl>
                                        <p:attrNameLst>
                                          <p:attrName>fillcolor</p:attrName>
                                        </p:attrNameLst>
                                      </p:cBhvr>
                                      <p:to>
                                        <a:schemeClr val="bg1"/>
                                      </p:to>
                                    </p:animClr>
                                    <p:set>
                                      <p:cBhvr>
                                        <p:cTn id="14" dur="250" autoRev="1" fill="remove"/>
                                        <p:tgtEl>
                                          <p:spTgt spid="17"/>
                                        </p:tgtEl>
                                        <p:attrNameLst>
                                          <p:attrName>fill.type</p:attrName>
                                        </p:attrNameLst>
                                      </p:cBhvr>
                                      <p:to>
                                        <p:strVal val="solid"/>
                                      </p:to>
                                    </p:set>
                                    <p:set>
                                      <p:cBhvr>
                                        <p:cTn id="15" dur="250" autoRev="1" fill="remove"/>
                                        <p:tgtEl>
                                          <p:spTgt spid="17"/>
                                        </p:tgtEl>
                                        <p:attrNameLst>
                                          <p:attrName>fill.on</p:attrName>
                                        </p:attrNameLst>
                                      </p:cBhvr>
                                      <p:to>
                                        <p:strVal val="true"/>
                                      </p:to>
                                    </p:set>
                                  </p:childTnLst>
                                </p:cTn>
                              </p:par>
                            </p:childTnLst>
                          </p:cTn>
                        </p:par>
                        <p:par>
                          <p:cTn id="16" fill="hold">
                            <p:stCondLst>
                              <p:cond delay="1500"/>
                            </p:stCondLst>
                            <p:childTnLst>
                              <p:par>
                                <p:cTn id="17" presetID="27" presetClass="emph" presetSubtype="0" fill="remove" grpId="0" nodeType="afterEffect">
                                  <p:stCondLst>
                                    <p:cond delay="750"/>
                                  </p:stCondLst>
                                  <p:childTnLst>
                                    <p:animClr clrSpc="rgb" dir="cw">
                                      <p:cBhvr override="childStyle">
                                        <p:cTn id="18" dur="250" autoRev="1" fill="remove"/>
                                        <p:tgtEl>
                                          <p:spTgt spid="18"/>
                                        </p:tgtEl>
                                        <p:attrNameLst>
                                          <p:attrName>style.color</p:attrName>
                                        </p:attrNameLst>
                                      </p:cBhvr>
                                      <p:to>
                                        <a:schemeClr val="bg1"/>
                                      </p:to>
                                    </p:animClr>
                                    <p:animClr clrSpc="rgb" dir="cw">
                                      <p:cBhvr>
                                        <p:cTn id="19" dur="250" autoRev="1" fill="remove"/>
                                        <p:tgtEl>
                                          <p:spTgt spid="18"/>
                                        </p:tgtEl>
                                        <p:attrNameLst>
                                          <p:attrName>fillcolor</p:attrName>
                                        </p:attrNameLst>
                                      </p:cBhvr>
                                      <p:to>
                                        <a:schemeClr val="bg1"/>
                                      </p:to>
                                    </p:animClr>
                                    <p:set>
                                      <p:cBhvr>
                                        <p:cTn id="20" dur="250" autoRev="1" fill="remove"/>
                                        <p:tgtEl>
                                          <p:spTgt spid="18"/>
                                        </p:tgtEl>
                                        <p:attrNameLst>
                                          <p:attrName>fill.type</p:attrName>
                                        </p:attrNameLst>
                                      </p:cBhvr>
                                      <p:to>
                                        <p:strVal val="solid"/>
                                      </p:to>
                                    </p:set>
                                    <p:set>
                                      <p:cBhvr>
                                        <p:cTn id="21"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34</a:t>
            </a:fld>
            <a:endParaRPr lang="es-ES_tradnl" dirty="0"/>
          </a:p>
        </p:txBody>
      </p:sp>
      <p:sp>
        <p:nvSpPr>
          <p:cNvPr id="7" name="6 Rectángulo"/>
          <p:cNvSpPr/>
          <p:nvPr/>
        </p:nvSpPr>
        <p:spPr>
          <a:xfrm>
            <a:off x="-22864" y="24123"/>
            <a:ext cx="9166864" cy="1172629"/>
          </a:xfrm>
          <a:prstGeom prst="rect">
            <a:avLst/>
          </a:prstGeom>
        </p:spPr>
        <p:txBody>
          <a:bodyPr wrap="square">
            <a:spAutoFit/>
          </a:bodyPr>
          <a:lstStyle/>
          <a:p>
            <a:pPr marL="444500" indent="-444500" algn="ctr" fontAlgn="auto">
              <a:lnSpc>
                <a:spcPct val="90000"/>
              </a:lnSpc>
              <a:spcAft>
                <a:spcPct val="35000"/>
              </a:spcAft>
              <a:buSzPct val="90000"/>
              <a:defRPr/>
            </a:pPr>
            <a:r>
              <a:rPr lang="es-ES" sz="25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5" name="4 Forma libre"/>
          <p:cNvSpPr/>
          <p:nvPr/>
        </p:nvSpPr>
        <p:spPr>
          <a:xfrm>
            <a:off x="43132" y="2681777"/>
            <a:ext cx="2728668" cy="2691439"/>
          </a:xfrm>
          <a:custGeom>
            <a:avLst/>
            <a:gdLst>
              <a:gd name="connsiteX0" fmla="*/ 0 w 3186930"/>
              <a:gd name="connsiteY0" fmla="*/ 1593490 h 3186980"/>
              <a:gd name="connsiteX1" fmla="*/ 1593465 w 3186930"/>
              <a:gd name="connsiteY1" fmla="*/ 0 h 3186980"/>
              <a:gd name="connsiteX2" fmla="*/ 3186930 w 3186930"/>
              <a:gd name="connsiteY2" fmla="*/ 1593490 h 3186980"/>
              <a:gd name="connsiteX3" fmla="*/ 1593465 w 3186930"/>
              <a:gd name="connsiteY3" fmla="*/ 3186980 h 3186980"/>
              <a:gd name="connsiteX4" fmla="*/ 0 w 3186930"/>
              <a:gd name="connsiteY4" fmla="*/ 1593490 h 318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6930" h="3186980">
                <a:moveTo>
                  <a:pt x="0" y="1593490"/>
                </a:moveTo>
                <a:cubicBezTo>
                  <a:pt x="0" y="713430"/>
                  <a:pt x="713419" y="0"/>
                  <a:pt x="1593465" y="0"/>
                </a:cubicBezTo>
                <a:cubicBezTo>
                  <a:pt x="2473511" y="0"/>
                  <a:pt x="3186930" y="713430"/>
                  <a:pt x="3186930" y="1593490"/>
                </a:cubicBezTo>
                <a:cubicBezTo>
                  <a:pt x="3186930" y="2473550"/>
                  <a:pt x="2473511" y="3186980"/>
                  <a:pt x="1593465" y="3186980"/>
                </a:cubicBezTo>
                <a:cubicBezTo>
                  <a:pt x="713419" y="3186980"/>
                  <a:pt x="0" y="2473550"/>
                  <a:pt x="0" y="1593490"/>
                </a:cubicBezTo>
                <a:close/>
              </a:path>
            </a:pathLst>
          </a:custGeom>
          <a:solidFill>
            <a:schemeClr val="accent3">
              <a:lumMod val="85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12435" tIns="512442" rIns="512435" bIns="512442" numCol="1" spcCol="1270" anchor="ctr" anchorCtr="0">
            <a:noAutofit/>
          </a:bodyPr>
          <a:lstStyle/>
          <a:p>
            <a:pPr lvl="0" algn="ctr" defTabSz="1600200">
              <a:lnSpc>
                <a:spcPct val="90000"/>
              </a:lnSpc>
              <a:spcBef>
                <a:spcPct val="0"/>
              </a:spcBef>
              <a:spcAft>
                <a:spcPct val="35000"/>
              </a:spcAft>
            </a:pPr>
            <a:r>
              <a:rPr lang="es-CO" sz="3200" b="1" kern="1200" dirty="0">
                <a:solidFill>
                  <a:schemeClr val="accent6">
                    <a:lumMod val="75000"/>
                  </a:schemeClr>
                </a:solidFill>
                <a:latin typeface="Calibri" pitchFamily="34" charset="0"/>
              </a:rPr>
              <a:t>Excepción ámbito de aplicación</a:t>
            </a:r>
            <a:endParaRPr lang="es-ES" sz="3200" kern="1200" dirty="0">
              <a:solidFill>
                <a:schemeClr val="accent6">
                  <a:lumMod val="75000"/>
                </a:schemeClr>
              </a:solidFill>
            </a:endParaRPr>
          </a:p>
        </p:txBody>
      </p:sp>
      <p:sp>
        <p:nvSpPr>
          <p:cNvPr id="6" name="5 Arco de bloque"/>
          <p:cNvSpPr/>
          <p:nvPr/>
        </p:nvSpPr>
        <p:spPr>
          <a:xfrm>
            <a:off x="-2556792" y="980728"/>
            <a:ext cx="6423802" cy="6048672"/>
          </a:xfrm>
          <a:prstGeom prst="blockArc">
            <a:avLst>
              <a:gd name="adj1" fmla="val 17747832"/>
              <a:gd name="adj2" fmla="val 3872736"/>
              <a:gd name="adj3" fmla="val 5580"/>
            </a:avLst>
          </a:prstGeom>
        </p:spPr>
        <p:style>
          <a:lnRef idx="0">
            <a:schemeClr val="lt1">
              <a:hueOff val="0"/>
              <a:satOff val="0"/>
              <a:lumOff val="0"/>
              <a:alphaOff val="0"/>
            </a:schemeClr>
          </a:lnRef>
          <a:fillRef idx="3">
            <a:schemeClr val="accent5">
              <a:hueOff val="5142836"/>
              <a:satOff val="11748"/>
              <a:lumOff val="-32549"/>
              <a:alphaOff val="0"/>
            </a:schemeClr>
          </a:fillRef>
          <a:effectRef idx="2">
            <a:schemeClr val="accent5">
              <a:hueOff val="5142836"/>
              <a:satOff val="11748"/>
              <a:lumOff val="-32549"/>
              <a:alphaOff val="0"/>
            </a:schemeClr>
          </a:effectRef>
          <a:fontRef idx="minor">
            <a:schemeClr val="lt1"/>
          </a:fontRef>
        </p:style>
      </p:sp>
      <p:sp>
        <p:nvSpPr>
          <p:cNvPr id="9" name="8 Forma libre"/>
          <p:cNvSpPr/>
          <p:nvPr/>
        </p:nvSpPr>
        <p:spPr>
          <a:xfrm>
            <a:off x="4788024" y="1340768"/>
            <a:ext cx="4248472" cy="2088217"/>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lvl="0" defTabSz="444500">
              <a:lnSpc>
                <a:spcPct val="90000"/>
              </a:lnSpc>
              <a:spcBef>
                <a:spcPct val="0"/>
              </a:spcBef>
              <a:spcAft>
                <a:spcPct val="10000"/>
              </a:spcAft>
            </a:pPr>
            <a:r>
              <a:rPr lang="es-CO" sz="2200" b="1" kern="1200" dirty="0">
                <a:latin typeface="Calibri" pitchFamily="34" charset="0"/>
              </a:rPr>
              <a:t>Cuando una entidad considere que la clasificación asignada no corresponda con la función económica que desarrolla. </a:t>
            </a:r>
            <a:r>
              <a:rPr lang="es-CO" sz="2200" b="1" u="sng" kern="1200" dirty="0">
                <a:latin typeface="Calibri" pitchFamily="34" charset="0"/>
              </a:rPr>
              <a:t>Elevar solicitud a la CGN antes del 31 de octubre de 2014</a:t>
            </a:r>
            <a:r>
              <a:rPr lang="es-CO" sz="2200" b="1" kern="1200" dirty="0">
                <a:latin typeface="Calibri" pitchFamily="34" charset="0"/>
              </a:rPr>
              <a:t> </a:t>
            </a:r>
            <a:r>
              <a:rPr lang="es-CO" sz="2200" b="1" i="1" kern="1200" dirty="0">
                <a:latin typeface="Calibri" pitchFamily="34" charset="0"/>
              </a:rPr>
              <a:t>(Carta Circular No. 003 del 3 de octubre de 2014)</a:t>
            </a:r>
            <a:endParaRPr lang="es-ES" sz="2200" b="1" i="1" kern="1200" dirty="0"/>
          </a:p>
        </p:txBody>
      </p:sp>
      <p:sp>
        <p:nvSpPr>
          <p:cNvPr id="11" name="10 Forma libre"/>
          <p:cNvSpPr/>
          <p:nvPr/>
        </p:nvSpPr>
        <p:spPr>
          <a:xfrm>
            <a:off x="4788024" y="3789040"/>
            <a:ext cx="4248472" cy="2376264"/>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defTabSz="444500">
              <a:lnSpc>
                <a:spcPct val="90000"/>
              </a:lnSpc>
              <a:spcBef>
                <a:spcPct val="0"/>
              </a:spcBef>
              <a:spcAft>
                <a:spcPct val="10000"/>
              </a:spcAft>
            </a:pPr>
            <a:r>
              <a:rPr lang="es-CO" sz="2100" b="1" dirty="0">
                <a:latin typeface="Calibri" pitchFamily="34" charset="0"/>
              </a:rPr>
              <a:t>Sociedades de economía mixta y las que se asimilen, en las que el Sector Público tenga participación de forma directa e indirecta entre el 50% y 90%, podrán optar por aplicar el anexo al Decreto 3022 de 2013 (NIIF para pymes), siempre que participen en condiciones de mercado en competencia con entidades del sector privado</a:t>
            </a:r>
            <a:endParaRPr lang="es-ES" sz="2100" b="1" dirty="0">
              <a:latin typeface="Calibri" pitchFamily="34" charset="0"/>
            </a:endParaRPr>
          </a:p>
        </p:txBody>
      </p:sp>
      <p:sp>
        <p:nvSpPr>
          <p:cNvPr id="12" name="11 Elipse"/>
          <p:cNvSpPr/>
          <p:nvPr/>
        </p:nvSpPr>
        <p:spPr bwMode="auto">
          <a:xfrm>
            <a:off x="2388518" y="1883287"/>
            <a:ext cx="2255490" cy="1663096"/>
          </a:xfrm>
          <a:prstGeom prst="ellipse">
            <a:avLst/>
          </a:prstGeom>
          <a:solidFill>
            <a:schemeClr val="accent6">
              <a:lumMod val="20000"/>
              <a:lumOff val="80000"/>
            </a:schemeClr>
          </a:solidFill>
          <a:ln>
            <a:solidFill>
              <a:srgbClr val="FFFF00"/>
            </a:solidFill>
          </a:ln>
        </p:spPr>
        <p:style>
          <a:lnRef idx="0">
            <a:schemeClr val="lt1">
              <a:hueOff val="0"/>
              <a:satOff val="0"/>
              <a:lumOff val="0"/>
              <a:alphaOff val="0"/>
            </a:schemeClr>
          </a:lnRef>
          <a:fillRef idx="1">
            <a:schemeClr val="accent5">
              <a:tint val="50000"/>
              <a:hueOff val="0"/>
              <a:satOff val="0"/>
              <a:lumOff val="0"/>
              <a:alphaOff val="0"/>
            </a:schemeClr>
          </a:fillRef>
          <a:effectRef idx="2">
            <a:schemeClr val="accent5">
              <a:tint val="50000"/>
              <a:hueOff val="0"/>
              <a:satOff val="0"/>
              <a:lumOff val="0"/>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1 del Art. 2 de la R. 414/14 </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a:ln>
                <a:noFill/>
              </a:ln>
              <a:solidFill>
                <a:schemeClr val="tx1"/>
              </a:solidFill>
              <a:effectLst/>
              <a:latin typeface="Times New Roman" pitchFamily="18" charset="0"/>
            </a:endParaRPr>
          </a:p>
        </p:txBody>
      </p:sp>
      <p:sp>
        <p:nvSpPr>
          <p:cNvPr id="14" name="13 Elipse"/>
          <p:cNvSpPr/>
          <p:nvPr/>
        </p:nvSpPr>
        <p:spPr bwMode="auto">
          <a:xfrm>
            <a:off x="2382688" y="4437112"/>
            <a:ext cx="2261320" cy="1663096"/>
          </a:xfrm>
          <a:prstGeom prst="ellipse">
            <a:avLst/>
          </a:prstGeom>
          <a:ln>
            <a:solidFill>
              <a:srgbClr val="FFFF00"/>
            </a:solidFill>
          </a:ln>
        </p:spPr>
        <p:style>
          <a:lnRef idx="0">
            <a:schemeClr val="lt1">
              <a:hueOff val="0"/>
              <a:satOff val="0"/>
              <a:lumOff val="0"/>
              <a:alphaOff val="0"/>
            </a:schemeClr>
          </a:lnRef>
          <a:fillRef idx="1">
            <a:schemeClr val="accent5">
              <a:tint val="50000"/>
              <a:hueOff val="5246602"/>
              <a:satOff val="-10248"/>
              <a:lumOff val="-8968"/>
              <a:alphaOff val="0"/>
            </a:schemeClr>
          </a:fillRef>
          <a:effectRef idx="2">
            <a:schemeClr val="accent5">
              <a:tint val="50000"/>
              <a:hueOff val="5246602"/>
              <a:satOff val="-10248"/>
              <a:lumOff val="-8968"/>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2 del Art. 2 de la R. 414/14</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7450250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par>
                          <p:cTn id="17" fill="hold">
                            <p:stCondLst>
                              <p:cond delay="2000"/>
                            </p:stCondLst>
                            <p:childTnLst>
                              <p:par>
                                <p:cTn id="18" presetID="31" presetClass="entr" presetSubtype="0" fill="hold" grpId="0" nodeType="afterEffect">
                                  <p:stCondLst>
                                    <p:cond delay="300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par>
                          <p:cTn id="24" fill="hold">
                            <p:stCondLst>
                              <p:cond delay="6000"/>
                            </p:stCondLst>
                            <p:childTnLst>
                              <p:par>
                                <p:cTn id="25" presetID="55" presetClass="entr" presetSubtype="0" fill="hold" grpId="0" nodeType="afterEffect">
                                  <p:stCondLst>
                                    <p:cond delay="7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27384"/>
            <a:ext cx="9144000" cy="1074140"/>
          </a:xfrm>
          <a:prstGeom prst="rect">
            <a:avLst/>
          </a:prstGeom>
        </p:spPr>
        <p:txBody>
          <a:bodyPr wrap="square">
            <a:spAutoFit/>
          </a:bodyPr>
          <a:lstStyle/>
          <a:p>
            <a:pPr algn="ctr"/>
            <a:r>
              <a:rPr lang="es-CO" sz="2800" b="1" dirty="0">
                <a:solidFill>
                  <a:srgbClr val="FF0000"/>
                </a:solidFill>
                <a:latin typeface="Times New Roman" panose="02020603050405020304" pitchFamily="18" charset="0"/>
              </a:rPr>
              <a:t>EL DESARROLLO ECONÓMICO ESTÁ LIGADO A </a:t>
            </a:r>
          </a:p>
          <a:p>
            <a:pPr algn="ctr"/>
            <a:r>
              <a:rPr lang="es-CO" sz="2800" b="1" dirty="0">
                <a:solidFill>
                  <a:srgbClr val="FF0000"/>
                </a:solidFill>
                <a:latin typeface="Times New Roman" panose="02020603050405020304" pitchFamily="18" charset="0"/>
              </a:rPr>
              <a:t>LA GENERACIÓN DE TRABAJO ASALARIADO</a:t>
            </a:r>
            <a:endParaRPr lang="es-CO" sz="2800" b="1" dirty="0">
              <a:solidFill>
                <a:srgbClr val="FF0000"/>
              </a:solidFill>
            </a:endParaRPr>
          </a:p>
        </p:txBody>
      </p:sp>
      <p:sp>
        <p:nvSpPr>
          <p:cNvPr id="6" name="Rectángulo 5"/>
          <p:cNvSpPr/>
          <p:nvPr/>
        </p:nvSpPr>
        <p:spPr>
          <a:xfrm>
            <a:off x="701477" y="5733256"/>
            <a:ext cx="7974979" cy="523220"/>
          </a:xfrm>
          <a:prstGeom prst="rect">
            <a:avLst/>
          </a:prstGeom>
        </p:spPr>
        <p:txBody>
          <a:bodyPr wrap="square">
            <a:spAutoFit/>
          </a:bodyPr>
          <a:lstStyle/>
          <a:p>
            <a:pPr algn="ctr"/>
            <a:r>
              <a:rPr lang="es-CO" sz="2800" i="1" dirty="0">
                <a:solidFill>
                  <a:srgbClr val="C10000"/>
                </a:solidFill>
                <a:latin typeface="Times New Roman" panose="02020603050405020304" pitchFamily="18" charset="0"/>
              </a:rPr>
              <a:t>Cuál es el papel de los empresarios en este proceso?</a:t>
            </a:r>
            <a:endParaRPr lang="es-CO" sz="2800" dirty="0"/>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536" y="1196752"/>
            <a:ext cx="8280920" cy="4608512"/>
          </a:xfrm>
          <a:prstGeom prst="rect">
            <a:avLst/>
          </a:prstGeom>
        </p:spPr>
      </p:pic>
      <p:sp>
        <p:nvSpPr>
          <p:cNvPr id="8" name="2 Marcador de número de diapositiva"/>
          <p:cNvSpPr>
            <a:spLocks noGrp="1"/>
          </p:cNvSpPr>
          <p:nvPr>
            <p:ph type="sldNum" sz="quarter" idx="19"/>
          </p:nvPr>
        </p:nvSpPr>
        <p:spPr>
          <a:xfrm>
            <a:off x="-36512" y="6597352"/>
            <a:ext cx="2592288" cy="318053"/>
          </a:xfrm>
        </p:spPr>
        <p:txBody>
          <a:bodyPr/>
          <a:lstStyle/>
          <a:p>
            <a:pPr>
              <a:defRPr/>
            </a:pPr>
            <a:r>
              <a:rPr lang="es-ES_tradnl" sz="1100" b="1" dirty="0">
                <a:solidFill>
                  <a:schemeClr val="tx1"/>
                </a:solidFill>
              </a:rPr>
              <a:t>Fuente: </a:t>
            </a:r>
            <a:r>
              <a:rPr lang="es-ES_tradnl" sz="1100" dirty="0">
                <a:solidFill>
                  <a:schemeClr val="tx1"/>
                </a:solidFill>
              </a:rPr>
              <a:t>Daniel </a:t>
            </a:r>
            <a:r>
              <a:rPr lang="es-ES_tradnl" sz="1100" dirty="0" err="1">
                <a:solidFill>
                  <a:schemeClr val="tx1"/>
                </a:solidFill>
              </a:rPr>
              <a:t>Lederman</a:t>
            </a:r>
            <a:r>
              <a:rPr lang="es-ES_tradnl" sz="1100" dirty="0">
                <a:solidFill>
                  <a:schemeClr val="tx1"/>
                </a:solidFill>
              </a:rPr>
              <a:t> </a:t>
            </a:r>
            <a:r>
              <a:rPr lang="es-ES_tradnl" b="1" dirty="0">
                <a:solidFill>
                  <a:schemeClr val="tx1"/>
                </a:solidFill>
              </a:rPr>
              <a:t>- </a:t>
            </a:r>
            <a:r>
              <a:rPr lang="es-ES_tradnl" b="1" dirty="0" err="1">
                <a:solidFill>
                  <a:schemeClr val="tx1"/>
                </a:solidFill>
              </a:rPr>
              <a:t>CReCER</a:t>
            </a:r>
            <a:r>
              <a:rPr lang="es-ES_tradnl" b="1" dirty="0">
                <a:solidFill>
                  <a:schemeClr val="tx1"/>
                </a:solidFill>
              </a:rPr>
              <a:t>  2015</a:t>
            </a:r>
          </a:p>
        </p:txBody>
      </p:sp>
      <p:pic>
        <p:nvPicPr>
          <p:cNvPr id="9" name="Imagen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5736" y="6521829"/>
            <a:ext cx="360040" cy="291547"/>
          </a:xfrm>
          <a:prstGeom prst="rect">
            <a:avLst/>
          </a:prstGeom>
        </p:spPr>
      </p:pic>
    </p:spTree>
    <p:extLst>
      <p:ext uri="{BB962C8B-B14F-4D97-AF65-F5344CB8AC3E}">
        <p14:creationId xmlns:p14="http://schemas.microsoft.com/office/powerpoint/2010/main" val="121675462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a:xfrm>
            <a:off x="-36512" y="6489526"/>
            <a:ext cx="2880320" cy="323850"/>
          </a:xfrm>
        </p:spPr>
        <p:txBody>
          <a:bodyPr/>
          <a:lstStyle/>
          <a:p>
            <a:pPr>
              <a:defRPr/>
            </a:pPr>
            <a:r>
              <a:rPr lang="es-ES_tradnl" sz="1100" b="1" dirty="0">
                <a:solidFill>
                  <a:schemeClr val="tx1"/>
                </a:solidFill>
              </a:rPr>
              <a:t>Fuente: </a:t>
            </a:r>
            <a:r>
              <a:rPr lang="es-ES_tradnl" sz="800" dirty="0">
                <a:solidFill>
                  <a:schemeClr val="tx1"/>
                </a:solidFill>
              </a:rPr>
              <a:t>Hernán </a:t>
            </a:r>
            <a:r>
              <a:rPr lang="es-ES_tradnl" sz="800" dirty="0" err="1">
                <a:solidFill>
                  <a:schemeClr val="tx1"/>
                </a:solidFill>
              </a:rPr>
              <a:t>Casinelli</a:t>
            </a:r>
            <a:r>
              <a:rPr lang="es-ES_tradnl" sz="800" dirty="0">
                <a:solidFill>
                  <a:schemeClr val="tx1"/>
                </a:solidFill>
              </a:rPr>
              <a:t>- </a:t>
            </a:r>
            <a:r>
              <a:rPr lang="es-ES_tradnl" sz="800" dirty="0" err="1">
                <a:solidFill>
                  <a:schemeClr val="tx1"/>
                </a:solidFill>
              </a:rPr>
              <a:t>CReCER</a:t>
            </a:r>
            <a:r>
              <a:rPr lang="es-ES_tradnl" sz="800" dirty="0">
                <a:solidFill>
                  <a:schemeClr val="tx1"/>
                </a:solidFill>
              </a:rPr>
              <a:t>  2015</a:t>
            </a:r>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36</a:t>
            </a:fld>
            <a:endParaRPr lang="es-ES_tradnl"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671" y="1011283"/>
            <a:ext cx="9092470" cy="5298037"/>
          </a:xfrm>
          <a:prstGeom prst="rect">
            <a:avLst/>
          </a:prstGeom>
        </p:spPr>
      </p:pic>
      <p:sp>
        <p:nvSpPr>
          <p:cNvPr id="6" name="Rectángulo 5"/>
          <p:cNvSpPr/>
          <p:nvPr/>
        </p:nvSpPr>
        <p:spPr>
          <a:xfrm>
            <a:off x="108250" y="44624"/>
            <a:ext cx="9035750" cy="523220"/>
          </a:xfrm>
          <a:prstGeom prst="rect">
            <a:avLst/>
          </a:prstGeom>
        </p:spPr>
        <p:txBody>
          <a:bodyPr wrap="square">
            <a:spAutoFit/>
          </a:bodyPr>
          <a:lstStyle/>
          <a:p>
            <a:pPr algn="l"/>
            <a:r>
              <a:rPr lang="es-CO" sz="2800" b="1" dirty="0">
                <a:solidFill>
                  <a:srgbClr val="C10000"/>
                </a:solidFill>
                <a:latin typeface="Times New Roman" panose="02020603050405020304" pitchFamily="18" charset="0"/>
              </a:rPr>
              <a:t>  </a:t>
            </a:r>
            <a:endParaRPr lang="es-CO" sz="2400" dirty="0"/>
          </a:p>
        </p:txBody>
      </p:sp>
      <p:sp>
        <p:nvSpPr>
          <p:cNvPr id="7" name="Rectángulo 6"/>
          <p:cNvSpPr/>
          <p:nvPr/>
        </p:nvSpPr>
        <p:spPr>
          <a:xfrm>
            <a:off x="132522" y="-39756"/>
            <a:ext cx="8831966" cy="966480"/>
          </a:xfrm>
          <a:prstGeom prst="rect">
            <a:avLst/>
          </a:prstGeom>
        </p:spPr>
        <p:txBody>
          <a:bodyPr wrap="square">
            <a:spAutoFit/>
          </a:bodyPr>
          <a:lstStyle/>
          <a:p>
            <a:pPr algn="ctr"/>
            <a:r>
              <a:rPr lang="es-CO" sz="2800" b="1" dirty="0">
                <a:solidFill>
                  <a:srgbClr val="FF0000"/>
                </a:solidFill>
                <a:latin typeface="Arial" panose="020B0604020202020204" pitchFamily="34" charset="0"/>
              </a:rPr>
              <a:t>“</a:t>
            </a:r>
            <a:r>
              <a:rPr lang="es-CO" sz="2800" b="1" dirty="0" err="1">
                <a:solidFill>
                  <a:srgbClr val="FF0000"/>
                </a:solidFill>
                <a:latin typeface="Arial" panose="020B0604020202020204" pitchFamily="34" charset="0"/>
              </a:rPr>
              <a:t>PYMEs</a:t>
            </a:r>
            <a:r>
              <a:rPr lang="es-CO" sz="2800" b="1" dirty="0">
                <a:solidFill>
                  <a:srgbClr val="FF0000"/>
                </a:solidFill>
                <a:latin typeface="Arial" panose="020B0604020202020204" pitchFamily="34" charset="0"/>
              </a:rPr>
              <a:t>: Motor de las Economías Latinoamericanas”</a:t>
            </a:r>
            <a:endParaRPr lang="es-CO" sz="2800" dirty="0">
              <a:solidFill>
                <a:srgbClr val="FF0000"/>
              </a:solidFill>
            </a:endParaRPr>
          </a:p>
        </p:txBody>
      </p:sp>
    </p:spTree>
    <p:extLst>
      <p:ext uri="{BB962C8B-B14F-4D97-AF65-F5344CB8AC3E}">
        <p14:creationId xmlns:p14="http://schemas.microsoft.com/office/powerpoint/2010/main" val="2940846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108520" y="6597352"/>
            <a:ext cx="2592288" cy="318053"/>
          </a:xfrm>
        </p:spPr>
        <p:txBody>
          <a:bodyPr/>
          <a:lstStyle/>
          <a:p>
            <a:pPr>
              <a:defRPr/>
            </a:pPr>
            <a:r>
              <a:rPr lang="es-ES_tradnl" sz="1100" b="1" dirty="0">
                <a:solidFill>
                  <a:schemeClr val="tx1"/>
                </a:solidFill>
              </a:rPr>
              <a:t>Fuente: </a:t>
            </a:r>
            <a:r>
              <a:rPr lang="es-ES_tradnl" sz="1100" dirty="0">
                <a:solidFill>
                  <a:schemeClr val="tx1"/>
                </a:solidFill>
              </a:rPr>
              <a:t>Daniel </a:t>
            </a:r>
            <a:r>
              <a:rPr lang="es-ES_tradnl" sz="1100" dirty="0" err="1">
                <a:solidFill>
                  <a:schemeClr val="tx1"/>
                </a:solidFill>
              </a:rPr>
              <a:t>Lederman</a:t>
            </a:r>
            <a:r>
              <a:rPr lang="es-ES_tradnl" sz="1100" dirty="0">
                <a:solidFill>
                  <a:schemeClr val="tx1"/>
                </a:solidFill>
              </a:rPr>
              <a:t> </a:t>
            </a:r>
            <a:r>
              <a:rPr lang="es-ES_tradnl" b="1" dirty="0">
                <a:solidFill>
                  <a:schemeClr val="tx1"/>
                </a:solidFill>
              </a:rPr>
              <a:t>- </a:t>
            </a:r>
            <a:r>
              <a:rPr lang="es-ES_tradnl" b="1" dirty="0" err="1">
                <a:solidFill>
                  <a:schemeClr val="tx1"/>
                </a:solidFill>
              </a:rPr>
              <a:t>CReCER</a:t>
            </a:r>
            <a:r>
              <a:rPr lang="es-ES_tradnl" b="1" dirty="0">
                <a:solidFill>
                  <a:schemeClr val="tx1"/>
                </a:solidFill>
              </a:rPr>
              <a:t>  2015</a:t>
            </a:r>
          </a:p>
        </p:txBody>
      </p:sp>
      <p:sp>
        <p:nvSpPr>
          <p:cNvPr id="2" name="Rectángulo 1"/>
          <p:cNvSpPr/>
          <p:nvPr/>
        </p:nvSpPr>
        <p:spPr>
          <a:xfrm>
            <a:off x="0" y="-27384"/>
            <a:ext cx="9144000" cy="1040285"/>
          </a:xfrm>
          <a:prstGeom prst="rect">
            <a:avLst/>
          </a:prstGeom>
        </p:spPr>
        <p:txBody>
          <a:bodyPr wrap="square">
            <a:spAutoFit/>
          </a:bodyPr>
          <a:lstStyle/>
          <a:p>
            <a:pPr algn="ctr"/>
            <a:r>
              <a:rPr lang="es-CO" sz="2800" b="1" dirty="0">
                <a:solidFill>
                  <a:srgbClr val="C10000"/>
                </a:solidFill>
                <a:latin typeface="Times New Roman" panose="02020603050405020304" pitchFamily="18" charset="0"/>
              </a:rPr>
              <a:t>Más de la mitad de los Latinoamericanos trabajan en</a:t>
            </a:r>
          </a:p>
          <a:p>
            <a:pPr algn="ctr"/>
            <a:r>
              <a:rPr lang="es-CO" sz="2800" b="1" dirty="0">
                <a:solidFill>
                  <a:srgbClr val="C10000"/>
                </a:solidFill>
                <a:latin typeface="Times New Roman" panose="02020603050405020304" pitchFamily="18" charset="0"/>
              </a:rPr>
              <a:t>empresas pequeñas, muchas de las cuales son informales…</a:t>
            </a:r>
            <a:endParaRPr lang="es-CO" sz="2800" dirty="0"/>
          </a:p>
        </p:txBody>
      </p:sp>
      <p:sp>
        <p:nvSpPr>
          <p:cNvPr id="4" name="Rectángulo 3"/>
          <p:cNvSpPr/>
          <p:nvPr/>
        </p:nvSpPr>
        <p:spPr>
          <a:xfrm>
            <a:off x="827584" y="980728"/>
            <a:ext cx="7848872" cy="794064"/>
          </a:xfrm>
          <a:prstGeom prst="rect">
            <a:avLst/>
          </a:prstGeom>
        </p:spPr>
        <p:txBody>
          <a:bodyPr wrap="square">
            <a:spAutoFit/>
          </a:bodyPr>
          <a:lstStyle/>
          <a:p>
            <a:pPr algn="ctr"/>
            <a:r>
              <a:rPr lang="es-CO" sz="2400" dirty="0">
                <a:latin typeface="Calibri" panose="020F0502020204030204" pitchFamily="34" charset="0"/>
              </a:rPr>
              <a:t>Empleo por Tamaño de Empresa y Estatus de Formalidad</a:t>
            </a:r>
          </a:p>
          <a:p>
            <a:pPr algn="ctr"/>
            <a:r>
              <a:rPr lang="es-CO" sz="1800" dirty="0">
                <a:solidFill>
                  <a:srgbClr val="C10000"/>
                </a:solidFill>
                <a:latin typeface="Calibri" panose="020F0502020204030204" pitchFamily="34" charset="0"/>
              </a:rPr>
              <a:t>(Circa 2010)</a:t>
            </a:r>
            <a:endParaRPr lang="es-CO" sz="2000" dirty="0"/>
          </a:p>
        </p:txBody>
      </p:sp>
      <p:pic>
        <p:nvPicPr>
          <p:cNvPr id="11" name="Imagen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728" y="6597352"/>
            <a:ext cx="360040" cy="216024"/>
          </a:xfrm>
          <a:prstGeom prst="rect">
            <a:avLst/>
          </a:prstGeom>
        </p:spPr>
      </p:pic>
      <p:pic>
        <p:nvPicPr>
          <p:cNvPr id="12" name="Imagen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31" y="1714050"/>
            <a:ext cx="8962257" cy="4484994"/>
          </a:xfrm>
          <a:prstGeom prst="rect">
            <a:avLst/>
          </a:prstGeom>
        </p:spPr>
      </p:pic>
    </p:spTree>
    <p:extLst>
      <p:ext uri="{BB962C8B-B14F-4D97-AF65-F5344CB8AC3E}">
        <p14:creationId xmlns:p14="http://schemas.microsoft.com/office/powerpoint/2010/main" val="29517592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5412" y="-27384"/>
            <a:ext cx="9018587" cy="1107996"/>
          </a:xfrm>
          <a:prstGeom prst="rect">
            <a:avLst/>
          </a:prstGeom>
        </p:spPr>
        <p:txBody>
          <a:bodyPr wrap="square">
            <a:spAutoFit/>
          </a:bodyPr>
          <a:lstStyle/>
          <a:p>
            <a:pPr algn="l"/>
            <a:r>
              <a:rPr lang="es-CO" sz="2000" b="1" dirty="0">
                <a:solidFill>
                  <a:srgbClr val="C10000"/>
                </a:solidFill>
                <a:latin typeface="Times New Roman" panose="02020603050405020304" pitchFamily="18" charset="0"/>
              </a:rPr>
              <a:t>… </a:t>
            </a:r>
            <a:r>
              <a:rPr lang="es-CO" sz="3000" b="1" dirty="0">
                <a:solidFill>
                  <a:srgbClr val="C10000"/>
                </a:solidFill>
                <a:latin typeface="Times New Roman" panose="02020603050405020304" pitchFamily="18" charset="0"/>
              </a:rPr>
              <a:t>lo que explica las políticas públicas de apoyo al</a:t>
            </a:r>
          </a:p>
          <a:p>
            <a:pPr algn="l"/>
            <a:r>
              <a:rPr lang="es-CO" sz="3000" b="1" dirty="0">
                <a:solidFill>
                  <a:srgbClr val="C10000"/>
                </a:solidFill>
                <a:latin typeface="Times New Roman" panose="02020603050405020304" pitchFamily="18" charset="0"/>
              </a:rPr>
              <a:t>crecimiento y formalización de empresas pequeñas     </a:t>
            </a:r>
            <a:endParaRPr lang="es-CO" sz="3000" dirty="0"/>
          </a:p>
        </p:txBody>
      </p:sp>
      <p:sp>
        <p:nvSpPr>
          <p:cNvPr id="5" name="Rectángulo 4"/>
          <p:cNvSpPr/>
          <p:nvPr/>
        </p:nvSpPr>
        <p:spPr>
          <a:xfrm>
            <a:off x="1011652" y="1196752"/>
            <a:ext cx="7614592" cy="461665"/>
          </a:xfrm>
          <a:prstGeom prst="rect">
            <a:avLst/>
          </a:prstGeom>
        </p:spPr>
        <p:txBody>
          <a:bodyPr wrap="square">
            <a:spAutoFit/>
          </a:bodyPr>
          <a:lstStyle/>
          <a:p>
            <a:r>
              <a:rPr lang="es-CO" sz="2400" b="1" dirty="0">
                <a:latin typeface="Calibri" panose="020F0502020204030204" pitchFamily="34" charset="0"/>
              </a:rPr>
              <a:t>Distribución de las empresas formales por tamaño, 2011</a:t>
            </a:r>
            <a:endParaRPr lang="es-CO" b="1" dirty="0"/>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413" y="1772816"/>
            <a:ext cx="8767067" cy="4536504"/>
          </a:xfrm>
          <a:prstGeom prst="rect">
            <a:avLst/>
          </a:prstGeom>
        </p:spPr>
      </p:pic>
      <p:sp>
        <p:nvSpPr>
          <p:cNvPr id="7" name="2 Marcador de número de diapositiva"/>
          <p:cNvSpPr>
            <a:spLocks noGrp="1"/>
          </p:cNvSpPr>
          <p:nvPr>
            <p:ph type="sldNum" sz="quarter" idx="19"/>
          </p:nvPr>
        </p:nvSpPr>
        <p:spPr>
          <a:xfrm>
            <a:off x="-36512" y="6597352"/>
            <a:ext cx="2592288" cy="318053"/>
          </a:xfrm>
        </p:spPr>
        <p:txBody>
          <a:bodyPr/>
          <a:lstStyle/>
          <a:p>
            <a:pPr>
              <a:defRPr/>
            </a:pPr>
            <a:r>
              <a:rPr lang="es-ES_tradnl" sz="1100" b="1" dirty="0">
                <a:solidFill>
                  <a:schemeClr val="tx1"/>
                </a:solidFill>
              </a:rPr>
              <a:t>Fuente: </a:t>
            </a:r>
            <a:r>
              <a:rPr lang="es-ES_tradnl" sz="1100" dirty="0">
                <a:solidFill>
                  <a:schemeClr val="tx1"/>
                </a:solidFill>
              </a:rPr>
              <a:t>Daniel </a:t>
            </a:r>
            <a:r>
              <a:rPr lang="es-ES_tradnl" sz="1100" dirty="0" err="1">
                <a:solidFill>
                  <a:schemeClr val="tx1"/>
                </a:solidFill>
              </a:rPr>
              <a:t>Lederman</a:t>
            </a:r>
            <a:r>
              <a:rPr lang="es-ES_tradnl" sz="1100" b="1" dirty="0">
                <a:solidFill>
                  <a:schemeClr val="tx1"/>
                </a:solidFill>
              </a:rPr>
              <a:t> </a:t>
            </a:r>
            <a:r>
              <a:rPr lang="es-ES_tradnl" b="1" dirty="0">
                <a:solidFill>
                  <a:schemeClr val="tx1"/>
                </a:solidFill>
              </a:rPr>
              <a:t>- </a:t>
            </a:r>
            <a:r>
              <a:rPr lang="es-ES_tradnl" b="1" dirty="0" err="1">
                <a:solidFill>
                  <a:schemeClr val="tx1"/>
                </a:solidFill>
              </a:rPr>
              <a:t>CReCER</a:t>
            </a:r>
            <a:r>
              <a:rPr lang="es-ES_tradnl" b="1" dirty="0">
                <a:solidFill>
                  <a:schemeClr val="tx1"/>
                </a:solidFill>
              </a:rPr>
              <a:t>  2015</a:t>
            </a:r>
          </a:p>
        </p:txBody>
      </p:sp>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5736" y="6521829"/>
            <a:ext cx="360040" cy="291547"/>
          </a:xfrm>
          <a:prstGeom prst="rect">
            <a:avLst/>
          </a:prstGeom>
        </p:spPr>
      </p:pic>
    </p:spTree>
    <p:extLst>
      <p:ext uri="{BB962C8B-B14F-4D97-AF65-F5344CB8AC3E}">
        <p14:creationId xmlns:p14="http://schemas.microsoft.com/office/powerpoint/2010/main" val="13410518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39</a:t>
            </a:fld>
            <a:endParaRPr lang="es-ES_tradnl" dirty="0"/>
          </a:p>
        </p:txBody>
      </p:sp>
      <p:sp>
        <p:nvSpPr>
          <p:cNvPr id="6" name="Rectángulo 5"/>
          <p:cNvSpPr/>
          <p:nvPr/>
        </p:nvSpPr>
        <p:spPr>
          <a:xfrm>
            <a:off x="108250" y="44624"/>
            <a:ext cx="9035750" cy="1040285"/>
          </a:xfrm>
          <a:prstGeom prst="rect">
            <a:avLst/>
          </a:prstGeom>
        </p:spPr>
        <p:txBody>
          <a:bodyPr wrap="square">
            <a:spAutoFit/>
          </a:bodyPr>
          <a:lstStyle/>
          <a:p>
            <a:pPr algn="l"/>
            <a:r>
              <a:rPr lang="es-CO" sz="2800" b="1" dirty="0">
                <a:solidFill>
                  <a:srgbClr val="C10000"/>
                </a:solidFill>
                <a:latin typeface="Times New Roman" panose="02020603050405020304" pitchFamily="18" charset="0"/>
              </a:rPr>
              <a:t>  Pero, contrario a la creencia popular, las empresas</a:t>
            </a:r>
          </a:p>
          <a:p>
            <a:pPr algn="ctr"/>
            <a:r>
              <a:rPr lang="es-CO" sz="2800" b="1" dirty="0">
                <a:solidFill>
                  <a:srgbClr val="C10000"/>
                </a:solidFill>
                <a:latin typeface="Times New Roman" panose="02020603050405020304" pitchFamily="18" charset="0"/>
              </a:rPr>
              <a:t>pequeñas abundan también en el sector formal…</a:t>
            </a:r>
            <a:endParaRPr lang="es-CO" sz="2400" dirty="0"/>
          </a:p>
        </p:txBody>
      </p:sp>
      <p:pic>
        <p:nvPicPr>
          <p:cNvPr id="7" name="Imagen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520" y="1258360"/>
            <a:ext cx="8424936" cy="4903901"/>
          </a:xfrm>
          <a:prstGeom prst="rect">
            <a:avLst/>
          </a:prstGeom>
        </p:spPr>
      </p:pic>
      <p:sp>
        <p:nvSpPr>
          <p:cNvPr id="8" name="2 Marcador de número de diapositiva"/>
          <p:cNvSpPr txBox="1">
            <a:spLocks/>
          </p:cNvSpPr>
          <p:nvPr/>
        </p:nvSpPr>
        <p:spPr>
          <a:xfrm>
            <a:off x="-36512" y="6597352"/>
            <a:ext cx="2592288" cy="318053"/>
          </a:xfrm>
          <a:prstGeom prst="rect">
            <a:avLst/>
          </a:prstGeom>
        </p:spPr>
        <p:txBody>
          <a:bodyPr/>
          <a:lstStyle>
            <a:defPPr>
              <a:defRPr lang="es-ES_tradnl"/>
            </a:defPPr>
            <a:lvl1pPr algn="l" rtl="0" eaLnBrk="0" fontAlgn="base" hangingPunct="0">
              <a:spcBef>
                <a:spcPct val="20000"/>
              </a:spcBef>
              <a:spcAft>
                <a:spcPct val="0"/>
              </a:spcAft>
              <a:defRPr sz="800" kern="1200">
                <a:solidFill>
                  <a:srgbClr val="00918E"/>
                </a:solidFill>
                <a:latin typeface="+mn-lt"/>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sz="1100" b="1" dirty="0">
                <a:solidFill>
                  <a:schemeClr val="tx1"/>
                </a:solidFill>
              </a:rPr>
              <a:t>Fuente</a:t>
            </a:r>
            <a:r>
              <a:rPr lang="es-ES_tradnl" sz="1100" dirty="0">
                <a:solidFill>
                  <a:schemeClr val="tx1"/>
                </a:solidFill>
              </a:rPr>
              <a:t>: Daniel </a:t>
            </a:r>
            <a:r>
              <a:rPr lang="es-ES_tradnl" sz="1100" dirty="0" err="1">
                <a:solidFill>
                  <a:schemeClr val="tx1"/>
                </a:solidFill>
              </a:rPr>
              <a:t>Lederman</a:t>
            </a:r>
            <a:r>
              <a:rPr lang="es-ES_tradnl" sz="1100" dirty="0">
                <a:solidFill>
                  <a:schemeClr val="tx1"/>
                </a:solidFill>
              </a:rPr>
              <a:t> </a:t>
            </a:r>
            <a:r>
              <a:rPr lang="es-ES_tradnl" b="1" dirty="0">
                <a:solidFill>
                  <a:schemeClr val="tx1"/>
                </a:solidFill>
              </a:rPr>
              <a:t>- </a:t>
            </a:r>
            <a:r>
              <a:rPr lang="es-ES_tradnl" b="1" dirty="0" err="1">
                <a:solidFill>
                  <a:schemeClr val="tx1"/>
                </a:solidFill>
              </a:rPr>
              <a:t>CReCER</a:t>
            </a:r>
            <a:r>
              <a:rPr lang="es-ES_tradnl" b="1" dirty="0">
                <a:solidFill>
                  <a:schemeClr val="tx1"/>
                </a:solidFill>
              </a:rPr>
              <a:t>  2015</a:t>
            </a:r>
          </a:p>
        </p:txBody>
      </p:sp>
      <p:pic>
        <p:nvPicPr>
          <p:cNvPr id="9" name="Imagen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5736" y="6563816"/>
            <a:ext cx="360040" cy="291547"/>
          </a:xfrm>
          <a:prstGeom prst="rect">
            <a:avLst/>
          </a:prstGeom>
        </p:spPr>
      </p:pic>
    </p:spTree>
    <p:extLst>
      <p:ext uri="{BB962C8B-B14F-4D97-AF65-F5344CB8AC3E}">
        <p14:creationId xmlns:p14="http://schemas.microsoft.com/office/powerpoint/2010/main" val="2028927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0"/>
          </p:nvPr>
        </p:nvSpPr>
        <p:spPr/>
        <p:txBody>
          <a:bodyPr/>
          <a:lstStyle/>
          <a:p>
            <a:pPr>
              <a:defRPr/>
            </a:pPr>
            <a:fld id="{25F2CEDC-C121-4A35-A220-69FF99A1891C}" type="slidenum">
              <a:rPr lang="es-ES_tradnl" smtClean="0"/>
              <a:pPr>
                <a:defRPr/>
              </a:pPr>
              <a:t>4</a:t>
            </a:fld>
            <a:endParaRPr lang="es-ES_tradnl" dirty="0"/>
          </a:p>
        </p:txBody>
      </p:sp>
      <p:pic>
        <p:nvPicPr>
          <p:cNvPr id="5" name="Imagen 2"/>
          <p:cNvPicPr>
            <a:picLocks noChangeAspect="1"/>
          </p:cNvPicPr>
          <p:nvPr/>
        </p:nvPicPr>
        <p:blipFill>
          <a:blip r:embed="rId2"/>
          <a:stretch>
            <a:fillRect/>
          </a:stretch>
        </p:blipFill>
        <p:spPr>
          <a:xfrm>
            <a:off x="6319586" y="7938"/>
            <a:ext cx="2860926" cy="4357166"/>
          </a:xfrm>
          <a:prstGeom prst="rect">
            <a:avLst/>
          </a:prstGeom>
        </p:spPr>
      </p:pic>
      <p:pic>
        <p:nvPicPr>
          <p:cNvPr id="6" name="Imagen 3"/>
          <p:cNvPicPr>
            <a:picLocks noChangeAspect="1"/>
          </p:cNvPicPr>
          <p:nvPr/>
        </p:nvPicPr>
        <p:blipFill>
          <a:blip r:embed="rId3"/>
          <a:stretch>
            <a:fillRect/>
          </a:stretch>
        </p:blipFill>
        <p:spPr>
          <a:xfrm>
            <a:off x="52611" y="1628800"/>
            <a:ext cx="2143125" cy="2143125"/>
          </a:xfrm>
          <a:prstGeom prst="rect">
            <a:avLst/>
          </a:prstGeom>
        </p:spPr>
      </p:pic>
      <p:sp>
        <p:nvSpPr>
          <p:cNvPr id="7" name="Rectángulo 12"/>
          <p:cNvSpPr/>
          <p:nvPr/>
        </p:nvSpPr>
        <p:spPr bwMode="auto">
          <a:xfrm>
            <a:off x="-1" y="4149080"/>
            <a:ext cx="9180513" cy="2708920"/>
          </a:xfrm>
          <a:prstGeom prst="rect">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a:spcBef>
                <a:spcPct val="0"/>
              </a:spcBef>
              <a:buFont typeface="Wingdings" panose="05000000000000000000" pitchFamily="2" charset="2"/>
              <a:buChar char="ü"/>
            </a:pPr>
            <a:r>
              <a:rPr lang="es-CO" sz="2100" b="1" dirty="0"/>
              <a:t>Cuarta nación en extensión territorial de América del Sur y, con alrededor de 48 millones de habitantes, tercera en población de América Latina. Tercera nación del mundo con mayor cantidad de hispanohablantes. Posee una población multicultural, en regiones y razas.</a:t>
            </a:r>
          </a:p>
          <a:p>
            <a:pPr marL="285750" indent="-285750">
              <a:spcBef>
                <a:spcPct val="0"/>
              </a:spcBef>
              <a:buFont typeface="Wingdings" panose="05000000000000000000" pitchFamily="2" charset="2"/>
              <a:buChar char="ü"/>
            </a:pPr>
            <a:r>
              <a:rPr lang="es-CO" sz="2100" b="1" dirty="0"/>
              <a:t>Población en su mayoría, resultado del mestizaje entre europeos, indígenas y africanos, con minorías de indígenas y afrodescendientes.</a:t>
            </a:r>
          </a:p>
          <a:p>
            <a:pPr marL="285750" indent="-285750">
              <a:spcBef>
                <a:spcPct val="0"/>
              </a:spcBef>
              <a:buFont typeface="Wingdings" panose="05000000000000000000" pitchFamily="2" charset="2"/>
              <a:buChar char="ü"/>
            </a:pPr>
            <a:r>
              <a:rPr lang="es-CO" sz="2100" b="1" dirty="0"/>
              <a:t>Con una superficie de 2.129.748 km², de los cuales 1.141.748 km² corresponden a su territorio continental y los restantes 988.000 km² a su extensión marítima</a:t>
            </a:r>
          </a:p>
          <a:p>
            <a:pPr>
              <a:spcBef>
                <a:spcPct val="0"/>
              </a:spcBef>
            </a:pPr>
            <a:r>
              <a:rPr lang="es-CO" sz="2100" dirty="0"/>
              <a:t> </a:t>
            </a:r>
            <a:endParaRPr kumimoji="0" lang="es-CO" sz="2100" b="0" i="0" u="none" strike="noStrike" cap="none" normalizeH="0" baseline="0" dirty="0">
              <a:ln>
                <a:noFill/>
              </a:ln>
              <a:solidFill>
                <a:schemeClr val="tx1"/>
              </a:solidFill>
              <a:effectLst/>
              <a:latin typeface="Times New Roman" pitchFamily="18" charset="0"/>
            </a:endParaRPr>
          </a:p>
        </p:txBody>
      </p:sp>
      <p:sp>
        <p:nvSpPr>
          <p:cNvPr id="8" name="Rectángulo 13"/>
          <p:cNvSpPr/>
          <p:nvPr/>
        </p:nvSpPr>
        <p:spPr bwMode="auto">
          <a:xfrm>
            <a:off x="2195736" y="1556792"/>
            <a:ext cx="4195860" cy="2592287"/>
          </a:xfrm>
          <a:prstGeom prst="rect">
            <a:avLst/>
          </a:prstGeom>
          <a:solidFill>
            <a:schemeClr val="accent2">
              <a:lumMod val="20000"/>
              <a:lumOff val="80000"/>
            </a:schemeClr>
          </a:solidFill>
          <a:ln w="95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ct val="0"/>
              </a:spcBef>
            </a:pPr>
            <a:r>
              <a:rPr lang="es-CO" sz="2100" b="1" dirty="0"/>
              <a:t>República  unitaria de América situada en la región noroccidental de América del Sur. Es un estado social y democrático cuya forma de gobierno es presidencialista. Organizada políticamente en 32 departamentos y un distrito capital Bogotá D.C..</a:t>
            </a:r>
            <a:endParaRPr kumimoji="0" lang="es-CO" sz="2100" b="1" i="0" u="none" strike="noStrike" cap="none" normalizeH="0" baseline="0" dirty="0">
              <a:ln>
                <a:noFill/>
              </a:ln>
              <a:solidFill>
                <a:schemeClr val="tx1"/>
              </a:solidFill>
              <a:effectLst/>
              <a:latin typeface="Times New Roman" pitchFamily="18" charset="0"/>
            </a:endParaRPr>
          </a:p>
        </p:txBody>
      </p:sp>
      <p:pic>
        <p:nvPicPr>
          <p:cNvPr id="9" name="Imagen 14"/>
          <p:cNvPicPr>
            <a:picLocks noChangeAspect="1"/>
          </p:cNvPicPr>
          <p:nvPr/>
        </p:nvPicPr>
        <p:blipFill>
          <a:blip r:embed="rId4"/>
          <a:stretch>
            <a:fillRect/>
          </a:stretch>
        </p:blipFill>
        <p:spPr>
          <a:xfrm>
            <a:off x="-36512" y="1"/>
            <a:ext cx="4375372" cy="1340768"/>
          </a:xfrm>
          <a:prstGeom prst="rect">
            <a:avLst/>
          </a:prstGeom>
        </p:spPr>
      </p:pic>
      <p:pic>
        <p:nvPicPr>
          <p:cNvPr id="10" name="Imagen 15"/>
          <p:cNvPicPr>
            <a:picLocks noChangeAspect="1"/>
          </p:cNvPicPr>
          <p:nvPr/>
        </p:nvPicPr>
        <p:blipFill>
          <a:blip r:embed="rId5"/>
          <a:stretch>
            <a:fillRect/>
          </a:stretch>
        </p:blipFill>
        <p:spPr>
          <a:xfrm>
            <a:off x="971600" y="476672"/>
            <a:ext cx="5904656" cy="1800200"/>
          </a:xfrm>
          <a:prstGeom prst="rect">
            <a:avLst/>
          </a:prstGeom>
        </p:spPr>
      </p:pic>
    </p:spTree>
    <p:extLst>
      <p:ext uri="{BB962C8B-B14F-4D97-AF65-F5344CB8AC3E}">
        <p14:creationId xmlns:p14="http://schemas.microsoft.com/office/powerpoint/2010/main" val="219733380"/>
      </p:ext>
    </p:extLst>
  </p:cSld>
  <p:clrMapOvr>
    <a:masterClrMapping/>
  </p:clrMapOvr>
  <p:transition spd="slow">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26621"/>
            <a:ext cx="9144000" cy="954107"/>
          </a:xfrm>
          <a:prstGeom prst="rect">
            <a:avLst/>
          </a:prstGeom>
        </p:spPr>
        <p:txBody>
          <a:bodyPr wrap="square">
            <a:spAutoFit/>
          </a:bodyPr>
          <a:lstStyle/>
          <a:p>
            <a:pPr algn="l"/>
            <a:r>
              <a:rPr lang="es-CO" sz="2800" b="1" dirty="0">
                <a:solidFill>
                  <a:srgbClr val="C10000"/>
                </a:solidFill>
                <a:latin typeface="Times New Roman" panose="02020603050405020304" pitchFamily="18" charset="0"/>
              </a:rPr>
              <a:t>  ...y el empleo formal crece con la expansión de las    empresas grandes (no con la formalización de pequeñas)</a:t>
            </a:r>
            <a:endParaRPr lang="es-CO" sz="2800" dirty="0"/>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412" y="1056250"/>
            <a:ext cx="8767068" cy="5117497"/>
          </a:xfrm>
          <a:prstGeom prst="rect">
            <a:avLst/>
          </a:prstGeom>
        </p:spPr>
      </p:pic>
      <p:sp>
        <p:nvSpPr>
          <p:cNvPr id="5" name="2 Marcador de número de diapositiva"/>
          <p:cNvSpPr>
            <a:spLocks noGrp="1"/>
          </p:cNvSpPr>
          <p:nvPr>
            <p:ph type="sldNum" sz="quarter" idx="19"/>
          </p:nvPr>
        </p:nvSpPr>
        <p:spPr>
          <a:xfrm>
            <a:off x="-36512" y="6597352"/>
            <a:ext cx="2592288" cy="318053"/>
          </a:xfrm>
        </p:spPr>
        <p:txBody>
          <a:bodyPr/>
          <a:lstStyle/>
          <a:p>
            <a:pPr>
              <a:defRPr/>
            </a:pPr>
            <a:r>
              <a:rPr lang="es-ES_tradnl" sz="1100" b="1" dirty="0">
                <a:solidFill>
                  <a:schemeClr val="tx1"/>
                </a:solidFill>
              </a:rPr>
              <a:t>Fuente: </a:t>
            </a:r>
            <a:r>
              <a:rPr lang="es-ES_tradnl" sz="1100" dirty="0">
                <a:solidFill>
                  <a:schemeClr val="tx1"/>
                </a:solidFill>
              </a:rPr>
              <a:t>Daniel </a:t>
            </a:r>
            <a:r>
              <a:rPr lang="es-ES_tradnl" sz="1100" dirty="0" err="1">
                <a:solidFill>
                  <a:schemeClr val="tx1"/>
                </a:solidFill>
              </a:rPr>
              <a:t>Lederman</a:t>
            </a:r>
            <a:r>
              <a:rPr lang="es-ES_tradnl" sz="1100" dirty="0">
                <a:solidFill>
                  <a:schemeClr val="tx1"/>
                </a:solidFill>
              </a:rPr>
              <a:t> </a:t>
            </a:r>
            <a:r>
              <a:rPr lang="es-ES_tradnl" b="1" dirty="0">
                <a:solidFill>
                  <a:schemeClr val="tx1"/>
                </a:solidFill>
              </a:rPr>
              <a:t>- </a:t>
            </a:r>
            <a:r>
              <a:rPr lang="es-ES_tradnl" b="1" dirty="0" err="1">
                <a:solidFill>
                  <a:schemeClr val="tx1"/>
                </a:solidFill>
              </a:rPr>
              <a:t>CREcER</a:t>
            </a:r>
            <a:r>
              <a:rPr lang="es-ES_tradnl" b="1" dirty="0">
                <a:solidFill>
                  <a:schemeClr val="tx1"/>
                </a:solidFill>
              </a:rPr>
              <a:t>  2015</a:t>
            </a:r>
          </a:p>
        </p:txBody>
      </p:sp>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5736" y="6521829"/>
            <a:ext cx="360040" cy="291547"/>
          </a:xfrm>
          <a:prstGeom prst="rect">
            <a:avLst/>
          </a:prstGeom>
        </p:spPr>
      </p:pic>
    </p:spTree>
    <p:extLst>
      <p:ext uri="{BB962C8B-B14F-4D97-AF65-F5344CB8AC3E}">
        <p14:creationId xmlns:p14="http://schemas.microsoft.com/office/powerpoint/2010/main" val="39165340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6075" y="6573078"/>
            <a:ext cx="2189661" cy="284922"/>
          </a:xfrm>
        </p:spPr>
        <p:txBody>
          <a:bodyPr/>
          <a:lstStyle/>
          <a:p>
            <a:pPr>
              <a:defRPr/>
            </a:pPr>
            <a:r>
              <a:rPr lang="es-ES_tradnl" sz="1100" b="1" dirty="0">
                <a:solidFill>
                  <a:schemeClr val="tx1"/>
                </a:solidFill>
              </a:rPr>
              <a:t> Fuente: </a:t>
            </a:r>
            <a:r>
              <a:rPr lang="es-ES_tradnl" dirty="0">
                <a:solidFill>
                  <a:schemeClr val="tx1"/>
                </a:solidFill>
              </a:rPr>
              <a:t>Amaro </a:t>
            </a:r>
            <a:r>
              <a:rPr lang="es-ES_tradnl" dirty="0" err="1">
                <a:solidFill>
                  <a:schemeClr val="tx1"/>
                </a:solidFill>
              </a:rPr>
              <a:t>Gomez</a:t>
            </a:r>
            <a:r>
              <a:rPr lang="es-ES_tradnl" dirty="0">
                <a:solidFill>
                  <a:schemeClr val="tx1"/>
                </a:solidFill>
              </a:rPr>
              <a:t>- </a:t>
            </a:r>
            <a:r>
              <a:rPr lang="es-ES_tradnl" b="1" dirty="0" err="1">
                <a:solidFill>
                  <a:schemeClr val="tx1"/>
                </a:solidFill>
              </a:rPr>
              <a:t>CReCER</a:t>
            </a:r>
            <a:r>
              <a:rPr lang="es-ES_tradnl" b="1" dirty="0">
                <a:solidFill>
                  <a:schemeClr val="tx1"/>
                </a:solidFill>
              </a:rPr>
              <a:t>  2015</a:t>
            </a:r>
          </a:p>
        </p:txBody>
      </p:sp>
      <p:sp>
        <p:nvSpPr>
          <p:cNvPr id="2" name="Rectángulo 1"/>
          <p:cNvSpPr/>
          <p:nvPr/>
        </p:nvSpPr>
        <p:spPr>
          <a:xfrm>
            <a:off x="0" y="-27384"/>
            <a:ext cx="9144000" cy="6540252"/>
          </a:xfrm>
          <a:prstGeom prst="rect">
            <a:avLst/>
          </a:prstGeom>
        </p:spPr>
        <p:txBody>
          <a:bodyPr wrap="square">
            <a:spAutoFit/>
          </a:bodyPr>
          <a:lstStyle/>
          <a:p>
            <a:pPr algn="l"/>
            <a:endParaRPr lang="es-CO" sz="3200" b="1" dirty="0">
              <a:latin typeface="Calibri,Bold"/>
            </a:endParaRPr>
          </a:p>
          <a:p>
            <a:pPr algn="l"/>
            <a:r>
              <a:rPr lang="es-CO" sz="3200" b="1" dirty="0" err="1">
                <a:latin typeface="Calibri,Bold"/>
              </a:rPr>
              <a:t>NIIFs</a:t>
            </a:r>
            <a:r>
              <a:rPr lang="es-CO" sz="3200" b="1" dirty="0">
                <a:latin typeface="Calibri,Bold"/>
              </a:rPr>
              <a:t> para </a:t>
            </a:r>
            <a:r>
              <a:rPr lang="es-CO" sz="3200" b="1" dirty="0" err="1">
                <a:latin typeface="Calibri,Bold"/>
              </a:rPr>
              <a:t>PYMEs</a:t>
            </a:r>
            <a:endParaRPr lang="es-CO" sz="3200" b="1" dirty="0">
              <a:latin typeface="Calibri,Bold"/>
            </a:endParaRPr>
          </a:p>
          <a:p>
            <a:pPr algn="l"/>
            <a:r>
              <a:rPr lang="es-CO" sz="2400" dirty="0">
                <a:latin typeface="Wingdings" panose="05000000000000000000" pitchFamily="2" charset="2"/>
              </a:rPr>
              <a:t> </a:t>
            </a:r>
            <a:r>
              <a:rPr lang="es-CO" sz="2700" b="1" dirty="0" err="1">
                <a:latin typeface="Calibri" panose="020F0502020204030204" pitchFamily="34" charset="0"/>
              </a:rPr>
              <a:t>NIIFs</a:t>
            </a:r>
            <a:r>
              <a:rPr lang="es-CO" sz="2700" b="1" dirty="0">
                <a:latin typeface="Calibri" panose="020F0502020204030204" pitchFamily="34" charset="0"/>
              </a:rPr>
              <a:t> simplificadas pero misma literatura</a:t>
            </a:r>
          </a:p>
          <a:p>
            <a:pPr algn="l"/>
            <a:r>
              <a:rPr lang="es-CO" sz="2700" b="1" dirty="0">
                <a:latin typeface="Wingdings" panose="05000000000000000000" pitchFamily="2" charset="2"/>
              </a:rPr>
              <a:t> </a:t>
            </a:r>
            <a:r>
              <a:rPr lang="es-CO" sz="2700" b="1" dirty="0">
                <a:latin typeface="Calibri" panose="020F0502020204030204" pitchFamily="34" charset="0"/>
              </a:rPr>
              <a:t>Estructurada para las </a:t>
            </a:r>
            <a:r>
              <a:rPr lang="es-CO" sz="2700" b="1" dirty="0" err="1">
                <a:latin typeface="Calibri" panose="020F0502020204030204" pitchFamily="34" charset="0"/>
              </a:rPr>
              <a:t>PyMEs</a:t>
            </a:r>
            <a:r>
              <a:rPr lang="es-CO" sz="2700" b="1" dirty="0">
                <a:latin typeface="Calibri" panose="020F0502020204030204" pitchFamily="34" charset="0"/>
              </a:rPr>
              <a:t> y las necesidades</a:t>
            </a:r>
          </a:p>
          <a:p>
            <a:pPr algn="l"/>
            <a:r>
              <a:rPr lang="es-CO" sz="2700" b="1" dirty="0">
                <a:latin typeface="Calibri" panose="020F0502020204030204" pitchFamily="34" charset="0"/>
              </a:rPr>
              <a:t>      de informaciones financieras</a:t>
            </a:r>
          </a:p>
          <a:p>
            <a:pPr algn="l"/>
            <a:r>
              <a:rPr lang="es-CO" sz="2700" b="1" dirty="0">
                <a:latin typeface="Wingdings" panose="05000000000000000000" pitchFamily="2" charset="2"/>
              </a:rPr>
              <a:t> </a:t>
            </a:r>
            <a:r>
              <a:rPr lang="es-CO" sz="2700" b="1" dirty="0">
                <a:latin typeface="Calibri" panose="020F0502020204030204" pitchFamily="34" charset="0"/>
              </a:rPr>
              <a:t>Reducción de la asimetría de informaciones:</a:t>
            </a:r>
          </a:p>
          <a:p>
            <a:pPr algn="l"/>
            <a:r>
              <a:rPr lang="es-CO" sz="2700" b="1" dirty="0">
                <a:latin typeface="Wingdings" panose="05000000000000000000" pitchFamily="2" charset="2"/>
              </a:rPr>
              <a:t>	 </a:t>
            </a:r>
            <a:r>
              <a:rPr lang="es-CO" sz="2600" b="1" i="1" dirty="0">
                <a:latin typeface="Calibri" panose="020F0502020204030204" pitchFamily="34" charset="0"/>
              </a:rPr>
              <a:t>Mejora el nivel de calidad de la información</a:t>
            </a:r>
          </a:p>
          <a:p>
            <a:pPr algn="l"/>
            <a:r>
              <a:rPr lang="es-CO" sz="2600" b="1" i="1" dirty="0">
                <a:latin typeface="Wingdings" panose="05000000000000000000" pitchFamily="2" charset="2"/>
              </a:rPr>
              <a:t>	 </a:t>
            </a:r>
            <a:r>
              <a:rPr lang="es-CO" sz="2600" b="1" i="1" dirty="0">
                <a:latin typeface="Calibri" panose="020F0502020204030204" pitchFamily="34" charset="0"/>
              </a:rPr>
              <a:t>Contribuir para elevar transparencia y credibilidad</a:t>
            </a:r>
          </a:p>
          <a:p>
            <a:pPr algn="l"/>
            <a:r>
              <a:rPr lang="es-CO" sz="2600" b="1" i="1" dirty="0">
                <a:latin typeface="Wingdings" panose="05000000000000000000" pitchFamily="2" charset="2"/>
              </a:rPr>
              <a:t>	 </a:t>
            </a:r>
            <a:r>
              <a:rPr lang="es-CO" sz="2600" b="1" i="1" dirty="0">
                <a:latin typeface="Calibri" panose="020F0502020204030204" pitchFamily="34" charset="0"/>
              </a:rPr>
              <a:t>Facilita comparabilidad</a:t>
            </a:r>
          </a:p>
          <a:p>
            <a:pPr algn="l"/>
            <a:r>
              <a:rPr lang="es-CO" sz="2700" b="1" dirty="0">
                <a:latin typeface="Wingdings" panose="05000000000000000000" pitchFamily="2" charset="2"/>
              </a:rPr>
              <a:t> </a:t>
            </a:r>
            <a:r>
              <a:rPr lang="es-CO" sz="2700" b="1" dirty="0">
                <a:latin typeface="Calibri" panose="020F0502020204030204" pitchFamily="34" charset="0"/>
              </a:rPr>
              <a:t>Puede facilitar el acceso a mercado de crédito y a </a:t>
            </a:r>
          </a:p>
          <a:p>
            <a:pPr algn="l"/>
            <a:r>
              <a:rPr lang="es-CO" sz="2700" b="1" dirty="0">
                <a:latin typeface="Calibri" panose="020F0502020204030204" pitchFamily="34" charset="0"/>
              </a:rPr>
              <a:t>       inversionistas privados, con menores costos de capital</a:t>
            </a:r>
          </a:p>
          <a:p>
            <a:pPr algn="l"/>
            <a:r>
              <a:rPr lang="es-CO" sz="2700" b="1" dirty="0">
                <a:latin typeface="Wingdings" panose="05000000000000000000" pitchFamily="2" charset="2"/>
              </a:rPr>
              <a:t> </a:t>
            </a:r>
            <a:r>
              <a:rPr lang="es-CO" sz="2700" b="1" dirty="0">
                <a:latin typeface="Calibri" panose="020F0502020204030204" pitchFamily="34" charset="0"/>
              </a:rPr>
              <a:t>Puede contribuir para mejoría de la estructura     	organizacional y capacidad de gestión</a:t>
            </a:r>
            <a:endParaRPr lang="es-CO" sz="2700" b="1"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296" y="0"/>
            <a:ext cx="1907704" cy="2636912"/>
          </a:xfrm>
          <a:prstGeom prst="rect">
            <a:avLst/>
          </a:prstGeom>
        </p:spPr>
      </p:pic>
    </p:spTree>
    <p:extLst>
      <p:ext uri="{BB962C8B-B14F-4D97-AF65-F5344CB8AC3E}">
        <p14:creationId xmlns:p14="http://schemas.microsoft.com/office/powerpoint/2010/main" val="3847384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a:xfrm>
            <a:off x="275828" y="6453336"/>
            <a:ext cx="5448300" cy="198015"/>
          </a:xfrm>
        </p:spPr>
        <p:txBody>
          <a:bodyPr/>
          <a:lstStyle/>
          <a:p>
            <a:r>
              <a:rPr lang="es-CO" sz="1100" b="1" dirty="0"/>
              <a:t>FUENTE: </a:t>
            </a:r>
            <a:r>
              <a:rPr lang="es-CO" sz="800" dirty="0"/>
              <a:t>Hernán </a:t>
            </a:r>
            <a:r>
              <a:rPr lang="es-CO" sz="800" dirty="0" err="1"/>
              <a:t>Casinelli</a:t>
            </a:r>
            <a:r>
              <a:rPr lang="es-CO" sz="800" dirty="0"/>
              <a:t> - </a:t>
            </a:r>
            <a:r>
              <a:rPr lang="es-CO" sz="800" dirty="0" err="1"/>
              <a:t>CReCER</a:t>
            </a:r>
            <a:r>
              <a:rPr lang="es-CO" sz="800" dirty="0"/>
              <a:t> 2015</a:t>
            </a:r>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42</a:t>
            </a:fld>
            <a:endParaRPr lang="es-ES_tradnl"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994" y="1052737"/>
            <a:ext cx="9039006" cy="5262212"/>
          </a:xfrm>
          <a:prstGeom prst="rect">
            <a:avLst/>
          </a:prstGeom>
        </p:spPr>
      </p:pic>
      <p:sp>
        <p:nvSpPr>
          <p:cNvPr id="6" name="Rectángulo 5"/>
          <p:cNvSpPr/>
          <p:nvPr/>
        </p:nvSpPr>
        <p:spPr>
          <a:xfrm>
            <a:off x="0" y="-27384"/>
            <a:ext cx="9144000" cy="954107"/>
          </a:xfrm>
          <a:prstGeom prst="rect">
            <a:avLst/>
          </a:prstGeom>
        </p:spPr>
        <p:txBody>
          <a:bodyPr wrap="square">
            <a:spAutoFit/>
          </a:bodyPr>
          <a:lstStyle/>
          <a:p>
            <a:pPr algn="ctr"/>
            <a:r>
              <a:rPr lang="es-CO" sz="2800" b="1" dirty="0">
                <a:solidFill>
                  <a:srgbClr val="FF0000"/>
                </a:solidFill>
                <a:latin typeface="Arial" panose="020B0604020202020204" pitchFamily="34" charset="0"/>
              </a:rPr>
              <a:t>“</a:t>
            </a:r>
            <a:r>
              <a:rPr lang="es-CO" sz="2800" b="1" dirty="0" err="1">
                <a:solidFill>
                  <a:srgbClr val="FF0000"/>
                </a:solidFill>
                <a:latin typeface="Arial" panose="020B0604020202020204" pitchFamily="34" charset="0"/>
              </a:rPr>
              <a:t>PYMEs</a:t>
            </a:r>
            <a:r>
              <a:rPr lang="es-CO" sz="2800" b="1" dirty="0">
                <a:solidFill>
                  <a:srgbClr val="FF0000"/>
                </a:solidFill>
                <a:latin typeface="Arial" panose="020B0604020202020204" pitchFamily="34" charset="0"/>
              </a:rPr>
              <a:t>: Motor de las Economías Latinoamericanas”</a:t>
            </a:r>
            <a:endParaRPr lang="es-CO" sz="2800" dirty="0">
              <a:solidFill>
                <a:srgbClr val="FF0000"/>
              </a:solidFill>
            </a:endParaRPr>
          </a:p>
        </p:txBody>
      </p:sp>
    </p:spTree>
    <p:extLst>
      <p:ext uri="{BB962C8B-B14F-4D97-AF65-F5344CB8AC3E}">
        <p14:creationId xmlns:p14="http://schemas.microsoft.com/office/powerpoint/2010/main" val="4844679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a:xfrm>
            <a:off x="53353" y="6458792"/>
            <a:ext cx="2430464" cy="282576"/>
          </a:xfrm>
        </p:spPr>
        <p:txBody>
          <a:bodyPr/>
          <a:lstStyle/>
          <a:p>
            <a:r>
              <a:rPr lang="es-ES_tradnl" sz="1400" b="1" dirty="0">
                <a:solidFill>
                  <a:schemeClr val="tx1"/>
                </a:solidFill>
              </a:rPr>
              <a:t>Fuente</a:t>
            </a:r>
            <a:r>
              <a:rPr lang="es-ES_tradnl" sz="800" b="1" dirty="0">
                <a:solidFill>
                  <a:schemeClr val="tx1"/>
                </a:solidFill>
              </a:rPr>
              <a:t>: </a:t>
            </a:r>
            <a:r>
              <a:rPr lang="es-ES_tradnl" sz="800" dirty="0">
                <a:solidFill>
                  <a:schemeClr val="tx1"/>
                </a:solidFill>
              </a:rPr>
              <a:t>Hernán </a:t>
            </a:r>
            <a:r>
              <a:rPr lang="es-ES_tradnl" sz="800" dirty="0" err="1">
                <a:solidFill>
                  <a:schemeClr val="tx1"/>
                </a:solidFill>
              </a:rPr>
              <a:t>Casinelli</a:t>
            </a:r>
            <a:r>
              <a:rPr lang="es-ES_tradnl" sz="800" dirty="0">
                <a:solidFill>
                  <a:schemeClr val="tx1"/>
                </a:solidFill>
              </a:rPr>
              <a:t>- </a:t>
            </a:r>
            <a:r>
              <a:rPr lang="es-ES_tradnl" sz="800" dirty="0" err="1">
                <a:solidFill>
                  <a:schemeClr val="tx1"/>
                </a:solidFill>
              </a:rPr>
              <a:t>CReCER</a:t>
            </a:r>
            <a:r>
              <a:rPr lang="es-ES_tradnl" sz="800" dirty="0">
                <a:solidFill>
                  <a:schemeClr val="tx1"/>
                </a:solidFill>
              </a:rPr>
              <a:t>  2015</a:t>
            </a:r>
          </a:p>
          <a:p>
            <a:endParaRPr lang="es-CO" dirty="0"/>
          </a:p>
        </p:txBody>
      </p:sp>
      <p:sp>
        <p:nvSpPr>
          <p:cNvPr id="4" name="Marcador de número de diapositiva 3"/>
          <p:cNvSpPr>
            <a:spLocks noGrp="1"/>
          </p:cNvSpPr>
          <p:nvPr>
            <p:ph type="sldNum" sz="quarter" idx="19"/>
          </p:nvPr>
        </p:nvSpPr>
        <p:spPr>
          <a:xfrm>
            <a:off x="125412" y="6465888"/>
            <a:ext cx="2286347" cy="323850"/>
          </a:xfrm>
        </p:spPr>
        <p:txBody>
          <a:bodyPr/>
          <a:lstStyle/>
          <a:p>
            <a:pPr>
              <a:defRPr/>
            </a:pPr>
            <a:fld id="{BD78BF63-D6E5-49D8-99EB-4D36175B83F1}" type="slidenum">
              <a:rPr lang="es-ES_tradnl" smtClean="0"/>
              <a:pPr>
                <a:defRPr/>
              </a:pPr>
              <a:t>43</a:t>
            </a:fld>
            <a:endParaRPr lang="es-ES_tradnl"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999" y="1052736"/>
            <a:ext cx="9125001" cy="5470764"/>
          </a:xfrm>
          <a:prstGeom prst="rect">
            <a:avLst/>
          </a:prstGeom>
        </p:spPr>
      </p:pic>
      <p:sp>
        <p:nvSpPr>
          <p:cNvPr id="6" name="Rectángulo 5"/>
          <p:cNvSpPr/>
          <p:nvPr/>
        </p:nvSpPr>
        <p:spPr>
          <a:xfrm>
            <a:off x="18999" y="26621"/>
            <a:ext cx="9125001" cy="954107"/>
          </a:xfrm>
          <a:prstGeom prst="rect">
            <a:avLst/>
          </a:prstGeom>
        </p:spPr>
        <p:txBody>
          <a:bodyPr wrap="square">
            <a:spAutoFit/>
          </a:bodyPr>
          <a:lstStyle/>
          <a:p>
            <a:pPr algn="ctr"/>
            <a:r>
              <a:rPr lang="es-CO" sz="2800" b="1" dirty="0">
                <a:solidFill>
                  <a:srgbClr val="FF0000"/>
                </a:solidFill>
                <a:latin typeface="Arial" panose="020B0604020202020204" pitchFamily="34" charset="0"/>
              </a:rPr>
              <a:t>“</a:t>
            </a:r>
            <a:r>
              <a:rPr lang="es-CO" sz="2800" b="1" dirty="0" err="1">
                <a:solidFill>
                  <a:srgbClr val="FF0000"/>
                </a:solidFill>
                <a:latin typeface="Arial" panose="020B0604020202020204" pitchFamily="34" charset="0"/>
              </a:rPr>
              <a:t>PYMEs</a:t>
            </a:r>
            <a:r>
              <a:rPr lang="es-CO" sz="2800" b="1" dirty="0">
                <a:solidFill>
                  <a:srgbClr val="FF0000"/>
                </a:solidFill>
                <a:latin typeface="Arial" panose="020B0604020202020204" pitchFamily="34" charset="0"/>
              </a:rPr>
              <a:t>: Motor de las Economías Latinoamericanas”</a:t>
            </a:r>
            <a:endParaRPr lang="es-CO" sz="2800" dirty="0">
              <a:solidFill>
                <a:srgbClr val="FF0000"/>
              </a:solidFill>
            </a:endParaRPr>
          </a:p>
        </p:txBody>
      </p:sp>
    </p:spTree>
    <p:extLst>
      <p:ext uri="{BB962C8B-B14F-4D97-AF65-F5344CB8AC3E}">
        <p14:creationId xmlns:p14="http://schemas.microsoft.com/office/powerpoint/2010/main" val="42759201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a:xfrm>
            <a:off x="112713" y="6458792"/>
            <a:ext cx="5448300" cy="282576"/>
          </a:xfrm>
        </p:spPr>
        <p:txBody>
          <a:bodyPr/>
          <a:lstStyle/>
          <a:p>
            <a:pPr>
              <a:defRPr/>
            </a:pPr>
            <a:r>
              <a:rPr lang="es-ES_tradnl" sz="1100" b="1" dirty="0">
                <a:solidFill>
                  <a:schemeClr val="tx1"/>
                </a:solidFill>
              </a:rPr>
              <a:t>Fuente: </a:t>
            </a:r>
            <a:r>
              <a:rPr lang="es-ES_tradnl" sz="800" dirty="0">
                <a:solidFill>
                  <a:schemeClr val="tx1"/>
                </a:solidFill>
              </a:rPr>
              <a:t>Hernán </a:t>
            </a:r>
            <a:r>
              <a:rPr lang="es-ES_tradnl" sz="800" dirty="0" err="1">
                <a:solidFill>
                  <a:schemeClr val="tx1"/>
                </a:solidFill>
              </a:rPr>
              <a:t>Casinelli</a:t>
            </a:r>
            <a:r>
              <a:rPr lang="es-ES_tradnl" sz="800" dirty="0">
                <a:solidFill>
                  <a:schemeClr val="tx1"/>
                </a:solidFill>
              </a:rPr>
              <a:t>- </a:t>
            </a:r>
            <a:r>
              <a:rPr lang="es-ES_tradnl" sz="800" dirty="0" err="1">
                <a:solidFill>
                  <a:schemeClr val="tx1"/>
                </a:solidFill>
              </a:rPr>
              <a:t>CReCER</a:t>
            </a:r>
            <a:r>
              <a:rPr lang="es-ES_tradnl" sz="800" dirty="0">
                <a:solidFill>
                  <a:schemeClr val="tx1"/>
                </a:solidFill>
              </a:rPr>
              <a:t>  2015</a:t>
            </a:r>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44</a:t>
            </a:fld>
            <a:endParaRPr lang="es-ES_tradnl"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496" y="987824"/>
            <a:ext cx="9108504" cy="5422598"/>
          </a:xfrm>
          <a:prstGeom prst="rect">
            <a:avLst/>
          </a:prstGeom>
        </p:spPr>
      </p:pic>
      <p:sp>
        <p:nvSpPr>
          <p:cNvPr id="6" name="Rectángulo 5"/>
          <p:cNvSpPr/>
          <p:nvPr/>
        </p:nvSpPr>
        <p:spPr>
          <a:xfrm>
            <a:off x="0" y="26621"/>
            <a:ext cx="9144000" cy="954107"/>
          </a:xfrm>
          <a:prstGeom prst="rect">
            <a:avLst/>
          </a:prstGeom>
        </p:spPr>
        <p:txBody>
          <a:bodyPr wrap="square">
            <a:spAutoFit/>
          </a:bodyPr>
          <a:lstStyle/>
          <a:p>
            <a:pPr algn="ctr"/>
            <a:r>
              <a:rPr lang="es-CO" sz="2800" b="1" dirty="0">
                <a:solidFill>
                  <a:srgbClr val="FF0000"/>
                </a:solidFill>
                <a:latin typeface="Arial" panose="020B0604020202020204" pitchFamily="34" charset="0"/>
              </a:rPr>
              <a:t>“</a:t>
            </a:r>
            <a:r>
              <a:rPr lang="es-CO" sz="2800" b="1" dirty="0" err="1">
                <a:solidFill>
                  <a:srgbClr val="FF0000"/>
                </a:solidFill>
                <a:latin typeface="Arial" panose="020B0604020202020204" pitchFamily="34" charset="0"/>
              </a:rPr>
              <a:t>PYMEs</a:t>
            </a:r>
            <a:r>
              <a:rPr lang="es-CO" sz="2800" b="1" dirty="0">
                <a:solidFill>
                  <a:srgbClr val="FF0000"/>
                </a:solidFill>
                <a:latin typeface="Arial" panose="020B0604020202020204" pitchFamily="34" charset="0"/>
              </a:rPr>
              <a:t>: Motor de las Economías Latinoamericanas”</a:t>
            </a:r>
            <a:endParaRPr lang="es-CO" sz="2800" dirty="0">
              <a:solidFill>
                <a:srgbClr val="FF0000"/>
              </a:solidFill>
            </a:endParaRPr>
          </a:p>
        </p:txBody>
      </p:sp>
    </p:spTree>
    <p:extLst>
      <p:ext uri="{BB962C8B-B14F-4D97-AF65-F5344CB8AC3E}">
        <p14:creationId xmlns:p14="http://schemas.microsoft.com/office/powerpoint/2010/main" val="135985557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a:xfrm>
            <a:off x="112713" y="6386784"/>
            <a:ext cx="2515071" cy="282576"/>
          </a:xfrm>
        </p:spPr>
        <p:txBody>
          <a:bodyPr/>
          <a:lstStyle/>
          <a:p>
            <a:pPr>
              <a:defRPr/>
            </a:pPr>
            <a:r>
              <a:rPr lang="es-ES_tradnl" sz="1100" b="1" dirty="0">
                <a:solidFill>
                  <a:schemeClr val="tx1"/>
                </a:solidFill>
              </a:rPr>
              <a:t>Fuente: </a:t>
            </a:r>
            <a:r>
              <a:rPr lang="es-ES_tradnl" sz="800" dirty="0">
                <a:solidFill>
                  <a:schemeClr val="tx1"/>
                </a:solidFill>
              </a:rPr>
              <a:t>Hernán </a:t>
            </a:r>
            <a:r>
              <a:rPr lang="es-ES_tradnl" sz="800" dirty="0" err="1">
                <a:solidFill>
                  <a:schemeClr val="tx1"/>
                </a:solidFill>
              </a:rPr>
              <a:t>Casinelli</a:t>
            </a:r>
            <a:r>
              <a:rPr lang="es-ES_tradnl" sz="800" dirty="0">
                <a:solidFill>
                  <a:schemeClr val="tx1"/>
                </a:solidFill>
              </a:rPr>
              <a:t>- </a:t>
            </a:r>
            <a:r>
              <a:rPr lang="es-ES_tradnl" sz="800" dirty="0" err="1">
                <a:solidFill>
                  <a:schemeClr val="tx1"/>
                </a:solidFill>
              </a:rPr>
              <a:t>CReCER</a:t>
            </a:r>
            <a:r>
              <a:rPr lang="es-ES_tradnl" sz="800" dirty="0">
                <a:solidFill>
                  <a:schemeClr val="tx1"/>
                </a:solidFill>
              </a:rPr>
              <a:t>  2015</a:t>
            </a:r>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45</a:t>
            </a:fld>
            <a:endParaRPr lang="es-ES_tradnl"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124744"/>
            <a:ext cx="9144000" cy="5184576"/>
          </a:xfrm>
          <a:prstGeom prst="rect">
            <a:avLst/>
          </a:prstGeom>
        </p:spPr>
      </p:pic>
      <p:sp>
        <p:nvSpPr>
          <p:cNvPr id="6" name="Rectángulo 5"/>
          <p:cNvSpPr/>
          <p:nvPr/>
        </p:nvSpPr>
        <p:spPr>
          <a:xfrm>
            <a:off x="0" y="26621"/>
            <a:ext cx="9144000" cy="954107"/>
          </a:xfrm>
          <a:prstGeom prst="rect">
            <a:avLst/>
          </a:prstGeom>
        </p:spPr>
        <p:txBody>
          <a:bodyPr wrap="square">
            <a:spAutoFit/>
          </a:bodyPr>
          <a:lstStyle/>
          <a:p>
            <a:pPr algn="ctr"/>
            <a:r>
              <a:rPr lang="es-CO" sz="2800" b="1" dirty="0">
                <a:solidFill>
                  <a:srgbClr val="FF0000"/>
                </a:solidFill>
                <a:latin typeface="Arial" panose="020B0604020202020204" pitchFamily="34" charset="0"/>
              </a:rPr>
              <a:t>“</a:t>
            </a:r>
            <a:r>
              <a:rPr lang="es-CO" sz="2800" b="1" dirty="0" err="1">
                <a:solidFill>
                  <a:srgbClr val="FF0000"/>
                </a:solidFill>
                <a:latin typeface="Arial" panose="020B0604020202020204" pitchFamily="34" charset="0"/>
              </a:rPr>
              <a:t>PYMEs</a:t>
            </a:r>
            <a:r>
              <a:rPr lang="es-CO" sz="2800" b="1" dirty="0">
                <a:solidFill>
                  <a:srgbClr val="FF0000"/>
                </a:solidFill>
                <a:latin typeface="Arial" panose="020B0604020202020204" pitchFamily="34" charset="0"/>
              </a:rPr>
              <a:t>: Motor de las Economías Latinoamericanas”</a:t>
            </a:r>
            <a:endParaRPr lang="es-CO" sz="2800" dirty="0">
              <a:solidFill>
                <a:srgbClr val="FF0000"/>
              </a:solidFill>
            </a:endParaRPr>
          </a:p>
        </p:txBody>
      </p:sp>
    </p:spTree>
    <p:extLst>
      <p:ext uri="{BB962C8B-B14F-4D97-AF65-F5344CB8AC3E}">
        <p14:creationId xmlns:p14="http://schemas.microsoft.com/office/powerpoint/2010/main" val="636951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16024" y="2636912"/>
            <a:ext cx="8892480" cy="769441"/>
          </a:xfrm>
          <a:prstGeom prst="rect">
            <a:avLst/>
          </a:prstGeom>
        </p:spPr>
        <p:txBody>
          <a:bodyPr wrap="square">
            <a:spAutoFit/>
          </a:bodyPr>
          <a:lstStyle/>
          <a:p>
            <a:pPr algn="ctr"/>
            <a:r>
              <a:rPr lang="es-CO" altLang="es-ES" sz="4400" b="1" dirty="0">
                <a:solidFill>
                  <a:schemeClr val="bg1"/>
                </a:solidFill>
                <a:latin typeface="+mj-lt"/>
              </a:rPr>
              <a:t>3.3. Modelo Entidades de Gobierno</a:t>
            </a:r>
            <a:endParaRPr lang="es-CO" sz="4400" b="1" dirty="0">
              <a:solidFill>
                <a:schemeClr val="bg1"/>
              </a:solidFill>
              <a:effectLst>
                <a:outerShdw blurRad="38100" dist="38100" dir="2700000" algn="tl">
                  <a:srgbClr val="000000">
                    <a:alpha val="43137"/>
                  </a:srgbClr>
                </a:outerShdw>
              </a:effectLst>
              <a:latin typeface="+mj-lt"/>
            </a:endParaRPr>
          </a:p>
        </p:txBody>
      </p:sp>
      <p:pic>
        <p:nvPicPr>
          <p:cNvPr id="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3727" y="4234974"/>
            <a:ext cx="3539317" cy="272241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Rectángulo"/>
          <p:cNvSpPr/>
          <p:nvPr/>
        </p:nvSpPr>
        <p:spPr bwMode="auto">
          <a:xfrm>
            <a:off x="2987825" y="5576519"/>
            <a:ext cx="1729750" cy="37276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s-CO" sz="2000" b="0" i="0" u="none" strike="noStrike" cap="none" normalizeH="0" baseline="0" dirty="0">
                <a:ln>
                  <a:noFill/>
                </a:ln>
                <a:solidFill>
                  <a:schemeClr val="tx1"/>
                </a:solidFill>
                <a:effectLst/>
                <a:latin typeface="Times New Roman" pitchFamily="18" charset="0"/>
              </a:rPr>
              <a:t>        </a:t>
            </a:r>
            <a:r>
              <a:rPr kumimoji="0" lang="es-CO" sz="1900" b="1" i="0" u="none" strike="noStrike" cap="none" normalizeH="0" baseline="0" dirty="0">
                <a:ln>
                  <a:noFill/>
                </a:ln>
                <a:solidFill>
                  <a:schemeClr val="accent2">
                    <a:lumMod val="50000"/>
                  </a:schemeClr>
                </a:solidFill>
                <a:effectLst/>
                <a:latin typeface="Times New Roman" pitchFamily="18" charset="0"/>
              </a:rPr>
              <a:t>NICSP</a:t>
            </a:r>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7826" y="5949280"/>
            <a:ext cx="1729750" cy="339298"/>
          </a:xfrm>
          <a:prstGeom prst="rect">
            <a:avLst/>
          </a:prstGeom>
        </p:spPr>
      </p:pic>
    </p:spTree>
    <p:extLst>
      <p:ext uri="{BB962C8B-B14F-4D97-AF65-F5344CB8AC3E}">
        <p14:creationId xmlns:p14="http://schemas.microsoft.com/office/powerpoint/2010/main" val="40088298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47</a:t>
            </a:fld>
            <a:endParaRPr lang="es-ES_tradnl"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6" y="81089"/>
            <a:ext cx="4032448" cy="3923975"/>
          </a:xfrm>
          <a:prstGeom prst="rect">
            <a:avLst/>
          </a:prstGeom>
          <a:effectLst>
            <a:glow rad="63500">
              <a:schemeClr val="accent6">
                <a:satMod val="175000"/>
                <a:alpha val="40000"/>
              </a:schemeClr>
            </a:glow>
          </a:effectLst>
        </p:spPr>
      </p:pic>
      <p:sp>
        <p:nvSpPr>
          <p:cNvPr id="6" name="Rectángulo 5"/>
          <p:cNvSpPr/>
          <p:nvPr/>
        </p:nvSpPr>
        <p:spPr>
          <a:xfrm>
            <a:off x="35496" y="514995"/>
            <a:ext cx="4032448" cy="2948499"/>
          </a:xfrm>
          <a:prstGeom prst="rect">
            <a:avLst/>
          </a:prstGeom>
        </p:spPr>
        <p:txBody>
          <a:bodyPr wrap="square">
            <a:spAutoFit/>
          </a:bodyPr>
          <a:lstStyle/>
          <a:p>
            <a:pPr algn="l"/>
            <a:r>
              <a:rPr lang="pt-BR" sz="3000" b="1" i="1" dirty="0">
                <a:latin typeface="Calibri,BoldItalic"/>
              </a:rPr>
              <a:t> </a:t>
            </a:r>
            <a:r>
              <a:rPr lang="pt-BR" sz="3200" b="1" i="1" u="sng" dirty="0">
                <a:latin typeface="Calibri,BoldItalic"/>
              </a:rPr>
              <a:t>I</a:t>
            </a:r>
            <a:r>
              <a:rPr lang="pt-BR" sz="3200" b="1" i="1" dirty="0">
                <a:latin typeface="Calibri,BoldItalic"/>
              </a:rPr>
              <a:t> </a:t>
            </a:r>
            <a:r>
              <a:rPr lang="pt-BR" sz="3000" b="1" i="1" dirty="0">
                <a:latin typeface="Calibri,BoldItalic"/>
              </a:rPr>
              <a:t> </a:t>
            </a:r>
            <a:r>
              <a:rPr lang="pt-BR" sz="3000" b="1" dirty="0">
                <a:latin typeface="Calibri,Bold"/>
              </a:rPr>
              <a:t>n t e r n a t i o n a l</a:t>
            </a:r>
          </a:p>
          <a:p>
            <a:pPr algn="l"/>
            <a:r>
              <a:rPr lang="es-CO" sz="3000" b="1" i="1" dirty="0">
                <a:latin typeface="Calibri,BoldItalic"/>
              </a:rPr>
              <a:t> </a:t>
            </a:r>
            <a:r>
              <a:rPr lang="pl-PL" sz="3200" b="1" i="1" u="sng" dirty="0">
                <a:latin typeface="Calibri,BoldItalic"/>
              </a:rPr>
              <a:t>P</a:t>
            </a:r>
            <a:r>
              <a:rPr lang="pl-PL" sz="3000" b="1" i="1" dirty="0">
                <a:latin typeface="Calibri,BoldItalic"/>
              </a:rPr>
              <a:t> </a:t>
            </a:r>
            <a:r>
              <a:rPr lang="pl-PL" sz="3000" b="1" dirty="0">
                <a:latin typeface="Calibri,Bold"/>
              </a:rPr>
              <a:t>u b l i c</a:t>
            </a:r>
          </a:p>
          <a:p>
            <a:pPr algn="l"/>
            <a:r>
              <a:rPr lang="pt-BR" sz="3000" b="1" i="1" dirty="0">
                <a:latin typeface="Calibri,BoldItalic"/>
              </a:rPr>
              <a:t> </a:t>
            </a:r>
            <a:r>
              <a:rPr lang="pt-BR" sz="3200" b="1" i="1" u="sng" dirty="0">
                <a:latin typeface="Calibri,BoldItalic"/>
              </a:rPr>
              <a:t>S</a:t>
            </a:r>
            <a:r>
              <a:rPr lang="pt-BR" sz="3000" b="1" i="1" dirty="0">
                <a:latin typeface="Calibri,BoldItalic"/>
              </a:rPr>
              <a:t> </a:t>
            </a:r>
            <a:r>
              <a:rPr lang="pt-BR" sz="3000" b="1" dirty="0">
                <a:latin typeface="Calibri,Bold"/>
              </a:rPr>
              <a:t>e c t o r</a:t>
            </a:r>
          </a:p>
          <a:p>
            <a:pPr algn="l"/>
            <a:r>
              <a:rPr lang="pt-BR" sz="3000" b="1" i="1" dirty="0">
                <a:latin typeface="Calibri,BoldItalic"/>
              </a:rPr>
              <a:t> </a:t>
            </a:r>
            <a:r>
              <a:rPr lang="pt-BR" sz="3200" b="1" i="1" u="sng" dirty="0">
                <a:latin typeface="Calibri,BoldItalic"/>
              </a:rPr>
              <a:t>A</a:t>
            </a:r>
            <a:r>
              <a:rPr lang="pt-BR" sz="3000" b="1" i="1" dirty="0">
                <a:latin typeface="Calibri,BoldItalic"/>
              </a:rPr>
              <a:t> </a:t>
            </a:r>
            <a:r>
              <a:rPr lang="pt-BR" sz="3000" b="1" dirty="0">
                <a:latin typeface="Calibri,Bold"/>
              </a:rPr>
              <a:t>c </a:t>
            </a:r>
            <a:r>
              <a:rPr lang="pt-BR" sz="3000" b="1" dirty="0" err="1">
                <a:latin typeface="Calibri,Bold"/>
              </a:rPr>
              <a:t>c</a:t>
            </a:r>
            <a:r>
              <a:rPr lang="pt-BR" sz="3000" b="1" dirty="0">
                <a:latin typeface="Calibri,Bold"/>
              </a:rPr>
              <a:t> o u n t i n g</a:t>
            </a:r>
          </a:p>
          <a:p>
            <a:pPr algn="l"/>
            <a:r>
              <a:rPr lang="pt-BR" sz="3000" b="1" i="1" dirty="0">
                <a:latin typeface="Calibri,BoldItalic"/>
              </a:rPr>
              <a:t> </a:t>
            </a:r>
            <a:r>
              <a:rPr lang="pt-BR" sz="3200" b="1" i="1" u="sng" dirty="0">
                <a:latin typeface="Calibri,BoldItalic"/>
              </a:rPr>
              <a:t>S</a:t>
            </a:r>
            <a:r>
              <a:rPr lang="pt-BR" sz="3000" b="1" i="1" dirty="0">
                <a:latin typeface="Calibri,BoldItalic"/>
              </a:rPr>
              <a:t> </a:t>
            </a:r>
            <a:r>
              <a:rPr lang="pt-BR" sz="3000" b="1" dirty="0">
                <a:latin typeface="Calibri,Bold"/>
              </a:rPr>
              <a:t>t a n d a r d s</a:t>
            </a:r>
            <a:endParaRPr lang="es-CO" sz="3000" dirty="0"/>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73043" y="-19543"/>
            <a:ext cx="4896544" cy="4016765"/>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60232" y="1988840"/>
            <a:ext cx="1512168" cy="360040"/>
          </a:xfrm>
          <a:prstGeom prst="rect">
            <a:avLst/>
          </a:prstGeom>
        </p:spPr>
      </p:pic>
      <p:sp>
        <p:nvSpPr>
          <p:cNvPr id="9" name="Rectángulo 8"/>
          <p:cNvSpPr/>
          <p:nvPr/>
        </p:nvSpPr>
        <p:spPr>
          <a:xfrm>
            <a:off x="125413" y="4143851"/>
            <a:ext cx="8839075" cy="2382191"/>
          </a:xfrm>
          <a:prstGeom prst="rect">
            <a:avLst/>
          </a:prstGeom>
        </p:spPr>
        <p:txBody>
          <a:bodyPr wrap="square">
            <a:spAutoFit/>
          </a:bodyPr>
          <a:lstStyle/>
          <a:p>
            <a:r>
              <a:rPr lang="es-CO" sz="2400" b="1" dirty="0">
                <a:latin typeface="Calibri,Bold"/>
              </a:rPr>
              <a:t>IPSAS tiene como objetivo mejorar la calidad de la información financiera de propósito general de las entidades del sector público, lo que implica una valoración mejor de las decisiones de asignación de recursos de los gobiernos, con lo que se aumenta la transparencia y fortalece la rendición de cuentas.</a:t>
            </a:r>
            <a:endParaRPr lang="es-CO" sz="2400" dirty="0"/>
          </a:p>
        </p:txBody>
      </p:sp>
    </p:spTree>
    <p:extLst>
      <p:ext uri="{BB962C8B-B14F-4D97-AF65-F5344CB8AC3E}">
        <p14:creationId xmlns:p14="http://schemas.microsoft.com/office/powerpoint/2010/main" val="256688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48</a:t>
            </a:fld>
            <a:endParaRPr lang="es-ES_tradnl" dirty="0"/>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32656"/>
            <a:ext cx="8927976" cy="5976664"/>
          </a:xfrm>
          <a:prstGeom prst="rect">
            <a:avLst/>
          </a:prstGeom>
        </p:spPr>
      </p:pic>
      <p:sp>
        <p:nvSpPr>
          <p:cNvPr id="6" name="Rectángulo 5"/>
          <p:cNvSpPr/>
          <p:nvPr/>
        </p:nvSpPr>
        <p:spPr>
          <a:xfrm>
            <a:off x="1619672" y="1700808"/>
            <a:ext cx="7128792" cy="4228850"/>
          </a:xfrm>
          <a:prstGeom prst="rect">
            <a:avLst/>
          </a:prstGeom>
        </p:spPr>
        <p:txBody>
          <a:bodyPr wrap="square">
            <a:spAutoFit/>
          </a:bodyPr>
          <a:lstStyle/>
          <a:p>
            <a:pPr algn="ctr"/>
            <a:r>
              <a:rPr lang="es-CO" sz="2400" b="1" dirty="0">
                <a:latin typeface="Calibri,Bold"/>
              </a:rPr>
              <a:t>BASADAS EN LA CONTABILIDAD DE CAUSACIÓN.</a:t>
            </a:r>
          </a:p>
          <a:p>
            <a:r>
              <a:rPr lang="es-CO" sz="2400" b="1" dirty="0">
                <a:latin typeface="Calibri,Bold"/>
              </a:rPr>
              <a:t>OBJETIVO: MEJORAR LA CALIDAD DE LA INFORMACIÓN FINANCIERA DE PROPÓSITO GENERAL DE LAS ENTIDADES DEL SECTOR PÚBLICO, LO QUE LLEVA A UNA VALORACIÓN MEJOR INFORMADA DE LAS DECISIONES DE ASIGNACIÓN DE RECURSOS DE LOS GOBIERNOS E IMPLICACIÓN EN LA TRANSPARENCIA Y EN LA RENDICIÓN DE CUENTAS.</a:t>
            </a:r>
            <a:endParaRPr lang="es-CO" sz="2400" dirty="0"/>
          </a:p>
        </p:txBody>
      </p:sp>
    </p:spTree>
    <p:extLst>
      <p:ext uri="{BB962C8B-B14F-4D97-AF65-F5344CB8AC3E}">
        <p14:creationId xmlns:p14="http://schemas.microsoft.com/office/powerpoint/2010/main" val="569546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49</a:t>
            </a:fld>
            <a:endParaRPr lang="es-ES_tradnl" dirty="0"/>
          </a:p>
        </p:txBody>
      </p:sp>
      <p:sp>
        <p:nvSpPr>
          <p:cNvPr id="9" name="Rectangle 142"/>
          <p:cNvSpPr>
            <a:spLocks noChangeArrowheads="1"/>
          </p:cNvSpPr>
          <p:nvPr/>
        </p:nvSpPr>
        <p:spPr bwMode="auto">
          <a:xfrm>
            <a:off x="30444" y="-99392"/>
            <a:ext cx="9144000" cy="1268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br>
              <a:rPr kumimoji="0" lang="es-CO" altLang="es-CO" sz="600" b="0" i="0" u="none" strike="noStrike" cap="none" normalizeH="0" baseline="0" dirty="0">
                <a:ln>
                  <a:noFill/>
                </a:ln>
                <a:solidFill>
                  <a:schemeClr val="tx1"/>
                </a:solidFill>
                <a:effectLst/>
                <a:latin typeface="Arial" pitchFamily="34" charset="0"/>
                <a:cs typeface="Arial" pitchFamily="34" charset="0"/>
              </a:rPr>
            </a:br>
            <a:r>
              <a:rPr lang="es-CO" sz="3200" b="1" dirty="0"/>
              <a:t>Normas Internacionales de Contabilidad</a:t>
            </a:r>
          </a:p>
          <a:p>
            <a:pPr algn="ctr"/>
            <a:r>
              <a:rPr lang="es-CO" sz="3200" b="1" dirty="0"/>
              <a:t>para el Sector Público </a:t>
            </a:r>
            <a:r>
              <a:rPr lang="es-CO" altLang="es-CO" sz="3200" b="1" dirty="0">
                <a:latin typeface="Arial" pitchFamily="34" charset="0"/>
                <a:cs typeface="Arial" pitchFamily="34" charset="0"/>
              </a:rPr>
              <a:t>(IPSAS)</a:t>
            </a:r>
            <a:endParaRPr kumimoji="0" lang="es-CO" altLang="es-CO" sz="3200" b="1" i="0" u="none" strike="noStrike" cap="none" normalizeH="0" baseline="0" dirty="0">
              <a:ln>
                <a:noFill/>
              </a:ln>
              <a:solidFill>
                <a:schemeClr val="tx1"/>
              </a:solidFill>
              <a:effectLst/>
              <a:latin typeface="Arial" pitchFamily="34" charset="0"/>
              <a:cs typeface="Arial" pitchFamily="34" charset="0"/>
            </a:endParaRPr>
          </a:p>
        </p:txBody>
      </p:sp>
      <p:sp>
        <p:nvSpPr>
          <p:cNvPr id="10" name="Rectángulo 9"/>
          <p:cNvSpPr/>
          <p:nvPr/>
        </p:nvSpPr>
        <p:spPr bwMode="auto">
          <a:xfrm>
            <a:off x="125413" y="1138732"/>
            <a:ext cx="8911083" cy="1138140"/>
          </a:xfrm>
          <a:prstGeom prst="rect">
            <a:avLst/>
          </a:prstGeom>
          <a:solidFill>
            <a:schemeClr val="bg1"/>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algn="ctr"/>
            <a:r>
              <a:rPr lang="es-CO" sz="3800" b="1" dirty="0"/>
              <a:t>I P S A S B</a:t>
            </a:r>
          </a:p>
          <a:p>
            <a:pPr algn="ctr"/>
            <a:r>
              <a:rPr lang="es-CO" sz="2200" b="1" dirty="0"/>
              <a:t>(Consejo de Normas Internacionales de Contabilidad del Sector Público)</a:t>
            </a:r>
          </a:p>
        </p:txBody>
      </p:sp>
      <p:sp>
        <p:nvSpPr>
          <p:cNvPr id="11" name="Rectángulo 10"/>
          <p:cNvSpPr/>
          <p:nvPr/>
        </p:nvSpPr>
        <p:spPr>
          <a:xfrm>
            <a:off x="30444" y="1916832"/>
            <a:ext cx="9113556" cy="4450449"/>
          </a:xfrm>
          <a:prstGeom prst="rect">
            <a:avLst/>
          </a:prstGeom>
        </p:spPr>
        <p:txBody>
          <a:bodyPr wrap="square">
            <a:spAutoFit/>
          </a:bodyPr>
          <a:lstStyle/>
          <a:p>
            <a:pPr algn="ctr"/>
            <a:endParaRPr lang="es-CO" sz="2400" b="1" dirty="0"/>
          </a:p>
          <a:p>
            <a:endParaRPr lang="es-CO" sz="2700" b="1" dirty="0"/>
          </a:p>
          <a:p>
            <a:pPr marL="457200" indent="-457200">
              <a:buFont typeface="Wingdings" panose="05000000000000000000" pitchFamily="2" charset="2"/>
              <a:buChar char="ü"/>
            </a:pPr>
            <a:r>
              <a:rPr lang="es-CO" sz="2700" b="1" dirty="0"/>
              <a:t>Reconoce el derecho de las administraciones públicas y de los emisores de normas nacionales a establecer normas contables y directrices para la información financiera en sus jurisdicciones.</a:t>
            </a:r>
            <a:r>
              <a:rPr lang="es-CO" sz="2700" b="1" dirty="0">
                <a:solidFill>
                  <a:srgbClr val="FFFFFF"/>
                </a:solidFill>
                <a:latin typeface="Arial" panose="020B0604020202020204" pitchFamily="34" charset="0"/>
              </a:rPr>
              <a:t>(C de Normas I</a:t>
            </a:r>
          </a:p>
          <a:p>
            <a:pPr marL="457200" indent="-457200">
              <a:buFont typeface="Wingdings" panose="05000000000000000000" pitchFamily="2" charset="2"/>
              <a:buChar char="ü"/>
            </a:pPr>
            <a:r>
              <a:rPr lang="es-CO" sz="2700" b="1" dirty="0"/>
              <a:t>Fomenta la adopción de las NICSP y la armonización de los requisitos nacionales con las NICSP. Se considerará que los estados financieros cumplen con las NICSP sólo si cumplen con todos los requisitos de cada NICSP que les sea aplicable</a:t>
            </a:r>
            <a:r>
              <a:rPr lang="es-CO" sz="2700" b="1" dirty="0">
                <a:latin typeface="Arial" panose="020B0604020202020204" pitchFamily="34" charset="0"/>
              </a:rPr>
              <a:t>.</a:t>
            </a:r>
            <a:endParaRPr lang="es-CO" sz="2800" b="1" dirty="0">
              <a:latin typeface="Arial" panose="020B0604020202020204" pitchFamily="34" charset="0"/>
            </a:endParaRPr>
          </a:p>
        </p:txBody>
      </p:sp>
      <p:sp>
        <p:nvSpPr>
          <p:cNvPr id="12" name="Flecha abajo 11"/>
          <p:cNvSpPr/>
          <p:nvPr/>
        </p:nvSpPr>
        <p:spPr bwMode="auto">
          <a:xfrm>
            <a:off x="3857958" y="2455465"/>
            <a:ext cx="717682" cy="469479"/>
          </a:xfrm>
          <a:prstGeom prst="down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12059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0"/>
          </p:nvPr>
        </p:nvSpPr>
        <p:spPr/>
        <p:txBody>
          <a:bodyPr/>
          <a:lstStyle/>
          <a:p>
            <a:pPr>
              <a:defRPr/>
            </a:pPr>
            <a:fld id="{25F2CEDC-C121-4A35-A220-69FF99A1891C}" type="slidenum">
              <a:rPr lang="es-ES_tradnl" smtClean="0"/>
              <a:pPr>
                <a:defRPr/>
              </a:pPr>
              <a:t>5</a:t>
            </a:fld>
            <a:endParaRPr lang="es-ES_tradnl" dirty="0"/>
          </a:p>
        </p:txBody>
      </p:sp>
      <p:pic>
        <p:nvPicPr>
          <p:cNvPr id="4" name="Picture 2" descr="https://upload.wikimedia.org/wikipedia/commons/thumb/0/07/Mapa_de_Colombia_%28regiones_naturales%29.svg/800px-Mapa_de_Colombia_%28regiones_naturales%29.sv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59832" y="0"/>
            <a:ext cx="61926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20" y="0"/>
            <a:ext cx="3082652" cy="1556792"/>
          </a:xfrm>
          <a:prstGeom prst="rect">
            <a:avLst/>
          </a:prstGeom>
        </p:spPr>
      </p:pic>
      <p:pic>
        <p:nvPicPr>
          <p:cNvPr id="6"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20" y="2708920"/>
            <a:ext cx="3082652" cy="1656184"/>
          </a:xfrm>
          <a:prstGeom prst="rect">
            <a:avLst/>
          </a:prstGeom>
        </p:spPr>
      </p:pic>
      <p:pic>
        <p:nvPicPr>
          <p:cNvPr id="7" name="Imagen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20" y="1556792"/>
            <a:ext cx="3082652" cy="1440160"/>
          </a:xfrm>
          <a:prstGeom prst="rect">
            <a:avLst/>
          </a:prstGeom>
        </p:spPr>
      </p:pic>
      <p:pic>
        <p:nvPicPr>
          <p:cNvPr id="8" name="Imagen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820" y="5805263"/>
            <a:ext cx="3082652" cy="1080117"/>
          </a:xfrm>
          <a:prstGeom prst="rect">
            <a:avLst/>
          </a:prstGeom>
        </p:spPr>
      </p:pic>
      <p:pic>
        <p:nvPicPr>
          <p:cNvPr id="9"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820" y="4365103"/>
            <a:ext cx="3082652" cy="1440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509735"/>
      </p:ext>
    </p:extLst>
  </p:cSld>
  <p:clrMapOvr>
    <a:masterClrMapping/>
  </p:clrMapOvr>
  <p:transition spd="slow">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p:txBody>
          <a:bodyPr/>
          <a:lstStyle/>
          <a:p>
            <a:endParaRPr lang="es-CO"/>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50</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814065"/>
            <a:ext cx="9144000" cy="614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2286000" y="44624"/>
            <a:ext cx="4572000" cy="769441"/>
          </a:xfrm>
          <a:prstGeom prst="rect">
            <a:avLst/>
          </a:prstGeom>
        </p:spPr>
        <p:txBody>
          <a:bodyPr>
            <a:spAutoFit/>
          </a:bodyPr>
          <a:lstStyle/>
          <a:p>
            <a:pPr algn="ctr"/>
            <a:r>
              <a:rPr lang="es-CO" sz="2000" b="1" dirty="0">
                <a:latin typeface="Arial,Bold"/>
              </a:rPr>
              <a:t>Listado de NICSP</a:t>
            </a:r>
          </a:p>
          <a:p>
            <a:pPr algn="ctr"/>
            <a:r>
              <a:rPr lang="es-CO" sz="2000" b="1" dirty="0">
                <a:latin typeface="Arial" panose="020B0604020202020204" pitchFamily="34" charset="0"/>
              </a:rPr>
              <a:t>Marco Conceptual</a:t>
            </a:r>
          </a:p>
        </p:txBody>
      </p:sp>
    </p:spTree>
    <p:extLst>
      <p:ext uri="{BB962C8B-B14F-4D97-AF65-F5344CB8AC3E}">
        <p14:creationId xmlns:p14="http://schemas.microsoft.com/office/powerpoint/2010/main" val="23037451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51</a:t>
            </a:fld>
            <a:endParaRPr lang="es-ES_tradnl"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8640"/>
            <a:ext cx="90447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5111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52</a:t>
            </a:fld>
            <a:endParaRPr lang="es-ES_tradnl" dirty="0"/>
          </a:p>
        </p:txBody>
      </p:sp>
      <p:graphicFrame>
        <p:nvGraphicFramePr>
          <p:cNvPr id="2" name="Tabla 1"/>
          <p:cNvGraphicFramePr>
            <a:graphicFrameLocks noGrp="1"/>
          </p:cNvGraphicFramePr>
          <p:nvPr/>
        </p:nvGraphicFramePr>
        <p:xfrm>
          <a:off x="0" y="476671"/>
          <a:ext cx="9036497" cy="5638956"/>
        </p:xfrm>
        <a:graphic>
          <a:graphicData uri="http://schemas.openxmlformats.org/drawingml/2006/table">
            <a:tbl>
              <a:tblPr firstRow="1" firstCol="1" bandRow="1">
                <a:tableStyleId>{5C22544A-7EE6-4342-B048-85BDC9FD1C3A}</a:tableStyleId>
              </a:tblPr>
              <a:tblGrid>
                <a:gridCol w="2002285">
                  <a:extLst>
                    <a:ext uri="{9D8B030D-6E8A-4147-A177-3AD203B41FA5}">
                      <a16:colId xmlns:a16="http://schemas.microsoft.com/office/drawing/2014/main" val="20000"/>
                    </a:ext>
                  </a:extLst>
                </a:gridCol>
                <a:gridCol w="7034212">
                  <a:extLst>
                    <a:ext uri="{9D8B030D-6E8A-4147-A177-3AD203B41FA5}">
                      <a16:colId xmlns:a16="http://schemas.microsoft.com/office/drawing/2014/main" val="20001"/>
                    </a:ext>
                  </a:extLst>
                </a:gridCol>
              </a:tblGrid>
              <a:tr h="1165397">
                <a:tc>
                  <a:txBody>
                    <a:bodyPr/>
                    <a:lstStyle/>
                    <a:p>
                      <a:pPr>
                        <a:lnSpc>
                          <a:spcPct val="107000"/>
                        </a:lnSpc>
                        <a:spcAft>
                          <a:spcPts val="0"/>
                        </a:spcAft>
                      </a:pPr>
                      <a:endParaRPr lang="es-CO" sz="2800" b="1" dirty="0">
                        <a:solidFill>
                          <a:schemeClr val="tx1"/>
                        </a:solidFill>
                        <a:effectLst/>
                      </a:endParaRPr>
                    </a:p>
                    <a:p>
                      <a:pPr>
                        <a:lnSpc>
                          <a:spcPct val="107000"/>
                        </a:lnSpc>
                        <a:spcAft>
                          <a:spcPts val="0"/>
                        </a:spcAft>
                      </a:pPr>
                      <a:r>
                        <a:rPr lang="es-CO" sz="2800" b="1" dirty="0">
                          <a:solidFill>
                            <a:schemeClr val="tx1"/>
                          </a:solidFill>
                          <a:effectLst/>
                        </a:rPr>
                        <a:t>Codificación</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endParaRPr lang="es-CO" sz="2800" b="1" dirty="0">
                        <a:solidFill>
                          <a:schemeClr val="tx1"/>
                        </a:solidFill>
                        <a:effectLst/>
                      </a:endParaRPr>
                    </a:p>
                    <a:p>
                      <a:pPr algn="ctr">
                        <a:lnSpc>
                          <a:spcPct val="107000"/>
                        </a:lnSpc>
                        <a:spcAft>
                          <a:spcPts val="0"/>
                        </a:spcAft>
                      </a:pPr>
                      <a:r>
                        <a:rPr lang="es-CO" sz="2800" b="1" dirty="0">
                          <a:solidFill>
                            <a:schemeClr val="tx1"/>
                          </a:solidFill>
                          <a:effectLst/>
                        </a:rPr>
                        <a:t>Descripción</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590390">
                <a:tc>
                  <a:txBody>
                    <a:bodyPr/>
                    <a:lstStyle/>
                    <a:p>
                      <a:pPr>
                        <a:lnSpc>
                          <a:spcPct val="107000"/>
                        </a:lnSpc>
                        <a:spcAft>
                          <a:spcPts val="0"/>
                        </a:spcAft>
                      </a:pPr>
                      <a:r>
                        <a:rPr lang="es-CO" sz="2800" b="1" dirty="0">
                          <a:solidFill>
                            <a:schemeClr val="tx1"/>
                          </a:solidFill>
                          <a:effectLst/>
                        </a:rPr>
                        <a:t>NICSP 32</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Concesiones (APP)</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31219">
                <a:tc>
                  <a:txBody>
                    <a:bodyPr/>
                    <a:lstStyle/>
                    <a:p>
                      <a:pPr>
                        <a:lnSpc>
                          <a:spcPct val="107000"/>
                        </a:lnSpc>
                        <a:spcAft>
                          <a:spcPts val="0"/>
                        </a:spcAft>
                      </a:pPr>
                      <a:r>
                        <a:rPr lang="es-CO" sz="2800" b="1" dirty="0">
                          <a:solidFill>
                            <a:schemeClr val="tx1"/>
                          </a:solidFill>
                          <a:effectLst/>
                        </a:rPr>
                        <a:t>NICSP 33</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Adopción por primera vez de las IPSAS base devengada</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590390">
                <a:tc>
                  <a:txBody>
                    <a:bodyPr/>
                    <a:lstStyle/>
                    <a:p>
                      <a:pPr>
                        <a:lnSpc>
                          <a:spcPct val="107000"/>
                        </a:lnSpc>
                        <a:spcAft>
                          <a:spcPts val="0"/>
                        </a:spcAft>
                      </a:pPr>
                      <a:r>
                        <a:rPr lang="es-CO" sz="2800" b="1" dirty="0">
                          <a:solidFill>
                            <a:schemeClr val="tx1"/>
                          </a:solidFill>
                          <a:effectLst/>
                        </a:rPr>
                        <a:t>NICSP 34</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Estados financieros individuales </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90390">
                <a:tc>
                  <a:txBody>
                    <a:bodyPr/>
                    <a:lstStyle/>
                    <a:p>
                      <a:pPr>
                        <a:lnSpc>
                          <a:spcPct val="107000"/>
                        </a:lnSpc>
                        <a:spcAft>
                          <a:spcPts val="0"/>
                        </a:spcAft>
                      </a:pPr>
                      <a:r>
                        <a:rPr lang="es-CO" sz="2800" b="1" dirty="0">
                          <a:solidFill>
                            <a:schemeClr val="tx1"/>
                          </a:solidFill>
                          <a:effectLst/>
                        </a:rPr>
                        <a:t>NICSP 35</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Estados Financieros Consolidados</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90390">
                <a:tc>
                  <a:txBody>
                    <a:bodyPr/>
                    <a:lstStyle/>
                    <a:p>
                      <a:pPr>
                        <a:lnSpc>
                          <a:spcPct val="107000"/>
                        </a:lnSpc>
                        <a:spcAft>
                          <a:spcPts val="0"/>
                        </a:spcAft>
                      </a:pPr>
                      <a:r>
                        <a:rPr lang="es-CO" sz="2800" b="1" dirty="0">
                          <a:solidFill>
                            <a:schemeClr val="tx1"/>
                          </a:solidFill>
                          <a:effectLst/>
                        </a:rPr>
                        <a:t>NICSP 36</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Inversiones en asociadas y negocios conjuntos</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590390">
                <a:tc>
                  <a:txBody>
                    <a:bodyPr/>
                    <a:lstStyle/>
                    <a:p>
                      <a:pPr>
                        <a:lnSpc>
                          <a:spcPct val="107000"/>
                        </a:lnSpc>
                        <a:spcAft>
                          <a:spcPts val="0"/>
                        </a:spcAft>
                      </a:pPr>
                      <a:r>
                        <a:rPr lang="es-CO" sz="2800" b="1" dirty="0">
                          <a:solidFill>
                            <a:schemeClr val="tx1"/>
                          </a:solidFill>
                          <a:effectLst/>
                        </a:rPr>
                        <a:t>NICSP 37</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Acuerdos Conjuntos </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90390">
                <a:tc>
                  <a:txBody>
                    <a:bodyPr/>
                    <a:lstStyle/>
                    <a:p>
                      <a:pPr>
                        <a:lnSpc>
                          <a:spcPct val="107000"/>
                        </a:lnSpc>
                        <a:spcAft>
                          <a:spcPts val="0"/>
                        </a:spcAft>
                      </a:pPr>
                      <a:r>
                        <a:rPr lang="es-CO" sz="2800" b="1" dirty="0">
                          <a:solidFill>
                            <a:schemeClr val="tx1"/>
                          </a:solidFill>
                          <a:effectLst/>
                        </a:rPr>
                        <a:t>NICSP 38</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CO" sz="2600" b="1" dirty="0">
                          <a:effectLst/>
                        </a:rPr>
                        <a:t>Revelación de participaciones en otras entidades </a:t>
                      </a:r>
                      <a:endParaRPr lang="es-CO" sz="2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875613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2864" y="24123"/>
            <a:ext cx="9166864" cy="1169551"/>
          </a:xfrm>
          <a:prstGeom prst="rect">
            <a:avLst/>
          </a:prstGeom>
        </p:spPr>
        <p:txBody>
          <a:bodyPr wrap="square">
            <a:spAutoFit/>
          </a:bodyPr>
          <a:lstStyle/>
          <a:p>
            <a:pPr marL="63500" indent="0" algn="ctr" eaLnBrk="1" hangingPunct="1">
              <a:buNone/>
              <a:defRPr/>
            </a:pPr>
            <a:r>
              <a:rPr lang="es-ES" sz="3500" b="1" dirty="0">
                <a:solidFill>
                  <a:schemeClr val="bg1"/>
                </a:solidFill>
                <a:effectLst>
                  <a:outerShdw blurRad="38100" dist="38100" dir="2700000" algn="tl">
                    <a:srgbClr val="000000"/>
                  </a:outerShdw>
                </a:effectLst>
                <a:latin typeface="Calibri" pitchFamily="34" charset="0"/>
                <a:cs typeface="Arial" charset="0"/>
              </a:rPr>
              <a:t>MODELO DE CONTABILIDAD PARA ENTIDADES DE GOBIERNO</a:t>
            </a:r>
          </a:p>
        </p:txBody>
      </p:sp>
      <p:sp>
        <p:nvSpPr>
          <p:cNvPr id="5" name="128 Flecha derecha"/>
          <p:cNvSpPr/>
          <p:nvPr/>
        </p:nvSpPr>
        <p:spPr>
          <a:xfrm>
            <a:off x="727479" y="4481095"/>
            <a:ext cx="418195" cy="532081"/>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6" name="129 Rectángulo"/>
          <p:cNvSpPr/>
          <p:nvPr/>
        </p:nvSpPr>
        <p:spPr>
          <a:xfrm rot="10800000" flipV="1">
            <a:off x="35497" y="2564904"/>
            <a:ext cx="558650" cy="3816424"/>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cs typeface="+mn-cs"/>
              </a:rPr>
              <a:t>MARCO</a:t>
            </a:r>
          </a:p>
          <a:p>
            <a:pPr algn="ctr" defTabSz="1454603" fontAlgn="auto">
              <a:lnSpc>
                <a:spcPct val="90000"/>
              </a:lnSpc>
              <a:spcBef>
                <a:spcPts val="0"/>
              </a:spcBef>
              <a:spcAft>
                <a:spcPct val="35000"/>
              </a:spcAft>
              <a:defRPr/>
            </a:pPr>
            <a:endParaRPr lang="es-CO" sz="16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cs typeface="+mn-cs"/>
              </a:rPr>
              <a:t>NORMA</a:t>
            </a:r>
          </a:p>
          <a:p>
            <a:pPr algn="ctr" defTabSz="1454603" fontAlgn="auto">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rPr>
              <a:t>T</a:t>
            </a:r>
            <a:endParaRPr lang="es-CO" sz="16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cs typeface="+mn-cs"/>
              </a:rPr>
              <a:t>IVO</a:t>
            </a:r>
          </a:p>
        </p:txBody>
      </p:sp>
      <p:sp>
        <p:nvSpPr>
          <p:cNvPr id="11" name="134 Rectángulo"/>
          <p:cNvSpPr/>
          <p:nvPr/>
        </p:nvSpPr>
        <p:spPr>
          <a:xfrm>
            <a:off x="1055632" y="2250206"/>
            <a:ext cx="2264625" cy="874565"/>
          </a:xfrm>
          <a:prstGeom prst="rect">
            <a:avLst/>
          </a:prstGeom>
          <a:solidFill>
            <a:srgbClr val="C0504D">
              <a:hueOff val="0"/>
              <a:satOff val="0"/>
              <a:lumOff val="0"/>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3986119" y="2247270"/>
            <a:ext cx="2241530" cy="877501"/>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TRANSICIÓN </a:t>
            </a:r>
          </a:p>
        </p:txBody>
      </p:sp>
      <p:sp>
        <p:nvSpPr>
          <p:cNvPr id="13" name="136 Rectángulo"/>
          <p:cNvSpPr/>
          <p:nvPr/>
        </p:nvSpPr>
        <p:spPr>
          <a:xfrm>
            <a:off x="6876256" y="2250206"/>
            <a:ext cx="202350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707904" y="3879046"/>
            <a:ext cx="2913825"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342900" indent="-342900" algn="l" fontAlgn="auto">
              <a:spcBef>
                <a:spcPts val="0"/>
              </a:spcBef>
              <a:spcAft>
                <a:spcPts val="0"/>
              </a:spcAft>
              <a:buAutoNum type="arabicPeriod"/>
              <a:defRPr/>
            </a:pPr>
            <a:r>
              <a:rPr lang="es-ES" sz="18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Enero 1: Preparación del estado de situación financiera de 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7020545" y="3918535"/>
            <a:ext cx="1799927" cy="224676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l" fontAlgn="auto">
              <a:spcBef>
                <a:spcPts val="0"/>
              </a:spcBef>
              <a:spcAft>
                <a:spcPts val="0"/>
              </a:spcAft>
              <a:defRPr/>
            </a:pPr>
            <a:r>
              <a:rPr lang="es-ES" sz="2000" b="1" kern="0" dirty="0">
                <a:solidFill>
                  <a:sysClr val="windowText" lastClr="000000"/>
                </a:solidFill>
                <a:latin typeface="Calibri" panose="020F0502020204030204" pitchFamily="34" charset="0"/>
              </a:rPr>
              <a:t>Para todos los efectos, aplicación del nuevo marco normativo a partir de las NICSP</a:t>
            </a:r>
            <a:endParaRPr lang="es-CO" sz="20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03380" y="3990543"/>
            <a:ext cx="2004096" cy="2246769"/>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000" kern="0" dirty="0">
                <a:solidFill>
                  <a:sysClr val="windowText" lastClr="000000"/>
                </a:solidFill>
                <a:latin typeface="Calibri" panose="020F0502020204030204" pitchFamily="34" charset="0"/>
              </a:rPr>
              <a:t>Actividades de preparación para aplicar el nuevo marco normativo a partir de las NICSP</a:t>
            </a:r>
          </a:p>
        </p:txBody>
      </p:sp>
      <p:sp>
        <p:nvSpPr>
          <p:cNvPr id="17" name="140 Flecha derecha"/>
          <p:cNvSpPr/>
          <p:nvPr/>
        </p:nvSpPr>
        <p:spPr>
          <a:xfrm>
            <a:off x="3491880" y="2600225"/>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2600226"/>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1039423" y="3285232"/>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1" name="143 Flecha izquierda y derecha"/>
          <p:cNvSpPr/>
          <p:nvPr/>
        </p:nvSpPr>
        <p:spPr>
          <a:xfrm>
            <a:off x="3871084" y="3318916"/>
            <a:ext cx="2492427" cy="398116"/>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2" name="144 Flecha izquierda y derecha"/>
          <p:cNvSpPr/>
          <p:nvPr/>
        </p:nvSpPr>
        <p:spPr>
          <a:xfrm>
            <a:off x="6861469" y="3285232"/>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3" name="AutoShape 4"/>
          <p:cNvSpPr>
            <a:spLocks noChangeArrowheads="1"/>
          </p:cNvSpPr>
          <p:nvPr/>
        </p:nvSpPr>
        <p:spPr bwMode="auto">
          <a:xfrm>
            <a:off x="279088" y="1301017"/>
            <a:ext cx="8397368" cy="506859"/>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pPr>
            <a:r>
              <a:rPr lang="es-ES" sz="2800" b="1" dirty="0">
                <a:solidFill>
                  <a:schemeClr val="tx2"/>
                </a:solidFill>
                <a:effectLst>
                  <a:outerShdw blurRad="38100" dist="38100" dir="2700000" algn="tl">
                    <a:srgbClr val="000000">
                      <a:alpha val="43137"/>
                    </a:srgbClr>
                  </a:outerShdw>
                </a:effectLst>
                <a:latin typeface="Calibri" pitchFamily="34" charset="0"/>
              </a:rPr>
              <a:t>C r o n o g r a m a</a:t>
            </a:r>
          </a:p>
        </p:txBody>
      </p:sp>
      <p:sp>
        <p:nvSpPr>
          <p:cNvPr id="20" name="8 CuadroTexto"/>
          <p:cNvSpPr txBox="1">
            <a:spLocks noChangeArrowheads="1"/>
          </p:cNvSpPr>
          <p:nvPr/>
        </p:nvSpPr>
        <p:spPr bwMode="auto">
          <a:xfrm>
            <a:off x="-108520" y="1772816"/>
            <a:ext cx="950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24" name="9 CuadroTexto"/>
          <p:cNvSpPr txBox="1">
            <a:spLocks noChangeArrowheads="1"/>
          </p:cNvSpPr>
          <p:nvPr/>
        </p:nvSpPr>
        <p:spPr bwMode="auto">
          <a:xfrm>
            <a:off x="1115616" y="1772816"/>
            <a:ext cx="2339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25" name="10 CuadroTexto"/>
          <p:cNvSpPr txBox="1">
            <a:spLocks noChangeArrowheads="1"/>
          </p:cNvSpPr>
          <p:nvPr/>
        </p:nvSpPr>
        <p:spPr bwMode="auto">
          <a:xfrm>
            <a:off x="3851771" y="1772816"/>
            <a:ext cx="2492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26" name="10 CuadroTexto"/>
          <p:cNvSpPr txBox="1">
            <a:spLocks noChangeArrowheads="1"/>
          </p:cNvSpPr>
          <p:nvPr/>
        </p:nvSpPr>
        <p:spPr bwMode="auto">
          <a:xfrm>
            <a:off x="6831530" y="1772816"/>
            <a:ext cx="21329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2017</a:t>
            </a:r>
          </a:p>
        </p:txBody>
      </p:sp>
    </p:spTree>
    <p:extLst>
      <p:ext uri="{BB962C8B-B14F-4D97-AF65-F5344CB8AC3E}">
        <p14:creationId xmlns:p14="http://schemas.microsoft.com/office/powerpoint/2010/main" val="355487022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par>
                          <p:cTn id="10" fill="hold">
                            <p:stCondLst>
                              <p:cond delay="500"/>
                            </p:stCondLst>
                            <p:childTnLst>
                              <p:par>
                                <p:cTn id="11" presetID="21" presetClass="emph" presetSubtype="0" fill="hold" grpId="0" nodeType="afterEffect">
                                  <p:stCondLst>
                                    <p:cond delay="500"/>
                                  </p:stCondLst>
                                  <p:childTnLst>
                                    <p:animClr clrSpc="hsl" dir="cw">
                                      <p:cBhvr override="childStyle">
                                        <p:cTn id="12" dur="500" fill="hold"/>
                                        <p:tgtEl>
                                          <p:spTgt spid="17"/>
                                        </p:tgtEl>
                                        <p:attrNameLst>
                                          <p:attrName>style.color</p:attrName>
                                        </p:attrNameLst>
                                      </p:cBhvr>
                                      <p:by>
                                        <p:hsl h="7200000" s="0" l="0"/>
                                      </p:by>
                                    </p:animClr>
                                    <p:animClr clrSpc="hsl" dir="cw">
                                      <p:cBhvr>
                                        <p:cTn id="13" dur="500" fill="hold"/>
                                        <p:tgtEl>
                                          <p:spTgt spid="17"/>
                                        </p:tgtEl>
                                        <p:attrNameLst>
                                          <p:attrName>fillcolor</p:attrName>
                                        </p:attrNameLst>
                                      </p:cBhvr>
                                      <p:by>
                                        <p:hsl h="7200000" s="0" l="0"/>
                                      </p:by>
                                    </p:animClr>
                                    <p:animClr clrSpc="hsl" dir="cw">
                                      <p:cBhvr>
                                        <p:cTn id="14" dur="500" fill="hold"/>
                                        <p:tgtEl>
                                          <p:spTgt spid="17"/>
                                        </p:tgtEl>
                                        <p:attrNameLst>
                                          <p:attrName>stroke.color</p:attrName>
                                        </p:attrNameLst>
                                      </p:cBhvr>
                                      <p:by>
                                        <p:hsl h="7200000" s="0" l="0"/>
                                      </p:by>
                                    </p:animClr>
                                    <p:set>
                                      <p:cBhvr>
                                        <p:cTn id="15" dur="500" fill="hold"/>
                                        <p:tgtEl>
                                          <p:spTgt spid="17"/>
                                        </p:tgtEl>
                                        <p:attrNameLst>
                                          <p:attrName>fill.type</p:attrName>
                                        </p:attrNameLst>
                                      </p:cBhvr>
                                      <p:to>
                                        <p:strVal val="solid"/>
                                      </p:to>
                                    </p:set>
                                  </p:childTnLst>
                                </p:cTn>
                              </p:par>
                            </p:childTnLst>
                          </p:cTn>
                        </p:par>
                        <p:par>
                          <p:cTn id="16" fill="hold">
                            <p:stCondLst>
                              <p:cond delay="1500"/>
                            </p:stCondLst>
                            <p:childTnLst>
                              <p:par>
                                <p:cTn id="17" presetID="22" presetClass="emph" presetSubtype="0" fill="hold" grpId="0" nodeType="afterEffect">
                                  <p:stCondLst>
                                    <p:cond delay="1000"/>
                                  </p:stCondLst>
                                  <p:childTnLst>
                                    <p:animClr clrSpc="hsl" dir="cw">
                                      <p:cBhvr override="childStyle">
                                        <p:cTn id="18" dur="500" fill="hold"/>
                                        <p:tgtEl>
                                          <p:spTgt spid="18"/>
                                        </p:tgtEl>
                                        <p:attrNameLst>
                                          <p:attrName>style.color</p:attrName>
                                        </p:attrNameLst>
                                      </p:cBhvr>
                                      <p:by>
                                        <p:hsl h="-7200000" s="0" l="0"/>
                                      </p:by>
                                    </p:animClr>
                                    <p:animClr clrSpc="hsl" dir="cw">
                                      <p:cBhvr>
                                        <p:cTn id="19" dur="500" fill="hold"/>
                                        <p:tgtEl>
                                          <p:spTgt spid="18"/>
                                        </p:tgtEl>
                                        <p:attrNameLst>
                                          <p:attrName>fillcolor</p:attrName>
                                        </p:attrNameLst>
                                      </p:cBhvr>
                                      <p:by>
                                        <p:hsl h="-7200000" s="0" l="0"/>
                                      </p:by>
                                    </p:animClr>
                                    <p:animClr clrSpc="hsl" dir="cw">
                                      <p:cBhvr>
                                        <p:cTn id="20" dur="500" fill="hold"/>
                                        <p:tgtEl>
                                          <p:spTgt spid="18"/>
                                        </p:tgtEl>
                                        <p:attrNameLst>
                                          <p:attrName>stroke.color</p:attrName>
                                        </p:attrNameLst>
                                      </p:cBhvr>
                                      <p:by>
                                        <p:hsl h="-7200000" s="0" l="0"/>
                                      </p:by>
                                    </p:animClr>
                                    <p:set>
                                      <p:cBhvr>
                                        <p:cTn id="21" dur="500" fill="hold"/>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54</a:t>
            </a:fld>
            <a:endParaRPr lang="es-ES_tradnl" dirty="0"/>
          </a:p>
        </p:txBody>
      </p:sp>
      <p:sp>
        <p:nvSpPr>
          <p:cNvPr id="5" name="4 Rectángulo"/>
          <p:cNvSpPr/>
          <p:nvPr/>
        </p:nvSpPr>
        <p:spPr>
          <a:xfrm>
            <a:off x="125413" y="764704"/>
            <a:ext cx="8911083" cy="5970865"/>
          </a:xfrm>
          <a:prstGeom prst="rect">
            <a:avLst/>
          </a:prstGeom>
        </p:spPr>
        <p:txBody>
          <a:bodyPr wrap="square">
            <a:spAutoFit/>
          </a:bodyPr>
          <a:lstStyle/>
          <a:p>
            <a:endParaRPr lang="es-CO" dirty="0"/>
          </a:p>
          <a:p>
            <a:pPr marL="342900" indent="-342900">
              <a:buFont typeface="Arial" panose="020B0604020202020204" pitchFamily="34" charset="0"/>
              <a:buChar char="•"/>
            </a:pPr>
            <a:r>
              <a:rPr lang="es-CO" sz="2500" b="1" dirty="0"/>
              <a:t>Las NICSP son normas que aumentan la calidad de la información contable.</a:t>
            </a:r>
          </a:p>
          <a:p>
            <a:pPr marL="342900" indent="-342900">
              <a:buFont typeface="Arial" panose="020B0604020202020204" pitchFamily="34" charset="0"/>
              <a:buChar char="•"/>
            </a:pPr>
            <a:r>
              <a:rPr lang="es-CO" sz="2500" b="1" dirty="0"/>
              <a:t>Se obtendrá mayor detalle de la información contable.</a:t>
            </a:r>
          </a:p>
          <a:p>
            <a:pPr marL="342900" indent="-342900">
              <a:buFont typeface="Arial" panose="020B0604020202020204" pitchFamily="34" charset="0"/>
              <a:buChar char="•"/>
            </a:pPr>
            <a:r>
              <a:rPr lang="es-CO" sz="2500" b="1" dirty="0"/>
              <a:t>Las NICSP agregarán valor de largo plazo a los servicios públicos y al gobierno.</a:t>
            </a:r>
          </a:p>
          <a:p>
            <a:pPr marL="342900" indent="-342900">
              <a:buFont typeface="Arial" panose="020B0604020202020204" pitchFamily="34" charset="0"/>
              <a:buChar char="•"/>
            </a:pPr>
            <a:r>
              <a:rPr lang="es-CO" sz="2500" b="1" dirty="0"/>
              <a:t>Es un set de medidas común que hará mucho más fácil la comparación entre gobiernos.</a:t>
            </a:r>
          </a:p>
          <a:p>
            <a:pPr marL="342900" indent="-342900">
              <a:buFont typeface="Arial" panose="020B0604020202020204" pitchFamily="34" charset="0"/>
              <a:buChar char="•"/>
            </a:pPr>
            <a:r>
              <a:rPr lang="es-CO" sz="2500" b="1" dirty="0"/>
              <a:t>La convergencia a NICSP es recomendada por organismos como la OCDE, el FMI, la ONU y el BID</a:t>
            </a:r>
          </a:p>
          <a:p>
            <a:pPr marL="342900" indent="-342900">
              <a:buFont typeface="Arial" panose="020B0604020202020204" pitchFamily="34" charset="0"/>
              <a:buChar char="•"/>
            </a:pPr>
            <a:r>
              <a:rPr lang="es-CO" sz="2500" b="1" dirty="0"/>
              <a:t>Son vistas como una importante herramienta para la estabilidad del sistema económico mundial.</a:t>
            </a:r>
          </a:p>
          <a:p>
            <a:pPr marL="342900" indent="-342900">
              <a:buFont typeface="Arial" panose="020B0604020202020204" pitchFamily="34" charset="0"/>
              <a:buChar char="•"/>
            </a:pPr>
            <a:r>
              <a:rPr lang="es-CO" sz="2500" b="1" dirty="0"/>
              <a:t>Al converger a NICSP se fortalecerá la transparencia, la probidad y la rendición de cuentas.</a:t>
            </a:r>
          </a:p>
        </p:txBody>
      </p:sp>
      <p:sp>
        <p:nvSpPr>
          <p:cNvPr id="6" name="5 Rectángulo"/>
          <p:cNvSpPr/>
          <p:nvPr/>
        </p:nvSpPr>
        <p:spPr bwMode="auto">
          <a:xfrm>
            <a:off x="107504" y="188640"/>
            <a:ext cx="5904656" cy="576064"/>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PORQUE  ADOPTAR… </a:t>
            </a:r>
            <a:r>
              <a:rPr kumimoji="0" lang="es-CO" sz="3600" b="0" i="0" u="none" strike="noStrike" cap="none" normalizeH="0" baseline="0" dirty="0">
                <a:ln>
                  <a:noFill/>
                </a:ln>
                <a:solidFill>
                  <a:schemeClr val="tx1"/>
                </a:solidFill>
                <a:effectLst/>
                <a:latin typeface="Times New Roman" pitchFamily="18" charset="0"/>
              </a:rPr>
              <a:t>NICSP</a:t>
            </a:r>
          </a:p>
        </p:txBody>
      </p:sp>
      <p:pic>
        <p:nvPicPr>
          <p:cNvPr id="7"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40152" y="0"/>
            <a:ext cx="1955140" cy="119675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3854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55</a:t>
            </a:fld>
            <a:endParaRPr lang="es-ES_tradnl" dirty="0"/>
          </a:p>
        </p:txBody>
      </p:sp>
      <p:sp>
        <p:nvSpPr>
          <p:cNvPr id="6" name="1 Rectángulo"/>
          <p:cNvSpPr/>
          <p:nvPr/>
        </p:nvSpPr>
        <p:spPr>
          <a:xfrm>
            <a:off x="3995936" y="1412776"/>
            <a:ext cx="5040560" cy="5447645"/>
          </a:xfrm>
          <a:prstGeom prst="rect">
            <a:avLst/>
          </a:prstGeom>
          <a:solidFill>
            <a:schemeClr val="accent1">
              <a:lumMod val="20000"/>
              <a:lumOff val="80000"/>
            </a:schemeClr>
          </a:solidFill>
          <a:ln>
            <a:solidFill>
              <a:schemeClr val="tx1"/>
            </a:solidFill>
          </a:ln>
          <a:effectLst>
            <a:glow rad="63500">
              <a:schemeClr val="accent6">
                <a:satMod val="175000"/>
                <a:alpha val="40000"/>
              </a:schemeClr>
            </a:glow>
          </a:effectLst>
        </p:spPr>
        <p:txBody>
          <a:bodyPr wrap="square">
            <a:spAutoFit/>
          </a:bodyPr>
          <a:lstStyle/>
          <a:p>
            <a:pPr algn="just"/>
            <a:r>
              <a:rPr lang="es-ES" sz="2800" b="1" dirty="0"/>
              <a:t>A partir de la </a:t>
            </a:r>
            <a:r>
              <a:rPr lang="es-ES" sz="3000" b="1" i="1" u="sng" dirty="0"/>
              <a:t>caracterización de las entidades de gobierno</a:t>
            </a:r>
            <a:r>
              <a:rPr lang="es-ES" sz="3000" b="1" dirty="0"/>
              <a:t> </a:t>
            </a:r>
            <a:r>
              <a:rPr lang="es-ES" sz="2800" b="1" dirty="0"/>
              <a:t>y del contexto en el que operan, establece los usuarios de la información y sus necesidades; los objetivos y las características de la información financiera, así como las bases conceptuales para la definición de los elementos de los estados financieros y los criterios de </a:t>
            </a:r>
            <a:r>
              <a:rPr lang="es-ES" sz="3200" b="1" i="1" u="sng" dirty="0"/>
              <a:t>reconocimiento</a:t>
            </a:r>
            <a:r>
              <a:rPr lang="es-ES" sz="2800" b="1" dirty="0"/>
              <a:t>, </a:t>
            </a:r>
            <a:r>
              <a:rPr lang="es-ES" sz="3200" b="1" i="1" u="sng" dirty="0"/>
              <a:t>medición</a:t>
            </a:r>
            <a:r>
              <a:rPr lang="es-ES" sz="2800" b="1" dirty="0"/>
              <a:t> y </a:t>
            </a:r>
            <a:r>
              <a:rPr lang="es-ES" sz="3200" b="1" i="1" u="sng" dirty="0"/>
              <a:t>revelación</a:t>
            </a:r>
          </a:p>
        </p:txBody>
      </p:sp>
      <p:sp>
        <p:nvSpPr>
          <p:cNvPr id="7" name="13 Rectángulo"/>
          <p:cNvSpPr/>
          <p:nvPr/>
        </p:nvSpPr>
        <p:spPr>
          <a:xfrm>
            <a:off x="35496" y="3054439"/>
            <a:ext cx="3024336" cy="2862322"/>
          </a:xfrm>
          <a:prstGeom prst="rect">
            <a:avLst/>
          </a:prstGeom>
        </p:spPr>
        <p:txBody>
          <a:bodyPr wrap="square">
            <a:spAutoFit/>
          </a:bodyPr>
          <a:lstStyle/>
          <a:p>
            <a:pPr algn="ctr"/>
            <a:r>
              <a:rPr lang="es-ES" sz="3600" b="1" dirty="0"/>
              <a:t>TIENE COMO REFERENTE EL MARCO CONCEPTUAL DE  </a:t>
            </a:r>
            <a:r>
              <a:rPr lang="es-ES" sz="3600" b="1" i="1" u="sng" dirty="0">
                <a:solidFill>
                  <a:srgbClr val="002060"/>
                </a:solidFill>
              </a:rPr>
              <a:t>I P S A S B</a:t>
            </a:r>
          </a:p>
        </p:txBody>
      </p:sp>
      <p:sp>
        <p:nvSpPr>
          <p:cNvPr id="11" name="3 Rectángulo"/>
          <p:cNvSpPr/>
          <p:nvPr/>
        </p:nvSpPr>
        <p:spPr>
          <a:xfrm>
            <a:off x="-118190" y="1476073"/>
            <a:ext cx="4258142" cy="584775"/>
          </a:xfrm>
          <a:prstGeom prst="rect">
            <a:avLst/>
          </a:prstGeom>
        </p:spPr>
        <p:txBody>
          <a:bodyPr wrap="square">
            <a:spAutoFit/>
          </a:bodyPr>
          <a:lstStyle/>
          <a:p>
            <a:pPr marL="285750" indent="-285750">
              <a:buFont typeface="Arial" pitchFamily="34" charset="0"/>
              <a:buChar char="•"/>
            </a:pPr>
            <a:r>
              <a:rPr lang="es-ES" sz="3200" b="1" dirty="0">
                <a:solidFill>
                  <a:schemeClr val="accent6">
                    <a:lumMod val="75000"/>
                  </a:schemeClr>
                </a:solidFill>
                <a:effectLst>
                  <a:outerShdw blurRad="38100" dist="38100" dir="2700000" algn="tl">
                    <a:srgbClr val="000000">
                      <a:alpha val="43137"/>
                    </a:srgbClr>
                  </a:outerShdw>
                </a:effectLst>
              </a:rPr>
              <a:t>MARCO CONCEPTUAL </a:t>
            </a:r>
          </a:p>
        </p:txBody>
      </p:sp>
      <p:sp>
        <p:nvSpPr>
          <p:cNvPr id="13" name="Rectángulo 12"/>
          <p:cNvSpPr/>
          <p:nvPr/>
        </p:nvSpPr>
        <p:spPr>
          <a:xfrm>
            <a:off x="0" y="44624"/>
            <a:ext cx="9144000" cy="954107"/>
          </a:xfrm>
          <a:prstGeom prst="rect">
            <a:avLst/>
          </a:prstGeom>
        </p:spPr>
        <p:txBody>
          <a:bodyPr wrap="square">
            <a:spAutoFit/>
          </a:bodyPr>
          <a:lstStyle/>
          <a:p>
            <a:pPr algn="ctr"/>
            <a:r>
              <a:rPr lang="es-ES" sz="2800" b="1" dirty="0">
                <a:solidFill>
                  <a:schemeClr val="bg1"/>
                </a:solidFill>
                <a:latin typeface="Arial" panose="020B0604020202020204" pitchFamily="34" charset="0"/>
                <a:cs typeface="Arial" panose="020B0604020202020204" pitchFamily="34" charset="0"/>
              </a:rPr>
              <a:t>PRINCIPALES ASPECTOS DEL MARCO NORMATIVO</a:t>
            </a:r>
            <a:br>
              <a:rPr lang="es-ES" sz="2800" b="1" dirty="0">
                <a:solidFill>
                  <a:schemeClr val="bg1"/>
                </a:solidFill>
                <a:latin typeface="Arial" panose="020B0604020202020204" pitchFamily="34" charset="0"/>
                <a:cs typeface="Arial" panose="020B0604020202020204" pitchFamily="34" charset="0"/>
              </a:rPr>
            </a:br>
            <a:r>
              <a:rPr lang="es-ES" sz="2800" b="1" dirty="0">
                <a:solidFill>
                  <a:schemeClr val="bg1"/>
                </a:solidFill>
                <a:latin typeface="Arial" panose="020B0604020202020204" pitchFamily="34" charset="0"/>
                <a:cs typeface="Arial" panose="020B0604020202020204" pitchFamily="34" charset="0"/>
              </a:rPr>
              <a:t>PARA ENTIDADES DE GOBIERNO</a:t>
            </a:r>
            <a:endParaRPr lang="es-CO" sz="2800" dirty="0">
              <a:solidFill>
                <a:schemeClr val="bg1"/>
              </a:solidFill>
            </a:endParaRPr>
          </a:p>
        </p:txBody>
      </p:sp>
      <p:sp>
        <p:nvSpPr>
          <p:cNvPr id="14" name="Flecha abajo 13"/>
          <p:cNvSpPr/>
          <p:nvPr/>
        </p:nvSpPr>
        <p:spPr bwMode="auto">
          <a:xfrm>
            <a:off x="1043608" y="2142148"/>
            <a:ext cx="986805" cy="926812"/>
          </a:xfrm>
          <a:prstGeom prst="downArrow">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15" name="Flecha abajo 14"/>
          <p:cNvSpPr/>
          <p:nvPr/>
        </p:nvSpPr>
        <p:spPr bwMode="auto">
          <a:xfrm rot="16200000">
            <a:off x="3049418" y="4066657"/>
            <a:ext cx="648072" cy="956933"/>
          </a:xfrm>
          <a:prstGeom prst="downArrow">
            <a:avLst>
              <a:gd name="adj1" fmla="val 50000"/>
              <a:gd name="adj2" fmla="val 37195"/>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89128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56</a:t>
            </a:fld>
            <a:endParaRPr lang="es-ES_tradnl" dirty="0"/>
          </a:p>
        </p:txBody>
      </p:sp>
      <p:sp>
        <p:nvSpPr>
          <p:cNvPr id="7" name="17 Forma libre"/>
          <p:cNvSpPr/>
          <p:nvPr/>
        </p:nvSpPr>
        <p:spPr>
          <a:xfrm>
            <a:off x="1907704" y="1916832"/>
            <a:ext cx="2088232" cy="753915"/>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2800" kern="1200" dirty="0"/>
              <a:t>     </a:t>
            </a:r>
            <a:r>
              <a:rPr lang="es-ES" sz="3200" b="1" kern="1200" dirty="0"/>
              <a:t>Costo</a:t>
            </a:r>
          </a:p>
        </p:txBody>
      </p:sp>
      <p:sp>
        <p:nvSpPr>
          <p:cNvPr id="8" name="18 Forma libre"/>
          <p:cNvSpPr/>
          <p:nvPr/>
        </p:nvSpPr>
        <p:spPr>
          <a:xfrm>
            <a:off x="1992128" y="2852936"/>
            <a:ext cx="2363848" cy="798599"/>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3200" b="1" kern="1200" dirty="0"/>
              <a:t>Valor de Mercado</a:t>
            </a:r>
          </a:p>
        </p:txBody>
      </p:sp>
      <p:sp>
        <p:nvSpPr>
          <p:cNvPr id="9" name="19 Forma libre"/>
          <p:cNvSpPr/>
          <p:nvPr/>
        </p:nvSpPr>
        <p:spPr>
          <a:xfrm>
            <a:off x="2051720" y="3861048"/>
            <a:ext cx="2808312" cy="800726"/>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defTabSz="1422400">
              <a:lnSpc>
                <a:spcPct val="90000"/>
              </a:lnSpc>
              <a:spcBef>
                <a:spcPct val="0"/>
              </a:spcBef>
              <a:spcAft>
                <a:spcPct val="35000"/>
              </a:spcAft>
            </a:pPr>
            <a:r>
              <a:rPr lang="es-ES" sz="3200" b="1" dirty="0"/>
              <a:t>Valor neto de realización</a:t>
            </a:r>
          </a:p>
        </p:txBody>
      </p:sp>
      <p:sp>
        <p:nvSpPr>
          <p:cNvPr id="10" name="20 Forma libre"/>
          <p:cNvSpPr/>
          <p:nvPr/>
        </p:nvSpPr>
        <p:spPr>
          <a:xfrm>
            <a:off x="2096265" y="4869160"/>
            <a:ext cx="3051799" cy="799510"/>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657618"/>
              <a:satOff val="3693"/>
              <a:lumOff val="235"/>
              <a:alphaOff val="0"/>
            </a:schemeClr>
          </a:lnRef>
          <a:fillRef idx="1">
            <a:schemeClr val="accent4">
              <a:tint val="40000"/>
              <a:alpha val="90000"/>
              <a:hueOff val="-657618"/>
              <a:satOff val="3693"/>
              <a:lumOff val="235"/>
              <a:alphaOff val="0"/>
            </a:schemeClr>
          </a:fillRef>
          <a:effectRef idx="0">
            <a:schemeClr val="accent4">
              <a:tint val="40000"/>
              <a:alpha val="90000"/>
              <a:hueOff val="-657618"/>
              <a:satOff val="3693"/>
              <a:lumOff val="235"/>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defTabSz="1422400">
              <a:lnSpc>
                <a:spcPct val="90000"/>
              </a:lnSpc>
              <a:spcBef>
                <a:spcPct val="0"/>
              </a:spcBef>
              <a:spcAft>
                <a:spcPct val="35000"/>
              </a:spcAft>
            </a:pPr>
            <a:r>
              <a:rPr lang="es-ES" sz="3200" b="1" dirty="0"/>
              <a:t>Costo de reposición</a:t>
            </a:r>
          </a:p>
        </p:txBody>
      </p:sp>
      <p:sp>
        <p:nvSpPr>
          <p:cNvPr id="11" name="21 Forma libre"/>
          <p:cNvSpPr/>
          <p:nvPr/>
        </p:nvSpPr>
        <p:spPr>
          <a:xfrm>
            <a:off x="251520" y="1345595"/>
            <a:ext cx="1960506" cy="1291317"/>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3">
              <a:lumMod val="50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2771" tIns="162771" rIns="162771" bIns="162771" numCol="1" spcCol="1270" anchor="ctr" anchorCtr="0">
            <a:noAutofit/>
          </a:bodyPr>
          <a:lstStyle/>
          <a:p>
            <a:pPr lvl="0" algn="ctr" defTabSz="889000">
              <a:lnSpc>
                <a:spcPct val="90000"/>
              </a:lnSpc>
              <a:spcBef>
                <a:spcPct val="0"/>
              </a:spcBef>
              <a:spcAft>
                <a:spcPct val="35000"/>
              </a:spcAft>
            </a:pPr>
            <a:r>
              <a:rPr lang="es-ES" sz="3200" b="1" kern="1200" dirty="0"/>
              <a:t>Para Activos</a:t>
            </a:r>
          </a:p>
        </p:txBody>
      </p:sp>
      <p:sp>
        <p:nvSpPr>
          <p:cNvPr id="12" name="22 Forma libre"/>
          <p:cNvSpPr/>
          <p:nvPr/>
        </p:nvSpPr>
        <p:spPr>
          <a:xfrm>
            <a:off x="5868144" y="1818535"/>
            <a:ext cx="2748097" cy="898300"/>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2630471"/>
              <a:satOff val="14771"/>
              <a:lumOff val="939"/>
              <a:alphaOff val="0"/>
            </a:schemeClr>
          </a:lnRef>
          <a:fillRef idx="1">
            <a:schemeClr val="accent4">
              <a:tint val="40000"/>
              <a:alpha val="90000"/>
              <a:hueOff val="-2630471"/>
              <a:satOff val="14771"/>
              <a:lumOff val="939"/>
              <a:alphaOff val="0"/>
            </a:schemeClr>
          </a:fillRef>
          <a:effectRef idx="0">
            <a:schemeClr val="accent4">
              <a:tint val="40000"/>
              <a:alpha val="90000"/>
              <a:hueOff val="-2630471"/>
              <a:satOff val="14771"/>
              <a:lumOff val="939"/>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2800" kern="1200" dirty="0"/>
              <a:t>  </a:t>
            </a:r>
            <a:r>
              <a:rPr lang="es-ES" sz="3200" b="1" kern="1200" dirty="0"/>
              <a:t>Costo</a:t>
            </a:r>
          </a:p>
        </p:txBody>
      </p:sp>
      <p:sp>
        <p:nvSpPr>
          <p:cNvPr id="13" name="23 Forma libre"/>
          <p:cNvSpPr/>
          <p:nvPr/>
        </p:nvSpPr>
        <p:spPr>
          <a:xfrm>
            <a:off x="5868144" y="3094293"/>
            <a:ext cx="2880320" cy="838763"/>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ln>
            <a:solidFill>
              <a:schemeClr val="tx1">
                <a:alpha val="90000"/>
              </a:schemeClr>
            </a:solidFill>
          </a:ln>
          <a:effectLst>
            <a:glow rad="101600">
              <a:schemeClr val="accent6">
                <a:satMod val="175000"/>
                <a:alpha val="40000"/>
              </a:schemeClr>
            </a:glow>
          </a:effectLst>
        </p:spPr>
        <p:style>
          <a:lnRef idx="2">
            <a:schemeClr val="accent4">
              <a:tint val="40000"/>
              <a:alpha val="90000"/>
              <a:hueOff val="-3288088"/>
              <a:satOff val="18464"/>
              <a:lumOff val="1173"/>
              <a:alphaOff val="0"/>
            </a:schemeClr>
          </a:lnRef>
          <a:fillRef idx="1">
            <a:schemeClr val="accent4">
              <a:tint val="40000"/>
              <a:alpha val="90000"/>
              <a:hueOff val="-3288088"/>
              <a:satOff val="18464"/>
              <a:lumOff val="1173"/>
              <a:alphaOff val="0"/>
            </a:schemeClr>
          </a:fillRef>
          <a:effectRef idx="0">
            <a:schemeClr val="accent4">
              <a:tint val="40000"/>
              <a:alpha val="90000"/>
              <a:hueOff val="-3288088"/>
              <a:satOff val="18464"/>
              <a:lumOff val="1173"/>
              <a:alphaOff val="0"/>
            </a:schemeClr>
          </a:effectRef>
          <a:fontRef idx="minor">
            <a:schemeClr val="dk1">
              <a:hueOff val="0"/>
              <a:satOff val="0"/>
              <a:lumOff val="0"/>
              <a:alphaOff val="0"/>
            </a:schemeClr>
          </a:fontRef>
        </p:style>
        <p:txBody>
          <a:bodyPr spcFirstLastPara="0" vert="horz" wrap="square" lIns="266752" tIns="227584" rIns="227584" bIns="227584" numCol="1" spcCol="1270" anchor="ctr" anchorCtr="0">
            <a:noAutofit/>
          </a:bodyPr>
          <a:lstStyle/>
          <a:p>
            <a:pPr lvl="0" algn="l" defTabSz="1422400">
              <a:lnSpc>
                <a:spcPct val="90000"/>
              </a:lnSpc>
              <a:spcBef>
                <a:spcPct val="0"/>
              </a:spcBef>
              <a:spcAft>
                <a:spcPct val="35000"/>
              </a:spcAft>
            </a:pPr>
            <a:r>
              <a:rPr lang="es-ES" sz="3200" b="1" kern="1200" dirty="0"/>
              <a:t>Valor de mercado</a:t>
            </a:r>
          </a:p>
        </p:txBody>
      </p:sp>
      <p:sp>
        <p:nvSpPr>
          <p:cNvPr id="14" name="24 Forma libre"/>
          <p:cNvSpPr/>
          <p:nvPr/>
        </p:nvSpPr>
        <p:spPr>
          <a:xfrm>
            <a:off x="5808518" y="4365104"/>
            <a:ext cx="3155970" cy="1450745"/>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66752" tIns="277368" rIns="277368" bIns="277368" numCol="1" spcCol="1270" anchor="ctr" anchorCtr="0">
            <a:noAutofit/>
          </a:bodyPr>
          <a:lstStyle/>
          <a:p>
            <a:pPr lvl="0" algn="l" defTabSz="1733550">
              <a:lnSpc>
                <a:spcPct val="90000"/>
              </a:lnSpc>
              <a:spcBef>
                <a:spcPct val="0"/>
              </a:spcBef>
              <a:spcAft>
                <a:spcPct val="35000"/>
              </a:spcAft>
            </a:pPr>
            <a:r>
              <a:rPr lang="es-ES" sz="3000" b="1" kern="1200" dirty="0">
                <a:effectLst>
                  <a:outerShdw blurRad="38100" dist="38100" dir="2700000" algn="tl">
                    <a:srgbClr val="000000">
                      <a:alpha val="43137"/>
                    </a:srgbClr>
                  </a:outerShdw>
                </a:effectLst>
              </a:rPr>
              <a:t>COSTO DE CUMPLIMIENTO     (Provisiones)</a:t>
            </a:r>
          </a:p>
        </p:txBody>
      </p:sp>
      <p:sp>
        <p:nvSpPr>
          <p:cNvPr id="15" name="25 Forma libre"/>
          <p:cNvSpPr/>
          <p:nvPr/>
        </p:nvSpPr>
        <p:spPr>
          <a:xfrm>
            <a:off x="4211960" y="1377505"/>
            <a:ext cx="2016225" cy="1259407"/>
          </a:xfrm>
          <a:custGeom>
            <a:avLst/>
            <a:gdLst>
              <a:gd name="connsiteX0" fmla="*/ 0 w 1111467"/>
              <a:gd name="connsiteY0" fmla="*/ 555734 h 1111467"/>
              <a:gd name="connsiteX1" fmla="*/ 555734 w 1111467"/>
              <a:gd name="connsiteY1" fmla="*/ 0 h 1111467"/>
              <a:gd name="connsiteX2" fmla="*/ 1111468 w 1111467"/>
              <a:gd name="connsiteY2" fmla="*/ 555734 h 1111467"/>
              <a:gd name="connsiteX3" fmla="*/ 555734 w 1111467"/>
              <a:gd name="connsiteY3" fmla="*/ 1111468 h 1111467"/>
              <a:gd name="connsiteX4" fmla="*/ 0 w 1111467"/>
              <a:gd name="connsiteY4" fmla="*/ 555734 h 1111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467" h="1111467">
                <a:moveTo>
                  <a:pt x="0" y="555734"/>
                </a:moveTo>
                <a:cubicBezTo>
                  <a:pt x="0" y="248811"/>
                  <a:pt x="248811" y="0"/>
                  <a:pt x="555734" y="0"/>
                </a:cubicBezTo>
                <a:cubicBezTo>
                  <a:pt x="862657" y="0"/>
                  <a:pt x="1111468" y="248811"/>
                  <a:pt x="1111468" y="555734"/>
                </a:cubicBezTo>
                <a:cubicBezTo>
                  <a:pt x="1111468" y="862657"/>
                  <a:pt x="862657" y="1111468"/>
                  <a:pt x="555734" y="1111468"/>
                </a:cubicBezTo>
                <a:cubicBezTo>
                  <a:pt x="248811" y="1111468"/>
                  <a:pt x="0" y="862657"/>
                  <a:pt x="0" y="555734"/>
                </a:cubicBezTo>
                <a:close/>
              </a:path>
            </a:pathLst>
          </a:custGeom>
          <a:solidFill>
            <a:schemeClr val="accent1">
              <a:lumMod val="75000"/>
            </a:schemeClr>
          </a:solidFill>
          <a:ln>
            <a:solidFill>
              <a:srgbClr val="FFFF00"/>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62771" tIns="162771" rIns="162771" bIns="162771" numCol="1" spcCol="1270" anchor="ctr" anchorCtr="0">
            <a:noAutofit/>
          </a:bodyPr>
          <a:lstStyle/>
          <a:p>
            <a:pPr lvl="0" algn="ctr" defTabSz="889000">
              <a:lnSpc>
                <a:spcPct val="90000"/>
              </a:lnSpc>
              <a:spcBef>
                <a:spcPct val="0"/>
              </a:spcBef>
              <a:spcAft>
                <a:spcPct val="35000"/>
              </a:spcAft>
            </a:pPr>
            <a:r>
              <a:rPr lang="es-ES" sz="3100" b="1" kern="1200" dirty="0"/>
              <a:t>Para Pasivos</a:t>
            </a:r>
          </a:p>
        </p:txBody>
      </p:sp>
      <p:sp>
        <p:nvSpPr>
          <p:cNvPr id="16" name="26 Forma libre"/>
          <p:cNvSpPr/>
          <p:nvPr/>
        </p:nvSpPr>
        <p:spPr>
          <a:xfrm>
            <a:off x="2096265" y="5883783"/>
            <a:ext cx="3176425" cy="856480"/>
          </a:xfrm>
          <a:custGeom>
            <a:avLst/>
            <a:gdLst>
              <a:gd name="connsiteX0" fmla="*/ 0 w 1667201"/>
              <a:gd name="connsiteY0" fmla="*/ 0 h 1112023"/>
              <a:gd name="connsiteX1" fmla="*/ 1667201 w 1667201"/>
              <a:gd name="connsiteY1" fmla="*/ 0 h 1112023"/>
              <a:gd name="connsiteX2" fmla="*/ 1667201 w 1667201"/>
              <a:gd name="connsiteY2" fmla="*/ 1112023 h 1112023"/>
              <a:gd name="connsiteX3" fmla="*/ 0 w 1667201"/>
              <a:gd name="connsiteY3" fmla="*/ 1112023 h 1112023"/>
              <a:gd name="connsiteX4" fmla="*/ 0 w 1667201"/>
              <a:gd name="connsiteY4" fmla="*/ 0 h 1112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201" h="1112023">
                <a:moveTo>
                  <a:pt x="0" y="0"/>
                </a:moveTo>
                <a:lnTo>
                  <a:pt x="1667201" y="0"/>
                </a:lnTo>
                <a:lnTo>
                  <a:pt x="1667201" y="1112023"/>
                </a:lnTo>
                <a:lnTo>
                  <a:pt x="0" y="1112023"/>
                </a:lnTo>
                <a:lnTo>
                  <a:pt x="0" y="0"/>
                </a:lnTo>
                <a:close/>
              </a:path>
            </a:pathLst>
          </a:custGeom>
          <a:solidFill>
            <a:srgbClr val="FFC000">
              <a:alpha val="90000"/>
            </a:srgbClr>
          </a:solidFill>
          <a:ln>
            <a:solidFill>
              <a:schemeClr val="tx1">
                <a:alpha val="90000"/>
              </a:schemeClr>
            </a:solidFill>
          </a:ln>
          <a:effectLst>
            <a:glow rad="139700">
              <a:schemeClr val="accent6">
                <a:satMod val="175000"/>
                <a:alpha val="40000"/>
              </a:schemeClr>
            </a:glow>
          </a:effectLst>
        </p:spPr>
        <p:style>
          <a:lnRef idx="2">
            <a:schemeClr val="accent4">
              <a:tint val="40000"/>
              <a:alpha val="90000"/>
              <a:hueOff val="-3945706"/>
              <a:satOff val="22157"/>
              <a:lumOff val="1408"/>
              <a:alphaOff val="0"/>
            </a:schemeClr>
          </a:lnRef>
          <a:fillRef idx="1">
            <a:schemeClr val="accent4">
              <a:tint val="40000"/>
              <a:alpha val="90000"/>
              <a:hueOff val="-3945706"/>
              <a:satOff val="22157"/>
              <a:lumOff val="1408"/>
              <a:alphaOff val="0"/>
            </a:schemeClr>
          </a:fillRef>
          <a:effectRef idx="0">
            <a:schemeClr val="accent4">
              <a:tint val="40000"/>
              <a:alpha val="90000"/>
              <a:hueOff val="-3945706"/>
              <a:satOff val="22157"/>
              <a:lumOff val="1408"/>
              <a:alphaOff val="0"/>
            </a:schemeClr>
          </a:effectRef>
          <a:fontRef idx="minor">
            <a:schemeClr val="dk1">
              <a:hueOff val="0"/>
              <a:satOff val="0"/>
              <a:lumOff val="0"/>
              <a:alphaOff val="0"/>
            </a:schemeClr>
          </a:fontRef>
        </p:style>
        <p:txBody>
          <a:bodyPr spcFirstLastPara="0" vert="horz" wrap="square" lIns="266752" tIns="277368" rIns="277368" bIns="277368" numCol="1" spcCol="1270" anchor="ctr" anchorCtr="0">
            <a:noAutofit/>
          </a:bodyPr>
          <a:lstStyle/>
          <a:p>
            <a:pPr lvl="0" algn="l" defTabSz="1733550">
              <a:lnSpc>
                <a:spcPct val="90000"/>
              </a:lnSpc>
              <a:spcBef>
                <a:spcPct val="0"/>
              </a:spcBef>
              <a:spcAft>
                <a:spcPct val="35000"/>
              </a:spcAft>
            </a:pPr>
            <a:r>
              <a:rPr lang="es-ES" sz="3200" b="1" kern="1200" dirty="0">
                <a:effectLst>
                  <a:outerShdw blurRad="38100" dist="38100" dir="2700000" algn="tl">
                    <a:srgbClr val="000000">
                      <a:alpha val="43137"/>
                    </a:srgbClr>
                  </a:outerShdw>
                </a:effectLst>
              </a:rPr>
              <a:t>VALOR EN USO (Deterioro)</a:t>
            </a:r>
          </a:p>
        </p:txBody>
      </p:sp>
      <p:sp>
        <p:nvSpPr>
          <p:cNvPr id="17" name="1 Título"/>
          <p:cNvSpPr txBox="1">
            <a:spLocks/>
          </p:cNvSpPr>
          <p:nvPr/>
        </p:nvSpPr>
        <p:spPr>
          <a:xfrm>
            <a:off x="-108520" y="3671568"/>
            <a:ext cx="2088232" cy="1629640"/>
          </a:xfrm>
          <a:prstGeom prst="rect">
            <a:avLst/>
          </a:prstGeom>
        </p:spPr>
        <p:txBody>
          <a:bodyPr/>
          <a:lstStyle>
            <a:lvl1pPr algn="ctr" defTabSz="914400" rtl="0" eaLnBrk="1" latinLnBrk="0" hangingPunct="1">
              <a:spcBef>
                <a:spcPct val="0"/>
              </a:spcBef>
              <a:buNone/>
              <a:defRPr sz="1800" kern="1200" baseline="0">
                <a:solidFill>
                  <a:schemeClr val="bg1"/>
                </a:solidFill>
                <a:latin typeface="+mj-lt"/>
                <a:ea typeface="+mj-ea"/>
                <a:cs typeface="+mj-cs"/>
              </a:defRPr>
            </a:lvl1pPr>
          </a:lstStyle>
          <a:p>
            <a:r>
              <a:rPr lang="es-ES" sz="3400" b="1" dirty="0">
                <a:solidFill>
                  <a:schemeClr val="tx1"/>
                </a:solidFill>
              </a:rPr>
              <a:t>CRITERIOSDE MEDICIÓN</a:t>
            </a:r>
          </a:p>
        </p:txBody>
      </p:sp>
      <p:sp>
        <p:nvSpPr>
          <p:cNvPr id="18" name="Rectángulo 17"/>
          <p:cNvSpPr/>
          <p:nvPr/>
        </p:nvSpPr>
        <p:spPr>
          <a:xfrm>
            <a:off x="1017119" y="188640"/>
            <a:ext cx="7109767" cy="646331"/>
          </a:xfrm>
          <a:prstGeom prst="rect">
            <a:avLst/>
          </a:prstGeom>
        </p:spPr>
        <p:txBody>
          <a:bodyPr wrap="none">
            <a:spAutoFit/>
          </a:bodyPr>
          <a:lstStyle/>
          <a:p>
            <a:r>
              <a:rPr lang="es-ES" sz="3600" b="1" dirty="0">
                <a:solidFill>
                  <a:schemeClr val="bg1"/>
                </a:solidFill>
                <a:latin typeface="Arial" panose="020B0604020202020204" pitchFamily="34" charset="0"/>
                <a:cs typeface="Arial" panose="020B0604020202020204" pitchFamily="34" charset="0"/>
              </a:rPr>
              <a:t>M A R C O   C O N C E P T U A L</a:t>
            </a:r>
            <a:endParaRPr lang="es-CO" sz="3600" dirty="0">
              <a:solidFill>
                <a:schemeClr val="bg1"/>
              </a:solidFill>
            </a:endParaRPr>
          </a:p>
        </p:txBody>
      </p:sp>
    </p:spTree>
    <p:extLst>
      <p:ext uri="{BB962C8B-B14F-4D97-AF65-F5344CB8AC3E}">
        <p14:creationId xmlns:p14="http://schemas.microsoft.com/office/powerpoint/2010/main" val="2372847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57</a:t>
            </a:fld>
            <a:endParaRPr lang="es-ES_tradnl" dirty="0"/>
          </a:p>
        </p:txBody>
      </p:sp>
      <p:sp>
        <p:nvSpPr>
          <p:cNvPr id="6" name="Rectángulo 5"/>
          <p:cNvSpPr/>
          <p:nvPr/>
        </p:nvSpPr>
        <p:spPr>
          <a:xfrm>
            <a:off x="125413" y="44624"/>
            <a:ext cx="8911083" cy="954107"/>
          </a:xfrm>
          <a:prstGeom prst="rect">
            <a:avLst/>
          </a:prstGeom>
        </p:spPr>
        <p:txBody>
          <a:bodyPr wrap="square">
            <a:spAutoFit/>
          </a:bodyPr>
          <a:lstStyle/>
          <a:p>
            <a:pPr algn="ctr"/>
            <a:r>
              <a:rPr lang="es-ES" sz="2800" b="1" dirty="0">
                <a:solidFill>
                  <a:schemeClr val="bg1"/>
                </a:solidFill>
                <a:latin typeface="Arial" panose="020B0604020202020204" pitchFamily="34" charset="0"/>
                <a:cs typeface="Arial" panose="020B0604020202020204" pitchFamily="34" charset="0"/>
              </a:rPr>
              <a:t>PRINCIPALES ASPECTOS DEL  MARCO NORMATIVO  PARA  ENTIDADES  DE  GOBIERNO </a:t>
            </a:r>
            <a:endParaRPr lang="es-CO" sz="2800" dirty="0">
              <a:solidFill>
                <a:schemeClr val="bg1"/>
              </a:solidFill>
            </a:endParaRPr>
          </a:p>
        </p:txBody>
      </p:sp>
      <p:sp>
        <p:nvSpPr>
          <p:cNvPr id="7" name="8 Forma libre"/>
          <p:cNvSpPr/>
          <p:nvPr/>
        </p:nvSpPr>
        <p:spPr>
          <a:xfrm>
            <a:off x="242726" y="1370239"/>
            <a:ext cx="8676456" cy="973790"/>
          </a:xfrm>
          <a:custGeom>
            <a:avLst/>
            <a:gdLst>
              <a:gd name="connsiteX0" fmla="*/ 0 w 1507457"/>
              <a:gd name="connsiteY0" fmla="*/ 0 h 715264"/>
              <a:gd name="connsiteX1" fmla="*/ 1507457 w 1507457"/>
              <a:gd name="connsiteY1" fmla="*/ 0 h 715264"/>
              <a:gd name="connsiteX2" fmla="*/ 1507457 w 1507457"/>
              <a:gd name="connsiteY2" fmla="*/ 715264 h 715264"/>
              <a:gd name="connsiteX3" fmla="*/ 0 w 1507457"/>
              <a:gd name="connsiteY3" fmla="*/ 715264 h 715264"/>
              <a:gd name="connsiteX4" fmla="*/ 0 w 1507457"/>
              <a:gd name="connsiteY4" fmla="*/ 0 h 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57" h="715264">
                <a:moveTo>
                  <a:pt x="0" y="0"/>
                </a:moveTo>
                <a:lnTo>
                  <a:pt x="1507457" y="0"/>
                </a:lnTo>
                <a:lnTo>
                  <a:pt x="1507457" y="715264"/>
                </a:lnTo>
                <a:lnTo>
                  <a:pt x="0" y="715264"/>
                </a:lnTo>
                <a:lnTo>
                  <a:pt x="0" y="0"/>
                </a:lnTo>
                <a:close/>
              </a:path>
            </a:pathLst>
          </a:custGeom>
          <a:solidFill>
            <a:schemeClr val="bg2">
              <a:lumMod val="75000"/>
            </a:schemeClr>
          </a:solidFill>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lvl="0" algn="ctr" defTabSz="355600">
              <a:lnSpc>
                <a:spcPct val="90000"/>
              </a:lnSpc>
              <a:spcBef>
                <a:spcPct val="0"/>
              </a:spcBef>
              <a:spcAft>
                <a:spcPct val="35000"/>
              </a:spcAft>
            </a:pPr>
            <a:r>
              <a:rPr lang="es-ES" sz="2500" b="1" kern="1200" dirty="0">
                <a:solidFill>
                  <a:schemeClr val="bg1"/>
                </a:solidFill>
              </a:rPr>
              <a:t>NORMAS PARA EL RECONOCIMIENTO, MEDICIÓN, REVELACIÓN  Y PRESENTACIÓN DE LOS HECHOS ECONÓMICOS </a:t>
            </a:r>
          </a:p>
        </p:txBody>
      </p:sp>
      <p:sp>
        <p:nvSpPr>
          <p:cNvPr id="8" name="7 Forma libre"/>
          <p:cNvSpPr/>
          <p:nvPr/>
        </p:nvSpPr>
        <p:spPr>
          <a:xfrm>
            <a:off x="6588224" y="2492896"/>
            <a:ext cx="2448272" cy="3531393"/>
          </a:xfrm>
          <a:custGeom>
            <a:avLst/>
            <a:gdLst>
              <a:gd name="connsiteX0" fmla="*/ 0 w 1507457"/>
              <a:gd name="connsiteY0" fmla="*/ 0 h 3349955"/>
              <a:gd name="connsiteX1" fmla="*/ 251243 w 1507457"/>
              <a:gd name="connsiteY1" fmla="*/ 0 h 3349955"/>
              <a:gd name="connsiteX2" fmla="*/ 251243 w 1507457"/>
              <a:gd name="connsiteY2" fmla="*/ 0 h 3349955"/>
              <a:gd name="connsiteX3" fmla="*/ 628107 w 1507457"/>
              <a:gd name="connsiteY3" fmla="*/ 0 h 3349955"/>
              <a:gd name="connsiteX4" fmla="*/ 1507457 w 1507457"/>
              <a:gd name="connsiteY4" fmla="*/ 0 h 3349955"/>
              <a:gd name="connsiteX5" fmla="*/ 1507457 w 1507457"/>
              <a:gd name="connsiteY5" fmla="*/ 558326 h 3349955"/>
              <a:gd name="connsiteX6" fmla="*/ 1507457 w 1507457"/>
              <a:gd name="connsiteY6" fmla="*/ 558326 h 3349955"/>
              <a:gd name="connsiteX7" fmla="*/ 1507457 w 1507457"/>
              <a:gd name="connsiteY7" fmla="*/ 1395815 h 3349955"/>
              <a:gd name="connsiteX8" fmla="*/ 1507457 w 1507457"/>
              <a:gd name="connsiteY8" fmla="*/ 3349955 h 3349955"/>
              <a:gd name="connsiteX9" fmla="*/ 628107 w 1507457"/>
              <a:gd name="connsiteY9" fmla="*/ 3349955 h 3349955"/>
              <a:gd name="connsiteX10" fmla="*/ 251243 w 1507457"/>
              <a:gd name="connsiteY10" fmla="*/ 3349955 h 3349955"/>
              <a:gd name="connsiteX11" fmla="*/ 251243 w 1507457"/>
              <a:gd name="connsiteY11" fmla="*/ 3349955 h 3349955"/>
              <a:gd name="connsiteX12" fmla="*/ 0 w 1507457"/>
              <a:gd name="connsiteY12" fmla="*/ 3349955 h 3349955"/>
              <a:gd name="connsiteX13" fmla="*/ 0 w 1507457"/>
              <a:gd name="connsiteY13" fmla="*/ 1395815 h 3349955"/>
              <a:gd name="connsiteX14" fmla="*/ 0 w 1507457"/>
              <a:gd name="connsiteY14" fmla="*/ 1674978 h 3349955"/>
              <a:gd name="connsiteX15" fmla="*/ 0 w 1507457"/>
              <a:gd name="connsiteY15" fmla="*/ 558326 h 3349955"/>
              <a:gd name="connsiteX16" fmla="*/ 0 w 1507457"/>
              <a:gd name="connsiteY16" fmla="*/ 0 h 33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349955">
                <a:moveTo>
                  <a:pt x="0" y="0"/>
                </a:moveTo>
                <a:lnTo>
                  <a:pt x="251243" y="0"/>
                </a:lnTo>
                <a:lnTo>
                  <a:pt x="251243" y="0"/>
                </a:lnTo>
                <a:lnTo>
                  <a:pt x="628107" y="0"/>
                </a:lnTo>
                <a:lnTo>
                  <a:pt x="1507457" y="0"/>
                </a:lnTo>
                <a:lnTo>
                  <a:pt x="1507457" y="558326"/>
                </a:lnTo>
                <a:lnTo>
                  <a:pt x="1507457" y="558326"/>
                </a:lnTo>
                <a:lnTo>
                  <a:pt x="1507457" y="1395815"/>
                </a:lnTo>
                <a:lnTo>
                  <a:pt x="1507457" y="3349955"/>
                </a:lnTo>
                <a:lnTo>
                  <a:pt x="628107" y="3349955"/>
                </a:lnTo>
                <a:lnTo>
                  <a:pt x="251243" y="3349955"/>
                </a:lnTo>
                <a:lnTo>
                  <a:pt x="251243" y="3349955"/>
                </a:lnTo>
                <a:lnTo>
                  <a:pt x="0" y="3349955"/>
                </a:lnTo>
                <a:lnTo>
                  <a:pt x="0" y="1395815"/>
                </a:lnTo>
                <a:lnTo>
                  <a:pt x="0" y="1674978"/>
                </a:lnTo>
                <a:lnTo>
                  <a:pt x="0" y="558326"/>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216715" tIns="25400" rIns="25400" bIns="25400" numCol="1" spcCol="1270" anchor="t" anchorCtr="0">
            <a:noAutofit/>
          </a:bodyPr>
          <a:lstStyle/>
          <a:p>
            <a:pPr lvl="0" defTabSz="355600">
              <a:lnSpc>
                <a:spcPct val="90000"/>
              </a:lnSpc>
              <a:spcBef>
                <a:spcPct val="0"/>
              </a:spcBef>
              <a:spcAft>
                <a:spcPct val="35000"/>
              </a:spcAft>
            </a:pPr>
            <a:endParaRPr lang="es-ES" sz="2400" b="1" kern="1200" dirty="0">
              <a:solidFill>
                <a:schemeClr val="tx1"/>
              </a:solidFill>
            </a:endParaRPr>
          </a:p>
          <a:p>
            <a:pPr lvl="0" defTabSz="355600">
              <a:lnSpc>
                <a:spcPct val="90000"/>
              </a:lnSpc>
              <a:spcBef>
                <a:spcPct val="0"/>
              </a:spcBef>
              <a:spcAft>
                <a:spcPct val="35000"/>
              </a:spcAft>
            </a:pPr>
            <a:r>
              <a:rPr lang="es-ES" sz="2400" b="1" kern="1200" dirty="0">
                <a:solidFill>
                  <a:schemeClr val="tx1"/>
                </a:solidFill>
              </a:rPr>
              <a:t>REVELACIONES MAS EXIGENTES RELACIONADAS CON LOS </a:t>
            </a:r>
            <a:r>
              <a:rPr lang="es-ES" sz="2400" b="1" dirty="0">
                <a:solidFill>
                  <a:schemeClr val="tx1"/>
                </a:solidFill>
              </a:rPr>
              <a:t>E</a:t>
            </a:r>
            <a:r>
              <a:rPr lang="es-ES" sz="2400" b="1" kern="1200" dirty="0">
                <a:solidFill>
                  <a:schemeClr val="tx1"/>
                </a:solidFill>
              </a:rPr>
              <a:t>LEMENTOS DE LOS ESTADOS FINANCIEROS</a:t>
            </a:r>
          </a:p>
        </p:txBody>
      </p:sp>
      <p:sp>
        <p:nvSpPr>
          <p:cNvPr id="9" name="9 Forma libre"/>
          <p:cNvSpPr/>
          <p:nvPr/>
        </p:nvSpPr>
        <p:spPr>
          <a:xfrm>
            <a:off x="29732" y="2564904"/>
            <a:ext cx="6486484" cy="4248472"/>
          </a:xfrm>
          <a:custGeom>
            <a:avLst/>
            <a:gdLst>
              <a:gd name="connsiteX0" fmla="*/ 0 w 1507457"/>
              <a:gd name="connsiteY0" fmla="*/ 0 h 3110992"/>
              <a:gd name="connsiteX1" fmla="*/ 879350 w 1507457"/>
              <a:gd name="connsiteY1" fmla="*/ 0 h 3110992"/>
              <a:gd name="connsiteX2" fmla="*/ 879350 w 1507457"/>
              <a:gd name="connsiteY2" fmla="*/ 0 h 3110992"/>
              <a:gd name="connsiteX3" fmla="*/ 1256214 w 1507457"/>
              <a:gd name="connsiteY3" fmla="*/ 0 h 3110992"/>
              <a:gd name="connsiteX4" fmla="*/ 1507457 w 1507457"/>
              <a:gd name="connsiteY4" fmla="*/ 0 h 3110992"/>
              <a:gd name="connsiteX5" fmla="*/ 1507457 w 1507457"/>
              <a:gd name="connsiteY5" fmla="*/ 1814745 h 3110992"/>
              <a:gd name="connsiteX6" fmla="*/ 1695889 w 1507457"/>
              <a:gd name="connsiteY6" fmla="*/ 2203516 h 3110992"/>
              <a:gd name="connsiteX7" fmla="*/ 1507457 w 1507457"/>
              <a:gd name="connsiteY7" fmla="*/ 2592493 h 3110992"/>
              <a:gd name="connsiteX8" fmla="*/ 1507457 w 1507457"/>
              <a:gd name="connsiteY8" fmla="*/ 3110992 h 3110992"/>
              <a:gd name="connsiteX9" fmla="*/ 1256214 w 1507457"/>
              <a:gd name="connsiteY9" fmla="*/ 3110992 h 3110992"/>
              <a:gd name="connsiteX10" fmla="*/ 879350 w 1507457"/>
              <a:gd name="connsiteY10" fmla="*/ 3110992 h 3110992"/>
              <a:gd name="connsiteX11" fmla="*/ 879350 w 1507457"/>
              <a:gd name="connsiteY11" fmla="*/ 3110992 h 3110992"/>
              <a:gd name="connsiteX12" fmla="*/ 0 w 1507457"/>
              <a:gd name="connsiteY12" fmla="*/ 3110992 h 3110992"/>
              <a:gd name="connsiteX13" fmla="*/ 0 w 1507457"/>
              <a:gd name="connsiteY13" fmla="*/ 2592493 h 3110992"/>
              <a:gd name="connsiteX14" fmla="*/ 0 w 1507457"/>
              <a:gd name="connsiteY14" fmla="*/ 1814745 h 3110992"/>
              <a:gd name="connsiteX15" fmla="*/ 0 w 1507457"/>
              <a:gd name="connsiteY15" fmla="*/ 1814745 h 3110992"/>
              <a:gd name="connsiteX16" fmla="*/ 0 w 1507457"/>
              <a:gd name="connsiteY16" fmla="*/ 0 h 31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110992">
                <a:moveTo>
                  <a:pt x="0" y="0"/>
                </a:moveTo>
                <a:lnTo>
                  <a:pt x="879350" y="0"/>
                </a:lnTo>
                <a:lnTo>
                  <a:pt x="879350" y="0"/>
                </a:lnTo>
                <a:lnTo>
                  <a:pt x="1256214" y="0"/>
                </a:lnTo>
                <a:lnTo>
                  <a:pt x="1507457" y="0"/>
                </a:lnTo>
                <a:lnTo>
                  <a:pt x="1507457" y="1814745"/>
                </a:lnTo>
                <a:lnTo>
                  <a:pt x="1695889" y="2203516"/>
                </a:lnTo>
                <a:lnTo>
                  <a:pt x="1507457" y="2592493"/>
                </a:lnTo>
                <a:lnTo>
                  <a:pt x="1507457" y="3110992"/>
                </a:lnTo>
                <a:lnTo>
                  <a:pt x="1256214" y="3110992"/>
                </a:lnTo>
                <a:lnTo>
                  <a:pt x="879350" y="3110992"/>
                </a:lnTo>
                <a:lnTo>
                  <a:pt x="879350" y="3110992"/>
                </a:lnTo>
                <a:lnTo>
                  <a:pt x="0" y="3110992"/>
                </a:lnTo>
                <a:lnTo>
                  <a:pt x="0" y="2592493"/>
                </a:lnTo>
                <a:lnTo>
                  <a:pt x="0" y="1814745"/>
                </a:lnTo>
                <a:lnTo>
                  <a:pt x="0" y="1814745"/>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6544757"/>
              <a:satOff val="-351"/>
              <a:lumOff val="5682"/>
              <a:alphaOff val="0"/>
            </a:schemeClr>
          </a:fillRef>
          <a:effectRef idx="0">
            <a:schemeClr val="accent1">
              <a:tint val="50000"/>
              <a:hueOff val="-6544757"/>
              <a:satOff val="-351"/>
              <a:lumOff val="5682"/>
              <a:alphaOff val="0"/>
            </a:schemeClr>
          </a:effectRef>
          <a:fontRef idx="minor">
            <a:schemeClr val="lt1">
              <a:hueOff val="0"/>
              <a:satOff val="0"/>
              <a:lumOff val="0"/>
              <a:alphaOff val="0"/>
            </a:schemeClr>
          </a:fontRef>
        </p:style>
        <p:txBody>
          <a:bodyPr spcFirstLastPara="0" vert="horz" wrap="square" lIns="216716" tIns="25400" rIns="25399" bIns="25400" numCol="1" spcCol="1270" anchor="t" anchorCtr="0">
            <a:noAutofit/>
          </a:bodyPr>
          <a:lstStyle/>
          <a:p>
            <a:r>
              <a:rPr lang="es-ES" sz="3000" b="1" dirty="0">
                <a:solidFill>
                  <a:schemeClr val="tx1"/>
                </a:solidFill>
              </a:rPr>
              <a:t>Desarrollo de nuevas normas, entre otras: Instrumentos Financieros, Propiedades de Inversión, Arrendamientos, Activos Biológicos, Deterioro del Valor de los Activos Generadores y no Generadores de Efectivo, Ingresos sin Contraprestación Acuerdos de Concesión y Consolidación de Estados Financieros</a:t>
            </a:r>
            <a:r>
              <a:rPr lang="es-ES" sz="3000" dirty="0">
                <a:solidFill>
                  <a:schemeClr val="tx1"/>
                </a:solidFill>
              </a:rPr>
              <a:t>.</a:t>
            </a:r>
          </a:p>
        </p:txBody>
      </p:sp>
    </p:spTree>
    <p:extLst>
      <p:ext uri="{BB962C8B-B14F-4D97-AF65-F5344CB8AC3E}">
        <p14:creationId xmlns:p14="http://schemas.microsoft.com/office/powerpoint/2010/main" val="31745579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58</a:t>
            </a:fld>
            <a:endParaRPr lang="es-ES_tradnl" dirty="0"/>
          </a:p>
        </p:txBody>
      </p:sp>
      <p:sp>
        <p:nvSpPr>
          <p:cNvPr id="6" name="Rectángulo 5"/>
          <p:cNvSpPr/>
          <p:nvPr/>
        </p:nvSpPr>
        <p:spPr>
          <a:xfrm>
            <a:off x="0" y="116632"/>
            <a:ext cx="8964488" cy="1871282"/>
          </a:xfrm>
          <a:prstGeom prst="rect">
            <a:avLst/>
          </a:prstGeom>
        </p:spPr>
        <p:txBody>
          <a:bodyPr wrap="square">
            <a:spAutoFit/>
          </a:bodyPr>
          <a:lstStyle/>
          <a:p>
            <a:pPr algn="ctr"/>
            <a:r>
              <a:rPr lang="es-ES" sz="2700" b="1" dirty="0">
                <a:solidFill>
                  <a:schemeClr val="bg1"/>
                </a:solidFill>
                <a:latin typeface="Arial" panose="020B0604020202020204" pitchFamily="34" charset="0"/>
                <a:cs typeface="Arial" panose="020B0604020202020204" pitchFamily="34" charset="0"/>
              </a:rPr>
              <a:t>ALGUNAS IMPLICACIONES DE LA IMPLEMENTACIÓN DEL NUEVO MARCO NORMATIVO</a:t>
            </a:r>
          </a:p>
          <a:p>
            <a:r>
              <a:rPr lang="es-ES" sz="2800" b="1" dirty="0">
                <a:solidFill>
                  <a:schemeClr val="bg1"/>
                </a:solidFill>
                <a:latin typeface="Arial" panose="020B0604020202020204" pitchFamily="34" charset="0"/>
                <a:cs typeface="Arial" panose="020B0604020202020204" pitchFamily="34" charset="0"/>
              </a:rPr>
              <a:t> </a:t>
            </a:r>
            <a:br>
              <a:rPr lang="es-ES" sz="2800" b="1" dirty="0">
                <a:solidFill>
                  <a:schemeClr val="bg1"/>
                </a:solidFill>
                <a:latin typeface="Arial" panose="020B0604020202020204" pitchFamily="34" charset="0"/>
                <a:cs typeface="Arial" panose="020B0604020202020204" pitchFamily="34" charset="0"/>
              </a:rPr>
            </a:br>
            <a:r>
              <a:rPr lang="es-ES" sz="2800" b="1" dirty="0">
                <a:solidFill>
                  <a:schemeClr val="bg1"/>
                </a:solidFill>
                <a:latin typeface="Arial" panose="020B0604020202020204" pitchFamily="34" charset="0"/>
                <a:cs typeface="Arial" panose="020B0604020202020204" pitchFamily="34" charset="0"/>
              </a:rPr>
              <a:t>DEL NUEVO MARCO NORMATIVO </a:t>
            </a:r>
            <a:endParaRPr lang="es-CO" sz="2800" dirty="0">
              <a:solidFill>
                <a:schemeClr val="bg1"/>
              </a:solidFill>
            </a:endParaRPr>
          </a:p>
        </p:txBody>
      </p:sp>
      <p:sp>
        <p:nvSpPr>
          <p:cNvPr id="7" name="8 Rectángulo"/>
          <p:cNvSpPr/>
          <p:nvPr/>
        </p:nvSpPr>
        <p:spPr>
          <a:xfrm>
            <a:off x="118645" y="1630297"/>
            <a:ext cx="8951196" cy="4841064"/>
          </a:xfrm>
          <a:prstGeom prst="rect">
            <a:avLst/>
          </a:prstGeom>
          <a:solidFill>
            <a:schemeClr val="accent1">
              <a:lumMod val="20000"/>
              <a:lumOff val="80000"/>
              <a:alpha val="90000"/>
            </a:schemeClr>
          </a:solidFill>
          <a:ln>
            <a:solidFill>
              <a:srgbClr val="FFFF00"/>
            </a:solidFill>
          </a:ln>
          <a:effectLst>
            <a:glow rad="139700">
              <a:schemeClr val="accent5">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9 Forma libre"/>
          <p:cNvSpPr/>
          <p:nvPr/>
        </p:nvSpPr>
        <p:spPr>
          <a:xfrm>
            <a:off x="302262" y="1386255"/>
            <a:ext cx="8590218" cy="1757733"/>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1825" tIns="23057" rIns="221825" bIns="23057" numCol="1" spcCol="1270" anchor="ctr" anchorCtr="0">
            <a:noAutofit/>
          </a:bodyPr>
          <a:lstStyle/>
          <a:p>
            <a:pPr lvl="0" algn="just" defTabSz="622300">
              <a:lnSpc>
                <a:spcPct val="90000"/>
              </a:lnSpc>
              <a:spcBef>
                <a:spcPct val="0"/>
              </a:spcBef>
              <a:spcAft>
                <a:spcPct val="35000"/>
              </a:spcAft>
            </a:pPr>
            <a:r>
              <a:rPr lang="es-ES" sz="3200" b="1" kern="1200" dirty="0">
                <a:solidFill>
                  <a:schemeClr val="tx1"/>
                </a:solidFill>
              </a:rPr>
              <a:t>Impacto en la situación financiera de la entidad por el retiro de activos y la incorporación de pasivos, a partir de las definiciones de activo o pasivo del nuevo marco normativo</a:t>
            </a:r>
          </a:p>
        </p:txBody>
      </p:sp>
      <p:sp>
        <p:nvSpPr>
          <p:cNvPr id="9" name="11 Forma libre"/>
          <p:cNvSpPr/>
          <p:nvPr/>
        </p:nvSpPr>
        <p:spPr>
          <a:xfrm>
            <a:off x="251520" y="3356992"/>
            <a:ext cx="8712968" cy="1056619"/>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744128"/>
              <a:satOff val="4483"/>
              <a:lumOff val="359"/>
              <a:alphaOff val="0"/>
            </a:schemeClr>
          </a:fillRef>
          <a:effectRef idx="0">
            <a:schemeClr val="accent4">
              <a:hueOff val="-744128"/>
              <a:satOff val="4483"/>
              <a:lumOff val="359"/>
              <a:alphaOff val="0"/>
            </a:schemeClr>
          </a:effectRef>
          <a:fontRef idx="minor">
            <a:schemeClr val="lt1"/>
          </a:fontRef>
        </p:style>
        <p:txBody>
          <a:bodyPr spcFirstLastPara="0" vert="horz" wrap="square" lIns="221825" tIns="23057" rIns="221825" bIns="23057" numCol="1" spcCol="1270" anchor="ctr" anchorCtr="0">
            <a:noAutofit/>
          </a:bodyPr>
          <a:lstStyle/>
          <a:p>
            <a:pPr lvl="0" algn="l" defTabSz="622300">
              <a:lnSpc>
                <a:spcPct val="90000"/>
              </a:lnSpc>
              <a:spcBef>
                <a:spcPct val="0"/>
              </a:spcBef>
              <a:spcAft>
                <a:spcPct val="35000"/>
              </a:spcAft>
            </a:pPr>
            <a:r>
              <a:rPr lang="es-ES" sz="3200" b="1" kern="1200" dirty="0">
                <a:solidFill>
                  <a:schemeClr val="tx1"/>
                </a:solidFill>
              </a:rPr>
              <a:t>Reconocimiento de los activos a partir del criterio de control y no de propiedad.</a:t>
            </a:r>
          </a:p>
        </p:txBody>
      </p:sp>
      <p:sp>
        <p:nvSpPr>
          <p:cNvPr id="10" name="13 Forma libre"/>
          <p:cNvSpPr/>
          <p:nvPr/>
        </p:nvSpPr>
        <p:spPr>
          <a:xfrm>
            <a:off x="251520" y="4626615"/>
            <a:ext cx="8712968" cy="2163123"/>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txBody>
          <a:bodyPr spcFirstLastPara="0" vert="horz" wrap="square" lIns="221825" tIns="23057" rIns="221825" bIns="23057" numCol="1" spcCol="1270" anchor="ctr" anchorCtr="0">
            <a:noAutofit/>
          </a:bodyPr>
          <a:lstStyle/>
          <a:p>
            <a:pPr lvl="0" defTabSz="622300">
              <a:lnSpc>
                <a:spcPct val="90000"/>
              </a:lnSpc>
              <a:spcBef>
                <a:spcPct val="0"/>
              </a:spcBef>
              <a:spcAft>
                <a:spcPct val="35000"/>
              </a:spcAft>
            </a:pPr>
            <a:r>
              <a:rPr lang="es-ES" sz="3200" b="1" kern="1200" dirty="0">
                <a:solidFill>
                  <a:schemeClr val="tx1"/>
                </a:solidFill>
              </a:rPr>
              <a:t>Criterios transversales de reconocimiento: Asociación del hecho económico con los elementos de los estados financieros; medición fiable y probabilidad de entrada o salida de flujos</a:t>
            </a:r>
          </a:p>
        </p:txBody>
      </p:sp>
    </p:spTree>
    <p:extLst>
      <p:ext uri="{BB962C8B-B14F-4D97-AF65-F5344CB8AC3E}">
        <p14:creationId xmlns:p14="http://schemas.microsoft.com/office/powerpoint/2010/main" val="3479584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59</a:t>
            </a:fld>
            <a:endParaRPr lang="es-ES_tradnl" dirty="0"/>
          </a:p>
        </p:txBody>
      </p:sp>
      <p:sp>
        <p:nvSpPr>
          <p:cNvPr id="11" name="8 Rectángulo"/>
          <p:cNvSpPr/>
          <p:nvPr/>
        </p:nvSpPr>
        <p:spPr>
          <a:xfrm>
            <a:off x="138677" y="1772816"/>
            <a:ext cx="8897819" cy="4693072"/>
          </a:xfrm>
          <a:prstGeom prst="rect">
            <a:avLst/>
          </a:prstGeom>
          <a:solidFill>
            <a:schemeClr val="accent1">
              <a:lumMod val="20000"/>
              <a:lumOff val="80000"/>
              <a:alpha val="90000"/>
            </a:schemeClr>
          </a:solidFill>
          <a:ln>
            <a:solidFill>
              <a:srgbClr val="FFFF00"/>
            </a:solidFill>
          </a:ln>
          <a:effectLst>
            <a:glow rad="139700">
              <a:schemeClr val="accent1">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15 Forma libre"/>
          <p:cNvSpPr/>
          <p:nvPr/>
        </p:nvSpPr>
        <p:spPr>
          <a:xfrm>
            <a:off x="323528" y="1052736"/>
            <a:ext cx="8559243" cy="1062559"/>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221825" tIns="23057" rIns="221825" bIns="23057" numCol="1" spcCol="1270" anchor="ctr" anchorCtr="0">
            <a:noAutofit/>
          </a:bodyPr>
          <a:lstStyle/>
          <a:p>
            <a:pPr lvl="0" algn="l" defTabSz="622300">
              <a:lnSpc>
                <a:spcPct val="90000"/>
              </a:lnSpc>
              <a:spcBef>
                <a:spcPct val="0"/>
              </a:spcBef>
              <a:spcAft>
                <a:spcPct val="35000"/>
              </a:spcAft>
            </a:pPr>
            <a:r>
              <a:rPr lang="es-ES" sz="3200" b="1" kern="1200" dirty="0">
                <a:solidFill>
                  <a:schemeClr val="tx1"/>
                </a:solidFill>
              </a:rPr>
              <a:t>Mayores demandas en torno a estimaciones y aplicación de juicios profesionales</a:t>
            </a:r>
          </a:p>
        </p:txBody>
      </p:sp>
      <p:sp>
        <p:nvSpPr>
          <p:cNvPr id="13" name="17 Forma libre"/>
          <p:cNvSpPr/>
          <p:nvPr/>
        </p:nvSpPr>
        <p:spPr>
          <a:xfrm>
            <a:off x="323528" y="2204864"/>
            <a:ext cx="8568952" cy="1990202"/>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txBody>
          <a:bodyPr spcFirstLastPara="0" vert="horz" wrap="square" lIns="221825" tIns="23057" rIns="221825" bIns="23057" numCol="1" spcCol="1270" anchor="ctr" anchorCtr="0">
            <a:noAutofit/>
          </a:bodyPr>
          <a:lstStyle/>
          <a:p>
            <a:pPr lvl="0" defTabSz="622300">
              <a:lnSpc>
                <a:spcPct val="90000"/>
              </a:lnSpc>
              <a:spcBef>
                <a:spcPct val="0"/>
              </a:spcBef>
              <a:spcAft>
                <a:spcPct val="35000"/>
              </a:spcAft>
            </a:pPr>
            <a:r>
              <a:rPr lang="es-ES" sz="3200" b="1" kern="1200" dirty="0">
                <a:solidFill>
                  <a:schemeClr val="tx1"/>
                </a:solidFill>
              </a:rPr>
              <a:t>Reclasificaciones de partidas. Por ejemplo, de PPE a Propiedades de inversión o a Activos Biológicos; de Bienes Adquiridos en Leasing Financiero a PPE, entre otras.</a:t>
            </a:r>
          </a:p>
        </p:txBody>
      </p:sp>
      <p:sp>
        <p:nvSpPr>
          <p:cNvPr id="14" name="19 Forma libre"/>
          <p:cNvSpPr/>
          <p:nvPr/>
        </p:nvSpPr>
        <p:spPr>
          <a:xfrm>
            <a:off x="323528" y="4365104"/>
            <a:ext cx="8568952" cy="1193229"/>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3720641"/>
              <a:satOff val="22416"/>
              <a:lumOff val="1797"/>
              <a:alphaOff val="0"/>
            </a:schemeClr>
          </a:fillRef>
          <a:effectRef idx="0">
            <a:schemeClr val="accent4">
              <a:hueOff val="-3720641"/>
              <a:satOff val="22416"/>
              <a:lumOff val="1797"/>
              <a:alphaOff val="0"/>
            </a:schemeClr>
          </a:effectRef>
          <a:fontRef idx="minor">
            <a:schemeClr val="lt1"/>
          </a:fontRef>
        </p:style>
        <p:txBody>
          <a:bodyPr spcFirstLastPara="0" vert="horz" wrap="square" lIns="221825" tIns="23057" rIns="221825" bIns="23057" numCol="1" spcCol="1270" anchor="ctr" anchorCtr="0">
            <a:noAutofit/>
          </a:bodyPr>
          <a:lstStyle/>
          <a:p>
            <a:pPr lvl="0" algn="just" defTabSz="622300">
              <a:lnSpc>
                <a:spcPct val="90000"/>
              </a:lnSpc>
              <a:spcBef>
                <a:spcPct val="0"/>
              </a:spcBef>
              <a:spcAft>
                <a:spcPct val="35000"/>
              </a:spcAft>
            </a:pPr>
            <a:r>
              <a:rPr lang="es-ES" sz="3200" b="1" kern="1200" dirty="0">
                <a:solidFill>
                  <a:schemeClr val="tx1"/>
                </a:solidFill>
              </a:rPr>
              <a:t>Desarrollo de procedimientos en cada una de las entidades para efectos de evaluar indicios de deterioro.</a:t>
            </a:r>
          </a:p>
        </p:txBody>
      </p:sp>
      <p:sp>
        <p:nvSpPr>
          <p:cNvPr id="15" name="21 Forma libre"/>
          <p:cNvSpPr/>
          <p:nvPr/>
        </p:nvSpPr>
        <p:spPr>
          <a:xfrm>
            <a:off x="323528" y="5661248"/>
            <a:ext cx="8568952" cy="1128490"/>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221825" tIns="23057" rIns="221825" bIns="23057" numCol="1" spcCol="1270" anchor="ctr" anchorCtr="0">
            <a:noAutofit/>
          </a:bodyPr>
          <a:lstStyle/>
          <a:p>
            <a:pPr lvl="0" algn="l" defTabSz="622300">
              <a:lnSpc>
                <a:spcPct val="90000"/>
              </a:lnSpc>
              <a:spcBef>
                <a:spcPct val="0"/>
              </a:spcBef>
              <a:spcAft>
                <a:spcPct val="35000"/>
              </a:spcAft>
            </a:pPr>
            <a:r>
              <a:rPr lang="es-ES" sz="3200" b="1" kern="1200" dirty="0">
                <a:solidFill>
                  <a:schemeClr val="tx1"/>
                </a:solidFill>
              </a:rPr>
              <a:t>Mayor exigencia en la información a revelar</a:t>
            </a:r>
          </a:p>
        </p:txBody>
      </p:sp>
      <p:sp>
        <p:nvSpPr>
          <p:cNvPr id="16" name="Rectángulo 15"/>
          <p:cNvSpPr/>
          <p:nvPr/>
        </p:nvSpPr>
        <p:spPr>
          <a:xfrm>
            <a:off x="0" y="-27384"/>
            <a:ext cx="9036496" cy="923330"/>
          </a:xfrm>
          <a:prstGeom prst="rect">
            <a:avLst/>
          </a:prstGeom>
        </p:spPr>
        <p:txBody>
          <a:bodyPr wrap="square">
            <a:spAutoFit/>
          </a:bodyPr>
          <a:lstStyle/>
          <a:p>
            <a:pPr algn="ctr"/>
            <a:r>
              <a:rPr lang="es-ES" sz="2700" b="1" dirty="0">
                <a:solidFill>
                  <a:schemeClr val="bg1"/>
                </a:solidFill>
                <a:latin typeface="Arial" panose="020B0604020202020204" pitchFamily="34" charset="0"/>
                <a:cs typeface="Arial" panose="020B0604020202020204" pitchFamily="34" charset="0"/>
              </a:rPr>
              <a:t>ALGUNAS IMPLICACIONES DE LA IMPLEMENTACIÓN DEL NUEVO MARCO NORMATIVO</a:t>
            </a:r>
          </a:p>
        </p:txBody>
      </p:sp>
    </p:spTree>
    <p:extLst>
      <p:ext uri="{BB962C8B-B14F-4D97-AF65-F5344CB8AC3E}">
        <p14:creationId xmlns:p14="http://schemas.microsoft.com/office/powerpoint/2010/main" val="7973779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0"/>
          </p:nvPr>
        </p:nvSpPr>
        <p:spPr/>
        <p:txBody>
          <a:bodyPr/>
          <a:lstStyle/>
          <a:p>
            <a:pPr>
              <a:defRPr/>
            </a:pPr>
            <a:fld id="{25F2CEDC-C121-4A35-A220-69FF99A1891C}" type="slidenum">
              <a:rPr lang="es-ES_tradnl" smtClean="0"/>
              <a:pPr>
                <a:defRPr/>
              </a:pPr>
              <a:t>6</a:t>
            </a:fld>
            <a:endParaRPr lang="es-ES_tradnl" dirty="0"/>
          </a:p>
        </p:txBody>
      </p:sp>
      <p:sp>
        <p:nvSpPr>
          <p:cNvPr id="4" name="Rectangle 3"/>
          <p:cNvSpPr txBox="1">
            <a:spLocks noChangeArrowheads="1"/>
          </p:cNvSpPr>
          <p:nvPr/>
        </p:nvSpPr>
        <p:spPr>
          <a:xfrm>
            <a:off x="125413" y="188640"/>
            <a:ext cx="4374579" cy="6239814"/>
          </a:xfrm>
          <a:prstGeom prst="rect">
            <a:avLst/>
          </a:prstGeom>
          <a:noFill/>
          <a:ln>
            <a:solidFill>
              <a:schemeClr val="tx1"/>
            </a:solidFill>
            <a:miter lim="800000"/>
            <a:headEnd/>
            <a:tailEnd/>
          </a:ln>
          <a:effectLst>
            <a:glow rad="63500">
              <a:schemeClr val="accent6">
                <a:satMod val="175000"/>
                <a:alpha val="40000"/>
              </a:schemeClr>
            </a:glow>
          </a:effectLst>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gn="just">
              <a:buClr>
                <a:schemeClr val="tx1"/>
              </a:buClr>
              <a:buFont typeface="Wingdings" panose="05000000000000000000" pitchFamily="2" charset="2"/>
              <a:buChar char="Ø"/>
            </a:pPr>
            <a:r>
              <a:rPr lang="es-MX" altLang="es-CO" sz="3000" b="1" kern="0" dirty="0"/>
              <a:t>Estado social de derecho.</a:t>
            </a:r>
          </a:p>
          <a:p>
            <a:pPr algn="just">
              <a:buClr>
                <a:schemeClr val="tx1"/>
              </a:buClr>
              <a:buFont typeface="Wingdings" panose="05000000000000000000" pitchFamily="2" charset="2"/>
              <a:buChar char="Ø"/>
            </a:pPr>
            <a:r>
              <a:rPr lang="es-MX" altLang="es-CO" sz="3000" b="1" kern="0" dirty="0"/>
              <a:t>República unitaria, </a:t>
            </a:r>
            <a:r>
              <a:rPr lang="es-MX" altLang="es-CO" sz="3000" b="1" i="1" u="sng" kern="0" dirty="0"/>
              <a:t>descentralizada</a:t>
            </a:r>
            <a:r>
              <a:rPr lang="es-MX" altLang="es-CO" sz="3000" b="1" i="1" kern="0" dirty="0"/>
              <a:t>,</a:t>
            </a:r>
            <a:r>
              <a:rPr lang="es-MX" altLang="es-CO" sz="3000" b="1" kern="0" dirty="0"/>
              <a:t> con autonomía de sus entidades territoriales, democrática, participativa, pluralista.</a:t>
            </a:r>
          </a:p>
          <a:p>
            <a:pPr algn="just">
              <a:buClr>
                <a:schemeClr val="tx1"/>
              </a:buClr>
              <a:buFont typeface="Wingdings" panose="05000000000000000000" pitchFamily="2" charset="2"/>
              <a:buChar char="Ø"/>
            </a:pPr>
            <a:r>
              <a:rPr lang="es-MX" altLang="es-CO" sz="3000" b="1" kern="0" dirty="0"/>
              <a:t>Fundada en el respeto a la dignidad humana, en el trabajo, la solidaridad y en la prevalencia del interés general. </a:t>
            </a:r>
          </a:p>
          <a:p>
            <a:pPr algn="just">
              <a:buClr>
                <a:schemeClr val="tx1"/>
              </a:buClr>
              <a:buFont typeface="Wingdings" panose="05000000000000000000" pitchFamily="2" charset="2"/>
              <a:buChar char="Ø"/>
            </a:pPr>
            <a:endParaRPr lang="es-MX" altLang="es-CO" sz="3000" b="1" kern="0" dirty="0"/>
          </a:p>
          <a:p>
            <a:pPr algn="just">
              <a:buClr>
                <a:schemeClr val="tx1"/>
              </a:buClr>
              <a:buFont typeface="Wingdings" panose="05000000000000000000" pitchFamily="2" charset="2"/>
              <a:buChar char="Ø"/>
            </a:pPr>
            <a:endParaRPr lang="es-MX" altLang="es-CO" sz="3000" b="1" kern="0" dirty="0"/>
          </a:p>
          <a:p>
            <a:pPr marL="0" indent="0" algn="just">
              <a:buClr>
                <a:schemeClr val="tx1"/>
              </a:buClr>
              <a:buFontTx/>
              <a:buNone/>
            </a:pPr>
            <a:r>
              <a:rPr lang="es-MX" altLang="es-CO" sz="3000" b="1" kern="0" dirty="0"/>
              <a:t>	</a:t>
            </a:r>
            <a:r>
              <a:rPr lang="es-MX" altLang="es-CO" sz="3000" kern="0" dirty="0"/>
              <a:t>Constitución Política, art. 1</a:t>
            </a:r>
            <a:endParaRPr lang="es-ES" altLang="es-CO" sz="3000" kern="0" dirty="0"/>
          </a:p>
          <a:p>
            <a:pPr algn="just">
              <a:buClr>
                <a:schemeClr val="tx1"/>
              </a:buClr>
              <a:buFont typeface="Wingdings" panose="05000000000000000000" pitchFamily="2" charset="2"/>
              <a:buChar char="Ø"/>
            </a:pPr>
            <a:endParaRPr lang="es-MX" altLang="es-CO" kern="0" dirty="0"/>
          </a:p>
          <a:p>
            <a:pPr algn="just">
              <a:buClr>
                <a:schemeClr val="tx1"/>
              </a:buClr>
              <a:buFont typeface="Wingdings" panose="05000000000000000000" pitchFamily="2" charset="2"/>
              <a:buChar char="Ø"/>
            </a:pPr>
            <a:endParaRPr lang="es-MX" altLang="es-CO" kern="0" dirty="0"/>
          </a:p>
          <a:p>
            <a:pPr algn="just">
              <a:buClr>
                <a:schemeClr val="tx1"/>
              </a:buClr>
              <a:buFont typeface="Wingdings" panose="05000000000000000000" pitchFamily="2" charset="2"/>
              <a:buChar char="Ø"/>
            </a:pPr>
            <a:endParaRPr lang="es-ES" altLang="es-CO" kern="0" dirty="0"/>
          </a:p>
        </p:txBody>
      </p:sp>
      <p:sp>
        <p:nvSpPr>
          <p:cNvPr id="6" name="5 CuadroTexto"/>
          <p:cNvSpPr txBox="1"/>
          <p:nvPr/>
        </p:nvSpPr>
        <p:spPr>
          <a:xfrm>
            <a:off x="4958668" y="2996952"/>
            <a:ext cx="3370538" cy="707886"/>
          </a:xfrm>
          <a:prstGeom prst="rect">
            <a:avLst/>
          </a:prstGeom>
          <a:noFill/>
        </p:spPr>
        <p:txBody>
          <a:bodyPr wrap="none" rtlCol="0">
            <a:spAutoFit/>
          </a:bodyPr>
          <a:lstStyle/>
          <a:p>
            <a:r>
              <a:rPr lang="es-CO" sz="4000" b="1" dirty="0"/>
              <a:t>C O L O M B I A </a:t>
            </a:r>
          </a:p>
        </p:txBody>
      </p:sp>
      <p:pic>
        <p:nvPicPr>
          <p:cNvPr id="7" name="Imagen 15"/>
          <p:cNvPicPr>
            <a:picLocks noChangeAspect="1"/>
          </p:cNvPicPr>
          <p:nvPr/>
        </p:nvPicPr>
        <p:blipFill>
          <a:blip r:embed="rId2"/>
          <a:stretch>
            <a:fillRect/>
          </a:stretch>
        </p:blipFill>
        <p:spPr>
          <a:xfrm rot="1587745">
            <a:off x="4772546" y="317282"/>
            <a:ext cx="4065855" cy="2165903"/>
          </a:xfrm>
          <a:prstGeom prst="rect">
            <a:avLst/>
          </a:prstGeom>
        </p:spPr>
      </p:pic>
      <p:pic>
        <p:nvPicPr>
          <p:cNvPr id="8" name="Imagen 15"/>
          <p:cNvPicPr>
            <a:picLocks noChangeAspect="1"/>
          </p:cNvPicPr>
          <p:nvPr/>
        </p:nvPicPr>
        <p:blipFill>
          <a:blip r:embed="rId2"/>
          <a:stretch>
            <a:fillRect/>
          </a:stretch>
        </p:blipFill>
        <p:spPr>
          <a:xfrm rot="9073356">
            <a:off x="4597698" y="4456739"/>
            <a:ext cx="4317639" cy="1787803"/>
          </a:xfrm>
          <a:prstGeom prst="rect">
            <a:avLst/>
          </a:prstGeom>
        </p:spPr>
      </p:pic>
    </p:spTree>
    <p:extLst>
      <p:ext uri="{BB962C8B-B14F-4D97-AF65-F5344CB8AC3E}">
        <p14:creationId xmlns:p14="http://schemas.microsoft.com/office/powerpoint/2010/main" val="2321825688"/>
      </p:ext>
    </p:extLst>
  </p:cSld>
  <p:clrMapOvr>
    <a:masterClrMapping/>
  </p:clrMapOvr>
  <p:transition spd="slow">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60</a:t>
            </a:fld>
            <a:endParaRPr lang="es-ES_tradnl" dirty="0"/>
          </a:p>
        </p:txBody>
      </p:sp>
      <p:sp>
        <p:nvSpPr>
          <p:cNvPr id="6" name="2 Rectángulo"/>
          <p:cNvSpPr/>
          <p:nvPr/>
        </p:nvSpPr>
        <p:spPr>
          <a:xfrm>
            <a:off x="251520" y="1911108"/>
            <a:ext cx="3606960" cy="1230108"/>
          </a:xfrm>
          <a:prstGeom prst="rect">
            <a:avLst/>
          </a:prstGeom>
          <a:solidFill>
            <a:srgbClr val="C0504D">
              <a:hueOff val="0"/>
              <a:satOff val="0"/>
              <a:lumOff val="0"/>
              <a:alphaOff val="0"/>
            </a:srgbClr>
          </a:solidFill>
          <a:ln w="25400" cap="flat" cmpd="sng" algn="ctr">
            <a:solidFill>
              <a:schemeClr val="tx1"/>
            </a:solidFill>
            <a:prstDash val="solid"/>
          </a:ln>
          <a:effectLst>
            <a:glow rad="1397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800" b="1" kern="0" dirty="0">
                <a:solidFill>
                  <a:sysClr val="window" lastClr="FFFFFF"/>
                </a:solidFill>
                <a:latin typeface="Calibri"/>
                <a:cs typeface="+mn-cs"/>
              </a:rPr>
              <a:t>PERÍODO DE PREPARACIÓN OBLIGATORIA</a:t>
            </a:r>
          </a:p>
        </p:txBody>
      </p:sp>
      <p:sp>
        <p:nvSpPr>
          <p:cNvPr id="7" name="3 Rectángulo"/>
          <p:cNvSpPr/>
          <p:nvPr/>
        </p:nvSpPr>
        <p:spPr>
          <a:xfrm>
            <a:off x="5148064" y="1817396"/>
            <a:ext cx="3816424" cy="1323820"/>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2800" b="1" kern="0" dirty="0">
                <a:solidFill>
                  <a:sysClr val="window" lastClr="FFFFFF"/>
                </a:solidFill>
                <a:latin typeface="Calibri"/>
              </a:rPr>
              <a:t>PERÍODO DE APLICACION </a:t>
            </a:r>
          </a:p>
        </p:txBody>
      </p:sp>
      <p:sp>
        <p:nvSpPr>
          <p:cNvPr id="8" name="8 CuadroTexto"/>
          <p:cNvSpPr txBox="1">
            <a:spLocks noChangeArrowheads="1"/>
          </p:cNvSpPr>
          <p:nvPr/>
        </p:nvSpPr>
        <p:spPr bwMode="auto">
          <a:xfrm>
            <a:off x="683568" y="1201316"/>
            <a:ext cx="27575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b="1" dirty="0">
                <a:effectLst>
                  <a:outerShdw blurRad="38100" dist="38100" dir="2700000" algn="tl">
                    <a:srgbClr val="000000">
                      <a:alpha val="43137"/>
                    </a:srgbClr>
                  </a:outerShdw>
                </a:effectLst>
                <a:latin typeface="Century Gothic" pitchFamily="34" charset="0"/>
              </a:rPr>
              <a:t>2015  y  2016</a:t>
            </a:r>
          </a:p>
        </p:txBody>
      </p:sp>
      <p:sp>
        <p:nvSpPr>
          <p:cNvPr id="9" name="9 CuadroTexto"/>
          <p:cNvSpPr txBox="1">
            <a:spLocks noChangeArrowheads="1"/>
          </p:cNvSpPr>
          <p:nvPr/>
        </p:nvSpPr>
        <p:spPr bwMode="auto">
          <a:xfrm>
            <a:off x="6089972" y="1201316"/>
            <a:ext cx="16557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b="1" dirty="0">
                <a:effectLst>
                  <a:outerShdw blurRad="38100" dist="38100" dir="2700000" algn="tl">
                    <a:srgbClr val="000000">
                      <a:alpha val="43137"/>
                    </a:srgbClr>
                  </a:outerShdw>
                </a:effectLst>
                <a:latin typeface="Century Gothic" pitchFamily="34" charset="0"/>
              </a:rPr>
              <a:t>2 0 1 7</a:t>
            </a:r>
          </a:p>
        </p:txBody>
      </p:sp>
      <p:sp>
        <p:nvSpPr>
          <p:cNvPr id="10" name="12 Rectángulo"/>
          <p:cNvSpPr>
            <a:spLocks noChangeArrowheads="1"/>
          </p:cNvSpPr>
          <p:nvPr/>
        </p:nvSpPr>
        <p:spPr bwMode="auto">
          <a:xfrm>
            <a:off x="5004049" y="3704833"/>
            <a:ext cx="3960439" cy="3108543"/>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p>
            <a:pPr marL="457200" indent="-457200" fontAlgn="auto">
              <a:spcBef>
                <a:spcPts val="0"/>
              </a:spcBef>
              <a:spcAft>
                <a:spcPts val="0"/>
              </a:spcAft>
              <a:buAutoNum type="arabicPeriod"/>
              <a:defRPr/>
            </a:pPr>
            <a:r>
              <a:rPr lang="es-ES" sz="2800" b="1" kern="0" dirty="0">
                <a:solidFill>
                  <a:sysClr val="windowText" lastClr="000000"/>
                </a:solidFill>
                <a:latin typeface="Calibri"/>
              </a:rPr>
              <a:t>Enero 1: Preparación del estado de situación financiera de apertura</a:t>
            </a:r>
            <a:r>
              <a:rPr lang="es-CO" sz="2800" b="1" kern="0" dirty="0">
                <a:solidFill>
                  <a:sysClr val="windowText" lastClr="000000"/>
                </a:solidFill>
                <a:latin typeface="Calibri"/>
              </a:rPr>
              <a:t>.</a:t>
            </a:r>
          </a:p>
          <a:p>
            <a:pPr marL="457200" indent="-457200" fontAlgn="auto">
              <a:spcBef>
                <a:spcPts val="0"/>
              </a:spcBef>
              <a:spcAft>
                <a:spcPts val="0"/>
              </a:spcAft>
              <a:buAutoNum type="arabicPeriod"/>
              <a:defRPr/>
            </a:pPr>
            <a:r>
              <a:rPr lang="es-CO" sz="2800" b="1" kern="0" dirty="0">
                <a:solidFill>
                  <a:sysClr val="windowText" lastClr="000000"/>
                </a:solidFill>
                <a:latin typeface="Calibri"/>
              </a:rPr>
              <a:t>Aplicación del marco normativo</a:t>
            </a:r>
          </a:p>
          <a:p>
            <a:pPr fontAlgn="auto">
              <a:spcBef>
                <a:spcPts val="0"/>
              </a:spcBef>
              <a:spcAft>
                <a:spcPts val="0"/>
              </a:spcAft>
              <a:defRPr/>
            </a:pPr>
            <a:endParaRPr lang="es-ES" sz="2800" b="1" kern="0" dirty="0">
              <a:solidFill>
                <a:sysClr val="windowText" lastClr="000000"/>
              </a:solidFill>
              <a:latin typeface="Calibri"/>
            </a:endParaRPr>
          </a:p>
        </p:txBody>
      </p:sp>
      <p:sp>
        <p:nvSpPr>
          <p:cNvPr id="11" name="20 CuadroTexto"/>
          <p:cNvSpPr txBox="1">
            <a:spLocks noChangeArrowheads="1"/>
          </p:cNvSpPr>
          <p:nvPr/>
        </p:nvSpPr>
        <p:spPr bwMode="auto">
          <a:xfrm>
            <a:off x="179512" y="3861048"/>
            <a:ext cx="3888432" cy="2677656"/>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800" kern="0" dirty="0">
                <a:solidFill>
                  <a:sysClr val="windowText" lastClr="000000"/>
                </a:solidFill>
                <a:latin typeface="Calibri" pitchFamily="34" charset="0"/>
              </a:rPr>
              <a:t>Actividades de preparación para la elaboración del balance de apertura y para la a aplicación del nuevo marco normativo</a:t>
            </a:r>
          </a:p>
        </p:txBody>
      </p:sp>
      <p:sp>
        <p:nvSpPr>
          <p:cNvPr id="12" name="8 Flecha derecha"/>
          <p:cNvSpPr/>
          <p:nvPr/>
        </p:nvSpPr>
        <p:spPr>
          <a:xfrm>
            <a:off x="4067944" y="2230388"/>
            <a:ext cx="864096" cy="406524"/>
          </a:xfrm>
          <a:prstGeom prst="rightArrow">
            <a:avLst/>
          </a:prstGeom>
          <a:solidFill>
            <a:schemeClr val="tx1"/>
          </a:solidFill>
          <a:ln>
            <a:solidFill>
              <a:srgbClr val="FFFF00"/>
            </a:solidFill>
          </a:ln>
          <a:effectLst>
            <a:glow rad="635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CO" b="0" kern="0">
              <a:solidFill>
                <a:sysClr val="window" lastClr="FFFFFF"/>
              </a:solidFill>
              <a:latin typeface="Calibri"/>
              <a:cs typeface="+mn-cs"/>
            </a:endParaRPr>
          </a:p>
        </p:txBody>
      </p:sp>
      <p:sp>
        <p:nvSpPr>
          <p:cNvPr id="13" name="9 Flecha izquierda y derecha"/>
          <p:cNvSpPr/>
          <p:nvPr/>
        </p:nvSpPr>
        <p:spPr>
          <a:xfrm>
            <a:off x="395537" y="3221330"/>
            <a:ext cx="3312368" cy="495702"/>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a:solidFill>
                <a:sysClr val="window" lastClr="FFFFFF"/>
              </a:solidFill>
              <a:latin typeface="Calibri"/>
              <a:cs typeface="+mn-cs"/>
            </a:endParaRPr>
          </a:p>
        </p:txBody>
      </p:sp>
      <p:sp>
        <p:nvSpPr>
          <p:cNvPr id="14" name="10 Flecha izquierda y derecha"/>
          <p:cNvSpPr/>
          <p:nvPr/>
        </p:nvSpPr>
        <p:spPr>
          <a:xfrm>
            <a:off x="5364088" y="3213224"/>
            <a:ext cx="3312368"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3200" b="0" kern="0">
              <a:solidFill>
                <a:sysClr val="window" lastClr="FFFFFF"/>
              </a:solidFill>
              <a:latin typeface="Calibri"/>
              <a:cs typeface="+mn-cs"/>
            </a:endParaRPr>
          </a:p>
        </p:txBody>
      </p:sp>
      <p:sp>
        <p:nvSpPr>
          <p:cNvPr id="15" name="Rectángulo 14"/>
          <p:cNvSpPr/>
          <p:nvPr/>
        </p:nvSpPr>
        <p:spPr>
          <a:xfrm>
            <a:off x="467544" y="-27384"/>
            <a:ext cx="8496944" cy="1243417"/>
          </a:xfrm>
          <a:prstGeom prst="rect">
            <a:avLst/>
          </a:prstGeom>
        </p:spPr>
        <p:txBody>
          <a:bodyPr wrap="square">
            <a:spAutoFit/>
          </a:bodyPr>
          <a:lstStyle/>
          <a:p>
            <a:pPr algn="ctr"/>
            <a:r>
              <a:rPr lang="es-ES" sz="3400" b="1" dirty="0">
                <a:solidFill>
                  <a:schemeClr val="bg1"/>
                </a:solidFill>
              </a:rPr>
              <a:t>CRONOGRAMA PARA ENTIDADES </a:t>
            </a:r>
          </a:p>
          <a:p>
            <a:pPr algn="ctr"/>
            <a:r>
              <a:rPr lang="es-ES" sz="3400" b="1" dirty="0">
                <a:solidFill>
                  <a:schemeClr val="bg1"/>
                </a:solidFill>
              </a:rPr>
              <a:t>DE GOBIERNO</a:t>
            </a:r>
            <a:endParaRPr lang="es-CO" sz="3400" dirty="0">
              <a:solidFill>
                <a:schemeClr val="bg1"/>
              </a:solidFill>
            </a:endParaRPr>
          </a:p>
        </p:txBody>
      </p:sp>
    </p:spTree>
    <p:extLst>
      <p:ext uri="{BB962C8B-B14F-4D97-AF65-F5344CB8AC3E}">
        <p14:creationId xmlns:p14="http://schemas.microsoft.com/office/powerpoint/2010/main" val="1109795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animBg="1"/>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116632"/>
            <a:ext cx="9008518" cy="6264696"/>
          </a:xfrm>
          <a:prstGeom prst="rect">
            <a:avLst/>
          </a:prstGeom>
        </p:spPr>
      </p:pic>
    </p:spTree>
    <p:extLst>
      <p:ext uri="{BB962C8B-B14F-4D97-AF65-F5344CB8AC3E}">
        <p14:creationId xmlns:p14="http://schemas.microsoft.com/office/powerpoint/2010/main" val="42143399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62</a:t>
            </a:fld>
            <a:endParaRPr lang="es-ES_tradnl" dirty="0"/>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76872"/>
            <a:ext cx="9144000" cy="4048945"/>
          </a:xfrm>
          <a:prstGeom prst="rect">
            <a:avLst/>
          </a:prstGeom>
        </p:spPr>
      </p:pic>
      <p:sp>
        <p:nvSpPr>
          <p:cNvPr id="10" name="Elipse 9"/>
          <p:cNvSpPr/>
          <p:nvPr/>
        </p:nvSpPr>
        <p:spPr bwMode="auto">
          <a:xfrm>
            <a:off x="1835696" y="177134"/>
            <a:ext cx="4248472" cy="1451666"/>
          </a:xfrm>
          <a:prstGeom prst="ellipse">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a:glow rad="1016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s-CO" sz="3200" b="0" i="0" u="none" strike="noStrike" cap="none" normalizeH="0" baseline="0" dirty="0">
                <a:ln>
                  <a:noFill/>
                </a:ln>
                <a:solidFill>
                  <a:schemeClr val="tx1"/>
                </a:solidFill>
                <a:effectLst/>
                <a:latin typeface="Times New Roman" pitchFamily="18" charset="0"/>
              </a:rPr>
              <a:t>SISTEMA</a:t>
            </a:r>
            <a:r>
              <a:rPr kumimoji="0" lang="es-CO" sz="3200" b="0" i="0" u="none" strike="noStrike" cap="none" normalizeH="0" dirty="0">
                <a:ln>
                  <a:noFill/>
                </a:ln>
                <a:solidFill>
                  <a:schemeClr val="tx1"/>
                </a:solidFill>
                <a:effectLst/>
                <a:latin typeface="Times New Roman" pitchFamily="18" charset="0"/>
              </a:rPr>
              <a:t> INTEGRADO </a:t>
            </a:r>
            <a:endParaRPr kumimoji="0" lang="es-CO" sz="3200" b="0" i="0" u="none" strike="noStrike" cap="none" normalizeH="0" baseline="0" dirty="0">
              <a:ln>
                <a:noFill/>
              </a:ln>
              <a:solidFill>
                <a:schemeClr val="tx1"/>
              </a:solidFill>
              <a:effectLst/>
              <a:latin typeface="Times New Roman" pitchFamily="18" charset="0"/>
            </a:endParaRPr>
          </a:p>
        </p:txBody>
      </p:sp>
      <p:sp>
        <p:nvSpPr>
          <p:cNvPr id="11" name="Flecha derecha 10"/>
          <p:cNvSpPr/>
          <p:nvPr/>
        </p:nvSpPr>
        <p:spPr bwMode="auto">
          <a:xfrm rot="5400000">
            <a:off x="3491880" y="2060848"/>
            <a:ext cx="792088" cy="648072"/>
          </a:xfrm>
          <a:prstGeom prst="rightArrow">
            <a:avLst/>
          </a:prstGeom>
          <a:solidFill>
            <a:srgbClr val="1B369A"/>
          </a:solidFill>
          <a:ln w="9525" cap="flat" cmpd="sng" algn="ctr">
            <a:solidFill>
              <a:schemeClr val="tx1"/>
            </a:solid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192450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151620" y="260648"/>
            <a:ext cx="6840760" cy="707886"/>
          </a:xfrm>
          <a:prstGeom prst="rect">
            <a:avLst/>
          </a:prstGeom>
          <a:noFill/>
        </p:spPr>
        <p:txBody>
          <a:bodyPr wrap="square" rtlCol="0">
            <a:spAutoFit/>
          </a:bodyPr>
          <a:lstStyle/>
          <a:p>
            <a:r>
              <a:rPr lang="en-US" sz="4000" b="1" dirty="0">
                <a:solidFill>
                  <a:schemeClr val="bg1"/>
                </a:solidFill>
                <a:latin typeface="+mn-lt"/>
              </a:rPr>
              <a:t>T r a b a j o   e n  e q u </a:t>
            </a:r>
            <a:r>
              <a:rPr lang="en-US" sz="4000" b="1" dirty="0" err="1">
                <a:solidFill>
                  <a:schemeClr val="bg1"/>
                </a:solidFill>
                <a:latin typeface="+mn-lt"/>
              </a:rPr>
              <a:t>i</a:t>
            </a:r>
            <a:r>
              <a:rPr lang="en-US" sz="4000" b="1" dirty="0">
                <a:solidFill>
                  <a:schemeClr val="bg1"/>
                </a:solidFill>
                <a:latin typeface="+mn-lt"/>
              </a:rPr>
              <a:t> p o . . . </a:t>
            </a:r>
            <a:endParaRPr lang="es-CO" sz="4000" b="1" dirty="0">
              <a:solidFill>
                <a:schemeClr val="bg1"/>
              </a:solidFill>
              <a:latin typeface="+mn-lt"/>
            </a:endParaRPr>
          </a:p>
        </p:txBody>
      </p:sp>
      <p:pic>
        <p:nvPicPr>
          <p:cNvPr id="3" name="V2">
            <a:hlinkClick r:id="" action="ppaction://media"/>
            <a:extLst>
              <a:ext uri="{FF2B5EF4-FFF2-40B4-BE49-F238E27FC236}">
                <a16:creationId xmlns:a16="http://schemas.microsoft.com/office/drawing/2014/main" id="{49BC7D2E-F50D-4EA3-9491-765C795564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96752"/>
            <a:ext cx="9144000" cy="4536504"/>
          </a:xfrm>
          <a:prstGeom prst="rect">
            <a:avLst/>
          </a:prstGeom>
        </p:spPr>
      </p:pic>
    </p:spTree>
    <p:extLst>
      <p:ext uri="{BB962C8B-B14F-4D97-AF65-F5344CB8AC3E}">
        <p14:creationId xmlns:p14="http://schemas.microsoft.com/office/powerpoint/2010/main" val="40270489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64</a:t>
            </a:fld>
            <a:endParaRPr lang="es-ES_tradnl" dirty="0"/>
          </a:p>
        </p:txBody>
      </p:sp>
      <p:sp>
        <p:nvSpPr>
          <p:cNvPr id="5" name="2 Marcador de contenido"/>
          <p:cNvSpPr txBox="1">
            <a:spLocks/>
          </p:cNvSpPr>
          <p:nvPr/>
        </p:nvSpPr>
        <p:spPr>
          <a:xfrm>
            <a:off x="0" y="3645659"/>
            <a:ext cx="9144000" cy="2735669"/>
          </a:xfrm>
          <a:prstGeom prst="rect">
            <a:avLst/>
          </a:prstGeom>
        </p:spPr>
        <p:txBody>
          <a:bodyPr/>
          <a:lstStyle>
            <a:lvl1pPr marL="448056" indent="-384048" algn="l" rtl="0" eaLnBrk="1" latinLnBrk="0" hangingPunct="1">
              <a:spcBef>
                <a:spcPct val="20000"/>
              </a:spcBef>
              <a:buClr>
                <a:schemeClr val="accent1"/>
              </a:buClr>
              <a:buSzPct val="80000"/>
              <a:buFont typeface="Wingdings 2"/>
              <a:buChar char=""/>
              <a:defRPr kumimoji="0" lang="es-ES"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lang="es-ES"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lang="es-ES"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lang="es-ES"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0" indent="0" algn="ctr" fontAlgn="auto">
              <a:spcAft>
                <a:spcPts val="0"/>
              </a:spcAft>
              <a:buClr>
                <a:srgbClr val="FF6600"/>
              </a:buClr>
              <a:buFont typeface="Arial" charset="0"/>
              <a:buNone/>
              <a:defRPr/>
            </a:pPr>
            <a:r>
              <a:rPr lang="es-CO" sz="3200" b="1" dirty="0">
                <a:latin typeface="Calibri" pitchFamily="34" charset="0"/>
                <a:cs typeface="Calibri" pitchFamily="34" charset="0"/>
              </a:rPr>
              <a:t>En un mundo globalizado y sin fronteras el éxito del S.P. no será completo, si no alinea </a:t>
            </a:r>
            <a:r>
              <a:rPr lang="es-CO" sz="3600" b="1" i="1" u="sng" dirty="0">
                <a:solidFill>
                  <a:schemeClr val="accent2">
                    <a:lumMod val="75000"/>
                  </a:schemeClr>
                </a:solidFill>
                <a:latin typeface="Calibri" pitchFamily="34" charset="0"/>
                <a:cs typeface="Calibri" pitchFamily="34" charset="0"/>
              </a:rPr>
              <a:t>lo que piensa</a:t>
            </a:r>
            <a:r>
              <a:rPr lang="es-CO" sz="3600" b="1" dirty="0">
                <a:solidFill>
                  <a:schemeClr val="accent2">
                    <a:lumMod val="75000"/>
                  </a:schemeClr>
                </a:solidFill>
                <a:latin typeface="Calibri" pitchFamily="34" charset="0"/>
                <a:cs typeface="Calibri" pitchFamily="34" charset="0"/>
              </a:rPr>
              <a:t>,</a:t>
            </a:r>
            <a:r>
              <a:rPr lang="es-CO" sz="3600" b="1" i="1" dirty="0">
                <a:solidFill>
                  <a:schemeClr val="accent2">
                    <a:lumMod val="75000"/>
                  </a:schemeClr>
                </a:solidFill>
                <a:latin typeface="Calibri" pitchFamily="34" charset="0"/>
                <a:cs typeface="Calibri" pitchFamily="34" charset="0"/>
              </a:rPr>
              <a:t> </a:t>
            </a:r>
            <a:r>
              <a:rPr lang="es-CO" sz="3600" b="1" i="1" u="sng" dirty="0">
                <a:solidFill>
                  <a:schemeClr val="accent2">
                    <a:lumMod val="75000"/>
                  </a:schemeClr>
                </a:solidFill>
                <a:latin typeface="Calibri" pitchFamily="34" charset="0"/>
                <a:cs typeface="Calibri" pitchFamily="34" charset="0"/>
              </a:rPr>
              <a:t>lo que hace y lo que dice</a:t>
            </a:r>
            <a:r>
              <a:rPr lang="es-CO" sz="3200" b="1" i="1" dirty="0">
                <a:latin typeface="Calibri" pitchFamily="34" charset="0"/>
                <a:cs typeface="Calibri" pitchFamily="34" charset="0"/>
              </a:rPr>
              <a:t> </a:t>
            </a:r>
            <a:r>
              <a:rPr lang="es-CO" sz="3200" b="1" dirty="0">
                <a:latin typeface="Calibri" pitchFamily="34" charset="0"/>
                <a:cs typeface="Calibri" pitchFamily="34" charset="0"/>
              </a:rPr>
              <a:t>a un norte decidido y firme de valores y prácticas propias que le fortalezca y asegure la permanencia y solidez de su reputación.</a:t>
            </a:r>
          </a:p>
        </p:txBody>
      </p:sp>
      <p:pic>
        <p:nvPicPr>
          <p:cNvPr id="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112"/>
            <a:ext cx="9144000" cy="3659136"/>
          </a:xfrm>
          <a:prstGeom prst="ellipse">
            <a:avLst/>
          </a:prstGeom>
          <a:ln>
            <a:noFill/>
          </a:ln>
          <a:effectLst>
            <a:softEdge rad="112500"/>
          </a:effectLst>
        </p:spPr>
      </p:pic>
    </p:spTree>
    <p:extLst>
      <p:ext uri="{BB962C8B-B14F-4D97-AF65-F5344CB8AC3E}">
        <p14:creationId xmlns:p14="http://schemas.microsoft.com/office/powerpoint/2010/main" val="27724545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65</a:t>
            </a:fld>
            <a:endParaRPr lang="es-ES_tradnl" dirty="0"/>
          </a:p>
        </p:txBody>
      </p:sp>
    </p:spTree>
    <p:extLst>
      <p:ext uri="{BB962C8B-B14F-4D97-AF65-F5344CB8AC3E}">
        <p14:creationId xmlns:p14="http://schemas.microsoft.com/office/powerpoint/2010/main" val="666881506"/>
      </p:ext>
    </p:extLst>
  </p:cSld>
  <p:clrMapOvr>
    <a:masterClrMapping/>
  </p:clrMapOvr>
  <p:transition spd="slow">
    <p:split orient="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66</a:t>
            </a:fld>
            <a:endParaRPr lang="es-ES_tradnl" dirty="0"/>
          </a:p>
        </p:txBody>
      </p:sp>
      <p:sp>
        <p:nvSpPr>
          <p:cNvPr id="5" name="Rectangle 2"/>
          <p:cNvSpPr txBox="1">
            <a:spLocks noChangeArrowheads="1"/>
          </p:cNvSpPr>
          <p:nvPr/>
        </p:nvSpPr>
        <p:spPr bwMode="auto">
          <a:xfrm>
            <a:off x="395536" y="-387424"/>
            <a:ext cx="8350696" cy="12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kern="1200">
                <a:solidFill>
                  <a:schemeClr val="tx1"/>
                </a:solidFill>
                <a:latin typeface="+mj-lt"/>
                <a:ea typeface="+mj-ea"/>
                <a:cs typeface="+mj-cs"/>
              </a:defRPr>
            </a:lvl1pPr>
            <a:lvl2pPr algn="ctr" rtl="0" fontAlgn="base">
              <a:spcBef>
                <a:spcPct val="0"/>
              </a:spcBef>
              <a:spcAft>
                <a:spcPct val="0"/>
              </a:spcAft>
              <a:defRPr sz="4000" b="1">
                <a:solidFill>
                  <a:schemeClr val="tx1"/>
                </a:solidFill>
                <a:latin typeface="Verdana" panose="020B0604030504040204" pitchFamily="34" charset="0"/>
              </a:defRPr>
            </a:lvl2pPr>
            <a:lvl3pPr algn="ctr" rtl="0" fontAlgn="base">
              <a:spcBef>
                <a:spcPct val="0"/>
              </a:spcBef>
              <a:spcAft>
                <a:spcPct val="0"/>
              </a:spcAft>
              <a:defRPr sz="4000" b="1">
                <a:solidFill>
                  <a:schemeClr val="tx1"/>
                </a:solidFill>
                <a:latin typeface="Verdana" panose="020B0604030504040204" pitchFamily="34" charset="0"/>
              </a:defRPr>
            </a:lvl3pPr>
            <a:lvl4pPr algn="ctr" rtl="0" fontAlgn="base">
              <a:spcBef>
                <a:spcPct val="0"/>
              </a:spcBef>
              <a:spcAft>
                <a:spcPct val="0"/>
              </a:spcAft>
              <a:defRPr sz="4000" b="1">
                <a:solidFill>
                  <a:schemeClr val="tx1"/>
                </a:solidFill>
                <a:latin typeface="Verdana" panose="020B0604030504040204" pitchFamily="34" charset="0"/>
              </a:defRPr>
            </a:lvl4pPr>
            <a:lvl5pPr algn="ctr" rtl="0" fontAlgn="base">
              <a:spcBef>
                <a:spcPct val="0"/>
              </a:spcBef>
              <a:spcAft>
                <a:spcPct val="0"/>
              </a:spcAft>
              <a:defRPr sz="4000" b="1">
                <a:solidFill>
                  <a:schemeClr val="tx1"/>
                </a:solidFill>
                <a:latin typeface="Verdana" panose="020B0604030504040204" pitchFamily="34" charset="0"/>
              </a:defRPr>
            </a:lvl5pPr>
            <a:lvl6pPr marL="457200" algn="ctr" rtl="0" fontAlgn="base">
              <a:spcBef>
                <a:spcPct val="0"/>
              </a:spcBef>
              <a:spcAft>
                <a:spcPct val="0"/>
              </a:spcAft>
              <a:defRPr sz="4000" b="1">
                <a:solidFill>
                  <a:schemeClr val="tx1"/>
                </a:solidFill>
                <a:latin typeface="Verdana" panose="020B0604030504040204" pitchFamily="34" charset="0"/>
              </a:defRPr>
            </a:lvl6pPr>
            <a:lvl7pPr marL="914400" algn="ctr" rtl="0" fontAlgn="base">
              <a:spcBef>
                <a:spcPct val="0"/>
              </a:spcBef>
              <a:spcAft>
                <a:spcPct val="0"/>
              </a:spcAft>
              <a:defRPr sz="4000" b="1">
                <a:solidFill>
                  <a:schemeClr val="tx1"/>
                </a:solidFill>
                <a:latin typeface="Verdana" panose="020B0604030504040204" pitchFamily="34" charset="0"/>
              </a:defRPr>
            </a:lvl7pPr>
            <a:lvl8pPr marL="1371600" algn="ctr" rtl="0" fontAlgn="base">
              <a:spcBef>
                <a:spcPct val="0"/>
              </a:spcBef>
              <a:spcAft>
                <a:spcPct val="0"/>
              </a:spcAft>
              <a:defRPr sz="4000" b="1">
                <a:solidFill>
                  <a:schemeClr val="tx1"/>
                </a:solidFill>
                <a:latin typeface="Verdana" panose="020B0604030504040204" pitchFamily="34" charset="0"/>
              </a:defRPr>
            </a:lvl8pPr>
            <a:lvl9pPr marL="1828800" algn="ctr" rtl="0" fontAlgn="base">
              <a:spcBef>
                <a:spcPct val="0"/>
              </a:spcBef>
              <a:spcAft>
                <a:spcPct val="0"/>
              </a:spcAft>
              <a:defRPr sz="4000" b="1">
                <a:solidFill>
                  <a:schemeClr val="tx1"/>
                </a:solidFill>
                <a:latin typeface="Verdana" panose="020B0604030504040204" pitchFamily="34" charset="0"/>
              </a:defRPr>
            </a:lvl9pPr>
          </a:lstStyle>
          <a:p>
            <a:pPr algn="just" eaLnBrk="1" hangingPunct="1">
              <a:defRPr/>
            </a:pPr>
            <a:r>
              <a:rPr lang="es-ES" altLang="es-CO" sz="3600" dirty="0">
                <a:solidFill>
                  <a:srgbClr val="002680"/>
                </a:solidFill>
                <a:latin typeface="Verdana"/>
              </a:rPr>
              <a:t>PARA RECORDAR …</a:t>
            </a:r>
          </a:p>
        </p:txBody>
      </p:sp>
      <p:sp>
        <p:nvSpPr>
          <p:cNvPr id="6" name="Text Box 5"/>
          <p:cNvSpPr txBox="1">
            <a:spLocks noChangeArrowheads="1"/>
          </p:cNvSpPr>
          <p:nvPr/>
        </p:nvSpPr>
        <p:spPr bwMode="auto">
          <a:xfrm>
            <a:off x="35496" y="692696"/>
            <a:ext cx="9108504"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l" eaLnBrk="1" fontAlgn="auto" hangingPunct="1">
              <a:spcBef>
                <a:spcPts val="0"/>
              </a:spcBef>
              <a:spcAft>
                <a:spcPts val="0"/>
              </a:spcAft>
              <a:buFontTx/>
              <a:buAutoNum type="arabicPeriod"/>
              <a:defRPr/>
            </a:pPr>
            <a:r>
              <a:rPr lang="es-ES" altLang="es-CO" sz="2800" b="1" kern="0" dirty="0">
                <a:solidFill>
                  <a:srgbClr val="002680"/>
                </a:solidFill>
                <a:cs typeface="Arial" charset="0"/>
              </a:rPr>
              <a:t>Se mide todo lo que se hace.</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miden los resultados no se puede distinguir los éxitos de los fracasos.</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determinar el éxito, tampoco se lo puede premiar.</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premiar el éxito, se premia el fracaso.</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visualizar el éxito, no podremos aprender de él.</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se puede visualizar el fracaso, no podremos tomar las medidas</a:t>
            </a:r>
            <a:r>
              <a:rPr lang="es-ES" altLang="es-CO" sz="2800" kern="0" dirty="0">
                <a:solidFill>
                  <a:srgbClr val="002680"/>
                </a:solidFill>
                <a:cs typeface="Arial" charset="0"/>
              </a:rPr>
              <a:t> </a:t>
            </a:r>
            <a:r>
              <a:rPr lang="es-ES" altLang="es-CO" sz="2800" b="1" kern="0" dirty="0">
                <a:solidFill>
                  <a:srgbClr val="002680"/>
                </a:solidFill>
                <a:cs typeface="Arial" charset="0"/>
              </a:rPr>
              <a:t>correctivas.</a:t>
            </a:r>
          </a:p>
          <a:p>
            <a:pPr eaLnBrk="1" fontAlgn="auto" hangingPunct="1">
              <a:spcBef>
                <a:spcPts val="0"/>
              </a:spcBef>
              <a:spcAft>
                <a:spcPts val="0"/>
              </a:spcAft>
              <a:buFontTx/>
              <a:buAutoNum type="arabicPeriod"/>
              <a:defRPr/>
            </a:pPr>
            <a:r>
              <a:rPr lang="es-ES" altLang="es-CO" sz="2800" b="1" kern="0" dirty="0">
                <a:solidFill>
                  <a:srgbClr val="002680"/>
                </a:solidFill>
                <a:cs typeface="Arial" charset="0"/>
              </a:rPr>
              <a:t>Si no podemos demostrar los resultados, </a:t>
            </a:r>
            <a:r>
              <a:rPr lang="es-ES" altLang="es-CO" sz="2800" b="1" kern="0" dirty="0">
                <a:solidFill>
                  <a:srgbClr val="002060"/>
                </a:solidFill>
                <a:cs typeface="Arial" charset="0"/>
              </a:rPr>
              <a:t>no podremos lograr el apoyo de la ciudadanía.</a:t>
            </a:r>
          </a:p>
          <a:p>
            <a:pPr algn="l" eaLnBrk="1" fontAlgn="auto" hangingPunct="1">
              <a:spcBef>
                <a:spcPts val="0"/>
              </a:spcBef>
              <a:spcAft>
                <a:spcPts val="0"/>
              </a:spcAft>
              <a:defRPr/>
            </a:pPr>
            <a:endParaRPr lang="es-ES" altLang="es-CO" sz="2800" kern="0" dirty="0">
              <a:solidFill>
                <a:srgbClr val="A68000"/>
              </a:solidFill>
              <a:cs typeface="Arial" charset="0"/>
            </a:endParaRPr>
          </a:p>
        </p:txBody>
      </p:sp>
      <p:sp>
        <p:nvSpPr>
          <p:cNvPr id="9" name="Rectángulo 8"/>
          <p:cNvSpPr/>
          <p:nvPr/>
        </p:nvSpPr>
        <p:spPr>
          <a:xfrm>
            <a:off x="35496" y="6525344"/>
            <a:ext cx="2498576" cy="186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s-ES" altLang="es-CO" sz="1000" b="1" dirty="0">
                <a:solidFill>
                  <a:schemeClr val="tx1"/>
                </a:solidFill>
              </a:rPr>
              <a:t>Fuente</a:t>
            </a:r>
            <a:r>
              <a:rPr lang="es-ES" altLang="es-CO" sz="1000" dirty="0">
                <a:solidFill>
                  <a:schemeClr val="tx1"/>
                </a:solidFill>
              </a:rPr>
              <a:t>: Original Lic. Carlos </a:t>
            </a:r>
            <a:r>
              <a:rPr lang="es-ES" altLang="es-CO" sz="1000" dirty="0" err="1">
                <a:solidFill>
                  <a:schemeClr val="tx1"/>
                </a:solidFill>
              </a:rPr>
              <a:t>Zarlenga</a:t>
            </a:r>
            <a:endParaRPr lang="es-ES" altLang="es-CO" sz="1000" dirty="0">
              <a:solidFill>
                <a:schemeClr val="tx1"/>
              </a:solidFill>
            </a:endParaRPr>
          </a:p>
        </p:txBody>
      </p:sp>
    </p:spTree>
    <p:extLst>
      <p:ext uri="{BB962C8B-B14F-4D97-AF65-F5344CB8AC3E}">
        <p14:creationId xmlns:p14="http://schemas.microsoft.com/office/powerpoint/2010/main" val="34754525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67</a:t>
            </a:fld>
            <a:endParaRPr lang="es-ES_tradnl"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08920"/>
            <a:ext cx="914400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44269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6194329"/>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7</a:t>
            </a:fld>
            <a:endParaRPr lang="es-ES_tradnl" dirty="0"/>
          </a:p>
        </p:txBody>
      </p:sp>
      <p:pic>
        <p:nvPicPr>
          <p:cNvPr id="15" name="Imagen 3"/>
          <p:cNvPicPr>
            <a:picLocks noChangeAspect="1"/>
          </p:cNvPicPr>
          <p:nvPr/>
        </p:nvPicPr>
        <p:blipFill>
          <a:blip r:embed="rId2"/>
          <a:stretch>
            <a:fillRect/>
          </a:stretch>
        </p:blipFill>
        <p:spPr>
          <a:xfrm>
            <a:off x="2987824" y="5425772"/>
            <a:ext cx="3059832" cy="1459612"/>
          </a:xfrm>
          <a:prstGeom prst="rect">
            <a:avLst/>
          </a:prstGeom>
        </p:spPr>
      </p:pic>
      <p:pic>
        <p:nvPicPr>
          <p:cNvPr id="16" name="Imagen 4"/>
          <p:cNvPicPr>
            <a:picLocks noChangeAspect="1"/>
          </p:cNvPicPr>
          <p:nvPr/>
        </p:nvPicPr>
        <p:blipFill>
          <a:blip r:embed="rId3"/>
          <a:stretch>
            <a:fillRect/>
          </a:stretch>
        </p:blipFill>
        <p:spPr>
          <a:xfrm>
            <a:off x="0" y="5425772"/>
            <a:ext cx="2987824" cy="1459612"/>
          </a:xfrm>
          <a:prstGeom prst="rect">
            <a:avLst/>
          </a:prstGeom>
        </p:spPr>
      </p:pic>
      <p:pic>
        <p:nvPicPr>
          <p:cNvPr id="17" name="Imagen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7656" y="5425772"/>
            <a:ext cx="3096343" cy="1459612"/>
          </a:xfrm>
          <a:prstGeom prst="rect">
            <a:avLst/>
          </a:prstGeom>
        </p:spPr>
      </p:pic>
      <p:sp>
        <p:nvSpPr>
          <p:cNvPr id="19" name="18 CuadroTexto"/>
          <p:cNvSpPr txBox="1"/>
          <p:nvPr/>
        </p:nvSpPr>
        <p:spPr>
          <a:xfrm>
            <a:off x="-27966" y="-99392"/>
            <a:ext cx="9143998" cy="1323439"/>
          </a:xfrm>
          <a:prstGeom prst="rect">
            <a:avLst/>
          </a:prstGeom>
          <a:noFill/>
        </p:spPr>
        <p:txBody>
          <a:bodyPr wrap="square" rtlCol="0">
            <a:spAutoFit/>
          </a:bodyPr>
          <a:lstStyle/>
          <a:p>
            <a:pPr algn="ctr"/>
            <a:r>
              <a:rPr lang="es-CO" sz="4000" b="1" dirty="0">
                <a:solidFill>
                  <a:schemeClr val="bg1"/>
                </a:solidFill>
                <a:latin typeface="+mn-lt"/>
              </a:rPr>
              <a:t>CONTABILIDAD PÚBLICA Y RESPONSABILIDAD SOCIAL</a:t>
            </a:r>
          </a:p>
        </p:txBody>
      </p:sp>
      <p:sp>
        <p:nvSpPr>
          <p:cNvPr id="20" name="Rectángulo 6"/>
          <p:cNvSpPr/>
          <p:nvPr/>
        </p:nvSpPr>
        <p:spPr>
          <a:xfrm>
            <a:off x="179512" y="2708920"/>
            <a:ext cx="8728973" cy="792088"/>
          </a:xfrm>
          <a:prstGeom prst="rect">
            <a:avLst/>
          </a:prstGeom>
          <a:solidFill>
            <a:schemeClr val="accent3"/>
          </a:solidFill>
          <a:ln>
            <a:solidFill>
              <a:schemeClr val="tx1"/>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rPr>
              <a:t>CONTABILIDAD PÚBLICA UN GRAN QUEHACER PARA UN  PAÍS DE MUCHA PROSPERIDAD </a:t>
            </a:r>
          </a:p>
        </p:txBody>
      </p:sp>
      <p:sp>
        <p:nvSpPr>
          <p:cNvPr id="21" name="Rectángulo 7"/>
          <p:cNvSpPr/>
          <p:nvPr/>
        </p:nvSpPr>
        <p:spPr>
          <a:xfrm>
            <a:off x="0" y="1296055"/>
            <a:ext cx="9116032" cy="908809"/>
          </a:xfrm>
          <a:prstGeom prst="rect">
            <a:avLst/>
          </a:prstGeom>
          <a:solidFill>
            <a:schemeClr val="accent6">
              <a:lumMod val="20000"/>
              <a:lumOff val="80000"/>
            </a:schemeClr>
          </a:solidFill>
          <a:ln w="76200">
            <a:solidFill>
              <a:srgbClr val="00666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tx1"/>
                </a:solidFill>
                <a:latin typeface="Calibri" panose="020F0502020204030204" pitchFamily="34" charset="0"/>
                <a:cs typeface="Calibri" panose="020F0502020204030204" pitchFamily="34" charset="0"/>
              </a:rPr>
              <a:t>GENERADORA DE VALOR PARA UN PAÍS </a:t>
            </a:r>
          </a:p>
          <a:p>
            <a:pPr algn="ctr"/>
            <a:r>
              <a:rPr lang="es-CO" sz="2800" b="1" dirty="0">
                <a:solidFill>
                  <a:schemeClr val="tx1"/>
                </a:solidFill>
                <a:latin typeface="Calibri" panose="020F0502020204030204" pitchFamily="34" charset="0"/>
                <a:cs typeface="Calibri" panose="020F0502020204030204" pitchFamily="34" charset="0"/>
              </a:rPr>
              <a:t>DE BUENAS PRÁCTICAS DE GOBIERNO</a:t>
            </a:r>
          </a:p>
        </p:txBody>
      </p:sp>
      <p:sp>
        <p:nvSpPr>
          <p:cNvPr id="2" name="Flecha abajo 1"/>
          <p:cNvSpPr/>
          <p:nvPr/>
        </p:nvSpPr>
        <p:spPr bwMode="auto">
          <a:xfrm>
            <a:off x="4427984" y="2265171"/>
            <a:ext cx="484632" cy="371741"/>
          </a:xfrm>
          <a:prstGeom prst="downArrow">
            <a:avLst/>
          </a:prstGeom>
          <a:solidFill>
            <a:schemeClr val="tx2">
              <a:lumMod val="95000"/>
              <a:lumOff val="5000"/>
            </a:schemeClr>
          </a:solidFill>
          <a:ln w="9525" cap="flat" cmpd="sng" algn="ctr">
            <a:noFill/>
            <a:prstDash val="solid"/>
            <a:round/>
            <a:headEnd type="none" w="med" len="med"/>
            <a:tailEnd type="none" w="med" len="med"/>
          </a:ln>
          <a:effectLst>
            <a:glow rad="635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10" name="9 Rectángulo"/>
          <p:cNvSpPr/>
          <p:nvPr/>
        </p:nvSpPr>
        <p:spPr>
          <a:xfrm>
            <a:off x="125413" y="3717032"/>
            <a:ext cx="8911084" cy="1592744"/>
          </a:xfrm>
          <a:prstGeom prst="rect">
            <a:avLst/>
          </a:prstGeom>
        </p:spPr>
        <p:txBody>
          <a:bodyPr wrap="square">
            <a:spAutoFit/>
          </a:bodyPr>
          <a:lstStyle/>
          <a:p>
            <a:pPr>
              <a:spcBef>
                <a:spcPct val="0"/>
              </a:spcBef>
              <a:spcAft>
                <a:spcPct val="25000"/>
              </a:spcAft>
            </a:pPr>
            <a:r>
              <a:rPr lang="en-GB" altLang="es-CO" sz="3000" b="1" dirty="0"/>
              <a:t>Contabilidad para el </a:t>
            </a:r>
            <a:r>
              <a:rPr lang="en-GB" altLang="es-CO" sz="3000" b="1" u="sng" dirty="0" err="1"/>
              <a:t>Buen</a:t>
            </a:r>
            <a:r>
              <a:rPr lang="en-GB" altLang="es-CO" sz="3000" b="1" u="sng" dirty="0"/>
              <a:t> </a:t>
            </a:r>
            <a:r>
              <a:rPr lang="en-GB" altLang="es-CO" sz="3000" b="1" u="sng" dirty="0" err="1"/>
              <a:t>Gobierno</a:t>
            </a:r>
            <a:r>
              <a:rPr lang="en-GB" altLang="es-CO" sz="3000" b="1" dirty="0"/>
              <a:t> de las </a:t>
            </a:r>
            <a:r>
              <a:rPr lang="en-GB" altLang="es-CO" sz="3000" b="1" dirty="0" err="1"/>
              <a:t>organizaciones</a:t>
            </a:r>
            <a:endParaRPr lang="en-GB" altLang="es-CO" sz="3000" b="1" dirty="0"/>
          </a:p>
          <a:p>
            <a:pPr>
              <a:spcBef>
                <a:spcPct val="0"/>
              </a:spcBef>
              <a:spcAft>
                <a:spcPct val="25000"/>
              </a:spcAft>
            </a:pPr>
            <a:r>
              <a:rPr lang="en-GB" altLang="es-CO" sz="3000" b="1" dirty="0" err="1"/>
              <a:t>Adecuación</a:t>
            </a:r>
            <a:r>
              <a:rPr lang="en-GB" altLang="es-CO" sz="3000" b="1" dirty="0"/>
              <a:t> de la Contabilidad Pública a un </a:t>
            </a:r>
            <a:r>
              <a:rPr lang="en-GB" altLang="es-CO" sz="3000" b="1" u="sng" dirty="0"/>
              <a:t>nuevo </a:t>
            </a:r>
            <a:r>
              <a:rPr lang="en-GB" altLang="es-CO" sz="3000" b="1" u="sng" dirty="0" err="1"/>
              <a:t>concepto</a:t>
            </a:r>
            <a:r>
              <a:rPr lang="en-GB" altLang="es-CO" sz="3000" b="1" u="sng" dirty="0"/>
              <a:t> de </a:t>
            </a:r>
            <a:r>
              <a:rPr lang="en-GB" altLang="es-CO" sz="3000" b="1" u="sng" dirty="0" err="1"/>
              <a:t>Rendición</a:t>
            </a:r>
            <a:r>
              <a:rPr lang="en-GB" altLang="es-CO" sz="3000" b="1" u="sng" dirty="0"/>
              <a:t> de </a:t>
            </a:r>
            <a:r>
              <a:rPr lang="en-GB" altLang="es-CO" sz="3000" b="1" u="sng" dirty="0" err="1"/>
              <a:t>Cuentas</a:t>
            </a:r>
            <a:r>
              <a:rPr lang="en-GB" altLang="es-CO" sz="3000" b="1" u="sng" dirty="0"/>
              <a:t> </a:t>
            </a:r>
            <a:r>
              <a:rPr lang="en-GB" altLang="es-CO" sz="3000" b="1" dirty="0"/>
              <a:t>(“Accountability”)</a:t>
            </a:r>
          </a:p>
        </p:txBody>
      </p:sp>
    </p:spTree>
    <p:extLst>
      <p:ext uri="{BB962C8B-B14F-4D97-AF65-F5344CB8AC3E}">
        <p14:creationId xmlns:p14="http://schemas.microsoft.com/office/powerpoint/2010/main" val="11005378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8</a:t>
            </a:fld>
            <a:endParaRPr lang="es-ES_tradnl" dirty="0"/>
          </a:p>
        </p:txBody>
      </p:sp>
      <p:sp>
        <p:nvSpPr>
          <p:cNvPr id="6" name="Rectángulo 1"/>
          <p:cNvSpPr/>
          <p:nvPr/>
        </p:nvSpPr>
        <p:spPr>
          <a:xfrm>
            <a:off x="478615" y="260649"/>
            <a:ext cx="8064896" cy="648071"/>
          </a:xfrm>
          <a:prstGeom prst="rect">
            <a:avLst/>
          </a:prstGeom>
          <a:solidFill>
            <a:schemeClr val="accent1">
              <a:lumMod val="20000"/>
              <a:lumOff val="80000"/>
            </a:schemeClr>
          </a:solidFill>
          <a:ln>
            <a:solidFill>
              <a:srgbClr val="FFFF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tx1"/>
                </a:solidFill>
              </a:rPr>
              <a:t>A S U N T O S    D E    </a:t>
            </a:r>
            <a:r>
              <a:rPr lang="es-CO" sz="3600" b="1">
                <a:solidFill>
                  <a:schemeClr val="tx1"/>
                </a:solidFill>
              </a:rPr>
              <a:t>LA    R. </a:t>
            </a:r>
            <a:r>
              <a:rPr lang="es-CO" sz="3600" b="1" dirty="0">
                <a:solidFill>
                  <a:schemeClr val="tx1"/>
                </a:solidFill>
              </a:rPr>
              <a:t>S.</a:t>
            </a:r>
          </a:p>
        </p:txBody>
      </p:sp>
      <p:sp>
        <p:nvSpPr>
          <p:cNvPr id="8" name="Rectángulo 3"/>
          <p:cNvSpPr/>
          <p:nvPr/>
        </p:nvSpPr>
        <p:spPr>
          <a:xfrm>
            <a:off x="125413" y="2060847"/>
            <a:ext cx="8911083" cy="4163307"/>
          </a:xfrm>
          <a:prstGeom prst="rect">
            <a:avLst/>
          </a:prstGeom>
          <a:solidFill>
            <a:schemeClr val="accent5">
              <a:lumMod val="20000"/>
              <a:lumOff val="80000"/>
            </a:schemeClr>
          </a:solidFill>
          <a:ln>
            <a:solidFill>
              <a:schemeClr val="tx1"/>
            </a:solidFill>
          </a:ln>
          <a:effectLst>
            <a:glow rad="63500">
              <a:schemeClr val="accent6">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3200" b="1" dirty="0">
                <a:solidFill>
                  <a:schemeClr val="tx1"/>
                </a:solidFill>
              </a:rPr>
              <a:t>- </a:t>
            </a:r>
            <a:r>
              <a:rPr lang="es-CO" sz="3500" b="1" dirty="0">
                <a:solidFill>
                  <a:schemeClr val="tx1"/>
                </a:solidFill>
              </a:rPr>
              <a:t>GOBIERNO DE LA ORGANIZACIÓN</a:t>
            </a:r>
          </a:p>
          <a:p>
            <a:pPr algn="just"/>
            <a:r>
              <a:rPr lang="es-CO" sz="3500" b="1" dirty="0">
                <a:solidFill>
                  <a:schemeClr val="tx1"/>
                </a:solidFill>
              </a:rPr>
              <a:t>- DERECHOS HUMANOS</a:t>
            </a:r>
          </a:p>
          <a:p>
            <a:pPr algn="just"/>
            <a:r>
              <a:rPr lang="es-CO" sz="3500" b="1" dirty="0">
                <a:solidFill>
                  <a:schemeClr val="tx1"/>
                </a:solidFill>
              </a:rPr>
              <a:t>- PRÁCTICAS LABORALES</a:t>
            </a:r>
          </a:p>
          <a:p>
            <a:pPr algn="just"/>
            <a:r>
              <a:rPr lang="es-CO" sz="3500" b="1" dirty="0">
                <a:solidFill>
                  <a:schemeClr val="tx1"/>
                </a:solidFill>
              </a:rPr>
              <a:t>- MEDIO AMBIENTE</a:t>
            </a:r>
          </a:p>
          <a:p>
            <a:pPr algn="just"/>
            <a:r>
              <a:rPr lang="es-CO" sz="3500" b="1" dirty="0">
                <a:solidFill>
                  <a:schemeClr val="tx1"/>
                </a:solidFill>
              </a:rPr>
              <a:t>- PRÁCTICAS OPERATIVAS JUSTAS </a:t>
            </a:r>
          </a:p>
          <a:p>
            <a:pPr algn="just"/>
            <a:r>
              <a:rPr lang="es-CO" sz="3500" b="1" dirty="0">
                <a:solidFill>
                  <a:schemeClr val="tx1"/>
                </a:solidFill>
              </a:rPr>
              <a:t>- ASUNTOS DEL CONSUMIDOR</a:t>
            </a:r>
          </a:p>
          <a:p>
            <a:pPr algn="just"/>
            <a:r>
              <a:rPr lang="es-CO" sz="3500" b="1" dirty="0">
                <a:solidFill>
                  <a:schemeClr val="tx1"/>
                </a:solidFill>
              </a:rPr>
              <a:t>- DESARROLLO SOCIAL</a:t>
            </a:r>
            <a:endParaRPr lang="es-CO" sz="3500" dirty="0"/>
          </a:p>
        </p:txBody>
      </p:sp>
      <p:sp>
        <p:nvSpPr>
          <p:cNvPr id="9" name="Flecha abajo 8"/>
          <p:cNvSpPr/>
          <p:nvPr/>
        </p:nvSpPr>
        <p:spPr>
          <a:xfrm>
            <a:off x="3996310" y="1353732"/>
            <a:ext cx="935730" cy="563100"/>
          </a:xfrm>
          <a:prstGeom prst="downArrow">
            <a:avLst/>
          </a:prstGeom>
          <a:solidFill>
            <a:schemeClr val="accent2">
              <a:lumMod val="20000"/>
              <a:lumOff val="80000"/>
            </a:schemeClr>
          </a:solidFill>
          <a:ln>
            <a:solidFill>
              <a:srgbClr val="FFFF00"/>
            </a:solidFill>
          </a:ln>
          <a:effectLst>
            <a:glow rad="101600">
              <a:schemeClr val="accent1">
                <a:satMod val="175000"/>
                <a:alpha val="40000"/>
              </a:schemeClr>
            </a:glow>
            <a:reflection blurRad="6350" stA="50000" endA="300" endPos="5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0312" y="980728"/>
            <a:ext cx="1763688"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6" y="980728"/>
            <a:ext cx="1620788"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88225" y="2402012"/>
            <a:ext cx="2376264" cy="3763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00700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9</a:t>
            </a:fld>
            <a:endParaRPr lang="es-ES_tradnl" dirty="0"/>
          </a:p>
        </p:txBody>
      </p:sp>
      <p:sp>
        <p:nvSpPr>
          <p:cNvPr id="7" name="Text Box 2"/>
          <p:cNvSpPr txBox="1">
            <a:spLocks noChangeArrowheads="1"/>
          </p:cNvSpPr>
          <p:nvPr/>
        </p:nvSpPr>
        <p:spPr bwMode="auto">
          <a:xfrm>
            <a:off x="0" y="144016"/>
            <a:ext cx="9144000" cy="1066800"/>
          </a:xfrm>
          <a:prstGeom prst="rect">
            <a:avLst/>
          </a:prstGeom>
          <a:solidFill>
            <a:srgbClr val="E8EE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CO" sz="3200" b="1" dirty="0">
                <a:solidFill>
                  <a:srgbClr val="000066"/>
                </a:solidFill>
                <a:effectLst>
                  <a:outerShdw blurRad="38100" dist="38100" dir="2700000" algn="tl">
                    <a:srgbClr val="000000"/>
                  </a:outerShdw>
                </a:effectLst>
              </a:rPr>
              <a:t>Transparencia y E.E.E. en la gestión de las entidades públicas</a:t>
            </a:r>
          </a:p>
        </p:txBody>
      </p:sp>
      <p:sp>
        <p:nvSpPr>
          <p:cNvPr id="10" name="Text Box 3"/>
          <p:cNvSpPr txBox="1">
            <a:spLocks noChangeArrowheads="1"/>
          </p:cNvSpPr>
          <p:nvPr/>
        </p:nvSpPr>
        <p:spPr bwMode="auto">
          <a:xfrm>
            <a:off x="3491880" y="1292567"/>
            <a:ext cx="223224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400" b="1" dirty="0"/>
              <a:t>Claves para una buena gestión pública</a:t>
            </a:r>
          </a:p>
        </p:txBody>
      </p:sp>
      <p:sp>
        <p:nvSpPr>
          <p:cNvPr id="11" name="Text Box 4"/>
          <p:cNvSpPr txBox="1">
            <a:spLocks noChangeArrowheads="1"/>
          </p:cNvSpPr>
          <p:nvPr/>
        </p:nvSpPr>
        <p:spPr bwMode="auto">
          <a:xfrm>
            <a:off x="612329" y="1666131"/>
            <a:ext cx="2159471"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400" b="1" dirty="0"/>
              <a:t>Transparencia</a:t>
            </a:r>
          </a:p>
        </p:txBody>
      </p:sp>
      <p:sp>
        <p:nvSpPr>
          <p:cNvPr id="12" name="Text Box 5"/>
          <p:cNvSpPr txBox="1">
            <a:spLocks noChangeArrowheads="1"/>
          </p:cNvSpPr>
          <p:nvPr/>
        </p:nvSpPr>
        <p:spPr bwMode="auto">
          <a:xfrm>
            <a:off x="6300192" y="1313473"/>
            <a:ext cx="2376263" cy="1323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CO" sz="2000" b="1" dirty="0"/>
              <a:t>Eficiencia</a:t>
            </a:r>
          </a:p>
          <a:p>
            <a:pPr algn="ctr">
              <a:spcBef>
                <a:spcPct val="50000"/>
              </a:spcBef>
            </a:pPr>
            <a:r>
              <a:rPr lang="es-ES" altLang="es-CO" sz="2000" b="1" dirty="0"/>
              <a:t>Eficacia</a:t>
            </a:r>
          </a:p>
          <a:p>
            <a:pPr algn="ctr">
              <a:spcBef>
                <a:spcPct val="50000"/>
              </a:spcBef>
            </a:pPr>
            <a:r>
              <a:rPr lang="es-ES" altLang="es-CO" sz="2000" b="1" dirty="0"/>
              <a:t>Efectividad</a:t>
            </a:r>
          </a:p>
        </p:txBody>
      </p:sp>
      <p:sp>
        <p:nvSpPr>
          <p:cNvPr id="13" name="Text Box 6"/>
          <p:cNvSpPr txBox="1">
            <a:spLocks noChangeArrowheads="1"/>
          </p:cNvSpPr>
          <p:nvPr/>
        </p:nvSpPr>
        <p:spPr bwMode="auto">
          <a:xfrm>
            <a:off x="467544" y="2996952"/>
            <a:ext cx="3641725" cy="2692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2000" b="1" dirty="0">
                <a:latin typeface="Arial" charset="0"/>
              </a:rPr>
              <a:t>Consideración de </a:t>
            </a:r>
            <a:r>
              <a:rPr lang="es-ES" altLang="es-CO" sz="2000" b="1" i="1" dirty="0">
                <a:latin typeface="Arial" charset="0"/>
              </a:rPr>
              <a:t>todos los </a:t>
            </a:r>
            <a:r>
              <a:rPr lang="es-ES" altLang="es-CO" sz="2000" b="1" i="1" dirty="0" err="1">
                <a:latin typeface="Arial" charset="0"/>
              </a:rPr>
              <a:t>stakeholders</a:t>
            </a:r>
            <a:r>
              <a:rPr lang="es-ES" altLang="es-CO" sz="2000" b="1" dirty="0">
                <a:latin typeface="Arial" charset="0"/>
              </a:rPr>
              <a:t>: instituciones, ciudadanos, terceros</a:t>
            </a:r>
          </a:p>
          <a:p>
            <a:pPr algn="just" eaLnBrk="1" hangingPunct="1">
              <a:spcBef>
                <a:spcPct val="50000"/>
              </a:spcBef>
              <a:buFontTx/>
              <a:buChar char="•"/>
            </a:pPr>
            <a:r>
              <a:rPr lang="es-ES" altLang="es-CO" sz="2000" b="1" i="1" dirty="0">
                <a:latin typeface="Arial" charset="0"/>
              </a:rPr>
              <a:t>Información</a:t>
            </a:r>
            <a:r>
              <a:rPr lang="es-ES" altLang="es-CO" sz="2000" b="1" dirty="0">
                <a:latin typeface="Arial" charset="0"/>
              </a:rPr>
              <a:t> completa, clara, oportuna y fácilmente accesible (Internet)</a:t>
            </a:r>
          </a:p>
        </p:txBody>
      </p:sp>
      <p:sp>
        <p:nvSpPr>
          <p:cNvPr id="14" name="Text Box 7"/>
          <p:cNvSpPr txBox="1">
            <a:spLocks noChangeArrowheads="1"/>
          </p:cNvSpPr>
          <p:nvPr/>
        </p:nvSpPr>
        <p:spPr bwMode="auto">
          <a:xfrm>
            <a:off x="4356869" y="2694136"/>
            <a:ext cx="4319587" cy="375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914400" indent="-457200" eaLnBrk="0" hangingPunct="0">
              <a:defRPr sz="2400">
                <a:solidFill>
                  <a:schemeClr val="tx1"/>
                </a:solidFill>
                <a:latin typeface="Times New Roman" pitchFamily="18" charset="0"/>
              </a:defRPr>
            </a:lvl2pPr>
            <a:lvl3pPr marL="1371600" indent="-457200" eaLnBrk="0" hangingPunct="0">
              <a:defRPr sz="2400">
                <a:solidFill>
                  <a:schemeClr val="tx1"/>
                </a:solidFill>
                <a:latin typeface="Times New Roman" pitchFamily="18" charset="0"/>
              </a:defRPr>
            </a:lvl3pPr>
            <a:lvl4pPr marL="1828800" indent="-457200" eaLnBrk="0" hangingPunct="0">
              <a:defRPr sz="2400">
                <a:solidFill>
                  <a:schemeClr val="tx1"/>
                </a:solidFill>
                <a:latin typeface="Times New Roman" pitchFamily="18" charset="0"/>
              </a:defRPr>
            </a:lvl4pPr>
            <a:lvl5pPr marL="2286000" indent="-457200" eaLnBrk="0" hangingPunct="0">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buFontTx/>
              <a:buChar char="•"/>
            </a:pPr>
            <a:r>
              <a:rPr lang="es-ES" altLang="es-CO" sz="2000" b="1" dirty="0">
                <a:latin typeface="Arial" charset="0"/>
              </a:rPr>
              <a:t>Introducción de nuevos conceptos y técnicas, como el </a:t>
            </a:r>
            <a:r>
              <a:rPr lang="es-ES" altLang="es-CO" sz="2000" b="1" i="1" dirty="0">
                <a:latin typeface="Arial" charset="0"/>
              </a:rPr>
              <a:t>benchmarking</a:t>
            </a:r>
            <a:r>
              <a:rPr lang="es-ES" altLang="es-CO" sz="2000" b="1" dirty="0">
                <a:latin typeface="Arial" charset="0"/>
              </a:rPr>
              <a:t> y las </a:t>
            </a:r>
            <a:r>
              <a:rPr lang="es-ES" altLang="es-CO" sz="2000" b="1" i="1" dirty="0">
                <a:latin typeface="Arial" charset="0"/>
              </a:rPr>
              <a:t>buenas prácticas</a:t>
            </a:r>
          </a:p>
          <a:p>
            <a:pPr algn="just" eaLnBrk="1" hangingPunct="1">
              <a:spcBef>
                <a:spcPct val="50000"/>
              </a:spcBef>
              <a:buFontTx/>
              <a:buChar char="•"/>
            </a:pPr>
            <a:r>
              <a:rPr lang="es-ES" altLang="es-CO" sz="2000" b="1" dirty="0">
                <a:latin typeface="Arial" charset="0"/>
              </a:rPr>
              <a:t>Situar en primer término otros valores diferentes a los mecanismos de mercado, ligados a la </a:t>
            </a:r>
            <a:r>
              <a:rPr lang="es-ES" altLang="es-CO" sz="2000" b="1" i="1" dirty="0">
                <a:latin typeface="Arial" charset="0"/>
              </a:rPr>
              <a:t>calidad</a:t>
            </a:r>
          </a:p>
          <a:p>
            <a:pPr algn="just" eaLnBrk="1" hangingPunct="1">
              <a:spcBef>
                <a:spcPct val="50000"/>
              </a:spcBef>
              <a:buFontTx/>
              <a:buChar char="•"/>
            </a:pPr>
            <a:r>
              <a:rPr lang="es-ES" altLang="es-CO" sz="2000" b="1" dirty="0">
                <a:latin typeface="Arial" charset="0"/>
              </a:rPr>
              <a:t>Importancia fundamental de la </a:t>
            </a:r>
            <a:r>
              <a:rPr lang="es-ES" altLang="es-CO" sz="2000" b="1" i="1" dirty="0">
                <a:latin typeface="Arial" charset="0"/>
              </a:rPr>
              <a:t>comparación</a:t>
            </a:r>
            <a:r>
              <a:rPr lang="es-ES" altLang="es-CO" sz="2000" b="1" dirty="0">
                <a:latin typeface="Arial" charset="0"/>
              </a:rPr>
              <a:t> de prácticas, políticas y actuaciones</a:t>
            </a:r>
          </a:p>
        </p:txBody>
      </p:sp>
      <p:sp>
        <p:nvSpPr>
          <p:cNvPr id="15" name="AutoShape 9"/>
          <p:cNvSpPr>
            <a:spLocks noChangeArrowheads="1"/>
          </p:cNvSpPr>
          <p:nvPr/>
        </p:nvSpPr>
        <p:spPr bwMode="auto">
          <a:xfrm>
            <a:off x="2987675" y="1712168"/>
            <a:ext cx="504825" cy="420688"/>
          </a:xfrm>
          <a:prstGeom prst="rightArrow">
            <a:avLst>
              <a:gd name="adj1" fmla="val 50000"/>
              <a:gd name="adj2" fmla="val 30000"/>
            </a:avLst>
          </a:prstGeom>
          <a:solidFill>
            <a:schemeClr val="bg2"/>
          </a:solidFill>
          <a:ln w="9525">
            <a:solidFill>
              <a:schemeClr val="tx1"/>
            </a:solidFill>
            <a:miter lim="800000"/>
            <a:headEnd/>
            <a:tailEnd/>
          </a:ln>
          <a:effectLst>
            <a:glow rad="63500">
              <a:schemeClr val="accent4">
                <a:satMod val="175000"/>
                <a:alpha val="40000"/>
              </a:schemeClr>
            </a:glow>
            <a:outerShdw dist="35921" dir="2700000" algn="ctr" rotWithShape="0">
              <a:schemeClr val="bg2"/>
            </a:outerShdw>
          </a:effectLst>
        </p:spPr>
        <p:txBody>
          <a:bodyPr wrap="none" anchor="ctr"/>
          <a:lstStyle/>
          <a:p>
            <a:endParaRPr lang="es-CO"/>
          </a:p>
        </p:txBody>
      </p:sp>
      <p:sp>
        <p:nvSpPr>
          <p:cNvPr id="16" name="AutoShape 10"/>
          <p:cNvSpPr>
            <a:spLocks noChangeArrowheads="1"/>
          </p:cNvSpPr>
          <p:nvPr/>
        </p:nvSpPr>
        <p:spPr bwMode="auto">
          <a:xfrm>
            <a:off x="5580112" y="1799481"/>
            <a:ext cx="581025" cy="333375"/>
          </a:xfrm>
          <a:prstGeom prst="leftArrow">
            <a:avLst>
              <a:gd name="adj1" fmla="val 50000"/>
              <a:gd name="adj2" fmla="val 43571"/>
            </a:avLst>
          </a:prstGeom>
          <a:solidFill>
            <a:schemeClr val="bg2"/>
          </a:solidFill>
          <a:ln w="9525">
            <a:solidFill>
              <a:schemeClr val="tx1"/>
            </a:solidFill>
            <a:miter lim="800000"/>
            <a:headEnd/>
            <a:tailEnd/>
          </a:ln>
          <a:effectLst>
            <a:glow rad="63500">
              <a:schemeClr val="accent4">
                <a:satMod val="175000"/>
                <a:alpha val="40000"/>
              </a:schemeClr>
            </a:glow>
            <a:outerShdw dist="35921" dir="2700000" algn="ctr" rotWithShape="0">
              <a:schemeClr val="bg2"/>
            </a:outerShdw>
          </a:effectLst>
        </p:spPr>
        <p:txBody>
          <a:bodyPr wrap="none" anchor="ctr"/>
          <a:lstStyle/>
          <a:p>
            <a:endParaRPr lang="es-CO"/>
          </a:p>
        </p:txBody>
      </p:sp>
      <p:sp>
        <p:nvSpPr>
          <p:cNvPr id="17" name="AutoShape 11"/>
          <p:cNvSpPr>
            <a:spLocks noChangeArrowheads="1"/>
          </p:cNvSpPr>
          <p:nvPr/>
        </p:nvSpPr>
        <p:spPr bwMode="auto">
          <a:xfrm flipV="1">
            <a:off x="8748141" y="1168648"/>
            <a:ext cx="360363" cy="4636616"/>
          </a:xfrm>
          <a:prstGeom prst="curvedLeftArrow">
            <a:avLst>
              <a:gd name="adj1" fmla="val 195859"/>
              <a:gd name="adj2" fmla="val 391717"/>
              <a:gd name="adj3" fmla="val 33333"/>
            </a:avLst>
          </a:prstGeom>
          <a:solidFill>
            <a:schemeClr val="accent1"/>
          </a:solidFill>
          <a:ln w="9525">
            <a:solidFill>
              <a:schemeClr val="tx1"/>
            </a:solidFill>
            <a:miter lim="800000"/>
            <a:headEnd/>
            <a:tailEnd/>
          </a:ln>
          <a:effectLst>
            <a:glow rad="63500">
              <a:schemeClr val="accent4">
                <a:satMod val="175000"/>
                <a:alpha val="40000"/>
              </a:schemeClr>
            </a:glow>
            <a:outerShdw dist="35921" dir="2700000" algn="ctr" rotWithShape="0">
              <a:schemeClr val="bg2"/>
            </a:outerShdw>
          </a:effectLst>
        </p:spPr>
        <p:txBody>
          <a:bodyPr wrap="none" anchor="ctr"/>
          <a:lstStyle/>
          <a:p>
            <a:endParaRPr lang="es-CO"/>
          </a:p>
        </p:txBody>
      </p:sp>
      <p:sp>
        <p:nvSpPr>
          <p:cNvPr id="18" name="AutoShape 12"/>
          <p:cNvSpPr>
            <a:spLocks noChangeArrowheads="1"/>
          </p:cNvSpPr>
          <p:nvPr/>
        </p:nvSpPr>
        <p:spPr bwMode="auto">
          <a:xfrm flipV="1">
            <a:off x="249" y="1196752"/>
            <a:ext cx="395287" cy="4176464"/>
          </a:xfrm>
          <a:prstGeom prst="curvedRightArrow">
            <a:avLst>
              <a:gd name="adj1" fmla="val 196305"/>
              <a:gd name="adj2" fmla="val 392611"/>
              <a:gd name="adj3" fmla="val 33333"/>
            </a:avLst>
          </a:prstGeom>
          <a:solidFill>
            <a:schemeClr val="accent1"/>
          </a:solidFill>
          <a:ln w="9525">
            <a:solidFill>
              <a:schemeClr val="tx1"/>
            </a:solidFill>
            <a:miter lim="800000"/>
            <a:headEnd/>
            <a:tailEnd/>
          </a:ln>
          <a:effectLst>
            <a:glow rad="63500">
              <a:schemeClr val="accent4">
                <a:satMod val="175000"/>
                <a:alpha val="40000"/>
              </a:schemeClr>
            </a:glow>
            <a:outerShdw dist="35921" dir="2700000" algn="ctr" rotWithShape="0">
              <a:schemeClr val="bg2"/>
            </a:outerShdw>
          </a:effectLst>
        </p:spPr>
        <p:txBody>
          <a:bodyPr wrap="none" anchor="ctr"/>
          <a:lstStyle/>
          <a:p>
            <a:endParaRPr lang="es-CO"/>
          </a:p>
        </p:txBody>
      </p:sp>
    </p:spTree>
    <p:extLst>
      <p:ext uri="{BB962C8B-B14F-4D97-AF65-F5344CB8AC3E}">
        <p14:creationId xmlns:p14="http://schemas.microsoft.com/office/powerpoint/2010/main" val="194955582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theme/theme1.xml><?xml version="1.0" encoding="utf-8"?>
<a:theme xmlns:a="http://schemas.openxmlformats.org/drawingml/2006/main" name="PresentacionesGenerales+-CGN2015_2003">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PresentacionesGenerales+-CGN2015_2003</Template>
  <TotalTime>2855</TotalTime>
  <Words>4537</Words>
  <Application>Microsoft Office PowerPoint</Application>
  <PresentationFormat>Presentación en pantalla (4:3)</PresentationFormat>
  <Paragraphs>679</Paragraphs>
  <Slides>68</Slides>
  <Notes>18</Notes>
  <HiddenSlides>0</HiddenSlides>
  <MMClips>2</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68</vt:i4>
      </vt:variant>
    </vt:vector>
  </HeadingPairs>
  <TitlesOfParts>
    <vt:vector size="81" baseType="lpstr">
      <vt:lpstr>Andale WT</vt:lpstr>
      <vt:lpstr>Arial</vt:lpstr>
      <vt:lpstr>Arial Narrow</vt:lpstr>
      <vt:lpstr>Arial,Bold</vt:lpstr>
      <vt:lpstr>Calibri</vt:lpstr>
      <vt:lpstr>Calibri,Bold</vt:lpstr>
      <vt:lpstr>Calibri,BoldItalic</vt:lpstr>
      <vt:lpstr>Century Gothic</vt:lpstr>
      <vt:lpstr>Times New Roman</vt:lpstr>
      <vt:lpstr>Verdana</vt:lpstr>
      <vt:lpstr>Wingdings</vt:lpstr>
      <vt:lpstr>Wingdings 2</vt:lpstr>
      <vt:lpstr>PresentacionesGenerales+-CGN2015_2003</vt:lpstr>
      <vt:lpstr>Presentación de PowerPoint</vt:lpstr>
      <vt:lpstr>  ESTADO ACTUAL Y PROSPECTIVA  DEL PROCESO DE CONVERGENCIA  DE LA CONTABILIDAD PÚBLICA. NIIF - NICSP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Contexto legal de la convergencia a NIIF/NIC y NICSP</vt:lpstr>
      <vt:lpstr>Estrategia de Convergencia de la Regulación Contable Pública  hacia NIIF y NICSP</vt:lpstr>
      <vt:lpstr>Contexto Legal NIIF/NIC y NICSP</vt:lpstr>
      <vt:lpstr>2. Referentes para la Convergencia NIIF/NIC y NICSP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MODELOS DE CONTABILIDAD  - CONVERGENCIA -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Juan Carlos Tarazona</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keywords>Plantillas, Presentaciones, PowerPoint, Imágen Institucional</cp:keywords>
  <dc:description>Actualizada con Logo 15 años Calidad Agosto 2011</dc:description>
  <cp:lastModifiedBy>Carlos Estrada</cp:lastModifiedBy>
  <cp:revision>350</cp:revision>
  <cp:lastPrinted>2015-11-18T20:16:23Z</cp:lastPrinted>
  <dcterms:created xsi:type="dcterms:W3CDTF">2015-02-23T21:40:43Z</dcterms:created>
  <dcterms:modified xsi:type="dcterms:W3CDTF">2021-05-27T14:41:24Z</dcterms:modified>
</cp:coreProperties>
</file>