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8"/>
  </p:notesMasterIdLst>
  <p:handoutMasterIdLst>
    <p:handoutMasterId r:id="rId49"/>
  </p:handoutMasterIdLst>
  <p:sldIdLst>
    <p:sldId id="327" r:id="rId2"/>
    <p:sldId id="365" r:id="rId3"/>
    <p:sldId id="564" r:id="rId4"/>
    <p:sldId id="574" r:id="rId5"/>
    <p:sldId id="533" r:id="rId6"/>
    <p:sldId id="545" r:id="rId7"/>
    <p:sldId id="556" r:id="rId8"/>
    <p:sldId id="446" r:id="rId9"/>
    <p:sldId id="447" r:id="rId10"/>
    <p:sldId id="451" r:id="rId11"/>
    <p:sldId id="572" r:id="rId12"/>
    <p:sldId id="450" r:id="rId13"/>
    <p:sldId id="458" r:id="rId14"/>
    <p:sldId id="565" r:id="rId15"/>
    <p:sldId id="566" r:id="rId16"/>
    <p:sldId id="567" r:id="rId17"/>
    <p:sldId id="571" r:id="rId18"/>
    <p:sldId id="573" r:id="rId19"/>
    <p:sldId id="457" r:id="rId20"/>
    <p:sldId id="459" r:id="rId21"/>
    <p:sldId id="460" r:id="rId22"/>
    <p:sldId id="462" r:id="rId23"/>
    <p:sldId id="463" r:id="rId24"/>
    <p:sldId id="478" r:id="rId25"/>
    <p:sldId id="479" r:id="rId26"/>
    <p:sldId id="481" r:id="rId27"/>
    <p:sldId id="482" r:id="rId28"/>
    <p:sldId id="484" r:id="rId29"/>
    <p:sldId id="485" r:id="rId30"/>
    <p:sldId id="486" r:id="rId31"/>
    <p:sldId id="487" r:id="rId32"/>
    <p:sldId id="488" r:id="rId33"/>
    <p:sldId id="489" r:id="rId34"/>
    <p:sldId id="491" r:id="rId35"/>
    <p:sldId id="492" r:id="rId36"/>
    <p:sldId id="493" r:id="rId37"/>
    <p:sldId id="494" r:id="rId38"/>
    <p:sldId id="495" r:id="rId39"/>
    <p:sldId id="483" r:id="rId40"/>
    <p:sldId id="575" r:id="rId41"/>
    <p:sldId id="496" r:id="rId42"/>
    <p:sldId id="497" r:id="rId43"/>
    <p:sldId id="448" r:id="rId44"/>
    <p:sldId id="518" r:id="rId45"/>
    <p:sldId id="500" r:id="rId46"/>
    <p:sldId id="503" r:id="rId47"/>
  </p:sldIdLst>
  <p:sldSz cx="9144000" cy="6858000" type="screen4x3"/>
  <p:notesSz cx="7010400" cy="9296400"/>
  <p:defaultTextStyle>
    <a:defPPr>
      <a:defRPr lang="es-ES_tradnl"/>
    </a:defPPr>
    <a:lvl1pPr algn="just" rtl="0" eaLnBrk="0" fontAlgn="base" hangingPunct="0">
      <a:spcBef>
        <a:spcPct val="20000"/>
      </a:spcBef>
      <a:spcAft>
        <a:spcPct val="0"/>
      </a:spcAft>
      <a:defRPr sz="2300" kern="1200">
        <a:solidFill>
          <a:schemeClr val="tx1"/>
        </a:solidFill>
        <a:latin typeface="Arial Narrow" pitchFamily="34" charset="0"/>
        <a:ea typeface="+mn-ea"/>
        <a:cs typeface="+mn-cs"/>
      </a:defRPr>
    </a:lvl1pPr>
    <a:lvl2pPr marL="457200" algn="just" rtl="0" eaLnBrk="0" fontAlgn="base" hangingPunct="0">
      <a:spcBef>
        <a:spcPct val="20000"/>
      </a:spcBef>
      <a:spcAft>
        <a:spcPct val="0"/>
      </a:spcAft>
      <a:defRPr sz="2300" kern="1200">
        <a:solidFill>
          <a:schemeClr val="tx1"/>
        </a:solidFill>
        <a:latin typeface="Arial Narrow" pitchFamily="34" charset="0"/>
        <a:ea typeface="+mn-ea"/>
        <a:cs typeface="+mn-cs"/>
      </a:defRPr>
    </a:lvl2pPr>
    <a:lvl3pPr marL="914400" algn="just" rtl="0" eaLnBrk="0" fontAlgn="base" hangingPunct="0">
      <a:spcBef>
        <a:spcPct val="20000"/>
      </a:spcBef>
      <a:spcAft>
        <a:spcPct val="0"/>
      </a:spcAft>
      <a:defRPr sz="2300" kern="1200">
        <a:solidFill>
          <a:schemeClr val="tx1"/>
        </a:solidFill>
        <a:latin typeface="Arial Narrow" pitchFamily="34" charset="0"/>
        <a:ea typeface="+mn-ea"/>
        <a:cs typeface="+mn-cs"/>
      </a:defRPr>
    </a:lvl3pPr>
    <a:lvl4pPr marL="1371600" algn="just" rtl="0" eaLnBrk="0" fontAlgn="base" hangingPunct="0">
      <a:spcBef>
        <a:spcPct val="20000"/>
      </a:spcBef>
      <a:spcAft>
        <a:spcPct val="0"/>
      </a:spcAft>
      <a:defRPr sz="2300" kern="1200">
        <a:solidFill>
          <a:schemeClr val="tx1"/>
        </a:solidFill>
        <a:latin typeface="Arial Narrow" pitchFamily="34" charset="0"/>
        <a:ea typeface="+mn-ea"/>
        <a:cs typeface="+mn-cs"/>
      </a:defRPr>
    </a:lvl4pPr>
    <a:lvl5pPr marL="1828800" algn="just" rtl="0" eaLnBrk="0" fontAlgn="base" hangingPunct="0">
      <a:spcBef>
        <a:spcPct val="20000"/>
      </a:spcBef>
      <a:spcAft>
        <a:spcPct val="0"/>
      </a:spcAft>
      <a:defRPr sz="2300" kern="1200">
        <a:solidFill>
          <a:schemeClr val="tx1"/>
        </a:solidFill>
        <a:latin typeface="Arial Narrow" pitchFamily="34" charset="0"/>
        <a:ea typeface="+mn-ea"/>
        <a:cs typeface="+mn-cs"/>
      </a:defRPr>
    </a:lvl5pPr>
    <a:lvl6pPr marL="2286000" algn="l" defTabSz="914400" rtl="0" eaLnBrk="1" latinLnBrk="0" hangingPunct="1">
      <a:defRPr sz="2300" kern="1200">
        <a:solidFill>
          <a:schemeClr val="tx1"/>
        </a:solidFill>
        <a:latin typeface="Arial Narrow" pitchFamily="34" charset="0"/>
        <a:ea typeface="+mn-ea"/>
        <a:cs typeface="+mn-cs"/>
      </a:defRPr>
    </a:lvl6pPr>
    <a:lvl7pPr marL="2743200" algn="l" defTabSz="914400" rtl="0" eaLnBrk="1" latinLnBrk="0" hangingPunct="1">
      <a:defRPr sz="2300" kern="1200">
        <a:solidFill>
          <a:schemeClr val="tx1"/>
        </a:solidFill>
        <a:latin typeface="Arial Narrow" pitchFamily="34" charset="0"/>
        <a:ea typeface="+mn-ea"/>
        <a:cs typeface="+mn-cs"/>
      </a:defRPr>
    </a:lvl7pPr>
    <a:lvl8pPr marL="3200400" algn="l" defTabSz="914400" rtl="0" eaLnBrk="1" latinLnBrk="0" hangingPunct="1">
      <a:defRPr sz="2300" kern="1200">
        <a:solidFill>
          <a:schemeClr val="tx1"/>
        </a:solidFill>
        <a:latin typeface="Arial Narrow" pitchFamily="34" charset="0"/>
        <a:ea typeface="+mn-ea"/>
        <a:cs typeface="+mn-cs"/>
      </a:defRPr>
    </a:lvl8pPr>
    <a:lvl9pPr marL="3657600" algn="l" defTabSz="914400" rtl="0" eaLnBrk="1" latinLnBrk="0" hangingPunct="1">
      <a:defRPr sz="23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29">
          <p15:clr>
            <a:srgbClr val="A4A3A4"/>
          </p15:clr>
        </p15:guide>
        <p15:guide id="4" pos="179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yam Marleny Hincapie Castrillón" initials="MMH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0000"/>
    <a:srgbClr val="FF6600"/>
    <a:srgbClr val="009999"/>
    <a:srgbClr val="006666"/>
    <a:srgbClr val="287655"/>
    <a:srgbClr val="663300"/>
    <a:srgbClr val="DDE7D5"/>
    <a:srgbClr val="E0E5D7"/>
    <a:srgbClr val="DDE2D6"/>
    <a:srgbClr val="FFB7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5501" autoAdjust="0"/>
  </p:normalViewPr>
  <p:slideViewPr>
    <p:cSldViewPr snapToObjects="1">
      <p:cViewPr varScale="1">
        <p:scale>
          <a:sx n="68" d="100"/>
          <a:sy n="68" d="100"/>
        </p:scale>
        <p:origin x="804" y="-240"/>
      </p:cViewPr>
      <p:guideLst>
        <p:guide orient="horz" pos="2160"/>
        <p:guide pos="2880"/>
        <p:guide orient="horz" pos="3929"/>
        <p:guide pos="1791"/>
      </p:guideLst>
    </p:cSldViewPr>
  </p:slideViewPr>
  <p:notesTextViewPr>
    <p:cViewPr>
      <p:scale>
        <a:sx n="1" d="1"/>
        <a:sy n="1" d="1"/>
      </p:scale>
      <p:origin x="0" y="0"/>
    </p:cViewPr>
  </p:notesTextViewPr>
  <p:notesViewPr>
    <p:cSldViewPr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62232D-FAFA-4B8E-8C8C-19FC086DE6A3}" type="doc">
      <dgm:prSet loTypeId="urn:microsoft.com/office/officeart/2005/8/layout/radial2" loCatId="relationship" qsTypeId="urn:microsoft.com/office/officeart/2005/8/quickstyle/3d4" qsCatId="3D" csTypeId="urn:microsoft.com/office/officeart/2005/8/colors/colorful3" csCatId="colorful" phldr="1"/>
      <dgm:spPr/>
      <dgm:t>
        <a:bodyPr/>
        <a:lstStyle/>
        <a:p>
          <a:endParaRPr lang="es-ES"/>
        </a:p>
      </dgm:t>
    </dgm:pt>
    <dgm:pt modelId="{9DF46E10-A583-4C14-BB0E-F78E0980C81E}">
      <dgm:prSet phldrT="[Texto]" custT="1"/>
      <dgm:spPr>
        <a:gradFill rotWithShape="0">
          <a:gsLst>
            <a:gs pos="0">
              <a:schemeClr val="bg1"/>
            </a:gs>
            <a:gs pos="50000">
              <a:srgbClr val="B4DE86"/>
            </a:gs>
            <a:gs pos="100000">
              <a:srgbClr val="76B531"/>
            </a:gs>
          </a:gsLst>
          <a:lin ang="5400000" scaled="0"/>
        </a:gradFill>
        <a:ln>
          <a:solidFill>
            <a:schemeClr val="tx1"/>
          </a:solidFill>
        </a:ln>
        <a:effectLst>
          <a:glow rad="63500">
            <a:schemeClr val="accent4">
              <a:satMod val="175000"/>
              <a:alpha val="40000"/>
            </a:schemeClr>
          </a:glow>
        </a:effectLst>
      </dgm:spPr>
      <dgm:t>
        <a:bodyPr/>
        <a:lstStyle/>
        <a:p>
          <a:r>
            <a:rPr lang="es-MX" sz="2000" b="0" dirty="0">
              <a:solidFill>
                <a:sysClr val="windowText" lastClr="000000"/>
              </a:solidFill>
              <a:effectLst>
                <a:outerShdw blurRad="38100" dist="38100" dir="2700000" algn="tl">
                  <a:srgbClr val="C0C0C0"/>
                </a:outerShdw>
              </a:effectLst>
              <a:latin typeface="Calibri"/>
              <a:cs typeface="+mn-cs"/>
            </a:rPr>
            <a:t>1</a:t>
          </a:r>
          <a:r>
            <a:rPr lang="es-MX" sz="2000" b="1" dirty="0">
              <a:solidFill>
                <a:sysClr val="windowText" lastClr="000000"/>
              </a:solidFill>
              <a:effectLst>
                <a:outerShdw blurRad="38100" dist="38100" dir="2700000" algn="tl">
                  <a:srgbClr val="C0C0C0"/>
                </a:outerShdw>
              </a:effectLst>
              <a:latin typeface="Calibri"/>
              <a:cs typeface="+mn-cs"/>
            </a:rPr>
            <a:t>. Empresas que cotizan en el mercado de valores, o que captan o administran ahorro del público</a:t>
          </a:r>
          <a:endParaRPr lang="es-ES" sz="2000" b="1" dirty="0"/>
        </a:p>
      </dgm:t>
    </dgm:pt>
    <dgm:pt modelId="{AF211E25-4738-4034-A58A-C2733435E09F}" type="parTrans" cxnId="{DCB1DAC2-858B-43AA-8FB7-E7047D956872}">
      <dgm:prSet/>
      <dgm:spPr/>
      <dgm:t>
        <a:bodyPr/>
        <a:lstStyle/>
        <a:p>
          <a:endParaRPr lang="es-ES" sz="1900"/>
        </a:p>
      </dgm:t>
    </dgm:pt>
    <dgm:pt modelId="{12FCC170-E7E4-4CAF-941F-D50F94DAF2FB}" type="sibTrans" cxnId="{DCB1DAC2-858B-43AA-8FB7-E7047D956872}">
      <dgm:prSet/>
      <dgm:spPr/>
      <dgm:t>
        <a:bodyPr/>
        <a:lstStyle/>
        <a:p>
          <a:endParaRPr lang="es-ES" sz="1900"/>
        </a:p>
      </dgm:t>
    </dgm:pt>
    <dgm:pt modelId="{CD02E64A-805D-41E6-9618-D62982B94046}">
      <dgm:prSet phldrT="[Texto]" custT="1"/>
      <dgm:spPr>
        <a:gradFill rotWithShape="0">
          <a:gsLst>
            <a:gs pos="0">
              <a:schemeClr val="bg1"/>
            </a:gs>
            <a:gs pos="50000">
              <a:schemeClr val="accent6">
                <a:lumMod val="20000"/>
                <a:lumOff val="80000"/>
              </a:schemeClr>
            </a:gs>
            <a:gs pos="100000">
              <a:schemeClr val="accent6">
                <a:lumMod val="60000"/>
                <a:lumOff val="40000"/>
              </a:schemeClr>
            </a:gs>
          </a:gsLst>
          <a:lin ang="5400000" scaled="0"/>
        </a:gradFill>
        <a:ln>
          <a:solidFill>
            <a:schemeClr val="tx1"/>
          </a:solidFill>
        </a:ln>
        <a:effectLst>
          <a:glow rad="63500">
            <a:schemeClr val="accent4">
              <a:satMod val="175000"/>
              <a:alpha val="40000"/>
            </a:schemeClr>
          </a:glow>
        </a:effectLst>
      </dgm:spPr>
      <dgm:t>
        <a:bodyPr/>
        <a:lstStyle/>
        <a:p>
          <a:r>
            <a:rPr lang="es-MX" sz="2000" b="1" dirty="0">
              <a:solidFill>
                <a:sysClr val="windowText" lastClr="000000"/>
              </a:solidFill>
              <a:effectLst>
                <a:outerShdw blurRad="38100" dist="38100" dir="2700000" algn="tl">
                  <a:srgbClr val="C0C0C0"/>
                </a:outerShdw>
              </a:effectLst>
              <a:latin typeface="Calibri"/>
              <a:cs typeface="+mn-cs"/>
            </a:rPr>
            <a:t>2. Empresas que no cotizan en el mercado de valores, y que no captan ni administran ahorro del público</a:t>
          </a:r>
          <a:endParaRPr lang="es-ES" sz="2000" b="1" dirty="0"/>
        </a:p>
      </dgm:t>
    </dgm:pt>
    <dgm:pt modelId="{A4EB43E1-84F9-4518-8458-6AE7597D75B1}" type="parTrans" cxnId="{468E45B2-CF59-4A03-B8F7-90D9F322BA3F}">
      <dgm:prSet/>
      <dgm:spPr/>
      <dgm:t>
        <a:bodyPr/>
        <a:lstStyle/>
        <a:p>
          <a:endParaRPr lang="es-ES" sz="1900"/>
        </a:p>
      </dgm:t>
    </dgm:pt>
    <dgm:pt modelId="{1DDC7D43-43D3-4078-B49C-32BCCE31D429}" type="sibTrans" cxnId="{468E45B2-CF59-4A03-B8F7-90D9F322BA3F}">
      <dgm:prSet/>
      <dgm:spPr/>
      <dgm:t>
        <a:bodyPr/>
        <a:lstStyle/>
        <a:p>
          <a:endParaRPr lang="es-ES" sz="1900"/>
        </a:p>
      </dgm:t>
    </dgm:pt>
    <dgm:pt modelId="{036FE566-7592-4280-B2AC-79B6C09B8864}">
      <dgm:prSet phldrT="[Texto]" custT="1"/>
      <dgm:spPr>
        <a:gradFill rotWithShape="0">
          <a:gsLst>
            <a:gs pos="0">
              <a:schemeClr val="bg1"/>
            </a:gs>
            <a:gs pos="50000">
              <a:srgbClr val="FFB7B7"/>
            </a:gs>
            <a:gs pos="100000">
              <a:srgbClr val="FF8181"/>
            </a:gs>
          </a:gsLst>
          <a:lin ang="5400000" scaled="0"/>
        </a:gradFill>
        <a:ln>
          <a:solidFill>
            <a:schemeClr val="tx1"/>
          </a:solidFill>
        </a:ln>
        <a:effectLst>
          <a:glow rad="63500">
            <a:schemeClr val="accent4">
              <a:satMod val="175000"/>
              <a:alpha val="40000"/>
            </a:schemeClr>
          </a:glow>
        </a:effectLst>
      </dgm:spPr>
      <dgm:t>
        <a:bodyPr/>
        <a:lstStyle/>
        <a:p>
          <a:r>
            <a:rPr lang="es-ES" sz="2400" b="1" dirty="0">
              <a:solidFill>
                <a:schemeClr val="tx1"/>
              </a:solidFill>
              <a:latin typeface="Calibri" panose="020F0502020204030204" pitchFamily="34" charset="0"/>
            </a:rPr>
            <a:t>3. Entidades de gobierno </a:t>
          </a:r>
        </a:p>
      </dgm:t>
    </dgm:pt>
    <dgm:pt modelId="{8D52007B-04F7-4809-9EFF-C41160ACC4F1}" type="parTrans" cxnId="{7D8EC62B-8834-42B9-BBC2-1AEAC48A37D5}">
      <dgm:prSet/>
      <dgm:spPr/>
      <dgm:t>
        <a:bodyPr/>
        <a:lstStyle/>
        <a:p>
          <a:endParaRPr lang="es-ES" sz="1900"/>
        </a:p>
      </dgm:t>
    </dgm:pt>
    <dgm:pt modelId="{7E1F5562-4D5D-4614-8649-2FB7583DF66B}" type="sibTrans" cxnId="{7D8EC62B-8834-42B9-BBC2-1AEAC48A37D5}">
      <dgm:prSet/>
      <dgm:spPr/>
      <dgm:t>
        <a:bodyPr/>
        <a:lstStyle/>
        <a:p>
          <a:endParaRPr lang="es-ES" sz="1900"/>
        </a:p>
      </dgm:t>
    </dgm:pt>
    <dgm:pt modelId="{959930D8-02B3-4AB6-858E-0A8BCB48164F}" type="pres">
      <dgm:prSet presAssocID="{C262232D-FAFA-4B8E-8C8C-19FC086DE6A3}" presName="composite" presStyleCnt="0">
        <dgm:presLayoutVars>
          <dgm:chMax val="5"/>
          <dgm:dir/>
          <dgm:animLvl val="ctr"/>
          <dgm:resizeHandles val="exact"/>
        </dgm:presLayoutVars>
      </dgm:prSet>
      <dgm:spPr/>
    </dgm:pt>
    <dgm:pt modelId="{FCCB4666-85D5-43AB-A3F5-8FF69B0D82EF}" type="pres">
      <dgm:prSet presAssocID="{C262232D-FAFA-4B8E-8C8C-19FC086DE6A3}" presName="cycle" presStyleCnt="0"/>
      <dgm:spPr/>
    </dgm:pt>
    <dgm:pt modelId="{052B49CE-7C29-4ADB-8E02-1DEC9A1415EB}" type="pres">
      <dgm:prSet presAssocID="{C262232D-FAFA-4B8E-8C8C-19FC086DE6A3}" presName="centerShape" presStyleCnt="0"/>
      <dgm:spPr/>
    </dgm:pt>
    <dgm:pt modelId="{41CBC5EF-B56F-494A-8939-980D2B9D1EDF}" type="pres">
      <dgm:prSet presAssocID="{C262232D-FAFA-4B8E-8C8C-19FC086DE6A3}" presName="connSite" presStyleLbl="node1" presStyleIdx="0" presStyleCnt="4"/>
      <dgm:spPr/>
    </dgm:pt>
    <dgm:pt modelId="{8CC992E8-A0C8-476F-9F40-4E8F09CEECCF}" type="pres">
      <dgm:prSet presAssocID="{C262232D-FAFA-4B8E-8C8C-19FC086DE6A3}" presName="visible" presStyleLbl="node1" presStyleIdx="0" presStyleCnt="4" custScaleX="83792" custScaleY="124800" custLinFactNeighborY="-5865"/>
      <dgm:spPr>
        <a:gradFill rotWithShape="0">
          <a:gsLst>
            <a:gs pos="0">
              <a:schemeClr val="bg1"/>
            </a:gs>
            <a:gs pos="50000">
              <a:schemeClr val="accent6">
                <a:lumMod val="75000"/>
              </a:schemeClr>
            </a:gs>
            <a:gs pos="100000">
              <a:schemeClr val="accent6">
                <a:lumMod val="50000"/>
              </a:schemeClr>
            </a:gs>
          </a:gsLst>
          <a:lin ang="5400000" scaled="0"/>
        </a:gradFill>
        <a:scene3d>
          <a:camera prst="isometricTopUp">
            <a:rot lat="19068106" lon="20682644" rev="1931798"/>
          </a:camera>
          <a:lightRig rig="harsh" dir="t"/>
        </a:scene3d>
        <a:sp3d prstMaterial="clear">
          <a:bevelT w="127000" h="25400" prst="artDeco"/>
          <a:bevelB w="114300" prst="hardEdge"/>
        </a:sp3d>
      </dgm:spPr>
    </dgm:pt>
    <dgm:pt modelId="{F6CC1EB0-ABCB-44B4-8579-08A554B2F6CD}" type="pres">
      <dgm:prSet presAssocID="{AF211E25-4738-4034-A58A-C2733435E09F}" presName="Name25" presStyleLbl="parChTrans1D1" presStyleIdx="0" presStyleCnt="3"/>
      <dgm:spPr/>
    </dgm:pt>
    <dgm:pt modelId="{1356F96D-77F2-48B3-8353-640EDFF686F7}" type="pres">
      <dgm:prSet presAssocID="{9DF46E10-A583-4C14-BB0E-F78E0980C81E}" presName="node" presStyleCnt="0"/>
      <dgm:spPr/>
    </dgm:pt>
    <dgm:pt modelId="{1E02EFE4-F98A-4C9F-8D40-C3EDA9D04BF9}" type="pres">
      <dgm:prSet presAssocID="{9DF46E10-A583-4C14-BB0E-F78E0980C81E}" presName="parentNode" presStyleLbl="node1" presStyleIdx="1" presStyleCnt="4" custScaleX="270361" custLinFactX="32592" custLinFactNeighborX="100000" custLinFactNeighborY="-114">
        <dgm:presLayoutVars>
          <dgm:chMax val="1"/>
          <dgm:bulletEnabled val="1"/>
        </dgm:presLayoutVars>
      </dgm:prSet>
      <dgm:spPr/>
    </dgm:pt>
    <dgm:pt modelId="{68493437-8682-438F-97A3-4D236F9B846C}" type="pres">
      <dgm:prSet presAssocID="{9DF46E10-A583-4C14-BB0E-F78E0980C81E}" presName="childNode" presStyleLbl="revTx" presStyleIdx="0" presStyleCnt="0">
        <dgm:presLayoutVars>
          <dgm:bulletEnabled val="1"/>
        </dgm:presLayoutVars>
      </dgm:prSet>
      <dgm:spPr/>
    </dgm:pt>
    <dgm:pt modelId="{FA9F25C7-5FCF-4FFD-86EA-D574DC3E22F3}" type="pres">
      <dgm:prSet presAssocID="{A4EB43E1-84F9-4518-8458-6AE7597D75B1}" presName="Name25" presStyleLbl="parChTrans1D1" presStyleIdx="1" presStyleCnt="3"/>
      <dgm:spPr/>
    </dgm:pt>
    <dgm:pt modelId="{19898688-C174-4E10-A236-D6989DE48053}" type="pres">
      <dgm:prSet presAssocID="{CD02E64A-805D-41E6-9618-D62982B94046}" presName="node" presStyleCnt="0"/>
      <dgm:spPr/>
    </dgm:pt>
    <dgm:pt modelId="{4CBEE7F2-FA8F-455D-899D-D2E2389A34C1}" type="pres">
      <dgm:prSet presAssocID="{CD02E64A-805D-41E6-9618-D62982B94046}" presName="parentNode" presStyleLbl="node1" presStyleIdx="2" presStyleCnt="4" custScaleX="283137" custScaleY="107476" custLinFactX="6622" custLinFactNeighborX="100000" custLinFactNeighborY="-9655">
        <dgm:presLayoutVars>
          <dgm:chMax val="1"/>
          <dgm:bulletEnabled val="1"/>
        </dgm:presLayoutVars>
      </dgm:prSet>
      <dgm:spPr/>
    </dgm:pt>
    <dgm:pt modelId="{66445095-13CE-4215-A68E-3EADCCD396C6}" type="pres">
      <dgm:prSet presAssocID="{CD02E64A-805D-41E6-9618-D62982B94046}" presName="childNode" presStyleLbl="revTx" presStyleIdx="0" presStyleCnt="0">
        <dgm:presLayoutVars>
          <dgm:bulletEnabled val="1"/>
        </dgm:presLayoutVars>
      </dgm:prSet>
      <dgm:spPr/>
    </dgm:pt>
    <dgm:pt modelId="{245F6F13-71EA-44A2-A0FE-712885068A4F}" type="pres">
      <dgm:prSet presAssocID="{8D52007B-04F7-4809-9EFF-C41160ACC4F1}" presName="Name25" presStyleLbl="parChTrans1D1" presStyleIdx="2" presStyleCnt="3"/>
      <dgm:spPr/>
    </dgm:pt>
    <dgm:pt modelId="{CD85E822-E639-44B9-A75E-28464151390E}" type="pres">
      <dgm:prSet presAssocID="{036FE566-7592-4280-B2AC-79B6C09B8864}" presName="node" presStyleCnt="0"/>
      <dgm:spPr/>
    </dgm:pt>
    <dgm:pt modelId="{E43465F4-A339-482C-87DC-E675E3944F47}" type="pres">
      <dgm:prSet presAssocID="{036FE566-7592-4280-B2AC-79B6C09B8864}" presName="parentNode" presStyleLbl="node1" presStyleIdx="3" presStyleCnt="4" custScaleX="273327" custLinFactX="34100" custLinFactNeighborX="100000" custLinFactNeighborY="-21326">
        <dgm:presLayoutVars>
          <dgm:chMax val="1"/>
          <dgm:bulletEnabled val="1"/>
        </dgm:presLayoutVars>
      </dgm:prSet>
      <dgm:spPr/>
    </dgm:pt>
    <dgm:pt modelId="{2023C73D-EE00-4A76-8AAC-53DBAD8EEC59}" type="pres">
      <dgm:prSet presAssocID="{036FE566-7592-4280-B2AC-79B6C09B8864}" presName="childNode" presStyleLbl="revTx" presStyleIdx="0" presStyleCnt="0">
        <dgm:presLayoutVars>
          <dgm:bulletEnabled val="1"/>
        </dgm:presLayoutVars>
      </dgm:prSet>
      <dgm:spPr/>
    </dgm:pt>
  </dgm:ptLst>
  <dgm:cxnLst>
    <dgm:cxn modelId="{6F02EF2A-3BEF-43AA-9845-20403A75A682}" type="presOf" srcId="{A4EB43E1-84F9-4518-8458-6AE7597D75B1}" destId="{FA9F25C7-5FCF-4FFD-86EA-D574DC3E22F3}" srcOrd="0" destOrd="0" presId="urn:microsoft.com/office/officeart/2005/8/layout/radial2"/>
    <dgm:cxn modelId="{7D8EC62B-8834-42B9-BBC2-1AEAC48A37D5}" srcId="{C262232D-FAFA-4B8E-8C8C-19FC086DE6A3}" destId="{036FE566-7592-4280-B2AC-79B6C09B8864}" srcOrd="2" destOrd="0" parTransId="{8D52007B-04F7-4809-9EFF-C41160ACC4F1}" sibTransId="{7E1F5562-4D5D-4614-8649-2FB7583DF66B}"/>
    <dgm:cxn modelId="{26E1B039-BC88-4763-BDEA-5A0E57388FDB}" type="presOf" srcId="{AF211E25-4738-4034-A58A-C2733435E09F}" destId="{F6CC1EB0-ABCB-44B4-8579-08A554B2F6CD}" srcOrd="0" destOrd="0" presId="urn:microsoft.com/office/officeart/2005/8/layout/radial2"/>
    <dgm:cxn modelId="{DD01DE3E-5E15-4C2F-8AF8-A021065F935C}" type="presOf" srcId="{CD02E64A-805D-41E6-9618-D62982B94046}" destId="{4CBEE7F2-FA8F-455D-899D-D2E2389A34C1}" srcOrd="0" destOrd="0" presId="urn:microsoft.com/office/officeart/2005/8/layout/radial2"/>
    <dgm:cxn modelId="{031CE557-F9EB-4760-A26A-276727F0DD07}" type="presOf" srcId="{9DF46E10-A583-4C14-BB0E-F78E0980C81E}" destId="{1E02EFE4-F98A-4C9F-8D40-C3EDA9D04BF9}" srcOrd="0" destOrd="0" presId="urn:microsoft.com/office/officeart/2005/8/layout/radial2"/>
    <dgm:cxn modelId="{DC0FA0A0-3414-408F-A3AD-9D6794FE073E}" type="presOf" srcId="{C262232D-FAFA-4B8E-8C8C-19FC086DE6A3}" destId="{959930D8-02B3-4AB6-858E-0A8BCB48164F}" srcOrd="0" destOrd="0" presId="urn:microsoft.com/office/officeart/2005/8/layout/radial2"/>
    <dgm:cxn modelId="{523FD4A4-CDC3-4DD6-98F1-6CC6CBBF1608}" type="presOf" srcId="{036FE566-7592-4280-B2AC-79B6C09B8864}" destId="{E43465F4-A339-482C-87DC-E675E3944F47}" srcOrd="0" destOrd="0" presId="urn:microsoft.com/office/officeart/2005/8/layout/radial2"/>
    <dgm:cxn modelId="{468E45B2-CF59-4A03-B8F7-90D9F322BA3F}" srcId="{C262232D-FAFA-4B8E-8C8C-19FC086DE6A3}" destId="{CD02E64A-805D-41E6-9618-D62982B94046}" srcOrd="1" destOrd="0" parTransId="{A4EB43E1-84F9-4518-8458-6AE7597D75B1}" sibTransId="{1DDC7D43-43D3-4078-B49C-32BCCE31D429}"/>
    <dgm:cxn modelId="{DCB1DAC2-858B-43AA-8FB7-E7047D956872}" srcId="{C262232D-FAFA-4B8E-8C8C-19FC086DE6A3}" destId="{9DF46E10-A583-4C14-BB0E-F78E0980C81E}" srcOrd="0" destOrd="0" parTransId="{AF211E25-4738-4034-A58A-C2733435E09F}" sibTransId="{12FCC170-E7E4-4CAF-941F-D50F94DAF2FB}"/>
    <dgm:cxn modelId="{9420ACF9-C241-4BC7-AB1E-D47A896A38B0}" type="presOf" srcId="{8D52007B-04F7-4809-9EFF-C41160ACC4F1}" destId="{245F6F13-71EA-44A2-A0FE-712885068A4F}" srcOrd="0" destOrd="0" presId="urn:microsoft.com/office/officeart/2005/8/layout/radial2"/>
    <dgm:cxn modelId="{0EFB8851-28D8-4C11-81D4-BF5D03FE7446}" type="presParOf" srcId="{959930D8-02B3-4AB6-858E-0A8BCB48164F}" destId="{FCCB4666-85D5-43AB-A3F5-8FF69B0D82EF}" srcOrd="0" destOrd="0" presId="urn:microsoft.com/office/officeart/2005/8/layout/radial2"/>
    <dgm:cxn modelId="{2A1AF6EC-61C5-4598-8721-D5BC2BE58733}" type="presParOf" srcId="{FCCB4666-85D5-43AB-A3F5-8FF69B0D82EF}" destId="{052B49CE-7C29-4ADB-8E02-1DEC9A1415EB}" srcOrd="0" destOrd="0" presId="urn:microsoft.com/office/officeart/2005/8/layout/radial2"/>
    <dgm:cxn modelId="{7020922A-080C-41BD-BB76-750952CCC0D7}" type="presParOf" srcId="{052B49CE-7C29-4ADB-8E02-1DEC9A1415EB}" destId="{41CBC5EF-B56F-494A-8939-980D2B9D1EDF}" srcOrd="0" destOrd="0" presId="urn:microsoft.com/office/officeart/2005/8/layout/radial2"/>
    <dgm:cxn modelId="{A1B60418-F959-4011-8725-0E8AF7F2977D}" type="presParOf" srcId="{052B49CE-7C29-4ADB-8E02-1DEC9A1415EB}" destId="{8CC992E8-A0C8-476F-9F40-4E8F09CEECCF}" srcOrd="1" destOrd="0" presId="urn:microsoft.com/office/officeart/2005/8/layout/radial2"/>
    <dgm:cxn modelId="{9FAB114E-2070-48BE-BF01-4DEAB795C076}" type="presParOf" srcId="{FCCB4666-85D5-43AB-A3F5-8FF69B0D82EF}" destId="{F6CC1EB0-ABCB-44B4-8579-08A554B2F6CD}" srcOrd="1" destOrd="0" presId="urn:microsoft.com/office/officeart/2005/8/layout/radial2"/>
    <dgm:cxn modelId="{99A4A347-03FC-4C84-BA78-543F6B1CA58F}" type="presParOf" srcId="{FCCB4666-85D5-43AB-A3F5-8FF69B0D82EF}" destId="{1356F96D-77F2-48B3-8353-640EDFF686F7}" srcOrd="2" destOrd="0" presId="urn:microsoft.com/office/officeart/2005/8/layout/radial2"/>
    <dgm:cxn modelId="{227A3A63-D32F-4A2E-B888-818F776AFE23}" type="presParOf" srcId="{1356F96D-77F2-48B3-8353-640EDFF686F7}" destId="{1E02EFE4-F98A-4C9F-8D40-C3EDA9D04BF9}" srcOrd="0" destOrd="0" presId="urn:microsoft.com/office/officeart/2005/8/layout/radial2"/>
    <dgm:cxn modelId="{B212737F-047F-45DB-9E0A-DCA94216AE3B}" type="presParOf" srcId="{1356F96D-77F2-48B3-8353-640EDFF686F7}" destId="{68493437-8682-438F-97A3-4D236F9B846C}" srcOrd="1" destOrd="0" presId="urn:microsoft.com/office/officeart/2005/8/layout/radial2"/>
    <dgm:cxn modelId="{ADA24583-B02C-488B-BFC3-AB787FB4BB24}" type="presParOf" srcId="{FCCB4666-85D5-43AB-A3F5-8FF69B0D82EF}" destId="{FA9F25C7-5FCF-4FFD-86EA-D574DC3E22F3}" srcOrd="3" destOrd="0" presId="urn:microsoft.com/office/officeart/2005/8/layout/radial2"/>
    <dgm:cxn modelId="{546D3F61-1FC5-4714-8C29-51FE72C42EE5}" type="presParOf" srcId="{FCCB4666-85D5-43AB-A3F5-8FF69B0D82EF}" destId="{19898688-C174-4E10-A236-D6989DE48053}" srcOrd="4" destOrd="0" presId="urn:microsoft.com/office/officeart/2005/8/layout/radial2"/>
    <dgm:cxn modelId="{38EB3954-5C81-439E-B3AA-DA8804E6BBFC}" type="presParOf" srcId="{19898688-C174-4E10-A236-D6989DE48053}" destId="{4CBEE7F2-FA8F-455D-899D-D2E2389A34C1}" srcOrd="0" destOrd="0" presId="urn:microsoft.com/office/officeart/2005/8/layout/radial2"/>
    <dgm:cxn modelId="{FDFB6015-B175-43AA-A454-F942F6A7203E}" type="presParOf" srcId="{19898688-C174-4E10-A236-D6989DE48053}" destId="{66445095-13CE-4215-A68E-3EADCCD396C6}" srcOrd="1" destOrd="0" presId="urn:microsoft.com/office/officeart/2005/8/layout/radial2"/>
    <dgm:cxn modelId="{E8EAA971-AD77-4CCE-B9EB-42B6BDC1A4F1}" type="presParOf" srcId="{FCCB4666-85D5-43AB-A3F5-8FF69B0D82EF}" destId="{245F6F13-71EA-44A2-A0FE-712885068A4F}" srcOrd="5" destOrd="0" presId="urn:microsoft.com/office/officeart/2005/8/layout/radial2"/>
    <dgm:cxn modelId="{5855EAB2-4E6B-4108-A532-A931D80EB87F}" type="presParOf" srcId="{FCCB4666-85D5-43AB-A3F5-8FF69B0D82EF}" destId="{CD85E822-E639-44B9-A75E-28464151390E}" srcOrd="6" destOrd="0" presId="urn:microsoft.com/office/officeart/2005/8/layout/radial2"/>
    <dgm:cxn modelId="{61ACABB1-2158-4987-BE04-B25985B0195A}" type="presParOf" srcId="{CD85E822-E639-44B9-A75E-28464151390E}" destId="{E43465F4-A339-482C-87DC-E675E3944F47}" srcOrd="0" destOrd="0" presId="urn:microsoft.com/office/officeart/2005/8/layout/radial2"/>
    <dgm:cxn modelId="{FF1E0B23-C3D8-41B7-A17C-3B0A65EBD632}" type="presParOf" srcId="{CD85E822-E639-44B9-A75E-28464151390E}" destId="{2023C73D-EE00-4A76-8AAC-53DBAD8EEC5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F6F13-71EA-44A2-A0FE-712885068A4F}">
      <dsp:nvSpPr>
        <dsp:cNvPr id="0" name=""/>
        <dsp:cNvSpPr/>
      </dsp:nvSpPr>
      <dsp:spPr>
        <a:xfrm rot="1350621">
          <a:off x="2061530" y="3394270"/>
          <a:ext cx="1651610" cy="52207"/>
        </a:xfrm>
        <a:custGeom>
          <a:avLst/>
          <a:gdLst/>
          <a:ahLst/>
          <a:cxnLst/>
          <a:rect l="0" t="0" r="0" b="0"/>
          <a:pathLst>
            <a:path>
              <a:moveTo>
                <a:pt x="0" y="26103"/>
              </a:moveTo>
              <a:lnTo>
                <a:pt x="1651610" y="26103"/>
              </a:lnTo>
            </a:path>
          </a:pathLst>
        </a:custGeom>
        <a:noFill/>
        <a:ln w="25400" cap="flat" cmpd="sng" algn="ctr">
          <a:solidFill>
            <a:schemeClr val="accent3">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A9F25C7-5FCF-4FFD-86EA-D574DC3E22F3}">
      <dsp:nvSpPr>
        <dsp:cNvPr id="0" name=""/>
        <dsp:cNvSpPr/>
      </dsp:nvSpPr>
      <dsp:spPr>
        <a:xfrm rot="21467373">
          <a:off x="2124149" y="2647185"/>
          <a:ext cx="801802" cy="52207"/>
        </a:xfrm>
        <a:custGeom>
          <a:avLst/>
          <a:gdLst/>
          <a:ahLst/>
          <a:cxnLst/>
          <a:rect l="0" t="0" r="0" b="0"/>
          <a:pathLst>
            <a:path>
              <a:moveTo>
                <a:pt x="0" y="26103"/>
              </a:moveTo>
              <a:lnTo>
                <a:pt x="801802" y="26103"/>
              </a:lnTo>
            </a:path>
          </a:pathLst>
        </a:custGeom>
        <a:noFill/>
        <a:ln w="25400" cap="flat" cmpd="sng" algn="ctr">
          <a:solidFill>
            <a:schemeClr val="accent3">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6CC1EB0-ABCB-44B4-8579-08A554B2F6CD}">
      <dsp:nvSpPr>
        <dsp:cNvPr id="0" name=""/>
        <dsp:cNvSpPr/>
      </dsp:nvSpPr>
      <dsp:spPr>
        <a:xfrm rot="19995672">
          <a:off x="2024340" y="1814816"/>
          <a:ext cx="1872332" cy="52207"/>
        </a:xfrm>
        <a:custGeom>
          <a:avLst/>
          <a:gdLst/>
          <a:ahLst/>
          <a:cxnLst/>
          <a:rect l="0" t="0" r="0" b="0"/>
          <a:pathLst>
            <a:path>
              <a:moveTo>
                <a:pt x="0" y="26103"/>
              </a:moveTo>
              <a:lnTo>
                <a:pt x="1872332" y="26103"/>
              </a:lnTo>
            </a:path>
          </a:pathLst>
        </a:custGeom>
        <a:noFill/>
        <a:ln w="25400" cap="flat" cmpd="sng" algn="ctr">
          <a:solidFill>
            <a:schemeClr val="accent3">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8CC992E8-A0C8-476F-9F40-4E8F09CEECCF}">
      <dsp:nvSpPr>
        <dsp:cNvPr id="0" name=""/>
        <dsp:cNvSpPr/>
      </dsp:nvSpPr>
      <dsp:spPr>
        <a:xfrm>
          <a:off x="109578" y="935434"/>
          <a:ext cx="2195562" cy="3270076"/>
        </a:xfrm>
        <a:prstGeom prst="ellipse">
          <a:avLst/>
        </a:prstGeom>
        <a:gradFill rotWithShape="0">
          <a:gsLst>
            <a:gs pos="0">
              <a:schemeClr val="bg1"/>
            </a:gs>
            <a:gs pos="50000">
              <a:schemeClr val="accent6">
                <a:lumMod val="75000"/>
              </a:schemeClr>
            </a:gs>
            <a:gs pos="100000">
              <a:schemeClr val="accent6">
                <a:lumMod val="50000"/>
              </a:schemeClr>
            </a:gs>
          </a:gsLst>
          <a:lin ang="5400000" scaled="0"/>
        </a:gradFill>
        <a:ln>
          <a:noFill/>
        </a:ln>
        <a:effectLst/>
        <a:scene3d>
          <a:camera prst="isometricTopUp">
            <a:rot lat="19068106" lon="20682644" rev="1931798"/>
          </a:camera>
          <a:lightRig rig="harsh" dir="t"/>
        </a:scene3d>
        <a:sp3d prstMaterial="clear">
          <a:bevelT w="127000" h="25400" prst="artDeco"/>
          <a:bevelB w="114300" prst="hardEdge"/>
        </a:sp3d>
      </dsp:spPr>
      <dsp:style>
        <a:lnRef idx="0">
          <a:scrgbClr r="0" g="0" b="0"/>
        </a:lnRef>
        <a:fillRef idx="1">
          <a:scrgbClr r="0" g="0" b="0"/>
        </a:fillRef>
        <a:effectRef idx="0">
          <a:scrgbClr r="0" g="0" b="0"/>
        </a:effectRef>
        <a:fontRef idx="minor">
          <a:schemeClr val="lt1"/>
        </a:fontRef>
      </dsp:style>
    </dsp:sp>
    <dsp:sp modelId="{1E02EFE4-F98A-4C9F-8D40-C3EDA9D04BF9}">
      <dsp:nvSpPr>
        <dsp:cNvPr id="0" name=""/>
        <dsp:cNvSpPr/>
      </dsp:nvSpPr>
      <dsp:spPr>
        <a:xfrm>
          <a:off x="2929054" y="0"/>
          <a:ext cx="4250485" cy="1572151"/>
        </a:xfrm>
        <a:prstGeom prst="ellipse">
          <a:avLst/>
        </a:prstGeom>
        <a:gradFill rotWithShape="0">
          <a:gsLst>
            <a:gs pos="0">
              <a:schemeClr val="bg1"/>
            </a:gs>
            <a:gs pos="50000">
              <a:srgbClr val="B4DE86"/>
            </a:gs>
            <a:gs pos="100000">
              <a:srgbClr val="76B531"/>
            </a:gs>
          </a:gsLst>
          <a:lin ang="5400000" scaled="0"/>
        </a:gradFill>
        <a:ln>
          <a:solidFill>
            <a:schemeClr val="tx1"/>
          </a:solidFill>
        </a:ln>
        <a:effectLst>
          <a:glow rad="63500">
            <a:schemeClr val="accent4">
              <a:satMod val="175000"/>
              <a:alpha val="40000"/>
            </a:schemeClr>
          </a:glo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0" kern="1200" dirty="0">
              <a:solidFill>
                <a:sysClr val="windowText" lastClr="000000"/>
              </a:solidFill>
              <a:effectLst>
                <a:outerShdw blurRad="38100" dist="38100" dir="2700000" algn="tl">
                  <a:srgbClr val="C0C0C0"/>
                </a:outerShdw>
              </a:effectLst>
              <a:latin typeface="Calibri"/>
              <a:cs typeface="+mn-cs"/>
            </a:rPr>
            <a:t>1</a:t>
          </a:r>
          <a:r>
            <a:rPr lang="es-MX" sz="2000" b="1" kern="1200" dirty="0">
              <a:solidFill>
                <a:sysClr val="windowText" lastClr="000000"/>
              </a:solidFill>
              <a:effectLst>
                <a:outerShdw blurRad="38100" dist="38100" dir="2700000" algn="tl">
                  <a:srgbClr val="C0C0C0"/>
                </a:outerShdw>
              </a:effectLst>
              <a:latin typeface="Calibri"/>
              <a:cs typeface="+mn-cs"/>
            </a:rPr>
            <a:t>. Empresas que cotizan en el mercado de valores, o que captan o administran ahorro del público</a:t>
          </a:r>
          <a:endParaRPr lang="es-ES" sz="2000" b="1" kern="1200" dirty="0"/>
        </a:p>
      </dsp:txBody>
      <dsp:txXfrm>
        <a:off x="3551523" y="230236"/>
        <a:ext cx="3005547" cy="1111679"/>
      </dsp:txXfrm>
    </dsp:sp>
    <dsp:sp modelId="{4CBEE7F2-FA8F-455D-899D-D2E2389A34C1}">
      <dsp:nvSpPr>
        <dsp:cNvPr id="0" name=""/>
        <dsp:cNvSpPr/>
      </dsp:nvSpPr>
      <dsp:spPr>
        <a:xfrm>
          <a:off x="2914235" y="1727515"/>
          <a:ext cx="4451343" cy="1689686"/>
        </a:xfrm>
        <a:prstGeom prst="ellipse">
          <a:avLst/>
        </a:prstGeom>
        <a:gradFill rotWithShape="0">
          <a:gsLst>
            <a:gs pos="0">
              <a:schemeClr val="bg1"/>
            </a:gs>
            <a:gs pos="50000">
              <a:schemeClr val="accent6">
                <a:lumMod val="20000"/>
                <a:lumOff val="80000"/>
              </a:schemeClr>
            </a:gs>
            <a:gs pos="100000">
              <a:schemeClr val="accent6">
                <a:lumMod val="60000"/>
                <a:lumOff val="40000"/>
              </a:schemeClr>
            </a:gs>
          </a:gsLst>
          <a:lin ang="5400000" scaled="0"/>
        </a:gradFill>
        <a:ln>
          <a:solidFill>
            <a:schemeClr val="tx1"/>
          </a:solidFill>
        </a:ln>
        <a:effectLst>
          <a:glow rad="63500">
            <a:schemeClr val="accent4">
              <a:satMod val="175000"/>
              <a:alpha val="40000"/>
            </a:schemeClr>
          </a:glo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dirty="0">
              <a:solidFill>
                <a:sysClr val="windowText" lastClr="000000"/>
              </a:solidFill>
              <a:effectLst>
                <a:outerShdw blurRad="38100" dist="38100" dir="2700000" algn="tl">
                  <a:srgbClr val="C0C0C0"/>
                </a:outerShdw>
              </a:effectLst>
              <a:latin typeface="Calibri"/>
              <a:cs typeface="+mn-cs"/>
            </a:rPr>
            <a:t>2. Empresas que no cotizan en el mercado de valores, y que no captan ni administran ahorro del público</a:t>
          </a:r>
          <a:endParaRPr lang="es-ES" sz="2000" b="1" kern="1200" dirty="0"/>
        </a:p>
      </dsp:txBody>
      <dsp:txXfrm>
        <a:off x="3566119" y="1974964"/>
        <a:ext cx="3147575" cy="1194788"/>
      </dsp:txXfrm>
    </dsp:sp>
    <dsp:sp modelId="{E43465F4-A339-482C-87DC-E675E3944F47}">
      <dsp:nvSpPr>
        <dsp:cNvPr id="0" name=""/>
        <dsp:cNvSpPr/>
      </dsp:nvSpPr>
      <dsp:spPr>
        <a:xfrm>
          <a:off x="2923618" y="3539751"/>
          <a:ext cx="4297115" cy="1572151"/>
        </a:xfrm>
        <a:prstGeom prst="ellipse">
          <a:avLst/>
        </a:prstGeom>
        <a:gradFill rotWithShape="0">
          <a:gsLst>
            <a:gs pos="0">
              <a:schemeClr val="bg1"/>
            </a:gs>
            <a:gs pos="50000">
              <a:srgbClr val="FFB7B7"/>
            </a:gs>
            <a:gs pos="100000">
              <a:srgbClr val="FF8181"/>
            </a:gs>
          </a:gsLst>
          <a:lin ang="5400000" scaled="0"/>
        </a:gradFill>
        <a:ln>
          <a:solidFill>
            <a:schemeClr val="tx1"/>
          </a:solidFill>
        </a:ln>
        <a:effectLst>
          <a:glow rad="63500">
            <a:schemeClr val="accent4">
              <a:satMod val="175000"/>
              <a:alpha val="40000"/>
            </a:schemeClr>
          </a:glo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latin typeface="Calibri" panose="020F0502020204030204" pitchFamily="34" charset="0"/>
            </a:rPr>
            <a:t>3. Entidades de gobierno </a:t>
          </a:r>
        </a:p>
      </dsp:txBody>
      <dsp:txXfrm>
        <a:off x="3552916" y="3769987"/>
        <a:ext cx="3038519" cy="1111679"/>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hdr" sz="quarter"/>
          </p:nvPr>
        </p:nvSpPr>
        <p:spPr bwMode="auto">
          <a:xfrm>
            <a:off x="1" y="1"/>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l" defTabSz="930275">
              <a:spcBef>
                <a:spcPct val="0"/>
              </a:spcBef>
              <a:defRPr sz="1200">
                <a:latin typeface="Times New Roman" pitchFamily="18" charset="0"/>
              </a:defRPr>
            </a:lvl1pPr>
          </a:lstStyle>
          <a:p>
            <a:pPr>
              <a:defRPr/>
            </a:pPr>
            <a:endParaRPr lang="es-ES"/>
          </a:p>
        </p:txBody>
      </p:sp>
      <p:sp>
        <p:nvSpPr>
          <p:cNvPr id="153603" name="Rectangle 3"/>
          <p:cNvSpPr>
            <a:spLocks noGrp="1" noChangeArrowheads="1"/>
          </p:cNvSpPr>
          <p:nvPr>
            <p:ph type="dt" sz="quarter" idx="1"/>
          </p:nvPr>
        </p:nvSpPr>
        <p:spPr bwMode="auto">
          <a:xfrm>
            <a:off x="3970339" y="1"/>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defTabSz="930275">
              <a:spcBef>
                <a:spcPct val="0"/>
              </a:spcBef>
              <a:defRPr sz="1200">
                <a:latin typeface="Times New Roman" pitchFamily="18" charset="0"/>
              </a:defRPr>
            </a:lvl1pPr>
          </a:lstStyle>
          <a:p>
            <a:pPr>
              <a:defRPr/>
            </a:pPr>
            <a:endParaRPr lang="es-ES"/>
          </a:p>
        </p:txBody>
      </p:sp>
      <p:sp>
        <p:nvSpPr>
          <p:cNvPr id="153604" name="Rectangle 4"/>
          <p:cNvSpPr>
            <a:spLocks noGrp="1" noChangeArrowheads="1"/>
          </p:cNvSpPr>
          <p:nvPr>
            <p:ph type="ftr" sz="quarter" idx="2"/>
          </p:nvPr>
        </p:nvSpPr>
        <p:spPr bwMode="auto">
          <a:xfrm>
            <a:off x="1"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l" defTabSz="930275">
              <a:spcBef>
                <a:spcPct val="0"/>
              </a:spcBef>
              <a:defRPr sz="1200">
                <a:latin typeface="Times New Roman" pitchFamily="18" charset="0"/>
              </a:defRPr>
            </a:lvl1pPr>
          </a:lstStyle>
          <a:p>
            <a:pPr>
              <a:defRPr/>
            </a:pPr>
            <a:r>
              <a:rPr lang="es-CO"/>
              <a:t>Contaduría GENERAL DE LA NACIÓN</a:t>
            </a:r>
            <a:endParaRPr lang="es-ES"/>
          </a:p>
        </p:txBody>
      </p:sp>
      <p:sp>
        <p:nvSpPr>
          <p:cNvPr id="153605" name="Rectangle 5"/>
          <p:cNvSpPr>
            <a:spLocks noGrp="1" noChangeArrowheads="1"/>
          </p:cNvSpPr>
          <p:nvPr>
            <p:ph type="sldNum" sz="quarter" idx="3"/>
          </p:nvPr>
        </p:nvSpPr>
        <p:spPr bwMode="auto">
          <a:xfrm>
            <a:off x="3970339"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defTabSz="930275">
              <a:spcBef>
                <a:spcPct val="0"/>
              </a:spcBef>
              <a:defRPr sz="1200">
                <a:latin typeface="Times New Roman" pitchFamily="18" charset="0"/>
              </a:defRPr>
            </a:lvl1pPr>
          </a:lstStyle>
          <a:p>
            <a:pPr>
              <a:defRPr/>
            </a:pPr>
            <a:fld id="{B8EE6F3F-4D75-42F6-855A-F77D53BE904C}" type="slidenum">
              <a:rPr lang="es-ES"/>
              <a:pPr>
                <a:defRPr/>
              </a:pPr>
              <a:t>‹Nº›</a:t>
            </a:fld>
            <a:endParaRPr lang="es-ES"/>
          </a:p>
        </p:txBody>
      </p:sp>
    </p:spTree>
    <p:extLst>
      <p:ext uri="{BB962C8B-B14F-4D97-AF65-F5344CB8AC3E}">
        <p14:creationId xmlns:p14="http://schemas.microsoft.com/office/powerpoint/2010/main" val="24971453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1" y="1"/>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l" defTabSz="930275">
              <a:spcBef>
                <a:spcPct val="0"/>
              </a:spcBef>
              <a:defRPr sz="1200">
                <a:latin typeface="Times New Roman" pitchFamily="18" charset="0"/>
              </a:defRPr>
            </a:lvl1pPr>
          </a:lstStyle>
          <a:p>
            <a:pPr>
              <a:defRPr/>
            </a:pPr>
            <a:endParaRPr lang="es-ES"/>
          </a:p>
        </p:txBody>
      </p:sp>
      <p:sp>
        <p:nvSpPr>
          <p:cNvPr id="99331" name="Rectangle 3"/>
          <p:cNvSpPr>
            <a:spLocks noGrp="1" noChangeArrowheads="1"/>
          </p:cNvSpPr>
          <p:nvPr>
            <p:ph type="dt" idx="1"/>
          </p:nvPr>
        </p:nvSpPr>
        <p:spPr bwMode="auto">
          <a:xfrm>
            <a:off x="3970339" y="1"/>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defTabSz="930275">
              <a:spcBef>
                <a:spcPct val="0"/>
              </a:spcBef>
              <a:defRPr sz="1200">
                <a:latin typeface="Times New Roman" pitchFamily="18" charset="0"/>
              </a:defRPr>
            </a:lvl1pPr>
          </a:lstStyle>
          <a:p>
            <a:pPr>
              <a:defRPr/>
            </a:pPr>
            <a:endParaRPr lang="es-ES"/>
          </a:p>
        </p:txBody>
      </p:sp>
      <p:sp>
        <p:nvSpPr>
          <p:cNvPr id="1741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3" name="Rectangle 5"/>
          <p:cNvSpPr>
            <a:spLocks noGrp="1" noChangeArrowheads="1"/>
          </p:cNvSpPr>
          <p:nvPr>
            <p:ph type="body" sz="quarter" idx="3"/>
          </p:nvPr>
        </p:nvSpPr>
        <p:spPr bwMode="auto">
          <a:xfrm>
            <a:off x="701676" y="4416426"/>
            <a:ext cx="5607050" cy="4183063"/>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p>
            <a:pPr lvl="0"/>
            <a:r>
              <a:rPr lang="es-ES" noProof="0" dirty="0"/>
              <a:t>Esta plantilla se puede usar como archivo de inicio para presentar materiales educativos en un entorno de grupo.</a:t>
            </a:r>
          </a:p>
          <a:p>
            <a:pPr lvl="0"/>
            <a:endParaRPr lang="es-ES" noProof="0" dirty="0"/>
          </a:p>
          <a:p>
            <a:pPr lvl="0"/>
            <a:r>
              <a:rPr lang="es-ES" noProof="0" dirty="0"/>
              <a:t>Secciones</a:t>
            </a:r>
          </a:p>
          <a:p>
            <a:pPr lvl="0"/>
            <a:r>
              <a:rPr lang="es-ES" noProof="0" dirty="0"/>
              <a:t>Para agregar secciones, haga clic con el botón secundario del mouse en una diapositiva. Las secciones pueden ayudarle a organizar las diapositivas o a facilitar la colaboración entre varios autores.</a:t>
            </a:r>
          </a:p>
          <a:p>
            <a:pPr lvl="0"/>
            <a:endParaRPr lang="es-ES" noProof="0" dirty="0"/>
          </a:p>
          <a:p>
            <a:pPr lvl="0"/>
            <a:r>
              <a:rPr lang="es-ES" noProof="0" dirty="0"/>
              <a:t>Notas</a:t>
            </a:r>
          </a:p>
          <a:p>
            <a:pPr lvl="0"/>
            <a:r>
              <a:rPr lang="es-ES" noProof="0" dirty="0"/>
              <a:t>Use la sección Notas para las notas de entrega o para proporcionar detalles adicionales al público. Vea las notas en la vista Presentación durante la presentación. </a:t>
            </a:r>
          </a:p>
          <a:p>
            <a:pPr lvl="0"/>
            <a:r>
              <a:rPr lang="es-ES" noProof="0" dirty="0"/>
              <a:t>Tenga en cuenta el tamaño de la fuente (es importante para la accesibilidad, visibilidad, grabación en vídeo y producción en línea)</a:t>
            </a:r>
          </a:p>
          <a:p>
            <a:pPr lvl="0"/>
            <a:endParaRPr lang="es-ES" noProof="0" dirty="0"/>
          </a:p>
          <a:p>
            <a:pPr lvl="0"/>
            <a:r>
              <a:rPr lang="es-ES" noProof="0" dirty="0"/>
              <a:t>Colores coordinados </a:t>
            </a:r>
          </a:p>
          <a:p>
            <a:pPr lvl="0"/>
            <a:r>
              <a:rPr lang="es-ES" noProof="0" dirty="0"/>
              <a:t>Preste especial atención a los gráficos, diagramas y cuadros de texto. </a:t>
            </a:r>
          </a:p>
          <a:p>
            <a:pPr lvl="0"/>
            <a:r>
              <a:rPr lang="es-ES" noProof="0" dirty="0"/>
              <a:t>Tenga en cuenta que los asistentes imprimirán en blanco y negro o escala de grises. Ejecute una prueba de impresión para asegurarse de que los colores son los correctos cuando se imprime en blanco y negro puros y escala de grises.</a:t>
            </a:r>
          </a:p>
          <a:p>
            <a:pPr lvl="0"/>
            <a:endParaRPr lang="es-ES" noProof="0" dirty="0"/>
          </a:p>
          <a:p>
            <a:pPr lvl="0"/>
            <a:r>
              <a:rPr lang="es-ES" noProof="0" dirty="0"/>
              <a:t>Gráficos y tablas</a:t>
            </a:r>
          </a:p>
          <a:p>
            <a:pPr lvl="0"/>
            <a:r>
              <a:rPr lang="es-ES" noProof="0" dirty="0"/>
              <a:t>En breve: si es posible, use colores y estilos uniformes y que no distraigan.</a:t>
            </a:r>
          </a:p>
          <a:p>
            <a:pPr lvl="0"/>
            <a:r>
              <a:rPr lang="es-ES" noProof="0" dirty="0"/>
              <a:t>Etiquete todos los gráficos y tablas.</a:t>
            </a:r>
          </a:p>
        </p:txBody>
      </p:sp>
      <p:sp>
        <p:nvSpPr>
          <p:cNvPr id="99334" name="Rectangle 6"/>
          <p:cNvSpPr>
            <a:spLocks noGrp="1" noChangeArrowheads="1"/>
          </p:cNvSpPr>
          <p:nvPr>
            <p:ph type="ftr" sz="quarter" idx="4"/>
          </p:nvPr>
        </p:nvSpPr>
        <p:spPr bwMode="auto">
          <a:xfrm>
            <a:off x="1"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l" defTabSz="930275">
              <a:spcBef>
                <a:spcPct val="0"/>
              </a:spcBef>
              <a:defRPr sz="1200">
                <a:latin typeface="Times New Roman" pitchFamily="18" charset="0"/>
              </a:defRPr>
            </a:lvl1pPr>
          </a:lstStyle>
          <a:p>
            <a:pPr>
              <a:defRPr/>
            </a:pPr>
            <a:r>
              <a:rPr lang="es-CO"/>
              <a:t>Contaduría GENERAL DE LA NACIÓN</a:t>
            </a:r>
            <a:endParaRPr lang="es-ES"/>
          </a:p>
        </p:txBody>
      </p:sp>
      <p:sp>
        <p:nvSpPr>
          <p:cNvPr id="99335" name="Rectangle 7"/>
          <p:cNvSpPr>
            <a:spLocks noGrp="1" noChangeArrowheads="1"/>
          </p:cNvSpPr>
          <p:nvPr>
            <p:ph type="sldNum" sz="quarter" idx="5"/>
          </p:nvPr>
        </p:nvSpPr>
        <p:spPr bwMode="auto">
          <a:xfrm>
            <a:off x="3970339"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defTabSz="930275">
              <a:spcBef>
                <a:spcPct val="0"/>
              </a:spcBef>
              <a:defRPr sz="1200">
                <a:latin typeface="Times New Roman" pitchFamily="18" charset="0"/>
              </a:defRPr>
            </a:lvl1pPr>
          </a:lstStyle>
          <a:p>
            <a:pPr>
              <a:defRPr/>
            </a:pPr>
            <a:fld id="{29261D70-DD00-478B-8F1A-AB2B974C8C83}" type="slidenum">
              <a:rPr lang="es-ES"/>
              <a:pPr>
                <a:defRPr/>
              </a:pPr>
              <a:t>‹Nº›</a:t>
            </a:fld>
            <a:endParaRPr lang="es-ES"/>
          </a:p>
        </p:txBody>
      </p:sp>
    </p:spTree>
    <p:extLst>
      <p:ext uri="{BB962C8B-B14F-4D97-AF65-F5344CB8AC3E}">
        <p14:creationId xmlns:p14="http://schemas.microsoft.com/office/powerpoint/2010/main" val="80152956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lang="es-ES"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a:ln/>
        </p:spPr>
      </p:sp>
      <p:sp>
        <p:nvSpPr>
          <p:cNvPr id="184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Esta plantilla se </a:t>
            </a:r>
            <a:r>
              <a:rPr altLang="es-ES" b="1"/>
              <a:t>debe usar </a:t>
            </a:r>
            <a:r>
              <a:rPr altLang="es-ES"/>
              <a:t>como archivo de inicio para presentaciones externas de la Contaduría General de la nación.</a:t>
            </a:r>
          </a:p>
          <a:p>
            <a:pPr eaLnBrk="1" hangingPunct="1"/>
            <a:endParaRPr altLang="es-ES"/>
          </a:p>
          <a:p>
            <a:pPr eaLnBrk="1" hangingPunct="1"/>
            <a:r>
              <a:rPr altLang="es-ES" b="1"/>
              <a:t>Nota</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Gráficos y tablas</a:t>
            </a:r>
          </a:p>
          <a:p>
            <a:pPr eaLnBrk="1" hangingPunct="1"/>
            <a:r>
              <a:rPr altLang="es-ES"/>
              <a:t>En breve: si es posible, use colores y estilos uniformes y que no distraigan.</a:t>
            </a:r>
          </a:p>
          <a:p>
            <a:pPr eaLnBrk="1" hangingPunct="1"/>
            <a:r>
              <a:rPr altLang="es-ES"/>
              <a:t>Etiquete todos los gráficos y tablas y no olvide colocar la fuente de donde se toman las imágenes o los gráficos (Derechos de autor)</a:t>
            </a:r>
          </a:p>
          <a:p>
            <a:pPr eaLnBrk="1" hangingPunct="1"/>
            <a:endParaRPr lang="es-CO" altLang="es-ES"/>
          </a:p>
        </p:txBody>
      </p:sp>
      <p:sp>
        <p:nvSpPr>
          <p:cNvPr id="1843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29F52485-C272-49B1-B8C2-A9365D2B0EE4}" type="slidenum">
              <a:rPr lang="es-ES" altLang="es-ES" smtClean="0"/>
              <a:pPr/>
              <a:t>1</a:t>
            </a:fld>
            <a:endParaRPr lang="es-ES" altLang="es-ES"/>
          </a:p>
        </p:txBody>
      </p:sp>
    </p:spTree>
    <p:extLst>
      <p:ext uri="{BB962C8B-B14F-4D97-AF65-F5344CB8AC3E}">
        <p14:creationId xmlns:p14="http://schemas.microsoft.com/office/powerpoint/2010/main" val="468524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40</a:t>
            </a:fld>
            <a:endParaRPr lang="es-ES"/>
          </a:p>
        </p:txBody>
      </p:sp>
    </p:spTree>
    <p:extLst>
      <p:ext uri="{BB962C8B-B14F-4D97-AF65-F5344CB8AC3E}">
        <p14:creationId xmlns:p14="http://schemas.microsoft.com/office/powerpoint/2010/main" val="8381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a:ln/>
        </p:spPr>
      </p:sp>
      <p:sp>
        <p:nvSpPr>
          <p:cNvPr id="1945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nombrar los </a:t>
            </a:r>
            <a:r>
              <a:rPr altLang="es-ES" b="1"/>
              <a:t>Capítulos</a:t>
            </a:r>
            <a:r>
              <a:rPr altLang="es-ES"/>
              <a:t> en presentaciones de varios temas o conferencistas.</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p:txBody>
      </p:sp>
      <p:sp>
        <p:nvSpPr>
          <p:cNvPr id="1946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41E5381F-C683-4C26-AFE9-967648448358}" type="slidenum">
              <a:rPr lang="es-ES" altLang="es-ES" smtClean="0"/>
              <a:pPr/>
              <a:t>2</a:t>
            </a:fld>
            <a:endParaRPr lang="es-ES" altLang="es-ES"/>
          </a:p>
        </p:txBody>
      </p:sp>
    </p:spTree>
    <p:extLst>
      <p:ext uri="{BB962C8B-B14F-4D97-AF65-F5344CB8AC3E}">
        <p14:creationId xmlns:p14="http://schemas.microsoft.com/office/powerpoint/2010/main" val="1285026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29261D70-DD00-478B-8F1A-AB2B974C8C83}" type="slidenum">
              <a:rPr lang="es-ES" smtClean="0"/>
              <a:pPr>
                <a:defRPr/>
              </a:pPr>
              <a:t>6</a:t>
            </a:fld>
            <a:endParaRPr lang="es-ES"/>
          </a:p>
        </p:txBody>
      </p:sp>
    </p:spTree>
    <p:extLst>
      <p:ext uri="{BB962C8B-B14F-4D97-AF65-F5344CB8AC3E}">
        <p14:creationId xmlns:p14="http://schemas.microsoft.com/office/powerpoint/2010/main" val="1463019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a:ln/>
        </p:spPr>
      </p:sp>
      <p:sp>
        <p:nvSpPr>
          <p:cNvPr id="225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a:t>
            </a:r>
            <a:r>
              <a:rPr altLang="es-ES" dirty="0" err="1"/>
              <a:t>slide</a:t>
            </a:r>
            <a:r>
              <a:rPr altLang="es-ES" dirty="0"/>
              <a:t> se </a:t>
            </a:r>
            <a:r>
              <a:rPr altLang="es-ES" b="1" dirty="0"/>
              <a:t>debe usar </a:t>
            </a:r>
            <a:r>
              <a:rPr altLang="es-ES" dirty="0"/>
              <a:t>para </a:t>
            </a:r>
            <a:r>
              <a:rPr altLang="es-ES" b="1" dirty="0" err="1"/>
              <a:t>imágen</a:t>
            </a:r>
            <a:r>
              <a:rPr altLang="es-ES" b="1" dirty="0"/>
              <a:t> y texto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Gráficos y tablas</a:t>
            </a:r>
          </a:p>
          <a:p>
            <a:pPr eaLnBrk="1" hangingPunct="1"/>
            <a:r>
              <a:rPr altLang="es-ES" dirty="0"/>
              <a:t>En breve: si es posible, use colores y estilos uniformes y que no distraigan.</a:t>
            </a:r>
          </a:p>
          <a:p>
            <a:pPr eaLnBrk="1" hangingPunct="1"/>
            <a:r>
              <a:rPr altLang="es-ES" dirty="0"/>
              <a:t>Etiquete todos los gráficos y tablas y no olvide colocar la fuente de donde se toman las imágenes o los gráficos (Derechos de autor)</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253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54243986-D4FB-4C3D-9777-DFD2A78EBBC7}" type="slidenum">
              <a:rPr lang="es-ES" altLang="es-ES" smtClean="0"/>
              <a:pPr/>
              <a:t>12</a:t>
            </a:fld>
            <a:endParaRPr lang="es-ES" altLang="es-ES"/>
          </a:p>
        </p:txBody>
      </p:sp>
    </p:spTree>
    <p:extLst>
      <p:ext uri="{BB962C8B-B14F-4D97-AF65-F5344CB8AC3E}">
        <p14:creationId xmlns:p14="http://schemas.microsoft.com/office/powerpoint/2010/main" val="2718615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13</a:t>
            </a:fld>
            <a:endParaRPr lang="es-ES"/>
          </a:p>
        </p:txBody>
      </p:sp>
    </p:spTree>
    <p:extLst>
      <p:ext uri="{BB962C8B-B14F-4D97-AF65-F5344CB8AC3E}">
        <p14:creationId xmlns:p14="http://schemas.microsoft.com/office/powerpoint/2010/main" val="1062268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29261D70-DD00-478B-8F1A-AB2B974C8C83}" type="slidenum">
              <a:rPr lang="es-ES" smtClean="0"/>
              <a:pPr>
                <a:defRPr/>
              </a:pPr>
              <a:t>18</a:t>
            </a:fld>
            <a:endParaRPr lang="es-ES"/>
          </a:p>
        </p:txBody>
      </p:sp>
    </p:spTree>
    <p:extLst>
      <p:ext uri="{BB962C8B-B14F-4D97-AF65-F5344CB8AC3E}">
        <p14:creationId xmlns:p14="http://schemas.microsoft.com/office/powerpoint/2010/main" val="3313575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a:ln/>
        </p:spPr>
      </p:sp>
      <p:sp>
        <p:nvSpPr>
          <p:cNvPr id="256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s-ES"/>
              <a:t>Slide última - Despedida</a:t>
            </a:r>
          </a:p>
        </p:txBody>
      </p:sp>
      <p:sp>
        <p:nvSpPr>
          <p:cNvPr id="256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9E1117FA-86E8-4CC4-BC56-8BA27A0D0839}" type="slidenum">
              <a:rPr lang="es-ES" altLang="es-ES" smtClean="0"/>
              <a:pPr/>
              <a:t>26</a:t>
            </a:fld>
            <a:endParaRPr lang="es-ES" altLang="es-ES"/>
          </a:p>
        </p:txBody>
      </p:sp>
    </p:spTree>
    <p:extLst>
      <p:ext uri="{BB962C8B-B14F-4D97-AF65-F5344CB8AC3E}">
        <p14:creationId xmlns:p14="http://schemas.microsoft.com/office/powerpoint/2010/main" val="3975067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27</a:t>
            </a:fld>
            <a:endParaRPr lang="es-ES"/>
          </a:p>
        </p:txBody>
      </p:sp>
    </p:spTree>
    <p:extLst>
      <p:ext uri="{BB962C8B-B14F-4D97-AF65-F5344CB8AC3E}">
        <p14:creationId xmlns:p14="http://schemas.microsoft.com/office/powerpoint/2010/main" val="1377775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39</a:t>
            </a:fld>
            <a:endParaRPr lang="es-ES"/>
          </a:p>
        </p:txBody>
      </p:sp>
    </p:spTree>
    <p:extLst>
      <p:ext uri="{BB962C8B-B14F-4D97-AF65-F5344CB8AC3E}">
        <p14:creationId xmlns:p14="http://schemas.microsoft.com/office/powerpoint/2010/main" val="838158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7463"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125413" y="1844824"/>
            <a:ext cx="9018588" cy="2312839"/>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sp>
        <p:nvSpPr>
          <p:cNvPr id="5" name="4 CuadroTexto"/>
          <p:cNvSpPr txBox="1"/>
          <p:nvPr/>
        </p:nvSpPr>
        <p:spPr>
          <a:xfrm>
            <a:off x="1643063" y="5157788"/>
            <a:ext cx="6259512" cy="446087"/>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endParaRPr lang="es-CO" b="1" cap="all" dirty="0">
              <a:ln w="0"/>
              <a:solidFill>
                <a:schemeClr val="accent1">
                  <a:lumMod val="50000"/>
                </a:schemeClr>
              </a:solidFill>
              <a:effectLst>
                <a:reflection blurRad="12700" stA="50000" endPos="50000" dist="5000" dir="5400000" sy="-100000" rotWithShape="0"/>
              </a:effectLst>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title="Haga clic para agregar título o tema"/>
          <p:cNvSpPr>
            <a:spLocks noGrp="1" noChangeArrowheads="1"/>
          </p:cNvSpPr>
          <p:nvPr>
            <p:ph type="ctrTitle"/>
          </p:nvPr>
        </p:nvSpPr>
        <p:spPr>
          <a:xfrm>
            <a:off x="672902" y="2511425"/>
            <a:ext cx="8280260" cy="1580832"/>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400">
                <a:solidFill>
                  <a:schemeClr val="bg1"/>
                </a:solidFill>
                <a:effectLst>
                  <a:outerShdw blurRad="38100" dist="38100" dir="2700000" algn="tl">
                    <a:srgbClr val="000000">
                      <a:alpha val="43137"/>
                    </a:srgbClr>
                  </a:outerShdw>
                </a:effectLst>
              </a:defRPr>
            </a:lvl1pPr>
          </a:lstStyle>
          <a:p>
            <a:r>
              <a:rPr lang="es-ES" dirty="0"/>
              <a:t>Haga clic para modificar el estilo de título del patrón</a:t>
            </a:r>
          </a:p>
        </p:txBody>
      </p:sp>
      <p:sp>
        <p:nvSpPr>
          <p:cNvPr id="9" name="16 Marcador de número de diapositiva"/>
          <p:cNvSpPr>
            <a:spLocks noGrp="1"/>
          </p:cNvSpPr>
          <p:nvPr>
            <p:ph type="sldNum" sz="quarter" idx="10"/>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0631C7F0-9227-4C9E-971E-30C3FCD8F6B0}" type="slidenum">
              <a:rPr lang="es-ES_tradnl"/>
              <a:pPr>
                <a:defRPr/>
              </a:pPr>
              <a:t>‹Nº›</a:t>
            </a:fld>
            <a:endParaRPr lang="es-ES_tradnl" dirty="0"/>
          </a:p>
        </p:txBody>
      </p:sp>
    </p:spTree>
    <p:extLst>
      <p:ext uri="{BB962C8B-B14F-4D97-AF65-F5344CB8AC3E}">
        <p14:creationId xmlns:p14="http://schemas.microsoft.com/office/powerpoint/2010/main" val="290718908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4572000" y="2708275"/>
            <a:ext cx="4572000" cy="14493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4644008" y="2780927"/>
            <a:ext cx="4320480" cy="1376735"/>
          </a:xfrm>
          <a:prstGeom prst="rect">
            <a:avLst/>
          </a:prstGeom>
        </p:spPr>
        <p:txBody>
          <a:bodyPr/>
          <a:lstStyle>
            <a:lvl1pPr algn="r">
              <a:defRPr sz="3600">
                <a:solidFill>
                  <a:schemeClr val="bg1"/>
                </a:solidFill>
              </a:defRPr>
            </a:lvl1pPr>
          </a:lstStyle>
          <a:p>
            <a:r>
              <a:rPr lang="es-ES"/>
              <a:t>Haga clic para modificar el estilo de título del patrón</a:t>
            </a:r>
            <a:endParaRPr lang="es-ES" dirty="0"/>
          </a:p>
        </p:txBody>
      </p:sp>
      <p:sp>
        <p:nvSpPr>
          <p:cNvPr id="8" name="16 Marcador de número de diapositiva"/>
          <p:cNvSpPr>
            <a:spLocks noGrp="1"/>
          </p:cNvSpPr>
          <p:nvPr>
            <p:ph type="sldNum" sz="quarter" idx="10"/>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25F2CEDC-C121-4A35-A220-69FF99A1891C}" type="slidenum">
              <a:rPr lang="es-ES_tradnl"/>
              <a:pPr>
                <a:defRPr/>
              </a:pPr>
              <a:t>‹Nº›</a:t>
            </a:fld>
            <a:endParaRPr lang="es-ES_tradnl" dirty="0"/>
          </a:p>
        </p:txBody>
      </p:sp>
    </p:spTree>
    <p:extLst>
      <p:ext uri="{BB962C8B-B14F-4D97-AF65-F5344CB8AC3E}">
        <p14:creationId xmlns:p14="http://schemas.microsoft.com/office/powerpoint/2010/main" val="3459995402"/>
      </p:ext>
    </p:extLst>
  </p:cSld>
  <p:clrMapOvr>
    <a:masterClrMapping/>
  </p:clrMapOvr>
  <p:transition spd="slow">
    <p:pull/>
  </p:transition>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apositiva Cuerpo de text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Rectángulo"/>
          <p:cNvSpPr/>
          <p:nvPr/>
        </p:nvSpPr>
        <p:spPr>
          <a:xfrm>
            <a:off x="-28575" y="3213100"/>
            <a:ext cx="1720850" cy="8143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sz="1800">
              <a:solidFill>
                <a:srgbClr val="008080"/>
              </a:solidFill>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0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sz="quarter" idx="17"/>
          </p:nvPr>
        </p:nvSpPr>
        <p:spPr>
          <a:xfrm>
            <a:off x="1835697" y="188913"/>
            <a:ext cx="7057478" cy="5903912"/>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28575" y="3140968"/>
            <a:ext cx="1720850" cy="886520"/>
          </a:xfrm>
          <a:prstGeom prst="rect">
            <a:avLst/>
          </a:prstGeom>
        </p:spPr>
        <p:txBody>
          <a:bodyPr/>
          <a:lstStyle>
            <a:lvl1pPr algn="ctr">
              <a:defRPr sz="1800" baseline="0">
                <a:solidFill>
                  <a:schemeClr val="bg1"/>
                </a:solidFill>
              </a:defRPr>
            </a:lvl1pPr>
          </a:lstStyle>
          <a:p>
            <a:r>
              <a:rPr lang="es-ES" dirty="0"/>
              <a:t>Haga clic para modificar el estilo de título del patrón</a:t>
            </a:r>
          </a:p>
        </p:txBody>
      </p:sp>
      <p:sp>
        <p:nvSpPr>
          <p:cNvPr id="9" name="16 Marcador de número de diapositiva"/>
          <p:cNvSpPr>
            <a:spLocks noGrp="1"/>
          </p:cNvSpPr>
          <p:nvPr>
            <p:ph type="sldNum" sz="quarter" idx="18"/>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680876C3-5B85-43D9-9CB8-66632069018E}" type="slidenum">
              <a:rPr lang="es-ES_tradnl"/>
              <a:pPr>
                <a:defRPr/>
              </a:pPr>
              <a:t>‹Nº›</a:t>
            </a:fld>
            <a:endParaRPr lang="es-ES_tradnl" dirty="0"/>
          </a:p>
        </p:txBody>
      </p:sp>
    </p:spTree>
    <p:extLst>
      <p:ext uri="{BB962C8B-B14F-4D97-AF65-F5344CB8AC3E}">
        <p14:creationId xmlns:p14="http://schemas.microsoft.com/office/powerpoint/2010/main" val="3110241753"/>
      </p:ext>
    </p:extLst>
  </p:cSld>
  <p:clrMapOvr>
    <a:masterClrMapping/>
  </p:clrMapOvr>
  <p:transition/>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Diapositiva imagén y texto">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588" y="1588"/>
            <a:ext cx="9151937"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1588" y="774700"/>
            <a:ext cx="4551362" cy="63817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0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osición de imagen"/>
          <p:cNvSpPr>
            <a:spLocks noGrp="1"/>
          </p:cNvSpPr>
          <p:nvPr>
            <p:ph type="pic" sz="quarter" idx="17"/>
          </p:nvPr>
        </p:nvSpPr>
        <p:spPr>
          <a:xfrm>
            <a:off x="0" y="1844824"/>
            <a:ext cx="4572000" cy="4248001"/>
          </a:xfrm>
          <a:prstGeom prst="rect">
            <a:avLst/>
          </a:prstGeom>
        </p:spPr>
        <p:txBody>
          <a:bodyPr/>
          <a:lstStyle/>
          <a:p>
            <a:pPr lvl="0"/>
            <a:r>
              <a:rPr lang="es-ES" noProof="0"/>
              <a:t>Haga clic en el icono para agregar una imagen</a:t>
            </a:r>
          </a:p>
        </p:txBody>
      </p:sp>
      <p:sp>
        <p:nvSpPr>
          <p:cNvPr id="16" name="15 Marcador de texto"/>
          <p:cNvSpPr>
            <a:spLocks noGrp="1"/>
          </p:cNvSpPr>
          <p:nvPr>
            <p:ph type="body" sz="quarter" idx="18"/>
          </p:nvPr>
        </p:nvSpPr>
        <p:spPr>
          <a:xfrm>
            <a:off x="4788024" y="188914"/>
            <a:ext cx="4105151" cy="5903912"/>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35496" y="774700"/>
            <a:ext cx="4464496" cy="638175"/>
          </a:xfrm>
          <a:prstGeom prst="rect">
            <a:avLst/>
          </a:prstGeom>
        </p:spPr>
        <p:txBody>
          <a:bodyPr/>
          <a:lstStyle>
            <a:lvl1pPr algn="l">
              <a:defRPr sz="2400" baseline="0">
                <a:solidFill>
                  <a:schemeClr val="bg1"/>
                </a:solidFill>
              </a:defRPr>
            </a:lvl1pPr>
          </a:lstStyle>
          <a:p>
            <a:r>
              <a:rPr lang="es-ES"/>
              <a:t>Haga clic para modificar el estilo de título del patrón</a:t>
            </a:r>
            <a:endParaRPr lang="es-ES" dirty="0"/>
          </a:p>
        </p:txBody>
      </p:sp>
      <p:sp>
        <p:nvSpPr>
          <p:cNvPr id="4" name="3 Marcador de texto"/>
          <p:cNvSpPr>
            <a:spLocks noGrp="1"/>
          </p:cNvSpPr>
          <p:nvPr>
            <p:ph type="body" sz="quarter" idx="19"/>
          </p:nvPr>
        </p:nvSpPr>
        <p:spPr>
          <a:xfrm>
            <a:off x="611560" y="1557338"/>
            <a:ext cx="3965203" cy="143470"/>
          </a:xfrm>
          <a:prstGeom prst="rect">
            <a:avLst/>
          </a:prstGeom>
        </p:spPr>
        <p:txBody>
          <a:bodyPr/>
          <a:lstStyle>
            <a:lvl1pPr marL="0" indent="0" algn="r">
              <a:buNone/>
              <a:defRPr sz="1000">
                <a:solidFill>
                  <a:schemeClr val="bg1">
                    <a:lumMod val="50000"/>
                  </a:schemeClr>
                </a:solidFill>
              </a:defRPr>
            </a:lvl1pPr>
            <a:lvl2pPr>
              <a:defRPr sz="1000"/>
            </a:lvl2pPr>
            <a:lvl3pPr>
              <a:defRPr sz="900"/>
            </a:lvl3pPr>
            <a:lvl4pPr>
              <a:defRPr sz="800"/>
            </a:lvl4pPr>
            <a:lvl5pPr>
              <a:defRPr sz="800"/>
            </a:lvl5pPr>
          </a:lstStyle>
          <a:p>
            <a:pPr lvl="0"/>
            <a:r>
              <a:rPr lang="es-ES"/>
              <a:t>Haga clic para modificar el estilo de texto del patrón</a:t>
            </a:r>
          </a:p>
        </p:txBody>
      </p:sp>
      <p:sp>
        <p:nvSpPr>
          <p:cNvPr id="11" name="16 Marcador de número de diapositiva"/>
          <p:cNvSpPr>
            <a:spLocks noGrp="1"/>
          </p:cNvSpPr>
          <p:nvPr>
            <p:ph type="sldNum" sz="quarter" idx="20"/>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19B5B8C4-FA42-43F6-A79D-3FA9011B4182}" type="slidenum">
              <a:rPr lang="es-ES_tradnl"/>
              <a:pPr>
                <a:defRPr/>
              </a:pPr>
              <a:t>‹Nº›</a:t>
            </a:fld>
            <a:endParaRPr lang="es-ES_tradnl" dirty="0"/>
          </a:p>
        </p:txBody>
      </p:sp>
    </p:spTree>
    <p:extLst>
      <p:ext uri="{BB962C8B-B14F-4D97-AF65-F5344CB8AC3E}">
        <p14:creationId xmlns:p14="http://schemas.microsoft.com/office/powerpoint/2010/main" val="14979219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1867189091"/>
      </p:ext>
    </p:extLst>
  </p:cSld>
  <p:clrMapOvr>
    <a:masterClrMapping/>
  </p:clrMapOvr>
  <p:transition spd="slow">
    <p:split orient="vert"/>
  </p:transition>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3" y="1341438"/>
            <a:ext cx="8885237" cy="4751387"/>
          </a:xfrm>
          <a:prstGeom prst="rect">
            <a:avLst/>
          </a:prstGeom>
        </p:spPr>
        <p:txBody>
          <a:bodyPr/>
          <a:lstStyle/>
          <a:p>
            <a:pPr lvl="0"/>
            <a:r>
              <a:rPr lang="es-ES" noProof="0"/>
              <a:t>Haga clic en el icono para agregar un elemento gráfico SmartArt</a:t>
            </a:r>
            <a:endParaRPr lang="es-ES" noProof="0" dirty="0"/>
          </a:p>
        </p:txBody>
      </p:sp>
      <p:sp>
        <p:nvSpPr>
          <p:cNvPr id="7" name="6 Marcador de texto"/>
          <p:cNvSpPr>
            <a:spLocks noGrp="1"/>
          </p:cNvSpPr>
          <p:nvPr>
            <p:ph type="body" sz="quarter" idx="14"/>
          </p:nvPr>
        </p:nvSpPr>
        <p:spPr>
          <a:xfrm>
            <a:off x="150813" y="6143626"/>
            <a:ext cx="5448300" cy="213320"/>
          </a:xfrm>
          <a:prstGeom prst="rect">
            <a:avLst/>
          </a:prstGeom>
        </p:spPr>
        <p:txBody>
          <a:bodyPr/>
          <a:lstStyle>
            <a:lvl1pPr marL="0" indent="0">
              <a:buNone/>
              <a:defRPr sz="1200" baseline="0">
                <a:solidFill>
                  <a:schemeClr val="bg1">
                    <a:lumMod val="50000"/>
                  </a:schemeClr>
                </a:solidFill>
              </a:defRPr>
            </a:lvl1pPr>
            <a:lvl2pPr>
              <a:defRPr sz="1100">
                <a:solidFill>
                  <a:schemeClr val="bg1">
                    <a:lumMod val="50000"/>
                  </a:schemeClr>
                </a:solidFill>
              </a:defRPr>
            </a:lvl2pPr>
            <a:lvl3pPr>
              <a:defRPr sz="105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es-ES"/>
              <a:t>Haga clic para modificar el estilo de texto del patrón</a:t>
            </a:r>
          </a:p>
        </p:txBody>
      </p:sp>
      <p:sp>
        <p:nvSpPr>
          <p:cNvPr id="11" name="16 Marcador de número de diapositiva"/>
          <p:cNvSpPr>
            <a:spLocks noGrp="1"/>
          </p:cNvSpPr>
          <p:nvPr>
            <p:ph type="sldNum" sz="quarter" idx="15"/>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8A025F99-1DAF-4D1C-906F-3757E7DA4970}" type="slidenum">
              <a:rPr lang="es-ES_tradnl"/>
              <a:pPr>
                <a:defRPr/>
              </a:pPr>
              <a:t>‹Nº›</a:t>
            </a:fld>
            <a:endParaRPr lang="es-ES_tradnl" dirty="0"/>
          </a:p>
        </p:txBody>
      </p:sp>
    </p:spTree>
    <p:extLst>
      <p:ext uri="{BB962C8B-B14F-4D97-AF65-F5344CB8AC3E}">
        <p14:creationId xmlns:p14="http://schemas.microsoft.com/office/powerpoint/2010/main" val="595114854"/>
      </p:ext>
    </p:extLst>
  </p:cSld>
  <p:clrMapOvr>
    <a:masterClrMapping/>
  </p:clrMapOvr>
  <p:transition spd="slow">
    <p:split orient="vert"/>
  </p:transition>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Diapositiva despedida">
    <p:spTree>
      <p:nvGrpSpPr>
        <p:cNvPr id="1" name=""/>
        <p:cNvGrpSpPr/>
        <p:nvPr/>
      </p:nvGrpSpPr>
      <p:grpSpPr>
        <a:xfrm>
          <a:off x="0" y="0"/>
          <a:ext cx="0" cy="0"/>
          <a:chOff x="0" y="0"/>
          <a:chExt cx="0" cy="0"/>
        </a:xfrm>
      </p:grpSpPr>
      <p:sp>
        <p:nvSpPr>
          <p:cNvPr id="3" name="5 Rectángulo"/>
          <p:cNvSpPr>
            <a:spLocks noChangeArrowheads="1"/>
          </p:cNvSpPr>
          <p:nvPr/>
        </p:nvSpPr>
        <p:spPr bwMode="auto">
          <a:xfrm>
            <a:off x="425450" y="122238"/>
            <a:ext cx="8467725" cy="66198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l">
              <a:spcBef>
                <a:spcPct val="0"/>
              </a:spcBef>
            </a:pPr>
            <a:endParaRPr lang="es-ES" sz="2400">
              <a:latin typeface="Times New Roman" pitchFamily="18" charset="0"/>
            </a:endParaRPr>
          </a:p>
        </p:txBody>
      </p:sp>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0" y="-1588"/>
            <a:ext cx="9151938" cy="6858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5725" y="744538"/>
            <a:ext cx="1422400" cy="75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0488" y="476250"/>
            <a:ext cx="2235200" cy="1098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1813" y="755650"/>
            <a:ext cx="6302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pic>
        <p:nvPicPr>
          <p:cNvPr id="14" name="Picture 2"/>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214019" y="5185911"/>
            <a:ext cx="681706" cy="6817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3"/>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5876024" y="5181281"/>
            <a:ext cx="699400" cy="700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14 Rectángulo"/>
          <p:cNvSpPr>
            <a:spLocks noChangeArrowheads="1"/>
          </p:cNvSpPr>
          <p:nvPr userDrawn="1"/>
        </p:nvSpPr>
        <p:spPr bwMode="auto">
          <a:xfrm>
            <a:off x="2364457" y="5853113"/>
            <a:ext cx="2192588"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300">
                <a:solidFill>
                  <a:schemeClr val="tx1"/>
                </a:solidFill>
                <a:latin typeface="Arial Narrow" pitchFamily="34" charset="0"/>
              </a:defRPr>
            </a:lvl1pPr>
            <a:lvl2pPr marL="742950" indent="-285750">
              <a:defRPr sz="2300">
                <a:solidFill>
                  <a:schemeClr val="tx1"/>
                </a:solidFill>
                <a:latin typeface="Arial Narrow" pitchFamily="34" charset="0"/>
              </a:defRPr>
            </a:lvl2pPr>
            <a:lvl3pPr marL="1143000" indent="-228600">
              <a:defRPr sz="2300">
                <a:solidFill>
                  <a:schemeClr val="tx1"/>
                </a:solidFill>
                <a:latin typeface="Arial Narrow" pitchFamily="34" charset="0"/>
              </a:defRPr>
            </a:lvl3pPr>
            <a:lvl4pPr marL="1600200" indent="-228600">
              <a:defRPr sz="2300">
                <a:solidFill>
                  <a:schemeClr val="tx1"/>
                </a:solidFill>
                <a:latin typeface="Arial Narrow" pitchFamily="34" charset="0"/>
              </a:defRPr>
            </a:lvl4pPr>
            <a:lvl5pPr marL="2057400" indent="-228600">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b="1" dirty="0">
                <a:latin typeface="+mn-lt"/>
              </a:rPr>
              <a:t>@</a:t>
            </a:r>
            <a:r>
              <a:rPr lang="es-ES" altLang="es-ES" b="1" dirty="0" err="1">
                <a:latin typeface="+mn-lt"/>
              </a:rPr>
              <a:t>contaduriacgn</a:t>
            </a:r>
            <a:endParaRPr lang="es-ES" altLang="es-ES" b="1" dirty="0">
              <a:latin typeface="+mn-lt"/>
            </a:endParaRPr>
          </a:p>
        </p:txBody>
      </p:sp>
      <p:sp>
        <p:nvSpPr>
          <p:cNvPr id="17" name="15 Rectángulo"/>
          <p:cNvSpPr>
            <a:spLocks noChangeArrowheads="1"/>
          </p:cNvSpPr>
          <p:nvPr userDrawn="1"/>
        </p:nvSpPr>
        <p:spPr bwMode="auto">
          <a:xfrm>
            <a:off x="4795140" y="5826258"/>
            <a:ext cx="2554097"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300">
                <a:solidFill>
                  <a:schemeClr val="tx1"/>
                </a:solidFill>
                <a:latin typeface="Arial Narrow" pitchFamily="34" charset="0"/>
              </a:defRPr>
            </a:lvl1pPr>
            <a:lvl2pPr marL="742950" indent="-285750">
              <a:defRPr sz="2300">
                <a:solidFill>
                  <a:schemeClr val="tx1"/>
                </a:solidFill>
                <a:latin typeface="Arial Narrow" pitchFamily="34" charset="0"/>
              </a:defRPr>
            </a:lvl2pPr>
            <a:lvl3pPr marL="1143000" indent="-228600">
              <a:defRPr sz="2300">
                <a:solidFill>
                  <a:schemeClr val="tx1"/>
                </a:solidFill>
                <a:latin typeface="Arial Narrow" pitchFamily="34" charset="0"/>
              </a:defRPr>
            </a:lvl3pPr>
            <a:lvl4pPr marL="1600200" indent="-228600">
              <a:defRPr sz="2300">
                <a:solidFill>
                  <a:schemeClr val="tx1"/>
                </a:solidFill>
                <a:latin typeface="Arial Narrow" pitchFamily="34" charset="0"/>
              </a:defRPr>
            </a:lvl4pPr>
            <a:lvl5pPr marL="2057400" indent="-228600">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b="1" dirty="0">
                <a:latin typeface="+mn-lt"/>
              </a:rPr>
              <a:t> @</a:t>
            </a:r>
            <a:r>
              <a:rPr lang="es-ES" altLang="es-ES" b="1" dirty="0" err="1">
                <a:latin typeface="+mn-lt"/>
              </a:rPr>
              <a:t>Contaduria_CGN</a:t>
            </a:r>
            <a:endParaRPr lang="es-ES" altLang="es-ES" b="1" dirty="0">
              <a:latin typeface="+mn-lt"/>
            </a:endParaRPr>
          </a:p>
        </p:txBody>
      </p:sp>
      <p:sp>
        <p:nvSpPr>
          <p:cNvPr id="18" name="17 CuadroTexto"/>
          <p:cNvSpPr txBox="1">
            <a:spLocks noChangeArrowheads="1"/>
          </p:cNvSpPr>
          <p:nvPr userDrawn="1"/>
        </p:nvSpPr>
        <p:spPr bwMode="auto">
          <a:xfrm>
            <a:off x="395288" y="3128963"/>
            <a:ext cx="828516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defRPr/>
            </a:pPr>
            <a:r>
              <a:rPr lang="es-CO" altLang="es-CO" sz="4000" i="1" dirty="0">
                <a:latin typeface="Calibri" pitchFamily="34" charset="0"/>
              </a:rPr>
              <a:t>“POR PERMITIRNOS HACER PÚBLICO </a:t>
            </a:r>
          </a:p>
          <a:p>
            <a:pPr algn="ctr" eaLnBrk="1" hangingPunct="1">
              <a:defRPr/>
            </a:pPr>
            <a:r>
              <a:rPr lang="es-CO" altLang="es-CO" sz="4000" i="1" dirty="0">
                <a:latin typeface="Calibri" pitchFamily="34" charset="0"/>
              </a:rPr>
              <a:t>LO PÚBLICO ”</a:t>
            </a:r>
          </a:p>
          <a:p>
            <a:pPr algn="ctr" eaLnBrk="1" hangingPunct="1">
              <a:defRPr/>
            </a:pPr>
            <a:endParaRPr lang="es-CO" altLang="es-CO" sz="4000" i="1" dirty="0">
              <a:latin typeface="Calibri" pitchFamily="34" charset="0"/>
            </a:endParaRPr>
          </a:p>
        </p:txBody>
      </p:sp>
      <p:sp>
        <p:nvSpPr>
          <p:cNvPr id="19" name="10 CuadroTexto"/>
          <p:cNvSpPr txBox="1"/>
          <p:nvPr userDrawn="1"/>
        </p:nvSpPr>
        <p:spPr>
          <a:xfrm>
            <a:off x="1542270" y="1844824"/>
            <a:ext cx="5991717" cy="1198722"/>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s-CO" sz="7200" kern="0"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G  r  a  c  i  a  s</a:t>
            </a:r>
          </a:p>
        </p:txBody>
      </p:sp>
    </p:spTree>
    <p:extLst>
      <p:ext uri="{BB962C8B-B14F-4D97-AF65-F5344CB8AC3E}">
        <p14:creationId xmlns:p14="http://schemas.microsoft.com/office/powerpoint/2010/main" val="175039640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2000"/>
                                        <p:tgtEl>
                                          <p:spTgt spid="18"/>
                                        </p:tgtEl>
                                      </p:cBhvr>
                                    </p:animEffect>
                                  </p:childTnLst>
                                </p:cTn>
                              </p:par>
                              <p:par>
                                <p:cTn id="12" presetID="16" presetClass="entr" presetSubtype="21"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2000"/>
                                        <p:tgtEl>
                                          <p:spTgt spid="14"/>
                                        </p:tgtEl>
                                      </p:cBhvr>
                                    </p:animEffect>
                                  </p:childTnLst>
                                </p:cTn>
                              </p:par>
                              <p:par>
                                <p:cTn id="15" presetID="16" presetClass="entr" presetSubtype="21" fill="hold" grpId="0" nodeType="withEffect">
                                  <p:stCondLst>
                                    <p:cond delay="50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2000"/>
                                        <p:tgtEl>
                                          <p:spTgt spid="16"/>
                                        </p:tgtEl>
                                      </p:cBhvr>
                                    </p:animEffect>
                                  </p:childTnLst>
                                </p:cTn>
                              </p:par>
                              <p:par>
                                <p:cTn id="18" presetID="16" presetClass="entr" presetSubtype="21" fill="hold" nodeType="with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2000"/>
                                        <p:tgtEl>
                                          <p:spTgt spid="15"/>
                                        </p:tgtEl>
                                      </p:cBhvr>
                                    </p:animEffect>
                                  </p:childTnLst>
                                </p:cTn>
                              </p:par>
                              <p:par>
                                <p:cTn id="21" presetID="16" presetClass="entr" presetSubtype="21" fill="hold" grpId="0" nodeType="withEffect">
                                  <p:stCondLst>
                                    <p:cond delay="50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ltima">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45945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Diapositiva despedida">
    <p:spTree>
      <p:nvGrpSpPr>
        <p:cNvPr id="1" name=""/>
        <p:cNvGrpSpPr/>
        <p:nvPr/>
      </p:nvGrpSpPr>
      <p:grpSpPr>
        <a:xfrm>
          <a:off x="0" y="0"/>
          <a:ext cx="0" cy="0"/>
          <a:chOff x="0" y="0"/>
          <a:chExt cx="0" cy="0"/>
        </a:xfrm>
      </p:grpSpPr>
      <p:grpSp>
        <p:nvGrpSpPr>
          <p:cNvPr id="35" name="34 Grupo"/>
          <p:cNvGrpSpPr/>
          <p:nvPr/>
        </p:nvGrpSpPr>
        <p:grpSpPr>
          <a:xfrm rot="7881209">
            <a:off x="1696399" y="1004106"/>
            <a:ext cx="5778194" cy="7642200"/>
            <a:chOff x="8010738" y="2667000"/>
            <a:chExt cx="5778194" cy="4064000"/>
          </a:xfrm>
          <a:scene3d>
            <a:camera prst="perspectiveRelaxedModerately" zoom="92000"/>
            <a:lightRig rig="balanced" dir="t">
              <a:rot lat="0" lon="0" rev="12700000"/>
            </a:lightRig>
          </a:scene3d>
        </p:grpSpPr>
        <p:sp>
          <p:nvSpPr>
            <p:cNvPr id="37" name="36 Arco de bloque"/>
            <p:cNvSpPr/>
            <p:nvPr/>
          </p:nvSpPr>
          <p:spPr>
            <a:xfrm>
              <a:off x="8010738" y="2667000"/>
              <a:ext cx="3898548" cy="4064000"/>
            </a:xfrm>
            <a:prstGeom prst="blockArc">
              <a:avLst>
                <a:gd name="adj1" fmla="val 17527788"/>
                <a:gd name="adj2" fmla="val 4119114"/>
                <a:gd name="adj3" fmla="val 5750"/>
              </a:avLst>
            </a:prstGeom>
            <a:sp3d prstMaterial="plastic">
              <a:bevelT w="50800" h="50800"/>
              <a:bevelB w="50800" h="50800"/>
            </a:sp3d>
          </p:spPr>
          <p:style>
            <a:lnRef idx="0">
              <a:schemeClr val="lt1">
                <a:hueOff val="0"/>
                <a:satOff val="0"/>
                <a:lumOff val="0"/>
                <a:alphaOff val="0"/>
              </a:schemeClr>
            </a:lnRef>
            <a:fillRef idx="1">
              <a:schemeClr val="accent1">
                <a:alpha val="90000"/>
                <a:hueOff val="0"/>
                <a:satOff val="0"/>
                <a:lumOff val="0"/>
                <a:alphaOff val="-40000"/>
              </a:schemeClr>
            </a:fillRef>
            <a:effectRef idx="2">
              <a:schemeClr val="accent1">
                <a:alpha val="90000"/>
                <a:hueOff val="0"/>
                <a:satOff val="0"/>
                <a:lumOff val="0"/>
                <a:alphaOff val="-40000"/>
              </a:schemeClr>
            </a:effectRef>
            <a:fontRef idx="minor">
              <a:schemeClr val="lt1"/>
            </a:fontRef>
          </p:style>
        </p:sp>
        <p:sp>
          <p:nvSpPr>
            <p:cNvPr id="39" name="38 Forma libre"/>
            <p:cNvSpPr/>
            <p:nvPr/>
          </p:nvSpPr>
          <p:spPr>
            <a:xfrm>
              <a:off x="11995959" y="3026257"/>
              <a:ext cx="1386766" cy="1002995"/>
            </a:xfrm>
            <a:custGeom>
              <a:avLst/>
              <a:gdLst>
                <a:gd name="connsiteX0" fmla="*/ 0 w 1386766"/>
                <a:gd name="connsiteY0" fmla="*/ 0 h 1002995"/>
                <a:gd name="connsiteX1" fmla="*/ 1386766 w 1386766"/>
                <a:gd name="connsiteY1" fmla="*/ 0 h 1002995"/>
                <a:gd name="connsiteX2" fmla="*/ 1386766 w 1386766"/>
                <a:gd name="connsiteY2" fmla="*/ 1002995 h 1002995"/>
                <a:gd name="connsiteX3" fmla="*/ 0 w 1386766"/>
                <a:gd name="connsiteY3" fmla="*/ 1002995 h 1002995"/>
                <a:gd name="connsiteX4" fmla="*/ 0 w 1386766"/>
                <a:gd name="connsiteY4" fmla="*/ 0 h 1002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766" h="1002995">
                  <a:moveTo>
                    <a:pt x="0" y="0"/>
                  </a:moveTo>
                  <a:lnTo>
                    <a:pt x="1386766" y="0"/>
                  </a:lnTo>
                  <a:lnTo>
                    <a:pt x="1386766" y="1002995"/>
                  </a:lnTo>
                  <a:lnTo>
                    <a:pt x="0" y="1002995"/>
                  </a:lnTo>
                  <a:lnTo>
                    <a:pt x="0" y="0"/>
                  </a:lnTo>
                  <a:close/>
                </a:path>
              </a:pathLst>
            </a:custGeom>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1538592">
                <a:lnSpc>
                  <a:spcPct val="90000"/>
                </a:lnSpc>
                <a:spcBef>
                  <a:spcPct val="0"/>
                </a:spcBef>
                <a:spcAft>
                  <a:spcPct val="10000"/>
                </a:spcAft>
              </a:pPr>
              <a:endParaRPr lang="es-ES" sz="3450" kern="1200" dirty="0"/>
            </a:p>
          </p:txBody>
        </p:sp>
        <p:sp>
          <p:nvSpPr>
            <p:cNvPr id="41" name="40 Forma libre"/>
            <p:cNvSpPr/>
            <p:nvPr/>
          </p:nvSpPr>
          <p:spPr>
            <a:xfrm>
              <a:off x="12402166" y="4203192"/>
              <a:ext cx="1386766" cy="1002995"/>
            </a:xfrm>
            <a:custGeom>
              <a:avLst/>
              <a:gdLst>
                <a:gd name="connsiteX0" fmla="*/ 0 w 1386766"/>
                <a:gd name="connsiteY0" fmla="*/ 0 h 1002995"/>
                <a:gd name="connsiteX1" fmla="*/ 1386766 w 1386766"/>
                <a:gd name="connsiteY1" fmla="*/ 0 h 1002995"/>
                <a:gd name="connsiteX2" fmla="*/ 1386766 w 1386766"/>
                <a:gd name="connsiteY2" fmla="*/ 1002995 h 1002995"/>
                <a:gd name="connsiteX3" fmla="*/ 0 w 1386766"/>
                <a:gd name="connsiteY3" fmla="*/ 1002995 h 1002995"/>
                <a:gd name="connsiteX4" fmla="*/ 0 w 1386766"/>
                <a:gd name="connsiteY4" fmla="*/ 0 h 1002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766" h="1002995">
                  <a:moveTo>
                    <a:pt x="0" y="0"/>
                  </a:moveTo>
                  <a:lnTo>
                    <a:pt x="1386766" y="0"/>
                  </a:lnTo>
                  <a:lnTo>
                    <a:pt x="1386766" y="1002995"/>
                  </a:lnTo>
                  <a:lnTo>
                    <a:pt x="0" y="1002995"/>
                  </a:lnTo>
                  <a:lnTo>
                    <a:pt x="0" y="0"/>
                  </a:lnTo>
                  <a:close/>
                </a:path>
              </a:pathLst>
            </a:custGeom>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1538592">
                <a:lnSpc>
                  <a:spcPct val="90000"/>
                </a:lnSpc>
                <a:spcBef>
                  <a:spcPct val="0"/>
                </a:spcBef>
                <a:spcAft>
                  <a:spcPct val="10000"/>
                </a:spcAft>
              </a:pPr>
              <a:endParaRPr lang="es-ES" sz="3450" kern="1200" dirty="0"/>
            </a:p>
          </p:txBody>
        </p:sp>
        <p:sp>
          <p:nvSpPr>
            <p:cNvPr id="43" name="42 Forma libre"/>
            <p:cNvSpPr/>
            <p:nvPr/>
          </p:nvSpPr>
          <p:spPr>
            <a:xfrm>
              <a:off x="11995959" y="5405323"/>
              <a:ext cx="1386766" cy="1002995"/>
            </a:xfrm>
            <a:custGeom>
              <a:avLst/>
              <a:gdLst>
                <a:gd name="connsiteX0" fmla="*/ 0 w 1386766"/>
                <a:gd name="connsiteY0" fmla="*/ 0 h 1002995"/>
                <a:gd name="connsiteX1" fmla="*/ 1386766 w 1386766"/>
                <a:gd name="connsiteY1" fmla="*/ 0 h 1002995"/>
                <a:gd name="connsiteX2" fmla="*/ 1386766 w 1386766"/>
                <a:gd name="connsiteY2" fmla="*/ 1002995 h 1002995"/>
                <a:gd name="connsiteX3" fmla="*/ 0 w 1386766"/>
                <a:gd name="connsiteY3" fmla="*/ 1002995 h 1002995"/>
                <a:gd name="connsiteX4" fmla="*/ 0 w 1386766"/>
                <a:gd name="connsiteY4" fmla="*/ 0 h 1002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766" h="1002995">
                  <a:moveTo>
                    <a:pt x="0" y="0"/>
                  </a:moveTo>
                  <a:lnTo>
                    <a:pt x="1386766" y="0"/>
                  </a:lnTo>
                  <a:lnTo>
                    <a:pt x="1386766" y="1002995"/>
                  </a:lnTo>
                  <a:lnTo>
                    <a:pt x="0" y="1002995"/>
                  </a:lnTo>
                  <a:lnTo>
                    <a:pt x="0" y="0"/>
                  </a:lnTo>
                  <a:close/>
                </a:path>
              </a:pathLst>
            </a:custGeom>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1538592">
                <a:lnSpc>
                  <a:spcPct val="90000"/>
                </a:lnSpc>
                <a:spcBef>
                  <a:spcPct val="0"/>
                </a:spcBef>
                <a:spcAft>
                  <a:spcPct val="10000"/>
                </a:spcAft>
              </a:pPr>
              <a:endParaRPr lang="es-ES" sz="3450" kern="1200" dirty="0"/>
            </a:p>
          </p:txBody>
        </p:sp>
      </p:grpSp>
      <p:sp>
        <p:nvSpPr>
          <p:cNvPr id="12" name="15 Rectángulo"/>
          <p:cNvSpPr>
            <a:spLocks noChangeArrowheads="1"/>
          </p:cNvSpPr>
          <p:nvPr/>
        </p:nvSpPr>
        <p:spPr bwMode="auto">
          <a:xfrm>
            <a:off x="2748051" y="3579510"/>
            <a:ext cx="2415838" cy="2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920" tIns="43960" rIns="87920" bIns="43960">
            <a:spAutoFit/>
          </a:bodyPr>
          <a:lstStyle/>
          <a:p>
            <a:pPr lvl="0"/>
            <a:r>
              <a:rPr lang="es-ES" altLang="es-ES" sz="1350" b="1" dirty="0">
                <a:latin typeface="+mn-lt"/>
              </a:rPr>
              <a:t> @</a:t>
            </a:r>
            <a:r>
              <a:rPr lang="es-ES" altLang="es-ES" sz="1350" b="1" dirty="0" err="1">
                <a:latin typeface="+mn-lt"/>
              </a:rPr>
              <a:t>Contaduria_CGN</a:t>
            </a:r>
            <a:endParaRPr lang="es-ES" altLang="es-ES" sz="1350" b="1" dirty="0">
              <a:latin typeface="+mn-lt"/>
            </a:endParaRPr>
          </a:p>
        </p:txBody>
      </p:sp>
      <p:pic>
        <p:nvPicPr>
          <p:cNvPr id="4"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24744" y="327027"/>
            <a:ext cx="1183360" cy="627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16124" y="116632"/>
            <a:ext cx="1859565" cy="9139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14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47879" y="348546"/>
            <a:ext cx="524323" cy="67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CuadroTexto"/>
          <p:cNvSpPr txBox="1">
            <a:spLocks noChangeArrowheads="1"/>
          </p:cNvSpPr>
          <p:nvPr/>
        </p:nvSpPr>
        <p:spPr bwMode="auto">
          <a:xfrm>
            <a:off x="427996" y="2130547"/>
            <a:ext cx="8285162" cy="61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20" tIns="43960" rIns="87920" bIns="43960">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defRPr/>
            </a:pPr>
            <a:r>
              <a:rPr lang="es-CO" altLang="es-CO" sz="3450" i="1" dirty="0">
                <a:latin typeface="Calibri" pitchFamily="34" charset="0"/>
              </a:rPr>
              <a:t>“POR PERMITIRNOS HACER PÚBLICO </a:t>
            </a:r>
          </a:p>
        </p:txBody>
      </p:sp>
      <p:sp>
        <p:nvSpPr>
          <p:cNvPr id="8" name="7 CuadroTexto"/>
          <p:cNvSpPr txBox="1"/>
          <p:nvPr/>
        </p:nvSpPr>
        <p:spPr>
          <a:xfrm>
            <a:off x="1542271" y="1009532"/>
            <a:ext cx="5991717" cy="1180200"/>
          </a:xfrm>
          <a:prstGeom prst="rect">
            <a:avLst/>
          </a:prstGeom>
          <a:noFill/>
        </p:spPr>
        <p:txBody>
          <a:bodyPr lIns="87920" tIns="43960" rIns="87920" bIns="4396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s-CO" sz="6900" kern="0" cap="all" dirty="0">
                <a:ln w="0"/>
                <a:solidFill>
                  <a:schemeClr val="accent1">
                    <a:lumMod val="50000"/>
                  </a:schemeClr>
                </a:solidFill>
                <a:effectLst>
                  <a:outerShdw blurRad="38100" dist="38100" dir="2700000" algn="tl">
                    <a:srgbClr val="000000">
                      <a:alpha val="43137"/>
                    </a:srgbClr>
                  </a:outerShdw>
                  <a:reflection stA="29000" endPos="43000" dir="5400000" sy="-100000" algn="bl" rotWithShape="0"/>
                </a:effectLst>
                <a:latin typeface="Calibri"/>
              </a:rPr>
              <a:t>G  r  a  c  i  a  s</a:t>
            </a:r>
          </a:p>
        </p:txBody>
      </p:sp>
      <p:pic>
        <p:nvPicPr>
          <p:cNvPr id="15" name="Picture 4" descr="http://www.ignition-mktg.com/wp-content/uploads/2014/07/Social-Media-Icons.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746387" y="5294656"/>
            <a:ext cx="677007" cy="6452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www.ignition-mktg.com/wp-content/uploads/2014/07/Social-Media-Icons.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238432" y="3593009"/>
            <a:ext cx="629927" cy="61698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www.ignition-mktg.com/wp-content/uploads/2014/07/Social-Media-Icons.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717941" y="4149106"/>
            <a:ext cx="640934" cy="621748"/>
          </a:xfrm>
          <a:prstGeom prst="rect">
            <a:avLst/>
          </a:prstGeom>
          <a:noFill/>
          <a:extLst>
            <a:ext uri="{909E8E84-426E-40DD-AFC4-6F175D3DCCD1}">
              <a14:hiddenFill xmlns:a14="http://schemas.microsoft.com/office/drawing/2010/main">
                <a:solidFill>
                  <a:srgbClr val="FFFFFF"/>
                </a:solidFill>
              </a14:hiddenFill>
            </a:ext>
          </a:extLst>
        </p:spPr>
      </p:pic>
      <p:pic>
        <p:nvPicPr>
          <p:cNvPr id="20" name="19 Imagen"/>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447143" y="5613500"/>
            <a:ext cx="723576" cy="792088"/>
          </a:xfrm>
          <a:prstGeom prst="rect">
            <a:avLst/>
          </a:prstGeom>
        </p:spPr>
      </p:pic>
      <p:sp>
        <p:nvSpPr>
          <p:cNvPr id="2" name="1 Rectángulo"/>
          <p:cNvSpPr/>
          <p:nvPr/>
        </p:nvSpPr>
        <p:spPr>
          <a:xfrm>
            <a:off x="3490198" y="2839255"/>
            <a:ext cx="2462222" cy="619693"/>
          </a:xfrm>
          <a:prstGeom prst="rect">
            <a:avLst/>
          </a:prstGeom>
        </p:spPr>
        <p:txBody>
          <a:bodyPr wrap="none" lIns="87920" tIns="43960" rIns="87920" bIns="43960">
            <a:spAutoFit/>
          </a:bodyPr>
          <a:lstStyle/>
          <a:p>
            <a:pPr algn="ctr" eaLnBrk="1" hangingPunct="1">
              <a:defRPr/>
            </a:pPr>
            <a:r>
              <a:rPr lang="es-CO" altLang="es-CO" sz="3450" b="1" i="1" kern="1200" dirty="0">
                <a:solidFill>
                  <a:schemeClr val="tx1"/>
                </a:solidFill>
                <a:latin typeface="Calibri" pitchFamily="34" charset="0"/>
                <a:ea typeface="+mn-ea"/>
                <a:cs typeface="Arial" charset="0"/>
              </a:rPr>
              <a:t>LO</a:t>
            </a:r>
            <a:r>
              <a:rPr lang="es-CO" altLang="es-CO" sz="1950" i="1" dirty="0">
                <a:latin typeface="Calibri" pitchFamily="34" charset="0"/>
              </a:rPr>
              <a:t> </a:t>
            </a:r>
            <a:r>
              <a:rPr lang="es-CO" altLang="es-CO" sz="3450" b="1" i="1" kern="1200" dirty="0">
                <a:solidFill>
                  <a:schemeClr val="tx1"/>
                </a:solidFill>
                <a:latin typeface="Calibri" pitchFamily="34" charset="0"/>
                <a:ea typeface="+mn-ea"/>
                <a:cs typeface="Arial" charset="0"/>
              </a:rPr>
              <a:t>PÚBLICO</a:t>
            </a:r>
            <a:r>
              <a:rPr lang="es-CO" altLang="es-CO" sz="1950" i="1" dirty="0">
                <a:latin typeface="Calibri" pitchFamily="34" charset="0"/>
              </a:rPr>
              <a:t> ”</a:t>
            </a:r>
          </a:p>
        </p:txBody>
      </p:sp>
      <p:sp>
        <p:nvSpPr>
          <p:cNvPr id="23" name="15 Rectángulo"/>
          <p:cNvSpPr>
            <a:spLocks noChangeArrowheads="1"/>
          </p:cNvSpPr>
          <p:nvPr/>
        </p:nvSpPr>
        <p:spPr bwMode="auto">
          <a:xfrm>
            <a:off x="3347006" y="4322035"/>
            <a:ext cx="2200275" cy="2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20" tIns="43960" rIns="87920" bIns="43960">
            <a:spAutoFit/>
          </a:bodyPr>
          <a:lstStyle/>
          <a:p>
            <a:pPr lvl="0"/>
            <a:r>
              <a:rPr lang="es-ES" altLang="es-ES" sz="1350" b="1" dirty="0" err="1">
                <a:latin typeface="+mn-lt"/>
              </a:rPr>
              <a:t>CGNOficial</a:t>
            </a:r>
            <a:endParaRPr lang="es-ES" altLang="es-ES" sz="1350" b="1" dirty="0">
              <a:latin typeface="+mn-lt"/>
            </a:endParaRPr>
          </a:p>
        </p:txBody>
      </p:sp>
      <p:pic>
        <p:nvPicPr>
          <p:cNvPr id="14" name="Picture 12" descr="http://www.ignition-mktg.com/wp-content/uploads/2014/07/Social-Media-Icons.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3138626" y="4789195"/>
            <a:ext cx="658026" cy="6510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cartagenacaribe.com/images/boton-contactenos.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03262" y="4739153"/>
            <a:ext cx="1781175" cy="836582"/>
          </a:xfrm>
          <a:prstGeom prst="rect">
            <a:avLst/>
          </a:prstGeom>
          <a:noFill/>
          <a:extLst>
            <a:ext uri="{909E8E84-426E-40DD-AFC4-6F175D3DCCD1}">
              <a14:hiddenFill xmlns:a14="http://schemas.microsoft.com/office/drawing/2010/main">
                <a:solidFill>
                  <a:srgbClr val="FFFFFF"/>
                </a:solidFill>
              </a14:hiddenFill>
            </a:ext>
          </a:extLst>
        </p:spPr>
      </p:pic>
      <p:sp>
        <p:nvSpPr>
          <p:cNvPr id="44" name="14 Rectángulo"/>
          <p:cNvSpPr>
            <a:spLocks noChangeArrowheads="1"/>
          </p:cNvSpPr>
          <p:nvPr/>
        </p:nvSpPr>
        <p:spPr bwMode="auto">
          <a:xfrm>
            <a:off x="5163889" y="5785905"/>
            <a:ext cx="1892300" cy="2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20" tIns="43960" rIns="87920" bIns="43960">
            <a:spAutoFit/>
          </a:bodyPr>
          <a:lstStyle/>
          <a:p>
            <a:pPr lvl="0"/>
            <a:r>
              <a:rPr lang="es-ES" altLang="es-ES" sz="1350" b="1" dirty="0">
                <a:latin typeface="+mn-lt"/>
              </a:rPr>
              <a:t>@</a:t>
            </a:r>
            <a:r>
              <a:rPr lang="es-ES" altLang="es-ES" sz="1350" b="1" dirty="0" err="1">
                <a:latin typeface="+mn-lt"/>
              </a:rPr>
              <a:t>contaduriacgn</a:t>
            </a:r>
            <a:endParaRPr lang="es-ES" altLang="es-ES" sz="1350" b="1" dirty="0">
              <a:latin typeface="+mn-lt"/>
            </a:endParaRPr>
          </a:p>
        </p:txBody>
      </p:sp>
      <p:sp>
        <p:nvSpPr>
          <p:cNvPr id="21" name="20 Rectángulo"/>
          <p:cNvSpPr>
            <a:spLocks noChangeArrowheads="1"/>
          </p:cNvSpPr>
          <p:nvPr/>
        </p:nvSpPr>
        <p:spPr bwMode="auto">
          <a:xfrm>
            <a:off x="4361970" y="5378050"/>
            <a:ext cx="2736850" cy="2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20" tIns="43960" rIns="87920" bIns="43960">
            <a:spAutoFit/>
          </a:bodyPr>
          <a:lstStyle/>
          <a:p>
            <a:pPr lvl="0"/>
            <a:r>
              <a:rPr lang="es-ES" altLang="es-ES" sz="1350" b="1" dirty="0">
                <a:latin typeface="+mn-lt"/>
              </a:rPr>
              <a:t>+</a:t>
            </a:r>
            <a:r>
              <a:rPr lang="es-ES" altLang="es-ES" sz="1350" b="1" dirty="0" err="1">
                <a:latin typeface="+mn-lt"/>
              </a:rPr>
              <a:t>ContaduríaGeneraldelaNaciónCG</a:t>
            </a:r>
            <a:endParaRPr lang="es-ES" altLang="es-ES" sz="1350" b="1" dirty="0">
              <a:latin typeface="+mn-lt"/>
            </a:endParaRPr>
          </a:p>
        </p:txBody>
      </p:sp>
      <p:sp>
        <p:nvSpPr>
          <p:cNvPr id="22" name="20 Rectángulo"/>
          <p:cNvSpPr>
            <a:spLocks noChangeArrowheads="1"/>
          </p:cNvSpPr>
          <p:nvPr/>
        </p:nvSpPr>
        <p:spPr bwMode="auto">
          <a:xfrm>
            <a:off x="3796653" y="4960832"/>
            <a:ext cx="2647520" cy="2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20" tIns="43960" rIns="87920" bIns="43960">
            <a:spAutoFit/>
          </a:bodyPr>
          <a:lstStyle/>
          <a:p>
            <a:pPr lvl="0"/>
            <a:r>
              <a:rPr lang="es-ES" altLang="es-ES" sz="1350" b="1" dirty="0">
                <a:latin typeface="+mn-lt"/>
              </a:rPr>
              <a:t>Contaduría-General-de-la-Nación</a:t>
            </a:r>
          </a:p>
        </p:txBody>
      </p:sp>
    </p:spTree>
    <p:extLst>
      <p:ext uri="{BB962C8B-B14F-4D97-AF65-F5344CB8AC3E}">
        <p14:creationId xmlns:p14="http://schemas.microsoft.com/office/powerpoint/2010/main" val="8777018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par>
                                <p:cTn id="12" presetID="6" presetClass="entr" presetSubtype="16" fill="hold" grpId="0" nodeType="withEffect">
                                  <p:stCondLst>
                                    <p:cond delay="75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par>
                                <p:cTn id="15" presetID="42" presetClass="entr" presetSubtype="0" fill="hold" nodeType="withEffect">
                                  <p:stCondLst>
                                    <p:cond delay="100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49" presetClass="entr" presetSubtype="0" decel="10000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500" fill="hold"/>
                                        <p:tgtEl>
                                          <p:spTgt spid="16"/>
                                        </p:tgtEl>
                                        <p:attrNameLst>
                                          <p:attrName>ppt_w</p:attrName>
                                        </p:attrNameLst>
                                      </p:cBhvr>
                                      <p:tavLst>
                                        <p:tav tm="0">
                                          <p:val>
                                            <p:fltVal val="0"/>
                                          </p:val>
                                        </p:tav>
                                        <p:tav tm="100000">
                                          <p:val>
                                            <p:strVal val="#ppt_w"/>
                                          </p:val>
                                        </p:tav>
                                      </p:tavLst>
                                    </p:anim>
                                    <p:anim calcmode="lin" valueType="num">
                                      <p:cBhvr>
                                        <p:cTn id="24" dur="1500" fill="hold"/>
                                        <p:tgtEl>
                                          <p:spTgt spid="16"/>
                                        </p:tgtEl>
                                        <p:attrNameLst>
                                          <p:attrName>ppt_h</p:attrName>
                                        </p:attrNameLst>
                                      </p:cBhvr>
                                      <p:tavLst>
                                        <p:tav tm="0">
                                          <p:val>
                                            <p:fltVal val="0"/>
                                          </p:val>
                                        </p:tav>
                                        <p:tav tm="100000">
                                          <p:val>
                                            <p:strVal val="#ppt_h"/>
                                          </p:val>
                                        </p:tav>
                                      </p:tavLst>
                                    </p:anim>
                                    <p:anim calcmode="lin" valueType="num">
                                      <p:cBhvr>
                                        <p:cTn id="25" dur="1500" fill="hold"/>
                                        <p:tgtEl>
                                          <p:spTgt spid="16"/>
                                        </p:tgtEl>
                                        <p:attrNameLst>
                                          <p:attrName>style.rotation</p:attrName>
                                        </p:attrNameLst>
                                      </p:cBhvr>
                                      <p:tavLst>
                                        <p:tav tm="0">
                                          <p:val>
                                            <p:fltVal val="360"/>
                                          </p:val>
                                        </p:tav>
                                        <p:tav tm="100000">
                                          <p:val>
                                            <p:fltVal val="0"/>
                                          </p:val>
                                        </p:tav>
                                      </p:tavLst>
                                    </p:anim>
                                    <p:animEffect transition="in" filter="fade">
                                      <p:cBhvr>
                                        <p:cTn id="26" dur="1500"/>
                                        <p:tgtEl>
                                          <p:spTgt spid="16"/>
                                        </p:tgtEl>
                                      </p:cBhvr>
                                    </p:animEffect>
                                  </p:childTnLst>
                                </p:cTn>
                              </p:par>
                            </p:childTnLst>
                          </p:cTn>
                        </p:par>
                        <p:par>
                          <p:cTn id="27" fill="hold">
                            <p:stCondLst>
                              <p:cond delay="6250"/>
                            </p:stCondLst>
                            <p:childTnLst>
                              <p:par>
                                <p:cTn id="28" presetID="49" presetClass="entr" presetSubtype="0" decel="10000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1500" fill="hold"/>
                                        <p:tgtEl>
                                          <p:spTgt spid="17"/>
                                        </p:tgtEl>
                                        <p:attrNameLst>
                                          <p:attrName>ppt_w</p:attrName>
                                        </p:attrNameLst>
                                      </p:cBhvr>
                                      <p:tavLst>
                                        <p:tav tm="0">
                                          <p:val>
                                            <p:fltVal val="0"/>
                                          </p:val>
                                        </p:tav>
                                        <p:tav tm="100000">
                                          <p:val>
                                            <p:strVal val="#ppt_w"/>
                                          </p:val>
                                        </p:tav>
                                      </p:tavLst>
                                    </p:anim>
                                    <p:anim calcmode="lin" valueType="num">
                                      <p:cBhvr>
                                        <p:cTn id="31" dur="1500" fill="hold"/>
                                        <p:tgtEl>
                                          <p:spTgt spid="17"/>
                                        </p:tgtEl>
                                        <p:attrNameLst>
                                          <p:attrName>ppt_h</p:attrName>
                                        </p:attrNameLst>
                                      </p:cBhvr>
                                      <p:tavLst>
                                        <p:tav tm="0">
                                          <p:val>
                                            <p:fltVal val="0"/>
                                          </p:val>
                                        </p:tav>
                                        <p:tav tm="100000">
                                          <p:val>
                                            <p:strVal val="#ppt_h"/>
                                          </p:val>
                                        </p:tav>
                                      </p:tavLst>
                                    </p:anim>
                                    <p:anim calcmode="lin" valueType="num">
                                      <p:cBhvr>
                                        <p:cTn id="32" dur="1500" fill="hold"/>
                                        <p:tgtEl>
                                          <p:spTgt spid="17"/>
                                        </p:tgtEl>
                                        <p:attrNameLst>
                                          <p:attrName>style.rotation</p:attrName>
                                        </p:attrNameLst>
                                      </p:cBhvr>
                                      <p:tavLst>
                                        <p:tav tm="0">
                                          <p:val>
                                            <p:fltVal val="360"/>
                                          </p:val>
                                        </p:tav>
                                        <p:tav tm="100000">
                                          <p:val>
                                            <p:fltVal val="0"/>
                                          </p:val>
                                        </p:tav>
                                      </p:tavLst>
                                    </p:anim>
                                    <p:animEffect transition="in" filter="fade">
                                      <p:cBhvr>
                                        <p:cTn id="33" dur="1500"/>
                                        <p:tgtEl>
                                          <p:spTgt spid="17"/>
                                        </p:tgtEl>
                                      </p:cBhvr>
                                    </p:animEffect>
                                  </p:childTnLst>
                                </p:cTn>
                              </p:par>
                            </p:childTnLst>
                          </p:cTn>
                        </p:par>
                        <p:par>
                          <p:cTn id="34" fill="hold">
                            <p:stCondLst>
                              <p:cond delay="7750"/>
                            </p:stCondLst>
                            <p:childTnLst>
                              <p:par>
                                <p:cTn id="35" presetID="49" presetClass="entr" presetSubtype="0" decel="10000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500" fill="hold"/>
                                        <p:tgtEl>
                                          <p:spTgt spid="14"/>
                                        </p:tgtEl>
                                        <p:attrNameLst>
                                          <p:attrName>ppt_w</p:attrName>
                                        </p:attrNameLst>
                                      </p:cBhvr>
                                      <p:tavLst>
                                        <p:tav tm="0">
                                          <p:val>
                                            <p:fltVal val="0"/>
                                          </p:val>
                                        </p:tav>
                                        <p:tav tm="100000">
                                          <p:val>
                                            <p:strVal val="#ppt_w"/>
                                          </p:val>
                                        </p:tav>
                                      </p:tavLst>
                                    </p:anim>
                                    <p:anim calcmode="lin" valueType="num">
                                      <p:cBhvr>
                                        <p:cTn id="38" dur="1500" fill="hold"/>
                                        <p:tgtEl>
                                          <p:spTgt spid="14"/>
                                        </p:tgtEl>
                                        <p:attrNameLst>
                                          <p:attrName>ppt_h</p:attrName>
                                        </p:attrNameLst>
                                      </p:cBhvr>
                                      <p:tavLst>
                                        <p:tav tm="0">
                                          <p:val>
                                            <p:fltVal val="0"/>
                                          </p:val>
                                        </p:tav>
                                        <p:tav tm="100000">
                                          <p:val>
                                            <p:strVal val="#ppt_h"/>
                                          </p:val>
                                        </p:tav>
                                      </p:tavLst>
                                    </p:anim>
                                    <p:anim calcmode="lin" valueType="num">
                                      <p:cBhvr>
                                        <p:cTn id="39" dur="1500" fill="hold"/>
                                        <p:tgtEl>
                                          <p:spTgt spid="14"/>
                                        </p:tgtEl>
                                        <p:attrNameLst>
                                          <p:attrName>style.rotation</p:attrName>
                                        </p:attrNameLst>
                                      </p:cBhvr>
                                      <p:tavLst>
                                        <p:tav tm="0">
                                          <p:val>
                                            <p:fltVal val="360"/>
                                          </p:val>
                                        </p:tav>
                                        <p:tav tm="100000">
                                          <p:val>
                                            <p:fltVal val="0"/>
                                          </p:val>
                                        </p:tav>
                                      </p:tavLst>
                                    </p:anim>
                                    <p:animEffect transition="in" filter="fade">
                                      <p:cBhvr>
                                        <p:cTn id="40" dur="1500"/>
                                        <p:tgtEl>
                                          <p:spTgt spid="14"/>
                                        </p:tgtEl>
                                      </p:cBhvr>
                                    </p:animEffect>
                                  </p:childTnLst>
                                </p:cTn>
                              </p:par>
                            </p:childTnLst>
                          </p:cTn>
                        </p:par>
                        <p:par>
                          <p:cTn id="41" fill="hold">
                            <p:stCondLst>
                              <p:cond delay="9250"/>
                            </p:stCondLst>
                            <p:childTnLst>
                              <p:par>
                                <p:cTn id="42" presetID="49" presetClass="entr" presetSubtype="0" decel="10000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1500" fill="hold"/>
                                        <p:tgtEl>
                                          <p:spTgt spid="15"/>
                                        </p:tgtEl>
                                        <p:attrNameLst>
                                          <p:attrName>ppt_w</p:attrName>
                                        </p:attrNameLst>
                                      </p:cBhvr>
                                      <p:tavLst>
                                        <p:tav tm="0">
                                          <p:val>
                                            <p:fltVal val="0"/>
                                          </p:val>
                                        </p:tav>
                                        <p:tav tm="100000">
                                          <p:val>
                                            <p:strVal val="#ppt_w"/>
                                          </p:val>
                                        </p:tav>
                                      </p:tavLst>
                                    </p:anim>
                                    <p:anim calcmode="lin" valueType="num">
                                      <p:cBhvr>
                                        <p:cTn id="45" dur="1500" fill="hold"/>
                                        <p:tgtEl>
                                          <p:spTgt spid="15"/>
                                        </p:tgtEl>
                                        <p:attrNameLst>
                                          <p:attrName>ppt_h</p:attrName>
                                        </p:attrNameLst>
                                      </p:cBhvr>
                                      <p:tavLst>
                                        <p:tav tm="0">
                                          <p:val>
                                            <p:fltVal val="0"/>
                                          </p:val>
                                        </p:tav>
                                        <p:tav tm="100000">
                                          <p:val>
                                            <p:strVal val="#ppt_h"/>
                                          </p:val>
                                        </p:tav>
                                      </p:tavLst>
                                    </p:anim>
                                    <p:anim calcmode="lin" valueType="num">
                                      <p:cBhvr>
                                        <p:cTn id="46" dur="1500" fill="hold"/>
                                        <p:tgtEl>
                                          <p:spTgt spid="15"/>
                                        </p:tgtEl>
                                        <p:attrNameLst>
                                          <p:attrName>style.rotation</p:attrName>
                                        </p:attrNameLst>
                                      </p:cBhvr>
                                      <p:tavLst>
                                        <p:tav tm="0">
                                          <p:val>
                                            <p:fltVal val="360"/>
                                          </p:val>
                                        </p:tav>
                                        <p:tav tm="100000">
                                          <p:val>
                                            <p:fltVal val="0"/>
                                          </p:val>
                                        </p:tav>
                                      </p:tavLst>
                                    </p:anim>
                                    <p:animEffect transition="in" filter="fade">
                                      <p:cBhvr>
                                        <p:cTn id="47" dur="1500"/>
                                        <p:tgtEl>
                                          <p:spTgt spid="15"/>
                                        </p:tgtEl>
                                      </p:cBhvr>
                                    </p:animEffect>
                                  </p:childTnLst>
                                </p:cTn>
                              </p:par>
                            </p:childTnLst>
                          </p:cTn>
                        </p:par>
                        <p:par>
                          <p:cTn id="48" fill="hold">
                            <p:stCondLst>
                              <p:cond delay="10750"/>
                            </p:stCondLst>
                            <p:childTnLst>
                              <p:par>
                                <p:cTn id="49" presetID="49" presetClass="entr" presetSubtype="0" decel="100000"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1500" fill="hold"/>
                                        <p:tgtEl>
                                          <p:spTgt spid="20"/>
                                        </p:tgtEl>
                                        <p:attrNameLst>
                                          <p:attrName>ppt_w</p:attrName>
                                        </p:attrNameLst>
                                      </p:cBhvr>
                                      <p:tavLst>
                                        <p:tav tm="0">
                                          <p:val>
                                            <p:fltVal val="0"/>
                                          </p:val>
                                        </p:tav>
                                        <p:tav tm="100000">
                                          <p:val>
                                            <p:strVal val="#ppt_w"/>
                                          </p:val>
                                        </p:tav>
                                      </p:tavLst>
                                    </p:anim>
                                    <p:anim calcmode="lin" valueType="num">
                                      <p:cBhvr>
                                        <p:cTn id="52" dur="1500" fill="hold"/>
                                        <p:tgtEl>
                                          <p:spTgt spid="20"/>
                                        </p:tgtEl>
                                        <p:attrNameLst>
                                          <p:attrName>ppt_h</p:attrName>
                                        </p:attrNameLst>
                                      </p:cBhvr>
                                      <p:tavLst>
                                        <p:tav tm="0">
                                          <p:val>
                                            <p:fltVal val="0"/>
                                          </p:val>
                                        </p:tav>
                                        <p:tav tm="100000">
                                          <p:val>
                                            <p:strVal val="#ppt_h"/>
                                          </p:val>
                                        </p:tav>
                                      </p:tavLst>
                                    </p:anim>
                                    <p:anim calcmode="lin" valueType="num">
                                      <p:cBhvr>
                                        <p:cTn id="53" dur="1500" fill="hold"/>
                                        <p:tgtEl>
                                          <p:spTgt spid="20"/>
                                        </p:tgtEl>
                                        <p:attrNameLst>
                                          <p:attrName>style.rotation</p:attrName>
                                        </p:attrNameLst>
                                      </p:cBhvr>
                                      <p:tavLst>
                                        <p:tav tm="0">
                                          <p:val>
                                            <p:fltVal val="360"/>
                                          </p:val>
                                        </p:tav>
                                        <p:tav tm="100000">
                                          <p:val>
                                            <p:fltVal val="0"/>
                                          </p:val>
                                        </p:tav>
                                      </p:tavLst>
                                    </p:anim>
                                    <p:animEffect transition="in" filter="fade">
                                      <p:cBhvr>
                                        <p:cTn id="54" dur="1500"/>
                                        <p:tgtEl>
                                          <p:spTgt spid="20"/>
                                        </p:tgtEl>
                                      </p:cBhvr>
                                    </p:animEffect>
                                  </p:childTnLst>
                                </p:cTn>
                              </p:par>
                            </p:childTnLst>
                          </p:cTn>
                        </p:par>
                        <p:par>
                          <p:cTn id="55" fill="hold">
                            <p:stCondLst>
                              <p:cond delay="12250"/>
                            </p:stCondLst>
                            <p:childTnLst>
                              <p:par>
                                <p:cTn id="56" presetID="49" presetClass="entr" presetSubtype="0" decel="10000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anim calcmode="lin" valueType="num">
                                      <p:cBhvr>
                                        <p:cTn id="60" dur="500" fill="hold"/>
                                        <p:tgtEl>
                                          <p:spTgt spid="12"/>
                                        </p:tgtEl>
                                        <p:attrNameLst>
                                          <p:attrName>style.rotation</p:attrName>
                                        </p:attrNameLst>
                                      </p:cBhvr>
                                      <p:tavLst>
                                        <p:tav tm="0">
                                          <p:val>
                                            <p:fltVal val="360"/>
                                          </p:val>
                                        </p:tav>
                                        <p:tav tm="100000">
                                          <p:val>
                                            <p:fltVal val="0"/>
                                          </p:val>
                                        </p:tav>
                                      </p:tavLst>
                                    </p:anim>
                                    <p:animEffect transition="in" filter="fade">
                                      <p:cBhvr>
                                        <p:cTn id="61" dur="500"/>
                                        <p:tgtEl>
                                          <p:spTgt spid="12"/>
                                        </p:tgtEl>
                                      </p:cBhvr>
                                    </p:animEffect>
                                  </p:childTnLst>
                                </p:cTn>
                              </p:par>
                            </p:childTnLst>
                          </p:cTn>
                        </p:par>
                        <p:par>
                          <p:cTn id="62" fill="hold">
                            <p:stCondLst>
                              <p:cond delay="12750"/>
                            </p:stCondLst>
                            <p:childTnLst>
                              <p:par>
                                <p:cTn id="63" presetID="49" presetClass="entr" presetSubtype="0" decel="10000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ppt_w</p:attrName>
                                        </p:attrNameLst>
                                      </p:cBhvr>
                                      <p:tavLst>
                                        <p:tav tm="0">
                                          <p:val>
                                            <p:fltVal val="0"/>
                                          </p:val>
                                        </p:tav>
                                        <p:tav tm="100000">
                                          <p:val>
                                            <p:strVal val="#ppt_w"/>
                                          </p:val>
                                        </p:tav>
                                      </p:tavLst>
                                    </p:anim>
                                    <p:anim calcmode="lin" valueType="num">
                                      <p:cBhvr>
                                        <p:cTn id="66" dur="500" fill="hold"/>
                                        <p:tgtEl>
                                          <p:spTgt spid="23"/>
                                        </p:tgtEl>
                                        <p:attrNameLst>
                                          <p:attrName>ppt_h</p:attrName>
                                        </p:attrNameLst>
                                      </p:cBhvr>
                                      <p:tavLst>
                                        <p:tav tm="0">
                                          <p:val>
                                            <p:fltVal val="0"/>
                                          </p:val>
                                        </p:tav>
                                        <p:tav tm="100000">
                                          <p:val>
                                            <p:strVal val="#ppt_h"/>
                                          </p:val>
                                        </p:tav>
                                      </p:tavLst>
                                    </p:anim>
                                    <p:anim calcmode="lin" valueType="num">
                                      <p:cBhvr>
                                        <p:cTn id="67" dur="500" fill="hold"/>
                                        <p:tgtEl>
                                          <p:spTgt spid="23"/>
                                        </p:tgtEl>
                                        <p:attrNameLst>
                                          <p:attrName>style.rotation</p:attrName>
                                        </p:attrNameLst>
                                      </p:cBhvr>
                                      <p:tavLst>
                                        <p:tav tm="0">
                                          <p:val>
                                            <p:fltVal val="360"/>
                                          </p:val>
                                        </p:tav>
                                        <p:tav tm="100000">
                                          <p:val>
                                            <p:fltVal val="0"/>
                                          </p:val>
                                        </p:tav>
                                      </p:tavLst>
                                    </p:anim>
                                    <p:animEffect transition="in" filter="fade">
                                      <p:cBhvr>
                                        <p:cTn id="68" dur="500"/>
                                        <p:tgtEl>
                                          <p:spTgt spid="23"/>
                                        </p:tgtEl>
                                      </p:cBhvr>
                                    </p:animEffect>
                                  </p:childTnLst>
                                </p:cTn>
                              </p:par>
                            </p:childTnLst>
                          </p:cTn>
                        </p:par>
                        <p:par>
                          <p:cTn id="69" fill="hold">
                            <p:stCondLst>
                              <p:cond delay="13250"/>
                            </p:stCondLst>
                            <p:childTnLst>
                              <p:par>
                                <p:cTn id="70" presetID="49" presetClass="entr" presetSubtype="0" decel="100000"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500" fill="hold"/>
                                        <p:tgtEl>
                                          <p:spTgt spid="22"/>
                                        </p:tgtEl>
                                        <p:attrNameLst>
                                          <p:attrName>ppt_w</p:attrName>
                                        </p:attrNameLst>
                                      </p:cBhvr>
                                      <p:tavLst>
                                        <p:tav tm="0">
                                          <p:val>
                                            <p:fltVal val="0"/>
                                          </p:val>
                                        </p:tav>
                                        <p:tav tm="100000">
                                          <p:val>
                                            <p:strVal val="#ppt_w"/>
                                          </p:val>
                                        </p:tav>
                                      </p:tavLst>
                                    </p:anim>
                                    <p:anim calcmode="lin" valueType="num">
                                      <p:cBhvr>
                                        <p:cTn id="73" dur="500" fill="hold"/>
                                        <p:tgtEl>
                                          <p:spTgt spid="22"/>
                                        </p:tgtEl>
                                        <p:attrNameLst>
                                          <p:attrName>ppt_h</p:attrName>
                                        </p:attrNameLst>
                                      </p:cBhvr>
                                      <p:tavLst>
                                        <p:tav tm="0">
                                          <p:val>
                                            <p:fltVal val="0"/>
                                          </p:val>
                                        </p:tav>
                                        <p:tav tm="100000">
                                          <p:val>
                                            <p:strVal val="#ppt_h"/>
                                          </p:val>
                                        </p:tav>
                                      </p:tavLst>
                                    </p:anim>
                                    <p:anim calcmode="lin" valueType="num">
                                      <p:cBhvr>
                                        <p:cTn id="74" dur="500" fill="hold"/>
                                        <p:tgtEl>
                                          <p:spTgt spid="22"/>
                                        </p:tgtEl>
                                        <p:attrNameLst>
                                          <p:attrName>style.rotation</p:attrName>
                                        </p:attrNameLst>
                                      </p:cBhvr>
                                      <p:tavLst>
                                        <p:tav tm="0">
                                          <p:val>
                                            <p:fltVal val="360"/>
                                          </p:val>
                                        </p:tav>
                                        <p:tav tm="100000">
                                          <p:val>
                                            <p:fltVal val="0"/>
                                          </p:val>
                                        </p:tav>
                                      </p:tavLst>
                                    </p:anim>
                                    <p:animEffect transition="in" filter="fade">
                                      <p:cBhvr>
                                        <p:cTn id="75" dur="500"/>
                                        <p:tgtEl>
                                          <p:spTgt spid="22"/>
                                        </p:tgtEl>
                                      </p:cBhvr>
                                    </p:animEffect>
                                  </p:childTnLst>
                                </p:cTn>
                              </p:par>
                            </p:childTnLst>
                          </p:cTn>
                        </p:par>
                        <p:par>
                          <p:cTn id="76" fill="hold">
                            <p:stCondLst>
                              <p:cond delay="13750"/>
                            </p:stCondLst>
                            <p:childTnLst>
                              <p:par>
                                <p:cTn id="77" presetID="49" presetClass="entr" presetSubtype="0" decel="100000"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fill="hold"/>
                                        <p:tgtEl>
                                          <p:spTgt spid="21"/>
                                        </p:tgtEl>
                                        <p:attrNameLst>
                                          <p:attrName>ppt_w</p:attrName>
                                        </p:attrNameLst>
                                      </p:cBhvr>
                                      <p:tavLst>
                                        <p:tav tm="0">
                                          <p:val>
                                            <p:fltVal val="0"/>
                                          </p:val>
                                        </p:tav>
                                        <p:tav tm="100000">
                                          <p:val>
                                            <p:strVal val="#ppt_w"/>
                                          </p:val>
                                        </p:tav>
                                      </p:tavLst>
                                    </p:anim>
                                    <p:anim calcmode="lin" valueType="num">
                                      <p:cBhvr>
                                        <p:cTn id="80" dur="500" fill="hold"/>
                                        <p:tgtEl>
                                          <p:spTgt spid="21"/>
                                        </p:tgtEl>
                                        <p:attrNameLst>
                                          <p:attrName>ppt_h</p:attrName>
                                        </p:attrNameLst>
                                      </p:cBhvr>
                                      <p:tavLst>
                                        <p:tav tm="0">
                                          <p:val>
                                            <p:fltVal val="0"/>
                                          </p:val>
                                        </p:tav>
                                        <p:tav tm="100000">
                                          <p:val>
                                            <p:strVal val="#ppt_h"/>
                                          </p:val>
                                        </p:tav>
                                      </p:tavLst>
                                    </p:anim>
                                    <p:anim calcmode="lin" valueType="num">
                                      <p:cBhvr>
                                        <p:cTn id="81" dur="500" fill="hold"/>
                                        <p:tgtEl>
                                          <p:spTgt spid="21"/>
                                        </p:tgtEl>
                                        <p:attrNameLst>
                                          <p:attrName>style.rotation</p:attrName>
                                        </p:attrNameLst>
                                      </p:cBhvr>
                                      <p:tavLst>
                                        <p:tav tm="0">
                                          <p:val>
                                            <p:fltVal val="360"/>
                                          </p:val>
                                        </p:tav>
                                        <p:tav tm="100000">
                                          <p:val>
                                            <p:fltVal val="0"/>
                                          </p:val>
                                        </p:tav>
                                      </p:tavLst>
                                    </p:anim>
                                    <p:animEffect transition="in" filter="fade">
                                      <p:cBhvr>
                                        <p:cTn id="82" dur="500"/>
                                        <p:tgtEl>
                                          <p:spTgt spid="21"/>
                                        </p:tgtEl>
                                      </p:cBhvr>
                                    </p:animEffect>
                                  </p:childTnLst>
                                </p:cTn>
                              </p:par>
                            </p:childTnLst>
                          </p:cTn>
                        </p:par>
                        <p:par>
                          <p:cTn id="83" fill="hold">
                            <p:stCondLst>
                              <p:cond delay="14250"/>
                            </p:stCondLst>
                            <p:childTnLst>
                              <p:par>
                                <p:cTn id="84" presetID="49" presetClass="entr" presetSubtype="0" decel="100000" fill="hold" grpId="0" nodeType="afterEffect">
                                  <p:stCondLst>
                                    <p:cond delay="0"/>
                                  </p:stCondLst>
                                  <p:childTnLst>
                                    <p:set>
                                      <p:cBhvr>
                                        <p:cTn id="85" dur="1" fill="hold">
                                          <p:stCondLst>
                                            <p:cond delay="0"/>
                                          </p:stCondLst>
                                        </p:cTn>
                                        <p:tgtEl>
                                          <p:spTgt spid="44"/>
                                        </p:tgtEl>
                                        <p:attrNameLst>
                                          <p:attrName>style.visibility</p:attrName>
                                        </p:attrNameLst>
                                      </p:cBhvr>
                                      <p:to>
                                        <p:strVal val="visible"/>
                                      </p:to>
                                    </p:set>
                                    <p:anim calcmode="lin" valueType="num">
                                      <p:cBhvr>
                                        <p:cTn id="86" dur="500" fill="hold"/>
                                        <p:tgtEl>
                                          <p:spTgt spid="44"/>
                                        </p:tgtEl>
                                        <p:attrNameLst>
                                          <p:attrName>ppt_w</p:attrName>
                                        </p:attrNameLst>
                                      </p:cBhvr>
                                      <p:tavLst>
                                        <p:tav tm="0">
                                          <p:val>
                                            <p:fltVal val="0"/>
                                          </p:val>
                                        </p:tav>
                                        <p:tav tm="100000">
                                          <p:val>
                                            <p:strVal val="#ppt_w"/>
                                          </p:val>
                                        </p:tav>
                                      </p:tavLst>
                                    </p:anim>
                                    <p:anim calcmode="lin" valueType="num">
                                      <p:cBhvr>
                                        <p:cTn id="87" dur="500" fill="hold"/>
                                        <p:tgtEl>
                                          <p:spTgt spid="44"/>
                                        </p:tgtEl>
                                        <p:attrNameLst>
                                          <p:attrName>ppt_h</p:attrName>
                                        </p:attrNameLst>
                                      </p:cBhvr>
                                      <p:tavLst>
                                        <p:tav tm="0">
                                          <p:val>
                                            <p:fltVal val="0"/>
                                          </p:val>
                                        </p:tav>
                                        <p:tav tm="100000">
                                          <p:val>
                                            <p:strVal val="#ppt_h"/>
                                          </p:val>
                                        </p:tav>
                                      </p:tavLst>
                                    </p:anim>
                                    <p:anim calcmode="lin" valueType="num">
                                      <p:cBhvr>
                                        <p:cTn id="88" dur="500" fill="hold"/>
                                        <p:tgtEl>
                                          <p:spTgt spid="44"/>
                                        </p:tgtEl>
                                        <p:attrNameLst>
                                          <p:attrName>style.rotation</p:attrName>
                                        </p:attrNameLst>
                                      </p:cBhvr>
                                      <p:tavLst>
                                        <p:tav tm="0">
                                          <p:val>
                                            <p:fltVal val="360"/>
                                          </p:val>
                                        </p:tav>
                                        <p:tav tm="100000">
                                          <p:val>
                                            <p:fltVal val="0"/>
                                          </p:val>
                                        </p:tav>
                                      </p:tavLst>
                                    </p:anim>
                                    <p:animEffect transition="in" filter="fade">
                                      <p:cBhvr>
                                        <p:cTn id="89" dur="500"/>
                                        <p:tgtEl>
                                          <p:spTgt spid="44"/>
                                        </p:tgtEl>
                                      </p:cBhvr>
                                    </p:animEffect>
                                  </p:childTnLst>
                                </p:cTn>
                              </p:par>
                            </p:childTnLst>
                          </p:cTn>
                        </p:par>
                        <p:par>
                          <p:cTn id="90" fill="hold">
                            <p:stCondLst>
                              <p:cond delay="14750"/>
                            </p:stCondLst>
                            <p:childTnLst>
                              <p:par>
                                <p:cTn id="91" presetID="4" presetClass="entr" presetSubtype="16"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box(in)">
                                      <p:cBhvr>
                                        <p:cTn id="93"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2" grpId="0"/>
      <p:bldP spid="23" grpId="0"/>
      <p:bldP spid="44" grpId="0"/>
      <p:bldP spid="21" grpId="0"/>
      <p:bldP spid="22"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4"/>
          <p:cNvSpPr>
            <a:spLocks noGrp="1" noChangeArrowheads="1"/>
          </p:cNvSpPr>
          <p:nvPr>
            <p:ph type="dt" sz="half" idx="2"/>
          </p:nvPr>
        </p:nvSpPr>
        <p:spPr bwMode="auto">
          <a:xfrm>
            <a:off x="685800" y="6381750"/>
            <a:ext cx="19050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a:defRPr/>
            </a:pPr>
            <a:endParaRPr lang="es-ES_tradnl"/>
          </a:p>
        </p:txBody>
      </p:sp>
      <p:sp>
        <p:nvSpPr>
          <p:cNvPr id="18" name="Rectangle 7"/>
          <p:cNvSpPr txBox="1">
            <a:spLocks noChangeArrowheads="1"/>
          </p:cNvSpPr>
          <p:nvPr/>
        </p:nvSpPr>
        <p:spPr>
          <a:xfrm>
            <a:off x="2671763" y="5516563"/>
            <a:ext cx="3649662" cy="1008062"/>
          </a:xfrm>
          <a:prstGeom prst="rect">
            <a:avLst/>
          </a:prstGeom>
        </p:spPr>
        <p:txBody>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Narrow" pitchFamily="34" charset="0"/>
              </a:defRPr>
            </a:lvl2pPr>
            <a:lvl3pPr algn="ctr" rtl="0" eaLnBrk="0" fontAlgn="base" hangingPunct="0">
              <a:spcBef>
                <a:spcPct val="0"/>
              </a:spcBef>
              <a:spcAft>
                <a:spcPct val="0"/>
              </a:spcAft>
              <a:defRPr sz="3200" b="1">
                <a:solidFill>
                  <a:schemeClr val="tx2"/>
                </a:solidFill>
                <a:latin typeface="Arial Narrow" pitchFamily="34" charset="0"/>
              </a:defRPr>
            </a:lvl3pPr>
            <a:lvl4pPr algn="ctr" rtl="0" eaLnBrk="0" fontAlgn="base" hangingPunct="0">
              <a:spcBef>
                <a:spcPct val="0"/>
              </a:spcBef>
              <a:spcAft>
                <a:spcPct val="0"/>
              </a:spcAft>
              <a:defRPr sz="3200" b="1">
                <a:solidFill>
                  <a:schemeClr val="tx2"/>
                </a:solidFill>
                <a:latin typeface="Arial Narrow" pitchFamily="34" charset="0"/>
              </a:defRPr>
            </a:lvl4pPr>
            <a:lvl5pPr algn="ctr" rtl="0" eaLnBrk="0" fontAlgn="base" hangingPunct="0">
              <a:spcBef>
                <a:spcPct val="0"/>
              </a:spcBef>
              <a:spcAft>
                <a:spcPct val="0"/>
              </a:spcAft>
              <a:defRPr sz="3200" b="1">
                <a:solidFill>
                  <a:schemeClr val="tx2"/>
                </a:solidFill>
                <a:latin typeface="Arial Narrow" pitchFamily="34" charset="0"/>
              </a:defRPr>
            </a:lvl5pPr>
            <a:lvl6pPr marL="457200" algn="ctr" rtl="0" eaLnBrk="0" fontAlgn="base" hangingPunct="0">
              <a:spcBef>
                <a:spcPct val="0"/>
              </a:spcBef>
              <a:spcAft>
                <a:spcPct val="0"/>
              </a:spcAft>
              <a:defRPr sz="3200" b="1">
                <a:solidFill>
                  <a:schemeClr val="tx2"/>
                </a:solidFill>
                <a:latin typeface="Arial Narrow" pitchFamily="34" charset="0"/>
              </a:defRPr>
            </a:lvl6pPr>
            <a:lvl7pPr marL="914400" algn="ctr" rtl="0" eaLnBrk="0" fontAlgn="base" hangingPunct="0">
              <a:spcBef>
                <a:spcPct val="0"/>
              </a:spcBef>
              <a:spcAft>
                <a:spcPct val="0"/>
              </a:spcAft>
              <a:defRPr sz="3200" b="1">
                <a:solidFill>
                  <a:schemeClr val="tx2"/>
                </a:solidFill>
                <a:latin typeface="Arial Narrow" pitchFamily="34" charset="0"/>
              </a:defRPr>
            </a:lvl7pPr>
            <a:lvl8pPr marL="1371600" algn="ctr" rtl="0" eaLnBrk="0" fontAlgn="base" hangingPunct="0">
              <a:spcBef>
                <a:spcPct val="0"/>
              </a:spcBef>
              <a:spcAft>
                <a:spcPct val="0"/>
              </a:spcAft>
              <a:defRPr sz="3200" b="1">
                <a:solidFill>
                  <a:schemeClr val="tx2"/>
                </a:solidFill>
                <a:latin typeface="Arial Narrow" pitchFamily="34" charset="0"/>
              </a:defRPr>
            </a:lvl8pPr>
            <a:lvl9pPr marL="1828800" algn="ctr" rtl="0" eaLnBrk="0" fontAlgn="base" hangingPunct="0">
              <a:spcBef>
                <a:spcPct val="0"/>
              </a:spcBef>
              <a:spcAft>
                <a:spcPct val="0"/>
              </a:spcAft>
              <a:defRPr sz="3200" b="1">
                <a:solidFill>
                  <a:schemeClr val="tx2"/>
                </a:solidFill>
                <a:latin typeface="Arial Narrow" pitchFamily="34" charset="0"/>
              </a:defRPr>
            </a:lvl9pPr>
          </a:lstStyle>
          <a:p>
            <a:pPr>
              <a:defRPr/>
            </a:pPr>
            <a:r>
              <a:rPr lang="es-CO" sz="2000" b="0" i="1" dirty="0">
                <a:solidFill>
                  <a:schemeClr val="accent1">
                    <a:lumMod val="50000"/>
                  </a:schemeClr>
                </a:solidFill>
              </a:rPr>
              <a:t>Cuentas Claras, </a:t>
            </a:r>
          </a:p>
          <a:p>
            <a:pPr>
              <a:defRPr/>
            </a:pPr>
            <a:r>
              <a:rPr lang="es-CO" sz="2000" b="0" i="1" dirty="0">
                <a:solidFill>
                  <a:schemeClr val="accent1">
                    <a:lumMod val="50000"/>
                  </a:schemeClr>
                </a:solidFill>
              </a:rPr>
              <a:t>Estado Transparente</a:t>
            </a:r>
            <a:endParaRPr lang="es-ES" sz="2000" b="0" i="1" dirty="0">
              <a:solidFill>
                <a:schemeClr val="accent1">
                  <a:lumMod val="50000"/>
                </a:schemeClr>
              </a:solidFill>
            </a:endParaRPr>
          </a:p>
        </p:txBody>
      </p:sp>
      <p:pic>
        <p:nvPicPr>
          <p:cNvPr id="8" name="1 Imagen"/>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051050" y="520700"/>
            <a:ext cx="5172075"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7"/>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964238" y="230188"/>
            <a:ext cx="275907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par>
                          <p:cTn id="8" fill="hold" nodeType="afterGroup">
                            <p:stCondLst>
                              <p:cond delay="2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hf hd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5.emf"/></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8.emf"/></Relationships>
</file>

<file path=ppt/slides/_rels/slide2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58.emf"/><Relationship Id="rId4" Type="http://schemas.openxmlformats.org/officeDocument/2006/relationships/image" Target="../media/image60.emf"/></Relationships>
</file>

<file path=ppt/slides/_rels/slide28.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10</a:t>
            </a:fld>
            <a:endParaRPr lang="es-ES_tradnl"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260648"/>
            <a:ext cx="9144000" cy="597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043608" y="-99392"/>
            <a:ext cx="6492846" cy="707886"/>
          </a:xfrm>
          <a:prstGeom prst="rect">
            <a:avLst/>
          </a:prstGeom>
        </p:spPr>
        <p:txBody>
          <a:bodyPr wrap="square">
            <a:spAutoFit/>
          </a:bodyPr>
          <a:lstStyle/>
          <a:p>
            <a:pPr marL="484188" algn="ctr">
              <a:defRPr/>
            </a:pPr>
            <a:r>
              <a:rPr lang="es-CO" sz="4000" b="1" dirty="0">
                <a:ln w="6350">
                  <a:noFill/>
                </a:ln>
                <a:solidFill>
                  <a:srgbClr val="000000"/>
                </a:solidFill>
                <a:latin typeface="Calibri" pitchFamily="34" charset="0"/>
                <a:cs typeface="Calibri" pitchFamily="34" charset="0"/>
              </a:rPr>
              <a:t>G l o b a l i z a c i </a:t>
            </a:r>
            <a:r>
              <a:rPr lang="es-CO" sz="4000" b="1" dirty="0" err="1">
                <a:ln w="6350">
                  <a:noFill/>
                </a:ln>
                <a:solidFill>
                  <a:srgbClr val="000000"/>
                </a:solidFill>
                <a:latin typeface="Calibri" pitchFamily="34" charset="0"/>
                <a:cs typeface="Calibri" pitchFamily="34" charset="0"/>
              </a:rPr>
              <a:t>ó</a:t>
            </a:r>
            <a:r>
              <a:rPr lang="es-CO" sz="4000" b="1" dirty="0">
                <a:ln w="6350">
                  <a:noFill/>
                </a:ln>
                <a:solidFill>
                  <a:srgbClr val="000000"/>
                </a:solidFill>
                <a:latin typeface="Calibri" pitchFamily="34" charset="0"/>
                <a:cs typeface="Calibri" pitchFamily="34" charset="0"/>
              </a:rPr>
              <a:t> n</a:t>
            </a:r>
          </a:p>
        </p:txBody>
      </p:sp>
      <p:pic>
        <p:nvPicPr>
          <p:cNvPr id="2" name="Imagen 1"/>
          <p:cNvPicPr>
            <a:picLocks noChangeAspect="1"/>
          </p:cNvPicPr>
          <p:nvPr/>
        </p:nvPicPr>
        <p:blipFill>
          <a:blip r:embed="rId3"/>
          <a:stretch>
            <a:fillRect/>
          </a:stretch>
        </p:blipFill>
        <p:spPr>
          <a:xfrm>
            <a:off x="-36512" y="4437112"/>
            <a:ext cx="2576945" cy="2420888"/>
          </a:xfrm>
          <a:prstGeom prst="rect">
            <a:avLst/>
          </a:prstGeom>
        </p:spPr>
      </p:pic>
      <p:pic>
        <p:nvPicPr>
          <p:cNvPr id="1026" name="Picture 2" descr="Resultado de imagen para globalizac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8144" y="2556163"/>
            <a:ext cx="3275856" cy="1880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04438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p:cTn id="27" dur="500" fill="hold"/>
                                        <p:tgtEl>
                                          <p:spTgt spid="1026"/>
                                        </p:tgtEl>
                                        <p:attrNameLst>
                                          <p:attrName>ppt_w</p:attrName>
                                        </p:attrNameLst>
                                      </p:cBhvr>
                                      <p:tavLst>
                                        <p:tav tm="0">
                                          <p:val>
                                            <p:fltVal val="0"/>
                                          </p:val>
                                        </p:tav>
                                        <p:tav tm="100000">
                                          <p:val>
                                            <p:strVal val="#ppt_w"/>
                                          </p:val>
                                        </p:tav>
                                      </p:tavLst>
                                    </p:anim>
                                    <p:anim calcmode="lin" valueType="num">
                                      <p:cBhvr>
                                        <p:cTn id="28" dur="500" fill="hold"/>
                                        <p:tgtEl>
                                          <p:spTgt spid="1026"/>
                                        </p:tgtEl>
                                        <p:attrNameLst>
                                          <p:attrName>ppt_h</p:attrName>
                                        </p:attrNameLst>
                                      </p:cBhvr>
                                      <p:tavLst>
                                        <p:tav tm="0">
                                          <p:val>
                                            <p:fltVal val="0"/>
                                          </p:val>
                                        </p:tav>
                                        <p:tav tm="100000">
                                          <p:val>
                                            <p:strVal val="#ppt_h"/>
                                          </p:val>
                                        </p:tav>
                                      </p:tavLst>
                                    </p:anim>
                                    <p:animEffect transition="in" filter="fade">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8"/>
          </p:nvPr>
        </p:nvSpPr>
        <p:spPr>
          <a:xfrm>
            <a:off x="112713" y="6597352"/>
            <a:ext cx="5448300" cy="198015"/>
          </a:xfrm>
        </p:spPr>
        <p:txBody>
          <a:bodyPr/>
          <a:lstStyle/>
          <a:p>
            <a:r>
              <a:rPr lang="es-CO" dirty="0"/>
              <a:t>Fuente: Vicente Montesinos</a:t>
            </a:r>
          </a:p>
        </p:txBody>
      </p:sp>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11</a:t>
            </a:fld>
            <a:endParaRPr lang="es-ES_tradnl" dirty="0"/>
          </a:p>
        </p:txBody>
      </p:sp>
      <p:sp>
        <p:nvSpPr>
          <p:cNvPr id="5" name="Text Box 2"/>
          <p:cNvSpPr txBox="1">
            <a:spLocks noChangeArrowheads="1"/>
          </p:cNvSpPr>
          <p:nvPr/>
        </p:nvSpPr>
        <p:spPr bwMode="auto">
          <a:xfrm>
            <a:off x="0" y="0"/>
            <a:ext cx="9144000" cy="1066800"/>
          </a:xfrm>
          <a:prstGeom prst="rect">
            <a:avLst/>
          </a:prstGeom>
          <a:solidFill>
            <a:srgbClr val="E8EEA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CO" sz="3200" b="1" dirty="0">
                <a:solidFill>
                  <a:srgbClr val="000066"/>
                </a:solidFill>
                <a:effectLst>
                  <a:outerShdw blurRad="38100" dist="38100" dir="2700000" algn="tl">
                    <a:srgbClr val="000000"/>
                  </a:outerShdw>
                </a:effectLst>
              </a:rPr>
              <a:t>Transparencia y E.E.E. en la gestión de las entidades públicas</a:t>
            </a:r>
          </a:p>
        </p:txBody>
      </p:sp>
      <p:sp>
        <p:nvSpPr>
          <p:cNvPr id="6" name="Text Box 3"/>
          <p:cNvSpPr txBox="1">
            <a:spLocks noChangeArrowheads="1"/>
          </p:cNvSpPr>
          <p:nvPr/>
        </p:nvSpPr>
        <p:spPr bwMode="auto">
          <a:xfrm>
            <a:off x="3491880" y="1148551"/>
            <a:ext cx="223224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s-CO" sz="2400" b="1" dirty="0"/>
              <a:t>Claves para una buena gestión pública</a:t>
            </a:r>
          </a:p>
        </p:txBody>
      </p:sp>
      <p:sp>
        <p:nvSpPr>
          <p:cNvPr id="7" name="Text Box 4"/>
          <p:cNvSpPr txBox="1">
            <a:spLocks noChangeArrowheads="1"/>
          </p:cNvSpPr>
          <p:nvPr/>
        </p:nvSpPr>
        <p:spPr bwMode="auto">
          <a:xfrm>
            <a:off x="612329" y="1522115"/>
            <a:ext cx="2159471"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s-CO" sz="2400" b="1" dirty="0"/>
              <a:t>Transparencia</a:t>
            </a:r>
          </a:p>
        </p:txBody>
      </p:sp>
      <p:sp>
        <p:nvSpPr>
          <p:cNvPr id="8" name="Text Box 5"/>
          <p:cNvSpPr txBox="1">
            <a:spLocks noChangeArrowheads="1"/>
          </p:cNvSpPr>
          <p:nvPr/>
        </p:nvSpPr>
        <p:spPr bwMode="auto">
          <a:xfrm>
            <a:off x="6300192" y="1052736"/>
            <a:ext cx="2376263" cy="1446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s-CO" sz="2200" b="1" dirty="0"/>
              <a:t>Eficiencia</a:t>
            </a:r>
          </a:p>
          <a:p>
            <a:pPr algn="ctr">
              <a:spcBef>
                <a:spcPct val="50000"/>
              </a:spcBef>
            </a:pPr>
            <a:r>
              <a:rPr lang="es-ES" altLang="es-CO" sz="2200" b="1" dirty="0"/>
              <a:t>Eficacia</a:t>
            </a:r>
          </a:p>
          <a:p>
            <a:pPr algn="ctr">
              <a:spcBef>
                <a:spcPct val="50000"/>
              </a:spcBef>
            </a:pPr>
            <a:r>
              <a:rPr lang="es-ES" altLang="es-CO" sz="2200" b="1" dirty="0"/>
              <a:t>Efectividad</a:t>
            </a:r>
          </a:p>
        </p:txBody>
      </p:sp>
      <p:sp>
        <p:nvSpPr>
          <p:cNvPr id="9" name="Text Box 6"/>
          <p:cNvSpPr txBox="1">
            <a:spLocks noChangeArrowheads="1"/>
          </p:cNvSpPr>
          <p:nvPr/>
        </p:nvSpPr>
        <p:spPr bwMode="auto">
          <a:xfrm>
            <a:off x="467544" y="2852936"/>
            <a:ext cx="3641725" cy="2692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914400" indent="-457200" eaLnBrk="0" hangingPunct="0">
              <a:defRPr sz="2400">
                <a:solidFill>
                  <a:schemeClr val="tx1"/>
                </a:solidFill>
                <a:latin typeface="Times New Roman" pitchFamily="18" charset="0"/>
              </a:defRPr>
            </a:lvl2pPr>
            <a:lvl3pPr marL="1371600" indent="-457200" eaLnBrk="0" hangingPunct="0">
              <a:defRPr sz="2400">
                <a:solidFill>
                  <a:schemeClr val="tx1"/>
                </a:solidFill>
                <a:latin typeface="Times New Roman" pitchFamily="18" charset="0"/>
              </a:defRPr>
            </a:lvl3pPr>
            <a:lvl4pPr marL="1828800" indent="-457200" eaLnBrk="0" hangingPunct="0">
              <a:defRPr sz="2400">
                <a:solidFill>
                  <a:schemeClr val="tx1"/>
                </a:solidFill>
                <a:latin typeface="Times New Roman" pitchFamily="18" charset="0"/>
              </a:defRPr>
            </a:lvl4pPr>
            <a:lvl5pPr marL="2286000" indent="-457200" eaLnBrk="0" hangingPunct="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buFontTx/>
              <a:buChar char="•"/>
            </a:pPr>
            <a:r>
              <a:rPr lang="es-ES" altLang="es-CO" sz="2000" b="1" dirty="0">
                <a:latin typeface="Arial" charset="0"/>
              </a:rPr>
              <a:t>Consideración de </a:t>
            </a:r>
            <a:r>
              <a:rPr lang="es-ES" altLang="es-CO" sz="2000" b="1" i="1" dirty="0">
                <a:latin typeface="Arial" charset="0"/>
              </a:rPr>
              <a:t>todos los </a:t>
            </a:r>
            <a:r>
              <a:rPr lang="es-ES" altLang="es-CO" sz="2000" b="1" i="1" dirty="0" err="1">
                <a:latin typeface="Arial" charset="0"/>
              </a:rPr>
              <a:t>stakeholders</a:t>
            </a:r>
            <a:r>
              <a:rPr lang="es-ES" altLang="es-CO" sz="2000" b="1" dirty="0">
                <a:latin typeface="Arial" charset="0"/>
              </a:rPr>
              <a:t>: instituciones, ciudadanos, terceros</a:t>
            </a:r>
          </a:p>
          <a:p>
            <a:pPr algn="just" eaLnBrk="1" hangingPunct="1">
              <a:spcBef>
                <a:spcPct val="50000"/>
              </a:spcBef>
              <a:buFontTx/>
              <a:buChar char="•"/>
            </a:pPr>
            <a:r>
              <a:rPr lang="es-ES" altLang="es-CO" sz="2000" b="1" i="1" dirty="0">
                <a:latin typeface="Arial" charset="0"/>
              </a:rPr>
              <a:t>Información</a:t>
            </a:r>
            <a:r>
              <a:rPr lang="es-ES" altLang="es-CO" sz="2000" b="1" dirty="0">
                <a:latin typeface="Arial" charset="0"/>
              </a:rPr>
              <a:t> completa, clara, oportuna y fácilmente accesible (Internet)</a:t>
            </a:r>
          </a:p>
        </p:txBody>
      </p:sp>
      <p:sp>
        <p:nvSpPr>
          <p:cNvPr id="10" name="Text Box 7"/>
          <p:cNvSpPr txBox="1">
            <a:spLocks noChangeArrowheads="1"/>
          </p:cNvSpPr>
          <p:nvPr/>
        </p:nvSpPr>
        <p:spPr bwMode="auto">
          <a:xfrm>
            <a:off x="4356869" y="2550120"/>
            <a:ext cx="4319587" cy="3759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914400" indent="-457200" eaLnBrk="0" hangingPunct="0">
              <a:defRPr sz="2400">
                <a:solidFill>
                  <a:schemeClr val="tx1"/>
                </a:solidFill>
                <a:latin typeface="Times New Roman" pitchFamily="18" charset="0"/>
              </a:defRPr>
            </a:lvl2pPr>
            <a:lvl3pPr marL="1371600" indent="-457200" eaLnBrk="0" hangingPunct="0">
              <a:defRPr sz="2400">
                <a:solidFill>
                  <a:schemeClr val="tx1"/>
                </a:solidFill>
                <a:latin typeface="Times New Roman" pitchFamily="18" charset="0"/>
              </a:defRPr>
            </a:lvl3pPr>
            <a:lvl4pPr marL="1828800" indent="-457200" eaLnBrk="0" hangingPunct="0">
              <a:defRPr sz="2400">
                <a:solidFill>
                  <a:schemeClr val="tx1"/>
                </a:solidFill>
                <a:latin typeface="Times New Roman" pitchFamily="18" charset="0"/>
              </a:defRPr>
            </a:lvl4pPr>
            <a:lvl5pPr marL="2286000" indent="-457200" eaLnBrk="0" hangingPunct="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buFontTx/>
              <a:buChar char="•"/>
            </a:pPr>
            <a:r>
              <a:rPr lang="es-ES" altLang="es-CO" sz="2000" b="1" dirty="0">
                <a:latin typeface="Arial" charset="0"/>
              </a:rPr>
              <a:t>Introducción de nuevos conceptos y técnicas, como el </a:t>
            </a:r>
            <a:r>
              <a:rPr lang="es-ES" altLang="es-CO" sz="2000" b="1" i="1" dirty="0">
                <a:latin typeface="Arial" charset="0"/>
              </a:rPr>
              <a:t>benchmarking</a:t>
            </a:r>
            <a:r>
              <a:rPr lang="es-ES" altLang="es-CO" sz="2000" b="1" dirty="0">
                <a:latin typeface="Arial" charset="0"/>
              </a:rPr>
              <a:t> y las </a:t>
            </a:r>
            <a:r>
              <a:rPr lang="es-ES" altLang="es-CO" sz="2000" b="1" i="1" dirty="0">
                <a:latin typeface="Arial" charset="0"/>
              </a:rPr>
              <a:t>buenas prácticas</a:t>
            </a:r>
          </a:p>
          <a:p>
            <a:pPr algn="just" eaLnBrk="1" hangingPunct="1">
              <a:spcBef>
                <a:spcPct val="50000"/>
              </a:spcBef>
              <a:buFontTx/>
              <a:buChar char="•"/>
            </a:pPr>
            <a:r>
              <a:rPr lang="es-ES" altLang="es-CO" sz="2000" b="1" dirty="0">
                <a:latin typeface="Arial" charset="0"/>
              </a:rPr>
              <a:t>Situar en primer término otros valores diferentes a los mecanismos de mercado, ligados a la </a:t>
            </a:r>
            <a:r>
              <a:rPr lang="es-ES" altLang="es-CO" sz="2000" b="1" i="1" dirty="0">
                <a:latin typeface="Arial" charset="0"/>
              </a:rPr>
              <a:t>calidad</a:t>
            </a:r>
          </a:p>
          <a:p>
            <a:pPr algn="just" eaLnBrk="1" hangingPunct="1">
              <a:spcBef>
                <a:spcPct val="50000"/>
              </a:spcBef>
              <a:buFontTx/>
              <a:buChar char="•"/>
            </a:pPr>
            <a:r>
              <a:rPr lang="es-ES" altLang="es-CO" sz="2000" b="1" dirty="0">
                <a:latin typeface="Arial" charset="0"/>
              </a:rPr>
              <a:t>Importancia fundamental de la </a:t>
            </a:r>
            <a:r>
              <a:rPr lang="es-ES" altLang="es-CO" sz="2000" b="1" i="1" dirty="0">
                <a:latin typeface="Arial" charset="0"/>
              </a:rPr>
              <a:t>comparación</a:t>
            </a:r>
            <a:r>
              <a:rPr lang="es-ES" altLang="es-CO" sz="2000" b="1" dirty="0">
                <a:latin typeface="Arial" charset="0"/>
              </a:rPr>
              <a:t> de prácticas, políticas y actuaciones</a:t>
            </a:r>
          </a:p>
        </p:txBody>
      </p:sp>
      <p:sp>
        <p:nvSpPr>
          <p:cNvPr id="11" name="AutoShape 9"/>
          <p:cNvSpPr>
            <a:spLocks noChangeArrowheads="1"/>
          </p:cNvSpPr>
          <p:nvPr/>
        </p:nvSpPr>
        <p:spPr bwMode="auto">
          <a:xfrm>
            <a:off x="2987675" y="1568152"/>
            <a:ext cx="504825" cy="420688"/>
          </a:xfrm>
          <a:prstGeom prst="rightArrow">
            <a:avLst>
              <a:gd name="adj1" fmla="val 50000"/>
              <a:gd name="adj2" fmla="val 3000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2" name="AutoShape 10"/>
          <p:cNvSpPr>
            <a:spLocks noChangeArrowheads="1"/>
          </p:cNvSpPr>
          <p:nvPr/>
        </p:nvSpPr>
        <p:spPr bwMode="auto">
          <a:xfrm>
            <a:off x="5580112" y="1655465"/>
            <a:ext cx="581025" cy="333375"/>
          </a:xfrm>
          <a:prstGeom prst="leftArrow">
            <a:avLst>
              <a:gd name="adj1" fmla="val 50000"/>
              <a:gd name="adj2" fmla="val 43571"/>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3" name="AutoShape 11"/>
          <p:cNvSpPr>
            <a:spLocks noChangeArrowheads="1"/>
          </p:cNvSpPr>
          <p:nvPr/>
        </p:nvSpPr>
        <p:spPr bwMode="auto">
          <a:xfrm flipV="1">
            <a:off x="8748141" y="908720"/>
            <a:ext cx="360363" cy="4636616"/>
          </a:xfrm>
          <a:prstGeom prst="curvedLeftArrow">
            <a:avLst>
              <a:gd name="adj1" fmla="val 195859"/>
              <a:gd name="adj2" fmla="val 39171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4" name="AutoShape 12"/>
          <p:cNvSpPr>
            <a:spLocks noChangeArrowheads="1"/>
          </p:cNvSpPr>
          <p:nvPr/>
        </p:nvSpPr>
        <p:spPr bwMode="auto">
          <a:xfrm flipV="1">
            <a:off x="35496" y="980728"/>
            <a:ext cx="395287" cy="4176464"/>
          </a:xfrm>
          <a:prstGeom prst="curvedRightArrow">
            <a:avLst>
              <a:gd name="adj1" fmla="val 196305"/>
              <a:gd name="adj2" fmla="val 392611"/>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Tree>
    <p:extLst>
      <p:ext uri="{BB962C8B-B14F-4D97-AF65-F5344CB8AC3E}">
        <p14:creationId xmlns:p14="http://schemas.microsoft.com/office/powerpoint/2010/main" val="40456038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4 Título"/>
          <p:cNvSpPr>
            <a:spLocks noGrp="1"/>
          </p:cNvSpPr>
          <p:nvPr>
            <p:ph type="ctrTitle"/>
          </p:nvPr>
        </p:nvSpPr>
        <p:spPr bwMode="auto">
          <a:xfrm>
            <a:off x="0" y="737408"/>
            <a:ext cx="4537076" cy="720080"/>
          </a:xfrm>
          <a:noFill/>
          <a:ln w="9525">
            <a:noFill/>
            <a:miter lim="800000"/>
            <a:headEnd/>
            <a:tailEnd/>
          </a:ln>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algn="ctr"/>
            <a:r>
              <a:rPr lang="es-ES" sz="2000" dirty="0">
                <a:cs typeface="Times New Roman" pitchFamily="18" charset="0"/>
              </a:rPr>
              <a:t>Estrategia de Convergencia de la </a:t>
            </a:r>
            <a:br>
              <a:rPr lang="es-ES" sz="2000" dirty="0">
                <a:cs typeface="Times New Roman" pitchFamily="18" charset="0"/>
              </a:rPr>
            </a:br>
            <a:r>
              <a:rPr lang="es-ES" sz="2000" dirty="0">
                <a:cs typeface="Times New Roman" pitchFamily="18" charset="0"/>
              </a:rPr>
              <a:t>Regulación Contable Pública</a:t>
            </a:r>
            <a:endParaRPr lang="es-ES" altLang="es-ES" sz="2000" dirty="0"/>
          </a:p>
        </p:txBody>
      </p:sp>
      <p:sp>
        <p:nvSpPr>
          <p:cNvPr id="4" name="3 Marcador de número de diapositiva"/>
          <p:cNvSpPr>
            <a:spLocks noGrp="1"/>
          </p:cNvSpPr>
          <p:nvPr>
            <p:ph type="sldNum" sz="quarter" idx="20"/>
          </p:nvPr>
        </p:nvSpPr>
        <p:spPr/>
        <p:txBody>
          <a:bodyPr/>
          <a:lstStyle/>
          <a:p>
            <a:pPr>
              <a:defRPr/>
            </a:pPr>
            <a:fld id="{A734510A-6B79-433E-8C0E-44E491A537AF}" type="slidenum">
              <a:rPr lang="es-ES_tradnl"/>
              <a:pPr>
                <a:defRPr/>
              </a:pPr>
              <a:t>12</a:t>
            </a:fld>
            <a:endParaRPr lang="es-ES_tradnl" dirty="0"/>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27984" y="2493698"/>
            <a:ext cx="4932548" cy="4679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bwMode="auto">
          <a:xfrm>
            <a:off x="5652120" y="4797152"/>
            <a:ext cx="2376264" cy="2943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s-CO" sz="2000" b="0" i="0" u="none" strike="noStrike" cap="none" normalizeH="0" baseline="0" dirty="0">
                <a:ln>
                  <a:noFill/>
                </a:ln>
                <a:solidFill>
                  <a:schemeClr val="tx1"/>
                </a:solidFill>
                <a:effectLst/>
                <a:latin typeface="Times New Roman" pitchFamily="18" charset="0"/>
              </a:rPr>
              <a:t>          </a:t>
            </a:r>
            <a:r>
              <a:rPr kumimoji="0" lang="es-CO" sz="2000" b="1" i="0" u="none" strike="noStrike" cap="none" normalizeH="0" baseline="0" dirty="0">
                <a:ln>
                  <a:noFill/>
                </a:ln>
                <a:solidFill>
                  <a:schemeClr val="accent2">
                    <a:lumMod val="50000"/>
                  </a:schemeClr>
                </a:solidFill>
                <a:effectLst/>
                <a:latin typeface="Times New Roman" pitchFamily="18" charset="0"/>
              </a:rPr>
              <a:t>NICSP</a:t>
            </a:r>
          </a:p>
        </p:txBody>
      </p:sp>
      <p:pic>
        <p:nvPicPr>
          <p:cNvPr id="11" name="Imagen 1"/>
          <p:cNvPicPr>
            <a:picLocks noChangeAspect="1"/>
          </p:cNvPicPr>
          <p:nvPr/>
        </p:nvPicPr>
        <p:blipFill>
          <a:blip r:embed="rId4"/>
          <a:stretch>
            <a:fillRect/>
          </a:stretch>
        </p:blipFill>
        <p:spPr>
          <a:xfrm>
            <a:off x="4716016" y="332656"/>
            <a:ext cx="4320480" cy="2304256"/>
          </a:xfrm>
          <a:prstGeom prst="rect">
            <a:avLst/>
          </a:prstGeom>
          <a:ln>
            <a:solidFill>
              <a:schemeClr val="bg1"/>
            </a:solidFill>
          </a:ln>
          <a:effectLst>
            <a:glow rad="139700">
              <a:srgbClr val="809EC2">
                <a:satMod val="175000"/>
                <a:alpha val="40000"/>
              </a:srgbClr>
            </a:glow>
            <a:outerShdw blurRad="50800" dist="38100" algn="l" rotWithShape="0">
              <a:prstClr val="black">
                <a:alpha val="40000"/>
              </a:prstClr>
            </a:outerShdw>
          </a:effectLst>
        </p:spPr>
      </p:pic>
      <p:pic>
        <p:nvPicPr>
          <p:cNvPr id="1028" name="Picture 4" descr="http://www.enciclopediacolombiana.com/enciclopediacolombiana/departamentos/mapa_colombia_jpg.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1377" y="1484784"/>
            <a:ext cx="3910583" cy="537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09076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wipe(left)">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13</a:t>
            </a:fld>
            <a:endParaRPr lang="es-ES_tradnl" dirty="0"/>
          </a:p>
        </p:txBody>
      </p:sp>
      <p:pic>
        <p:nvPicPr>
          <p:cNvPr id="3686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496" y="404664"/>
            <a:ext cx="4104456" cy="62646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accent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 name="Imagen 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9872" y="124339"/>
            <a:ext cx="5724128" cy="63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2846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14</a:t>
            </a:fld>
            <a:endParaRPr lang="es-ES_tradnl"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3429000"/>
            <a:ext cx="9144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500" y="116632"/>
            <a:ext cx="9017000" cy="331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665036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15</a:t>
            </a:fld>
            <a:endParaRPr lang="es-ES_tradnl" dirty="0"/>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537" y="980728"/>
            <a:ext cx="8496944"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77137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16</a:t>
            </a:fld>
            <a:endParaRPr lang="es-ES_tradnl" dirty="0"/>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1124744"/>
            <a:ext cx="8424936"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069664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17</a:t>
            </a:fld>
            <a:endParaRPr lang="es-ES_tradnl" dirty="0"/>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46681" y="188640"/>
            <a:ext cx="5804376" cy="85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1544" y="1174780"/>
            <a:ext cx="2020205" cy="1440160"/>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5413" y="2771017"/>
            <a:ext cx="2078820" cy="1243013"/>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3052" y="4139169"/>
            <a:ext cx="2330855" cy="1377950"/>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14 Grupo"/>
          <p:cNvGrpSpPr>
            <a:grpSpLocks/>
          </p:cNvGrpSpPr>
          <p:nvPr/>
        </p:nvGrpSpPr>
        <p:grpSpPr bwMode="auto">
          <a:xfrm>
            <a:off x="3815558" y="953563"/>
            <a:ext cx="5148929" cy="5013771"/>
            <a:chOff x="2047029" y="1542458"/>
            <a:chExt cx="5292567" cy="4811001"/>
          </a:xfrm>
        </p:grpSpPr>
        <p:sp>
          <p:nvSpPr>
            <p:cNvPr id="11" name="11 Forma libre"/>
            <p:cNvSpPr/>
            <p:nvPr/>
          </p:nvSpPr>
          <p:spPr>
            <a:xfrm>
              <a:off x="2075643" y="1542458"/>
              <a:ext cx="5263952" cy="650919"/>
            </a:xfrm>
            <a:custGeom>
              <a:avLst/>
              <a:gdLst>
                <a:gd name="connsiteX0" fmla="*/ 0 w 2610000"/>
                <a:gd name="connsiteY0" fmla="*/ 0 h 650919"/>
                <a:gd name="connsiteX1" fmla="*/ 2610000 w 2610000"/>
                <a:gd name="connsiteY1" fmla="*/ 0 h 650919"/>
                <a:gd name="connsiteX2" fmla="*/ 2610000 w 2610000"/>
                <a:gd name="connsiteY2" fmla="*/ 650919 h 650919"/>
                <a:gd name="connsiteX3" fmla="*/ 0 w 2610000"/>
                <a:gd name="connsiteY3" fmla="*/ 650919 h 650919"/>
                <a:gd name="connsiteX4" fmla="*/ 0 w 261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000" h="650919">
                  <a:moveTo>
                    <a:pt x="0" y="0"/>
                  </a:moveTo>
                  <a:lnTo>
                    <a:pt x="2610000" y="0"/>
                  </a:lnTo>
                  <a:lnTo>
                    <a:pt x="261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algn="just" defTabSz="844550" fontAlgn="auto">
                <a:lnSpc>
                  <a:spcPct val="90000"/>
                </a:lnSpc>
                <a:spcBef>
                  <a:spcPts val="0"/>
                </a:spcBef>
                <a:spcAft>
                  <a:spcPct val="35000"/>
                </a:spcAft>
                <a:defRPr/>
              </a:pPr>
              <a:r>
                <a:rPr lang="es-ES" sz="2400" b="1" dirty="0">
                  <a:solidFill>
                    <a:srgbClr val="000000"/>
                  </a:solidFill>
                </a:rPr>
                <a:t>Países en desarrollo y países en transición</a:t>
              </a:r>
              <a:endParaRPr lang="es-CO" sz="2400" b="1" dirty="0">
                <a:solidFill>
                  <a:srgbClr val="000000"/>
                </a:solidFill>
              </a:endParaRPr>
            </a:p>
          </p:txBody>
        </p:sp>
        <p:sp>
          <p:nvSpPr>
            <p:cNvPr id="12" name="12 Forma libre"/>
            <p:cNvSpPr/>
            <p:nvPr/>
          </p:nvSpPr>
          <p:spPr>
            <a:xfrm>
              <a:off x="2047029" y="2336935"/>
              <a:ext cx="5292566" cy="477963"/>
            </a:xfrm>
            <a:custGeom>
              <a:avLst/>
              <a:gdLst>
                <a:gd name="connsiteX0" fmla="*/ 0 w 2385000"/>
                <a:gd name="connsiteY0" fmla="*/ 0 h 650919"/>
                <a:gd name="connsiteX1" fmla="*/ 2385000 w 2385000"/>
                <a:gd name="connsiteY1" fmla="*/ 0 h 650919"/>
                <a:gd name="connsiteX2" fmla="*/ 2385000 w 2385000"/>
                <a:gd name="connsiteY2" fmla="*/ 650919 h 650919"/>
                <a:gd name="connsiteX3" fmla="*/ 0 w 2385000"/>
                <a:gd name="connsiteY3" fmla="*/ 650919 h 650919"/>
                <a:gd name="connsiteX4" fmla="*/ 0 w 238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000" h="650919">
                  <a:moveTo>
                    <a:pt x="0" y="0"/>
                  </a:moveTo>
                  <a:lnTo>
                    <a:pt x="2385000" y="0"/>
                  </a:lnTo>
                  <a:lnTo>
                    <a:pt x="2385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Modifican sus Modelos Contables</a:t>
              </a:r>
              <a:endParaRPr lang="es-CO" sz="2400" b="1" dirty="0">
                <a:solidFill>
                  <a:srgbClr val="000000"/>
                </a:solidFill>
              </a:endParaRPr>
            </a:p>
          </p:txBody>
        </p:sp>
        <p:sp>
          <p:nvSpPr>
            <p:cNvPr id="13" name="13 Forma libre"/>
            <p:cNvSpPr/>
            <p:nvPr/>
          </p:nvSpPr>
          <p:spPr>
            <a:xfrm>
              <a:off x="2075642" y="2986962"/>
              <a:ext cx="5263954" cy="477963"/>
            </a:xfrm>
            <a:custGeom>
              <a:avLst/>
              <a:gdLst>
                <a:gd name="connsiteX0" fmla="*/ 0 w 2025000"/>
                <a:gd name="connsiteY0" fmla="*/ 0 h 650919"/>
                <a:gd name="connsiteX1" fmla="*/ 2025000 w 2025000"/>
                <a:gd name="connsiteY1" fmla="*/ 0 h 650919"/>
                <a:gd name="connsiteX2" fmla="*/ 2025000 w 2025000"/>
                <a:gd name="connsiteY2" fmla="*/ 650919 h 650919"/>
                <a:gd name="connsiteX3" fmla="*/ 0 w 2025000"/>
                <a:gd name="connsiteY3" fmla="*/ 650919 h 650919"/>
                <a:gd name="connsiteX4" fmla="*/ 0 w 202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000" h="650919">
                  <a:moveTo>
                    <a:pt x="0" y="0"/>
                  </a:moveTo>
                  <a:lnTo>
                    <a:pt x="2025000" y="0"/>
                  </a:lnTo>
                  <a:lnTo>
                    <a:pt x="2025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Configurados a sus necesidades</a:t>
              </a:r>
              <a:endParaRPr lang="es-CO" sz="2400" b="1" dirty="0">
                <a:solidFill>
                  <a:srgbClr val="000000"/>
                </a:solidFill>
              </a:endParaRPr>
            </a:p>
          </p:txBody>
        </p:sp>
        <p:sp>
          <p:nvSpPr>
            <p:cNvPr id="14" name="14 Forma libre"/>
            <p:cNvSpPr/>
            <p:nvPr/>
          </p:nvSpPr>
          <p:spPr>
            <a:xfrm>
              <a:off x="2075642" y="3653262"/>
              <a:ext cx="5263954" cy="586261"/>
            </a:xfrm>
            <a:custGeom>
              <a:avLst/>
              <a:gdLst>
                <a:gd name="connsiteX0" fmla="*/ 0 w 4680000"/>
                <a:gd name="connsiteY0" fmla="*/ 0 h 650919"/>
                <a:gd name="connsiteX1" fmla="*/ 4680000 w 4680000"/>
                <a:gd name="connsiteY1" fmla="*/ 0 h 650919"/>
                <a:gd name="connsiteX2" fmla="*/ 4680000 w 4680000"/>
                <a:gd name="connsiteY2" fmla="*/ 650919 h 650919"/>
                <a:gd name="connsiteX3" fmla="*/ 0 w 4680000"/>
                <a:gd name="connsiteY3" fmla="*/ 650919 h 650919"/>
                <a:gd name="connsiteX4" fmla="*/ 0 w 468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0" h="650919">
                  <a:moveTo>
                    <a:pt x="0" y="0"/>
                  </a:moveTo>
                  <a:lnTo>
                    <a:pt x="4680000" y="0"/>
                  </a:lnTo>
                  <a:lnTo>
                    <a:pt x="468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200" b="1" dirty="0">
                  <a:solidFill>
                    <a:srgbClr val="000000"/>
                  </a:solidFill>
                </a:rPr>
                <a:t>Procesos de Adopción, Convergencia, Armonización, Adaptación</a:t>
              </a:r>
              <a:endParaRPr lang="es-CO" sz="2200" b="1" dirty="0">
                <a:solidFill>
                  <a:srgbClr val="000000"/>
                </a:solidFill>
              </a:endParaRPr>
            </a:p>
          </p:txBody>
        </p:sp>
        <p:sp>
          <p:nvSpPr>
            <p:cNvPr id="15" name="15 Forma libre"/>
            <p:cNvSpPr/>
            <p:nvPr/>
          </p:nvSpPr>
          <p:spPr>
            <a:xfrm>
              <a:off x="2075642" y="4376544"/>
              <a:ext cx="5263954" cy="477963"/>
            </a:xfrm>
            <a:custGeom>
              <a:avLst/>
              <a:gdLst>
                <a:gd name="connsiteX0" fmla="*/ 0 w 2340000"/>
                <a:gd name="connsiteY0" fmla="*/ 0 h 650919"/>
                <a:gd name="connsiteX1" fmla="*/ 2340000 w 2340000"/>
                <a:gd name="connsiteY1" fmla="*/ 0 h 650919"/>
                <a:gd name="connsiteX2" fmla="*/ 2340000 w 2340000"/>
                <a:gd name="connsiteY2" fmla="*/ 650919 h 650919"/>
                <a:gd name="connsiteX3" fmla="*/ 0 w 2340000"/>
                <a:gd name="connsiteY3" fmla="*/ 650919 h 650919"/>
                <a:gd name="connsiteX4" fmla="*/ 0 w 234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650919">
                  <a:moveTo>
                    <a:pt x="0" y="0"/>
                  </a:moveTo>
                  <a:lnTo>
                    <a:pt x="2340000" y="0"/>
                  </a:lnTo>
                  <a:lnTo>
                    <a:pt x="234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Modelos Contables Homogéneos</a:t>
              </a:r>
              <a:endParaRPr lang="es-CO" sz="2400" b="1" dirty="0">
                <a:solidFill>
                  <a:srgbClr val="000000"/>
                </a:solidFill>
              </a:endParaRPr>
            </a:p>
          </p:txBody>
        </p:sp>
        <p:sp>
          <p:nvSpPr>
            <p:cNvPr id="16" name="16 Forma libre"/>
            <p:cNvSpPr/>
            <p:nvPr/>
          </p:nvSpPr>
          <p:spPr>
            <a:xfrm>
              <a:off x="2075642" y="5028628"/>
              <a:ext cx="5263954" cy="477963"/>
            </a:xfrm>
            <a:custGeom>
              <a:avLst/>
              <a:gdLst>
                <a:gd name="connsiteX0" fmla="*/ 0 w 1755000"/>
                <a:gd name="connsiteY0" fmla="*/ 0 h 650919"/>
                <a:gd name="connsiteX1" fmla="*/ 1755000 w 1755000"/>
                <a:gd name="connsiteY1" fmla="*/ 0 h 650919"/>
                <a:gd name="connsiteX2" fmla="*/ 1755000 w 1755000"/>
                <a:gd name="connsiteY2" fmla="*/ 650919 h 650919"/>
                <a:gd name="connsiteX3" fmla="*/ 0 w 1755000"/>
                <a:gd name="connsiteY3" fmla="*/ 650919 h 650919"/>
                <a:gd name="connsiteX4" fmla="*/ 0 w 175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000" h="650919">
                  <a:moveTo>
                    <a:pt x="0" y="0"/>
                  </a:moveTo>
                  <a:lnTo>
                    <a:pt x="1755000" y="0"/>
                  </a:lnTo>
                  <a:lnTo>
                    <a:pt x="1755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chemeClr val="tx1"/>
                  </a:solidFill>
                </a:rPr>
                <a:t>Vinculados al Capital Global</a:t>
              </a:r>
              <a:endParaRPr lang="es-CO" sz="2400" b="1" dirty="0">
                <a:solidFill>
                  <a:schemeClr val="tx1"/>
                </a:solidFill>
              </a:endParaRPr>
            </a:p>
          </p:txBody>
        </p:sp>
        <p:sp>
          <p:nvSpPr>
            <p:cNvPr id="17" name="17 Forma libre"/>
            <p:cNvSpPr/>
            <p:nvPr/>
          </p:nvSpPr>
          <p:spPr>
            <a:xfrm>
              <a:off x="2061913" y="5635667"/>
              <a:ext cx="5277683" cy="717792"/>
            </a:xfrm>
            <a:custGeom>
              <a:avLst/>
              <a:gdLst>
                <a:gd name="connsiteX0" fmla="*/ 0 w 3510000"/>
                <a:gd name="connsiteY0" fmla="*/ 0 h 650919"/>
                <a:gd name="connsiteX1" fmla="*/ 3510000 w 3510000"/>
                <a:gd name="connsiteY1" fmla="*/ 0 h 650919"/>
                <a:gd name="connsiteX2" fmla="*/ 3510000 w 3510000"/>
                <a:gd name="connsiteY2" fmla="*/ 650919 h 650919"/>
                <a:gd name="connsiteX3" fmla="*/ 0 w 3510000"/>
                <a:gd name="connsiteY3" fmla="*/ 650919 h 650919"/>
                <a:gd name="connsiteX4" fmla="*/ 0 w 351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0000" h="650919">
                  <a:moveTo>
                    <a:pt x="0" y="0"/>
                  </a:moveTo>
                  <a:lnTo>
                    <a:pt x="3510000" y="0"/>
                  </a:lnTo>
                  <a:lnTo>
                    <a:pt x="351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Asociados a las necesidades </a:t>
              </a:r>
            </a:p>
            <a:p>
              <a:pPr defTabSz="844550" fontAlgn="auto">
                <a:lnSpc>
                  <a:spcPct val="90000"/>
                </a:lnSpc>
                <a:spcBef>
                  <a:spcPts val="0"/>
                </a:spcBef>
                <a:spcAft>
                  <a:spcPct val="35000"/>
                </a:spcAft>
                <a:defRPr/>
              </a:pPr>
              <a:r>
                <a:rPr lang="es-ES" sz="2400" b="1" dirty="0">
                  <a:solidFill>
                    <a:srgbClr val="000000"/>
                  </a:solidFill>
                </a:rPr>
                <a:t>de países desarrollados</a:t>
              </a:r>
              <a:endParaRPr lang="es-CO" sz="2400" b="1" dirty="0">
                <a:solidFill>
                  <a:srgbClr val="000000"/>
                </a:solidFill>
              </a:endParaRPr>
            </a:p>
          </p:txBody>
        </p:sp>
      </p:grpSp>
      <p:sp>
        <p:nvSpPr>
          <p:cNvPr id="18" name="Flecha izquierda y derecha 21"/>
          <p:cNvSpPr/>
          <p:nvPr/>
        </p:nvSpPr>
        <p:spPr>
          <a:xfrm rot="5400000">
            <a:off x="550173" y="2925654"/>
            <a:ext cx="4769780" cy="825600"/>
          </a:xfrm>
          <a:prstGeom prst="leftRightArrow">
            <a:avLst/>
          </a:prstGeom>
          <a:solidFill>
            <a:schemeClr val="accent1">
              <a:lumMod val="75000"/>
            </a:schemeClr>
          </a:solidFill>
          <a:ln>
            <a:solidFill>
              <a:schemeClr val="accent6">
                <a:lumMod val="50000"/>
              </a:schemeClr>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16"/>
          <p:cNvSpPr/>
          <p:nvPr/>
        </p:nvSpPr>
        <p:spPr>
          <a:xfrm>
            <a:off x="35496" y="6465888"/>
            <a:ext cx="2232246" cy="1475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800" b="1" dirty="0">
                <a:solidFill>
                  <a:schemeClr val="tx1"/>
                </a:solidFill>
              </a:rPr>
              <a:t>* </a:t>
            </a:r>
            <a:r>
              <a:rPr lang="es-CO" sz="600" b="1" dirty="0">
                <a:solidFill>
                  <a:schemeClr val="tx1"/>
                </a:solidFill>
              </a:rPr>
              <a:t>Original Ajustada de John Cardona A </a:t>
            </a:r>
          </a:p>
        </p:txBody>
      </p:sp>
    </p:spTree>
    <p:extLst>
      <p:ext uri="{BB962C8B-B14F-4D97-AF65-F5344CB8AC3E}">
        <p14:creationId xmlns:p14="http://schemas.microsoft.com/office/powerpoint/2010/main" val="28358710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vertical)">
                                      <p:cBhvr>
                                        <p:cTn id="7" dur="500"/>
                                        <p:tgtEl>
                                          <p:spTgt spid="6"/>
                                        </p:tgtEl>
                                      </p:cBhvr>
                                    </p:animEffect>
                                  </p:childTnLst>
                                </p:cTn>
                              </p:par>
                              <p:par>
                                <p:cTn id="8" presetID="14" presetClass="entr" presetSubtype="5"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vertical)">
                                      <p:cBhvr>
                                        <p:cTn id="10" dur="500"/>
                                        <p:tgtEl>
                                          <p:spTgt spid="7"/>
                                        </p:tgtEl>
                                      </p:cBhvr>
                                    </p:animEffect>
                                  </p:childTnLst>
                                </p:cTn>
                              </p:par>
                              <p:par>
                                <p:cTn id="11" presetID="14" presetClass="entr" presetSubtype="5"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vertical)">
                                      <p:cBhvr>
                                        <p:cTn id="13" dur="500"/>
                                        <p:tgtEl>
                                          <p:spTgt spid="8"/>
                                        </p:tgtEl>
                                      </p:cBhvr>
                                    </p:animEffect>
                                  </p:childTnLst>
                                </p:cTn>
                              </p:par>
                              <p:par>
                                <p:cTn id="14" presetID="14" presetClass="entr" presetSubtype="5"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vertical)">
                                      <p:cBhvr>
                                        <p:cTn id="16" dur="500"/>
                                        <p:tgtEl>
                                          <p:spTgt spid="9"/>
                                        </p:tgtEl>
                                      </p:cBhvr>
                                    </p:animEffect>
                                  </p:childTnLst>
                                </p:cTn>
                              </p:par>
                              <p:par>
                                <p:cTn id="17" presetID="14" presetClass="entr" presetSubtype="5"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vertical)">
                                      <p:cBhvr>
                                        <p:cTn id="19" dur="500"/>
                                        <p:tgtEl>
                                          <p:spTgt spid="10"/>
                                        </p:tgtEl>
                                      </p:cBhvr>
                                    </p:animEffect>
                                  </p:childTnLst>
                                </p:cTn>
                              </p:par>
                              <p:par>
                                <p:cTn id="20" presetID="14" presetClass="entr" presetSubtype="5"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vertical)">
                                      <p:cBhvr>
                                        <p:cTn id="22" dur="500"/>
                                        <p:tgtEl>
                                          <p:spTgt spid="18"/>
                                        </p:tgtEl>
                                      </p:cBhvr>
                                    </p:animEffect>
                                  </p:childTnLst>
                                </p:cTn>
                              </p:par>
                              <p:par>
                                <p:cTn id="23" presetID="14" presetClass="entr" presetSubtype="5"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vertic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a:xfrm>
            <a:off x="125413" y="6561534"/>
            <a:ext cx="1905000" cy="323850"/>
          </a:xfrm>
        </p:spPr>
        <p:txBody>
          <a:bodyPr/>
          <a:lstStyle/>
          <a:p>
            <a:pPr>
              <a:defRPr/>
            </a:pPr>
            <a:r>
              <a:rPr lang="es-ES_tradnl" dirty="0"/>
              <a:t>Fuente: Adaptado de Vicente Montesinos</a:t>
            </a:r>
          </a:p>
        </p:txBody>
      </p:sp>
      <p:sp>
        <p:nvSpPr>
          <p:cNvPr id="5" name="Oval 2"/>
          <p:cNvSpPr>
            <a:spLocks noChangeArrowheads="1"/>
          </p:cNvSpPr>
          <p:nvPr/>
        </p:nvSpPr>
        <p:spPr bwMode="auto">
          <a:xfrm>
            <a:off x="299120" y="2849488"/>
            <a:ext cx="1752600" cy="1371600"/>
          </a:xfrm>
          <a:prstGeom prst="ellipse">
            <a:avLst/>
          </a:prstGeom>
          <a:noFill/>
          <a:ln w="38100">
            <a:solidFill>
              <a:schemeClr val="tx1"/>
            </a:solidFill>
            <a:round/>
            <a:headEnd/>
            <a:tailEnd/>
          </a:ln>
          <a:effectLst/>
          <a:extLst>
            <a:ext uri="{909E8E84-426E-40DD-AFC4-6F175D3DCCD1}">
              <a14:hiddenFill xmlns:a14="http://schemas.microsoft.com/office/drawing/2010/main">
                <a:solidFill>
                  <a:srgbClr val="66FFCC"/>
                </a:solidFill>
              </a14:hiddenFill>
            </a:ext>
            <a:ext uri="{AF507438-7753-43E0-B8FC-AC1667EBCBE1}">
              <a14:hiddenEffects xmlns:a14="http://schemas.microsoft.com/office/drawing/2010/main">
                <a:effectLst>
                  <a:outerShdw dist="53882" dir="13500000" algn="ctr" rotWithShape="0">
                    <a:srgbClr val="808080"/>
                  </a:outerShdw>
                </a:effectLst>
              </a14:hiddenEffects>
            </a:ext>
          </a:extLst>
        </p:spPr>
        <p:txBody>
          <a:bodyPr wrap="none" anchor="ctr"/>
          <a:lstStyle/>
          <a:p>
            <a:endParaRPr lang="es-CO"/>
          </a:p>
        </p:txBody>
      </p:sp>
      <p:sp>
        <p:nvSpPr>
          <p:cNvPr id="6" name="Text Box 3"/>
          <p:cNvSpPr txBox="1">
            <a:spLocks noChangeArrowheads="1"/>
          </p:cNvSpPr>
          <p:nvPr/>
        </p:nvSpPr>
        <p:spPr bwMode="auto">
          <a:xfrm>
            <a:off x="303312" y="3068960"/>
            <a:ext cx="1676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2000" b="1" dirty="0">
                <a:latin typeface="Times New Roman" pitchFamily="18" charset="0"/>
              </a:rPr>
              <a:t>Mercados Financieros Globales</a:t>
            </a:r>
          </a:p>
        </p:txBody>
      </p:sp>
      <p:sp>
        <p:nvSpPr>
          <p:cNvPr id="7" name="Oval 6"/>
          <p:cNvSpPr>
            <a:spLocks noChangeArrowheads="1"/>
          </p:cNvSpPr>
          <p:nvPr/>
        </p:nvSpPr>
        <p:spPr bwMode="auto">
          <a:xfrm>
            <a:off x="611560" y="908720"/>
            <a:ext cx="2741240" cy="1317377"/>
          </a:xfrm>
          <a:prstGeom prst="ellipse">
            <a:avLst/>
          </a:prstGeom>
          <a:noFill/>
          <a:ln w="38100">
            <a:solidFill>
              <a:schemeClr val="tx1"/>
            </a:solidFill>
            <a:round/>
            <a:headEnd/>
            <a:tailEnd/>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gradFill rotWithShape="0">
                  <a:gsLst>
                    <a:gs pos="0">
                      <a:srgbClr val="CCCCFF"/>
                    </a:gs>
                    <a:gs pos="100000">
                      <a:srgbClr val="B1EEF1"/>
                    </a:gs>
                  </a:gsLst>
                  <a:lin ang="18900000" scaled="1"/>
                </a:gradFill>
              </a14:hiddenFill>
            </a:ext>
          </a:extLst>
        </p:spPr>
        <p:txBody>
          <a:bodyPr wrap="none" anchor="ctr"/>
          <a:lstStyle/>
          <a:p>
            <a:endParaRPr lang="es-CO"/>
          </a:p>
        </p:txBody>
      </p:sp>
      <p:sp>
        <p:nvSpPr>
          <p:cNvPr id="8" name="Text Box 7"/>
          <p:cNvSpPr txBox="1">
            <a:spLocks noChangeArrowheads="1"/>
          </p:cNvSpPr>
          <p:nvPr/>
        </p:nvSpPr>
        <p:spPr bwMode="auto">
          <a:xfrm>
            <a:off x="827088" y="881425"/>
            <a:ext cx="2209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2000" b="1" dirty="0">
                <a:latin typeface="Times New Roman" pitchFamily="18" charset="0"/>
              </a:rPr>
              <a:t>Normas Internacionales de Información  Financiera</a:t>
            </a:r>
          </a:p>
        </p:txBody>
      </p:sp>
      <p:sp>
        <p:nvSpPr>
          <p:cNvPr id="9" name="Oval 8"/>
          <p:cNvSpPr>
            <a:spLocks noChangeArrowheads="1"/>
          </p:cNvSpPr>
          <p:nvPr/>
        </p:nvSpPr>
        <p:spPr bwMode="auto">
          <a:xfrm>
            <a:off x="112712" y="4560912"/>
            <a:ext cx="2910830" cy="1748407"/>
          </a:xfrm>
          <a:prstGeom prst="ellipse">
            <a:avLst/>
          </a:prstGeom>
          <a:noFill/>
          <a:ln w="38100">
            <a:solidFill>
              <a:schemeClr val="tx1"/>
            </a:solidFill>
            <a:round/>
            <a:headEnd/>
            <a:tailEnd/>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gradFill rotWithShape="0">
                  <a:gsLst>
                    <a:gs pos="0">
                      <a:srgbClr val="5E9EFF"/>
                    </a:gs>
                    <a:gs pos="39999">
                      <a:srgbClr val="85C2FF"/>
                    </a:gs>
                    <a:gs pos="70000">
                      <a:srgbClr val="C4D6EB"/>
                    </a:gs>
                    <a:gs pos="100000">
                      <a:srgbClr val="FFEBFA"/>
                    </a:gs>
                  </a:gsLst>
                  <a:lin ang="5400000" scaled="1"/>
                </a:gradFill>
              </a14:hiddenFill>
            </a:ext>
          </a:extLst>
        </p:spPr>
        <p:txBody>
          <a:bodyPr wrap="none" anchor="ctr"/>
          <a:lstStyle/>
          <a:p>
            <a:endParaRPr lang="es-CO"/>
          </a:p>
        </p:txBody>
      </p:sp>
      <p:sp>
        <p:nvSpPr>
          <p:cNvPr id="10" name="Text Box 9"/>
          <p:cNvSpPr txBox="1">
            <a:spLocks noChangeArrowheads="1"/>
          </p:cNvSpPr>
          <p:nvPr/>
        </p:nvSpPr>
        <p:spPr bwMode="auto">
          <a:xfrm>
            <a:off x="168424" y="4833838"/>
            <a:ext cx="2819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2400" b="1" dirty="0">
                <a:latin typeface="Times New Roman" pitchFamily="18" charset="0"/>
              </a:rPr>
              <a:t>La Contabilidad, </a:t>
            </a:r>
            <a:r>
              <a:rPr lang="es-ES" altLang="es-CO" sz="2400" b="1" i="1" dirty="0">
                <a:solidFill>
                  <a:srgbClr val="000066"/>
                </a:solidFill>
                <a:effectLst>
                  <a:outerShdw blurRad="38100" dist="38100" dir="2700000" algn="tl">
                    <a:srgbClr val="C0C0C0"/>
                  </a:outerShdw>
                </a:effectLst>
                <a:latin typeface="Times New Roman" pitchFamily="18" charset="0"/>
              </a:rPr>
              <a:t>“lenguaje común de los negocios”</a:t>
            </a:r>
          </a:p>
        </p:txBody>
      </p:sp>
      <p:sp>
        <p:nvSpPr>
          <p:cNvPr id="11" name="Oval 10"/>
          <p:cNvSpPr>
            <a:spLocks noChangeArrowheads="1"/>
          </p:cNvSpPr>
          <p:nvPr/>
        </p:nvSpPr>
        <p:spPr bwMode="auto">
          <a:xfrm>
            <a:off x="5561012" y="4560912"/>
            <a:ext cx="3403475" cy="1676400"/>
          </a:xfrm>
          <a:prstGeom prst="ellipse">
            <a:avLst/>
          </a:prstGeom>
          <a:noFill/>
          <a:ln w="38100">
            <a:solidFill>
              <a:schemeClr val="tx1"/>
            </a:solidFill>
            <a:round/>
            <a:headEnd/>
            <a:tailEnd/>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gradFill rotWithShape="0">
                  <a:gsLst>
                    <a:gs pos="0">
                      <a:srgbClr val="5E9EFF"/>
                    </a:gs>
                    <a:gs pos="39999">
                      <a:srgbClr val="85C2FF"/>
                    </a:gs>
                    <a:gs pos="70000">
                      <a:srgbClr val="C4D6EB"/>
                    </a:gs>
                    <a:gs pos="100000">
                      <a:srgbClr val="FFEBFA"/>
                    </a:gs>
                  </a:gsLst>
                  <a:lin ang="5400000" scaled="1"/>
                </a:gradFill>
              </a14:hiddenFill>
            </a:ext>
          </a:extLst>
        </p:spPr>
        <p:txBody>
          <a:bodyPr wrap="none" anchor="ctr"/>
          <a:lstStyle/>
          <a:p>
            <a:endParaRPr lang="es-CO"/>
          </a:p>
        </p:txBody>
      </p:sp>
      <p:sp>
        <p:nvSpPr>
          <p:cNvPr id="12" name="Text Box 11"/>
          <p:cNvSpPr txBox="1">
            <a:spLocks noChangeArrowheads="1"/>
          </p:cNvSpPr>
          <p:nvPr/>
        </p:nvSpPr>
        <p:spPr bwMode="auto">
          <a:xfrm>
            <a:off x="5724128" y="4653136"/>
            <a:ext cx="305593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2400" b="1" dirty="0">
                <a:latin typeface="Times New Roman" pitchFamily="18" charset="0"/>
              </a:rPr>
              <a:t>La Contabilidad Pública, debe ser el </a:t>
            </a:r>
            <a:r>
              <a:rPr lang="es-ES" altLang="es-CO" sz="2400" b="1" i="1" dirty="0">
                <a:solidFill>
                  <a:srgbClr val="000066"/>
                </a:solidFill>
                <a:effectLst>
                  <a:outerShdw blurRad="38100" dist="38100" dir="2700000" algn="tl">
                    <a:srgbClr val="C0C0C0"/>
                  </a:outerShdw>
                </a:effectLst>
                <a:latin typeface="Times New Roman" pitchFamily="18" charset="0"/>
              </a:rPr>
              <a:t>“lenguaje común de los gobiernos”</a:t>
            </a:r>
            <a:endParaRPr lang="es-ES" altLang="es-CO" sz="2400" i="1" dirty="0">
              <a:solidFill>
                <a:srgbClr val="000066"/>
              </a:solidFill>
              <a:effectLst>
                <a:outerShdw blurRad="38100" dist="38100" dir="2700000" algn="tl">
                  <a:srgbClr val="C0C0C0"/>
                </a:outerShdw>
              </a:effectLst>
              <a:latin typeface="Times New Roman" pitchFamily="18" charset="0"/>
            </a:endParaRPr>
          </a:p>
        </p:txBody>
      </p:sp>
      <p:sp>
        <p:nvSpPr>
          <p:cNvPr id="13" name="Text Box 12"/>
          <p:cNvSpPr txBox="1">
            <a:spLocks noChangeArrowheads="1"/>
          </p:cNvSpPr>
          <p:nvPr/>
        </p:nvSpPr>
        <p:spPr bwMode="auto">
          <a:xfrm>
            <a:off x="5257800" y="930697"/>
            <a:ext cx="2682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2000" b="1" dirty="0">
                <a:latin typeface="Times New Roman" pitchFamily="18" charset="0"/>
              </a:rPr>
              <a:t>Normas Internacionales de Contabilidad Pública</a:t>
            </a:r>
            <a:endParaRPr lang="es-ES" altLang="es-CO" sz="3200" dirty="0">
              <a:latin typeface="Times New Roman" pitchFamily="18" charset="0"/>
            </a:endParaRPr>
          </a:p>
        </p:txBody>
      </p:sp>
      <p:sp>
        <p:nvSpPr>
          <p:cNvPr id="14" name="Oval 13"/>
          <p:cNvSpPr>
            <a:spLocks noChangeArrowheads="1"/>
          </p:cNvSpPr>
          <p:nvPr/>
        </p:nvSpPr>
        <p:spPr bwMode="auto">
          <a:xfrm>
            <a:off x="4238600" y="2780928"/>
            <a:ext cx="2133600" cy="12192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53882" dir="13500000" algn="ctr" rotWithShape="0">
                    <a:schemeClr val="bg2"/>
                  </a:outerShdw>
                </a:effectLst>
              </a14:hiddenEffects>
            </a:ext>
          </a:extLst>
        </p:spPr>
        <p:txBody>
          <a:bodyPr wrap="none" anchor="ctr"/>
          <a:lstStyle/>
          <a:p>
            <a:endParaRPr lang="es-CO"/>
          </a:p>
        </p:txBody>
      </p:sp>
      <p:sp>
        <p:nvSpPr>
          <p:cNvPr id="15" name="Text Box 14"/>
          <p:cNvSpPr txBox="1">
            <a:spLocks noChangeArrowheads="1"/>
          </p:cNvSpPr>
          <p:nvPr/>
        </p:nvSpPr>
        <p:spPr bwMode="auto">
          <a:xfrm>
            <a:off x="4318992" y="2835697"/>
            <a:ext cx="1981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2000" b="1" dirty="0">
                <a:latin typeface="Times New Roman" pitchFamily="18" charset="0"/>
              </a:rPr>
              <a:t>Organismos Financieros Globales </a:t>
            </a:r>
            <a:endParaRPr lang="es-ES" altLang="es-CO" sz="3200" dirty="0">
              <a:latin typeface="Times New Roman" pitchFamily="18" charset="0"/>
            </a:endParaRPr>
          </a:p>
        </p:txBody>
      </p:sp>
      <p:sp>
        <p:nvSpPr>
          <p:cNvPr id="16" name="Oval 15"/>
          <p:cNvSpPr>
            <a:spLocks noChangeArrowheads="1"/>
          </p:cNvSpPr>
          <p:nvPr/>
        </p:nvSpPr>
        <p:spPr bwMode="auto">
          <a:xfrm>
            <a:off x="7051104" y="2911897"/>
            <a:ext cx="2057400" cy="12192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53882" dir="13500000" algn="ctr" rotWithShape="0">
                    <a:schemeClr val="bg2"/>
                  </a:outerShdw>
                </a:effectLst>
              </a14:hiddenEffects>
            </a:ext>
          </a:extLst>
        </p:spPr>
        <p:txBody>
          <a:bodyPr wrap="none" anchor="ctr"/>
          <a:lstStyle/>
          <a:p>
            <a:endParaRPr lang="es-CO"/>
          </a:p>
        </p:txBody>
      </p:sp>
      <p:sp>
        <p:nvSpPr>
          <p:cNvPr id="17" name="Text Box 16"/>
          <p:cNvSpPr txBox="1">
            <a:spLocks noChangeArrowheads="1"/>
          </p:cNvSpPr>
          <p:nvPr/>
        </p:nvSpPr>
        <p:spPr bwMode="auto">
          <a:xfrm>
            <a:off x="7020272" y="2989401"/>
            <a:ext cx="2057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s-ES" altLang="es-CO" sz="2000" b="1" dirty="0">
                <a:latin typeface="Times New Roman" pitchFamily="18" charset="0"/>
              </a:rPr>
              <a:t>Entidades de Gobierno y Sector Público</a:t>
            </a:r>
            <a:endParaRPr lang="es-ES" altLang="es-CO" sz="3200" dirty="0">
              <a:latin typeface="Times New Roman" pitchFamily="18" charset="0"/>
            </a:endParaRPr>
          </a:p>
        </p:txBody>
      </p:sp>
      <p:sp>
        <p:nvSpPr>
          <p:cNvPr id="18" name="Line 17"/>
          <p:cNvSpPr>
            <a:spLocks noChangeShapeType="1"/>
          </p:cNvSpPr>
          <p:nvPr/>
        </p:nvSpPr>
        <p:spPr bwMode="auto">
          <a:xfrm flipV="1">
            <a:off x="684213" y="1937172"/>
            <a:ext cx="142875" cy="9747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9" name="Line 18"/>
          <p:cNvSpPr>
            <a:spLocks noChangeShapeType="1"/>
          </p:cNvSpPr>
          <p:nvPr/>
        </p:nvSpPr>
        <p:spPr bwMode="auto">
          <a:xfrm>
            <a:off x="2362200" y="2276872"/>
            <a:ext cx="0" cy="2362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lstStyle/>
          <a:p>
            <a:endParaRPr lang="es-CO"/>
          </a:p>
        </p:txBody>
      </p:sp>
      <p:sp>
        <p:nvSpPr>
          <p:cNvPr id="20" name="Line 20"/>
          <p:cNvSpPr>
            <a:spLocks noChangeShapeType="1"/>
          </p:cNvSpPr>
          <p:nvPr/>
        </p:nvSpPr>
        <p:spPr bwMode="auto">
          <a:xfrm flipH="1" flipV="1">
            <a:off x="7668344" y="1921297"/>
            <a:ext cx="41146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1" name="Line 21"/>
          <p:cNvSpPr>
            <a:spLocks noChangeShapeType="1"/>
          </p:cNvSpPr>
          <p:nvPr/>
        </p:nvSpPr>
        <p:spPr bwMode="auto">
          <a:xfrm>
            <a:off x="6588224" y="2149897"/>
            <a:ext cx="19844" cy="243123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2" name="Line 22"/>
          <p:cNvSpPr>
            <a:spLocks noChangeShapeType="1"/>
          </p:cNvSpPr>
          <p:nvPr/>
        </p:nvSpPr>
        <p:spPr bwMode="auto">
          <a:xfrm>
            <a:off x="3420418" y="1611735"/>
            <a:ext cx="187166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23" name="Line 23"/>
          <p:cNvSpPr>
            <a:spLocks noChangeShapeType="1"/>
          </p:cNvSpPr>
          <p:nvPr/>
        </p:nvSpPr>
        <p:spPr bwMode="auto">
          <a:xfrm>
            <a:off x="3072780" y="5373216"/>
            <a:ext cx="2363316" cy="0"/>
          </a:xfrm>
          <a:prstGeom prst="line">
            <a:avLst/>
          </a:prstGeom>
          <a:noFill/>
          <a:ln w="3810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sp>
        <p:nvSpPr>
          <p:cNvPr id="24" name="Text Box 24"/>
          <p:cNvSpPr txBox="1">
            <a:spLocks noChangeArrowheads="1"/>
          </p:cNvSpPr>
          <p:nvPr/>
        </p:nvSpPr>
        <p:spPr bwMode="auto">
          <a:xfrm>
            <a:off x="5867400" y="116632"/>
            <a:ext cx="1512888" cy="584775"/>
          </a:xfrm>
          <a:prstGeom prst="rect">
            <a:avLst/>
          </a:prstGeom>
          <a:solidFill>
            <a:srgbClr val="E8F8A6"/>
          </a:solidFill>
          <a:ln w="9525">
            <a:solidFill>
              <a:schemeClr val="tx1"/>
            </a:solidFill>
            <a:miter lim="800000"/>
            <a:headEnd/>
            <a:tailEnd/>
          </a:ln>
          <a:effectLst>
            <a:glow rad="63500">
              <a:schemeClr val="accent6">
                <a:satMod val="175000"/>
                <a:alpha val="40000"/>
              </a:schemeClr>
            </a:glow>
            <a:outerShdw dist="35921" dir="2700000" algn="ctr" rotWithShape="0">
              <a:schemeClr val="bg2"/>
            </a:outerShdw>
          </a:effectLst>
        </p:spPr>
        <p:txBody>
          <a:bodyPr>
            <a:spAutoFit/>
          </a:bodyPr>
          <a:lstStyle/>
          <a:p>
            <a:pPr algn="ctr">
              <a:spcBef>
                <a:spcPct val="50000"/>
              </a:spcBef>
            </a:pPr>
            <a:r>
              <a:rPr lang="es-ES" altLang="es-CO" sz="3200" b="1" dirty="0"/>
              <a:t>NICSP</a:t>
            </a:r>
          </a:p>
        </p:txBody>
      </p:sp>
      <p:sp>
        <p:nvSpPr>
          <p:cNvPr id="25" name="Text Box 25"/>
          <p:cNvSpPr txBox="1">
            <a:spLocks noChangeArrowheads="1"/>
          </p:cNvSpPr>
          <p:nvPr/>
        </p:nvSpPr>
        <p:spPr bwMode="auto">
          <a:xfrm>
            <a:off x="1042988" y="116632"/>
            <a:ext cx="1873250" cy="584775"/>
          </a:xfrm>
          <a:prstGeom prst="rect">
            <a:avLst/>
          </a:prstGeom>
          <a:solidFill>
            <a:srgbClr val="E8F8A6"/>
          </a:solidFill>
          <a:ln w="9525">
            <a:solidFill>
              <a:schemeClr val="tx1"/>
            </a:solidFill>
            <a:miter lim="800000"/>
            <a:headEnd/>
            <a:tailEnd/>
          </a:ln>
          <a:effectLst>
            <a:glow rad="63500">
              <a:schemeClr val="accent6">
                <a:satMod val="175000"/>
                <a:alpha val="40000"/>
              </a:schemeClr>
            </a:glow>
            <a:outerShdw dist="35921" dir="2700000" algn="ctr" rotWithShape="0">
              <a:schemeClr val="bg2"/>
            </a:outerShdw>
          </a:effectLst>
        </p:spPr>
        <p:txBody>
          <a:bodyPr>
            <a:spAutoFit/>
          </a:bodyPr>
          <a:lstStyle/>
          <a:p>
            <a:pPr algn="ctr">
              <a:spcBef>
                <a:spcPct val="50000"/>
              </a:spcBef>
            </a:pPr>
            <a:r>
              <a:rPr lang="es-ES" altLang="es-CO" sz="3200" b="1" dirty="0"/>
              <a:t>NIC/NIIF</a:t>
            </a:r>
          </a:p>
        </p:txBody>
      </p:sp>
      <p:sp>
        <p:nvSpPr>
          <p:cNvPr id="26" name="Text Box 26"/>
          <p:cNvSpPr txBox="1">
            <a:spLocks noChangeArrowheads="1"/>
          </p:cNvSpPr>
          <p:nvPr/>
        </p:nvSpPr>
        <p:spPr bwMode="auto">
          <a:xfrm>
            <a:off x="3167558" y="5607645"/>
            <a:ext cx="2268538" cy="830997"/>
          </a:xfrm>
          <a:prstGeom prst="rect">
            <a:avLst/>
          </a:prstGeom>
          <a:solidFill>
            <a:schemeClr val="accent2">
              <a:lumMod val="40000"/>
              <a:lumOff val="60000"/>
            </a:schemeClr>
          </a:solidFill>
          <a:ln>
            <a:solidFill>
              <a:schemeClr val="tx2"/>
            </a:solidFill>
          </a:ln>
          <a:effectLst>
            <a:glow rad="63500">
              <a:schemeClr val="accent6">
                <a:satMod val="175000"/>
                <a:alpha val="40000"/>
              </a:schemeClr>
            </a:glow>
          </a:effectLst>
        </p:spPr>
        <p:txBody>
          <a:bodyPr>
            <a:spAutoFit/>
          </a:bodyPr>
          <a:lstStyle/>
          <a:p>
            <a:pPr algn="ctr">
              <a:spcBef>
                <a:spcPct val="50000"/>
              </a:spcBef>
            </a:pPr>
            <a:r>
              <a:rPr lang="es-ES" altLang="es-CO" sz="2400" b="1" i="1" dirty="0">
                <a:effectLst>
                  <a:outerShdw blurRad="38100" dist="38100" dir="2700000" algn="tl">
                    <a:srgbClr val="FFFFFF"/>
                  </a:outerShdw>
                </a:effectLst>
              </a:rPr>
              <a:t>PROCESO DE CONVERGENCIA</a:t>
            </a:r>
          </a:p>
        </p:txBody>
      </p:sp>
      <p:sp>
        <p:nvSpPr>
          <p:cNvPr id="27" name="Oval 5"/>
          <p:cNvSpPr>
            <a:spLocks noChangeArrowheads="1"/>
          </p:cNvSpPr>
          <p:nvPr/>
        </p:nvSpPr>
        <p:spPr bwMode="auto">
          <a:xfrm>
            <a:off x="5257800" y="908720"/>
            <a:ext cx="2667000" cy="1219200"/>
          </a:xfrm>
          <a:prstGeom prst="ellipse">
            <a:avLst/>
          </a:prstGeom>
          <a:noFill/>
          <a:ln w="28575">
            <a:solidFill>
              <a:schemeClr val="tx1"/>
            </a:solidFill>
            <a:round/>
            <a:headEnd/>
            <a:tailEnd/>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gradFill rotWithShape="0">
                  <a:gsLst>
                    <a:gs pos="0">
                      <a:srgbClr val="B1EEF1"/>
                    </a:gs>
                    <a:gs pos="100000">
                      <a:srgbClr val="FFFFFF"/>
                    </a:gs>
                  </a:gsLst>
                  <a:lin ang="5400000" scaled="1"/>
                </a:gradFill>
              </a14:hiddenFill>
            </a:ext>
          </a:extLst>
        </p:spPr>
        <p:txBody>
          <a:bodyPr wrap="none" anchor="ctr"/>
          <a:lstStyle/>
          <a:p>
            <a:endParaRPr lang="es-CO"/>
          </a:p>
        </p:txBody>
      </p:sp>
      <p:sp>
        <p:nvSpPr>
          <p:cNvPr id="28" name="Line 20"/>
          <p:cNvSpPr>
            <a:spLocks noChangeShapeType="1"/>
          </p:cNvSpPr>
          <p:nvPr/>
        </p:nvSpPr>
        <p:spPr bwMode="auto">
          <a:xfrm flipV="1">
            <a:off x="5148064" y="1988840"/>
            <a:ext cx="504428" cy="71754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29" name="28 Rectángulo"/>
          <p:cNvSpPr/>
          <p:nvPr/>
        </p:nvSpPr>
        <p:spPr>
          <a:xfrm>
            <a:off x="5652120" y="2046620"/>
            <a:ext cx="735651" cy="446276"/>
          </a:xfrm>
          <a:prstGeom prst="rect">
            <a:avLst/>
          </a:prstGeom>
        </p:spPr>
        <p:txBody>
          <a:bodyPr wrap="none">
            <a:spAutoFit/>
          </a:bodyPr>
          <a:lstStyle/>
          <a:p>
            <a:r>
              <a:rPr lang="es-CO" b="1" i="1" dirty="0"/>
              <a:t>IFAC</a:t>
            </a:r>
          </a:p>
        </p:txBody>
      </p:sp>
      <p:sp>
        <p:nvSpPr>
          <p:cNvPr id="30" name="29 Rectángulo"/>
          <p:cNvSpPr/>
          <p:nvPr/>
        </p:nvSpPr>
        <p:spPr>
          <a:xfrm>
            <a:off x="755576" y="2190636"/>
            <a:ext cx="1556836" cy="446276"/>
          </a:xfrm>
          <a:prstGeom prst="rect">
            <a:avLst/>
          </a:prstGeom>
        </p:spPr>
        <p:txBody>
          <a:bodyPr wrap="none">
            <a:spAutoFit/>
          </a:bodyPr>
          <a:lstStyle/>
          <a:p>
            <a:r>
              <a:rPr lang="es-CO" b="1" i="1" dirty="0"/>
              <a:t>IASC - IASB</a:t>
            </a:r>
          </a:p>
        </p:txBody>
      </p:sp>
    </p:spTree>
    <p:extLst>
      <p:ext uri="{BB962C8B-B14F-4D97-AF65-F5344CB8AC3E}">
        <p14:creationId xmlns:p14="http://schemas.microsoft.com/office/powerpoint/2010/main" val="398304081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9"/>
          </p:nvPr>
        </p:nvSpPr>
        <p:spPr>
          <a:xfrm>
            <a:off x="290736" y="6465888"/>
            <a:ext cx="1905000" cy="323850"/>
          </a:xfrm>
        </p:spPr>
        <p:txBody>
          <a:bodyPr/>
          <a:lstStyle/>
          <a:p>
            <a:pPr>
              <a:defRPr/>
            </a:pPr>
            <a:fld id="{BD78BF63-D6E5-49D8-99EB-4D36175B83F1}" type="slidenum">
              <a:rPr lang="es-ES_tradnl" smtClean="0"/>
              <a:pPr>
                <a:defRPr/>
              </a:pPr>
              <a:t>19</a:t>
            </a:fld>
            <a:endParaRPr lang="es-ES_tradnl" dirty="0"/>
          </a:p>
        </p:txBody>
      </p:sp>
      <p:grpSp>
        <p:nvGrpSpPr>
          <p:cNvPr id="6" name="Organization Chart 5"/>
          <p:cNvGrpSpPr>
            <a:grpSpLocks/>
          </p:cNvGrpSpPr>
          <p:nvPr/>
        </p:nvGrpSpPr>
        <p:grpSpPr bwMode="auto">
          <a:xfrm>
            <a:off x="2338913" y="956049"/>
            <a:ext cx="4324744" cy="976361"/>
            <a:chOff x="1481" y="683"/>
            <a:chExt cx="1209" cy="385"/>
          </a:xfrm>
        </p:grpSpPr>
        <p:cxnSp>
          <p:nvCxnSpPr>
            <p:cNvPr id="7" name="_s14340"/>
            <p:cNvCxnSpPr>
              <a:cxnSpLocks noChangeShapeType="1"/>
            </p:cNvCxnSpPr>
            <p:nvPr/>
          </p:nvCxnSpPr>
          <p:spPr bwMode="auto">
            <a:xfrm rot="16200000" flipV="1">
              <a:off x="2195" y="574"/>
              <a:ext cx="385" cy="604"/>
            </a:xfrm>
            <a:prstGeom prst="bentConnector3">
              <a:avLst>
                <a:gd name="adj1" fmla="val 50000"/>
              </a:avLst>
            </a:prstGeom>
            <a:noFill/>
            <a:ln w="28575">
              <a:solidFill>
                <a:schemeClr val="accent1">
                  <a:lumMod val="50000"/>
                </a:schemeClr>
              </a:solidFill>
              <a:miter lim="800000"/>
              <a:headEnd/>
              <a:tailEnd/>
            </a:ln>
          </p:spPr>
        </p:cxnSp>
        <p:cxnSp>
          <p:nvCxnSpPr>
            <p:cNvPr id="8" name="_s14341"/>
            <p:cNvCxnSpPr>
              <a:cxnSpLocks noChangeShapeType="1"/>
            </p:cNvCxnSpPr>
            <p:nvPr/>
          </p:nvCxnSpPr>
          <p:spPr bwMode="auto">
            <a:xfrm rot="5400000" flipH="1" flipV="1">
              <a:off x="1624" y="578"/>
              <a:ext cx="318" cy="604"/>
            </a:xfrm>
            <a:prstGeom prst="bentConnector3">
              <a:avLst>
                <a:gd name="adj1" fmla="val 50000"/>
              </a:avLst>
            </a:prstGeom>
            <a:noFill/>
            <a:ln w="28575">
              <a:solidFill>
                <a:schemeClr val="accent1">
                  <a:lumMod val="50000"/>
                </a:schemeClr>
              </a:solidFill>
              <a:miter lim="800000"/>
              <a:headEnd/>
              <a:tailEnd/>
            </a:ln>
          </p:spPr>
        </p:cxnSp>
      </p:grpSp>
      <p:sp>
        <p:nvSpPr>
          <p:cNvPr id="11" name="AutoShape 4"/>
          <p:cNvSpPr txBox="1">
            <a:spLocks noChangeArrowheads="1"/>
          </p:cNvSpPr>
          <p:nvPr/>
        </p:nvSpPr>
        <p:spPr bwMode="auto">
          <a:xfrm>
            <a:off x="803076" y="129068"/>
            <a:ext cx="7398767" cy="1046382"/>
          </a:xfrm>
          <a:prstGeom prst="roundRect">
            <a:avLst>
              <a:gd name="adj" fmla="val 21667"/>
            </a:avLst>
          </a:prstGeom>
          <a:ln>
            <a:solidFill>
              <a:schemeClr val="accent2"/>
            </a:solidFill>
            <a:headEnd/>
            <a:tailEnd/>
          </a:ln>
          <a:effectLst>
            <a:glow rad="101600">
              <a:schemeClr val="accent4">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anchor="ctr" anchorCtr="1"/>
          <a:lstStyle>
            <a:lvl1pPr marL="447675" indent="-382588" algn="l" rtl="0" eaLnBrk="0" fontAlgn="base" hangingPunct="0">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a:lstStyle>
          <a:p>
            <a:pPr marL="63500" indent="0" algn="ctr" eaLnBrk="1" hangingPunct="1">
              <a:buNone/>
              <a:defRPr/>
            </a:pPr>
            <a:r>
              <a:rPr lang="es-CO" altLang="es-ES" sz="3600" b="1" dirty="0">
                <a:solidFill>
                  <a:schemeClr val="tx1">
                    <a:lumMod val="95000"/>
                    <a:lumOff val="5000"/>
                  </a:schemeClr>
                </a:solidFill>
                <a:latin typeface="Calibri" panose="020F0502020204030204" pitchFamily="34" charset="0"/>
              </a:rPr>
              <a:t>Referentes para la  Convergencia  NIC - NIIF  y  NICSP</a:t>
            </a:r>
            <a:endParaRPr lang="es-ES" sz="3600" b="1" dirty="0">
              <a:solidFill>
                <a:schemeClr val="tx1">
                  <a:lumMod val="95000"/>
                  <a:lumOff val="5000"/>
                </a:schemeClr>
              </a:solidFill>
              <a:effectLst>
                <a:outerShdw blurRad="38100" dist="38100" dir="2700000" algn="tl">
                  <a:srgbClr val="000000"/>
                </a:outerShdw>
              </a:effectLst>
              <a:latin typeface="Calibri" panose="020F0502020204030204" pitchFamily="34" charset="0"/>
              <a:cs typeface="Arial" charset="0"/>
            </a:endParaRPr>
          </a:p>
        </p:txBody>
      </p:sp>
      <p:sp>
        <p:nvSpPr>
          <p:cNvPr id="12" name="Text Box 51"/>
          <p:cNvSpPr txBox="1">
            <a:spLocks noChangeArrowheads="1"/>
          </p:cNvSpPr>
          <p:nvPr/>
        </p:nvSpPr>
        <p:spPr bwMode="auto">
          <a:xfrm>
            <a:off x="2969569" y="2738638"/>
            <a:ext cx="3097213"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400" i="1" dirty="0">
                <a:latin typeface="Calibri" panose="020F0502020204030204" pitchFamily="34" charset="0"/>
              </a:rPr>
              <a:t>Gobierno  </a:t>
            </a:r>
            <a:endParaRPr lang="es-ES" altLang="es-CO" sz="2400" i="1" dirty="0">
              <a:latin typeface="Calibri" panose="020F0502020204030204" pitchFamily="34" charset="0"/>
            </a:endParaRPr>
          </a:p>
        </p:txBody>
      </p:sp>
      <p:cxnSp>
        <p:nvCxnSpPr>
          <p:cNvPr id="13" name="33 Conector recto de flecha"/>
          <p:cNvCxnSpPr/>
          <p:nvPr/>
        </p:nvCxnSpPr>
        <p:spPr>
          <a:xfrm flipH="1">
            <a:off x="5376218" y="3139380"/>
            <a:ext cx="488504" cy="0"/>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14" name="Text Box 47"/>
          <p:cNvSpPr txBox="1">
            <a:spLocks noChangeArrowheads="1"/>
          </p:cNvSpPr>
          <p:nvPr/>
        </p:nvSpPr>
        <p:spPr bwMode="auto">
          <a:xfrm>
            <a:off x="2969569" y="4645585"/>
            <a:ext cx="3097213" cy="1015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400" i="1" dirty="0">
                <a:latin typeface="Calibri" panose="020F0502020204030204" pitchFamily="34" charset="0"/>
              </a:rPr>
              <a:t>Sector privado</a:t>
            </a:r>
          </a:p>
          <a:p>
            <a:pPr algn="ctr" eaLnBrk="1" hangingPunct="1">
              <a:spcBef>
                <a:spcPct val="50000"/>
              </a:spcBef>
            </a:pPr>
            <a:r>
              <a:rPr lang="es-CO" altLang="es-CO" sz="2400" i="1" dirty="0">
                <a:latin typeface="Calibri" panose="020F0502020204030204" pitchFamily="34" charset="0"/>
              </a:rPr>
              <a:t>-Empresas-</a:t>
            </a:r>
            <a:endParaRPr lang="es-ES" altLang="es-CO" sz="2400" i="1" dirty="0">
              <a:latin typeface="Calibri" panose="020F0502020204030204" pitchFamily="34" charset="0"/>
            </a:endParaRPr>
          </a:p>
        </p:txBody>
      </p:sp>
      <p:cxnSp>
        <p:nvCxnSpPr>
          <p:cNvPr id="15" name="33 Conector recto de flecha"/>
          <p:cNvCxnSpPr/>
          <p:nvPr/>
        </p:nvCxnSpPr>
        <p:spPr>
          <a:xfrm>
            <a:off x="3135833" y="5155605"/>
            <a:ext cx="500063" cy="1587"/>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16" name="33 Conector recto de flecha"/>
          <p:cNvCxnSpPr/>
          <p:nvPr/>
        </p:nvCxnSpPr>
        <p:spPr>
          <a:xfrm flipH="1">
            <a:off x="5376218" y="5084390"/>
            <a:ext cx="488505" cy="794"/>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17" name="Text Box 46"/>
          <p:cNvSpPr txBox="1">
            <a:spLocks noChangeArrowheads="1"/>
          </p:cNvSpPr>
          <p:nvPr/>
        </p:nvSpPr>
        <p:spPr bwMode="auto">
          <a:xfrm>
            <a:off x="3257750" y="3314901"/>
            <a:ext cx="287019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400" i="1" dirty="0">
                <a:latin typeface="Calibri" panose="020F0502020204030204" pitchFamily="34" charset="0"/>
              </a:rPr>
              <a:t>Empresas estatales</a:t>
            </a:r>
          </a:p>
        </p:txBody>
      </p:sp>
      <p:cxnSp>
        <p:nvCxnSpPr>
          <p:cNvPr id="18" name="33 Conector recto de flecha"/>
          <p:cNvCxnSpPr/>
          <p:nvPr/>
        </p:nvCxnSpPr>
        <p:spPr>
          <a:xfrm>
            <a:off x="2982269" y="3526037"/>
            <a:ext cx="500063"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19" name="33 Conector recto de flecha"/>
          <p:cNvCxnSpPr/>
          <p:nvPr/>
        </p:nvCxnSpPr>
        <p:spPr>
          <a:xfrm>
            <a:off x="3135833" y="2954537"/>
            <a:ext cx="500063"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20" name="19 CuadroTexto"/>
          <p:cNvSpPr txBox="1"/>
          <p:nvPr/>
        </p:nvSpPr>
        <p:spPr>
          <a:xfrm>
            <a:off x="953443" y="1659137"/>
            <a:ext cx="2808288" cy="738664"/>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63500">
              <a:schemeClr val="accent6">
                <a:satMod val="175000"/>
                <a:alpha val="40000"/>
              </a:schemeClr>
            </a:glow>
          </a:effectLst>
        </p:spPr>
        <p:txBody>
          <a:bodyPr>
            <a:spAutoFit/>
          </a:bodyPr>
          <a:lstStyle/>
          <a:p>
            <a:pPr algn="ctr" fontAlgn="ctr">
              <a:spcBef>
                <a:spcPts val="0"/>
              </a:spcBef>
              <a:spcAft>
                <a:spcPts val="0"/>
              </a:spcAft>
              <a:defRPr/>
            </a:pPr>
            <a:endParaRPr lang="es-ES" sz="500" b="1" dirty="0">
              <a:solidFill>
                <a:srgbClr val="000000"/>
              </a:solidFill>
              <a:effectLst>
                <a:outerShdw blurRad="38100" dist="38100" dir="2700000" algn="tl">
                  <a:srgbClr val="000000">
                    <a:alpha val="43137"/>
                  </a:srgbClr>
                </a:outerShdw>
              </a:effectLst>
              <a:latin typeface="Calibri" panose="020F0502020204030204" pitchFamily="34" charset="0"/>
            </a:endParaRPr>
          </a:p>
          <a:p>
            <a:pPr algn="ctr" fontAlgn="ctr">
              <a:spcBef>
                <a:spcPts val="0"/>
              </a:spcBef>
              <a:spcAft>
                <a:spcPts val="0"/>
              </a:spcAft>
              <a:defRPr/>
            </a:pPr>
            <a:r>
              <a:rPr lang="es-ES" sz="3200" b="1" dirty="0">
                <a:solidFill>
                  <a:srgbClr val="000000"/>
                </a:solidFill>
                <a:effectLst>
                  <a:outerShdw blurRad="38100" dist="38100" dir="2700000" algn="tl">
                    <a:srgbClr val="000000">
                      <a:alpha val="43137"/>
                    </a:srgbClr>
                  </a:outerShdw>
                </a:effectLst>
                <a:latin typeface="Calibri" panose="020F0502020204030204" pitchFamily="34" charset="0"/>
              </a:rPr>
              <a:t>NACIONALES</a:t>
            </a:r>
          </a:p>
          <a:p>
            <a:pPr algn="ctr" fontAlgn="ctr">
              <a:spcBef>
                <a:spcPts val="0"/>
              </a:spcBef>
              <a:spcAft>
                <a:spcPts val="0"/>
              </a:spcAft>
              <a:defRPr/>
            </a:pPr>
            <a:endParaRPr lang="es-ES" sz="500" b="1" dirty="0">
              <a:solidFill>
                <a:srgbClr val="000000"/>
              </a:solidFill>
              <a:effectLst>
                <a:outerShdw blurRad="38100" dist="38100" dir="2700000" algn="tl">
                  <a:srgbClr val="000000">
                    <a:alpha val="43137"/>
                  </a:srgbClr>
                </a:outerShdw>
              </a:effectLst>
              <a:latin typeface="Calibri" panose="020F0502020204030204" pitchFamily="34" charset="0"/>
            </a:endParaRPr>
          </a:p>
        </p:txBody>
      </p:sp>
      <p:sp>
        <p:nvSpPr>
          <p:cNvPr id="21" name="20 CuadroTexto"/>
          <p:cNvSpPr txBox="1"/>
          <p:nvPr/>
        </p:nvSpPr>
        <p:spPr>
          <a:xfrm>
            <a:off x="4426474" y="1659137"/>
            <a:ext cx="3727869" cy="738664"/>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63500">
              <a:schemeClr val="accent6">
                <a:satMod val="175000"/>
                <a:alpha val="40000"/>
              </a:schemeClr>
            </a:glow>
          </a:effectLst>
        </p:spPr>
        <p:txBody>
          <a:bodyPr wrap="square">
            <a:spAutoFit/>
          </a:bodyPr>
          <a:lstStyle/>
          <a:p>
            <a:pPr algn="ctr" fontAlgn="ctr">
              <a:spcBef>
                <a:spcPts val="0"/>
              </a:spcBef>
              <a:spcAft>
                <a:spcPts val="0"/>
              </a:spcAft>
              <a:defRPr/>
            </a:pPr>
            <a:endParaRPr lang="es-ES" sz="500" b="1" dirty="0">
              <a:solidFill>
                <a:srgbClr val="000000"/>
              </a:solidFill>
              <a:effectLst>
                <a:outerShdw blurRad="38100" dist="38100" dir="2700000" algn="tl">
                  <a:srgbClr val="000000">
                    <a:alpha val="43137"/>
                  </a:srgbClr>
                </a:outerShdw>
              </a:effectLst>
              <a:latin typeface="Calibri" panose="020F0502020204030204" pitchFamily="34" charset="0"/>
            </a:endParaRPr>
          </a:p>
          <a:p>
            <a:pPr algn="ctr" fontAlgn="ctr">
              <a:spcBef>
                <a:spcPts val="0"/>
              </a:spcBef>
              <a:spcAft>
                <a:spcPts val="0"/>
              </a:spcAft>
              <a:defRPr/>
            </a:pPr>
            <a:r>
              <a:rPr lang="es-ES" sz="3200" b="1" dirty="0">
                <a:solidFill>
                  <a:srgbClr val="000000"/>
                </a:solidFill>
                <a:effectLst>
                  <a:outerShdw blurRad="38100" dist="38100" dir="2700000" algn="tl">
                    <a:srgbClr val="000000">
                      <a:alpha val="43137"/>
                    </a:srgbClr>
                  </a:outerShdw>
                </a:effectLst>
                <a:latin typeface="Calibri" panose="020F0502020204030204" pitchFamily="34" charset="0"/>
              </a:rPr>
              <a:t>INTERNACIONALES</a:t>
            </a:r>
          </a:p>
          <a:p>
            <a:pPr algn="ctr" fontAlgn="ctr">
              <a:spcBef>
                <a:spcPts val="0"/>
              </a:spcBef>
              <a:spcAft>
                <a:spcPts val="0"/>
              </a:spcAft>
              <a:defRPr/>
            </a:pPr>
            <a:endParaRPr lang="es-ES" sz="500" b="1" dirty="0">
              <a:solidFill>
                <a:srgbClr val="000000"/>
              </a:solidFill>
              <a:effectLst>
                <a:outerShdw blurRad="38100" dist="38100" dir="2700000" algn="tl">
                  <a:srgbClr val="000000">
                    <a:alpha val="43137"/>
                  </a:srgbClr>
                </a:outerShdw>
              </a:effectLst>
              <a:latin typeface="Calibri" panose="020F0502020204030204" pitchFamily="34" charset="0"/>
            </a:endParaRPr>
          </a:p>
        </p:txBody>
      </p:sp>
      <p:sp>
        <p:nvSpPr>
          <p:cNvPr id="22" name="21 CuadroTexto"/>
          <p:cNvSpPr txBox="1"/>
          <p:nvPr/>
        </p:nvSpPr>
        <p:spPr>
          <a:xfrm>
            <a:off x="1745606" y="2581177"/>
            <a:ext cx="1295400" cy="1523503"/>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p>
            <a:pPr algn="ctr" fontAlgn="ctr">
              <a:spcBef>
                <a:spcPts val="0"/>
              </a:spcBef>
              <a:spcAft>
                <a:spcPts val="0"/>
              </a:spcAft>
              <a:defRPr/>
            </a:pPr>
            <a:r>
              <a:rPr lang="es-ES" sz="2800" b="1" dirty="0">
                <a:effectLst>
                  <a:outerShdw blurRad="38100" dist="38100" dir="2700000" algn="tl">
                    <a:srgbClr val="000000">
                      <a:alpha val="43137"/>
                    </a:srgbClr>
                  </a:outerShdw>
                </a:effectLst>
                <a:latin typeface="Calibri" panose="020F0502020204030204" pitchFamily="34" charset="0"/>
              </a:rPr>
              <a:t>C G N</a:t>
            </a:r>
            <a:endParaRPr lang="es-ES" sz="2800" b="1" i="1" dirty="0">
              <a:effectLst>
                <a:outerShdw blurRad="38100" dist="38100" dir="2700000" algn="tl">
                  <a:srgbClr val="000000">
                    <a:alpha val="43137"/>
                  </a:srgbClr>
                </a:outerShdw>
              </a:effectLst>
              <a:latin typeface="Calibri" panose="020F0502020204030204" pitchFamily="34" charset="0"/>
            </a:endParaRPr>
          </a:p>
        </p:txBody>
      </p:sp>
      <p:sp>
        <p:nvSpPr>
          <p:cNvPr id="23" name="_s1030"/>
          <p:cNvSpPr>
            <a:spLocks noChangeArrowheads="1"/>
          </p:cNvSpPr>
          <p:nvPr/>
        </p:nvSpPr>
        <p:spPr bwMode="auto">
          <a:xfrm>
            <a:off x="521644" y="2881488"/>
            <a:ext cx="1008063" cy="895078"/>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p:spPr>
        <p:txBody>
          <a:bodyPr wrap="none" anchor="ctr"/>
          <a:lstStyle/>
          <a:p>
            <a:pPr algn="ctr" fontAlgn="auto">
              <a:spcBef>
                <a:spcPts val="0"/>
              </a:spcBef>
              <a:spcAft>
                <a:spcPts val="0"/>
              </a:spcAft>
              <a:defRPr/>
            </a:pPr>
            <a:r>
              <a:rPr lang="es-ES" sz="32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R C P</a:t>
            </a:r>
          </a:p>
        </p:txBody>
      </p:sp>
      <p:sp>
        <p:nvSpPr>
          <p:cNvPr id="24" name="23 CuadroTexto"/>
          <p:cNvSpPr txBox="1"/>
          <p:nvPr/>
        </p:nvSpPr>
        <p:spPr>
          <a:xfrm>
            <a:off x="5993757" y="2581178"/>
            <a:ext cx="1152525" cy="1165523"/>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defPPr>
              <a:defRPr lang="es-ES_tradnl"/>
            </a:defPPr>
            <a:lvl1pPr algn="ctr" fontAlgn="ctr">
              <a:spcBef>
                <a:spcPts val="0"/>
              </a:spcBef>
              <a:spcAft>
                <a:spcPts val="0"/>
              </a:spcAft>
              <a:defRPr sz="2800" b="1">
                <a:effectLst>
                  <a:outerShdw blurRad="38100" dist="38100" dir="2700000" algn="tl">
                    <a:srgbClr val="000000">
                      <a:alpha val="43137"/>
                    </a:srgbClr>
                  </a:outerShdw>
                </a:effectLst>
                <a:latin typeface="Calibri" panose="020F0502020204030204" pitchFamily="34" charset="0"/>
              </a:defRPr>
            </a:lvl1pPr>
          </a:lstStyle>
          <a:p>
            <a:r>
              <a:rPr lang="es-ES" dirty="0"/>
              <a:t>I F A C</a:t>
            </a:r>
          </a:p>
        </p:txBody>
      </p:sp>
      <p:sp>
        <p:nvSpPr>
          <p:cNvPr id="25" name="_s1030"/>
          <p:cNvSpPr>
            <a:spLocks noChangeArrowheads="1"/>
          </p:cNvSpPr>
          <p:nvPr/>
        </p:nvSpPr>
        <p:spPr bwMode="auto">
          <a:xfrm>
            <a:off x="7362181" y="2643035"/>
            <a:ext cx="1079500" cy="1133531"/>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p:spPr>
        <p:txBody>
          <a:bodyPr wrap="none" anchor="ctr"/>
          <a:lstStyle/>
          <a:p>
            <a:pPr algn="ctr" fontAlgn="auto">
              <a:spcBef>
                <a:spcPts val="0"/>
              </a:spcBef>
              <a:spcAft>
                <a:spcPts val="0"/>
              </a:spcAft>
              <a:defRPr/>
            </a:pPr>
            <a:r>
              <a:rPr lang="es-ES" sz="32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NICSP</a:t>
            </a:r>
          </a:p>
        </p:txBody>
      </p:sp>
      <p:sp>
        <p:nvSpPr>
          <p:cNvPr id="26" name="_s1030"/>
          <p:cNvSpPr>
            <a:spLocks noChangeArrowheads="1"/>
          </p:cNvSpPr>
          <p:nvPr/>
        </p:nvSpPr>
        <p:spPr bwMode="auto">
          <a:xfrm>
            <a:off x="7362182" y="4249938"/>
            <a:ext cx="1152525" cy="1267294"/>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p:spPr>
        <p:txBody>
          <a:bodyPr wrap="none" anchor="ctr"/>
          <a:lstStyle/>
          <a:p>
            <a:pPr algn="ctr" fontAlgn="auto">
              <a:spcBef>
                <a:spcPts val="0"/>
              </a:spcBef>
              <a:spcAft>
                <a:spcPts val="0"/>
              </a:spcAft>
              <a:defRPr/>
            </a:pPr>
            <a:r>
              <a:rPr lang="es-ES" sz="32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NIC / </a:t>
            </a:r>
          </a:p>
          <a:p>
            <a:pPr algn="ctr" fontAlgn="auto">
              <a:spcBef>
                <a:spcPts val="0"/>
              </a:spcBef>
              <a:spcAft>
                <a:spcPts val="0"/>
              </a:spcAft>
              <a:defRPr/>
            </a:pPr>
            <a:r>
              <a:rPr lang="es-ES" sz="32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NIIF</a:t>
            </a:r>
          </a:p>
        </p:txBody>
      </p:sp>
      <p:cxnSp>
        <p:nvCxnSpPr>
          <p:cNvPr id="27" name="_s14340"/>
          <p:cNvCxnSpPr>
            <a:cxnSpLocks noChangeShapeType="1"/>
            <a:stCxn id="22" idx="1"/>
            <a:endCxn id="23" idx="3"/>
          </p:cNvCxnSpPr>
          <p:nvPr/>
        </p:nvCxnSpPr>
        <p:spPr bwMode="auto">
          <a:xfrm rot="10800000">
            <a:off x="1529708" y="3329027"/>
            <a:ext cx="215899" cy="13902"/>
          </a:xfrm>
          <a:prstGeom prst="bentConnector3">
            <a:avLst>
              <a:gd name="adj1" fmla="val 50000"/>
            </a:avLst>
          </a:prstGeom>
          <a:noFill/>
          <a:ln w="28575">
            <a:solidFill>
              <a:schemeClr val="accent1">
                <a:lumMod val="50000"/>
              </a:schemeClr>
            </a:solidFill>
            <a:miter lim="800000"/>
            <a:headEnd/>
            <a:tailEnd/>
          </a:ln>
        </p:spPr>
      </p:cxnSp>
      <p:cxnSp>
        <p:nvCxnSpPr>
          <p:cNvPr id="28" name="_s14340"/>
          <p:cNvCxnSpPr>
            <a:cxnSpLocks noChangeShapeType="1"/>
            <a:stCxn id="24" idx="3"/>
            <a:endCxn id="25" idx="1"/>
          </p:cNvCxnSpPr>
          <p:nvPr/>
        </p:nvCxnSpPr>
        <p:spPr bwMode="auto">
          <a:xfrm>
            <a:off x="7146282" y="3163940"/>
            <a:ext cx="215899" cy="45861"/>
          </a:xfrm>
          <a:prstGeom prst="bentConnector3">
            <a:avLst>
              <a:gd name="adj1" fmla="val 50000"/>
            </a:avLst>
          </a:prstGeom>
          <a:noFill/>
          <a:ln w="28575">
            <a:solidFill>
              <a:schemeClr val="bg1">
                <a:lumMod val="50000"/>
              </a:schemeClr>
            </a:solidFill>
            <a:miter lim="800000"/>
            <a:headEnd/>
            <a:tailEnd/>
          </a:ln>
        </p:spPr>
      </p:cxnSp>
      <p:cxnSp>
        <p:nvCxnSpPr>
          <p:cNvPr id="29" name="_s14340"/>
          <p:cNvCxnSpPr>
            <a:cxnSpLocks noChangeShapeType="1"/>
            <a:stCxn id="36" idx="3"/>
            <a:endCxn id="26" idx="1"/>
          </p:cNvCxnSpPr>
          <p:nvPr/>
        </p:nvCxnSpPr>
        <p:spPr bwMode="auto">
          <a:xfrm flipV="1">
            <a:off x="7135169" y="4883585"/>
            <a:ext cx="227013" cy="263029"/>
          </a:xfrm>
          <a:prstGeom prst="bentConnector3">
            <a:avLst>
              <a:gd name="adj1" fmla="val 50000"/>
            </a:avLst>
          </a:prstGeom>
          <a:noFill/>
          <a:ln w="28575">
            <a:solidFill>
              <a:schemeClr val="accent1">
                <a:lumMod val="50000"/>
              </a:schemeClr>
            </a:solidFill>
            <a:miter lim="800000"/>
            <a:headEnd/>
            <a:tailEnd/>
          </a:ln>
        </p:spPr>
      </p:cxnSp>
      <p:sp>
        <p:nvSpPr>
          <p:cNvPr id="30" name="29 CuadroTexto"/>
          <p:cNvSpPr txBox="1"/>
          <p:nvPr/>
        </p:nvSpPr>
        <p:spPr>
          <a:xfrm>
            <a:off x="1745606" y="4321944"/>
            <a:ext cx="1295400" cy="1771352"/>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defPPr>
              <a:defRPr lang="es-ES_tradnl"/>
            </a:defPPr>
            <a:lvl1pPr algn="ctr" fontAlgn="ctr">
              <a:spcBef>
                <a:spcPts val="0"/>
              </a:spcBef>
              <a:spcAft>
                <a:spcPts val="0"/>
              </a:spcAft>
              <a:defRPr sz="2800" b="1">
                <a:effectLst>
                  <a:outerShdw blurRad="38100" dist="38100" dir="2700000" algn="tl">
                    <a:srgbClr val="000000">
                      <a:alpha val="43137"/>
                    </a:srgbClr>
                  </a:outerShdw>
                </a:effectLst>
                <a:latin typeface="Calibri" panose="020F0502020204030204" pitchFamily="34" charset="0"/>
              </a:defRPr>
            </a:lvl1pPr>
          </a:lstStyle>
          <a:p>
            <a:r>
              <a:rPr lang="es-ES" sz="2400" dirty="0"/>
              <a:t>MHCP</a:t>
            </a:r>
          </a:p>
          <a:p>
            <a:r>
              <a:rPr lang="es-ES" sz="2400" dirty="0" err="1"/>
              <a:t>M.Cio</a:t>
            </a:r>
            <a:endParaRPr lang="es-ES" sz="2400" dirty="0"/>
          </a:p>
          <a:p>
            <a:r>
              <a:rPr lang="es-ES" sz="2400" dirty="0"/>
              <a:t>CTCP</a:t>
            </a:r>
          </a:p>
        </p:txBody>
      </p:sp>
      <p:cxnSp>
        <p:nvCxnSpPr>
          <p:cNvPr id="31" name="_s14341"/>
          <p:cNvCxnSpPr>
            <a:cxnSpLocks noChangeShapeType="1"/>
            <a:stCxn id="23" idx="1"/>
            <a:endCxn id="20" idx="1"/>
          </p:cNvCxnSpPr>
          <p:nvPr/>
        </p:nvCxnSpPr>
        <p:spPr bwMode="auto">
          <a:xfrm rot="10800000" flipH="1">
            <a:off x="521643" y="2028469"/>
            <a:ext cx="431799" cy="1300558"/>
          </a:xfrm>
          <a:prstGeom prst="bentConnector3">
            <a:avLst>
              <a:gd name="adj1" fmla="val -52941"/>
            </a:avLst>
          </a:prstGeom>
          <a:noFill/>
          <a:ln w="28575">
            <a:solidFill>
              <a:schemeClr val="accent1">
                <a:lumMod val="50000"/>
              </a:schemeClr>
            </a:solidFill>
            <a:miter lim="800000"/>
            <a:headEnd/>
            <a:tailEnd/>
          </a:ln>
        </p:spPr>
      </p:cxnSp>
      <p:cxnSp>
        <p:nvCxnSpPr>
          <p:cNvPr id="32" name="_s14341"/>
          <p:cNvCxnSpPr>
            <a:cxnSpLocks noChangeShapeType="1"/>
          </p:cNvCxnSpPr>
          <p:nvPr/>
        </p:nvCxnSpPr>
        <p:spPr bwMode="auto">
          <a:xfrm rot="5400000" flipH="1" flipV="1">
            <a:off x="-964659" y="3460673"/>
            <a:ext cx="2870757" cy="6351"/>
          </a:xfrm>
          <a:prstGeom prst="bentConnector3">
            <a:avLst>
              <a:gd name="adj1" fmla="val 43485"/>
            </a:avLst>
          </a:prstGeom>
          <a:noFill/>
          <a:ln w="28575">
            <a:solidFill>
              <a:schemeClr val="accent1">
                <a:lumMod val="50000"/>
              </a:schemeClr>
            </a:solidFill>
            <a:miter lim="800000"/>
            <a:headEnd/>
            <a:tailEnd/>
          </a:ln>
        </p:spPr>
      </p:cxnSp>
      <p:cxnSp>
        <p:nvCxnSpPr>
          <p:cNvPr id="33" name="_s14341"/>
          <p:cNvCxnSpPr>
            <a:cxnSpLocks noChangeShapeType="1"/>
            <a:stCxn id="25" idx="3"/>
            <a:endCxn id="21" idx="3"/>
          </p:cNvCxnSpPr>
          <p:nvPr/>
        </p:nvCxnSpPr>
        <p:spPr bwMode="auto">
          <a:xfrm flipH="1" flipV="1">
            <a:off x="8154343" y="2028469"/>
            <a:ext cx="287338" cy="1181332"/>
          </a:xfrm>
          <a:prstGeom prst="bentConnector3">
            <a:avLst>
              <a:gd name="adj1" fmla="val -79558"/>
            </a:avLst>
          </a:prstGeom>
          <a:noFill/>
          <a:ln w="28575">
            <a:solidFill>
              <a:schemeClr val="accent1">
                <a:lumMod val="50000"/>
              </a:schemeClr>
            </a:solidFill>
            <a:miter lim="800000"/>
            <a:headEnd/>
            <a:tailEnd/>
          </a:ln>
          <a:extLst>
            <a:ext uri="{909E8E84-426E-40DD-AFC4-6F175D3DCCD1}">
              <a14:hiddenFill xmlns:a14="http://schemas.microsoft.com/office/drawing/2010/main">
                <a:noFill/>
              </a14:hiddenFill>
            </a:ext>
          </a:extLst>
        </p:spPr>
      </p:cxnSp>
      <p:cxnSp>
        <p:nvCxnSpPr>
          <p:cNvPr id="34" name="_s14341"/>
          <p:cNvCxnSpPr>
            <a:cxnSpLocks noChangeShapeType="1"/>
          </p:cNvCxnSpPr>
          <p:nvPr/>
        </p:nvCxnSpPr>
        <p:spPr bwMode="auto">
          <a:xfrm flipH="1" flipV="1">
            <a:off x="8154343" y="1973462"/>
            <a:ext cx="350838" cy="2781300"/>
          </a:xfrm>
          <a:prstGeom prst="bentConnector3">
            <a:avLst>
              <a:gd name="adj1" fmla="val -65157"/>
            </a:avLst>
          </a:prstGeom>
          <a:noFill/>
          <a:ln w="28575">
            <a:solidFill>
              <a:schemeClr val="accent1">
                <a:lumMod val="50000"/>
              </a:schemeClr>
            </a:solidFill>
            <a:miter lim="800000"/>
            <a:headEnd/>
            <a:tailEnd/>
          </a:ln>
          <a:extLst>
            <a:ext uri="{909E8E84-426E-40DD-AFC4-6F175D3DCCD1}">
              <a14:hiddenFill xmlns:a14="http://schemas.microsoft.com/office/drawing/2010/main">
                <a:noFill/>
              </a14:hiddenFill>
            </a:ext>
          </a:extLst>
        </p:spPr>
      </p:cxnSp>
      <p:cxnSp>
        <p:nvCxnSpPr>
          <p:cNvPr id="35" name="34 Conector angular"/>
          <p:cNvCxnSpPr/>
          <p:nvPr/>
        </p:nvCxnSpPr>
        <p:spPr>
          <a:xfrm rot="16200000" flipV="1">
            <a:off x="5306369" y="3711775"/>
            <a:ext cx="925512" cy="785813"/>
          </a:xfrm>
          <a:prstGeom prst="bentConnector3">
            <a:avLst>
              <a:gd name="adj1" fmla="val 50000"/>
            </a:avLst>
          </a:prstGeom>
          <a:ln w="63500">
            <a:solidFill>
              <a:srgbClr val="F7B03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6" name="35 CuadroTexto"/>
          <p:cNvSpPr txBox="1"/>
          <p:nvPr/>
        </p:nvSpPr>
        <p:spPr>
          <a:xfrm>
            <a:off x="5982644" y="4415956"/>
            <a:ext cx="1152525" cy="1461316"/>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defPPr>
              <a:defRPr lang="es-ES_tradnl"/>
            </a:defPPr>
            <a:lvl1pPr algn="ctr" fontAlgn="ctr">
              <a:spcBef>
                <a:spcPts val="0"/>
              </a:spcBef>
              <a:spcAft>
                <a:spcPts val="0"/>
              </a:spcAft>
              <a:defRPr sz="2800" b="1">
                <a:effectLst>
                  <a:outerShdw blurRad="38100" dist="38100" dir="2700000" algn="tl">
                    <a:srgbClr val="000000">
                      <a:alpha val="43137"/>
                    </a:srgbClr>
                  </a:outerShdw>
                </a:effectLst>
                <a:latin typeface="Calibri" panose="020F0502020204030204" pitchFamily="34" charset="0"/>
              </a:defRPr>
            </a:lvl1pPr>
          </a:lstStyle>
          <a:p>
            <a:r>
              <a:rPr lang="es-ES" dirty="0"/>
              <a:t>I A S B</a:t>
            </a:r>
          </a:p>
        </p:txBody>
      </p:sp>
      <p:cxnSp>
        <p:nvCxnSpPr>
          <p:cNvPr id="43" name="_s14340"/>
          <p:cNvCxnSpPr>
            <a:cxnSpLocks noChangeShapeType="1"/>
          </p:cNvCxnSpPr>
          <p:nvPr/>
        </p:nvCxnSpPr>
        <p:spPr bwMode="auto">
          <a:xfrm rot="10800000" flipV="1">
            <a:off x="461384" y="4790481"/>
            <a:ext cx="1260473" cy="83016"/>
          </a:xfrm>
          <a:prstGeom prst="bentConnector3">
            <a:avLst>
              <a:gd name="adj1" fmla="val 50000"/>
            </a:avLst>
          </a:prstGeom>
          <a:noFill/>
          <a:ln w="28575">
            <a:solidFill>
              <a:srgbClr val="008080"/>
            </a:solidFill>
            <a:miter lim="800000"/>
            <a:headEnd/>
            <a:tailEnd/>
          </a:ln>
        </p:spPr>
      </p:cxnSp>
    </p:spTree>
    <p:extLst>
      <p:ext uri="{BB962C8B-B14F-4D97-AF65-F5344CB8AC3E}">
        <p14:creationId xmlns:p14="http://schemas.microsoft.com/office/powerpoint/2010/main" val="39844068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ctrTitle"/>
          </p:nvPr>
        </p:nvSpPr>
        <p:spPr>
          <a:xfrm>
            <a:off x="5967" y="2111141"/>
            <a:ext cx="9217024" cy="1749907"/>
          </a:xfrm>
        </p:spPr>
        <p:txBody>
          <a:bodyPr>
            <a:noAutofit/>
          </a:bodyPr>
          <a:lstStyle/>
          <a:p>
            <a:pPr algn="ctr"/>
            <a:r>
              <a:rPr lang="es-CO" sz="3600" dirty="0"/>
              <a:t>III Congreso Internacional de Ciencias Económicas, Administrativas y Contables. </a:t>
            </a:r>
            <a:br>
              <a:rPr lang="es-CO" sz="3600" dirty="0"/>
            </a:br>
            <a:r>
              <a:rPr lang="es-CO" sz="3600" dirty="0"/>
              <a:t>“ Investigación y Desarrollo”</a:t>
            </a:r>
          </a:p>
        </p:txBody>
      </p:sp>
      <p:sp>
        <p:nvSpPr>
          <p:cNvPr id="4" name="3 Marcador de número de diapositiva"/>
          <p:cNvSpPr>
            <a:spLocks noGrp="1"/>
          </p:cNvSpPr>
          <p:nvPr>
            <p:ph type="sldNum" sz="quarter" idx="10"/>
          </p:nvPr>
        </p:nvSpPr>
        <p:spPr>
          <a:xfrm>
            <a:off x="8534400" y="6402388"/>
            <a:ext cx="285750" cy="323850"/>
          </a:xfrm>
        </p:spPr>
        <p:txBody>
          <a:bodyPr/>
          <a:lstStyle/>
          <a:p>
            <a:pPr>
              <a:defRPr/>
            </a:pPr>
            <a:fld id="{436C3D6B-98AF-41D2-8553-E4499C5EBE38}" type="slidenum">
              <a:rPr lang="es-ES_tradnl" sz="1050">
                <a:solidFill>
                  <a:srgbClr val="008080"/>
                </a:solidFill>
                <a:latin typeface="Arial Narrow" panose="020B0606020202030204" pitchFamily="34" charset="0"/>
              </a:rPr>
              <a:pPr>
                <a:defRPr/>
              </a:pPr>
              <a:t>2</a:t>
            </a:fld>
            <a:endParaRPr lang="es-ES_tradnl" sz="1050" dirty="0">
              <a:solidFill>
                <a:srgbClr val="008080"/>
              </a:solidFill>
              <a:latin typeface="Arial Narrow" panose="020B0606020202030204" pitchFamily="34" charset="0"/>
            </a:endParaRPr>
          </a:p>
        </p:txBody>
      </p:sp>
      <p:sp>
        <p:nvSpPr>
          <p:cNvPr id="2" name="Rectángulo 1"/>
          <p:cNvSpPr/>
          <p:nvPr/>
        </p:nvSpPr>
        <p:spPr>
          <a:xfrm>
            <a:off x="4932040" y="4220737"/>
            <a:ext cx="8172400" cy="584775"/>
          </a:xfrm>
          <a:prstGeom prst="rect">
            <a:avLst/>
          </a:prstGeom>
        </p:spPr>
        <p:txBody>
          <a:bodyPr wrap="square">
            <a:spAutoFit/>
          </a:bodyPr>
          <a:lstStyle/>
          <a:p>
            <a:pPr algn="ctr"/>
            <a:r>
              <a:rPr lang="es-CO" sz="3200" b="1" dirty="0">
                <a:latin typeface="Calibri" panose="020F0502020204030204" pitchFamily="34" charset="0"/>
                <a:cs typeface="Arial" charset="0"/>
              </a:rPr>
              <a:t> </a:t>
            </a:r>
            <a:endParaRPr lang="es-CO" sz="3200" b="1" dirty="0"/>
          </a:p>
        </p:txBody>
      </p:sp>
      <p:pic>
        <p:nvPicPr>
          <p:cNvPr id="6" name="Imagen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59832" y="439876"/>
            <a:ext cx="3168352" cy="859500"/>
          </a:xfrm>
          <a:prstGeom prst="rect">
            <a:avLst/>
          </a:prstGeom>
        </p:spPr>
      </p:pic>
      <p:sp>
        <p:nvSpPr>
          <p:cNvPr id="10" name="2 Rectángulo"/>
          <p:cNvSpPr/>
          <p:nvPr/>
        </p:nvSpPr>
        <p:spPr>
          <a:xfrm>
            <a:off x="13356" y="4621730"/>
            <a:ext cx="9036496" cy="461665"/>
          </a:xfrm>
          <a:prstGeom prst="rect">
            <a:avLst/>
          </a:prstGeom>
        </p:spPr>
        <p:txBody>
          <a:bodyPr wrap="square">
            <a:spAutoFit/>
          </a:bodyPr>
          <a:lstStyle/>
          <a:p>
            <a:pPr algn="ctr"/>
            <a:r>
              <a:rPr lang="es-CO" sz="2400" b="1" dirty="0">
                <a:latin typeface="+mn-lt"/>
              </a:rPr>
              <a:t>CUCUTA, 6 DE NOVIEMBRE DEL 2015</a:t>
            </a:r>
            <a:endParaRPr lang="es-CO" sz="2400" i="1"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a:xfrm>
            <a:off x="35496" y="6465888"/>
            <a:ext cx="1905000" cy="323850"/>
          </a:xfrm>
        </p:spPr>
        <p:txBody>
          <a:bodyPr/>
          <a:lstStyle/>
          <a:p>
            <a:pPr>
              <a:defRPr/>
            </a:pPr>
            <a:fld id="{8A025F99-1DAF-4D1C-906F-3757E7DA4970}" type="slidenum">
              <a:rPr lang="es-ES_tradnl" smtClean="0"/>
              <a:pPr>
                <a:defRPr/>
              </a:pPr>
              <a:t>20</a:t>
            </a:fld>
            <a:endParaRPr lang="es-ES_tradnl" dirty="0"/>
          </a:p>
        </p:txBody>
      </p:sp>
      <p:sp>
        <p:nvSpPr>
          <p:cNvPr id="6" name="Título 1"/>
          <p:cNvSpPr txBox="1">
            <a:spLocks/>
          </p:cNvSpPr>
          <p:nvPr/>
        </p:nvSpPr>
        <p:spPr>
          <a:xfrm>
            <a:off x="0" y="133498"/>
            <a:ext cx="8946579" cy="765175"/>
          </a:xfrm>
          <a:prstGeom prst="rect">
            <a:avLst/>
          </a:prstGeom>
        </p:spPr>
        <p:txBody>
          <a:bodyP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pPr algn="ctr"/>
            <a:r>
              <a:rPr lang="es-CO" altLang="es-CO" sz="3600" kern="0" dirty="0"/>
              <a:t>MARCOS NORMATIVOS  DE CONTABILIDAD PÚBLICA EN COLOMBIA</a:t>
            </a:r>
          </a:p>
        </p:txBody>
      </p:sp>
      <p:sp>
        <p:nvSpPr>
          <p:cNvPr id="7" name="18 CuadroTexto"/>
          <p:cNvSpPr txBox="1"/>
          <p:nvPr/>
        </p:nvSpPr>
        <p:spPr>
          <a:xfrm>
            <a:off x="35496" y="1196752"/>
            <a:ext cx="9001000" cy="686342"/>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63500">
              <a:schemeClr val="accent6">
                <a:satMod val="175000"/>
                <a:alpha val="40000"/>
              </a:schemeClr>
            </a:glow>
          </a:effectLst>
        </p:spPr>
        <p:txBody>
          <a:bodyPr wrap="square">
            <a:spAutoFit/>
          </a:bodyPr>
          <a:lstStyle>
            <a:lvl1pPr>
              <a:defRPr sz="2200">
                <a:solidFill>
                  <a:schemeClr val="tx1"/>
                </a:solidFill>
                <a:latin typeface="Century Gothic" pitchFamily="34" charset="0"/>
                <a:cs typeface="Arial" charset="0"/>
              </a:defRPr>
            </a:lvl1pPr>
            <a:lvl2pPr marL="742950" indent="-285750">
              <a:defRPr sz="2200">
                <a:solidFill>
                  <a:schemeClr val="tx1"/>
                </a:solidFill>
                <a:latin typeface="Century Gothic" pitchFamily="34" charset="0"/>
                <a:cs typeface="Arial" charset="0"/>
              </a:defRPr>
            </a:lvl2pPr>
            <a:lvl3pPr marL="1143000" indent="-228600">
              <a:defRPr sz="2200">
                <a:solidFill>
                  <a:schemeClr val="tx1"/>
                </a:solidFill>
                <a:latin typeface="Century Gothic" pitchFamily="34" charset="0"/>
                <a:cs typeface="Arial" charset="0"/>
              </a:defRPr>
            </a:lvl3pPr>
            <a:lvl4pPr marL="1600200" indent="-228600">
              <a:defRPr sz="2200">
                <a:solidFill>
                  <a:schemeClr val="tx1"/>
                </a:solidFill>
                <a:latin typeface="Century Gothic" pitchFamily="34" charset="0"/>
                <a:cs typeface="Arial" charset="0"/>
              </a:defRPr>
            </a:lvl4pPr>
            <a:lvl5pPr marL="2057400" indent="-228600">
              <a:defRPr sz="2200">
                <a:solidFill>
                  <a:schemeClr val="tx1"/>
                </a:solidFill>
                <a:latin typeface="Century Gothic" pitchFamily="34" charset="0"/>
                <a:cs typeface="Arial" charset="0"/>
              </a:defRPr>
            </a:lvl5pPr>
            <a:lvl6pPr marL="2514600" indent="-228600" fontAlgn="base">
              <a:spcBef>
                <a:spcPct val="0"/>
              </a:spcBef>
              <a:spcAft>
                <a:spcPct val="0"/>
              </a:spcAft>
              <a:defRPr sz="2200">
                <a:solidFill>
                  <a:schemeClr val="tx1"/>
                </a:solidFill>
                <a:latin typeface="Century Gothic" pitchFamily="34" charset="0"/>
                <a:cs typeface="Arial" charset="0"/>
              </a:defRPr>
            </a:lvl6pPr>
            <a:lvl7pPr marL="2971800" indent="-228600" fontAlgn="base">
              <a:spcBef>
                <a:spcPct val="0"/>
              </a:spcBef>
              <a:spcAft>
                <a:spcPct val="0"/>
              </a:spcAft>
              <a:defRPr sz="2200">
                <a:solidFill>
                  <a:schemeClr val="tx1"/>
                </a:solidFill>
                <a:latin typeface="Century Gothic" pitchFamily="34" charset="0"/>
                <a:cs typeface="Arial" charset="0"/>
              </a:defRPr>
            </a:lvl7pPr>
            <a:lvl8pPr marL="3429000" indent="-228600" fontAlgn="base">
              <a:spcBef>
                <a:spcPct val="0"/>
              </a:spcBef>
              <a:spcAft>
                <a:spcPct val="0"/>
              </a:spcAft>
              <a:defRPr sz="2200">
                <a:solidFill>
                  <a:schemeClr val="tx1"/>
                </a:solidFill>
                <a:latin typeface="Century Gothic" pitchFamily="34" charset="0"/>
                <a:cs typeface="Arial" charset="0"/>
              </a:defRPr>
            </a:lvl8pPr>
            <a:lvl9pPr marL="3886200" indent="-228600" fontAlgn="base">
              <a:spcBef>
                <a:spcPct val="0"/>
              </a:spcBef>
              <a:spcAft>
                <a:spcPct val="0"/>
              </a:spcAft>
              <a:defRPr sz="2200">
                <a:solidFill>
                  <a:schemeClr val="tx1"/>
                </a:solidFill>
                <a:latin typeface="Century Gothic" pitchFamily="34" charset="0"/>
                <a:cs typeface="Arial" charset="0"/>
              </a:defRPr>
            </a:lvl9pPr>
          </a:lstStyle>
          <a:p>
            <a:pPr algn="ctr" fontAlgn="ctr">
              <a:defRPr/>
            </a:pPr>
            <a:endParaRPr lang="es-ES" sz="500" b="1" dirty="0">
              <a:solidFill>
                <a:srgbClr val="000000"/>
              </a:solidFill>
            </a:endParaRPr>
          </a:p>
          <a:p>
            <a:pPr algn="ctr" fontAlgn="ctr">
              <a:defRPr/>
            </a:pPr>
            <a:r>
              <a:rPr lang="es-ES" sz="2800" b="1" dirty="0">
                <a:solidFill>
                  <a:srgbClr val="000000"/>
                </a:solidFill>
                <a:latin typeface="Calibri" pitchFamily="34" charset="0"/>
              </a:rPr>
              <a:t>RÉGIMEN DE CONTABILIDAD PÚBLICA - RCP</a:t>
            </a:r>
          </a:p>
        </p:txBody>
      </p:sp>
      <p:sp>
        <p:nvSpPr>
          <p:cNvPr id="8" name="_s1030"/>
          <p:cNvSpPr>
            <a:spLocks noChangeArrowheads="1"/>
          </p:cNvSpPr>
          <p:nvPr/>
        </p:nvSpPr>
        <p:spPr bwMode="auto">
          <a:xfrm>
            <a:off x="291753" y="2717949"/>
            <a:ext cx="1648743" cy="720725"/>
          </a:xfrm>
          <a:prstGeom prst="roundRect">
            <a:avLst>
              <a:gd name="adj" fmla="val 16667"/>
            </a:avLst>
          </a:prstGeom>
          <a:gradFill rotWithShape="0">
            <a:gsLst>
              <a:gs pos="0">
                <a:srgbClr val="A6A6A6"/>
              </a:gs>
              <a:gs pos="50000">
                <a:srgbClr val="FFFFFF"/>
              </a:gs>
              <a:gs pos="100000">
                <a:srgbClr val="D9D9D9"/>
              </a:gs>
            </a:gsLst>
            <a:path path="rect">
              <a:fillToRect l="100000" t="100000"/>
            </a:path>
          </a:gradFill>
          <a:ln w="12700" algn="ctr">
            <a:solidFill>
              <a:schemeClr val="tx1"/>
            </a:solidFill>
            <a:round/>
            <a:headEnd/>
            <a:tailEnd/>
          </a:ln>
          <a:effectLst>
            <a:glow rad="63500">
              <a:schemeClr val="accent6">
                <a:satMod val="175000"/>
                <a:alpha val="40000"/>
              </a:schemeClr>
            </a:glo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CO" b="1" dirty="0">
                <a:solidFill>
                  <a:srgbClr val="4E75A3"/>
                </a:solidFill>
              </a:rPr>
              <a:t>NICSP</a:t>
            </a:r>
          </a:p>
        </p:txBody>
      </p:sp>
      <p:sp>
        <p:nvSpPr>
          <p:cNvPr id="9" name="20 CuadroTexto"/>
          <p:cNvSpPr txBox="1">
            <a:spLocks noChangeArrowheads="1"/>
          </p:cNvSpPr>
          <p:nvPr/>
        </p:nvSpPr>
        <p:spPr bwMode="auto">
          <a:xfrm>
            <a:off x="35496" y="3752329"/>
            <a:ext cx="2325430" cy="612775"/>
          </a:xfrm>
          <a:prstGeom prst="rect">
            <a:avLst/>
          </a:prstGeom>
          <a:ln>
            <a:solidFill>
              <a:schemeClr val="tx1"/>
            </a:solidFill>
            <a:headEnd/>
            <a:tailEnd/>
          </a:ln>
          <a:effectLst>
            <a:glow rad="635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ctr">
              <a:spcBef>
                <a:spcPct val="0"/>
              </a:spcBef>
              <a:buFontTx/>
              <a:buNone/>
            </a:pPr>
            <a:r>
              <a:rPr lang="es-ES" altLang="es-CO" sz="2000" b="1" dirty="0"/>
              <a:t>Entidades </a:t>
            </a:r>
          </a:p>
          <a:p>
            <a:pPr algn="ctr" fontAlgn="ctr">
              <a:spcBef>
                <a:spcPct val="0"/>
              </a:spcBef>
              <a:buFontTx/>
              <a:buNone/>
            </a:pPr>
            <a:r>
              <a:rPr lang="es-ES" altLang="es-CO" sz="2000" b="1" dirty="0"/>
              <a:t>Gobierno General</a:t>
            </a:r>
          </a:p>
        </p:txBody>
      </p:sp>
      <p:sp>
        <p:nvSpPr>
          <p:cNvPr id="10" name="20 CuadroTexto"/>
          <p:cNvSpPr txBox="1">
            <a:spLocks noChangeArrowheads="1"/>
          </p:cNvSpPr>
          <p:nvPr/>
        </p:nvSpPr>
        <p:spPr bwMode="auto">
          <a:xfrm>
            <a:off x="4985941" y="3622824"/>
            <a:ext cx="1987550" cy="392112"/>
          </a:xfrm>
          <a:prstGeom prst="rect">
            <a:avLst/>
          </a:prstGeom>
          <a:gradFill rotWithShape="0">
            <a:gsLst>
              <a:gs pos="0">
                <a:srgbClr val="FFFFFF"/>
              </a:gs>
              <a:gs pos="50000">
                <a:srgbClr val="FFFFFF"/>
              </a:gs>
              <a:gs pos="100000">
                <a:srgbClr val="F7B009"/>
              </a:gs>
            </a:gsLst>
            <a:lin ang="0"/>
          </a:gradFill>
          <a:ln w="19050">
            <a:solidFill>
              <a:schemeClr val="tx1"/>
            </a:solidFill>
            <a:miter lim="800000"/>
            <a:headEnd/>
            <a:tailEnd/>
          </a:ln>
          <a:effectLst>
            <a:glow rad="63500">
              <a:schemeClr val="accent4">
                <a:satMod val="175000"/>
                <a:alpha val="40000"/>
              </a:schemeClr>
            </a:glo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ctr">
              <a:spcBef>
                <a:spcPct val="0"/>
              </a:spcBef>
              <a:buFontTx/>
              <a:buNone/>
            </a:pPr>
            <a:r>
              <a:rPr lang="es-ES" altLang="es-CO" sz="1800" b="1" dirty="0"/>
              <a:t>Empresas Públicas</a:t>
            </a:r>
          </a:p>
        </p:txBody>
      </p:sp>
      <p:sp>
        <p:nvSpPr>
          <p:cNvPr id="11" name="_s1030"/>
          <p:cNvSpPr>
            <a:spLocks noChangeArrowheads="1"/>
          </p:cNvSpPr>
          <p:nvPr/>
        </p:nvSpPr>
        <p:spPr bwMode="auto">
          <a:xfrm>
            <a:off x="2268139" y="4439195"/>
            <a:ext cx="3239965" cy="862013"/>
          </a:xfrm>
          <a:prstGeom prst="roundRect">
            <a:avLst>
              <a:gd name="adj" fmla="val 16667"/>
            </a:avLst>
          </a:prstGeom>
          <a:ln>
            <a:solidFill>
              <a:schemeClr val="tx1"/>
            </a:solidFill>
            <a:headEnd/>
            <a:tailEnd/>
          </a:ln>
          <a:effectLst>
            <a:glow rad="63500">
              <a:schemeClr val="accent4">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lgn="ctr">
              <a:lnSpc>
                <a:spcPts val="1600"/>
              </a:lnSpc>
              <a:defRPr/>
            </a:pPr>
            <a:r>
              <a:rPr lang="es-ES" sz="2000" b="1" dirty="0">
                <a:solidFill>
                  <a:srgbClr val="C00000"/>
                </a:solidFill>
                <a:latin typeface="Calibri" pitchFamily="34" charset="0"/>
                <a:cs typeface="Arial" charset="0"/>
              </a:rPr>
              <a:t>Que cotizan en el mercado  de</a:t>
            </a:r>
          </a:p>
          <a:p>
            <a:pPr algn="ctr">
              <a:lnSpc>
                <a:spcPts val="1600"/>
              </a:lnSpc>
              <a:defRPr/>
            </a:pPr>
            <a:r>
              <a:rPr lang="es-ES" sz="2000" b="1" dirty="0">
                <a:solidFill>
                  <a:srgbClr val="C00000"/>
                </a:solidFill>
                <a:latin typeface="Calibri" pitchFamily="34" charset="0"/>
                <a:cs typeface="Arial" charset="0"/>
              </a:rPr>
              <a:t> valores o captan o administran </a:t>
            </a:r>
          </a:p>
          <a:p>
            <a:pPr algn="ctr">
              <a:lnSpc>
                <a:spcPts val="1600"/>
              </a:lnSpc>
              <a:defRPr/>
            </a:pPr>
            <a:r>
              <a:rPr lang="es-ES" sz="2000" b="1" dirty="0">
                <a:solidFill>
                  <a:srgbClr val="C00000"/>
                </a:solidFill>
                <a:latin typeface="Calibri" pitchFamily="34" charset="0"/>
                <a:cs typeface="Arial" charset="0"/>
              </a:rPr>
              <a:t>ahorro del público</a:t>
            </a:r>
          </a:p>
        </p:txBody>
      </p:sp>
      <p:sp>
        <p:nvSpPr>
          <p:cNvPr id="12" name="_s1030"/>
          <p:cNvSpPr>
            <a:spLocks noChangeArrowheads="1"/>
          </p:cNvSpPr>
          <p:nvPr/>
        </p:nvSpPr>
        <p:spPr bwMode="auto">
          <a:xfrm>
            <a:off x="5724128" y="4369940"/>
            <a:ext cx="3312368" cy="787252"/>
          </a:xfrm>
          <a:prstGeom prst="roundRect">
            <a:avLst>
              <a:gd name="adj" fmla="val 16667"/>
            </a:avLst>
          </a:prstGeom>
          <a:ln>
            <a:solidFill>
              <a:schemeClr val="tx1"/>
            </a:solidFill>
            <a:headEnd/>
            <a:tailEnd/>
          </a:ln>
          <a:effectLst>
            <a:glow rad="63500">
              <a:schemeClr val="accent4">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lgn="ctr">
              <a:lnSpc>
                <a:spcPts val="1800"/>
              </a:lnSpc>
              <a:defRPr/>
            </a:pPr>
            <a:r>
              <a:rPr lang="es-ES" sz="2000" b="1" dirty="0">
                <a:solidFill>
                  <a:srgbClr val="4E75A3"/>
                </a:solidFill>
                <a:latin typeface="Calibri" pitchFamily="34" charset="0"/>
                <a:cs typeface="Arial" charset="0"/>
              </a:rPr>
              <a:t>     </a:t>
            </a:r>
          </a:p>
          <a:p>
            <a:pPr algn="ctr">
              <a:lnSpc>
                <a:spcPts val="1800"/>
              </a:lnSpc>
              <a:defRPr/>
            </a:pPr>
            <a:endParaRPr lang="es-ES" sz="2000" b="1" dirty="0">
              <a:solidFill>
                <a:srgbClr val="4E75A3"/>
              </a:solidFill>
              <a:latin typeface="Calibri" pitchFamily="34" charset="0"/>
              <a:cs typeface="Arial" charset="0"/>
            </a:endParaRPr>
          </a:p>
          <a:p>
            <a:pPr algn="ctr">
              <a:lnSpc>
                <a:spcPts val="1800"/>
              </a:lnSpc>
              <a:defRPr/>
            </a:pPr>
            <a:endParaRPr lang="es-ES" sz="2000" b="1" dirty="0">
              <a:solidFill>
                <a:srgbClr val="4E75A3"/>
              </a:solidFill>
              <a:latin typeface="Calibri" pitchFamily="34" charset="0"/>
              <a:cs typeface="Arial" charset="0"/>
            </a:endParaRPr>
          </a:p>
          <a:p>
            <a:pPr algn="ctr">
              <a:lnSpc>
                <a:spcPts val="1800"/>
              </a:lnSpc>
              <a:defRPr/>
            </a:pPr>
            <a:r>
              <a:rPr lang="es-ES" sz="2000" b="1" dirty="0">
                <a:solidFill>
                  <a:srgbClr val="C00000"/>
                </a:solidFill>
                <a:latin typeface="Calibri" pitchFamily="34" charset="0"/>
                <a:cs typeface="Arial" charset="0"/>
              </a:rPr>
              <a:t>Que no cotizan en el mercado</a:t>
            </a:r>
          </a:p>
          <a:p>
            <a:pPr algn="ctr">
              <a:lnSpc>
                <a:spcPts val="1800"/>
              </a:lnSpc>
              <a:defRPr/>
            </a:pPr>
            <a:r>
              <a:rPr lang="es-ES" sz="2000" b="1" dirty="0">
                <a:solidFill>
                  <a:srgbClr val="C00000"/>
                </a:solidFill>
                <a:latin typeface="Calibri" pitchFamily="34" charset="0"/>
                <a:cs typeface="Arial" charset="0"/>
              </a:rPr>
              <a:t> de valores y que  no captan  ni</a:t>
            </a:r>
          </a:p>
          <a:p>
            <a:pPr algn="ctr">
              <a:lnSpc>
                <a:spcPts val="1800"/>
              </a:lnSpc>
              <a:defRPr/>
            </a:pPr>
            <a:r>
              <a:rPr lang="es-ES" sz="2000" b="1" dirty="0">
                <a:solidFill>
                  <a:srgbClr val="C00000"/>
                </a:solidFill>
                <a:latin typeface="Calibri" pitchFamily="34" charset="0"/>
                <a:cs typeface="Arial" charset="0"/>
              </a:rPr>
              <a:t> administran ahorro del público</a:t>
            </a:r>
          </a:p>
          <a:p>
            <a:pPr algn="ctr">
              <a:lnSpc>
                <a:spcPts val="1800"/>
              </a:lnSpc>
              <a:defRPr/>
            </a:pPr>
            <a:endParaRPr lang="es-ES" sz="2000" b="1" dirty="0">
              <a:solidFill>
                <a:srgbClr val="4E75A3"/>
              </a:solidFill>
              <a:latin typeface="Calibri" pitchFamily="34" charset="0"/>
              <a:cs typeface="Arial" charset="0"/>
            </a:endParaRPr>
          </a:p>
          <a:p>
            <a:pPr algn="ctr">
              <a:lnSpc>
                <a:spcPts val="1800"/>
              </a:lnSpc>
              <a:defRPr/>
            </a:pPr>
            <a:endParaRPr lang="es-ES" sz="2000" b="1" dirty="0">
              <a:solidFill>
                <a:srgbClr val="4E75A3"/>
              </a:solidFill>
              <a:latin typeface="Calibri" pitchFamily="34" charset="0"/>
              <a:cs typeface="Arial" charset="0"/>
            </a:endParaRPr>
          </a:p>
          <a:p>
            <a:pPr algn="ctr">
              <a:lnSpc>
                <a:spcPts val="1800"/>
              </a:lnSpc>
              <a:defRPr/>
            </a:pPr>
            <a:endParaRPr lang="es-ES" sz="2000" b="1" dirty="0">
              <a:solidFill>
                <a:srgbClr val="4E75A3"/>
              </a:solidFill>
              <a:latin typeface="Calibri" pitchFamily="34" charset="0"/>
              <a:cs typeface="Arial" charset="0"/>
            </a:endParaRPr>
          </a:p>
        </p:txBody>
      </p:sp>
      <p:sp>
        <p:nvSpPr>
          <p:cNvPr id="13" name="10 CuadroTexto"/>
          <p:cNvSpPr txBox="1">
            <a:spLocks noChangeArrowheads="1"/>
          </p:cNvSpPr>
          <p:nvPr/>
        </p:nvSpPr>
        <p:spPr bwMode="auto">
          <a:xfrm>
            <a:off x="2537866" y="5751546"/>
            <a:ext cx="2639469" cy="923330"/>
          </a:xfrm>
          <a:prstGeom prst="rect">
            <a:avLst/>
          </a:prstGeom>
          <a:ln>
            <a:solidFill>
              <a:schemeClr val="tx1"/>
            </a:solidFill>
            <a:headEnd/>
            <a:tailEnd/>
          </a:ln>
          <a:effectLst>
            <a:glow rad="63500">
              <a:schemeClr val="accent4">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nchor="ctr" anchorCtr="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Wingdings" panose="05000000000000000000" pitchFamily="2" charset="2"/>
              <a:buNone/>
            </a:pPr>
            <a:r>
              <a:rPr lang="es-AR" altLang="es-CO" sz="1800" b="1" dirty="0">
                <a:solidFill>
                  <a:srgbClr val="000000"/>
                </a:solidFill>
              </a:rPr>
              <a:t>Res. 743 / 2013, modificada por la Res 598  10/12/2014 (CGN)</a:t>
            </a:r>
          </a:p>
        </p:txBody>
      </p:sp>
      <p:sp>
        <p:nvSpPr>
          <p:cNvPr id="14" name="_s1030"/>
          <p:cNvSpPr>
            <a:spLocks noChangeArrowheads="1"/>
          </p:cNvSpPr>
          <p:nvPr/>
        </p:nvSpPr>
        <p:spPr bwMode="auto">
          <a:xfrm>
            <a:off x="1763689" y="1954361"/>
            <a:ext cx="3760416" cy="504825"/>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6">
                <a:satMod val="175000"/>
                <a:alpha val="40000"/>
              </a:schemeClr>
            </a:glow>
          </a:effectLst>
        </p:spPr>
        <p:txBody>
          <a:bodyPr wrap="none" anchor="ctr"/>
          <a:lstStyle/>
          <a:p>
            <a:pPr algn="ctr">
              <a:defRPr/>
            </a:pPr>
            <a:r>
              <a:rPr lang="es-CO" sz="3600" b="1" dirty="0">
                <a:solidFill>
                  <a:srgbClr val="4E75A3"/>
                </a:solidFill>
                <a:latin typeface="Calibri" pitchFamily="34" charset="0"/>
                <a:cs typeface="Arial" charset="0"/>
              </a:rPr>
              <a:t>Alineado con </a:t>
            </a:r>
            <a:endParaRPr lang="es-ES" sz="3600" b="1" dirty="0">
              <a:solidFill>
                <a:srgbClr val="4E75A3"/>
              </a:solidFill>
              <a:latin typeface="Calibri" pitchFamily="34" charset="0"/>
              <a:cs typeface="Arial" charset="0"/>
            </a:endParaRPr>
          </a:p>
        </p:txBody>
      </p:sp>
      <p:sp>
        <p:nvSpPr>
          <p:cNvPr id="15" name="10 CuadroTexto"/>
          <p:cNvSpPr txBox="1">
            <a:spLocks noChangeArrowheads="1"/>
          </p:cNvSpPr>
          <p:nvPr/>
        </p:nvSpPr>
        <p:spPr bwMode="auto">
          <a:xfrm>
            <a:off x="194923" y="4891807"/>
            <a:ext cx="1777986" cy="769441"/>
          </a:xfrm>
          <a:prstGeom prst="rect">
            <a:avLst/>
          </a:prstGeom>
          <a:gradFill rotWithShape="0">
            <a:gsLst>
              <a:gs pos="0">
                <a:schemeClr val="bg1">
                  <a:lumMod val="75000"/>
                </a:schemeClr>
              </a:gs>
              <a:gs pos="14000">
                <a:srgbClr val="FFFFFF"/>
              </a:gs>
              <a:gs pos="50000">
                <a:srgbClr val="FFFFFF"/>
              </a:gs>
              <a:gs pos="100000">
                <a:schemeClr val="bg1"/>
              </a:gs>
            </a:gsLst>
            <a:lin ang="5400000"/>
          </a:gradFill>
          <a:ln w="6350" algn="ctr">
            <a:solidFill>
              <a:schemeClr val="tx1"/>
            </a:solidFill>
            <a:miter lim="800000"/>
            <a:headEnd/>
            <a:tailEnd/>
          </a:ln>
          <a:effectLst>
            <a:glow rad="63500">
              <a:schemeClr val="accent6">
                <a:satMod val="175000"/>
                <a:alpha val="40000"/>
              </a:schemeClr>
            </a:glow>
          </a:effectLst>
        </p:spPr>
        <p:txBody>
          <a:bodyPr wrap="none" anchor="ctr" anchorCtr="1">
            <a:spAutoFit/>
          </a:bodyPr>
          <a:lstStyle>
            <a:lvl1pPr>
              <a:defRPr sz="2200">
                <a:solidFill>
                  <a:schemeClr val="tx1"/>
                </a:solidFill>
                <a:latin typeface="Century Gothic" pitchFamily="34" charset="0"/>
                <a:cs typeface="Arial" charset="0"/>
              </a:defRPr>
            </a:lvl1pPr>
            <a:lvl2pPr marL="742950" indent="-285750">
              <a:defRPr sz="2200">
                <a:solidFill>
                  <a:schemeClr val="tx1"/>
                </a:solidFill>
                <a:latin typeface="Century Gothic" pitchFamily="34" charset="0"/>
                <a:cs typeface="Arial" charset="0"/>
              </a:defRPr>
            </a:lvl2pPr>
            <a:lvl3pPr marL="1143000" indent="-228600">
              <a:defRPr sz="2200">
                <a:solidFill>
                  <a:schemeClr val="tx1"/>
                </a:solidFill>
                <a:latin typeface="Century Gothic" pitchFamily="34" charset="0"/>
                <a:cs typeface="Arial" charset="0"/>
              </a:defRPr>
            </a:lvl3pPr>
            <a:lvl4pPr marL="1600200" indent="-228600">
              <a:defRPr sz="2200">
                <a:solidFill>
                  <a:schemeClr val="tx1"/>
                </a:solidFill>
                <a:latin typeface="Century Gothic" pitchFamily="34" charset="0"/>
                <a:cs typeface="Arial" charset="0"/>
              </a:defRPr>
            </a:lvl4pPr>
            <a:lvl5pPr marL="2057400" indent="-228600">
              <a:defRPr sz="2200">
                <a:solidFill>
                  <a:schemeClr val="tx1"/>
                </a:solidFill>
                <a:latin typeface="Century Gothic" pitchFamily="34" charset="0"/>
                <a:cs typeface="Arial" charset="0"/>
              </a:defRPr>
            </a:lvl5pPr>
            <a:lvl6pPr marL="2514600" indent="-228600" fontAlgn="base">
              <a:spcBef>
                <a:spcPct val="0"/>
              </a:spcBef>
              <a:spcAft>
                <a:spcPct val="0"/>
              </a:spcAft>
              <a:defRPr sz="2200">
                <a:solidFill>
                  <a:schemeClr val="tx1"/>
                </a:solidFill>
                <a:latin typeface="Century Gothic" pitchFamily="34" charset="0"/>
                <a:cs typeface="Arial" charset="0"/>
              </a:defRPr>
            </a:lvl6pPr>
            <a:lvl7pPr marL="2971800" indent="-228600" fontAlgn="base">
              <a:spcBef>
                <a:spcPct val="0"/>
              </a:spcBef>
              <a:spcAft>
                <a:spcPct val="0"/>
              </a:spcAft>
              <a:defRPr sz="2200">
                <a:solidFill>
                  <a:schemeClr val="tx1"/>
                </a:solidFill>
                <a:latin typeface="Century Gothic" pitchFamily="34" charset="0"/>
                <a:cs typeface="Arial" charset="0"/>
              </a:defRPr>
            </a:lvl7pPr>
            <a:lvl8pPr marL="3429000" indent="-228600" fontAlgn="base">
              <a:spcBef>
                <a:spcPct val="0"/>
              </a:spcBef>
              <a:spcAft>
                <a:spcPct val="0"/>
              </a:spcAft>
              <a:defRPr sz="2200">
                <a:solidFill>
                  <a:schemeClr val="tx1"/>
                </a:solidFill>
                <a:latin typeface="Century Gothic" pitchFamily="34" charset="0"/>
                <a:cs typeface="Arial" charset="0"/>
              </a:defRPr>
            </a:lvl8pPr>
            <a:lvl9pPr marL="3886200" indent="-228600" fontAlgn="base">
              <a:spcBef>
                <a:spcPct val="0"/>
              </a:spcBef>
              <a:spcAft>
                <a:spcPct val="0"/>
              </a:spcAft>
              <a:defRPr sz="2200">
                <a:solidFill>
                  <a:schemeClr val="tx1"/>
                </a:solidFill>
                <a:latin typeface="Century Gothic" pitchFamily="34" charset="0"/>
                <a:cs typeface="Arial" charset="0"/>
              </a:defRPr>
            </a:lvl9pPr>
          </a:lstStyle>
          <a:p>
            <a:pPr algn="ctr">
              <a:buFont typeface="Wingdings" pitchFamily="2" charset="2"/>
              <a:buNone/>
              <a:defRPr/>
            </a:pPr>
            <a:r>
              <a:rPr lang="es-AR" sz="2000" b="1" dirty="0">
                <a:solidFill>
                  <a:srgbClr val="000000"/>
                </a:solidFill>
                <a:latin typeface="Calibri" pitchFamily="34" charset="0"/>
              </a:rPr>
              <a:t>Proyecto de </a:t>
            </a:r>
          </a:p>
          <a:p>
            <a:pPr algn="ctr">
              <a:buFont typeface="Wingdings" pitchFamily="2" charset="2"/>
              <a:buNone/>
              <a:defRPr/>
            </a:pPr>
            <a:r>
              <a:rPr lang="es-AR" sz="2000" b="1" dirty="0">
                <a:solidFill>
                  <a:srgbClr val="000000"/>
                </a:solidFill>
                <a:latin typeface="Calibri" pitchFamily="34" charset="0"/>
              </a:rPr>
              <a:t>Modernización</a:t>
            </a:r>
          </a:p>
        </p:txBody>
      </p:sp>
      <p:sp>
        <p:nvSpPr>
          <p:cNvPr id="16" name="_s1030"/>
          <p:cNvSpPr>
            <a:spLocks noChangeArrowheads="1"/>
          </p:cNvSpPr>
          <p:nvPr/>
        </p:nvSpPr>
        <p:spPr bwMode="auto">
          <a:xfrm>
            <a:off x="5148064" y="2719536"/>
            <a:ext cx="2016224" cy="574675"/>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4">
                <a:satMod val="175000"/>
                <a:alpha val="40000"/>
              </a:schemeClr>
            </a:glow>
          </a:effectLst>
        </p:spPr>
        <p:txBody>
          <a:bodyPr wrap="none" anchor="ctr"/>
          <a:lstStyle/>
          <a:p>
            <a:pPr algn="ctr">
              <a:defRPr/>
            </a:pPr>
            <a:r>
              <a:rPr lang="es-ES" sz="3200" b="1" dirty="0">
                <a:solidFill>
                  <a:srgbClr val="4E75A3"/>
                </a:solidFill>
                <a:cs typeface="Arial" charset="0"/>
              </a:rPr>
              <a:t>NIC / NIIF</a:t>
            </a:r>
          </a:p>
        </p:txBody>
      </p:sp>
      <p:sp>
        <p:nvSpPr>
          <p:cNvPr id="17" name="Line 27"/>
          <p:cNvSpPr>
            <a:spLocks noChangeShapeType="1"/>
          </p:cNvSpPr>
          <p:nvPr/>
        </p:nvSpPr>
        <p:spPr bwMode="auto">
          <a:xfrm>
            <a:off x="4120754" y="1883094"/>
            <a:ext cx="0" cy="71267"/>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cxnSp>
        <p:nvCxnSpPr>
          <p:cNvPr id="18" name="AutoShape 28"/>
          <p:cNvCxnSpPr>
            <a:cxnSpLocks noChangeShapeType="1"/>
            <a:stCxn id="14" idx="2"/>
            <a:endCxn id="8" idx="0"/>
          </p:cNvCxnSpPr>
          <p:nvPr/>
        </p:nvCxnSpPr>
        <p:spPr bwMode="auto">
          <a:xfrm rot="5400000">
            <a:off x="2250630" y="1324681"/>
            <a:ext cx="258763" cy="2527772"/>
          </a:xfrm>
          <a:prstGeom prst="bentConnector3">
            <a:avLst>
              <a:gd name="adj1" fmla="val 50000"/>
            </a:avLst>
          </a:prstGeom>
          <a:noFill/>
          <a:ln w="2540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29"/>
          <p:cNvCxnSpPr>
            <a:cxnSpLocks noChangeShapeType="1"/>
            <a:stCxn id="14" idx="2"/>
            <a:endCxn id="16" idx="0"/>
          </p:cNvCxnSpPr>
          <p:nvPr/>
        </p:nvCxnSpPr>
        <p:spPr bwMode="auto">
          <a:xfrm rot="16200000" flipH="1">
            <a:off x="4769861" y="1333221"/>
            <a:ext cx="260350" cy="2512279"/>
          </a:xfrm>
          <a:prstGeom prst="bentConnector3">
            <a:avLst>
              <a:gd name="adj1" fmla="val 50000"/>
            </a:avLst>
          </a:prstGeom>
          <a:noFill/>
          <a:ln w="2540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10 CuadroTexto"/>
          <p:cNvSpPr txBox="1">
            <a:spLocks noChangeArrowheads="1"/>
          </p:cNvSpPr>
          <p:nvPr/>
        </p:nvSpPr>
        <p:spPr bwMode="auto">
          <a:xfrm>
            <a:off x="6086350" y="5504011"/>
            <a:ext cx="2662114" cy="708025"/>
          </a:xfrm>
          <a:prstGeom prst="rect">
            <a:avLst/>
          </a:prstGeom>
          <a:ln>
            <a:solidFill>
              <a:schemeClr val="tx1"/>
            </a:solidFill>
            <a:headEnd/>
            <a:tailEnd/>
          </a:ln>
          <a:effectLst>
            <a:glow rad="63500">
              <a:schemeClr val="accent4">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nchor="ctr" anchorCtr="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Wingdings" panose="05000000000000000000" pitchFamily="2" charset="2"/>
              <a:buNone/>
            </a:pPr>
            <a:r>
              <a:rPr lang="es-AR" altLang="es-CO" sz="2000" b="1" dirty="0">
                <a:solidFill>
                  <a:srgbClr val="000000"/>
                </a:solidFill>
              </a:rPr>
              <a:t>Res. 414 de 2014</a:t>
            </a:r>
          </a:p>
          <a:p>
            <a:pPr algn="ctr">
              <a:spcBef>
                <a:spcPct val="0"/>
              </a:spcBef>
              <a:buFont typeface="Wingdings" panose="05000000000000000000" pitchFamily="2" charset="2"/>
              <a:buNone/>
            </a:pPr>
            <a:r>
              <a:rPr lang="es-AR" altLang="es-CO" sz="2000" b="1" dirty="0">
                <a:solidFill>
                  <a:srgbClr val="000000"/>
                </a:solidFill>
              </a:rPr>
              <a:t>(CGN)</a:t>
            </a:r>
          </a:p>
        </p:txBody>
      </p:sp>
      <p:sp>
        <p:nvSpPr>
          <p:cNvPr id="21" name="10 CuadroTexto"/>
          <p:cNvSpPr txBox="1">
            <a:spLocks noChangeArrowheads="1"/>
          </p:cNvSpPr>
          <p:nvPr/>
        </p:nvSpPr>
        <p:spPr bwMode="auto">
          <a:xfrm>
            <a:off x="66148" y="5980639"/>
            <a:ext cx="2033955" cy="769441"/>
          </a:xfrm>
          <a:prstGeom prst="rect">
            <a:avLst/>
          </a:prstGeom>
          <a:gradFill rotWithShape="0">
            <a:gsLst>
              <a:gs pos="0">
                <a:schemeClr val="bg1">
                  <a:lumMod val="75000"/>
                </a:schemeClr>
              </a:gs>
              <a:gs pos="14000">
                <a:srgbClr val="FFFFFF"/>
              </a:gs>
              <a:gs pos="50000">
                <a:srgbClr val="FFFFFF"/>
              </a:gs>
              <a:gs pos="100000">
                <a:schemeClr val="bg1"/>
              </a:gs>
            </a:gsLst>
            <a:lin ang="5400000"/>
          </a:gradFill>
          <a:ln w="6350" algn="ctr">
            <a:solidFill>
              <a:schemeClr val="tx1"/>
            </a:solidFill>
            <a:miter lim="800000"/>
            <a:headEnd/>
            <a:tailEnd/>
          </a:ln>
          <a:effectLst>
            <a:glow rad="63500">
              <a:schemeClr val="accent6">
                <a:satMod val="175000"/>
                <a:alpha val="40000"/>
              </a:schemeClr>
            </a:glow>
          </a:effectLst>
        </p:spPr>
        <p:txBody>
          <a:bodyPr wrap="none" anchor="ctr" anchorCtr="1">
            <a:spAutoFit/>
          </a:bodyPr>
          <a:lstStyle>
            <a:lvl1pPr>
              <a:defRPr sz="2200">
                <a:solidFill>
                  <a:schemeClr val="tx1"/>
                </a:solidFill>
                <a:latin typeface="Century Gothic" pitchFamily="34" charset="0"/>
                <a:cs typeface="Arial" charset="0"/>
              </a:defRPr>
            </a:lvl1pPr>
            <a:lvl2pPr marL="742950" indent="-285750">
              <a:defRPr sz="2200">
                <a:solidFill>
                  <a:schemeClr val="tx1"/>
                </a:solidFill>
                <a:latin typeface="Century Gothic" pitchFamily="34" charset="0"/>
                <a:cs typeface="Arial" charset="0"/>
              </a:defRPr>
            </a:lvl2pPr>
            <a:lvl3pPr marL="1143000" indent="-228600">
              <a:defRPr sz="2200">
                <a:solidFill>
                  <a:schemeClr val="tx1"/>
                </a:solidFill>
                <a:latin typeface="Century Gothic" pitchFamily="34" charset="0"/>
                <a:cs typeface="Arial" charset="0"/>
              </a:defRPr>
            </a:lvl3pPr>
            <a:lvl4pPr marL="1600200" indent="-228600">
              <a:defRPr sz="2200">
                <a:solidFill>
                  <a:schemeClr val="tx1"/>
                </a:solidFill>
                <a:latin typeface="Century Gothic" pitchFamily="34" charset="0"/>
                <a:cs typeface="Arial" charset="0"/>
              </a:defRPr>
            </a:lvl4pPr>
            <a:lvl5pPr marL="2057400" indent="-228600">
              <a:defRPr sz="2200">
                <a:solidFill>
                  <a:schemeClr val="tx1"/>
                </a:solidFill>
                <a:latin typeface="Century Gothic" pitchFamily="34" charset="0"/>
                <a:cs typeface="Arial" charset="0"/>
              </a:defRPr>
            </a:lvl5pPr>
            <a:lvl6pPr marL="2514600" indent="-228600" fontAlgn="base">
              <a:spcBef>
                <a:spcPct val="0"/>
              </a:spcBef>
              <a:spcAft>
                <a:spcPct val="0"/>
              </a:spcAft>
              <a:defRPr sz="2200">
                <a:solidFill>
                  <a:schemeClr val="tx1"/>
                </a:solidFill>
                <a:latin typeface="Century Gothic" pitchFamily="34" charset="0"/>
                <a:cs typeface="Arial" charset="0"/>
              </a:defRPr>
            </a:lvl6pPr>
            <a:lvl7pPr marL="2971800" indent="-228600" fontAlgn="base">
              <a:spcBef>
                <a:spcPct val="0"/>
              </a:spcBef>
              <a:spcAft>
                <a:spcPct val="0"/>
              </a:spcAft>
              <a:defRPr sz="2200">
                <a:solidFill>
                  <a:schemeClr val="tx1"/>
                </a:solidFill>
                <a:latin typeface="Century Gothic" pitchFamily="34" charset="0"/>
                <a:cs typeface="Arial" charset="0"/>
              </a:defRPr>
            </a:lvl7pPr>
            <a:lvl8pPr marL="3429000" indent="-228600" fontAlgn="base">
              <a:spcBef>
                <a:spcPct val="0"/>
              </a:spcBef>
              <a:spcAft>
                <a:spcPct val="0"/>
              </a:spcAft>
              <a:defRPr sz="2200">
                <a:solidFill>
                  <a:schemeClr val="tx1"/>
                </a:solidFill>
                <a:latin typeface="Century Gothic" pitchFamily="34" charset="0"/>
                <a:cs typeface="Arial" charset="0"/>
              </a:defRPr>
            </a:lvl8pPr>
            <a:lvl9pPr marL="3886200" indent="-228600" fontAlgn="base">
              <a:spcBef>
                <a:spcPct val="0"/>
              </a:spcBef>
              <a:spcAft>
                <a:spcPct val="0"/>
              </a:spcAft>
              <a:defRPr sz="2200">
                <a:solidFill>
                  <a:schemeClr val="tx1"/>
                </a:solidFill>
                <a:latin typeface="Century Gothic" pitchFamily="34" charset="0"/>
                <a:cs typeface="Arial" charset="0"/>
              </a:defRPr>
            </a:lvl9pPr>
          </a:lstStyle>
          <a:p>
            <a:pPr algn="ctr">
              <a:buFont typeface="Wingdings" pitchFamily="2" charset="2"/>
              <a:buNone/>
              <a:defRPr/>
            </a:pPr>
            <a:r>
              <a:rPr lang="es-AR" sz="2000" b="1" dirty="0">
                <a:solidFill>
                  <a:srgbClr val="000000"/>
                </a:solidFill>
                <a:latin typeface="Calibri" pitchFamily="34" charset="0"/>
              </a:rPr>
              <a:t>Res. 533 de  2015</a:t>
            </a:r>
          </a:p>
          <a:p>
            <a:pPr algn="ctr">
              <a:buFont typeface="Wingdings" pitchFamily="2" charset="2"/>
              <a:buNone/>
              <a:defRPr/>
            </a:pPr>
            <a:r>
              <a:rPr lang="es-AR" sz="2000" b="1" dirty="0">
                <a:solidFill>
                  <a:srgbClr val="000000"/>
                </a:solidFill>
                <a:latin typeface="Calibri" pitchFamily="34" charset="0"/>
              </a:rPr>
              <a:t>Inst. 002  2015</a:t>
            </a:r>
          </a:p>
        </p:txBody>
      </p:sp>
      <p:sp>
        <p:nvSpPr>
          <p:cNvPr id="22" name="Flecha abajo 21"/>
          <p:cNvSpPr/>
          <p:nvPr/>
        </p:nvSpPr>
        <p:spPr>
          <a:xfrm>
            <a:off x="998190" y="4473153"/>
            <a:ext cx="287337" cy="323999"/>
          </a:xfrm>
          <a:prstGeom prst="downArrow">
            <a:avLst/>
          </a:prstGeom>
          <a:gradFill>
            <a:gsLst>
              <a:gs pos="50000">
                <a:srgbClr val="0070C0"/>
              </a:gs>
              <a:gs pos="0">
                <a:schemeClr val="tx2">
                  <a:lumMod val="75000"/>
                </a:schemeClr>
              </a:gs>
              <a:gs pos="100000">
                <a:srgbClr val="002060"/>
              </a:gs>
            </a:gsLst>
            <a:lin ang="0" scaled="0"/>
          </a:gradFill>
          <a:ln>
            <a:solidFill>
              <a:schemeClr val="tx1"/>
            </a:solid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23" name="Flecha abajo 22"/>
          <p:cNvSpPr/>
          <p:nvPr/>
        </p:nvSpPr>
        <p:spPr>
          <a:xfrm>
            <a:off x="998191" y="5761062"/>
            <a:ext cx="287337" cy="332234"/>
          </a:xfrm>
          <a:prstGeom prst="downArrow">
            <a:avLst/>
          </a:prstGeom>
          <a:gradFill>
            <a:gsLst>
              <a:gs pos="50000">
                <a:srgbClr val="0070C0"/>
              </a:gs>
              <a:gs pos="0">
                <a:schemeClr val="tx2">
                  <a:lumMod val="75000"/>
                </a:schemeClr>
              </a:gs>
              <a:gs pos="100000">
                <a:srgbClr val="002060"/>
              </a:gs>
            </a:gsLst>
            <a:lin ang="0" scaled="0"/>
          </a:gradFill>
          <a:ln>
            <a:solidFill>
              <a:schemeClr val="tx1"/>
            </a:solid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cxnSp>
        <p:nvCxnSpPr>
          <p:cNvPr id="24" name="Conector angular 23"/>
          <p:cNvCxnSpPr>
            <a:stCxn id="10" idx="2"/>
            <a:endCxn id="11" idx="0"/>
          </p:cNvCxnSpPr>
          <p:nvPr/>
        </p:nvCxnSpPr>
        <p:spPr>
          <a:xfrm rot="5400000">
            <a:off x="4721790" y="3181268"/>
            <a:ext cx="424259" cy="2091594"/>
          </a:xfrm>
          <a:prstGeom prst="bentConnector3">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angular 24"/>
          <p:cNvCxnSpPr/>
          <p:nvPr/>
        </p:nvCxnSpPr>
        <p:spPr>
          <a:xfrm rot="16200000" flipH="1">
            <a:off x="6457554" y="3527228"/>
            <a:ext cx="355004" cy="1310679"/>
          </a:xfrm>
          <a:prstGeom prst="bentConnector3">
            <a:avLst>
              <a:gd name="adj1" fmla="val 50000"/>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6" name="Flecha abajo 25"/>
          <p:cNvSpPr/>
          <p:nvPr/>
        </p:nvSpPr>
        <p:spPr>
          <a:xfrm>
            <a:off x="3617987" y="5375299"/>
            <a:ext cx="288925" cy="285949"/>
          </a:xfrm>
          <a:prstGeom prst="downArrow">
            <a:avLst/>
          </a:prstGeom>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27" name="Flecha abajo 26"/>
          <p:cNvSpPr/>
          <p:nvPr/>
        </p:nvSpPr>
        <p:spPr>
          <a:xfrm>
            <a:off x="7308999" y="5229200"/>
            <a:ext cx="287337" cy="239143"/>
          </a:xfrm>
          <a:prstGeom prst="downArrow">
            <a:avLst/>
          </a:prstGeom>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28" name="Flecha abajo 27"/>
          <p:cNvSpPr/>
          <p:nvPr/>
        </p:nvSpPr>
        <p:spPr>
          <a:xfrm>
            <a:off x="5849541" y="3339653"/>
            <a:ext cx="287338" cy="233363"/>
          </a:xfrm>
          <a:prstGeom prst="downArrow">
            <a:avLst/>
          </a:prstGeom>
          <a:solidFill>
            <a:schemeClr val="bg1">
              <a:lumMod val="75000"/>
            </a:schemeClr>
          </a:solidFill>
          <a:ln>
            <a:solidFill>
              <a:schemeClr val="tx1"/>
            </a:solidFill>
          </a:ln>
          <a:effectLst>
            <a:glow rad="63500">
              <a:schemeClr val="accent4">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32" name="Flecha abajo 31"/>
          <p:cNvSpPr/>
          <p:nvPr/>
        </p:nvSpPr>
        <p:spPr>
          <a:xfrm>
            <a:off x="1026872" y="3451226"/>
            <a:ext cx="287338" cy="234948"/>
          </a:xfrm>
          <a:prstGeom prst="downArrow">
            <a:avLst/>
          </a:prstGeom>
          <a:gradFill>
            <a:gsLst>
              <a:gs pos="50000">
                <a:srgbClr val="0070C0"/>
              </a:gs>
              <a:gs pos="0">
                <a:schemeClr val="tx2">
                  <a:lumMod val="75000"/>
                </a:schemeClr>
              </a:gs>
              <a:gs pos="100000">
                <a:srgbClr val="002060"/>
              </a:gs>
            </a:gsLst>
            <a:lin ang="0" scaled="0"/>
          </a:gradFill>
          <a:ln>
            <a:solidFill>
              <a:schemeClr val="tx1"/>
            </a:solid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Tree>
    <p:extLst>
      <p:ext uri="{BB962C8B-B14F-4D97-AF65-F5344CB8AC3E}">
        <p14:creationId xmlns:p14="http://schemas.microsoft.com/office/powerpoint/2010/main" val="32903075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Título"/>
          <p:cNvSpPr>
            <a:spLocks noGrp="1"/>
          </p:cNvSpPr>
          <p:nvPr>
            <p:ph type="ctrTitle"/>
          </p:nvPr>
        </p:nvSpPr>
        <p:spPr>
          <a:xfrm>
            <a:off x="150217" y="-27384"/>
            <a:ext cx="8885833" cy="1224136"/>
          </a:xfrm>
        </p:spPr>
        <p:txBody>
          <a:bodyPr/>
          <a:lstStyle/>
          <a:p>
            <a:pPr algn="ctr"/>
            <a:r>
              <a:rPr lang="es-ES" sz="4000" dirty="0">
                <a:effectLst>
                  <a:outerShdw blurRad="38100" dist="38100" dir="2700000" algn="tl">
                    <a:srgbClr val="000000"/>
                  </a:outerShdw>
                </a:effectLst>
                <a:latin typeface="Calibri" pitchFamily="34" charset="0"/>
                <a:cs typeface="Arial" charset="0"/>
              </a:rPr>
              <a:t>MODELOS DE CONTABILIDAD</a:t>
            </a:r>
            <a:br>
              <a:rPr lang="es-ES" sz="4000" dirty="0">
                <a:effectLst>
                  <a:outerShdw blurRad="38100" dist="38100" dir="2700000" algn="tl">
                    <a:srgbClr val="000000"/>
                  </a:outerShdw>
                </a:effectLst>
                <a:latin typeface="Calibri" pitchFamily="34" charset="0"/>
                <a:cs typeface="Arial" charset="0"/>
              </a:rPr>
            </a:br>
            <a:r>
              <a:rPr lang="es-ES" sz="4000" dirty="0">
                <a:effectLst>
                  <a:outerShdw blurRad="38100" dist="38100" dir="2700000" algn="tl">
                    <a:srgbClr val="000000"/>
                  </a:outerShdw>
                </a:effectLst>
                <a:latin typeface="Calibri" pitchFamily="34" charset="0"/>
                <a:cs typeface="Arial" charset="0"/>
              </a:rPr>
              <a:t> - CONVERGENCIA -</a:t>
            </a:r>
            <a:br>
              <a:rPr lang="es-ES" sz="4000" dirty="0">
                <a:effectLst>
                  <a:outerShdw blurRad="38100" dist="38100" dir="2700000" algn="tl">
                    <a:srgbClr val="000000"/>
                  </a:outerShdw>
                </a:effectLst>
                <a:latin typeface="Calibri" pitchFamily="34" charset="0"/>
                <a:cs typeface="Arial" charset="0"/>
              </a:rPr>
            </a:br>
            <a:endParaRPr lang="es-CO" sz="4000" dirty="0"/>
          </a:p>
        </p:txBody>
      </p:sp>
      <p:sp>
        <p:nvSpPr>
          <p:cNvPr id="4" name="3 Marcador de número de diapositiva"/>
          <p:cNvSpPr>
            <a:spLocks noGrp="1"/>
          </p:cNvSpPr>
          <p:nvPr>
            <p:ph type="sldNum" sz="quarter" idx="15"/>
          </p:nvPr>
        </p:nvSpPr>
        <p:spPr/>
        <p:txBody>
          <a:bodyPr/>
          <a:lstStyle/>
          <a:p>
            <a:pPr>
              <a:defRPr/>
            </a:pPr>
            <a:fld id="{BD78BF63-D6E5-49D8-99EB-4D36175B83F1}" type="slidenum">
              <a:rPr lang="es-ES_tradnl" smtClean="0"/>
              <a:pPr>
                <a:defRPr/>
              </a:pPr>
              <a:t>21</a:t>
            </a:fld>
            <a:endParaRPr lang="es-ES_tradnl" dirty="0"/>
          </a:p>
        </p:txBody>
      </p:sp>
      <p:graphicFrame>
        <p:nvGraphicFramePr>
          <p:cNvPr id="18" name="17 Marcador de SmartArt"/>
          <p:cNvGraphicFramePr>
            <a:graphicFrameLocks noGrp="1"/>
          </p:cNvGraphicFramePr>
          <p:nvPr>
            <p:ph type="dgm" sz="quarter" idx="13"/>
          </p:nvPr>
        </p:nvGraphicFramePr>
        <p:xfrm>
          <a:off x="35496" y="1341438"/>
          <a:ext cx="9034139" cy="5448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18 CuadroTexto"/>
          <p:cNvSpPr txBox="1"/>
          <p:nvPr/>
        </p:nvSpPr>
        <p:spPr>
          <a:xfrm>
            <a:off x="35496" y="3337711"/>
            <a:ext cx="2304256" cy="1034129"/>
          </a:xfrm>
          <a:prstGeom prst="rect">
            <a:avLst/>
          </a:prstGeom>
          <a:noFill/>
        </p:spPr>
        <p:txBody>
          <a:bodyPr wrap="square" rtlCol="0">
            <a:spAutoFit/>
          </a:bodyPr>
          <a:lstStyle/>
          <a:p>
            <a:pPr algn="ctr"/>
            <a:r>
              <a:rPr lang="es-ES" sz="1800" b="1" spc="30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MODELOS </a:t>
            </a:r>
          </a:p>
          <a:p>
            <a:pPr algn="ctr"/>
            <a:r>
              <a:rPr lang="es-ES" sz="1800" b="1" spc="30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DE</a:t>
            </a:r>
          </a:p>
          <a:p>
            <a:pPr algn="ctr"/>
            <a:r>
              <a:rPr lang="es-ES" sz="1800" b="1" spc="30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CONTABILIDAD</a:t>
            </a:r>
            <a:endParaRPr lang="es-CO" sz="1800" dirty="0">
              <a:solidFill>
                <a:schemeClr val="accent6">
                  <a:lumMod val="75000"/>
                </a:schemeClr>
              </a:solidFill>
            </a:endParaRPr>
          </a:p>
        </p:txBody>
      </p:sp>
      <p:sp>
        <p:nvSpPr>
          <p:cNvPr id="20" name="_s1030"/>
          <p:cNvSpPr>
            <a:spLocks noChangeArrowheads="1"/>
          </p:cNvSpPr>
          <p:nvPr/>
        </p:nvSpPr>
        <p:spPr bwMode="auto">
          <a:xfrm>
            <a:off x="7453149" y="1462352"/>
            <a:ext cx="1582901" cy="1318576"/>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4">
                <a:satMod val="175000"/>
                <a:alpha val="40000"/>
              </a:schemeClr>
            </a:glow>
          </a:effectLst>
        </p:spPr>
        <p:txBody>
          <a:bodyPr wrap="none" anchor="ctr"/>
          <a:lstStyle/>
          <a:p>
            <a:pPr algn="ctr" fontAlgn="auto">
              <a:spcBef>
                <a:spcPts val="0"/>
              </a:spcBef>
              <a:spcAft>
                <a:spcPts val="0"/>
              </a:spcAft>
              <a:defRPr/>
            </a:pPr>
            <a:r>
              <a:rPr lang="es-ES" sz="3200" b="1" dirty="0">
                <a:solidFill>
                  <a:schemeClr val="accent6"/>
                </a:solidFill>
                <a:effectLst>
                  <a:outerShdw blurRad="38100" dist="38100" dir="2700000" algn="tl">
                    <a:srgbClr val="000000">
                      <a:alpha val="43137"/>
                    </a:srgbClr>
                  </a:outerShdw>
                </a:effectLst>
                <a:latin typeface="Calibri" panose="020F0502020204030204" pitchFamily="34" charset="0"/>
              </a:rPr>
              <a:t>NIIF</a:t>
            </a:r>
          </a:p>
          <a:p>
            <a:pPr algn="ctr" fontAlgn="auto">
              <a:spcBef>
                <a:spcPts val="0"/>
              </a:spcBef>
              <a:spcAft>
                <a:spcPts val="0"/>
              </a:spcAft>
              <a:defRPr/>
            </a:pPr>
            <a:r>
              <a:rPr lang="es-ES" sz="1900" b="1" dirty="0">
                <a:solidFill>
                  <a:schemeClr val="accent6"/>
                </a:solidFill>
                <a:effectLst>
                  <a:outerShdw blurRad="38100" dist="38100" dir="2700000" algn="tl">
                    <a:srgbClr val="000000">
                      <a:alpha val="43137"/>
                    </a:srgbClr>
                  </a:outerShdw>
                </a:effectLst>
                <a:latin typeface="Calibri" panose="020F0502020204030204" pitchFamily="34" charset="0"/>
              </a:rPr>
              <a:t>Resoluciones</a:t>
            </a:r>
          </a:p>
          <a:p>
            <a:pPr algn="ctr" fontAlgn="auto">
              <a:spcBef>
                <a:spcPts val="0"/>
              </a:spcBef>
              <a:spcAft>
                <a:spcPts val="0"/>
              </a:spcAft>
              <a:defRPr/>
            </a:pPr>
            <a:r>
              <a:rPr lang="es-ES" sz="1900" b="1" dirty="0">
                <a:solidFill>
                  <a:schemeClr val="accent6"/>
                </a:solidFill>
                <a:effectLst>
                  <a:outerShdw blurRad="38100" dist="38100" dir="2700000" algn="tl">
                    <a:srgbClr val="000000">
                      <a:alpha val="43137"/>
                    </a:srgbClr>
                  </a:outerShdw>
                </a:effectLst>
                <a:latin typeface="Calibri" panose="020F0502020204030204" pitchFamily="34" charset="0"/>
              </a:rPr>
              <a:t>743 / 13</a:t>
            </a:r>
          </a:p>
          <a:p>
            <a:pPr algn="ctr" fontAlgn="auto">
              <a:spcBef>
                <a:spcPts val="0"/>
              </a:spcBef>
              <a:spcAft>
                <a:spcPts val="0"/>
              </a:spcAft>
              <a:defRPr/>
            </a:pPr>
            <a:r>
              <a:rPr lang="es-ES" sz="1900" b="1" dirty="0">
                <a:solidFill>
                  <a:schemeClr val="accent6"/>
                </a:solidFill>
                <a:effectLst>
                  <a:outerShdw blurRad="38100" dist="38100" dir="2700000" algn="tl">
                    <a:srgbClr val="000000">
                      <a:alpha val="43137"/>
                    </a:srgbClr>
                  </a:outerShdw>
                </a:effectLst>
                <a:latin typeface="Calibri" panose="020F0502020204030204" pitchFamily="34" charset="0"/>
              </a:rPr>
              <a:t>598 / 14</a:t>
            </a:r>
          </a:p>
        </p:txBody>
      </p:sp>
      <p:sp>
        <p:nvSpPr>
          <p:cNvPr id="21" name="_s1030"/>
          <p:cNvSpPr>
            <a:spLocks noChangeArrowheads="1"/>
          </p:cNvSpPr>
          <p:nvPr/>
        </p:nvSpPr>
        <p:spPr bwMode="auto">
          <a:xfrm>
            <a:off x="7742042" y="3211727"/>
            <a:ext cx="1294453" cy="1297393"/>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4">
                <a:satMod val="175000"/>
                <a:alpha val="40000"/>
              </a:schemeClr>
            </a:glow>
          </a:effectLst>
        </p:spPr>
        <p:txBody>
          <a:bodyPr wrap="none" anchor="ctr"/>
          <a:lstStyle/>
          <a:p>
            <a:pPr algn="ctr" fontAlgn="auto">
              <a:spcBef>
                <a:spcPts val="0"/>
              </a:spcBef>
              <a:spcAft>
                <a:spcPts val="0"/>
              </a:spcAft>
              <a:defRPr/>
            </a:pPr>
            <a:r>
              <a:rPr lang="es-ES" sz="3200" b="1" dirty="0">
                <a:solidFill>
                  <a:schemeClr val="accent6"/>
                </a:solidFill>
                <a:effectLst>
                  <a:outerShdw blurRad="38100" dist="38100" dir="2700000" algn="tl">
                    <a:srgbClr val="000000">
                      <a:alpha val="43137"/>
                    </a:srgbClr>
                  </a:outerShdw>
                </a:effectLst>
                <a:latin typeface="Calibri" panose="020F0502020204030204" pitchFamily="34" charset="0"/>
              </a:rPr>
              <a:t>NIIF</a:t>
            </a:r>
          </a:p>
          <a:p>
            <a:pPr algn="ctr" fontAlgn="auto">
              <a:spcBef>
                <a:spcPts val="0"/>
              </a:spcBef>
              <a:spcAft>
                <a:spcPts val="0"/>
              </a:spcAft>
              <a:defRPr/>
            </a:pPr>
            <a:r>
              <a:rPr lang="es-ES" sz="1900" b="1" dirty="0">
                <a:solidFill>
                  <a:schemeClr val="accent6"/>
                </a:solidFill>
                <a:effectLst>
                  <a:outerShdw blurRad="38100" dist="38100" dir="2700000" algn="tl">
                    <a:srgbClr val="000000">
                      <a:alpha val="43137"/>
                    </a:srgbClr>
                  </a:outerShdw>
                </a:effectLst>
                <a:latin typeface="Calibri" panose="020F0502020204030204" pitchFamily="34" charset="0"/>
              </a:rPr>
              <a:t>Resolución </a:t>
            </a:r>
          </a:p>
          <a:p>
            <a:pPr algn="ctr" fontAlgn="auto">
              <a:spcBef>
                <a:spcPts val="0"/>
              </a:spcBef>
              <a:spcAft>
                <a:spcPts val="0"/>
              </a:spcAft>
              <a:defRPr/>
            </a:pPr>
            <a:r>
              <a:rPr lang="es-ES" sz="1900" b="1" dirty="0">
                <a:solidFill>
                  <a:schemeClr val="accent6"/>
                </a:solidFill>
                <a:effectLst>
                  <a:outerShdw blurRad="38100" dist="38100" dir="2700000" algn="tl">
                    <a:srgbClr val="000000">
                      <a:alpha val="43137"/>
                    </a:srgbClr>
                  </a:outerShdw>
                </a:effectLst>
                <a:latin typeface="Calibri" panose="020F0502020204030204" pitchFamily="34" charset="0"/>
              </a:rPr>
              <a:t>414 / 14</a:t>
            </a:r>
          </a:p>
        </p:txBody>
      </p:sp>
      <p:sp>
        <p:nvSpPr>
          <p:cNvPr id="22" name="_s1030"/>
          <p:cNvSpPr>
            <a:spLocks noChangeArrowheads="1"/>
          </p:cNvSpPr>
          <p:nvPr/>
        </p:nvSpPr>
        <p:spPr bwMode="auto">
          <a:xfrm>
            <a:off x="7488772" y="5229201"/>
            <a:ext cx="1547278" cy="1008111"/>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4">
                <a:satMod val="175000"/>
                <a:alpha val="40000"/>
              </a:schemeClr>
            </a:glow>
          </a:effectLst>
        </p:spPr>
        <p:txBody>
          <a:bodyPr wrap="none" anchor="ctr"/>
          <a:lstStyle/>
          <a:p>
            <a:pPr algn="ctr" fontAlgn="auto">
              <a:spcBef>
                <a:spcPts val="0"/>
              </a:spcBef>
              <a:spcAft>
                <a:spcPts val="0"/>
              </a:spcAft>
              <a:defRPr/>
            </a:pPr>
            <a:r>
              <a:rPr lang="es-ES" sz="3200" b="1" dirty="0">
                <a:solidFill>
                  <a:schemeClr val="accent6"/>
                </a:solidFill>
                <a:effectLst>
                  <a:outerShdw blurRad="38100" dist="38100" dir="2700000" algn="tl">
                    <a:srgbClr val="000000">
                      <a:alpha val="43137"/>
                    </a:srgbClr>
                  </a:outerShdw>
                </a:effectLst>
                <a:latin typeface="Calibri" panose="020F0502020204030204" pitchFamily="34" charset="0"/>
              </a:rPr>
              <a:t>NICSP</a:t>
            </a:r>
          </a:p>
        </p:txBody>
      </p:sp>
      <p:cxnSp>
        <p:nvCxnSpPr>
          <p:cNvPr id="23" name="Conector recto 3"/>
          <p:cNvCxnSpPr/>
          <p:nvPr/>
        </p:nvCxnSpPr>
        <p:spPr>
          <a:xfrm>
            <a:off x="7217172" y="2132856"/>
            <a:ext cx="229815"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4" name="Conector recto 17"/>
          <p:cNvCxnSpPr/>
          <p:nvPr/>
        </p:nvCxnSpPr>
        <p:spPr>
          <a:xfrm>
            <a:off x="7380312" y="3861048"/>
            <a:ext cx="361730"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5" name="Conector recto 18"/>
          <p:cNvCxnSpPr/>
          <p:nvPr/>
        </p:nvCxnSpPr>
        <p:spPr>
          <a:xfrm>
            <a:off x="7217172" y="5661248"/>
            <a:ext cx="254198"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2" name="Conector recto 17"/>
          <p:cNvCxnSpPr/>
          <p:nvPr/>
        </p:nvCxnSpPr>
        <p:spPr>
          <a:xfrm flipV="1">
            <a:off x="2368352" y="4005928"/>
            <a:ext cx="576064" cy="1"/>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41" name="Conector recto 17"/>
          <p:cNvCxnSpPr/>
          <p:nvPr/>
        </p:nvCxnSpPr>
        <p:spPr>
          <a:xfrm flipV="1">
            <a:off x="1861046" y="2132856"/>
            <a:ext cx="1126778" cy="987227"/>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53" name="Conector recto 17"/>
          <p:cNvCxnSpPr/>
          <p:nvPr/>
        </p:nvCxnSpPr>
        <p:spPr>
          <a:xfrm>
            <a:off x="2123728" y="4869160"/>
            <a:ext cx="864096" cy="792088"/>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7409895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5"/>
          </p:nvPr>
        </p:nvSpPr>
        <p:spPr/>
        <p:txBody>
          <a:bodyPr/>
          <a:lstStyle/>
          <a:p>
            <a:pPr>
              <a:defRPr/>
            </a:pPr>
            <a:fld id="{25F2CEDC-C121-4A35-A220-69FF99A1891C}" type="slidenum">
              <a:rPr lang="es-ES_tradnl" smtClean="0"/>
              <a:pPr>
                <a:defRPr/>
              </a:pPr>
              <a:t>22</a:t>
            </a:fld>
            <a:endParaRPr lang="es-ES_tradnl" dirty="0"/>
          </a:p>
        </p:txBody>
      </p:sp>
      <p:sp>
        <p:nvSpPr>
          <p:cNvPr id="7" name="6 Rectángulo"/>
          <p:cNvSpPr/>
          <p:nvPr/>
        </p:nvSpPr>
        <p:spPr>
          <a:xfrm>
            <a:off x="107504" y="-27384"/>
            <a:ext cx="8748464" cy="1338828"/>
          </a:xfrm>
          <a:prstGeom prst="rect">
            <a:avLst/>
          </a:prstGeom>
        </p:spPr>
        <p:txBody>
          <a:bodyPr wrap="square">
            <a:spAutoFit/>
          </a:bodyPr>
          <a:lstStyle/>
          <a:p>
            <a:pPr marL="444500" indent="-444500" algn="ctr" fontAlgn="auto">
              <a:lnSpc>
                <a:spcPct val="90000"/>
              </a:lnSpc>
              <a:spcAft>
                <a:spcPct val="35000"/>
              </a:spcAft>
              <a:buSzPct val="90000"/>
              <a:defRPr/>
            </a:pPr>
            <a:r>
              <a:rPr lang="es-ES" sz="3000" b="1" dirty="0">
                <a:solidFill>
                  <a:schemeClr val="bg1"/>
                </a:solidFill>
                <a:effectLst>
                  <a:outerShdw blurRad="38100" dist="38100" dir="2700000" algn="tl">
                    <a:srgbClr val="000000">
                      <a:alpha val="43137"/>
                    </a:srgbClr>
                  </a:outerShdw>
                </a:effectLst>
                <a:latin typeface="Calibri" pitchFamily="34" charset="0"/>
              </a:rPr>
              <a:t>MODELO DE CONTABILIDAD PARA EMPRESAS QUE COTIZAN EN EL MERCADO DE VALORES (RESOLUCIÓN 743/13 Y 598 /14)</a:t>
            </a:r>
          </a:p>
        </p:txBody>
      </p:sp>
      <p:grpSp>
        <p:nvGrpSpPr>
          <p:cNvPr id="11" name="11 Grupo"/>
          <p:cNvGrpSpPr>
            <a:grpSpLocks/>
          </p:cNvGrpSpPr>
          <p:nvPr/>
        </p:nvGrpSpPr>
        <p:grpSpPr bwMode="auto">
          <a:xfrm>
            <a:off x="7236297" y="1574449"/>
            <a:ext cx="1787688" cy="4316355"/>
            <a:chOff x="5377120" y="2731622"/>
            <a:chExt cx="2879094" cy="3358803"/>
          </a:xfrm>
        </p:grpSpPr>
        <p:sp>
          <p:nvSpPr>
            <p:cNvPr id="12" name="11 Forma libre"/>
            <p:cNvSpPr/>
            <p:nvPr/>
          </p:nvSpPr>
          <p:spPr>
            <a:xfrm rot="16200000">
              <a:off x="5137265" y="2971477"/>
              <a:ext cx="3358803" cy="2879094"/>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blipFill>
              <a:blip r:embed="rId2" cstate="print">
                <a:duotone>
                  <a:schemeClr val="accent3">
                    <a:shade val="45000"/>
                    <a:satMod val="135000"/>
                  </a:schemeClr>
                  <a:prstClr val="white"/>
                </a:duotone>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fontAlgn="auto">
                <a:spcBef>
                  <a:spcPts val="0"/>
                </a:spcBef>
                <a:spcAft>
                  <a:spcPts val="0"/>
                </a:spcAft>
                <a:defRPr/>
              </a:pPr>
              <a:endParaRPr lang="es-ES" sz="1500" b="1" kern="0" dirty="0">
                <a:solidFill>
                  <a:srgbClr val="4F81BD">
                    <a:lumMod val="50000"/>
                  </a:srgbClr>
                </a:solidFill>
                <a:effectLst>
                  <a:outerShdw blurRad="38100" dist="38100" dir="2700000" algn="tl">
                    <a:srgbClr val="000000">
                      <a:alpha val="43137"/>
                    </a:srgbClr>
                  </a:outerShdw>
                </a:effectLst>
                <a:latin typeface="Calibri"/>
                <a:cs typeface="+mn-cs"/>
              </a:endParaRPr>
            </a:p>
          </p:txBody>
        </p:sp>
        <p:sp>
          <p:nvSpPr>
            <p:cNvPr id="13" name="3 CuadroTexto"/>
            <p:cNvSpPr txBox="1">
              <a:spLocks noChangeArrowheads="1"/>
            </p:cNvSpPr>
            <p:nvPr/>
          </p:nvSpPr>
          <p:spPr bwMode="auto">
            <a:xfrm>
              <a:off x="6124685" y="3910175"/>
              <a:ext cx="1919741" cy="1329217"/>
            </a:xfrm>
            <a:prstGeom prst="rect">
              <a:avLst/>
            </a:prstGeom>
            <a:ln>
              <a:solidFill>
                <a:schemeClr val="tx1"/>
              </a:solidFill>
              <a:headEnd/>
              <a:tailEnd/>
            </a:ln>
            <a:effectLst>
              <a:glow rad="101600">
                <a:schemeClr val="accent4">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fontAlgn="auto">
                <a:spcBef>
                  <a:spcPts val="0"/>
                </a:spcBef>
                <a:spcAft>
                  <a:spcPts val="0"/>
                </a:spcAft>
                <a:defRPr/>
              </a:pPr>
              <a:r>
                <a:rPr lang="es-ES" sz="1500" b="1" kern="0" dirty="0">
                  <a:latin typeface="Calibri" pitchFamily="34" charset="0"/>
                </a:rPr>
                <a:t>Anexo del Decreto 2784 de 2012</a:t>
              </a:r>
            </a:p>
            <a:p>
              <a:pPr algn="ctr" fontAlgn="auto">
                <a:spcBef>
                  <a:spcPts val="0"/>
                </a:spcBef>
                <a:spcAft>
                  <a:spcPts val="0"/>
                </a:spcAft>
                <a:defRPr/>
              </a:pPr>
              <a:r>
                <a:rPr lang="es-ES" sz="1500" b="1" kern="0" dirty="0">
                  <a:latin typeface="Calibri" pitchFamily="34" charset="0"/>
                </a:rPr>
                <a:t>(NIIF) –Incorporado al RCP.</a:t>
              </a:r>
            </a:p>
          </p:txBody>
        </p:sp>
      </p:grpSp>
      <p:sp>
        <p:nvSpPr>
          <p:cNvPr id="17" name="6 Forma libre"/>
          <p:cNvSpPr/>
          <p:nvPr/>
        </p:nvSpPr>
        <p:spPr>
          <a:xfrm rot="16200000">
            <a:off x="1108154" y="412127"/>
            <a:ext cx="4925868" cy="6927164"/>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blipFill>
            <a:blip r:embed="rId3" cstate="print">
              <a:extLst>
                <a:ext uri="{BEBA8EAE-BF5A-486C-A8C5-ECC9F3942E4B}">
                  <a14:imgProps xmlns:a14="http://schemas.microsoft.com/office/drawing/2010/main">
                    <a14:imgLayer r:embed="rId4">
                      <a14:imgEffect>
                        <a14:colorTemperature colorTemp="5300"/>
                      </a14:imgEffect>
                      <a14:imgEffect>
                        <a14:saturation sat="400000"/>
                      </a14:imgEffect>
                    </a14:imgLayer>
                  </a14:imgProps>
                </a:ext>
              </a:extLst>
            </a:blip>
            <a:tile tx="0" ty="0" sx="100000" sy="100000" flip="none" algn="tl"/>
          </a:blipFill>
          <a:ln w="38100" cap="flat" cmpd="sng" algn="ctr">
            <a:solidFill>
              <a:schemeClr val="accent6">
                <a:lumMod val="60000"/>
                <a:lumOff val="40000"/>
              </a:schemeClr>
            </a:solidFill>
            <a:prstDash val="solid"/>
          </a:ln>
          <a:effectLst>
            <a:outerShdw blurRad="40000" dist="20000" dir="5400000" rotWithShape="0">
              <a:srgbClr val="000000">
                <a:alpha val="38000"/>
              </a:srgbClr>
            </a:outerShdw>
          </a:effectLst>
        </p:spPr>
        <p:txBody>
          <a:bodyPr lIns="815531" tIns="164594" rIns="213361" bIns="3830711" spcCol="1270"/>
          <a:lstStyle/>
          <a:p>
            <a:pPr algn="ctr" defTabSz="2133600" fontAlgn="auto">
              <a:lnSpc>
                <a:spcPct val="90000"/>
              </a:lnSpc>
              <a:spcBef>
                <a:spcPts val="0"/>
              </a:spcBef>
              <a:spcAft>
                <a:spcPct val="35000"/>
              </a:spcAft>
              <a:defRPr/>
            </a:pPr>
            <a:r>
              <a:rPr lang="es-ES" sz="3400" b="1" kern="0" dirty="0">
                <a:effectLst>
                  <a:outerShdw blurRad="38100" dist="38100" dir="2700000" algn="tl">
                    <a:srgbClr val="000000">
                      <a:alpha val="43137"/>
                    </a:srgbClr>
                  </a:outerShdw>
                </a:effectLst>
                <a:latin typeface="Calibri"/>
                <a:cs typeface="+mn-cs"/>
              </a:rPr>
              <a:t>Ámbito de aplicación</a:t>
            </a:r>
          </a:p>
        </p:txBody>
      </p:sp>
      <p:sp>
        <p:nvSpPr>
          <p:cNvPr id="18" name="7 Rectángulo"/>
          <p:cNvSpPr>
            <a:spLocks noChangeArrowheads="1"/>
          </p:cNvSpPr>
          <p:nvPr/>
        </p:nvSpPr>
        <p:spPr bwMode="auto">
          <a:xfrm>
            <a:off x="899592" y="1693309"/>
            <a:ext cx="5832648" cy="4696670"/>
          </a:xfrm>
          <a:prstGeom prst="rect">
            <a:avLst/>
          </a:prstGeom>
          <a:noFill/>
          <a:ln w="9525">
            <a:noFill/>
            <a:miter lim="800000"/>
            <a:headEnd/>
            <a:tailEnd/>
          </a:ln>
        </p:spPr>
        <p:txBody>
          <a:bodyPr wrap="square">
            <a:spAutoFit/>
          </a:bodyPr>
          <a:lstStyle/>
          <a:p>
            <a:pPr algn="just" fontAlgn="auto">
              <a:spcBef>
                <a:spcPct val="20000"/>
              </a:spcBef>
              <a:spcAft>
                <a:spcPts val="0"/>
              </a:spcAft>
              <a:buClr>
                <a:schemeClr val="accent1"/>
              </a:buClr>
              <a:buSzPct val="80000"/>
              <a:defRPr/>
            </a:pPr>
            <a:r>
              <a:rPr lang="es-ES" sz="1700" b="1" dirty="0">
                <a:latin typeface="Calibri" pitchFamily="34" charset="0"/>
              </a:rPr>
              <a:t>Empresas bajo el ámbito del RCP que cumplan alguna de las siguientes condiciones: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Emisoras de valores.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Empresas que hagan parte de un grupo económico cuya matriz tenga valores inscritos en el RNVE.</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Sociedades fiduciarias.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Negocios fiduciarios cuyo fideicomitente sea una empresa pública que cumpla las condiciones establecidas en a), b) f) g) y h)</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Negocios fiduciarios cuyos títulos estén inscritos en el RNVE y su fideicomitente sea directa o indirectamente una o más empresas públicas.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Establecimientos bancarios y aseguradoras.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Fondos de garantías y entidades financieras con regímenes especiales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Banco de la República.</a:t>
            </a:r>
          </a:p>
        </p:txBody>
      </p:sp>
      <p:sp>
        <p:nvSpPr>
          <p:cNvPr id="2" name="CuadroTexto 1"/>
          <p:cNvSpPr txBox="1"/>
          <p:nvPr/>
        </p:nvSpPr>
        <p:spPr>
          <a:xfrm>
            <a:off x="7161865" y="2204864"/>
            <a:ext cx="615553" cy="3024336"/>
          </a:xfrm>
          <a:prstGeom prst="rect">
            <a:avLst/>
          </a:prstGeom>
          <a:noFill/>
        </p:spPr>
        <p:txBody>
          <a:bodyPr vert="vert270" wrap="square" rtlCol="0">
            <a:spAutoFit/>
          </a:bodyPr>
          <a:lstStyle/>
          <a:p>
            <a:r>
              <a:rPr lang="es-ES" sz="28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rPr>
              <a:t>Marco Normativo</a:t>
            </a:r>
            <a:endParaRPr lang="es-CO"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4" name="3 Grupo"/>
          <p:cNvGrpSpPr/>
          <p:nvPr/>
        </p:nvGrpSpPr>
        <p:grpSpPr>
          <a:xfrm>
            <a:off x="6876256" y="3284984"/>
            <a:ext cx="415218" cy="576064"/>
            <a:chOff x="6876256" y="3284984"/>
            <a:chExt cx="415218" cy="576064"/>
          </a:xfrm>
        </p:grpSpPr>
        <p:sp>
          <p:nvSpPr>
            <p:cNvPr id="19" name="18 Extracto"/>
            <p:cNvSpPr>
              <a:spLocks noChangeArrowheads="1"/>
            </p:cNvSpPr>
            <p:nvPr/>
          </p:nvSpPr>
          <p:spPr bwMode="auto">
            <a:xfrm rot="5400000">
              <a:off x="6833156" y="3402729"/>
              <a:ext cx="576063" cy="340573"/>
            </a:xfrm>
            <a:prstGeom prst="flowChartExtract">
              <a:avLst/>
            </a:prstGeom>
            <a:ln>
              <a:solidFill>
                <a:schemeClr val="tx1"/>
              </a:solidFill>
              <a:headEnd/>
              <a:tailEnd/>
            </a:ln>
          </p:spPr>
          <p:style>
            <a:lnRef idx="0">
              <a:schemeClr val="accent3"/>
            </a:lnRef>
            <a:fillRef idx="3">
              <a:schemeClr val="accent3"/>
            </a:fillRef>
            <a:effectRef idx="3">
              <a:schemeClr val="accent3"/>
            </a:effectRef>
            <a:fontRef idx="minor">
              <a:schemeClr val="lt1"/>
            </a:fontRef>
          </p:style>
          <p:txBody>
            <a:bodyPr/>
            <a:lstStyle/>
            <a:p>
              <a:pPr eaLnBrk="1" hangingPunct="1"/>
              <a:endParaRPr lang="es-CO" altLang="es-CO" sz="1500" b="1">
                <a:solidFill>
                  <a:schemeClr val="accent4">
                    <a:lumMod val="95000"/>
                    <a:lumOff val="5000"/>
                  </a:schemeClr>
                </a:solidFill>
                <a:latin typeface="Century Gothic" pitchFamily="34" charset="0"/>
                <a:cs typeface="Arial" charset="0"/>
              </a:endParaRPr>
            </a:p>
          </p:txBody>
        </p:sp>
        <p:sp>
          <p:nvSpPr>
            <p:cNvPr id="14" name="13 Extracto"/>
            <p:cNvSpPr>
              <a:spLocks noChangeArrowheads="1"/>
            </p:cNvSpPr>
            <p:nvPr/>
          </p:nvSpPr>
          <p:spPr bwMode="auto">
            <a:xfrm rot="5400000">
              <a:off x="6758511" y="3402730"/>
              <a:ext cx="576063" cy="340573"/>
            </a:xfrm>
            <a:prstGeom prst="flowChartExtract">
              <a:avLst/>
            </a:prstGeom>
            <a:ln>
              <a:solidFill>
                <a:schemeClr val="tx1"/>
              </a:solidFill>
              <a:headEnd/>
              <a:tailEnd/>
            </a:ln>
          </p:spPr>
          <p:style>
            <a:lnRef idx="0">
              <a:schemeClr val="accent6"/>
            </a:lnRef>
            <a:fillRef idx="3">
              <a:schemeClr val="accent6"/>
            </a:fillRef>
            <a:effectRef idx="3">
              <a:schemeClr val="accent6"/>
            </a:effectRef>
            <a:fontRef idx="minor">
              <a:schemeClr val="lt1"/>
            </a:fontRef>
          </p:style>
          <p:txBody>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hangingPunct="1"/>
              <a:endParaRPr lang="es-CO" altLang="es-CO" sz="1500"/>
            </a:p>
          </p:txBody>
        </p:sp>
      </p:grpSp>
    </p:spTree>
    <p:extLst>
      <p:ext uri="{BB962C8B-B14F-4D97-AF65-F5344CB8AC3E}">
        <p14:creationId xmlns:p14="http://schemas.microsoft.com/office/powerpoint/2010/main" val="4923426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8A025F99-1DAF-4D1C-906F-3757E7DA4970}" type="slidenum">
              <a:rPr lang="es-ES_tradnl" smtClean="0"/>
              <a:pPr>
                <a:defRPr/>
              </a:pPr>
              <a:t>23</a:t>
            </a:fld>
            <a:endParaRPr lang="es-ES_tradnl" dirty="0"/>
          </a:p>
        </p:txBody>
      </p:sp>
      <p:sp>
        <p:nvSpPr>
          <p:cNvPr id="6" name="5 Rectángulo"/>
          <p:cNvSpPr/>
          <p:nvPr/>
        </p:nvSpPr>
        <p:spPr>
          <a:xfrm>
            <a:off x="179512" y="-35952"/>
            <a:ext cx="8640960" cy="1338828"/>
          </a:xfrm>
          <a:prstGeom prst="rect">
            <a:avLst/>
          </a:prstGeom>
        </p:spPr>
        <p:txBody>
          <a:bodyPr wrap="square">
            <a:spAutoFit/>
          </a:bodyPr>
          <a:lstStyle/>
          <a:p>
            <a:pPr marL="444500" indent="-444500" algn="ctr" fontAlgn="auto">
              <a:lnSpc>
                <a:spcPct val="90000"/>
              </a:lnSpc>
              <a:spcAft>
                <a:spcPct val="35000"/>
              </a:spcAft>
              <a:buSzPct val="90000"/>
              <a:defRPr/>
            </a:pPr>
            <a:r>
              <a:rPr lang="es-ES" sz="3000" b="1" dirty="0">
                <a:solidFill>
                  <a:schemeClr val="bg1"/>
                </a:solidFill>
                <a:effectLst>
                  <a:outerShdw blurRad="38100" dist="38100" dir="2700000" algn="tl">
                    <a:srgbClr val="000000">
                      <a:alpha val="43137"/>
                    </a:srgbClr>
                  </a:outerShdw>
                </a:effectLst>
                <a:latin typeface="Calibri" pitchFamily="34" charset="0"/>
              </a:rPr>
              <a:t>MODELO DE CONTABILIDAD PARA EMPRESAS QUE COTIZAN EN EL MERCADO DE VALORES (RESOLUCIÓNES 743/13, 598/14)</a:t>
            </a:r>
          </a:p>
        </p:txBody>
      </p:sp>
      <p:sp>
        <p:nvSpPr>
          <p:cNvPr id="7" name="AutoShape 4"/>
          <p:cNvSpPr>
            <a:spLocks noChangeArrowheads="1"/>
          </p:cNvSpPr>
          <p:nvPr/>
        </p:nvSpPr>
        <p:spPr bwMode="auto">
          <a:xfrm>
            <a:off x="539303" y="1328440"/>
            <a:ext cx="7848600" cy="444377"/>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glow rad="63500">
              <a:schemeClr val="accent6">
                <a:satMod val="175000"/>
                <a:alpha val="40000"/>
              </a:schemeClr>
            </a:glow>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2800" b="1" dirty="0">
                <a:solidFill>
                  <a:schemeClr val="tx2"/>
                </a:solidFill>
                <a:effectLst>
                  <a:outerShdw blurRad="38100" dist="38100" dir="2700000" algn="tl">
                    <a:srgbClr val="000000">
                      <a:alpha val="43137"/>
                    </a:srgbClr>
                  </a:outerShdw>
                </a:effectLst>
                <a:latin typeface="Calibri" pitchFamily="34" charset="0"/>
              </a:rPr>
              <a:t>C r o n o g r a m a</a:t>
            </a:r>
            <a:endParaRPr lang="es-ES" sz="2800" kern="0" dirty="0">
              <a:solidFill>
                <a:schemeClr val="tx2"/>
              </a:solidFill>
              <a:latin typeface="Calibri" pitchFamily="34" charset="0"/>
            </a:endParaRPr>
          </a:p>
        </p:txBody>
      </p:sp>
      <p:sp>
        <p:nvSpPr>
          <p:cNvPr id="8" name="7 Rectángulo"/>
          <p:cNvSpPr/>
          <p:nvPr/>
        </p:nvSpPr>
        <p:spPr>
          <a:xfrm>
            <a:off x="35496" y="2205633"/>
            <a:ext cx="2627560" cy="914400"/>
          </a:xfrm>
          <a:prstGeom prst="rect">
            <a:avLst/>
          </a:prstGeom>
          <a:solidFill>
            <a:srgbClr val="C0504D">
              <a:hueOff val="0"/>
              <a:satOff val="0"/>
              <a:lumOff val="0"/>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r>
              <a:rPr lang="es-CO" sz="1900" b="1" kern="0" dirty="0">
                <a:solidFill>
                  <a:sysClr val="window" lastClr="FFFFFF"/>
                </a:solidFill>
                <a:latin typeface="Calibri"/>
                <a:cs typeface="+mn-cs"/>
              </a:rPr>
              <a:t>PERÍODO DE PREPARACIÓN OBLIGATORIA</a:t>
            </a:r>
          </a:p>
        </p:txBody>
      </p:sp>
      <p:sp>
        <p:nvSpPr>
          <p:cNvPr id="9" name="8 Rectángulo"/>
          <p:cNvSpPr/>
          <p:nvPr/>
        </p:nvSpPr>
        <p:spPr>
          <a:xfrm>
            <a:off x="3131690" y="2205633"/>
            <a:ext cx="2808014" cy="914400"/>
          </a:xfrm>
          <a:prstGeom prst="rect">
            <a:avLst/>
          </a:prstGeom>
          <a:solidFill>
            <a:srgbClr val="C0504D">
              <a:hueOff val="2340759"/>
              <a:satOff val="-2919"/>
              <a:lumOff val="686"/>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r>
              <a:rPr lang="es-CO" sz="2200" b="1" kern="0" dirty="0">
                <a:solidFill>
                  <a:schemeClr val="bg1"/>
                </a:solidFill>
                <a:latin typeface="Calibri"/>
                <a:cs typeface="+mn-cs"/>
              </a:rPr>
              <a:t>PERÍODO DE TRANSICIÓN </a:t>
            </a:r>
          </a:p>
        </p:txBody>
      </p:sp>
      <p:sp>
        <p:nvSpPr>
          <p:cNvPr id="10" name="9 Rectángulo"/>
          <p:cNvSpPr/>
          <p:nvPr/>
        </p:nvSpPr>
        <p:spPr>
          <a:xfrm>
            <a:off x="6298753" y="2205633"/>
            <a:ext cx="2448817" cy="914400"/>
          </a:xfrm>
          <a:prstGeom prst="rect">
            <a:avLst/>
          </a:prstGeom>
          <a:solidFill>
            <a:srgbClr val="C0504D">
              <a:hueOff val="4681519"/>
              <a:satOff val="-5839"/>
              <a:lumOff val="1373"/>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r>
              <a:rPr lang="es-CO" sz="2000" b="1" kern="0" dirty="0">
                <a:solidFill>
                  <a:sysClr val="window" lastClr="FFFFFF"/>
                </a:solidFill>
                <a:latin typeface="Calibri"/>
                <a:cs typeface="+mn-cs"/>
              </a:rPr>
              <a:t>PERÍODO DE APLICACIÓN </a:t>
            </a:r>
          </a:p>
        </p:txBody>
      </p:sp>
      <p:sp>
        <p:nvSpPr>
          <p:cNvPr id="11" name="8 CuadroTexto"/>
          <p:cNvSpPr txBox="1">
            <a:spLocks noChangeArrowheads="1"/>
          </p:cNvSpPr>
          <p:nvPr/>
        </p:nvSpPr>
        <p:spPr bwMode="auto">
          <a:xfrm>
            <a:off x="151954" y="1772817"/>
            <a:ext cx="255649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200" dirty="0">
                <a:latin typeface="Calibri" panose="020F0502020204030204" pitchFamily="34" charset="0"/>
              </a:rPr>
              <a:t>2013</a:t>
            </a:r>
          </a:p>
        </p:txBody>
      </p:sp>
      <p:sp>
        <p:nvSpPr>
          <p:cNvPr id="12" name="9 CuadroTexto"/>
          <p:cNvSpPr txBox="1">
            <a:spLocks noChangeArrowheads="1"/>
          </p:cNvSpPr>
          <p:nvPr/>
        </p:nvSpPr>
        <p:spPr bwMode="auto">
          <a:xfrm>
            <a:off x="3131690" y="1772817"/>
            <a:ext cx="280756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200" dirty="0">
                <a:latin typeface="Calibri" panose="020F0502020204030204" pitchFamily="34" charset="0"/>
              </a:rPr>
              <a:t>2014</a:t>
            </a:r>
          </a:p>
        </p:txBody>
      </p:sp>
      <p:sp>
        <p:nvSpPr>
          <p:cNvPr id="13" name="10 CuadroTexto"/>
          <p:cNvSpPr txBox="1">
            <a:spLocks noChangeArrowheads="1"/>
          </p:cNvSpPr>
          <p:nvPr/>
        </p:nvSpPr>
        <p:spPr bwMode="auto">
          <a:xfrm>
            <a:off x="6298753" y="1776414"/>
            <a:ext cx="244881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200" dirty="0">
                <a:latin typeface="Calibri" panose="020F0502020204030204" pitchFamily="34" charset="0"/>
              </a:rPr>
              <a:t>2015</a:t>
            </a:r>
          </a:p>
        </p:txBody>
      </p:sp>
      <p:sp>
        <p:nvSpPr>
          <p:cNvPr id="14" name="12 Rectángulo"/>
          <p:cNvSpPr>
            <a:spLocks noChangeArrowheads="1"/>
          </p:cNvSpPr>
          <p:nvPr/>
        </p:nvSpPr>
        <p:spPr bwMode="auto">
          <a:xfrm>
            <a:off x="3022773" y="3645024"/>
            <a:ext cx="3061395" cy="301621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marL="268288" indent="-268288" algn="l" fontAlgn="auto">
              <a:spcBef>
                <a:spcPts val="0"/>
              </a:spcBef>
              <a:spcAft>
                <a:spcPts val="0"/>
              </a:spcAft>
              <a:defRPr/>
            </a:pPr>
            <a:r>
              <a:rPr lang="es-ES" sz="1900" b="1" kern="0" dirty="0">
                <a:solidFill>
                  <a:sysClr val="windowText" lastClr="000000"/>
                </a:solidFill>
                <a:latin typeface="Calibri"/>
              </a:rPr>
              <a:t>1. Para efectos legales, aplicación del PGCP, MP y DC y, simultáneamente se debe preparar información con base en el nuevo marco normativo.</a:t>
            </a:r>
          </a:p>
          <a:p>
            <a:pPr marL="268288" indent="-268288" algn="l" fontAlgn="auto">
              <a:spcBef>
                <a:spcPts val="0"/>
              </a:spcBef>
              <a:spcAft>
                <a:spcPts val="0"/>
              </a:spcAft>
              <a:defRPr/>
            </a:pPr>
            <a:r>
              <a:rPr lang="es-ES" sz="1900" b="1" kern="0" dirty="0">
                <a:solidFill>
                  <a:sysClr val="windowText" lastClr="000000"/>
                </a:solidFill>
                <a:latin typeface="Calibri"/>
              </a:rPr>
              <a:t>2. Enero 1: Preparación del estado de situación financiera de apertura.</a:t>
            </a:r>
            <a:endParaRPr lang="es-CO" sz="1900" b="1" kern="0" dirty="0">
              <a:solidFill>
                <a:sysClr val="windowText" lastClr="000000"/>
              </a:solidFill>
              <a:latin typeface="Calibri"/>
            </a:endParaRPr>
          </a:p>
        </p:txBody>
      </p:sp>
      <p:sp>
        <p:nvSpPr>
          <p:cNvPr id="15" name="19 Rectángulo"/>
          <p:cNvSpPr>
            <a:spLocks noChangeArrowheads="1"/>
          </p:cNvSpPr>
          <p:nvPr/>
        </p:nvSpPr>
        <p:spPr bwMode="auto">
          <a:xfrm>
            <a:off x="6329800" y="3738225"/>
            <a:ext cx="2418664" cy="213904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algn="ctr" fontAlgn="auto">
              <a:spcBef>
                <a:spcPts val="0"/>
              </a:spcBef>
              <a:spcAft>
                <a:spcPts val="0"/>
              </a:spcAft>
              <a:defRPr/>
            </a:pPr>
            <a:r>
              <a:rPr lang="es-ES" sz="1900" b="1" kern="0" dirty="0">
                <a:solidFill>
                  <a:sysClr val="windowText" lastClr="000000"/>
                </a:solidFill>
                <a:latin typeface="Calibri"/>
              </a:rPr>
              <a:t>Para todos los efectos, aplicación del nuevo marco normativo anexo del Decreto 2784 de 2012 a partir del 1 de enero.</a:t>
            </a:r>
            <a:endParaRPr lang="es-CO" sz="1900" b="1" kern="0" dirty="0">
              <a:solidFill>
                <a:sysClr val="windowText" lastClr="000000"/>
              </a:solidFill>
              <a:latin typeface="Calibri"/>
            </a:endParaRPr>
          </a:p>
        </p:txBody>
      </p:sp>
      <p:sp>
        <p:nvSpPr>
          <p:cNvPr id="16" name="20 CuadroTexto"/>
          <p:cNvSpPr txBox="1">
            <a:spLocks noChangeArrowheads="1"/>
          </p:cNvSpPr>
          <p:nvPr/>
        </p:nvSpPr>
        <p:spPr bwMode="auto">
          <a:xfrm>
            <a:off x="170860" y="3886597"/>
            <a:ext cx="2600940" cy="1846659"/>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fontAlgn="auto" hangingPunct="1">
              <a:spcBef>
                <a:spcPts val="0"/>
              </a:spcBef>
              <a:spcAft>
                <a:spcPts val="0"/>
              </a:spcAft>
              <a:defRPr/>
            </a:pPr>
            <a:r>
              <a:rPr lang="es-CO" sz="1900" kern="0" dirty="0">
                <a:solidFill>
                  <a:sysClr val="windowText" lastClr="000000"/>
                </a:solidFill>
                <a:latin typeface="Calibri" pitchFamily="34" charset="0"/>
              </a:rPr>
              <a:t>Actividades de preparación para aplicar el marco normativo anexo del Decreto 2784 de 2012.</a:t>
            </a:r>
          </a:p>
          <a:p>
            <a:pPr algn="ctr" eaLnBrk="1" fontAlgn="auto" hangingPunct="1">
              <a:spcBef>
                <a:spcPts val="0"/>
              </a:spcBef>
              <a:spcAft>
                <a:spcPts val="0"/>
              </a:spcAft>
              <a:defRPr/>
            </a:pPr>
            <a:endParaRPr lang="es-CO" sz="1900" b="0" kern="0" dirty="0">
              <a:solidFill>
                <a:sysClr val="windowText" lastClr="000000"/>
              </a:solidFill>
              <a:latin typeface="Calibri" pitchFamily="34" charset="0"/>
            </a:endParaRPr>
          </a:p>
        </p:txBody>
      </p:sp>
      <p:sp>
        <p:nvSpPr>
          <p:cNvPr id="17" name="16 Flecha derecha"/>
          <p:cNvSpPr/>
          <p:nvPr/>
        </p:nvSpPr>
        <p:spPr>
          <a:xfrm>
            <a:off x="2699792" y="2565997"/>
            <a:ext cx="360362" cy="287337"/>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900" kern="0">
              <a:solidFill>
                <a:sysClr val="window" lastClr="FFFFFF"/>
              </a:solidFill>
              <a:latin typeface="Calibri"/>
              <a:cs typeface="+mn-cs"/>
            </a:endParaRPr>
          </a:p>
        </p:txBody>
      </p:sp>
      <p:sp>
        <p:nvSpPr>
          <p:cNvPr id="18" name="17 Flecha izquierda y derecha"/>
          <p:cNvSpPr/>
          <p:nvPr/>
        </p:nvSpPr>
        <p:spPr>
          <a:xfrm>
            <a:off x="151954" y="3213224"/>
            <a:ext cx="2556491" cy="431800"/>
          </a:xfrm>
          <a:prstGeom prst="leftRightArrow">
            <a:avLst/>
          </a:prstGeom>
          <a:solidFill>
            <a:srgbClr val="C0504D">
              <a:hueOff val="0"/>
              <a:satOff val="0"/>
              <a:lumOff val="0"/>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900" kern="0">
              <a:solidFill>
                <a:sysClr val="window" lastClr="FFFFFF"/>
              </a:solidFill>
              <a:latin typeface="Calibri"/>
              <a:cs typeface="+mn-cs"/>
            </a:endParaRPr>
          </a:p>
        </p:txBody>
      </p:sp>
      <p:sp>
        <p:nvSpPr>
          <p:cNvPr id="19" name="18 Flecha izquierda y derecha"/>
          <p:cNvSpPr/>
          <p:nvPr/>
        </p:nvSpPr>
        <p:spPr>
          <a:xfrm>
            <a:off x="3131690" y="3141216"/>
            <a:ext cx="2808014" cy="431800"/>
          </a:xfrm>
          <a:prstGeom prst="leftRightArrow">
            <a:avLst/>
          </a:prstGeom>
          <a:solidFill>
            <a:srgbClr val="C0504D">
              <a:hueOff val="2340759"/>
              <a:satOff val="-2919"/>
              <a:lumOff val="686"/>
              <a:alphaOff val="0"/>
            </a:srgbClr>
          </a:solidFill>
          <a:ln w="25400" cap="flat" cmpd="sng" algn="ctr">
            <a:solidFill>
              <a:schemeClr val="tx1"/>
            </a:solidFill>
            <a:prstDash val="solid"/>
          </a:ln>
          <a:effectLst/>
        </p:spPr>
        <p:txBody>
          <a:bodyPr lIns="563189" tIns="42672" rIns="477845" bIns="42672" spcCol="1270" anchor="ctr"/>
          <a:lstStyle/>
          <a:p>
            <a:pPr defTabSz="1422400" fontAlgn="auto">
              <a:lnSpc>
                <a:spcPct val="90000"/>
              </a:lnSpc>
              <a:spcBef>
                <a:spcPts val="0"/>
              </a:spcBef>
              <a:spcAft>
                <a:spcPct val="35000"/>
              </a:spcAft>
              <a:defRPr/>
            </a:pPr>
            <a:endParaRPr lang="es-CO" sz="1900" kern="0" dirty="0">
              <a:solidFill>
                <a:sysClr val="window" lastClr="FFFFFF"/>
              </a:solidFill>
              <a:latin typeface="Calibri"/>
              <a:cs typeface="+mn-cs"/>
            </a:endParaRPr>
          </a:p>
        </p:txBody>
      </p:sp>
      <p:sp>
        <p:nvSpPr>
          <p:cNvPr id="20" name="19 Flecha izquierda y derecha"/>
          <p:cNvSpPr/>
          <p:nvPr/>
        </p:nvSpPr>
        <p:spPr>
          <a:xfrm>
            <a:off x="6328915" y="3213224"/>
            <a:ext cx="2418654" cy="431800"/>
          </a:xfrm>
          <a:prstGeom prst="leftRightArrow">
            <a:avLst/>
          </a:prstGeom>
          <a:solidFill>
            <a:srgbClr val="FF0000"/>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900" kern="0" dirty="0">
              <a:solidFill>
                <a:sysClr val="window" lastClr="FFFFFF"/>
              </a:solidFill>
              <a:latin typeface="Calibri"/>
              <a:cs typeface="+mn-cs"/>
            </a:endParaRPr>
          </a:p>
        </p:txBody>
      </p:sp>
      <p:sp>
        <p:nvSpPr>
          <p:cNvPr id="21" name="20 Flecha derecha"/>
          <p:cNvSpPr/>
          <p:nvPr/>
        </p:nvSpPr>
        <p:spPr>
          <a:xfrm>
            <a:off x="5939258" y="2598119"/>
            <a:ext cx="360362" cy="287337"/>
          </a:xfrm>
          <a:prstGeom prst="rightArrow">
            <a:avLst/>
          </a:prstGeom>
          <a:solidFill>
            <a:srgbClr val="FF0000"/>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900" kern="0">
              <a:solidFill>
                <a:sysClr val="window" lastClr="FFFFFF"/>
              </a:solidFill>
              <a:latin typeface="Calibri"/>
              <a:cs typeface="+mn-cs"/>
            </a:endParaRPr>
          </a:p>
        </p:txBody>
      </p:sp>
    </p:spTree>
    <p:extLst>
      <p:ext uri="{BB962C8B-B14F-4D97-AF65-F5344CB8AC3E}">
        <p14:creationId xmlns:p14="http://schemas.microsoft.com/office/powerpoint/2010/main" val="210174169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5"/>
          </p:nvPr>
        </p:nvSpPr>
        <p:spPr/>
        <p:txBody>
          <a:bodyPr/>
          <a:lstStyle/>
          <a:p>
            <a:pPr>
              <a:defRPr/>
            </a:pPr>
            <a:fld id="{25F2CEDC-C121-4A35-A220-69FF99A1891C}" type="slidenum">
              <a:rPr lang="es-ES_tradnl" smtClean="0"/>
              <a:pPr>
                <a:defRPr/>
              </a:pPr>
              <a:t>24</a:t>
            </a:fld>
            <a:endParaRPr lang="es-ES_tradnl" dirty="0"/>
          </a:p>
        </p:txBody>
      </p:sp>
      <p:sp>
        <p:nvSpPr>
          <p:cNvPr id="7" name="6 Rectángulo"/>
          <p:cNvSpPr/>
          <p:nvPr/>
        </p:nvSpPr>
        <p:spPr>
          <a:xfrm>
            <a:off x="-22864" y="24123"/>
            <a:ext cx="9166864" cy="1172629"/>
          </a:xfrm>
          <a:prstGeom prst="rect">
            <a:avLst/>
          </a:prstGeom>
        </p:spPr>
        <p:txBody>
          <a:bodyPr wrap="square">
            <a:spAutoFit/>
          </a:bodyPr>
          <a:lstStyle/>
          <a:p>
            <a:pPr marL="444500" indent="-444500" algn="ctr" fontAlgn="auto">
              <a:lnSpc>
                <a:spcPct val="90000"/>
              </a:lnSpc>
              <a:spcAft>
                <a:spcPct val="35000"/>
              </a:spcAft>
              <a:buSzPct val="90000"/>
              <a:defRPr/>
            </a:pPr>
            <a:r>
              <a:rPr lang="es-ES" sz="26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CAPTAN O ADMINISTRAN AHORRO DEL PÚBLICO (RESOLUCIÓN 414/14)</a:t>
            </a:r>
          </a:p>
        </p:txBody>
      </p:sp>
      <p:sp>
        <p:nvSpPr>
          <p:cNvPr id="12" name="11 Forma libre"/>
          <p:cNvSpPr/>
          <p:nvPr/>
        </p:nvSpPr>
        <p:spPr bwMode="auto">
          <a:xfrm rot="16200000">
            <a:off x="6043970" y="2877433"/>
            <a:ext cx="4316355" cy="1787688"/>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blipFill>
            <a:blip r:embed="rId2" cstate="print">
              <a:duotone>
                <a:schemeClr val="accent3">
                  <a:shade val="45000"/>
                  <a:satMod val="135000"/>
                </a:schemeClr>
                <a:prstClr val="white"/>
              </a:duotone>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fontAlgn="auto">
              <a:spcBef>
                <a:spcPts val="0"/>
              </a:spcBef>
              <a:spcAft>
                <a:spcPts val="0"/>
              </a:spcAft>
            </a:pPr>
            <a:endParaRPr lang="es-ES" sz="1500" b="1" kern="0" dirty="0">
              <a:solidFill>
                <a:srgbClr val="4F81BD">
                  <a:lumMod val="50000"/>
                </a:srgbClr>
              </a:solidFill>
              <a:effectLst>
                <a:outerShdw blurRad="38100" dist="38100" dir="2700000" algn="tl">
                  <a:srgbClr val="000000">
                    <a:alpha val="43137"/>
                  </a:srgbClr>
                </a:outerShdw>
              </a:effectLst>
              <a:latin typeface="Calibri"/>
            </a:endParaRPr>
          </a:p>
        </p:txBody>
      </p:sp>
      <p:sp>
        <p:nvSpPr>
          <p:cNvPr id="17" name="6 Forma libre"/>
          <p:cNvSpPr/>
          <p:nvPr/>
        </p:nvSpPr>
        <p:spPr>
          <a:xfrm rot="16200000">
            <a:off x="1020446" y="355820"/>
            <a:ext cx="5017978" cy="6987871"/>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blipFill>
            <a:blip r:embed="rId3" cstate="print">
              <a:extLst>
                <a:ext uri="{BEBA8EAE-BF5A-486C-A8C5-ECC9F3942E4B}">
                  <a14:imgProps xmlns:a14="http://schemas.microsoft.com/office/drawing/2010/main">
                    <a14:imgLayer r:embed="rId4">
                      <a14:imgEffect>
                        <a14:colorTemperature colorTemp="5300"/>
                      </a14:imgEffect>
                      <a14:imgEffect>
                        <a14:saturation sat="400000"/>
                      </a14:imgEffect>
                    </a14:imgLayer>
                  </a14:imgProps>
                </a:ext>
              </a:extLst>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1" tIns="164594" rIns="213361" bIns="3830711" spcCol="1270"/>
          <a:lstStyle/>
          <a:p>
            <a:pPr algn="ctr" defTabSz="2133600" fontAlgn="auto">
              <a:lnSpc>
                <a:spcPct val="90000"/>
              </a:lnSpc>
              <a:spcBef>
                <a:spcPts val="0"/>
              </a:spcBef>
              <a:spcAft>
                <a:spcPct val="35000"/>
              </a:spcAft>
            </a:pPr>
            <a:r>
              <a:rPr lang="es-ES" sz="3400" b="1" kern="0" dirty="0">
                <a:effectLst>
                  <a:outerShdw blurRad="38100" dist="38100" dir="2700000" algn="tl">
                    <a:srgbClr val="000000">
                      <a:alpha val="43137"/>
                    </a:srgbClr>
                  </a:outerShdw>
                </a:effectLst>
                <a:latin typeface="Calibri"/>
              </a:rPr>
              <a:t>Ámbito de aplicación</a:t>
            </a:r>
          </a:p>
        </p:txBody>
      </p:sp>
      <p:sp>
        <p:nvSpPr>
          <p:cNvPr id="18" name="7 Rectángulo"/>
          <p:cNvSpPr>
            <a:spLocks noChangeArrowheads="1"/>
          </p:cNvSpPr>
          <p:nvPr/>
        </p:nvSpPr>
        <p:spPr bwMode="auto">
          <a:xfrm>
            <a:off x="812610" y="1268760"/>
            <a:ext cx="6051771" cy="5164491"/>
          </a:xfrm>
          <a:prstGeom prst="rect">
            <a:avLst/>
          </a:prstGeom>
          <a:noFill/>
          <a:ln w="9525">
            <a:noFill/>
            <a:miter lim="800000"/>
            <a:headEnd/>
            <a:tailEnd/>
          </a:ln>
        </p:spPr>
        <p:txBody>
          <a:bodyPr wrap="square">
            <a:spAutoFit/>
          </a:bodyPr>
          <a:lstStyle/>
          <a:p>
            <a:pPr fontAlgn="auto">
              <a:spcAft>
                <a:spcPts val="0"/>
              </a:spcAft>
              <a:buClr>
                <a:schemeClr val="accent1"/>
              </a:buClr>
              <a:buSzPct val="80000"/>
              <a:defRPr/>
            </a:pPr>
            <a:r>
              <a:rPr lang="es-ES" sz="2800" b="1" dirty="0">
                <a:latin typeface="Calibri" pitchFamily="34" charset="0"/>
              </a:rPr>
              <a:t>Empresas bajo el ámbito del RCP y que tengan las siguientes características:</a:t>
            </a:r>
          </a:p>
          <a:p>
            <a:pPr fontAlgn="auto">
              <a:spcAft>
                <a:spcPts val="0"/>
              </a:spcAft>
              <a:buClr>
                <a:schemeClr val="accent1"/>
              </a:buClr>
              <a:buSzPct val="80000"/>
              <a:defRPr/>
            </a:pPr>
            <a:endParaRPr lang="es-ES" sz="2800" b="1" dirty="0">
              <a:latin typeface="Calibri" pitchFamily="34" charset="0"/>
            </a:endParaRPr>
          </a:p>
          <a:p>
            <a:pPr marL="342900" indent="-342900" fontAlgn="auto">
              <a:spcAft>
                <a:spcPts val="0"/>
              </a:spcAft>
              <a:buClr>
                <a:schemeClr val="tx2"/>
              </a:buClr>
              <a:buSzPct val="100000"/>
              <a:buFontTx/>
              <a:buAutoNum type="alphaLcPeriod"/>
              <a:defRPr/>
            </a:pPr>
            <a:r>
              <a:rPr lang="es-ES" sz="2500" b="1" dirty="0">
                <a:latin typeface="Calibri" pitchFamily="34" charset="0"/>
              </a:rPr>
              <a:t>No cotizan en el mercado de valores.</a:t>
            </a:r>
          </a:p>
          <a:p>
            <a:pPr marL="342900" indent="-342900" fontAlgn="auto">
              <a:spcAft>
                <a:spcPts val="0"/>
              </a:spcAft>
              <a:buClr>
                <a:schemeClr val="tx2"/>
              </a:buClr>
              <a:buSzPct val="100000"/>
              <a:buFontTx/>
              <a:buAutoNum type="alphaLcPeriod"/>
              <a:defRPr/>
            </a:pPr>
            <a:r>
              <a:rPr lang="es-ES" sz="2500" b="1" dirty="0">
                <a:latin typeface="Calibri" pitchFamily="34" charset="0"/>
              </a:rPr>
              <a:t>No captan ni administran ahorro del público.</a:t>
            </a:r>
          </a:p>
          <a:p>
            <a:pPr marL="342900" indent="-342900" fontAlgn="auto">
              <a:spcAft>
                <a:spcPts val="0"/>
              </a:spcAft>
              <a:buClr>
                <a:schemeClr val="tx2"/>
              </a:buClr>
              <a:buSzPct val="100000"/>
              <a:buFontTx/>
              <a:buAutoNum type="alphaLcPeriod"/>
              <a:defRPr/>
            </a:pPr>
            <a:r>
              <a:rPr lang="es-ES" sz="2500" b="1" dirty="0">
                <a:latin typeface="Calibri" pitchFamily="34" charset="0"/>
              </a:rPr>
              <a:t>Estén clasificadas como empresas por el </a:t>
            </a:r>
            <a:r>
              <a:rPr lang="es-ES" sz="2500" b="1" i="1" u="sng" dirty="0">
                <a:latin typeface="Calibri" pitchFamily="34" charset="0"/>
              </a:rPr>
              <a:t>Comité Interinstitucional de la Comisión de Estadísticas de Finanzas Públicas</a:t>
            </a:r>
            <a:r>
              <a:rPr lang="es-ES" sz="2500" i="1" dirty="0">
                <a:latin typeface="Calibri" pitchFamily="34" charset="0"/>
              </a:rPr>
              <a:t> </a:t>
            </a:r>
            <a:r>
              <a:rPr lang="es-ES" sz="2500" b="1" dirty="0">
                <a:latin typeface="Calibri" pitchFamily="34" charset="0"/>
              </a:rPr>
              <a:t>según los criterios establecidos en el</a:t>
            </a:r>
            <a:r>
              <a:rPr lang="es-ES" sz="2500" dirty="0">
                <a:latin typeface="Calibri" pitchFamily="34" charset="0"/>
              </a:rPr>
              <a:t> </a:t>
            </a:r>
            <a:r>
              <a:rPr lang="es-ES" sz="2500" b="1" u="sng" dirty="0">
                <a:latin typeface="Calibri" pitchFamily="34" charset="0"/>
              </a:rPr>
              <a:t>Manual de Estadísticas de las Finanzas Públicas</a:t>
            </a:r>
            <a:r>
              <a:rPr lang="es-ES" sz="2500" b="1" dirty="0">
                <a:latin typeface="Calibri" pitchFamily="34" charset="0"/>
              </a:rPr>
              <a:t>.</a:t>
            </a:r>
          </a:p>
        </p:txBody>
      </p:sp>
      <p:sp>
        <p:nvSpPr>
          <p:cNvPr id="2" name="CuadroTexto 1"/>
          <p:cNvSpPr txBox="1"/>
          <p:nvPr/>
        </p:nvSpPr>
        <p:spPr>
          <a:xfrm>
            <a:off x="7273751" y="2132856"/>
            <a:ext cx="538609" cy="2952328"/>
          </a:xfrm>
          <a:prstGeom prst="rect">
            <a:avLst/>
          </a:prstGeom>
          <a:noFill/>
        </p:spPr>
        <p:txBody>
          <a:bodyPr vert="vert270" wrap="square" rtlCol="0">
            <a:spAutoFit/>
          </a:bodyPr>
          <a:lstStyle>
            <a:defPPr>
              <a:defRPr lang="es-ES_tradnl"/>
            </a:defPPr>
            <a:lvl1pPr>
              <a:defRPr b="1" ker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defRPr>
            </a:lvl1pPr>
          </a:lstStyle>
          <a:p>
            <a:r>
              <a:rPr lang="es-ES" dirty="0"/>
              <a:t>Marco Normativo</a:t>
            </a:r>
            <a:endParaRPr lang="es-CO" dirty="0"/>
          </a:p>
        </p:txBody>
      </p:sp>
      <p:sp>
        <p:nvSpPr>
          <p:cNvPr id="15" name="3 CuadroTexto"/>
          <p:cNvSpPr txBox="1">
            <a:spLocks noChangeArrowheads="1"/>
          </p:cNvSpPr>
          <p:nvPr/>
        </p:nvSpPr>
        <p:spPr bwMode="auto">
          <a:xfrm>
            <a:off x="7668344" y="3215878"/>
            <a:ext cx="1427648" cy="1323439"/>
          </a:xfrm>
          <a:prstGeom prst="rect">
            <a:avLst/>
          </a:prstGeom>
          <a:ln>
            <a:solidFill>
              <a:schemeClr val="tx1"/>
            </a:solidFill>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s-ES_tradnl"/>
            </a:defPPr>
            <a:lvl1pPr algn="ctr" fontAlgn="auto">
              <a:spcBef>
                <a:spcPts val="0"/>
              </a:spcBef>
              <a:spcAft>
                <a:spcPts val="0"/>
              </a:spcAft>
              <a:defRPr sz="1500" b="1" kern="0">
                <a:latin typeface="Calibri" pitchFamily="34" charset="0"/>
              </a:defRPr>
            </a:lvl1pPr>
          </a:lstStyle>
          <a:p>
            <a:r>
              <a:rPr lang="es-ES" sz="2000" dirty="0"/>
              <a:t>Anexo de la Resolución </a:t>
            </a:r>
          </a:p>
          <a:p>
            <a:r>
              <a:rPr lang="es-ES" sz="2000" dirty="0"/>
              <a:t>414 de 2014</a:t>
            </a:r>
          </a:p>
        </p:txBody>
      </p:sp>
      <p:grpSp>
        <p:nvGrpSpPr>
          <p:cNvPr id="4" name="3 Grupo"/>
          <p:cNvGrpSpPr/>
          <p:nvPr/>
        </p:nvGrpSpPr>
        <p:grpSpPr>
          <a:xfrm>
            <a:off x="6823715" y="3284984"/>
            <a:ext cx="412581" cy="576064"/>
            <a:chOff x="6967731" y="3284984"/>
            <a:chExt cx="412581" cy="576064"/>
          </a:xfrm>
        </p:grpSpPr>
        <p:sp>
          <p:nvSpPr>
            <p:cNvPr id="16" name="15 Extracto"/>
            <p:cNvSpPr>
              <a:spLocks noChangeArrowheads="1"/>
            </p:cNvSpPr>
            <p:nvPr/>
          </p:nvSpPr>
          <p:spPr bwMode="auto">
            <a:xfrm rot="5400000">
              <a:off x="6921994" y="3402729"/>
              <a:ext cx="576063" cy="340573"/>
            </a:xfrm>
            <a:prstGeom prst="flowChartExtract">
              <a:avLst/>
            </a:prstGeom>
            <a:ln>
              <a:headEnd/>
              <a:tailEnd/>
            </a:ln>
          </p:spPr>
          <p:style>
            <a:lnRef idx="0">
              <a:schemeClr val="accent3"/>
            </a:lnRef>
            <a:fillRef idx="3">
              <a:schemeClr val="accent3"/>
            </a:fillRef>
            <a:effectRef idx="3">
              <a:schemeClr val="accent3"/>
            </a:effectRef>
            <a:fontRef idx="minor">
              <a:schemeClr val="lt1"/>
            </a:fontRef>
          </p:style>
          <p:txBody>
            <a:bodyPr/>
            <a:lstStyle/>
            <a:p>
              <a:pPr eaLnBrk="1" hangingPunct="1"/>
              <a:endParaRPr lang="es-CO" altLang="es-CO" sz="1500" b="1">
                <a:solidFill>
                  <a:schemeClr val="accent4">
                    <a:lumMod val="95000"/>
                    <a:lumOff val="5000"/>
                  </a:schemeClr>
                </a:solidFill>
                <a:latin typeface="Century Gothic" pitchFamily="34" charset="0"/>
                <a:cs typeface="Arial" charset="0"/>
              </a:endParaRPr>
            </a:p>
          </p:txBody>
        </p:sp>
        <p:sp>
          <p:nvSpPr>
            <p:cNvPr id="14" name="13 Extracto"/>
            <p:cNvSpPr>
              <a:spLocks noChangeArrowheads="1"/>
            </p:cNvSpPr>
            <p:nvPr/>
          </p:nvSpPr>
          <p:spPr bwMode="auto">
            <a:xfrm rot="5400000">
              <a:off x="6849986" y="3402730"/>
              <a:ext cx="576063" cy="340573"/>
            </a:xfrm>
            <a:prstGeom prst="flowChartExtra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eaLnBrk="1" hangingPunct="1"/>
              <a:endParaRPr lang="es-CO" altLang="es-CO" sz="1500" b="1">
                <a:latin typeface="Century Gothic" pitchFamily="34" charset="0"/>
                <a:cs typeface="Arial" charset="0"/>
              </a:endParaRPr>
            </a:p>
          </p:txBody>
        </p:sp>
      </p:grpSp>
    </p:spTree>
    <p:extLst>
      <p:ext uri="{BB962C8B-B14F-4D97-AF65-F5344CB8AC3E}">
        <p14:creationId xmlns:p14="http://schemas.microsoft.com/office/powerpoint/2010/main" val="252499286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2864" y="24123"/>
            <a:ext cx="9166864" cy="1172629"/>
          </a:xfrm>
          <a:prstGeom prst="rect">
            <a:avLst/>
          </a:prstGeom>
        </p:spPr>
        <p:txBody>
          <a:bodyPr wrap="square">
            <a:spAutoFit/>
          </a:bodyPr>
          <a:lstStyle/>
          <a:p>
            <a:pPr marL="444500" indent="-444500" algn="ctr" fontAlgn="auto">
              <a:lnSpc>
                <a:spcPct val="90000"/>
              </a:lnSpc>
              <a:spcAft>
                <a:spcPct val="35000"/>
              </a:spcAft>
              <a:buSzPct val="90000"/>
              <a:defRPr/>
            </a:pPr>
            <a:r>
              <a:rPr lang="es-ES" sz="25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CAPTAN O ADMINISTRAN AHORRO DEL PÚBLICO (RESOLUCIÓN 414/14)</a:t>
            </a:r>
          </a:p>
        </p:txBody>
      </p:sp>
      <p:sp>
        <p:nvSpPr>
          <p:cNvPr id="5" name="128 Flecha derecha"/>
          <p:cNvSpPr/>
          <p:nvPr/>
        </p:nvSpPr>
        <p:spPr>
          <a:xfrm>
            <a:off x="769429" y="4565639"/>
            <a:ext cx="418195" cy="519545"/>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600" kern="0">
              <a:solidFill>
                <a:sysClr val="window" lastClr="FFFFFF"/>
              </a:solidFill>
              <a:latin typeface="Calibri"/>
              <a:cs typeface="+mn-cs"/>
            </a:endParaRPr>
          </a:p>
        </p:txBody>
      </p:sp>
      <p:sp>
        <p:nvSpPr>
          <p:cNvPr id="6" name="129 Rectángulo"/>
          <p:cNvSpPr/>
          <p:nvPr/>
        </p:nvSpPr>
        <p:spPr>
          <a:xfrm rot="10800000" flipV="1">
            <a:off x="107505" y="1968158"/>
            <a:ext cx="558650" cy="4395172"/>
          </a:xfrm>
          <a:prstGeom prst="rect">
            <a:avLst/>
          </a:prstGeom>
          <a:blipFill>
            <a:blip r:embed="rId2" cstate="print"/>
            <a:tile tx="0" ty="0" sx="100000" sy="100000" flip="none" algn="tl"/>
          </a:blipFill>
          <a:ln w="25400" cap="flat" cmpd="sng" algn="ctr">
            <a:solidFill>
              <a:schemeClr val="accent2">
                <a:lumMod val="75000"/>
              </a:schemeClr>
            </a:solidFill>
            <a:prstDash val="solid"/>
          </a:ln>
          <a:effectLst>
            <a:glow rad="63500">
              <a:schemeClr val="accent6">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800" b="1" kern="0" dirty="0">
                <a:effectLst>
                  <a:outerShdw blurRad="38100" dist="38100" dir="2700000" algn="tl">
                    <a:srgbClr val="000000">
                      <a:alpha val="43137"/>
                    </a:srgbClr>
                  </a:outerShdw>
                </a:effectLst>
                <a:latin typeface="Calibri"/>
                <a:cs typeface="+mn-cs"/>
              </a:rPr>
              <a:t>MARCO</a:t>
            </a:r>
          </a:p>
          <a:p>
            <a:pPr algn="ctr" defTabSz="1454603" fontAlgn="auto">
              <a:lnSpc>
                <a:spcPct val="90000"/>
              </a:lnSpc>
              <a:spcBef>
                <a:spcPts val="0"/>
              </a:spcBef>
              <a:spcAft>
                <a:spcPct val="35000"/>
              </a:spcAft>
              <a:defRPr/>
            </a:pPr>
            <a:endParaRPr lang="es-CO" sz="1800" b="1" kern="0" dirty="0">
              <a:effectLst>
                <a:outerShdw blurRad="38100" dist="38100" dir="2700000" algn="tl">
                  <a:srgbClr val="000000">
                    <a:alpha val="43137"/>
                  </a:srgbClr>
                </a:outerShdw>
              </a:effectLst>
              <a:latin typeface="Calibri"/>
              <a:cs typeface="+mn-cs"/>
            </a:endParaRPr>
          </a:p>
          <a:p>
            <a:pPr algn="ctr" defTabSz="1454603" fontAlgn="auto">
              <a:lnSpc>
                <a:spcPct val="90000"/>
              </a:lnSpc>
              <a:spcBef>
                <a:spcPts val="0"/>
              </a:spcBef>
              <a:spcAft>
                <a:spcPct val="35000"/>
              </a:spcAft>
              <a:defRPr/>
            </a:pPr>
            <a:r>
              <a:rPr lang="es-CO" sz="1800" b="1" kern="0" dirty="0">
                <a:effectLst>
                  <a:outerShdw blurRad="38100" dist="38100" dir="2700000" algn="tl">
                    <a:srgbClr val="000000">
                      <a:alpha val="43137"/>
                    </a:srgbClr>
                  </a:outerShdw>
                </a:effectLst>
                <a:latin typeface="Calibri"/>
                <a:cs typeface="+mn-cs"/>
              </a:rPr>
              <a:t>NORMARIVO</a:t>
            </a:r>
          </a:p>
        </p:txBody>
      </p:sp>
      <p:sp>
        <p:nvSpPr>
          <p:cNvPr id="8" name="8 CuadroTexto"/>
          <p:cNvSpPr txBox="1">
            <a:spLocks noChangeArrowheads="1"/>
          </p:cNvSpPr>
          <p:nvPr/>
        </p:nvSpPr>
        <p:spPr bwMode="auto">
          <a:xfrm>
            <a:off x="1619673" y="1743199"/>
            <a:ext cx="1152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2014</a:t>
            </a:r>
          </a:p>
        </p:txBody>
      </p:sp>
      <p:sp>
        <p:nvSpPr>
          <p:cNvPr id="9" name="10 CuadroTexto"/>
          <p:cNvSpPr txBox="1">
            <a:spLocks noChangeArrowheads="1"/>
          </p:cNvSpPr>
          <p:nvPr/>
        </p:nvSpPr>
        <p:spPr bwMode="auto">
          <a:xfrm>
            <a:off x="4273774" y="1700808"/>
            <a:ext cx="1162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2015</a:t>
            </a:r>
          </a:p>
        </p:txBody>
      </p:sp>
      <p:sp>
        <p:nvSpPr>
          <p:cNvPr id="10" name="10 CuadroTexto"/>
          <p:cNvSpPr txBox="1">
            <a:spLocks noChangeArrowheads="1"/>
          </p:cNvSpPr>
          <p:nvPr/>
        </p:nvSpPr>
        <p:spPr bwMode="auto">
          <a:xfrm>
            <a:off x="7181167" y="1700808"/>
            <a:ext cx="1135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2016</a:t>
            </a:r>
          </a:p>
        </p:txBody>
      </p:sp>
      <p:sp>
        <p:nvSpPr>
          <p:cNvPr id="11" name="134 Rectángulo"/>
          <p:cNvSpPr/>
          <p:nvPr/>
        </p:nvSpPr>
        <p:spPr>
          <a:xfrm>
            <a:off x="1055632" y="2204864"/>
            <a:ext cx="2264625" cy="874565"/>
          </a:xfrm>
          <a:prstGeom prst="rect">
            <a:avLst/>
          </a:prstGeom>
          <a:solidFill>
            <a:srgbClr val="C0504D">
              <a:hueOff val="0"/>
              <a:satOff val="0"/>
              <a:lumOff val="0"/>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500" b="1" kern="0" dirty="0">
                <a:latin typeface="Calibri" panose="020F0502020204030204" pitchFamily="34" charset="0"/>
                <a:cs typeface="+mn-cs"/>
              </a:rPr>
              <a:t>PERÍODO DE PREPARACIÓN OBLIGATORIA</a:t>
            </a:r>
          </a:p>
        </p:txBody>
      </p:sp>
      <p:sp>
        <p:nvSpPr>
          <p:cNvPr id="12" name="135 Rectángulo"/>
          <p:cNvSpPr/>
          <p:nvPr/>
        </p:nvSpPr>
        <p:spPr>
          <a:xfrm>
            <a:off x="3986119" y="2204864"/>
            <a:ext cx="2241530" cy="877501"/>
          </a:xfrm>
          <a:prstGeom prst="rect">
            <a:avLst/>
          </a:prstGeom>
          <a:solidFill>
            <a:srgbClr val="C0504D">
              <a:hueOff val="2340759"/>
              <a:satOff val="-2919"/>
              <a:lumOff val="686"/>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800" b="1" kern="0" dirty="0">
                <a:latin typeface="Calibri" panose="020F0502020204030204" pitchFamily="34" charset="0"/>
                <a:cs typeface="+mn-cs"/>
              </a:rPr>
              <a:t>PERÍODO DE TRANSICIÓN </a:t>
            </a:r>
          </a:p>
        </p:txBody>
      </p:sp>
      <p:sp>
        <p:nvSpPr>
          <p:cNvPr id="13" name="136 Rectángulo"/>
          <p:cNvSpPr/>
          <p:nvPr/>
        </p:nvSpPr>
        <p:spPr>
          <a:xfrm>
            <a:off x="6876256" y="2204864"/>
            <a:ext cx="2023500" cy="874565"/>
          </a:xfrm>
          <a:prstGeom prst="rect">
            <a:avLst/>
          </a:prstGeom>
          <a:solidFill>
            <a:srgbClr val="C0504D">
              <a:hueOff val="4681519"/>
              <a:satOff val="-5839"/>
              <a:lumOff val="1373"/>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500" b="1" kern="0" dirty="0">
                <a:latin typeface="Calibri" panose="020F0502020204030204" pitchFamily="34" charset="0"/>
                <a:cs typeface="+mn-cs"/>
              </a:rPr>
              <a:t>PERÍODO DE APLICACIÓN </a:t>
            </a:r>
          </a:p>
        </p:txBody>
      </p:sp>
      <p:sp>
        <p:nvSpPr>
          <p:cNvPr id="14" name="12 Rectángulo"/>
          <p:cNvSpPr>
            <a:spLocks noChangeArrowheads="1"/>
          </p:cNvSpPr>
          <p:nvPr/>
        </p:nvSpPr>
        <p:spPr bwMode="auto">
          <a:xfrm>
            <a:off x="3707904" y="3591014"/>
            <a:ext cx="2913825" cy="2862322"/>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marL="342900" indent="-342900" algn="l" fontAlgn="auto">
              <a:spcBef>
                <a:spcPts val="0"/>
              </a:spcBef>
              <a:spcAft>
                <a:spcPts val="0"/>
              </a:spcAft>
              <a:buAutoNum type="arabicPeriod"/>
              <a:defRPr/>
            </a:pPr>
            <a:r>
              <a:rPr lang="es-ES" sz="1800" b="1" kern="0" dirty="0">
                <a:solidFill>
                  <a:sysClr val="windowText" lastClr="000000"/>
                </a:solidFill>
                <a:latin typeface="Calibri" panose="020F0502020204030204" pitchFamily="34" charset="0"/>
              </a:rPr>
              <a:t>Para efectos legales, aplicación del PGCP, MP y DC y, simultáneamente se debe preparar información con base en el nuevo marco normativo</a:t>
            </a:r>
          </a:p>
          <a:p>
            <a:pPr marL="268288" indent="-268288" algn="l" fontAlgn="auto">
              <a:spcBef>
                <a:spcPts val="0"/>
              </a:spcBef>
              <a:spcAft>
                <a:spcPts val="0"/>
              </a:spcAft>
              <a:defRPr/>
            </a:pPr>
            <a:r>
              <a:rPr lang="es-ES" sz="1800" b="1" kern="0" dirty="0">
                <a:solidFill>
                  <a:sysClr val="windowText" lastClr="000000"/>
                </a:solidFill>
                <a:latin typeface="Calibri" panose="020F0502020204030204" pitchFamily="34" charset="0"/>
              </a:rPr>
              <a:t>2.  Enero 1: Preparación del estado de situación financiera de apertura</a:t>
            </a:r>
            <a:endParaRPr lang="es-CO" sz="1800" b="1" kern="0" dirty="0">
              <a:solidFill>
                <a:sysClr val="windowText" lastClr="000000"/>
              </a:solidFill>
              <a:latin typeface="Calibri" panose="020F0502020204030204" pitchFamily="34" charset="0"/>
            </a:endParaRPr>
          </a:p>
        </p:txBody>
      </p:sp>
      <p:sp>
        <p:nvSpPr>
          <p:cNvPr id="15" name="19 Rectángulo"/>
          <p:cNvSpPr>
            <a:spLocks noChangeArrowheads="1"/>
          </p:cNvSpPr>
          <p:nvPr/>
        </p:nvSpPr>
        <p:spPr bwMode="auto">
          <a:xfrm>
            <a:off x="6861469" y="3897630"/>
            <a:ext cx="2116488" cy="212365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algn="l" fontAlgn="auto">
              <a:spcBef>
                <a:spcPts val="0"/>
              </a:spcBef>
              <a:spcAft>
                <a:spcPts val="0"/>
              </a:spcAft>
              <a:defRPr/>
            </a:pPr>
            <a:r>
              <a:rPr lang="es-ES" sz="2200" b="1" kern="0" dirty="0">
                <a:solidFill>
                  <a:sysClr val="windowText" lastClr="000000"/>
                </a:solidFill>
                <a:latin typeface="Calibri" panose="020F0502020204030204" pitchFamily="34" charset="0"/>
              </a:rPr>
              <a:t>Para todos los efectos, aplicación del nuevo marco normativo a partir de las NIIF</a:t>
            </a:r>
            <a:endParaRPr lang="es-CO" sz="2200" b="1" kern="0" dirty="0">
              <a:solidFill>
                <a:sysClr val="windowText" lastClr="000000"/>
              </a:solidFill>
              <a:latin typeface="Calibri" panose="020F0502020204030204" pitchFamily="34" charset="0"/>
            </a:endParaRPr>
          </a:p>
        </p:txBody>
      </p:sp>
      <p:sp>
        <p:nvSpPr>
          <p:cNvPr id="16" name="20 CuadroTexto"/>
          <p:cNvSpPr txBox="1">
            <a:spLocks noChangeArrowheads="1"/>
          </p:cNvSpPr>
          <p:nvPr/>
        </p:nvSpPr>
        <p:spPr bwMode="auto">
          <a:xfrm>
            <a:off x="1203380" y="3969638"/>
            <a:ext cx="2131256" cy="2123658"/>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l" eaLnBrk="1" fontAlgn="auto" hangingPunct="1">
              <a:spcBef>
                <a:spcPts val="0"/>
              </a:spcBef>
              <a:spcAft>
                <a:spcPts val="0"/>
              </a:spcAft>
              <a:defRPr/>
            </a:pPr>
            <a:r>
              <a:rPr lang="es-CO" sz="2200" kern="0" dirty="0">
                <a:solidFill>
                  <a:sysClr val="windowText" lastClr="000000"/>
                </a:solidFill>
                <a:latin typeface="Calibri" panose="020F0502020204030204" pitchFamily="34" charset="0"/>
              </a:rPr>
              <a:t>Actividades de preparación para aplicar el nuevo marco normativo a partir de las NIIF</a:t>
            </a:r>
          </a:p>
        </p:txBody>
      </p:sp>
      <p:sp>
        <p:nvSpPr>
          <p:cNvPr id="17" name="140 Flecha derecha"/>
          <p:cNvSpPr/>
          <p:nvPr/>
        </p:nvSpPr>
        <p:spPr>
          <a:xfrm>
            <a:off x="3491880" y="2600225"/>
            <a:ext cx="360362" cy="287337"/>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500" kern="0">
              <a:solidFill>
                <a:sysClr val="window" lastClr="FFFFFF"/>
              </a:solidFill>
              <a:latin typeface="Calibri"/>
              <a:cs typeface="+mn-cs"/>
            </a:endParaRPr>
          </a:p>
        </p:txBody>
      </p:sp>
      <p:sp>
        <p:nvSpPr>
          <p:cNvPr id="18" name="141 Flecha derecha"/>
          <p:cNvSpPr/>
          <p:nvPr/>
        </p:nvSpPr>
        <p:spPr>
          <a:xfrm>
            <a:off x="6399271" y="2600226"/>
            <a:ext cx="288925" cy="287337"/>
          </a:xfrm>
          <a:prstGeom prst="rightArrow">
            <a:avLst/>
          </a:prstGeom>
          <a:solidFill>
            <a:srgbClr val="F79646"/>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500" kern="0">
              <a:solidFill>
                <a:sysClr val="window" lastClr="FFFFFF"/>
              </a:solidFill>
              <a:latin typeface="Calibri"/>
              <a:cs typeface="+mn-cs"/>
            </a:endParaRPr>
          </a:p>
        </p:txBody>
      </p:sp>
      <p:sp>
        <p:nvSpPr>
          <p:cNvPr id="19" name="142 Flecha izquierda y derecha"/>
          <p:cNvSpPr/>
          <p:nvPr/>
        </p:nvSpPr>
        <p:spPr>
          <a:xfrm>
            <a:off x="1039423" y="3357240"/>
            <a:ext cx="2295213" cy="431800"/>
          </a:xfrm>
          <a:prstGeom prst="leftRightArrow">
            <a:avLst/>
          </a:prstGeom>
          <a:solidFill>
            <a:srgbClr val="C0504D">
              <a:hueOff val="0"/>
              <a:satOff val="0"/>
              <a:lumOff val="0"/>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b="0" kern="0">
              <a:solidFill>
                <a:sysClr val="window" lastClr="FFFFFF"/>
              </a:solidFill>
              <a:latin typeface="Calibri" panose="020F0502020204030204" pitchFamily="34" charset="0"/>
              <a:cs typeface="+mn-cs"/>
            </a:endParaRPr>
          </a:p>
        </p:txBody>
      </p:sp>
      <p:sp>
        <p:nvSpPr>
          <p:cNvPr id="21" name="143 Flecha izquierda y derecha"/>
          <p:cNvSpPr/>
          <p:nvPr/>
        </p:nvSpPr>
        <p:spPr>
          <a:xfrm>
            <a:off x="3871084" y="3141216"/>
            <a:ext cx="2492427" cy="431800"/>
          </a:xfrm>
          <a:prstGeom prst="leftRightArrow">
            <a:avLst/>
          </a:prstGeom>
          <a:solidFill>
            <a:srgbClr val="C0504D">
              <a:hueOff val="2340759"/>
              <a:satOff val="-2919"/>
              <a:lumOff val="686"/>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kern="0">
              <a:solidFill>
                <a:sysClr val="window" lastClr="FFFFFF"/>
              </a:solidFill>
              <a:latin typeface="Calibri" panose="020F0502020204030204" pitchFamily="34" charset="0"/>
              <a:cs typeface="+mn-cs"/>
            </a:endParaRPr>
          </a:p>
        </p:txBody>
      </p:sp>
      <p:sp>
        <p:nvSpPr>
          <p:cNvPr id="22" name="144 Flecha izquierda y derecha"/>
          <p:cNvSpPr/>
          <p:nvPr/>
        </p:nvSpPr>
        <p:spPr>
          <a:xfrm>
            <a:off x="6861469" y="3285232"/>
            <a:ext cx="2116488" cy="431800"/>
          </a:xfrm>
          <a:prstGeom prst="leftRightArrow">
            <a:avLst/>
          </a:prstGeom>
          <a:solidFill>
            <a:srgbClr val="C0504D">
              <a:hueOff val="4681519"/>
              <a:satOff val="-5839"/>
              <a:lumOff val="1373"/>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kern="0">
              <a:solidFill>
                <a:sysClr val="window" lastClr="FFFFFF"/>
              </a:solidFill>
              <a:latin typeface="Calibri" panose="020F0502020204030204" pitchFamily="34" charset="0"/>
              <a:cs typeface="+mn-cs"/>
            </a:endParaRPr>
          </a:p>
        </p:txBody>
      </p:sp>
      <p:sp>
        <p:nvSpPr>
          <p:cNvPr id="23" name="AutoShape 4"/>
          <p:cNvSpPr>
            <a:spLocks noChangeArrowheads="1"/>
          </p:cNvSpPr>
          <p:nvPr/>
        </p:nvSpPr>
        <p:spPr bwMode="auto">
          <a:xfrm>
            <a:off x="800288" y="1323353"/>
            <a:ext cx="7848600" cy="377456"/>
          </a:xfrm>
          <a:prstGeom prst="roundRect">
            <a:avLst>
              <a:gd name="adj" fmla="val 21667"/>
            </a:avLst>
          </a:prstGeom>
          <a:gradFill rotWithShape="1">
            <a:gsLst>
              <a:gs pos="0">
                <a:srgbClr val="BDC9AF"/>
              </a:gs>
              <a:gs pos="100000">
                <a:srgbClr val="FFFFFF"/>
              </a:gs>
            </a:gsLst>
            <a:lin ang="2700000" scaled="1"/>
          </a:gradFill>
          <a:ln w="50800" algn="ctr">
            <a:noFill/>
            <a:round/>
            <a:headEnd/>
            <a:tailEnd/>
          </a:ln>
          <a:effectLst>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2800" b="1" dirty="0">
                <a:solidFill>
                  <a:schemeClr val="tx2"/>
                </a:solidFill>
                <a:effectLst>
                  <a:outerShdw blurRad="38100" dist="38100" dir="2700000" algn="tl">
                    <a:srgbClr val="000000">
                      <a:alpha val="43137"/>
                    </a:srgbClr>
                  </a:outerShdw>
                </a:effectLst>
                <a:latin typeface="Calibri" pitchFamily="34" charset="0"/>
              </a:rPr>
              <a:t>C r o n o g r a m a</a:t>
            </a:r>
          </a:p>
        </p:txBody>
      </p:sp>
    </p:spTree>
    <p:extLst>
      <p:ext uri="{BB962C8B-B14F-4D97-AF65-F5344CB8AC3E}">
        <p14:creationId xmlns:p14="http://schemas.microsoft.com/office/powerpoint/2010/main" val="3296403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250" autoRev="1" fill="remove"/>
                                        <p:tgtEl>
                                          <p:spTgt spid="5"/>
                                        </p:tgtEl>
                                        <p:attrNameLst>
                                          <p:attrName>style.color</p:attrName>
                                        </p:attrNameLst>
                                      </p:cBhvr>
                                      <p:to>
                                        <a:schemeClr val="bg1"/>
                                      </p:to>
                                    </p:animClr>
                                    <p:animClr clrSpc="rgb" dir="cw">
                                      <p:cBhvr>
                                        <p:cTn id="7" dur="250" autoRev="1" fill="remove"/>
                                        <p:tgtEl>
                                          <p:spTgt spid="5"/>
                                        </p:tgtEl>
                                        <p:attrNameLst>
                                          <p:attrName>fillcolor</p:attrName>
                                        </p:attrNameLst>
                                      </p:cBhvr>
                                      <p:to>
                                        <a:schemeClr val="bg1"/>
                                      </p:to>
                                    </p:animClr>
                                    <p:set>
                                      <p:cBhvr>
                                        <p:cTn id="8" dur="250" autoRev="1" fill="remove"/>
                                        <p:tgtEl>
                                          <p:spTgt spid="5"/>
                                        </p:tgtEl>
                                        <p:attrNameLst>
                                          <p:attrName>fill.type</p:attrName>
                                        </p:attrNameLst>
                                      </p:cBhvr>
                                      <p:to>
                                        <p:strVal val="solid"/>
                                      </p:to>
                                    </p:set>
                                    <p:set>
                                      <p:cBhvr>
                                        <p:cTn id="9" dur="250" autoRev="1" fill="remove"/>
                                        <p:tgtEl>
                                          <p:spTgt spid="5"/>
                                        </p:tgtEl>
                                        <p:attrNameLst>
                                          <p:attrName>fill.on</p:attrName>
                                        </p:attrNameLst>
                                      </p:cBhvr>
                                      <p:to>
                                        <p:strVal val="true"/>
                                      </p:to>
                                    </p:set>
                                  </p:childTnLst>
                                </p:cTn>
                              </p:par>
                            </p:childTnLst>
                          </p:cTn>
                        </p:par>
                        <p:par>
                          <p:cTn id="10" fill="hold">
                            <p:stCondLst>
                              <p:cond delay="500"/>
                            </p:stCondLst>
                            <p:childTnLst>
                              <p:par>
                                <p:cTn id="11" presetID="27" presetClass="emph" presetSubtype="0" fill="remove" grpId="0" nodeType="afterEffect">
                                  <p:stCondLst>
                                    <p:cond delay="500"/>
                                  </p:stCondLst>
                                  <p:childTnLst>
                                    <p:animClr clrSpc="rgb" dir="cw">
                                      <p:cBhvr override="childStyle">
                                        <p:cTn id="12" dur="250" autoRev="1" fill="remove"/>
                                        <p:tgtEl>
                                          <p:spTgt spid="17"/>
                                        </p:tgtEl>
                                        <p:attrNameLst>
                                          <p:attrName>style.color</p:attrName>
                                        </p:attrNameLst>
                                      </p:cBhvr>
                                      <p:to>
                                        <a:schemeClr val="bg1"/>
                                      </p:to>
                                    </p:animClr>
                                    <p:animClr clrSpc="rgb" dir="cw">
                                      <p:cBhvr>
                                        <p:cTn id="13" dur="250" autoRev="1" fill="remove"/>
                                        <p:tgtEl>
                                          <p:spTgt spid="17"/>
                                        </p:tgtEl>
                                        <p:attrNameLst>
                                          <p:attrName>fillcolor</p:attrName>
                                        </p:attrNameLst>
                                      </p:cBhvr>
                                      <p:to>
                                        <a:schemeClr val="bg1"/>
                                      </p:to>
                                    </p:animClr>
                                    <p:set>
                                      <p:cBhvr>
                                        <p:cTn id="14" dur="250" autoRev="1" fill="remove"/>
                                        <p:tgtEl>
                                          <p:spTgt spid="17"/>
                                        </p:tgtEl>
                                        <p:attrNameLst>
                                          <p:attrName>fill.type</p:attrName>
                                        </p:attrNameLst>
                                      </p:cBhvr>
                                      <p:to>
                                        <p:strVal val="solid"/>
                                      </p:to>
                                    </p:set>
                                    <p:set>
                                      <p:cBhvr>
                                        <p:cTn id="15" dur="250" autoRev="1" fill="remove"/>
                                        <p:tgtEl>
                                          <p:spTgt spid="17"/>
                                        </p:tgtEl>
                                        <p:attrNameLst>
                                          <p:attrName>fill.on</p:attrName>
                                        </p:attrNameLst>
                                      </p:cBhvr>
                                      <p:to>
                                        <p:strVal val="true"/>
                                      </p:to>
                                    </p:set>
                                  </p:childTnLst>
                                </p:cTn>
                              </p:par>
                            </p:childTnLst>
                          </p:cTn>
                        </p:par>
                        <p:par>
                          <p:cTn id="16" fill="hold">
                            <p:stCondLst>
                              <p:cond delay="1500"/>
                            </p:stCondLst>
                            <p:childTnLst>
                              <p:par>
                                <p:cTn id="17" presetID="27" presetClass="emph" presetSubtype="0" fill="remove" grpId="0" nodeType="afterEffect">
                                  <p:stCondLst>
                                    <p:cond delay="750"/>
                                  </p:stCondLst>
                                  <p:childTnLst>
                                    <p:animClr clrSpc="rgb" dir="cw">
                                      <p:cBhvr override="childStyle">
                                        <p:cTn id="18" dur="250" autoRev="1" fill="remove"/>
                                        <p:tgtEl>
                                          <p:spTgt spid="18"/>
                                        </p:tgtEl>
                                        <p:attrNameLst>
                                          <p:attrName>style.color</p:attrName>
                                        </p:attrNameLst>
                                      </p:cBhvr>
                                      <p:to>
                                        <a:schemeClr val="bg1"/>
                                      </p:to>
                                    </p:animClr>
                                    <p:animClr clrSpc="rgb" dir="cw">
                                      <p:cBhvr>
                                        <p:cTn id="19" dur="250" autoRev="1" fill="remove"/>
                                        <p:tgtEl>
                                          <p:spTgt spid="18"/>
                                        </p:tgtEl>
                                        <p:attrNameLst>
                                          <p:attrName>fillcolor</p:attrName>
                                        </p:attrNameLst>
                                      </p:cBhvr>
                                      <p:to>
                                        <a:schemeClr val="bg1"/>
                                      </p:to>
                                    </p:animClr>
                                    <p:set>
                                      <p:cBhvr>
                                        <p:cTn id="20" dur="250" autoRev="1" fill="remove"/>
                                        <p:tgtEl>
                                          <p:spTgt spid="18"/>
                                        </p:tgtEl>
                                        <p:attrNameLst>
                                          <p:attrName>fill.type</p:attrName>
                                        </p:attrNameLst>
                                      </p:cBhvr>
                                      <p:to>
                                        <p:strVal val="solid"/>
                                      </p:to>
                                    </p:set>
                                    <p:set>
                                      <p:cBhvr>
                                        <p:cTn id="21" dur="250" autoRev="1" fill="remove"/>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16024" y="2636912"/>
            <a:ext cx="8892480" cy="769441"/>
          </a:xfrm>
          <a:prstGeom prst="rect">
            <a:avLst/>
          </a:prstGeom>
        </p:spPr>
        <p:txBody>
          <a:bodyPr wrap="square">
            <a:spAutoFit/>
          </a:bodyPr>
          <a:lstStyle/>
          <a:p>
            <a:pPr algn="ctr"/>
            <a:r>
              <a:rPr lang="es-CO" altLang="es-ES" sz="4400" b="1" dirty="0">
                <a:solidFill>
                  <a:schemeClr val="bg1"/>
                </a:solidFill>
                <a:latin typeface="+mj-lt"/>
              </a:rPr>
              <a:t>3.3. Modelo Entidades de Gobierno</a:t>
            </a:r>
            <a:endParaRPr lang="es-CO" sz="4400" b="1" dirty="0">
              <a:solidFill>
                <a:schemeClr val="bg1"/>
              </a:solidFill>
              <a:effectLst>
                <a:outerShdw blurRad="38100" dist="38100" dir="2700000" algn="tl">
                  <a:srgbClr val="000000">
                    <a:alpha val="43137"/>
                  </a:srgbClr>
                </a:outerShdw>
              </a:effectLst>
              <a:latin typeface="+mj-lt"/>
            </a:endParaRPr>
          </a:p>
        </p:txBody>
      </p:sp>
      <p:pic>
        <p:nvPicPr>
          <p:cNvPr id="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3727" y="4077072"/>
            <a:ext cx="3672409" cy="27224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Rectángulo"/>
          <p:cNvSpPr/>
          <p:nvPr/>
        </p:nvSpPr>
        <p:spPr bwMode="auto">
          <a:xfrm>
            <a:off x="3058274" y="5576519"/>
            <a:ext cx="1729750" cy="37276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s-CO" sz="2000" b="0" i="0" u="none" strike="noStrike" cap="none" normalizeH="0" baseline="0" dirty="0">
                <a:ln>
                  <a:noFill/>
                </a:ln>
                <a:solidFill>
                  <a:schemeClr val="tx1"/>
                </a:solidFill>
                <a:effectLst/>
                <a:latin typeface="Times New Roman" pitchFamily="18" charset="0"/>
              </a:rPr>
              <a:t>        </a:t>
            </a:r>
            <a:r>
              <a:rPr kumimoji="0" lang="es-CO" sz="1900" b="1" i="0" u="none" strike="noStrike" cap="none" normalizeH="0" baseline="0" dirty="0">
                <a:ln>
                  <a:noFill/>
                </a:ln>
                <a:solidFill>
                  <a:schemeClr val="accent2">
                    <a:lumMod val="50000"/>
                  </a:schemeClr>
                </a:solidFill>
                <a:effectLst/>
                <a:latin typeface="Times New Roman" pitchFamily="18" charset="0"/>
              </a:rPr>
              <a:t>NICSP</a:t>
            </a:r>
          </a:p>
        </p:txBody>
      </p:sp>
      <p:pic>
        <p:nvPicPr>
          <p:cNvPr id="5" name="Imagen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58274" y="5949280"/>
            <a:ext cx="1659302" cy="339298"/>
          </a:xfrm>
          <a:prstGeom prst="rect">
            <a:avLst/>
          </a:prstGeom>
        </p:spPr>
      </p:pic>
    </p:spTree>
    <p:extLst>
      <p:ext uri="{BB962C8B-B14F-4D97-AF65-F5344CB8AC3E}">
        <p14:creationId xmlns:p14="http://schemas.microsoft.com/office/powerpoint/2010/main" val="26144373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27</a:t>
            </a:fld>
            <a:endParaRPr lang="es-ES_tradnl" dirty="0"/>
          </a:p>
        </p:txBody>
      </p:sp>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6" y="81089"/>
            <a:ext cx="4032448" cy="3923975"/>
          </a:xfrm>
          <a:prstGeom prst="rect">
            <a:avLst/>
          </a:prstGeom>
          <a:effectLst>
            <a:glow rad="63500">
              <a:schemeClr val="accent6">
                <a:satMod val="175000"/>
                <a:alpha val="40000"/>
              </a:schemeClr>
            </a:glow>
          </a:effectLst>
        </p:spPr>
      </p:pic>
      <p:sp>
        <p:nvSpPr>
          <p:cNvPr id="6" name="Rectángulo 5"/>
          <p:cNvSpPr/>
          <p:nvPr/>
        </p:nvSpPr>
        <p:spPr>
          <a:xfrm>
            <a:off x="35496" y="514995"/>
            <a:ext cx="4032448" cy="2948499"/>
          </a:xfrm>
          <a:prstGeom prst="rect">
            <a:avLst/>
          </a:prstGeom>
        </p:spPr>
        <p:txBody>
          <a:bodyPr wrap="square">
            <a:spAutoFit/>
          </a:bodyPr>
          <a:lstStyle/>
          <a:p>
            <a:pPr algn="l"/>
            <a:r>
              <a:rPr lang="pt-BR" sz="3000" b="1" i="1" dirty="0">
                <a:latin typeface="Calibri,BoldItalic"/>
              </a:rPr>
              <a:t> </a:t>
            </a:r>
            <a:r>
              <a:rPr lang="pt-BR" sz="3200" b="1" i="1" u="sng" dirty="0">
                <a:latin typeface="Calibri,BoldItalic"/>
              </a:rPr>
              <a:t>I</a:t>
            </a:r>
            <a:r>
              <a:rPr lang="pt-BR" sz="3200" b="1" i="1" dirty="0">
                <a:latin typeface="Calibri,BoldItalic"/>
              </a:rPr>
              <a:t> </a:t>
            </a:r>
            <a:r>
              <a:rPr lang="pt-BR" sz="3000" b="1" i="1" dirty="0">
                <a:latin typeface="Calibri,BoldItalic"/>
              </a:rPr>
              <a:t> </a:t>
            </a:r>
            <a:r>
              <a:rPr lang="pt-BR" sz="3000" b="1" dirty="0">
                <a:latin typeface="Calibri,Bold"/>
              </a:rPr>
              <a:t>n t e r n a t i o n a l</a:t>
            </a:r>
          </a:p>
          <a:p>
            <a:pPr algn="l"/>
            <a:r>
              <a:rPr lang="es-CO" sz="3000" b="1" i="1" dirty="0">
                <a:latin typeface="Calibri,BoldItalic"/>
              </a:rPr>
              <a:t> </a:t>
            </a:r>
            <a:r>
              <a:rPr lang="pl-PL" sz="3200" b="1" i="1" u="sng" dirty="0">
                <a:latin typeface="Calibri,BoldItalic"/>
              </a:rPr>
              <a:t>P</a:t>
            </a:r>
            <a:r>
              <a:rPr lang="pl-PL" sz="3000" b="1" i="1" dirty="0">
                <a:latin typeface="Calibri,BoldItalic"/>
              </a:rPr>
              <a:t> </a:t>
            </a:r>
            <a:r>
              <a:rPr lang="pl-PL" sz="3000" b="1" dirty="0">
                <a:latin typeface="Calibri,Bold"/>
              </a:rPr>
              <a:t>u b l i c</a:t>
            </a:r>
          </a:p>
          <a:p>
            <a:pPr algn="l"/>
            <a:r>
              <a:rPr lang="pt-BR" sz="3000" b="1" i="1" dirty="0">
                <a:latin typeface="Calibri,BoldItalic"/>
              </a:rPr>
              <a:t> </a:t>
            </a:r>
            <a:r>
              <a:rPr lang="pt-BR" sz="3200" b="1" i="1" u="sng" dirty="0">
                <a:latin typeface="Calibri,BoldItalic"/>
              </a:rPr>
              <a:t>S</a:t>
            </a:r>
            <a:r>
              <a:rPr lang="pt-BR" sz="3000" b="1" i="1" dirty="0">
                <a:latin typeface="Calibri,BoldItalic"/>
              </a:rPr>
              <a:t> </a:t>
            </a:r>
            <a:r>
              <a:rPr lang="pt-BR" sz="3000" b="1" dirty="0">
                <a:latin typeface="Calibri,Bold"/>
              </a:rPr>
              <a:t>e c t o r</a:t>
            </a:r>
          </a:p>
          <a:p>
            <a:pPr algn="l"/>
            <a:r>
              <a:rPr lang="pt-BR" sz="3000" b="1" i="1" dirty="0">
                <a:latin typeface="Calibri,BoldItalic"/>
              </a:rPr>
              <a:t> </a:t>
            </a:r>
            <a:r>
              <a:rPr lang="pt-BR" sz="3200" b="1" i="1" u="sng" dirty="0">
                <a:latin typeface="Calibri,BoldItalic"/>
              </a:rPr>
              <a:t>A</a:t>
            </a:r>
            <a:r>
              <a:rPr lang="pt-BR" sz="3000" b="1" i="1" dirty="0">
                <a:latin typeface="Calibri,BoldItalic"/>
              </a:rPr>
              <a:t> </a:t>
            </a:r>
            <a:r>
              <a:rPr lang="pt-BR" sz="3000" b="1" dirty="0">
                <a:latin typeface="Calibri,Bold"/>
              </a:rPr>
              <a:t>c </a:t>
            </a:r>
            <a:r>
              <a:rPr lang="pt-BR" sz="3000" b="1" dirty="0" err="1">
                <a:latin typeface="Calibri,Bold"/>
              </a:rPr>
              <a:t>c</a:t>
            </a:r>
            <a:r>
              <a:rPr lang="pt-BR" sz="3000" b="1" dirty="0">
                <a:latin typeface="Calibri,Bold"/>
              </a:rPr>
              <a:t> o u n t i n g</a:t>
            </a:r>
          </a:p>
          <a:p>
            <a:pPr algn="l"/>
            <a:r>
              <a:rPr lang="pt-BR" sz="3000" b="1" i="1" dirty="0">
                <a:latin typeface="Calibri,BoldItalic"/>
              </a:rPr>
              <a:t> </a:t>
            </a:r>
            <a:r>
              <a:rPr lang="pt-BR" sz="3200" b="1" i="1" u="sng" dirty="0">
                <a:latin typeface="Calibri,BoldItalic"/>
              </a:rPr>
              <a:t>S</a:t>
            </a:r>
            <a:r>
              <a:rPr lang="pt-BR" sz="3000" b="1" i="1" dirty="0">
                <a:latin typeface="Calibri,BoldItalic"/>
              </a:rPr>
              <a:t> </a:t>
            </a:r>
            <a:r>
              <a:rPr lang="pt-BR" sz="3000" b="1" dirty="0">
                <a:latin typeface="Calibri,Bold"/>
              </a:rPr>
              <a:t>t a n d a r d s</a:t>
            </a:r>
            <a:endParaRPr lang="es-CO" sz="3000" dirty="0"/>
          </a:p>
        </p:txBody>
      </p:sp>
      <p:pic>
        <p:nvPicPr>
          <p:cNvPr id="7"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73043" y="-19543"/>
            <a:ext cx="4896544" cy="4016765"/>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60232" y="1988840"/>
            <a:ext cx="1512168" cy="360040"/>
          </a:xfrm>
          <a:prstGeom prst="rect">
            <a:avLst/>
          </a:prstGeom>
        </p:spPr>
      </p:pic>
      <p:sp>
        <p:nvSpPr>
          <p:cNvPr id="9" name="Rectángulo 8"/>
          <p:cNvSpPr/>
          <p:nvPr/>
        </p:nvSpPr>
        <p:spPr>
          <a:xfrm>
            <a:off x="125413" y="4143851"/>
            <a:ext cx="8839075" cy="2382191"/>
          </a:xfrm>
          <a:prstGeom prst="rect">
            <a:avLst/>
          </a:prstGeom>
        </p:spPr>
        <p:txBody>
          <a:bodyPr wrap="square">
            <a:spAutoFit/>
          </a:bodyPr>
          <a:lstStyle/>
          <a:p>
            <a:r>
              <a:rPr lang="es-CO" sz="2400" b="1" dirty="0">
                <a:latin typeface="Calibri,Bold"/>
              </a:rPr>
              <a:t>IPSAS tiene como objetivo mejorar la calidad de la información financiera de propósito general de las entidades del sector público, lo que implica una valoración mejor de las decisiones de asignación de recursos de los gobiernos, con lo que se aumenta la transparencia y fortalece la rendición de cuentas.</a:t>
            </a:r>
            <a:endParaRPr lang="es-CO" sz="2400" dirty="0"/>
          </a:p>
        </p:txBody>
      </p:sp>
    </p:spTree>
    <p:extLst>
      <p:ext uri="{BB962C8B-B14F-4D97-AF65-F5344CB8AC3E}">
        <p14:creationId xmlns:p14="http://schemas.microsoft.com/office/powerpoint/2010/main" val="80413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28</a:t>
            </a:fld>
            <a:endParaRPr lang="es-ES_tradnl" dirty="0"/>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32656"/>
            <a:ext cx="8927976" cy="5976664"/>
          </a:xfrm>
          <a:prstGeom prst="rect">
            <a:avLst/>
          </a:prstGeom>
        </p:spPr>
      </p:pic>
      <p:sp>
        <p:nvSpPr>
          <p:cNvPr id="6" name="Rectángulo 5"/>
          <p:cNvSpPr/>
          <p:nvPr/>
        </p:nvSpPr>
        <p:spPr>
          <a:xfrm>
            <a:off x="1619672" y="1700808"/>
            <a:ext cx="7128792" cy="4228850"/>
          </a:xfrm>
          <a:prstGeom prst="rect">
            <a:avLst/>
          </a:prstGeom>
        </p:spPr>
        <p:txBody>
          <a:bodyPr wrap="square">
            <a:spAutoFit/>
          </a:bodyPr>
          <a:lstStyle/>
          <a:p>
            <a:pPr algn="ctr"/>
            <a:r>
              <a:rPr lang="es-CO" sz="2400" b="1" dirty="0">
                <a:latin typeface="Calibri,Bold"/>
              </a:rPr>
              <a:t>BASADAS EN LA CONTABILIDAD DE CAUSACIÓN.</a:t>
            </a:r>
          </a:p>
          <a:p>
            <a:r>
              <a:rPr lang="es-CO" sz="2400" b="1" dirty="0">
                <a:latin typeface="Calibri,Bold"/>
              </a:rPr>
              <a:t>OBJETIVO: MEJORAR LA CALIDAD DE LA INFORMACIÓN FINANCIERA DE PROPÓSITO GENERAL DE LAS ENTIDADES DEL SECTOR PÚBLICO, LO QUE LLEVA A UNA VALORACIÓN MEJOR INFORMADA DE LAS DECISIONES DE ASIGNACIÓN DE RECURSOS DE LOS GOBIERNOS E IMPLICACIÓN EN LA TRANSPARENCIA Y EN LA RENDICIÓN DE CUENTAS.</a:t>
            </a:r>
            <a:endParaRPr lang="es-CO" sz="2400" dirty="0"/>
          </a:p>
        </p:txBody>
      </p:sp>
    </p:spTree>
    <p:extLst>
      <p:ext uri="{BB962C8B-B14F-4D97-AF65-F5344CB8AC3E}">
        <p14:creationId xmlns:p14="http://schemas.microsoft.com/office/powerpoint/2010/main" val="181533542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29</a:t>
            </a:fld>
            <a:endParaRPr lang="es-ES_tradnl" dirty="0"/>
          </a:p>
        </p:txBody>
      </p:sp>
      <p:sp>
        <p:nvSpPr>
          <p:cNvPr id="9" name="Rectangle 142"/>
          <p:cNvSpPr>
            <a:spLocks noChangeArrowheads="1"/>
          </p:cNvSpPr>
          <p:nvPr/>
        </p:nvSpPr>
        <p:spPr bwMode="auto">
          <a:xfrm>
            <a:off x="30444" y="-99392"/>
            <a:ext cx="9144000" cy="1268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br>
              <a:rPr kumimoji="0" lang="es-CO" altLang="es-CO" sz="600" b="0" i="0" u="none" strike="noStrike" cap="none" normalizeH="0" baseline="0" dirty="0">
                <a:ln>
                  <a:noFill/>
                </a:ln>
                <a:solidFill>
                  <a:schemeClr val="tx1"/>
                </a:solidFill>
                <a:effectLst/>
                <a:latin typeface="Arial" pitchFamily="34" charset="0"/>
                <a:cs typeface="Arial" pitchFamily="34" charset="0"/>
              </a:rPr>
            </a:br>
            <a:r>
              <a:rPr lang="es-CO" sz="3200" b="1" dirty="0"/>
              <a:t>Normas Internacionales de Contabilidad</a:t>
            </a:r>
          </a:p>
          <a:p>
            <a:pPr algn="ctr"/>
            <a:r>
              <a:rPr lang="es-CO" sz="3200" b="1" dirty="0"/>
              <a:t>para el Sector Público </a:t>
            </a:r>
            <a:r>
              <a:rPr lang="es-CO" altLang="es-CO" sz="3200" b="1" dirty="0">
                <a:latin typeface="Arial" pitchFamily="34" charset="0"/>
                <a:cs typeface="Arial" pitchFamily="34" charset="0"/>
              </a:rPr>
              <a:t>(IPSAS)</a:t>
            </a:r>
            <a:endParaRPr kumimoji="0" lang="es-CO" altLang="es-CO" sz="3200" b="1" i="0" u="none" strike="noStrike" cap="none" normalizeH="0" baseline="0" dirty="0">
              <a:ln>
                <a:noFill/>
              </a:ln>
              <a:solidFill>
                <a:schemeClr val="tx1"/>
              </a:solidFill>
              <a:effectLst/>
              <a:latin typeface="Arial" pitchFamily="34" charset="0"/>
              <a:cs typeface="Arial" pitchFamily="34" charset="0"/>
            </a:endParaRPr>
          </a:p>
        </p:txBody>
      </p:sp>
      <p:sp>
        <p:nvSpPr>
          <p:cNvPr id="10" name="Rectángulo 9"/>
          <p:cNvSpPr/>
          <p:nvPr/>
        </p:nvSpPr>
        <p:spPr bwMode="auto">
          <a:xfrm>
            <a:off x="125413" y="1138732"/>
            <a:ext cx="8911083" cy="1138140"/>
          </a:xfrm>
          <a:prstGeom prst="rect">
            <a:avLst/>
          </a:prstGeom>
          <a:solidFill>
            <a:schemeClr val="bg1"/>
          </a:solidFill>
          <a:ln w="9525" cap="flat" cmpd="sng" algn="ctr">
            <a:solidFill>
              <a:schemeClr val="tx1"/>
            </a:solidFill>
            <a:prstDash val="solid"/>
            <a:round/>
            <a:headEnd type="none" w="med" len="med"/>
            <a:tailEnd type="none" w="med" len="med"/>
          </a:ln>
          <a:effectLst>
            <a:glow rad="1016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algn="ctr"/>
            <a:r>
              <a:rPr lang="es-CO" sz="3800" b="1" dirty="0"/>
              <a:t>I P S A S B</a:t>
            </a:r>
          </a:p>
          <a:p>
            <a:pPr algn="ctr"/>
            <a:r>
              <a:rPr lang="es-CO" sz="2200" b="1" dirty="0"/>
              <a:t>(Consejo de Normas Internacionales de Contabilidad del Sector Público)</a:t>
            </a:r>
          </a:p>
        </p:txBody>
      </p:sp>
      <p:sp>
        <p:nvSpPr>
          <p:cNvPr id="11" name="Rectángulo 10"/>
          <p:cNvSpPr/>
          <p:nvPr/>
        </p:nvSpPr>
        <p:spPr>
          <a:xfrm>
            <a:off x="30444" y="1916832"/>
            <a:ext cx="9113556" cy="4450449"/>
          </a:xfrm>
          <a:prstGeom prst="rect">
            <a:avLst/>
          </a:prstGeom>
        </p:spPr>
        <p:txBody>
          <a:bodyPr wrap="square">
            <a:spAutoFit/>
          </a:bodyPr>
          <a:lstStyle/>
          <a:p>
            <a:pPr algn="ctr"/>
            <a:endParaRPr lang="es-CO" sz="2400" b="1" dirty="0"/>
          </a:p>
          <a:p>
            <a:endParaRPr lang="es-CO" sz="2700" b="1" dirty="0"/>
          </a:p>
          <a:p>
            <a:pPr marL="457200" indent="-457200">
              <a:buFont typeface="Wingdings" panose="05000000000000000000" pitchFamily="2" charset="2"/>
              <a:buChar char="ü"/>
            </a:pPr>
            <a:r>
              <a:rPr lang="es-CO" sz="2700" b="1" dirty="0"/>
              <a:t>Reconoce el derecho de las administraciones públicas y de los emisores de normas nacionales a establecer normas contables y directrices para la información financiera en sus jurisdicciones.</a:t>
            </a:r>
            <a:r>
              <a:rPr lang="es-CO" sz="2700" b="1" dirty="0">
                <a:solidFill>
                  <a:srgbClr val="FFFFFF"/>
                </a:solidFill>
                <a:latin typeface="Arial" panose="020B0604020202020204" pitchFamily="34" charset="0"/>
              </a:rPr>
              <a:t>(C de Normas I</a:t>
            </a:r>
          </a:p>
          <a:p>
            <a:pPr marL="457200" indent="-457200">
              <a:buFont typeface="Wingdings" panose="05000000000000000000" pitchFamily="2" charset="2"/>
              <a:buChar char="ü"/>
            </a:pPr>
            <a:r>
              <a:rPr lang="es-CO" sz="2700" b="1" dirty="0"/>
              <a:t>Fomenta la adopción de las NICSP y la armonización de los requisitos nacionales con las NICSP. Se considerará que los estados financieros cumplen con las NICSP sólo si cumplen con todos los requisitos de cada NICSP que les sea aplicable</a:t>
            </a:r>
            <a:r>
              <a:rPr lang="es-CO" sz="2700" b="1" dirty="0">
                <a:latin typeface="Arial" panose="020B0604020202020204" pitchFamily="34" charset="0"/>
              </a:rPr>
              <a:t>.</a:t>
            </a:r>
            <a:endParaRPr lang="es-CO" sz="2800" b="1" dirty="0">
              <a:latin typeface="Arial" panose="020B0604020202020204" pitchFamily="34" charset="0"/>
            </a:endParaRPr>
          </a:p>
        </p:txBody>
      </p:sp>
      <p:sp>
        <p:nvSpPr>
          <p:cNvPr id="12" name="Flecha abajo 11"/>
          <p:cNvSpPr/>
          <p:nvPr/>
        </p:nvSpPr>
        <p:spPr bwMode="auto">
          <a:xfrm>
            <a:off x="3857958" y="2455465"/>
            <a:ext cx="717682" cy="469479"/>
          </a:xfrm>
          <a:prstGeom prst="downArrow">
            <a:avLst/>
          </a:prstGeom>
          <a:solidFill>
            <a:srgbClr val="1B369A"/>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02879380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3</a:t>
            </a:fld>
            <a:endParaRPr lang="es-ES_tradnl" dirty="0"/>
          </a:p>
        </p:txBody>
      </p:sp>
      <p:sp>
        <p:nvSpPr>
          <p:cNvPr id="5" name="AutoShape 2" descr="Resultado de imagen para risaralda pereir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 name="1 Rectángulo"/>
          <p:cNvSpPr/>
          <p:nvPr/>
        </p:nvSpPr>
        <p:spPr>
          <a:xfrm>
            <a:off x="3851920" y="1731580"/>
            <a:ext cx="5040560" cy="3785652"/>
          </a:xfrm>
          <a:prstGeom prst="rect">
            <a:avLst/>
          </a:prstGeom>
        </p:spPr>
        <p:txBody>
          <a:bodyPr wrap="square">
            <a:spAutoFit/>
          </a:bodyPr>
          <a:lstStyle/>
          <a:p>
            <a:pPr algn="ctr"/>
            <a:r>
              <a:rPr lang="es-CO" sz="4000" b="1" dirty="0"/>
              <a:t>Utopía o realidad. Estrategia de Convergencia a Normas Internacionales de Contabilidad del Sector Público - NICSP.</a:t>
            </a:r>
          </a:p>
        </p:txBody>
      </p:sp>
      <p:sp>
        <p:nvSpPr>
          <p:cNvPr id="3" name="AutoShape 2" descr="Resultado de imagen para colombia"/>
          <p:cNvSpPr>
            <a:spLocks noChangeAspect="1" noChangeArrowheads="1"/>
          </p:cNvSpPr>
          <p:nvPr/>
        </p:nvSpPr>
        <p:spPr bwMode="auto">
          <a:xfrm>
            <a:off x="155575" y="-411163"/>
            <a:ext cx="1685925" cy="857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 name="AutoShape 4" descr="Resultado de imagen para colombia"/>
          <p:cNvSpPr>
            <a:spLocks noChangeAspect="1" noChangeArrowheads="1"/>
          </p:cNvSpPr>
          <p:nvPr/>
        </p:nvSpPr>
        <p:spPr bwMode="auto">
          <a:xfrm>
            <a:off x="307975" y="-258763"/>
            <a:ext cx="1685925" cy="857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7" name="AutoShape 6" descr="Resultado de imagen para colombia"/>
          <p:cNvSpPr>
            <a:spLocks noChangeAspect="1" noChangeArrowheads="1"/>
          </p:cNvSpPr>
          <p:nvPr/>
        </p:nvSpPr>
        <p:spPr bwMode="auto">
          <a:xfrm>
            <a:off x="460375" y="-106363"/>
            <a:ext cx="1685925" cy="857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88224" y="17462"/>
            <a:ext cx="2555777" cy="161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89906"/>
            <a:ext cx="3635896" cy="5407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Imagen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7584" y="548680"/>
            <a:ext cx="5904656" cy="1451145"/>
          </a:xfrm>
          <a:prstGeom prst="rect">
            <a:avLst/>
          </a:prstGeom>
        </p:spPr>
      </p:pic>
    </p:spTree>
    <p:extLst>
      <p:ext uri="{BB962C8B-B14F-4D97-AF65-F5344CB8AC3E}">
        <p14:creationId xmlns:p14="http://schemas.microsoft.com/office/powerpoint/2010/main" val="224545187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8"/>
          </p:nvPr>
        </p:nvSpPr>
        <p:spPr/>
        <p:txBody>
          <a:bodyPr/>
          <a:lstStyle/>
          <a:p>
            <a:endParaRPr lang="es-CO"/>
          </a:p>
        </p:txBody>
      </p:sp>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30</a:t>
            </a:fld>
            <a:endParaRPr lang="es-ES_tradnl"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814065"/>
            <a:ext cx="9144000" cy="6143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2286000" y="44624"/>
            <a:ext cx="4572000" cy="769441"/>
          </a:xfrm>
          <a:prstGeom prst="rect">
            <a:avLst/>
          </a:prstGeom>
        </p:spPr>
        <p:txBody>
          <a:bodyPr>
            <a:spAutoFit/>
          </a:bodyPr>
          <a:lstStyle/>
          <a:p>
            <a:pPr algn="ctr"/>
            <a:r>
              <a:rPr lang="es-CO" sz="2000" b="1" dirty="0">
                <a:latin typeface="Arial,Bold"/>
              </a:rPr>
              <a:t>Listado de NICSP</a:t>
            </a:r>
          </a:p>
          <a:p>
            <a:pPr algn="ctr"/>
            <a:r>
              <a:rPr lang="es-CO" sz="2000" b="1" dirty="0">
                <a:latin typeface="Arial" panose="020B0604020202020204" pitchFamily="34" charset="0"/>
              </a:rPr>
              <a:t>Marco Conceptual</a:t>
            </a:r>
          </a:p>
        </p:txBody>
      </p:sp>
    </p:spTree>
    <p:extLst>
      <p:ext uri="{BB962C8B-B14F-4D97-AF65-F5344CB8AC3E}">
        <p14:creationId xmlns:p14="http://schemas.microsoft.com/office/powerpoint/2010/main" val="10012665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31</a:t>
            </a:fld>
            <a:endParaRPr lang="es-ES_tradnl" dirty="0"/>
          </a:p>
        </p:txBody>
      </p:sp>
      <p:pic>
        <p:nvPicPr>
          <p:cNvPr id="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88640"/>
            <a:ext cx="90447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17344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32</a:t>
            </a:fld>
            <a:endParaRPr lang="es-ES_tradnl" dirty="0"/>
          </a:p>
        </p:txBody>
      </p:sp>
      <p:graphicFrame>
        <p:nvGraphicFramePr>
          <p:cNvPr id="2" name="Tabla 1"/>
          <p:cNvGraphicFramePr>
            <a:graphicFrameLocks noGrp="1"/>
          </p:cNvGraphicFramePr>
          <p:nvPr/>
        </p:nvGraphicFramePr>
        <p:xfrm>
          <a:off x="0" y="476671"/>
          <a:ext cx="9036497" cy="5638956"/>
        </p:xfrm>
        <a:graphic>
          <a:graphicData uri="http://schemas.openxmlformats.org/drawingml/2006/table">
            <a:tbl>
              <a:tblPr firstRow="1" firstCol="1" bandRow="1">
                <a:tableStyleId>{5C22544A-7EE6-4342-B048-85BDC9FD1C3A}</a:tableStyleId>
              </a:tblPr>
              <a:tblGrid>
                <a:gridCol w="2002285">
                  <a:extLst>
                    <a:ext uri="{9D8B030D-6E8A-4147-A177-3AD203B41FA5}">
                      <a16:colId xmlns:a16="http://schemas.microsoft.com/office/drawing/2014/main" val="20000"/>
                    </a:ext>
                  </a:extLst>
                </a:gridCol>
                <a:gridCol w="7034212">
                  <a:extLst>
                    <a:ext uri="{9D8B030D-6E8A-4147-A177-3AD203B41FA5}">
                      <a16:colId xmlns:a16="http://schemas.microsoft.com/office/drawing/2014/main" val="20001"/>
                    </a:ext>
                  </a:extLst>
                </a:gridCol>
              </a:tblGrid>
              <a:tr h="1165397">
                <a:tc>
                  <a:txBody>
                    <a:bodyPr/>
                    <a:lstStyle/>
                    <a:p>
                      <a:pPr>
                        <a:lnSpc>
                          <a:spcPct val="107000"/>
                        </a:lnSpc>
                        <a:spcAft>
                          <a:spcPts val="0"/>
                        </a:spcAft>
                      </a:pPr>
                      <a:endParaRPr lang="es-CO" sz="2800" b="1" dirty="0">
                        <a:solidFill>
                          <a:schemeClr val="tx1"/>
                        </a:solidFill>
                        <a:effectLst/>
                      </a:endParaRPr>
                    </a:p>
                    <a:p>
                      <a:pPr>
                        <a:lnSpc>
                          <a:spcPct val="107000"/>
                        </a:lnSpc>
                        <a:spcAft>
                          <a:spcPts val="0"/>
                        </a:spcAft>
                      </a:pPr>
                      <a:r>
                        <a:rPr lang="es-CO" sz="2800" b="1" dirty="0">
                          <a:solidFill>
                            <a:schemeClr val="tx1"/>
                          </a:solidFill>
                          <a:effectLst/>
                        </a:rPr>
                        <a:t>Codificación</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s-CO" sz="2800" b="1" dirty="0">
                        <a:solidFill>
                          <a:schemeClr val="tx1"/>
                        </a:solidFill>
                        <a:effectLst/>
                      </a:endParaRPr>
                    </a:p>
                    <a:p>
                      <a:pPr algn="ctr">
                        <a:lnSpc>
                          <a:spcPct val="107000"/>
                        </a:lnSpc>
                        <a:spcAft>
                          <a:spcPts val="0"/>
                        </a:spcAft>
                      </a:pPr>
                      <a:r>
                        <a:rPr lang="es-CO" sz="2800" b="1" dirty="0">
                          <a:solidFill>
                            <a:schemeClr val="tx1"/>
                          </a:solidFill>
                          <a:effectLst/>
                        </a:rPr>
                        <a:t>Descripción</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590390">
                <a:tc>
                  <a:txBody>
                    <a:bodyPr/>
                    <a:lstStyle/>
                    <a:p>
                      <a:pPr>
                        <a:lnSpc>
                          <a:spcPct val="107000"/>
                        </a:lnSpc>
                        <a:spcAft>
                          <a:spcPts val="0"/>
                        </a:spcAft>
                      </a:pPr>
                      <a:r>
                        <a:rPr lang="es-CO" sz="2800" b="1" dirty="0">
                          <a:solidFill>
                            <a:schemeClr val="tx1"/>
                          </a:solidFill>
                          <a:effectLst/>
                        </a:rPr>
                        <a:t>NICSP 32</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CO" sz="2600" b="1" dirty="0">
                          <a:effectLst/>
                        </a:rPr>
                        <a:t>Concesiones (APP)</a:t>
                      </a:r>
                      <a:endParaRPr lang="es-CO" sz="2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931219">
                <a:tc>
                  <a:txBody>
                    <a:bodyPr/>
                    <a:lstStyle/>
                    <a:p>
                      <a:pPr>
                        <a:lnSpc>
                          <a:spcPct val="107000"/>
                        </a:lnSpc>
                        <a:spcAft>
                          <a:spcPts val="0"/>
                        </a:spcAft>
                      </a:pPr>
                      <a:r>
                        <a:rPr lang="es-CO" sz="2800" b="1" dirty="0">
                          <a:solidFill>
                            <a:schemeClr val="tx1"/>
                          </a:solidFill>
                          <a:effectLst/>
                        </a:rPr>
                        <a:t>NICSP 33</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CO" sz="2600" b="1" dirty="0">
                          <a:effectLst/>
                        </a:rPr>
                        <a:t>Adopción por primera vez de las IPSAS base devengada</a:t>
                      </a:r>
                      <a:endParaRPr lang="es-CO" sz="2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590390">
                <a:tc>
                  <a:txBody>
                    <a:bodyPr/>
                    <a:lstStyle/>
                    <a:p>
                      <a:pPr>
                        <a:lnSpc>
                          <a:spcPct val="107000"/>
                        </a:lnSpc>
                        <a:spcAft>
                          <a:spcPts val="0"/>
                        </a:spcAft>
                      </a:pPr>
                      <a:r>
                        <a:rPr lang="es-CO" sz="2800" b="1" dirty="0">
                          <a:solidFill>
                            <a:schemeClr val="tx1"/>
                          </a:solidFill>
                          <a:effectLst/>
                        </a:rPr>
                        <a:t>NICSP 34</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CO" sz="2600" b="1" dirty="0">
                          <a:effectLst/>
                        </a:rPr>
                        <a:t>Estados financieros individuales </a:t>
                      </a:r>
                      <a:endParaRPr lang="es-CO" sz="2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590390">
                <a:tc>
                  <a:txBody>
                    <a:bodyPr/>
                    <a:lstStyle/>
                    <a:p>
                      <a:pPr>
                        <a:lnSpc>
                          <a:spcPct val="107000"/>
                        </a:lnSpc>
                        <a:spcAft>
                          <a:spcPts val="0"/>
                        </a:spcAft>
                      </a:pPr>
                      <a:r>
                        <a:rPr lang="es-CO" sz="2800" b="1" dirty="0">
                          <a:solidFill>
                            <a:schemeClr val="tx1"/>
                          </a:solidFill>
                          <a:effectLst/>
                        </a:rPr>
                        <a:t>NICSP 35</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CO" sz="2600" b="1" dirty="0">
                          <a:effectLst/>
                        </a:rPr>
                        <a:t>Estados Financieros Consolidados</a:t>
                      </a:r>
                      <a:endParaRPr lang="es-CO" sz="2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590390">
                <a:tc>
                  <a:txBody>
                    <a:bodyPr/>
                    <a:lstStyle/>
                    <a:p>
                      <a:pPr>
                        <a:lnSpc>
                          <a:spcPct val="107000"/>
                        </a:lnSpc>
                        <a:spcAft>
                          <a:spcPts val="0"/>
                        </a:spcAft>
                      </a:pPr>
                      <a:r>
                        <a:rPr lang="es-CO" sz="2800" b="1" dirty="0">
                          <a:solidFill>
                            <a:schemeClr val="tx1"/>
                          </a:solidFill>
                          <a:effectLst/>
                        </a:rPr>
                        <a:t>NICSP 36</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CO" sz="2600" b="1" dirty="0">
                          <a:effectLst/>
                        </a:rPr>
                        <a:t>Inversiones en asociadas y negocios conjuntos</a:t>
                      </a:r>
                      <a:endParaRPr lang="es-CO" sz="2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590390">
                <a:tc>
                  <a:txBody>
                    <a:bodyPr/>
                    <a:lstStyle/>
                    <a:p>
                      <a:pPr>
                        <a:lnSpc>
                          <a:spcPct val="107000"/>
                        </a:lnSpc>
                        <a:spcAft>
                          <a:spcPts val="0"/>
                        </a:spcAft>
                      </a:pPr>
                      <a:r>
                        <a:rPr lang="es-CO" sz="2800" b="1" dirty="0">
                          <a:solidFill>
                            <a:schemeClr val="tx1"/>
                          </a:solidFill>
                          <a:effectLst/>
                        </a:rPr>
                        <a:t>NICSP 37</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CO" sz="2600" b="1" dirty="0">
                          <a:effectLst/>
                        </a:rPr>
                        <a:t>Acuerdos Conjuntos </a:t>
                      </a:r>
                      <a:endParaRPr lang="es-CO" sz="2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590390">
                <a:tc>
                  <a:txBody>
                    <a:bodyPr/>
                    <a:lstStyle/>
                    <a:p>
                      <a:pPr>
                        <a:lnSpc>
                          <a:spcPct val="107000"/>
                        </a:lnSpc>
                        <a:spcAft>
                          <a:spcPts val="0"/>
                        </a:spcAft>
                      </a:pPr>
                      <a:r>
                        <a:rPr lang="es-CO" sz="2800" b="1" dirty="0">
                          <a:solidFill>
                            <a:schemeClr val="tx1"/>
                          </a:solidFill>
                          <a:effectLst/>
                        </a:rPr>
                        <a:t>NICSP 38</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CO" sz="2600" b="1" dirty="0">
                          <a:effectLst/>
                        </a:rPr>
                        <a:t>Revelación de participaciones en otras entidades </a:t>
                      </a:r>
                      <a:endParaRPr lang="es-CO" sz="2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861825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2864" y="24123"/>
            <a:ext cx="9166864" cy="1169551"/>
          </a:xfrm>
          <a:prstGeom prst="rect">
            <a:avLst/>
          </a:prstGeom>
        </p:spPr>
        <p:txBody>
          <a:bodyPr wrap="square">
            <a:spAutoFit/>
          </a:bodyPr>
          <a:lstStyle/>
          <a:p>
            <a:pPr marL="63500" indent="0" algn="ctr" eaLnBrk="1" hangingPunct="1">
              <a:buNone/>
              <a:defRPr/>
            </a:pPr>
            <a:r>
              <a:rPr lang="es-ES" sz="3500" b="1" dirty="0">
                <a:solidFill>
                  <a:schemeClr val="bg1"/>
                </a:solidFill>
                <a:effectLst>
                  <a:outerShdw blurRad="38100" dist="38100" dir="2700000" algn="tl">
                    <a:srgbClr val="000000"/>
                  </a:outerShdw>
                </a:effectLst>
                <a:latin typeface="Calibri" pitchFamily="34" charset="0"/>
                <a:cs typeface="Arial" charset="0"/>
              </a:rPr>
              <a:t>MODELO DE CONTABILIDAD PARA ENTIDADES DE GOBIERNO</a:t>
            </a:r>
          </a:p>
        </p:txBody>
      </p:sp>
      <p:sp>
        <p:nvSpPr>
          <p:cNvPr id="5" name="128 Flecha derecha"/>
          <p:cNvSpPr/>
          <p:nvPr/>
        </p:nvSpPr>
        <p:spPr>
          <a:xfrm>
            <a:off x="727479" y="4481095"/>
            <a:ext cx="418195" cy="532081"/>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600" kern="0">
              <a:solidFill>
                <a:sysClr val="window" lastClr="FFFFFF"/>
              </a:solidFill>
              <a:latin typeface="Calibri"/>
              <a:cs typeface="+mn-cs"/>
            </a:endParaRPr>
          </a:p>
        </p:txBody>
      </p:sp>
      <p:sp>
        <p:nvSpPr>
          <p:cNvPr id="6" name="129 Rectángulo"/>
          <p:cNvSpPr/>
          <p:nvPr/>
        </p:nvSpPr>
        <p:spPr>
          <a:xfrm rot="10800000" flipV="1">
            <a:off x="35497" y="2219672"/>
            <a:ext cx="558650" cy="4593704"/>
          </a:xfrm>
          <a:prstGeom prst="rect">
            <a:avLst/>
          </a:prstGeom>
          <a:blipFill>
            <a:blip r:embed="rId2" cstate="print"/>
            <a:tile tx="0" ty="0" sx="100000" sy="100000" flip="none" algn="tl"/>
          </a:blipFill>
          <a:ln w="25400" cap="flat" cmpd="sng" algn="ctr">
            <a:solidFill>
              <a:schemeClr val="accent2">
                <a:lumMod val="75000"/>
              </a:schemeClr>
            </a:solidFill>
            <a:prstDash val="solid"/>
          </a:ln>
          <a:effectLst>
            <a:glow rad="63500">
              <a:schemeClr val="accent6">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endParaRPr lang="es-CO" sz="1800" b="1" kern="0" dirty="0">
              <a:effectLst>
                <a:outerShdw blurRad="38100" dist="38100" dir="2700000" algn="tl">
                  <a:srgbClr val="000000">
                    <a:alpha val="43137"/>
                  </a:srgbClr>
                </a:outerShdw>
              </a:effectLst>
              <a:latin typeface="Calibri"/>
            </a:endParaRPr>
          </a:p>
          <a:p>
            <a:pPr algn="ctr" defTabSz="1454603" fontAlgn="auto">
              <a:lnSpc>
                <a:spcPct val="90000"/>
              </a:lnSpc>
              <a:spcBef>
                <a:spcPts val="0"/>
              </a:spcBef>
              <a:spcAft>
                <a:spcPct val="35000"/>
              </a:spcAft>
              <a:defRPr/>
            </a:pPr>
            <a:r>
              <a:rPr lang="es-CO" sz="1800" b="1" kern="0" dirty="0">
                <a:effectLst>
                  <a:outerShdw blurRad="38100" dist="38100" dir="2700000" algn="tl">
                    <a:srgbClr val="000000">
                      <a:alpha val="43137"/>
                    </a:srgbClr>
                  </a:outerShdw>
                </a:effectLst>
                <a:latin typeface="Calibri"/>
              </a:rPr>
              <a:t>MARCO</a:t>
            </a:r>
          </a:p>
          <a:p>
            <a:pPr algn="ctr" defTabSz="1454603" fontAlgn="auto">
              <a:lnSpc>
                <a:spcPct val="90000"/>
              </a:lnSpc>
              <a:spcBef>
                <a:spcPts val="0"/>
              </a:spcBef>
              <a:spcAft>
                <a:spcPct val="35000"/>
              </a:spcAft>
              <a:defRPr/>
            </a:pPr>
            <a:endParaRPr lang="es-CO" sz="1800" b="1" kern="0" dirty="0">
              <a:effectLst>
                <a:outerShdw blurRad="38100" dist="38100" dir="2700000" algn="tl">
                  <a:srgbClr val="000000">
                    <a:alpha val="43137"/>
                  </a:srgbClr>
                </a:outerShdw>
              </a:effectLst>
              <a:latin typeface="Calibri"/>
            </a:endParaRPr>
          </a:p>
          <a:p>
            <a:pPr algn="ctr" defTabSz="1454603" fontAlgn="auto">
              <a:lnSpc>
                <a:spcPct val="90000"/>
              </a:lnSpc>
              <a:spcBef>
                <a:spcPts val="0"/>
              </a:spcBef>
              <a:spcAft>
                <a:spcPct val="35000"/>
              </a:spcAft>
              <a:defRPr/>
            </a:pPr>
            <a:r>
              <a:rPr lang="es-CO" sz="1800" b="1" kern="0" dirty="0">
                <a:effectLst>
                  <a:outerShdw blurRad="38100" dist="38100" dir="2700000" algn="tl">
                    <a:srgbClr val="000000">
                      <a:alpha val="43137"/>
                    </a:srgbClr>
                  </a:outerShdw>
                </a:effectLst>
                <a:latin typeface="Calibri"/>
              </a:rPr>
              <a:t>NORMA</a:t>
            </a:r>
          </a:p>
          <a:p>
            <a:pPr algn="ctr" defTabSz="1454603" fontAlgn="auto">
              <a:lnSpc>
                <a:spcPct val="90000"/>
              </a:lnSpc>
              <a:spcBef>
                <a:spcPts val="0"/>
              </a:spcBef>
              <a:spcAft>
                <a:spcPct val="35000"/>
              </a:spcAft>
              <a:defRPr/>
            </a:pPr>
            <a:r>
              <a:rPr lang="es-CO" sz="1800" b="1" kern="0" dirty="0">
                <a:effectLst>
                  <a:outerShdw blurRad="38100" dist="38100" dir="2700000" algn="tl">
                    <a:srgbClr val="000000">
                      <a:alpha val="43137"/>
                    </a:srgbClr>
                  </a:outerShdw>
                </a:effectLst>
                <a:latin typeface="Calibri"/>
              </a:rPr>
              <a:t>T</a:t>
            </a:r>
          </a:p>
          <a:p>
            <a:pPr algn="ctr" defTabSz="1454603" fontAlgn="auto">
              <a:lnSpc>
                <a:spcPct val="90000"/>
              </a:lnSpc>
              <a:spcBef>
                <a:spcPts val="0"/>
              </a:spcBef>
              <a:spcAft>
                <a:spcPct val="35000"/>
              </a:spcAft>
              <a:defRPr/>
            </a:pPr>
            <a:r>
              <a:rPr lang="es-CO" sz="1800" b="1" kern="0" dirty="0">
                <a:effectLst>
                  <a:outerShdw blurRad="38100" dist="38100" dir="2700000" algn="tl">
                    <a:srgbClr val="000000">
                      <a:alpha val="43137"/>
                    </a:srgbClr>
                  </a:outerShdw>
                </a:effectLst>
                <a:latin typeface="Calibri"/>
              </a:rPr>
              <a:t>IVO</a:t>
            </a:r>
          </a:p>
          <a:p>
            <a:pPr algn="ctr" defTabSz="1454603" fontAlgn="auto">
              <a:lnSpc>
                <a:spcPct val="90000"/>
              </a:lnSpc>
              <a:spcBef>
                <a:spcPts val="0"/>
              </a:spcBef>
              <a:spcAft>
                <a:spcPct val="35000"/>
              </a:spcAft>
              <a:defRPr/>
            </a:pPr>
            <a:endParaRPr lang="es-CO" sz="1800" b="1" kern="0" dirty="0">
              <a:effectLst>
                <a:outerShdw blurRad="38100" dist="38100" dir="2700000" algn="tl">
                  <a:srgbClr val="000000">
                    <a:alpha val="43137"/>
                  </a:srgbClr>
                </a:outerShdw>
              </a:effectLst>
              <a:latin typeface="Calibri"/>
            </a:endParaRPr>
          </a:p>
          <a:p>
            <a:pPr algn="ctr" defTabSz="1454603" fontAlgn="auto">
              <a:lnSpc>
                <a:spcPct val="90000"/>
              </a:lnSpc>
              <a:spcBef>
                <a:spcPts val="0"/>
              </a:spcBef>
              <a:spcAft>
                <a:spcPct val="35000"/>
              </a:spcAft>
              <a:defRPr/>
            </a:pPr>
            <a:endParaRPr lang="es-CO" sz="1800" b="1" kern="0" dirty="0">
              <a:effectLst>
                <a:outerShdw blurRad="38100" dist="38100" dir="2700000" algn="tl">
                  <a:srgbClr val="000000">
                    <a:alpha val="43137"/>
                  </a:srgbClr>
                </a:outerShdw>
              </a:effectLst>
              <a:latin typeface="Calibri"/>
            </a:endParaRPr>
          </a:p>
        </p:txBody>
      </p:sp>
      <p:sp>
        <p:nvSpPr>
          <p:cNvPr id="11" name="134 Rectángulo"/>
          <p:cNvSpPr/>
          <p:nvPr/>
        </p:nvSpPr>
        <p:spPr>
          <a:xfrm>
            <a:off x="727480" y="2250206"/>
            <a:ext cx="2592778" cy="874565"/>
          </a:xfrm>
          <a:prstGeom prst="rect">
            <a:avLst/>
          </a:prstGeom>
          <a:solidFill>
            <a:srgbClr val="C0504D">
              <a:hueOff val="0"/>
              <a:satOff val="0"/>
              <a:lumOff val="0"/>
              <a:alphaOff val="0"/>
            </a:srgbClr>
          </a:solidFill>
          <a:ln w="25400" cap="flat" cmpd="sng" algn="ctr">
            <a:solidFill>
              <a:schemeClr val="tx1"/>
            </a:solidFill>
            <a:prstDash val="solid"/>
          </a:ln>
          <a:effectLst>
            <a:glow rad="1016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800" b="1" kern="0" dirty="0">
                <a:latin typeface="Calibri" panose="020F0502020204030204" pitchFamily="34" charset="0"/>
                <a:cs typeface="+mn-cs"/>
              </a:rPr>
              <a:t>PERÍODO DE PREPARACIÓN OBLIGATORIA</a:t>
            </a:r>
          </a:p>
        </p:txBody>
      </p:sp>
      <p:sp>
        <p:nvSpPr>
          <p:cNvPr id="12" name="135 Rectángulo"/>
          <p:cNvSpPr/>
          <p:nvPr/>
        </p:nvSpPr>
        <p:spPr>
          <a:xfrm>
            <a:off x="3986119" y="2247270"/>
            <a:ext cx="2241530" cy="877501"/>
          </a:xfrm>
          <a:prstGeom prst="rect">
            <a:avLst/>
          </a:prstGeom>
          <a:solidFill>
            <a:srgbClr val="C0504D">
              <a:hueOff val="2340759"/>
              <a:satOff val="-2919"/>
              <a:lumOff val="686"/>
              <a:alphaOff val="0"/>
            </a:srgbClr>
          </a:solidFill>
          <a:ln w="25400" cap="flat" cmpd="sng" algn="ctr">
            <a:solidFill>
              <a:schemeClr val="tx1"/>
            </a:solidFill>
            <a:prstDash val="solid"/>
          </a:ln>
          <a:effectLst>
            <a:glow rad="1016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800" b="1" kern="0" dirty="0">
                <a:latin typeface="Calibri" panose="020F0502020204030204" pitchFamily="34" charset="0"/>
                <a:cs typeface="+mn-cs"/>
              </a:rPr>
              <a:t>PERÍODO DE TRANSICIÓN </a:t>
            </a:r>
          </a:p>
        </p:txBody>
      </p:sp>
      <p:sp>
        <p:nvSpPr>
          <p:cNvPr id="13" name="136 Rectángulo"/>
          <p:cNvSpPr/>
          <p:nvPr/>
        </p:nvSpPr>
        <p:spPr>
          <a:xfrm>
            <a:off x="6688196" y="2250206"/>
            <a:ext cx="2211560" cy="874565"/>
          </a:xfrm>
          <a:prstGeom prst="rect">
            <a:avLst/>
          </a:prstGeom>
          <a:solidFill>
            <a:srgbClr val="C0504D">
              <a:hueOff val="4681519"/>
              <a:satOff val="-5839"/>
              <a:lumOff val="1373"/>
              <a:alphaOff val="0"/>
            </a:srgbClr>
          </a:solidFill>
          <a:ln w="25400" cap="flat" cmpd="sng" algn="ctr">
            <a:solidFill>
              <a:schemeClr val="tx1"/>
            </a:solidFill>
            <a:prstDash val="solid"/>
          </a:ln>
          <a:effectLst>
            <a:glow rad="1016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800" b="1" kern="0" dirty="0">
                <a:latin typeface="Calibri" panose="020F0502020204030204" pitchFamily="34" charset="0"/>
                <a:cs typeface="+mn-cs"/>
              </a:rPr>
              <a:t>PERÍODO DE APLICACIÓN </a:t>
            </a:r>
          </a:p>
        </p:txBody>
      </p:sp>
      <p:sp>
        <p:nvSpPr>
          <p:cNvPr id="14" name="12 Rectángulo"/>
          <p:cNvSpPr>
            <a:spLocks noChangeArrowheads="1"/>
          </p:cNvSpPr>
          <p:nvPr/>
        </p:nvSpPr>
        <p:spPr bwMode="auto">
          <a:xfrm>
            <a:off x="3707904" y="3879046"/>
            <a:ext cx="2913825" cy="2862322"/>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marL="342900" indent="-342900" algn="l" fontAlgn="auto">
              <a:spcBef>
                <a:spcPts val="0"/>
              </a:spcBef>
              <a:spcAft>
                <a:spcPts val="0"/>
              </a:spcAft>
              <a:buAutoNum type="arabicPeriod"/>
              <a:defRPr/>
            </a:pPr>
            <a:r>
              <a:rPr lang="es-ES" sz="1800" b="1" kern="0" dirty="0">
                <a:solidFill>
                  <a:sysClr val="windowText" lastClr="000000"/>
                </a:solidFill>
                <a:latin typeface="Calibri" panose="020F0502020204030204" pitchFamily="34" charset="0"/>
              </a:rPr>
              <a:t>Para efectos legales, aplicación del PGCP, MP y DC y, simultáneamente se debe preparar información con base en el nuevo marco normativo</a:t>
            </a:r>
          </a:p>
          <a:p>
            <a:pPr marL="268288" indent="-268288" algn="l" fontAlgn="auto">
              <a:spcBef>
                <a:spcPts val="0"/>
              </a:spcBef>
              <a:spcAft>
                <a:spcPts val="0"/>
              </a:spcAft>
              <a:defRPr/>
            </a:pPr>
            <a:r>
              <a:rPr lang="es-ES" sz="1800" b="1" kern="0" dirty="0">
                <a:solidFill>
                  <a:sysClr val="windowText" lastClr="000000"/>
                </a:solidFill>
                <a:latin typeface="Calibri" panose="020F0502020204030204" pitchFamily="34" charset="0"/>
              </a:rPr>
              <a:t>2.  Enero 1: Preparación del estado de situación financiera de apertura</a:t>
            </a:r>
            <a:endParaRPr lang="es-CO" sz="1800" b="1" kern="0" dirty="0">
              <a:solidFill>
                <a:sysClr val="windowText" lastClr="000000"/>
              </a:solidFill>
              <a:latin typeface="Calibri" panose="020F0502020204030204" pitchFamily="34" charset="0"/>
            </a:endParaRPr>
          </a:p>
        </p:txBody>
      </p:sp>
      <p:sp>
        <p:nvSpPr>
          <p:cNvPr id="15" name="19 Rectángulo"/>
          <p:cNvSpPr>
            <a:spLocks noChangeArrowheads="1"/>
          </p:cNvSpPr>
          <p:nvPr/>
        </p:nvSpPr>
        <p:spPr bwMode="auto">
          <a:xfrm>
            <a:off x="7020545" y="3918535"/>
            <a:ext cx="1799927" cy="2246769"/>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algn="l" fontAlgn="auto">
              <a:spcBef>
                <a:spcPts val="0"/>
              </a:spcBef>
              <a:spcAft>
                <a:spcPts val="0"/>
              </a:spcAft>
              <a:defRPr/>
            </a:pPr>
            <a:r>
              <a:rPr lang="es-ES" sz="2000" b="1" kern="0" dirty="0">
                <a:solidFill>
                  <a:sysClr val="windowText" lastClr="000000"/>
                </a:solidFill>
                <a:latin typeface="Calibri" panose="020F0502020204030204" pitchFamily="34" charset="0"/>
              </a:rPr>
              <a:t>Para todos los efectos, aplicación del nuevo marco normativo a partir de las NICSP</a:t>
            </a:r>
            <a:endParaRPr lang="es-CO" sz="2000" b="1" kern="0" dirty="0">
              <a:solidFill>
                <a:sysClr val="windowText" lastClr="000000"/>
              </a:solidFill>
              <a:latin typeface="Calibri" panose="020F0502020204030204" pitchFamily="34" charset="0"/>
            </a:endParaRPr>
          </a:p>
        </p:txBody>
      </p:sp>
      <p:sp>
        <p:nvSpPr>
          <p:cNvPr id="16" name="20 CuadroTexto"/>
          <p:cNvSpPr txBox="1">
            <a:spLocks noChangeArrowheads="1"/>
          </p:cNvSpPr>
          <p:nvPr/>
        </p:nvSpPr>
        <p:spPr bwMode="auto">
          <a:xfrm>
            <a:off x="1203380" y="3990543"/>
            <a:ext cx="2004096" cy="2246769"/>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l" eaLnBrk="1" fontAlgn="auto" hangingPunct="1">
              <a:spcBef>
                <a:spcPts val="0"/>
              </a:spcBef>
              <a:spcAft>
                <a:spcPts val="0"/>
              </a:spcAft>
              <a:defRPr/>
            </a:pPr>
            <a:r>
              <a:rPr lang="es-CO" sz="2000" kern="0" dirty="0">
                <a:solidFill>
                  <a:sysClr val="windowText" lastClr="000000"/>
                </a:solidFill>
                <a:latin typeface="Calibri" panose="020F0502020204030204" pitchFamily="34" charset="0"/>
              </a:rPr>
              <a:t>Actividades de preparación para aplicar el nuevo marco normativo a partir de las NICSP</a:t>
            </a:r>
          </a:p>
        </p:txBody>
      </p:sp>
      <p:sp>
        <p:nvSpPr>
          <p:cNvPr id="17" name="140 Flecha derecha"/>
          <p:cNvSpPr/>
          <p:nvPr/>
        </p:nvSpPr>
        <p:spPr>
          <a:xfrm>
            <a:off x="3491880" y="2600225"/>
            <a:ext cx="360362" cy="287337"/>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500" kern="0">
              <a:solidFill>
                <a:sysClr val="window" lastClr="FFFFFF"/>
              </a:solidFill>
              <a:latin typeface="Calibri"/>
              <a:cs typeface="+mn-cs"/>
            </a:endParaRPr>
          </a:p>
        </p:txBody>
      </p:sp>
      <p:sp>
        <p:nvSpPr>
          <p:cNvPr id="18" name="141 Flecha derecha"/>
          <p:cNvSpPr/>
          <p:nvPr/>
        </p:nvSpPr>
        <p:spPr>
          <a:xfrm>
            <a:off x="6399271" y="2600226"/>
            <a:ext cx="288925" cy="287337"/>
          </a:xfrm>
          <a:prstGeom prst="rightArrow">
            <a:avLst/>
          </a:prstGeom>
          <a:solidFill>
            <a:srgbClr val="F79646"/>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500" kern="0">
              <a:solidFill>
                <a:sysClr val="window" lastClr="FFFFFF"/>
              </a:solidFill>
              <a:latin typeface="Calibri"/>
              <a:cs typeface="+mn-cs"/>
            </a:endParaRPr>
          </a:p>
        </p:txBody>
      </p:sp>
      <p:sp>
        <p:nvSpPr>
          <p:cNvPr id="19" name="142 Flecha izquierda y derecha"/>
          <p:cNvSpPr/>
          <p:nvPr/>
        </p:nvSpPr>
        <p:spPr>
          <a:xfrm>
            <a:off x="1039423" y="3285232"/>
            <a:ext cx="2295213" cy="431800"/>
          </a:xfrm>
          <a:prstGeom prst="leftRightArrow">
            <a:avLst/>
          </a:prstGeom>
          <a:solidFill>
            <a:srgbClr val="C0504D">
              <a:hueOff val="0"/>
              <a:satOff val="0"/>
              <a:lumOff val="0"/>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b="0" kern="0">
              <a:solidFill>
                <a:sysClr val="window" lastClr="FFFFFF"/>
              </a:solidFill>
              <a:latin typeface="Calibri" panose="020F0502020204030204" pitchFamily="34" charset="0"/>
              <a:cs typeface="+mn-cs"/>
            </a:endParaRPr>
          </a:p>
        </p:txBody>
      </p:sp>
      <p:sp>
        <p:nvSpPr>
          <p:cNvPr id="21" name="143 Flecha izquierda y derecha"/>
          <p:cNvSpPr/>
          <p:nvPr/>
        </p:nvSpPr>
        <p:spPr>
          <a:xfrm>
            <a:off x="3871084" y="3318916"/>
            <a:ext cx="2492427" cy="398116"/>
          </a:xfrm>
          <a:prstGeom prst="leftRightArrow">
            <a:avLst/>
          </a:prstGeom>
          <a:solidFill>
            <a:srgbClr val="C0504D">
              <a:hueOff val="2340759"/>
              <a:satOff val="-2919"/>
              <a:lumOff val="686"/>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kern="0">
              <a:solidFill>
                <a:sysClr val="window" lastClr="FFFFFF"/>
              </a:solidFill>
              <a:latin typeface="Calibri" panose="020F0502020204030204" pitchFamily="34" charset="0"/>
              <a:cs typeface="+mn-cs"/>
            </a:endParaRPr>
          </a:p>
        </p:txBody>
      </p:sp>
      <p:sp>
        <p:nvSpPr>
          <p:cNvPr id="22" name="144 Flecha izquierda y derecha"/>
          <p:cNvSpPr/>
          <p:nvPr/>
        </p:nvSpPr>
        <p:spPr>
          <a:xfrm>
            <a:off x="6861469" y="3285232"/>
            <a:ext cx="2116488" cy="431800"/>
          </a:xfrm>
          <a:prstGeom prst="leftRightArrow">
            <a:avLst/>
          </a:prstGeom>
          <a:solidFill>
            <a:srgbClr val="C0504D">
              <a:hueOff val="4681519"/>
              <a:satOff val="-5839"/>
              <a:lumOff val="1373"/>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kern="0">
              <a:solidFill>
                <a:sysClr val="window" lastClr="FFFFFF"/>
              </a:solidFill>
              <a:latin typeface="Calibri" panose="020F0502020204030204" pitchFamily="34" charset="0"/>
              <a:cs typeface="+mn-cs"/>
            </a:endParaRPr>
          </a:p>
        </p:txBody>
      </p:sp>
      <p:sp>
        <p:nvSpPr>
          <p:cNvPr id="23" name="AutoShape 4"/>
          <p:cNvSpPr>
            <a:spLocks noChangeArrowheads="1"/>
          </p:cNvSpPr>
          <p:nvPr/>
        </p:nvSpPr>
        <p:spPr bwMode="auto">
          <a:xfrm>
            <a:off x="279088" y="1301017"/>
            <a:ext cx="8397368" cy="506859"/>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outerShdw dist="38100" dir="2700000" algn="tl" rotWithShape="0">
              <a:srgbClr val="000000">
                <a:alpha val="39998"/>
              </a:srgbClr>
            </a:outerShdw>
          </a:effectLst>
        </p:spPr>
        <p:txBody>
          <a:bodyPr anchor="ctr" anchorCtr="1"/>
          <a:lstStyle/>
          <a:p>
            <a:pPr algn="ctr" fontAlgn="auto">
              <a:spcBef>
                <a:spcPts val="0"/>
              </a:spcBef>
              <a:spcAft>
                <a:spcPts val="0"/>
              </a:spcAft>
            </a:pPr>
            <a:r>
              <a:rPr lang="es-ES" sz="2800" b="1" dirty="0">
                <a:solidFill>
                  <a:schemeClr val="tx2"/>
                </a:solidFill>
                <a:effectLst>
                  <a:outerShdw blurRad="38100" dist="38100" dir="2700000" algn="tl">
                    <a:srgbClr val="000000">
                      <a:alpha val="43137"/>
                    </a:srgbClr>
                  </a:outerShdw>
                </a:effectLst>
                <a:latin typeface="Calibri" pitchFamily="34" charset="0"/>
              </a:rPr>
              <a:t>C r o n o g r a m a</a:t>
            </a:r>
          </a:p>
        </p:txBody>
      </p:sp>
      <p:sp>
        <p:nvSpPr>
          <p:cNvPr id="20" name="8 CuadroTexto"/>
          <p:cNvSpPr txBox="1">
            <a:spLocks noChangeArrowheads="1"/>
          </p:cNvSpPr>
          <p:nvPr/>
        </p:nvSpPr>
        <p:spPr bwMode="auto">
          <a:xfrm>
            <a:off x="-108520" y="1772816"/>
            <a:ext cx="9505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2014</a:t>
            </a:r>
          </a:p>
        </p:txBody>
      </p:sp>
      <p:sp>
        <p:nvSpPr>
          <p:cNvPr id="24" name="9 CuadroTexto"/>
          <p:cNvSpPr txBox="1">
            <a:spLocks noChangeArrowheads="1"/>
          </p:cNvSpPr>
          <p:nvPr/>
        </p:nvSpPr>
        <p:spPr bwMode="auto">
          <a:xfrm>
            <a:off x="1115616" y="1772816"/>
            <a:ext cx="2339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2015</a:t>
            </a:r>
          </a:p>
        </p:txBody>
      </p:sp>
      <p:sp>
        <p:nvSpPr>
          <p:cNvPr id="25" name="10 CuadroTexto"/>
          <p:cNvSpPr txBox="1">
            <a:spLocks noChangeArrowheads="1"/>
          </p:cNvSpPr>
          <p:nvPr/>
        </p:nvSpPr>
        <p:spPr bwMode="auto">
          <a:xfrm>
            <a:off x="3851771" y="1772816"/>
            <a:ext cx="24924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2016</a:t>
            </a:r>
          </a:p>
        </p:txBody>
      </p:sp>
      <p:sp>
        <p:nvSpPr>
          <p:cNvPr id="26" name="10 CuadroTexto"/>
          <p:cNvSpPr txBox="1">
            <a:spLocks noChangeArrowheads="1"/>
          </p:cNvSpPr>
          <p:nvPr/>
        </p:nvSpPr>
        <p:spPr bwMode="auto">
          <a:xfrm>
            <a:off x="6831530" y="1772816"/>
            <a:ext cx="21329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2017</a:t>
            </a:r>
          </a:p>
        </p:txBody>
      </p:sp>
    </p:spTree>
    <p:extLst>
      <p:ext uri="{BB962C8B-B14F-4D97-AF65-F5344CB8AC3E}">
        <p14:creationId xmlns:p14="http://schemas.microsoft.com/office/powerpoint/2010/main" val="126250930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childTnLst>
                          </p:cTn>
                        </p:par>
                        <p:par>
                          <p:cTn id="10" fill="hold">
                            <p:stCondLst>
                              <p:cond delay="500"/>
                            </p:stCondLst>
                            <p:childTnLst>
                              <p:par>
                                <p:cTn id="11" presetID="21" presetClass="emph" presetSubtype="0" fill="hold" grpId="0" nodeType="afterEffect">
                                  <p:stCondLst>
                                    <p:cond delay="500"/>
                                  </p:stCondLst>
                                  <p:childTnLst>
                                    <p:animClr clrSpc="hsl" dir="cw">
                                      <p:cBhvr override="childStyle">
                                        <p:cTn id="12" dur="500" fill="hold"/>
                                        <p:tgtEl>
                                          <p:spTgt spid="17"/>
                                        </p:tgtEl>
                                        <p:attrNameLst>
                                          <p:attrName>style.color</p:attrName>
                                        </p:attrNameLst>
                                      </p:cBhvr>
                                      <p:by>
                                        <p:hsl h="7200000" s="0" l="0"/>
                                      </p:by>
                                    </p:animClr>
                                    <p:animClr clrSpc="hsl" dir="cw">
                                      <p:cBhvr>
                                        <p:cTn id="13" dur="500" fill="hold"/>
                                        <p:tgtEl>
                                          <p:spTgt spid="17"/>
                                        </p:tgtEl>
                                        <p:attrNameLst>
                                          <p:attrName>fillcolor</p:attrName>
                                        </p:attrNameLst>
                                      </p:cBhvr>
                                      <p:by>
                                        <p:hsl h="7200000" s="0" l="0"/>
                                      </p:by>
                                    </p:animClr>
                                    <p:animClr clrSpc="hsl" dir="cw">
                                      <p:cBhvr>
                                        <p:cTn id="14" dur="500" fill="hold"/>
                                        <p:tgtEl>
                                          <p:spTgt spid="17"/>
                                        </p:tgtEl>
                                        <p:attrNameLst>
                                          <p:attrName>stroke.color</p:attrName>
                                        </p:attrNameLst>
                                      </p:cBhvr>
                                      <p:by>
                                        <p:hsl h="7200000" s="0" l="0"/>
                                      </p:by>
                                    </p:animClr>
                                    <p:set>
                                      <p:cBhvr>
                                        <p:cTn id="15" dur="500" fill="hold"/>
                                        <p:tgtEl>
                                          <p:spTgt spid="17"/>
                                        </p:tgtEl>
                                        <p:attrNameLst>
                                          <p:attrName>fill.type</p:attrName>
                                        </p:attrNameLst>
                                      </p:cBhvr>
                                      <p:to>
                                        <p:strVal val="solid"/>
                                      </p:to>
                                    </p:set>
                                  </p:childTnLst>
                                </p:cTn>
                              </p:par>
                            </p:childTnLst>
                          </p:cTn>
                        </p:par>
                        <p:par>
                          <p:cTn id="16" fill="hold">
                            <p:stCondLst>
                              <p:cond delay="1500"/>
                            </p:stCondLst>
                            <p:childTnLst>
                              <p:par>
                                <p:cTn id="17" presetID="22" presetClass="emph" presetSubtype="0" fill="hold" grpId="0" nodeType="afterEffect">
                                  <p:stCondLst>
                                    <p:cond delay="1000"/>
                                  </p:stCondLst>
                                  <p:childTnLst>
                                    <p:animClr clrSpc="hsl" dir="cw">
                                      <p:cBhvr override="childStyle">
                                        <p:cTn id="18" dur="500" fill="hold"/>
                                        <p:tgtEl>
                                          <p:spTgt spid="18"/>
                                        </p:tgtEl>
                                        <p:attrNameLst>
                                          <p:attrName>style.color</p:attrName>
                                        </p:attrNameLst>
                                      </p:cBhvr>
                                      <p:by>
                                        <p:hsl h="-7200000" s="0" l="0"/>
                                      </p:by>
                                    </p:animClr>
                                    <p:animClr clrSpc="hsl" dir="cw">
                                      <p:cBhvr>
                                        <p:cTn id="19" dur="500" fill="hold"/>
                                        <p:tgtEl>
                                          <p:spTgt spid="18"/>
                                        </p:tgtEl>
                                        <p:attrNameLst>
                                          <p:attrName>fillcolor</p:attrName>
                                        </p:attrNameLst>
                                      </p:cBhvr>
                                      <p:by>
                                        <p:hsl h="-7200000" s="0" l="0"/>
                                      </p:by>
                                    </p:animClr>
                                    <p:animClr clrSpc="hsl" dir="cw">
                                      <p:cBhvr>
                                        <p:cTn id="20" dur="500" fill="hold"/>
                                        <p:tgtEl>
                                          <p:spTgt spid="18"/>
                                        </p:tgtEl>
                                        <p:attrNameLst>
                                          <p:attrName>stroke.color</p:attrName>
                                        </p:attrNameLst>
                                      </p:cBhvr>
                                      <p:by>
                                        <p:hsl h="-7200000" s="0" l="0"/>
                                      </p:by>
                                    </p:animClr>
                                    <p:set>
                                      <p:cBhvr>
                                        <p:cTn id="21"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34</a:t>
            </a:fld>
            <a:endParaRPr lang="es-ES_tradnl" dirty="0"/>
          </a:p>
        </p:txBody>
      </p:sp>
      <p:sp>
        <p:nvSpPr>
          <p:cNvPr id="6" name="1 Rectángulo"/>
          <p:cNvSpPr/>
          <p:nvPr/>
        </p:nvSpPr>
        <p:spPr>
          <a:xfrm>
            <a:off x="3995936" y="1412776"/>
            <a:ext cx="5040560" cy="5447645"/>
          </a:xfrm>
          <a:prstGeom prst="rect">
            <a:avLst/>
          </a:prstGeom>
          <a:solidFill>
            <a:schemeClr val="accent1">
              <a:lumMod val="20000"/>
              <a:lumOff val="80000"/>
            </a:schemeClr>
          </a:solidFill>
          <a:ln>
            <a:solidFill>
              <a:schemeClr val="tx1"/>
            </a:solidFill>
          </a:ln>
          <a:effectLst>
            <a:glow rad="63500">
              <a:schemeClr val="accent6">
                <a:satMod val="175000"/>
                <a:alpha val="40000"/>
              </a:schemeClr>
            </a:glow>
          </a:effectLst>
        </p:spPr>
        <p:txBody>
          <a:bodyPr wrap="square">
            <a:spAutoFit/>
          </a:bodyPr>
          <a:lstStyle/>
          <a:p>
            <a:pPr algn="just"/>
            <a:r>
              <a:rPr lang="es-ES" sz="2800" b="1" dirty="0"/>
              <a:t>A partir de la </a:t>
            </a:r>
            <a:r>
              <a:rPr lang="es-ES" sz="3000" b="1" i="1" u="sng" dirty="0"/>
              <a:t>caracterización de las entidades de gobierno</a:t>
            </a:r>
            <a:r>
              <a:rPr lang="es-ES" sz="3000" b="1" dirty="0"/>
              <a:t> </a:t>
            </a:r>
            <a:r>
              <a:rPr lang="es-ES" sz="2800" b="1" dirty="0"/>
              <a:t>y del contexto en el que operan, establece los usuarios de la información y sus necesidades; los objetivos y las características de la información financiera, así como las bases conceptuales para la definición de los elementos de los estados financieros y los criterios de </a:t>
            </a:r>
            <a:r>
              <a:rPr lang="es-ES" sz="3200" b="1" i="1" u="sng" dirty="0"/>
              <a:t>reconocimiento</a:t>
            </a:r>
            <a:r>
              <a:rPr lang="es-ES" sz="2800" b="1" dirty="0"/>
              <a:t>, </a:t>
            </a:r>
            <a:r>
              <a:rPr lang="es-ES" sz="3200" b="1" i="1" u="sng" dirty="0"/>
              <a:t>medición</a:t>
            </a:r>
            <a:r>
              <a:rPr lang="es-ES" sz="2800" b="1" dirty="0"/>
              <a:t> y </a:t>
            </a:r>
            <a:r>
              <a:rPr lang="es-ES" sz="3200" b="1" i="1" u="sng" dirty="0"/>
              <a:t>revelación</a:t>
            </a:r>
          </a:p>
        </p:txBody>
      </p:sp>
      <p:sp>
        <p:nvSpPr>
          <p:cNvPr id="7" name="13 Rectángulo"/>
          <p:cNvSpPr/>
          <p:nvPr/>
        </p:nvSpPr>
        <p:spPr>
          <a:xfrm>
            <a:off x="35496" y="3054439"/>
            <a:ext cx="3024336" cy="2862322"/>
          </a:xfrm>
          <a:prstGeom prst="rect">
            <a:avLst/>
          </a:prstGeom>
        </p:spPr>
        <p:txBody>
          <a:bodyPr wrap="square">
            <a:spAutoFit/>
          </a:bodyPr>
          <a:lstStyle/>
          <a:p>
            <a:pPr algn="ctr"/>
            <a:r>
              <a:rPr lang="es-ES" sz="3600" b="1" dirty="0"/>
              <a:t>TIENE COMO REFERENTE EL MARCO CONCEPTUAL DE  </a:t>
            </a:r>
            <a:r>
              <a:rPr lang="es-ES" sz="3600" b="1" i="1" u="sng" dirty="0">
                <a:solidFill>
                  <a:srgbClr val="002060"/>
                </a:solidFill>
              </a:rPr>
              <a:t>I P S A S B</a:t>
            </a:r>
          </a:p>
        </p:txBody>
      </p:sp>
      <p:sp>
        <p:nvSpPr>
          <p:cNvPr id="11" name="3 Rectángulo"/>
          <p:cNvSpPr/>
          <p:nvPr/>
        </p:nvSpPr>
        <p:spPr>
          <a:xfrm>
            <a:off x="-118190" y="1476073"/>
            <a:ext cx="4258142" cy="584775"/>
          </a:xfrm>
          <a:prstGeom prst="rect">
            <a:avLst/>
          </a:prstGeom>
        </p:spPr>
        <p:txBody>
          <a:bodyPr wrap="square">
            <a:spAutoFit/>
          </a:bodyPr>
          <a:lstStyle/>
          <a:p>
            <a:pPr marL="285750" indent="-285750">
              <a:buFont typeface="Arial" pitchFamily="34" charset="0"/>
              <a:buChar char="•"/>
            </a:pPr>
            <a:r>
              <a:rPr lang="es-ES" sz="3200" b="1" dirty="0">
                <a:solidFill>
                  <a:schemeClr val="accent6">
                    <a:lumMod val="75000"/>
                  </a:schemeClr>
                </a:solidFill>
                <a:effectLst>
                  <a:outerShdw blurRad="38100" dist="38100" dir="2700000" algn="tl">
                    <a:srgbClr val="000000">
                      <a:alpha val="43137"/>
                    </a:srgbClr>
                  </a:outerShdw>
                </a:effectLst>
              </a:rPr>
              <a:t>MARCO CONCEPTUAL </a:t>
            </a:r>
          </a:p>
        </p:txBody>
      </p:sp>
      <p:sp>
        <p:nvSpPr>
          <p:cNvPr id="13" name="Rectángulo 12"/>
          <p:cNvSpPr/>
          <p:nvPr/>
        </p:nvSpPr>
        <p:spPr>
          <a:xfrm>
            <a:off x="0" y="44624"/>
            <a:ext cx="9144000" cy="954107"/>
          </a:xfrm>
          <a:prstGeom prst="rect">
            <a:avLst/>
          </a:prstGeom>
        </p:spPr>
        <p:txBody>
          <a:bodyPr wrap="square">
            <a:spAutoFit/>
          </a:bodyPr>
          <a:lstStyle/>
          <a:p>
            <a:pPr algn="ctr"/>
            <a:r>
              <a:rPr lang="es-ES" sz="2800" b="1" dirty="0">
                <a:solidFill>
                  <a:schemeClr val="bg1"/>
                </a:solidFill>
                <a:latin typeface="Arial" panose="020B0604020202020204" pitchFamily="34" charset="0"/>
                <a:cs typeface="Arial" panose="020B0604020202020204" pitchFamily="34" charset="0"/>
              </a:rPr>
              <a:t>PRINCIPALES ASPECTOS DEL MARCO NORMATIVO</a:t>
            </a:r>
            <a:br>
              <a:rPr lang="es-ES" sz="2800" b="1" dirty="0">
                <a:solidFill>
                  <a:schemeClr val="bg1"/>
                </a:solidFill>
                <a:latin typeface="Arial" panose="020B0604020202020204" pitchFamily="34" charset="0"/>
                <a:cs typeface="Arial" panose="020B0604020202020204" pitchFamily="34" charset="0"/>
              </a:rPr>
            </a:br>
            <a:r>
              <a:rPr lang="es-ES" sz="2800" b="1" dirty="0">
                <a:solidFill>
                  <a:schemeClr val="bg1"/>
                </a:solidFill>
                <a:latin typeface="Arial" panose="020B0604020202020204" pitchFamily="34" charset="0"/>
                <a:cs typeface="Arial" panose="020B0604020202020204" pitchFamily="34" charset="0"/>
              </a:rPr>
              <a:t>PARA ENTIDADES DE GOBIERNO</a:t>
            </a:r>
            <a:endParaRPr lang="es-CO" sz="2800" dirty="0">
              <a:solidFill>
                <a:schemeClr val="bg1"/>
              </a:solidFill>
            </a:endParaRPr>
          </a:p>
        </p:txBody>
      </p:sp>
      <p:sp>
        <p:nvSpPr>
          <p:cNvPr id="14" name="Flecha abajo 13"/>
          <p:cNvSpPr/>
          <p:nvPr/>
        </p:nvSpPr>
        <p:spPr bwMode="auto">
          <a:xfrm>
            <a:off x="1043608" y="2142148"/>
            <a:ext cx="986805" cy="926812"/>
          </a:xfrm>
          <a:prstGeom prst="downArrow">
            <a:avLst/>
          </a:prstGeom>
          <a:solidFill>
            <a:srgbClr val="7030A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
        <p:nvSpPr>
          <p:cNvPr id="15" name="Flecha abajo 14"/>
          <p:cNvSpPr/>
          <p:nvPr/>
        </p:nvSpPr>
        <p:spPr bwMode="auto">
          <a:xfrm rot="16200000">
            <a:off x="3049418" y="4066657"/>
            <a:ext cx="648072" cy="956933"/>
          </a:xfrm>
          <a:prstGeom prst="downArrow">
            <a:avLst>
              <a:gd name="adj1" fmla="val 50000"/>
              <a:gd name="adj2" fmla="val 37195"/>
            </a:avLst>
          </a:prstGeom>
          <a:solidFill>
            <a:srgbClr val="7030A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7683063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1)">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35</a:t>
            </a:fld>
            <a:endParaRPr lang="es-ES_tradnl" dirty="0"/>
          </a:p>
        </p:txBody>
      </p:sp>
      <p:sp>
        <p:nvSpPr>
          <p:cNvPr id="7" name="17 Forma libre"/>
          <p:cNvSpPr/>
          <p:nvPr/>
        </p:nvSpPr>
        <p:spPr>
          <a:xfrm>
            <a:off x="1907704" y="1916832"/>
            <a:ext cx="2088232" cy="753915"/>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66752" tIns="227584" rIns="227584" bIns="227584" numCol="1" spcCol="1270" anchor="ctr" anchorCtr="0">
            <a:noAutofit/>
          </a:bodyPr>
          <a:lstStyle/>
          <a:p>
            <a:pPr lvl="0" algn="l" defTabSz="1422400">
              <a:lnSpc>
                <a:spcPct val="90000"/>
              </a:lnSpc>
              <a:spcBef>
                <a:spcPct val="0"/>
              </a:spcBef>
              <a:spcAft>
                <a:spcPct val="35000"/>
              </a:spcAft>
            </a:pPr>
            <a:r>
              <a:rPr lang="es-ES" sz="2800" kern="1200" dirty="0"/>
              <a:t>     </a:t>
            </a:r>
            <a:r>
              <a:rPr lang="es-ES" sz="3200" b="1" kern="1200" dirty="0"/>
              <a:t>Costo</a:t>
            </a:r>
          </a:p>
        </p:txBody>
      </p:sp>
      <p:sp>
        <p:nvSpPr>
          <p:cNvPr id="8" name="18 Forma libre"/>
          <p:cNvSpPr/>
          <p:nvPr/>
        </p:nvSpPr>
        <p:spPr>
          <a:xfrm>
            <a:off x="1992128" y="2852936"/>
            <a:ext cx="2363848" cy="798599"/>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657618"/>
              <a:satOff val="3693"/>
              <a:lumOff val="235"/>
              <a:alphaOff val="0"/>
            </a:schemeClr>
          </a:lnRef>
          <a:fillRef idx="1">
            <a:schemeClr val="accent4">
              <a:tint val="40000"/>
              <a:alpha val="90000"/>
              <a:hueOff val="-657618"/>
              <a:satOff val="3693"/>
              <a:lumOff val="235"/>
              <a:alphaOff val="0"/>
            </a:schemeClr>
          </a:fillRef>
          <a:effectRef idx="0">
            <a:schemeClr val="accent4">
              <a:tint val="40000"/>
              <a:alpha val="90000"/>
              <a:hueOff val="-657618"/>
              <a:satOff val="3693"/>
              <a:lumOff val="235"/>
              <a:alphaOff val="0"/>
            </a:schemeClr>
          </a:effectRef>
          <a:fontRef idx="minor">
            <a:schemeClr val="dk1">
              <a:hueOff val="0"/>
              <a:satOff val="0"/>
              <a:lumOff val="0"/>
              <a:alphaOff val="0"/>
            </a:schemeClr>
          </a:fontRef>
        </p:style>
        <p:txBody>
          <a:bodyPr spcFirstLastPara="0" vert="horz" wrap="square" lIns="266752" tIns="227584" rIns="227584" bIns="227584" numCol="1" spcCol="1270" anchor="ctr" anchorCtr="0">
            <a:noAutofit/>
          </a:bodyPr>
          <a:lstStyle/>
          <a:p>
            <a:pPr lvl="0" algn="l" defTabSz="1422400">
              <a:lnSpc>
                <a:spcPct val="90000"/>
              </a:lnSpc>
              <a:spcBef>
                <a:spcPct val="0"/>
              </a:spcBef>
              <a:spcAft>
                <a:spcPct val="35000"/>
              </a:spcAft>
            </a:pPr>
            <a:r>
              <a:rPr lang="es-ES" sz="3200" b="1" kern="1200" dirty="0"/>
              <a:t>Valor de Mercado</a:t>
            </a:r>
          </a:p>
        </p:txBody>
      </p:sp>
      <p:sp>
        <p:nvSpPr>
          <p:cNvPr id="9" name="19 Forma libre"/>
          <p:cNvSpPr/>
          <p:nvPr/>
        </p:nvSpPr>
        <p:spPr>
          <a:xfrm>
            <a:off x="2051720" y="3861048"/>
            <a:ext cx="2808312" cy="800726"/>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657618"/>
              <a:satOff val="3693"/>
              <a:lumOff val="235"/>
              <a:alphaOff val="0"/>
            </a:schemeClr>
          </a:lnRef>
          <a:fillRef idx="1">
            <a:schemeClr val="accent4">
              <a:tint val="40000"/>
              <a:alpha val="90000"/>
              <a:hueOff val="-657618"/>
              <a:satOff val="3693"/>
              <a:lumOff val="235"/>
              <a:alphaOff val="0"/>
            </a:schemeClr>
          </a:fillRef>
          <a:effectRef idx="0">
            <a:schemeClr val="accent4">
              <a:tint val="40000"/>
              <a:alpha val="90000"/>
              <a:hueOff val="-657618"/>
              <a:satOff val="3693"/>
              <a:lumOff val="235"/>
              <a:alphaOff val="0"/>
            </a:schemeClr>
          </a:effectRef>
          <a:fontRef idx="minor">
            <a:schemeClr val="dk1">
              <a:hueOff val="0"/>
              <a:satOff val="0"/>
              <a:lumOff val="0"/>
              <a:alphaOff val="0"/>
            </a:schemeClr>
          </a:fontRef>
        </p:style>
        <p:txBody>
          <a:bodyPr spcFirstLastPara="0" vert="horz" wrap="square" lIns="266752" tIns="227584" rIns="227584" bIns="227584" numCol="1" spcCol="1270" anchor="ctr" anchorCtr="0">
            <a:noAutofit/>
          </a:bodyPr>
          <a:lstStyle/>
          <a:p>
            <a:pPr defTabSz="1422400">
              <a:lnSpc>
                <a:spcPct val="90000"/>
              </a:lnSpc>
              <a:spcBef>
                <a:spcPct val="0"/>
              </a:spcBef>
              <a:spcAft>
                <a:spcPct val="35000"/>
              </a:spcAft>
            </a:pPr>
            <a:r>
              <a:rPr lang="es-ES" sz="3200" b="1" dirty="0"/>
              <a:t>Valor neto de realización</a:t>
            </a:r>
          </a:p>
        </p:txBody>
      </p:sp>
      <p:sp>
        <p:nvSpPr>
          <p:cNvPr id="10" name="20 Forma libre"/>
          <p:cNvSpPr/>
          <p:nvPr/>
        </p:nvSpPr>
        <p:spPr>
          <a:xfrm>
            <a:off x="2096265" y="4869160"/>
            <a:ext cx="3051799" cy="799510"/>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657618"/>
              <a:satOff val="3693"/>
              <a:lumOff val="235"/>
              <a:alphaOff val="0"/>
            </a:schemeClr>
          </a:lnRef>
          <a:fillRef idx="1">
            <a:schemeClr val="accent4">
              <a:tint val="40000"/>
              <a:alpha val="90000"/>
              <a:hueOff val="-657618"/>
              <a:satOff val="3693"/>
              <a:lumOff val="235"/>
              <a:alphaOff val="0"/>
            </a:schemeClr>
          </a:fillRef>
          <a:effectRef idx="0">
            <a:schemeClr val="accent4">
              <a:tint val="40000"/>
              <a:alpha val="90000"/>
              <a:hueOff val="-657618"/>
              <a:satOff val="3693"/>
              <a:lumOff val="235"/>
              <a:alphaOff val="0"/>
            </a:schemeClr>
          </a:effectRef>
          <a:fontRef idx="minor">
            <a:schemeClr val="dk1">
              <a:hueOff val="0"/>
              <a:satOff val="0"/>
              <a:lumOff val="0"/>
              <a:alphaOff val="0"/>
            </a:schemeClr>
          </a:fontRef>
        </p:style>
        <p:txBody>
          <a:bodyPr spcFirstLastPara="0" vert="horz" wrap="square" lIns="266752" tIns="227584" rIns="227584" bIns="227584" numCol="1" spcCol="1270" anchor="ctr" anchorCtr="0">
            <a:noAutofit/>
          </a:bodyPr>
          <a:lstStyle/>
          <a:p>
            <a:pPr defTabSz="1422400">
              <a:lnSpc>
                <a:spcPct val="90000"/>
              </a:lnSpc>
              <a:spcBef>
                <a:spcPct val="0"/>
              </a:spcBef>
              <a:spcAft>
                <a:spcPct val="35000"/>
              </a:spcAft>
            </a:pPr>
            <a:r>
              <a:rPr lang="es-ES" sz="3200" b="1" dirty="0"/>
              <a:t>Costo de reposición</a:t>
            </a:r>
          </a:p>
        </p:txBody>
      </p:sp>
      <p:sp>
        <p:nvSpPr>
          <p:cNvPr id="11" name="21 Forma libre"/>
          <p:cNvSpPr/>
          <p:nvPr/>
        </p:nvSpPr>
        <p:spPr>
          <a:xfrm>
            <a:off x="251520" y="1345595"/>
            <a:ext cx="1960506" cy="1291317"/>
          </a:xfrm>
          <a:custGeom>
            <a:avLst/>
            <a:gdLst>
              <a:gd name="connsiteX0" fmla="*/ 0 w 1111467"/>
              <a:gd name="connsiteY0" fmla="*/ 555734 h 1111467"/>
              <a:gd name="connsiteX1" fmla="*/ 555734 w 1111467"/>
              <a:gd name="connsiteY1" fmla="*/ 0 h 1111467"/>
              <a:gd name="connsiteX2" fmla="*/ 1111468 w 1111467"/>
              <a:gd name="connsiteY2" fmla="*/ 555734 h 1111467"/>
              <a:gd name="connsiteX3" fmla="*/ 555734 w 1111467"/>
              <a:gd name="connsiteY3" fmla="*/ 1111468 h 1111467"/>
              <a:gd name="connsiteX4" fmla="*/ 0 w 1111467"/>
              <a:gd name="connsiteY4" fmla="*/ 555734 h 1111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467" h="1111467">
                <a:moveTo>
                  <a:pt x="0" y="555734"/>
                </a:moveTo>
                <a:cubicBezTo>
                  <a:pt x="0" y="248811"/>
                  <a:pt x="248811" y="0"/>
                  <a:pt x="555734" y="0"/>
                </a:cubicBezTo>
                <a:cubicBezTo>
                  <a:pt x="862657" y="0"/>
                  <a:pt x="1111468" y="248811"/>
                  <a:pt x="1111468" y="555734"/>
                </a:cubicBezTo>
                <a:cubicBezTo>
                  <a:pt x="1111468" y="862657"/>
                  <a:pt x="862657" y="1111468"/>
                  <a:pt x="555734" y="1111468"/>
                </a:cubicBezTo>
                <a:cubicBezTo>
                  <a:pt x="248811" y="1111468"/>
                  <a:pt x="0" y="862657"/>
                  <a:pt x="0" y="555734"/>
                </a:cubicBezTo>
                <a:close/>
              </a:path>
            </a:pathLst>
          </a:custGeom>
          <a:solidFill>
            <a:schemeClr val="accent3">
              <a:lumMod val="50000"/>
            </a:schemeClr>
          </a:solidFill>
          <a:ln>
            <a:solidFill>
              <a:srgbClr val="FFFF00"/>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62771" tIns="162771" rIns="162771" bIns="162771" numCol="1" spcCol="1270" anchor="ctr" anchorCtr="0">
            <a:noAutofit/>
          </a:bodyPr>
          <a:lstStyle/>
          <a:p>
            <a:pPr lvl="0" algn="ctr" defTabSz="889000">
              <a:lnSpc>
                <a:spcPct val="90000"/>
              </a:lnSpc>
              <a:spcBef>
                <a:spcPct val="0"/>
              </a:spcBef>
              <a:spcAft>
                <a:spcPct val="35000"/>
              </a:spcAft>
            </a:pPr>
            <a:r>
              <a:rPr lang="es-ES" sz="3200" b="1" kern="1200" dirty="0"/>
              <a:t>Para Activos</a:t>
            </a:r>
          </a:p>
        </p:txBody>
      </p:sp>
      <p:sp>
        <p:nvSpPr>
          <p:cNvPr id="12" name="22 Forma libre"/>
          <p:cNvSpPr/>
          <p:nvPr/>
        </p:nvSpPr>
        <p:spPr>
          <a:xfrm>
            <a:off x="5868144" y="1818535"/>
            <a:ext cx="2748097" cy="898300"/>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2630471"/>
              <a:satOff val="14771"/>
              <a:lumOff val="939"/>
              <a:alphaOff val="0"/>
            </a:schemeClr>
          </a:lnRef>
          <a:fillRef idx="1">
            <a:schemeClr val="accent4">
              <a:tint val="40000"/>
              <a:alpha val="90000"/>
              <a:hueOff val="-2630471"/>
              <a:satOff val="14771"/>
              <a:lumOff val="939"/>
              <a:alphaOff val="0"/>
            </a:schemeClr>
          </a:fillRef>
          <a:effectRef idx="0">
            <a:schemeClr val="accent4">
              <a:tint val="40000"/>
              <a:alpha val="90000"/>
              <a:hueOff val="-2630471"/>
              <a:satOff val="14771"/>
              <a:lumOff val="939"/>
              <a:alphaOff val="0"/>
            </a:schemeClr>
          </a:effectRef>
          <a:fontRef idx="minor">
            <a:schemeClr val="dk1">
              <a:hueOff val="0"/>
              <a:satOff val="0"/>
              <a:lumOff val="0"/>
              <a:alphaOff val="0"/>
            </a:schemeClr>
          </a:fontRef>
        </p:style>
        <p:txBody>
          <a:bodyPr spcFirstLastPara="0" vert="horz" wrap="square" lIns="266752" tIns="227584" rIns="227584" bIns="227584" numCol="1" spcCol="1270" anchor="ctr" anchorCtr="0">
            <a:noAutofit/>
          </a:bodyPr>
          <a:lstStyle/>
          <a:p>
            <a:pPr lvl="0" algn="l" defTabSz="1422400">
              <a:lnSpc>
                <a:spcPct val="90000"/>
              </a:lnSpc>
              <a:spcBef>
                <a:spcPct val="0"/>
              </a:spcBef>
              <a:spcAft>
                <a:spcPct val="35000"/>
              </a:spcAft>
            </a:pPr>
            <a:r>
              <a:rPr lang="es-ES" sz="2800" kern="1200" dirty="0"/>
              <a:t>  </a:t>
            </a:r>
            <a:r>
              <a:rPr lang="es-ES" sz="3200" b="1" kern="1200" dirty="0"/>
              <a:t>Costo</a:t>
            </a:r>
          </a:p>
        </p:txBody>
      </p:sp>
      <p:sp>
        <p:nvSpPr>
          <p:cNvPr id="13" name="23 Forma libre"/>
          <p:cNvSpPr/>
          <p:nvPr/>
        </p:nvSpPr>
        <p:spPr>
          <a:xfrm>
            <a:off x="5868144" y="3094293"/>
            <a:ext cx="2880320" cy="838763"/>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3288088"/>
              <a:satOff val="18464"/>
              <a:lumOff val="1173"/>
              <a:alphaOff val="0"/>
            </a:schemeClr>
          </a:lnRef>
          <a:fillRef idx="1">
            <a:schemeClr val="accent4">
              <a:tint val="40000"/>
              <a:alpha val="90000"/>
              <a:hueOff val="-3288088"/>
              <a:satOff val="18464"/>
              <a:lumOff val="1173"/>
              <a:alphaOff val="0"/>
            </a:schemeClr>
          </a:fillRef>
          <a:effectRef idx="0">
            <a:schemeClr val="accent4">
              <a:tint val="40000"/>
              <a:alpha val="90000"/>
              <a:hueOff val="-3288088"/>
              <a:satOff val="18464"/>
              <a:lumOff val="1173"/>
              <a:alphaOff val="0"/>
            </a:schemeClr>
          </a:effectRef>
          <a:fontRef idx="minor">
            <a:schemeClr val="dk1">
              <a:hueOff val="0"/>
              <a:satOff val="0"/>
              <a:lumOff val="0"/>
              <a:alphaOff val="0"/>
            </a:schemeClr>
          </a:fontRef>
        </p:style>
        <p:txBody>
          <a:bodyPr spcFirstLastPara="0" vert="horz" wrap="square" lIns="266752" tIns="227584" rIns="227584" bIns="227584" numCol="1" spcCol="1270" anchor="ctr" anchorCtr="0">
            <a:noAutofit/>
          </a:bodyPr>
          <a:lstStyle/>
          <a:p>
            <a:pPr lvl="0" algn="l" defTabSz="1422400">
              <a:lnSpc>
                <a:spcPct val="90000"/>
              </a:lnSpc>
              <a:spcBef>
                <a:spcPct val="0"/>
              </a:spcBef>
              <a:spcAft>
                <a:spcPct val="35000"/>
              </a:spcAft>
            </a:pPr>
            <a:r>
              <a:rPr lang="es-ES" sz="3200" b="1" kern="1200" dirty="0"/>
              <a:t>Valor de mercado</a:t>
            </a:r>
          </a:p>
        </p:txBody>
      </p:sp>
      <p:sp>
        <p:nvSpPr>
          <p:cNvPr id="14" name="24 Forma libre"/>
          <p:cNvSpPr/>
          <p:nvPr/>
        </p:nvSpPr>
        <p:spPr>
          <a:xfrm>
            <a:off x="5808518" y="4365104"/>
            <a:ext cx="3155970" cy="1450745"/>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solidFill>
            <a:srgbClr val="FFC000">
              <a:alpha val="90000"/>
            </a:srgbClr>
          </a:solidFill>
          <a:ln>
            <a:solidFill>
              <a:schemeClr val="tx1">
                <a:alpha val="90000"/>
              </a:schemeClr>
            </a:solidFill>
          </a:ln>
          <a:effectLst>
            <a:glow rad="139700">
              <a:schemeClr val="accent6">
                <a:satMod val="175000"/>
                <a:alpha val="40000"/>
              </a:schemeClr>
            </a:glow>
          </a:effectLst>
        </p:spPr>
        <p:style>
          <a:lnRef idx="2">
            <a:schemeClr val="accent4">
              <a:tint val="40000"/>
              <a:alpha val="90000"/>
              <a:hueOff val="-3945706"/>
              <a:satOff val="22157"/>
              <a:lumOff val="1408"/>
              <a:alphaOff val="0"/>
            </a:schemeClr>
          </a:lnRef>
          <a:fillRef idx="1">
            <a:schemeClr val="accent4">
              <a:tint val="40000"/>
              <a:alpha val="90000"/>
              <a:hueOff val="-3945706"/>
              <a:satOff val="22157"/>
              <a:lumOff val="1408"/>
              <a:alphaOff val="0"/>
            </a:schemeClr>
          </a:fillRef>
          <a:effectRef idx="0">
            <a:schemeClr val="accent4">
              <a:tint val="40000"/>
              <a:alpha val="90000"/>
              <a:hueOff val="-3945706"/>
              <a:satOff val="22157"/>
              <a:lumOff val="1408"/>
              <a:alphaOff val="0"/>
            </a:schemeClr>
          </a:effectRef>
          <a:fontRef idx="minor">
            <a:schemeClr val="dk1">
              <a:hueOff val="0"/>
              <a:satOff val="0"/>
              <a:lumOff val="0"/>
              <a:alphaOff val="0"/>
            </a:schemeClr>
          </a:fontRef>
        </p:style>
        <p:txBody>
          <a:bodyPr spcFirstLastPara="0" vert="horz" wrap="square" lIns="266752" tIns="277368" rIns="277368" bIns="277368" numCol="1" spcCol="1270" anchor="ctr" anchorCtr="0">
            <a:noAutofit/>
          </a:bodyPr>
          <a:lstStyle/>
          <a:p>
            <a:pPr lvl="0" algn="l" defTabSz="1733550">
              <a:lnSpc>
                <a:spcPct val="90000"/>
              </a:lnSpc>
              <a:spcBef>
                <a:spcPct val="0"/>
              </a:spcBef>
              <a:spcAft>
                <a:spcPct val="35000"/>
              </a:spcAft>
            </a:pPr>
            <a:r>
              <a:rPr lang="es-ES" sz="3000" b="1" kern="1200" dirty="0">
                <a:effectLst>
                  <a:outerShdw blurRad="38100" dist="38100" dir="2700000" algn="tl">
                    <a:srgbClr val="000000">
                      <a:alpha val="43137"/>
                    </a:srgbClr>
                  </a:outerShdw>
                </a:effectLst>
              </a:rPr>
              <a:t>COSTO DE CUMPLIMIENTO     (Provisiones)</a:t>
            </a:r>
          </a:p>
        </p:txBody>
      </p:sp>
      <p:sp>
        <p:nvSpPr>
          <p:cNvPr id="15" name="25 Forma libre"/>
          <p:cNvSpPr/>
          <p:nvPr/>
        </p:nvSpPr>
        <p:spPr>
          <a:xfrm>
            <a:off x="4211960" y="1377505"/>
            <a:ext cx="2016225" cy="1259407"/>
          </a:xfrm>
          <a:custGeom>
            <a:avLst/>
            <a:gdLst>
              <a:gd name="connsiteX0" fmla="*/ 0 w 1111467"/>
              <a:gd name="connsiteY0" fmla="*/ 555734 h 1111467"/>
              <a:gd name="connsiteX1" fmla="*/ 555734 w 1111467"/>
              <a:gd name="connsiteY1" fmla="*/ 0 h 1111467"/>
              <a:gd name="connsiteX2" fmla="*/ 1111468 w 1111467"/>
              <a:gd name="connsiteY2" fmla="*/ 555734 h 1111467"/>
              <a:gd name="connsiteX3" fmla="*/ 555734 w 1111467"/>
              <a:gd name="connsiteY3" fmla="*/ 1111468 h 1111467"/>
              <a:gd name="connsiteX4" fmla="*/ 0 w 1111467"/>
              <a:gd name="connsiteY4" fmla="*/ 555734 h 1111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467" h="1111467">
                <a:moveTo>
                  <a:pt x="0" y="555734"/>
                </a:moveTo>
                <a:cubicBezTo>
                  <a:pt x="0" y="248811"/>
                  <a:pt x="248811" y="0"/>
                  <a:pt x="555734" y="0"/>
                </a:cubicBezTo>
                <a:cubicBezTo>
                  <a:pt x="862657" y="0"/>
                  <a:pt x="1111468" y="248811"/>
                  <a:pt x="1111468" y="555734"/>
                </a:cubicBezTo>
                <a:cubicBezTo>
                  <a:pt x="1111468" y="862657"/>
                  <a:pt x="862657" y="1111468"/>
                  <a:pt x="555734" y="1111468"/>
                </a:cubicBezTo>
                <a:cubicBezTo>
                  <a:pt x="248811" y="1111468"/>
                  <a:pt x="0" y="862657"/>
                  <a:pt x="0" y="555734"/>
                </a:cubicBezTo>
                <a:close/>
              </a:path>
            </a:pathLst>
          </a:custGeom>
          <a:solidFill>
            <a:schemeClr val="accent1">
              <a:lumMod val="75000"/>
            </a:schemeClr>
          </a:solidFill>
          <a:ln>
            <a:solidFill>
              <a:srgbClr val="FFFF00"/>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162771" tIns="162771" rIns="162771" bIns="162771" numCol="1" spcCol="1270" anchor="ctr" anchorCtr="0">
            <a:noAutofit/>
          </a:bodyPr>
          <a:lstStyle/>
          <a:p>
            <a:pPr lvl="0" algn="ctr" defTabSz="889000">
              <a:lnSpc>
                <a:spcPct val="90000"/>
              </a:lnSpc>
              <a:spcBef>
                <a:spcPct val="0"/>
              </a:spcBef>
              <a:spcAft>
                <a:spcPct val="35000"/>
              </a:spcAft>
            </a:pPr>
            <a:r>
              <a:rPr lang="es-ES" sz="3100" b="1" kern="1200" dirty="0"/>
              <a:t>Para Pasivos</a:t>
            </a:r>
          </a:p>
        </p:txBody>
      </p:sp>
      <p:sp>
        <p:nvSpPr>
          <p:cNvPr id="16" name="26 Forma libre"/>
          <p:cNvSpPr/>
          <p:nvPr/>
        </p:nvSpPr>
        <p:spPr>
          <a:xfrm>
            <a:off x="2115655" y="5949280"/>
            <a:ext cx="3176425" cy="856480"/>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solidFill>
            <a:srgbClr val="FFC000">
              <a:alpha val="90000"/>
            </a:srgbClr>
          </a:solidFill>
          <a:ln>
            <a:solidFill>
              <a:schemeClr val="tx1">
                <a:alpha val="90000"/>
              </a:schemeClr>
            </a:solidFill>
          </a:ln>
          <a:effectLst>
            <a:glow rad="139700">
              <a:schemeClr val="accent6">
                <a:satMod val="175000"/>
                <a:alpha val="40000"/>
              </a:schemeClr>
            </a:glow>
          </a:effectLst>
        </p:spPr>
        <p:style>
          <a:lnRef idx="2">
            <a:schemeClr val="accent4">
              <a:tint val="40000"/>
              <a:alpha val="90000"/>
              <a:hueOff val="-3945706"/>
              <a:satOff val="22157"/>
              <a:lumOff val="1408"/>
              <a:alphaOff val="0"/>
            </a:schemeClr>
          </a:lnRef>
          <a:fillRef idx="1">
            <a:schemeClr val="accent4">
              <a:tint val="40000"/>
              <a:alpha val="90000"/>
              <a:hueOff val="-3945706"/>
              <a:satOff val="22157"/>
              <a:lumOff val="1408"/>
              <a:alphaOff val="0"/>
            </a:schemeClr>
          </a:fillRef>
          <a:effectRef idx="0">
            <a:schemeClr val="accent4">
              <a:tint val="40000"/>
              <a:alpha val="90000"/>
              <a:hueOff val="-3945706"/>
              <a:satOff val="22157"/>
              <a:lumOff val="1408"/>
              <a:alphaOff val="0"/>
            </a:schemeClr>
          </a:effectRef>
          <a:fontRef idx="minor">
            <a:schemeClr val="dk1">
              <a:hueOff val="0"/>
              <a:satOff val="0"/>
              <a:lumOff val="0"/>
              <a:alphaOff val="0"/>
            </a:schemeClr>
          </a:fontRef>
        </p:style>
        <p:txBody>
          <a:bodyPr spcFirstLastPara="0" vert="horz" wrap="square" lIns="266752" tIns="277368" rIns="277368" bIns="277368" numCol="1" spcCol="1270" anchor="ctr" anchorCtr="0">
            <a:noAutofit/>
          </a:bodyPr>
          <a:lstStyle/>
          <a:p>
            <a:pPr lvl="0" algn="l" defTabSz="1733550">
              <a:lnSpc>
                <a:spcPct val="90000"/>
              </a:lnSpc>
              <a:spcBef>
                <a:spcPct val="0"/>
              </a:spcBef>
              <a:spcAft>
                <a:spcPct val="35000"/>
              </a:spcAft>
            </a:pPr>
            <a:r>
              <a:rPr lang="es-ES" sz="3200" b="1" kern="1200" dirty="0">
                <a:effectLst>
                  <a:outerShdw blurRad="38100" dist="38100" dir="2700000" algn="tl">
                    <a:srgbClr val="000000">
                      <a:alpha val="43137"/>
                    </a:srgbClr>
                  </a:outerShdw>
                </a:effectLst>
              </a:rPr>
              <a:t>VALOR EN USO (Deterioro)</a:t>
            </a:r>
          </a:p>
        </p:txBody>
      </p:sp>
      <p:sp>
        <p:nvSpPr>
          <p:cNvPr id="17" name="1 Título"/>
          <p:cNvSpPr txBox="1">
            <a:spLocks/>
          </p:cNvSpPr>
          <p:nvPr/>
        </p:nvSpPr>
        <p:spPr>
          <a:xfrm>
            <a:off x="-108520" y="3671568"/>
            <a:ext cx="2088232" cy="1629640"/>
          </a:xfrm>
          <a:prstGeom prst="rect">
            <a:avLst/>
          </a:prstGeom>
        </p:spPr>
        <p:txBody>
          <a:bodyPr/>
          <a:lstStyle>
            <a:lvl1pPr algn="ctr" defTabSz="914400" rtl="0" eaLnBrk="1" latinLnBrk="0" hangingPunct="1">
              <a:spcBef>
                <a:spcPct val="0"/>
              </a:spcBef>
              <a:buNone/>
              <a:defRPr sz="1800" kern="1200" baseline="0">
                <a:solidFill>
                  <a:schemeClr val="bg1"/>
                </a:solidFill>
                <a:latin typeface="+mj-lt"/>
                <a:ea typeface="+mj-ea"/>
                <a:cs typeface="+mj-cs"/>
              </a:defRPr>
            </a:lvl1pPr>
          </a:lstStyle>
          <a:p>
            <a:r>
              <a:rPr lang="es-ES" sz="3400" b="1" dirty="0">
                <a:solidFill>
                  <a:schemeClr val="tx1"/>
                </a:solidFill>
              </a:rPr>
              <a:t>CRITERIOSDE MEDICIÓN</a:t>
            </a:r>
          </a:p>
        </p:txBody>
      </p:sp>
      <p:sp>
        <p:nvSpPr>
          <p:cNvPr id="18" name="Rectángulo 17"/>
          <p:cNvSpPr/>
          <p:nvPr/>
        </p:nvSpPr>
        <p:spPr>
          <a:xfrm>
            <a:off x="1017119" y="188640"/>
            <a:ext cx="7109767" cy="646331"/>
          </a:xfrm>
          <a:prstGeom prst="rect">
            <a:avLst/>
          </a:prstGeom>
        </p:spPr>
        <p:txBody>
          <a:bodyPr wrap="none">
            <a:spAutoFit/>
          </a:bodyPr>
          <a:lstStyle/>
          <a:p>
            <a:r>
              <a:rPr lang="es-ES" sz="3600" b="1" dirty="0">
                <a:solidFill>
                  <a:schemeClr val="bg1"/>
                </a:solidFill>
                <a:latin typeface="Arial" panose="020B0604020202020204" pitchFamily="34" charset="0"/>
                <a:cs typeface="Arial" panose="020B0604020202020204" pitchFamily="34" charset="0"/>
              </a:rPr>
              <a:t>M A R C O   C O N C E P T U A L</a:t>
            </a:r>
            <a:endParaRPr lang="es-CO" sz="3600" dirty="0">
              <a:solidFill>
                <a:schemeClr val="bg1"/>
              </a:solidFill>
            </a:endParaRPr>
          </a:p>
        </p:txBody>
      </p:sp>
    </p:spTree>
    <p:extLst>
      <p:ext uri="{BB962C8B-B14F-4D97-AF65-F5344CB8AC3E}">
        <p14:creationId xmlns:p14="http://schemas.microsoft.com/office/powerpoint/2010/main" val="15428183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36</a:t>
            </a:fld>
            <a:endParaRPr lang="es-ES_tradnl" dirty="0"/>
          </a:p>
        </p:txBody>
      </p:sp>
      <p:sp>
        <p:nvSpPr>
          <p:cNvPr id="6" name="Rectángulo 5"/>
          <p:cNvSpPr/>
          <p:nvPr/>
        </p:nvSpPr>
        <p:spPr>
          <a:xfrm>
            <a:off x="125413" y="44624"/>
            <a:ext cx="8911083" cy="954107"/>
          </a:xfrm>
          <a:prstGeom prst="rect">
            <a:avLst/>
          </a:prstGeom>
        </p:spPr>
        <p:txBody>
          <a:bodyPr wrap="square">
            <a:spAutoFit/>
          </a:bodyPr>
          <a:lstStyle/>
          <a:p>
            <a:pPr algn="ctr"/>
            <a:r>
              <a:rPr lang="es-ES" sz="2800" b="1" dirty="0">
                <a:solidFill>
                  <a:schemeClr val="bg1"/>
                </a:solidFill>
                <a:latin typeface="Arial" panose="020B0604020202020204" pitchFamily="34" charset="0"/>
                <a:cs typeface="Arial" panose="020B0604020202020204" pitchFamily="34" charset="0"/>
              </a:rPr>
              <a:t>PRINCIPALES ASPECTOS DEL  MARCO NORMATIVO  PARA  ENTIDADES  DE  GOBIERNO </a:t>
            </a:r>
            <a:endParaRPr lang="es-CO" sz="2800" dirty="0">
              <a:solidFill>
                <a:schemeClr val="bg1"/>
              </a:solidFill>
            </a:endParaRPr>
          </a:p>
        </p:txBody>
      </p:sp>
      <p:sp>
        <p:nvSpPr>
          <p:cNvPr id="7" name="8 Forma libre"/>
          <p:cNvSpPr/>
          <p:nvPr/>
        </p:nvSpPr>
        <p:spPr>
          <a:xfrm>
            <a:off x="0" y="1246076"/>
            <a:ext cx="9144000" cy="886780"/>
          </a:xfrm>
          <a:custGeom>
            <a:avLst/>
            <a:gdLst>
              <a:gd name="connsiteX0" fmla="*/ 0 w 1507457"/>
              <a:gd name="connsiteY0" fmla="*/ 0 h 715264"/>
              <a:gd name="connsiteX1" fmla="*/ 1507457 w 1507457"/>
              <a:gd name="connsiteY1" fmla="*/ 0 h 715264"/>
              <a:gd name="connsiteX2" fmla="*/ 1507457 w 1507457"/>
              <a:gd name="connsiteY2" fmla="*/ 715264 h 715264"/>
              <a:gd name="connsiteX3" fmla="*/ 0 w 1507457"/>
              <a:gd name="connsiteY3" fmla="*/ 715264 h 715264"/>
              <a:gd name="connsiteX4" fmla="*/ 0 w 1507457"/>
              <a:gd name="connsiteY4" fmla="*/ 0 h 71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57" h="715264">
                <a:moveTo>
                  <a:pt x="0" y="0"/>
                </a:moveTo>
                <a:lnTo>
                  <a:pt x="1507457" y="0"/>
                </a:lnTo>
                <a:lnTo>
                  <a:pt x="1507457" y="715264"/>
                </a:lnTo>
                <a:lnTo>
                  <a:pt x="0" y="715264"/>
                </a:lnTo>
                <a:lnTo>
                  <a:pt x="0" y="0"/>
                </a:lnTo>
                <a:close/>
              </a:path>
            </a:pathLst>
          </a:custGeom>
          <a:solidFill>
            <a:schemeClr val="bg2">
              <a:lumMod val="75000"/>
            </a:schemeClr>
          </a:solidFill>
          <a:ln>
            <a:solidFill>
              <a:schemeClr val="tx1"/>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400" tIns="25400" rIns="25400" bIns="25400" numCol="1" spcCol="1270" anchor="ctr" anchorCtr="0">
            <a:noAutofit/>
          </a:bodyPr>
          <a:lstStyle/>
          <a:p>
            <a:pPr lvl="0" algn="ctr" defTabSz="355600">
              <a:lnSpc>
                <a:spcPct val="90000"/>
              </a:lnSpc>
              <a:spcBef>
                <a:spcPct val="0"/>
              </a:spcBef>
              <a:spcAft>
                <a:spcPct val="35000"/>
              </a:spcAft>
            </a:pPr>
            <a:r>
              <a:rPr lang="es-ES" sz="2600" b="1" kern="1200" dirty="0">
                <a:solidFill>
                  <a:schemeClr val="bg1"/>
                </a:solidFill>
              </a:rPr>
              <a:t>NORMAS PARA EL RECONOCIMIENTO, MEDICIÓN, REVELACIÓN  Y PRESENTACIÓN DE LOS HECHOS ECONÓMICOS </a:t>
            </a:r>
          </a:p>
        </p:txBody>
      </p:sp>
      <p:sp>
        <p:nvSpPr>
          <p:cNvPr id="8" name="7 Forma libre"/>
          <p:cNvSpPr/>
          <p:nvPr/>
        </p:nvSpPr>
        <p:spPr>
          <a:xfrm>
            <a:off x="6660232" y="2204864"/>
            <a:ext cx="2448272" cy="3531393"/>
          </a:xfrm>
          <a:custGeom>
            <a:avLst/>
            <a:gdLst>
              <a:gd name="connsiteX0" fmla="*/ 0 w 1507457"/>
              <a:gd name="connsiteY0" fmla="*/ 0 h 3349955"/>
              <a:gd name="connsiteX1" fmla="*/ 251243 w 1507457"/>
              <a:gd name="connsiteY1" fmla="*/ 0 h 3349955"/>
              <a:gd name="connsiteX2" fmla="*/ 251243 w 1507457"/>
              <a:gd name="connsiteY2" fmla="*/ 0 h 3349955"/>
              <a:gd name="connsiteX3" fmla="*/ 628107 w 1507457"/>
              <a:gd name="connsiteY3" fmla="*/ 0 h 3349955"/>
              <a:gd name="connsiteX4" fmla="*/ 1507457 w 1507457"/>
              <a:gd name="connsiteY4" fmla="*/ 0 h 3349955"/>
              <a:gd name="connsiteX5" fmla="*/ 1507457 w 1507457"/>
              <a:gd name="connsiteY5" fmla="*/ 558326 h 3349955"/>
              <a:gd name="connsiteX6" fmla="*/ 1507457 w 1507457"/>
              <a:gd name="connsiteY6" fmla="*/ 558326 h 3349955"/>
              <a:gd name="connsiteX7" fmla="*/ 1507457 w 1507457"/>
              <a:gd name="connsiteY7" fmla="*/ 1395815 h 3349955"/>
              <a:gd name="connsiteX8" fmla="*/ 1507457 w 1507457"/>
              <a:gd name="connsiteY8" fmla="*/ 3349955 h 3349955"/>
              <a:gd name="connsiteX9" fmla="*/ 628107 w 1507457"/>
              <a:gd name="connsiteY9" fmla="*/ 3349955 h 3349955"/>
              <a:gd name="connsiteX10" fmla="*/ 251243 w 1507457"/>
              <a:gd name="connsiteY10" fmla="*/ 3349955 h 3349955"/>
              <a:gd name="connsiteX11" fmla="*/ 251243 w 1507457"/>
              <a:gd name="connsiteY11" fmla="*/ 3349955 h 3349955"/>
              <a:gd name="connsiteX12" fmla="*/ 0 w 1507457"/>
              <a:gd name="connsiteY12" fmla="*/ 3349955 h 3349955"/>
              <a:gd name="connsiteX13" fmla="*/ 0 w 1507457"/>
              <a:gd name="connsiteY13" fmla="*/ 1395815 h 3349955"/>
              <a:gd name="connsiteX14" fmla="*/ 0 w 1507457"/>
              <a:gd name="connsiteY14" fmla="*/ 1674978 h 3349955"/>
              <a:gd name="connsiteX15" fmla="*/ 0 w 1507457"/>
              <a:gd name="connsiteY15" fmla="*/ 558326 h 3349955"/>
              <a:gd name="connsiteX16" fmla="*/ 0 w 1507457"/>
              <a:gd name="connsiteY16" fmla="*/ 0 h 334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457" h="3349955">
                <a:moveTo>
                  <a:pt x="0" y="0"/>
                </a:moveTo>
                <a:lnTo>
                  <a:pt x="251243" y="0"/>
                </a:lnTo>
                <a:lnTo>
                  <a:pt x="251243" y="0"/>
                </a:lnTo>
                <a:lnTo>
                  <a:pt x="628107" y="0"/>
                </a:lnTo>
                <a:lnTo>
                  <a:pt x="1507457" y="0"/>
                </a:lnTo>
                <a:lnTo>
                  <a:pt x="1507457" y="558326"/>
                </a:lnTo>
                <a:lnTo>
                  <a:pt x="1507457" y="558326"/>
                </a:lnTo>
                <a:lnTo>
                  <a:pt x="1507457" y="1395815"/>
                </a:lnTo>
                <a:lnTo>
                  <a:pt x="1507457" y="3349955"/>
                </a:lnTo>
                <a:lnTo>
                  <a:pt x="628107" y="3349955"/>
                </a:lnTo>
                <a:lnTo>
                  <a:pt x="251243" y="3349955"/>
                </a:lnTo>
                <a:lnTo>
                  <a:pt x="251243" y="3349955"/>
                </a:lnTo>
                <a:lnTo>
                  <a:pt x="0" y="3349955"/>
                </a:lnTo>
                <a:lnTo>
                  <a:pt x="0" y="1395815"/>
                </a:lnTo>
                <a:lnTo>
                  <a:pt x="0" y="1674978"/>
                </a:lnTo>
                <a:lnTo>
                  <a:pt x="0" y="558326"/>
                </a:lnTo>
                <a:lnTo>
                  <a:pt x="0" y="0"/>
                </a:lnTo>
                <a:close/>
              </a:path>
            </a:pathLst>
          </a:custGeom>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216715" tIns="25400" rIns="25400" bIns="25400" numCol="1" spcCol="1270" anchor="t" anchorCtr="0">
            <a:noAutofit/>
          </a:bodyPr>
          <a:lstStyle/>
          <a:p>
            <a:pPr lvl="0" defTabSz="355600">
              <a:lnSpc>
                <a:spcPct val="90000"/>
              </a:lnSpc>
              <a:spcBef>
                <a:spcPct val="0"/>
              </a:spcBef>
              <a:spcAft>
                <a:spcPct val="35000"/>
              </a:spcAft>
            </a:pPr>
            <a:endParaRPr lang="es-ES" sz="2400" b="1" kern="1200" dirty="0">
              <a:solidFill>
                <a:schemeClr val="tx1"/>
              </a:solidFill>
            </a:endParaRPr>
          </a:p>
          <a:p>
            <a:pPr lvl="0" defTabSz="355600">
              <a:lnSpc>
                <a:spcPct val="90000"/>
              </a:lnSpc>
              <a:spcBef>
                <a:spcPct val="0"/>
              </a:spcBef>
              <a:spcAft>
                <a:spcPct val="35000"/>
              </a:spcAft>
            </a:pPr>
            <a:r>
              <a:rPr lang="es-ES" sz="2400" b="1" kern="1200" dirty="0">
                <a:solidFill>
                  <a:schemeClr val="tx1"/>
                </a:solidFill>
              </a:rPr>
              <a:t>REVELACIONES MAS EXIGENTES RELACIONADAS CON LOS </a:t>
            </a:r>
            <a:r>
              <a:rPr lang="es-ES" sz="2400" b="1" dirty="0">
                <a:solidFill>
                  <a:schemeClr val="tx1"/>
                </a:solidFill>
              </a:rPr>
              <a:t>E</a:t>
            </a:r>
            <a:r>
              <a:rPr lang="es-ES" sz="2400" b="1" kern="1200" dirty="0">
                <a:solidFill>
                  <a:schemeClr val="tx1"/>
                </a:solidFill>
              </a:rPr>
              <a:t>LEMENTOS DE LOS ESTADOS FINANCIEROS</a:t>
            </a:r>
          </a:p>
        </p:txBody>
      </p:sp>
      <p:sp>
        <p:nvSpPr>
          <p:cNvPr id="9" name="9 Forma libre"/>
          <p:cNvSpPr/>
          <p:nvPr/>
        </p:nvSpPr>
        <p:spPr>
          <a:xfrm>
            <a:off x="29732" y="2132856"/>
            <a:ext cx="6486484" cy="4680520"/>
          </a:xfrm>
          <a:custGeom>
            <a:avLst/>
            <a:gdLst>
              <a:gd name="connsiteX0" fmla="*/ 0 w 1507457"/>
              <a:gd name="connsiteY0" fmla="*/ 0 h 3110992"/>
              <a:gd name="connsiteX1" fmla="*/ 879350 w 1507457"/>
              <a:gd name="connsiteY1" fmla="*/ 0 h 3110992"/>
              <a:gd name="connsiteX2" fmla="*/ 879350 w 1507457"/>
              <a:gd name="connsiteY2" fmla="*/ 0 h 3110992"/>
              <a:gd name="connsiteX3" fmla="*/ 1256214 w 1507457"/>
              <a:gd name="connsiteY3" fmla="*/ 0 h 3110992"/>
              <a:gd name="connsiteX4" fmla="*/ 1507457 w 1507457"/>
              <a:gd name="connsiteY4" fmla="*/ 0 h 3110992"/>
              <a:gd name="connsiteX5" fmla="*/ 1507457 w 1507457"/>
              <a:gd name="connsiteY5" fmla="*/ 1814745 h 3110992"/>
              <a:gd name="connsiteX6" fmla="*/ 1695889 w 1507457"/>
              <a:gd name="connsiteY6" fmla="*/ 2203516 h 3110992"/>
              <a:gd name="connsiteX7" fmla="*/ 1507457 w 1507457"/>
              <a:gd name="connsiteY7" fmla="*/ 2592493 h 3110992"/>
              <a:gd name="connsiteX8" fmla="*/ 1507457 w 1507457"/>
              <a:gd name="connsiteY8" fmla="*/ 3110992 h 3110992"/>
              <a:gd name="connsiteX9" fmla="*/ 1256214 w 1507457"/>
              <a:gd name="connsiteY9" fmla="*/ 3110992 h 3110992"/>
              <a:gd name="connsiteX10" fmla="*/ 879350 w 1507457"/>
              <a:gd name="connsiteY10" fmla="*/ 3110992 h 3110992"/>
              <a:gd name="connsiteX11" fmla="*/ 879350 w 1507457"/>
              <a:gd name="connsiteY11" fmla="*/ 3110992 h 3110992"/>
              <a:gd name="connsiteX12" fmla="*/ 0 w 1507457"/>
              <a:gd name="connsiteY12" fmla="*/ 3110992 h 3110992"/>
              <a:gd name="connsiteX13" fmla="*/ 0 w 1507457"/>
              <a:gd name="connsiteY13" fmla="*/ 2592493 h 3110992"/>
              <a:gd name="connsiteX14" fmla="*/ 0 w 1507457"/>
              <a:gd name="connsiteY14" fmla="*/ 1814745 h 3110992"/>
              <a:gd name="connsiteX15" fmla="*/ 0 w 1507457"/>
              <a:gd name="connsiteY15" fmla="*/ 1814745 h 3110992"/>
              <a:gd name="connsiteX16" fmla="*/ 0 w 1507457"/>
              <a:gd name="connsiteY16" fmla="*/ 0 h 311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457" h="3110992">
                <a:moveTo>
                  <a:pt x="0" y="0"/>
                </a:moveTo>
                <a:lnTo>
                  <a:pt x="879350" y="0"/>
                </a:lnTo>
                <a:lnTo>
                  <a:pt x="879350" y="0"/>
                </a:lnTo>
                <a:lnTo>
                  <a:pt x="1256214" y="0"/>
                </a:lnTo>
                <a:lnTo>
                  <a:pt x="1507457" y="0"/>
                </a:lnTo>
                <a:lnTo>
                  <a:pt x="1507457" y="1814745"/>
                </a:lnTo>
                <a:lnTo>
                  <a:pt x="1695889" y="2203516"/>
                </a:lnTo>
                <a:lnTo>
                  <a:pt x="1507457" y="2592493"/>
                </a:lnTo>
                <a:lnTo>
                  <a:pt x="1507457" y="3110992"/>
                </a:lnTo>
                <a:lnTo>
                  <a:pt x="1256214" y="3110992"/>
                </a:lnTo>
                <a:lnTo>
                  <a:pt x="879350" y="3110992"/>
                </a:lnTo>
                <a:lnTo>
                  <a:pt x="879350" y="3110992"/>
                </a:lnTo>
                <a:lnTo>
                  <a:pt x="0" y="3110992"/>
                </a:lnTo>
                <a:lnTo>
                  <a:pt x="0" y="2592493"/>
                </a:lnTo>
                <a:lnTo>
                  <a:pt x="0" y="1814745"/>
                </a:lnTo>
                <a:lnTo>
                  <a:pt x="0" y="1814745"/>
                </a:lnTo>
                <a:lnTo>
                  <a:pt x="0" y="0"/>
                </a:lnTo>
                <a:close/>
              </a:path>
            </a:pathLst>
          </a:custGeom>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1">
              <a:tint val="50000"/>
              <a:hueOff val="-6544757"/>
              <a:satOff val="-351"/>
              <a:lumOff val="5682"/>
              <a:alphaOff val="0"/>
            </a:schemeClr>
          </a:fillRef>
          <a:effectRef idx="0">
            <a:schemeClr val="accent1">
              <a:tint val="50000"/>
              <a:hueOff val="-6544757"/>
              <a:satOff val="-351"/>
              <a:lumOff val="5682"/>
              <a:alphaOff val="0"/>
            </a:schemeClr>
          </a:effectRef>
          <a:fontRef idx="minor">
            <a:schemeClr val="lt1">
              <a:hueOff val="0"/>
              <a:satOff val="0"/>
              <a:lumOff val="0"/>
              <a:alphaOff val="0"/>
            </a:schemeClr>
          </a:fontRef>
        </p:style>
        <p:txBody>
          <a:bodyPr spcFirstLastPara="0" vert="horz" wrap="square" lIns="216716" tIns="25400" rIns="25399" bIns="25400" numCol="1" spcCol="1270" anchor="t" anchorCtr="0">
            <a:noAutofit/>
          </a:bodyPr>
          <a:lstStyle/>
          <a:p>
            <a:r>
              <a:rPr lang="es-ES" sz="3000" b="1" dirty="0">
                <a:solidFill>
                  <a:schemeClr val="tx1"/>
                </a:solidFill>
              </a:rPr>
              <a:t>Desarrollo de nuevas normas, entre otras: Instrumentos Financieros (28,30), Propiedades de Inversión (16), Arrendamientos (13), Activos Biológicos (, Deterioro del Valor de los Activos Generadores y no Generadores de Efectivo (21), Ingresos sin Contraprestación (23), Acuerdos de Concesión (32) y Consolidación de Estados Financieros (35)</a:t>
            </a:r>
            <a:r>
              <a:rPr lang="es-ES" sz="3000" dirty="0">
                <a:solidFill>
                  <a:schemeClr val="tx1"/>
                </a:solidFill>
              </a:rPr>
              <a:t>.</a:t>
            </a:r>
          </a:p>
        </p:txBody>
      </p:sp>
    </p:spTree>
    <p:extLst>
      <p:ext uri="{BB962C8B-B14F-4D97-AF65-F5344CB8AC3E}">
        <p14:creationId xmlns:p14="http://schemas.microsoft.com/office/powerpoint/2010/main" val="85904141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37</a:t>
            </a:fld>
            <a:endParaRPr lang="es-ES_tradnl" dirty="0"/>
          </a:p>
        </p:txBody>
      </p:sp>
      <p:sp>
        <p:nvSpPr>
          <p:cNvPr id="6" name="Rectángulo 5"/>
          <p:cNvSpPr/>
          <p:nvPr/>
        </p:nvSpPr>
        <p:spPr>
          <a:xfrm>
            <a:off x="0" y="116632"/>
            <a:ext cx="8964488" cy="1871282"/>
          </a:xfrm>
          <a:prstGeom prst="rect">
            <a:avLst/>
          </a:prstGeom>
        </p:spPr>
        <p:txBody>
          <a:bodyPr wrap="square">
            <a:spAutoFit/>
          </a:bodyPr>
          <a:lstStyle/>
          <a:p>
            <a:pPr algn="ctr"/>
            <a:r>
              <a:rPr lang="es-ES" sz="2700" b="1" dirty="0">
                <a:solidFill>
                  <a:schemeClr val="bg1"/>
                </a:solidFill>
                <a:latin typeface="Arial" panose="020B0604020202020204" pitchFamily="34" charset="0"/>
                <a:cs typeface="Arial" panose="020B0604020202020204" pitchFamily="34" charset="0"/>
              </a:rPr>
              <a:t>ALGUNAS IMPLICACIONES DE LA IMPLEMENTACIÓN DEL NUEVO MARCO NORMATIVO</a:t>
            </a:r>
          </a:p>
          <a:p>
            <a:r>
              <a:rPr lang="es-ES" sz="2800" b="1" dirty="0">
                <a:solidFill>
                  <a:schemeClr val="bg1"/>
                </a:solidFill>
                <a:latin typeface="Arial" panose="020B0604020202020204" pitchFamily="34" charset="0"/>
                <a:cs typeface="Arial" panose="020B0604020202020204" pitchFamily="34" charset="0"/>
              </a:rPr>
              <a:t> </a:t>
            </a:r>
            <a:br>
              <a:rPr lang="es-ES" sz="2800" b="1" dirty="0">
                <a:solidFill>
                  <a:schemeClr val="bg1"/>
                </a:solidFill>
                <a:latin typeface="Arial" panose="020B0604020202020204" pitchFamily="34" charset="0"/>
                <a:cs typeface="Arial" panose="020B0604020202020204" pitchFamily="34" charset="0"/>
              </a:rPr>
            </a:br>
            <a:r>
              <a:rPr lang="es-ES" sz="2800" b="1" dirty="0">
                <a:solidFill>
                  <a:schemeClr val="bg1"/>
                </a:solidFill>
                <a:latin typeface="Arial" panose="020B0604020202020204" pitchFamily="34" charset="0"/>
                <a:cs typeface="Arial" panose="020B0604020202020204" pitchFamily="34" charset="0"/>
              </a:rPr>
              <a:t>DEL NUEVO MARCO NORMATIVO </a:t>
            </a:r>
            <a:endParaRPr lang="es-CO" sz="2800" dirty="0">
              <a:solidFill>
                <a:schemeClr val="bg1"/>
              </a:solidFill>
            </a:endParaRPr>
          </a:p>
        </p:txBody>
      </p:sp>
      <p:sp>
        <p:nvSpPr>
          <p:cNvPr id="7" name="8 Rectángulo"/>
          <p:cNvSpPr/>
          <p:nvPr/>
        </p:nvSpPr>
        <p:spPr>
          <a:xfrm>
            <a:off x="118645" y="1630297"/>
            <a:ext cx="8951196" cy="4841064"/>
          </a:xfrm>
          <a:prstGeom prst="rect">
            <a:avLst/>
          </a:prstGeom>
          <a:solidFill>
            <a:schemeClr val="accent1">
              <a:lumMod val="20000"/>
              <a:lumOff val="80000"/>
              <a:alpha val="90000"/>
            </a:schemeClr>
          </a:solidFill>
          <a:ln>
            <a:solidFill>
              <a:srgbClr val="FFFF00"/>
            </a:solidFill>
          </a:ln>
          <a:effectLst>
            <a:glow rad="139700">
              <a:schemeClr val="accent5">
                <a:satMod val="175000"/>
                <a:alpha val="40000"/>
              </a:schemeClr>
            </a:glow>
          </a:effectLst>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9 Forma libre"/>
          <p:cNvSpPr/>
          <p:nvPr/>
        </p:nvSpPr>
        <p:spPr>
          <a:xfrm>
            <a:off x="302262" y="1386255"/>
            <a:ext cx="8590218" cy="1757733"/>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6">
              <a:lumMod val="20000"/>
              <a:lumOff val="80000"/>
            </a:schemeClr>
          </a:solidFill>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1825" tIns="23057" rIns="221825" bIns="23057" numCol="1" spcCol="1270" anchor="ctr" anchorCtr="0">
            <a:noAutofit/>
          </a:bodyPr>
          <a:lstStyle/>
          <a:p>
            <a:pPr lvl="0" algn="just" defTabSz="622300">
              <a:lnSpc>
                <a:spcPct val="90000"/>
              </a:lnSpc>
              <a:spcBef>
                <a:spcPct val="0"/>
              </a:spcBef>
              <a:spcAft>
                <a:spcPct val="35000"/>
              </a:spcAft>
            </a:pPr>
            <a:r>
              <a:rPr lang="es-ES" sz="3200" b="1" kern="1200" dirty="0">
                <a:solidFill>
                  <a:schemeClr val="tx1"/>
                </a:solidFill>
              </a:rPr>
              <a:t>Impacto en la situación financiera de la entidad por el retiro de activos y la incorporación de pasivos, a partir de las definiciones de activo o pasivo del nuevo marco normativo</a:t>
            </a:r>
          </a:p>
        </p:txBody>
      </p:sp>
      <p:sp>
        <p:nvSpPr>
          <p:cNvPr id="9" name="11 Forma libre"/>
          <p:cNvSpPr/>
          <p:nvPr/>
        </p:nvSpPr>
        <p:spPr>
          <a:xfrm>
            <a:off x="251520" y="3356992"/>
            <a:ext cx="8712968" cy="1056619"/>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6">
              <a:lumMod val="20000"/>
              <a:lumOff val="80000"/>
            </a:schemeClr>
          </a:solidFill>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744128"/>
              <a:satOff val="4483"/>
              <a:lumOff val="359"/>
              <a:alphaOff val="0"/>
            </a:schemeClr>
          </a:fillRef>
          <a:effectRef idx="0">
            <a:schemeClr val="accent4">
              <a:hueOff val="-744128"/>
              <a:satOff val="4483"/>
              <a:lumOff val="359"/>
              <a:alphaOff val="0"/>
            </a:schemeClr>
          </a:effectRef>
          <a:fontRef idx="minor">
            <a:schemeClr val="lt1"/>
          </a:fontRef>
        </p:style>
        <p:txBody>
          <a:bodyPr spcFirstLastPara="0" vert="horz" wrap="square" lIns="221825" tIns="23057" rIns="221825" bIns="23057" numCol="1" spcCol="1270" anchor="ctr" anchorCtr="0">
            <a:noAutofit/>
          </a:bodyPr>
          <a:lstStyle/>
          <a:p>
            <a:pPr lvl="0" algn="l" defTabSz="622300">
              <a:lnSpc>
                <a:spcPct val="90000"/>
              </a:lnSpc>
              <a:spcBef>
                <a:spcPct val="0"/>
              </a:spcBef>
              <a:spcAft>
                <a:spcPct val="35000"/>
              </a:spcAft>
            </a:pPr>
            <a:r>
              <a:rPr lang="es-ES" sz="3200" b="1" kern="1200" dirty="0">
                <a:solidFill>
                  <a:schemeClr val="tx1"/>
                </a:solidFill>
              </a:rPr>
              <a:t>Reconocimiento de los activos a partir del criterio de control y no de propiedad.</a:t>
            </a:r>
          </a:p>
        </p:txBody>
      </p:sp>
      <p:sp>
        <p:nvSpPr>
          <p:cNvPr id="10" name="13 Forma libre"/>
          <p:cNvSpPr/>
          <p:nvPr/>
        </p:nvSpPr>
        <p:spPr>
          <a:xfrm>
            <a:off x="251520" y="4626615"/>
            <a:ext cx="8712968" cy="2163123"/>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6">
              <a:lumMod val="20000"/>
              <a:lumOff val="80000"/>
            </a:schemeClr>
          </a:solidFill>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fontRef>
        </p:style>
        <p:txBody>
          <a:bodyPr spcFirstLastPara="0" vert="horz" wrap="square" lIns="221825" tIns="23057" rIns="221825" bIns="23057" numCol="1" spcCol="1270" anchor="ctr" anchorCtr="0">
            <a:noAutofit/>
          </a:bodyPr>
          <a:lstStyle/>
          <a:p>
            <a:pPr lvl="0" defTabSz="622300">
              <a:lnSpc>
                <a:spcPct val="90000"/>
              </a:lnSpc>
              <a:spcBef>
                <a:spcPct val="0"/>
              </a:spcBef>
              <a:spcAft>
                <a:spcPct val="35000"/>
              </a:spcAft>
            </a:pPr>
            <a:r>
              <a:rPr lang="es-ES" sz="3200" b="1" kern="1200" dirty="0">
                <a:solidFill>
                  <a:schemeClr val="tx1"/>
                </a:solidFill>
              </a:rPr>
              <a:t>Criterios transversales de reconocimiento: Asociación del hecho económico con los elementos de los estados financieros; </a:t>
            </a:r>
            <a:r>
              <a:rPr lang="es-ES" sz="3200" b="1" i="1" u="sng" kern="1200" dirty="0">
                <a:solidFill>
                  <a:schemeClr val="tx1"/>
                </a:solidFill>
              </a:rPr>
              <a:t>medición fiable </a:t>
            </a:r>
            <a:r>
              <a:rPr lang="es-ES" sz="3200" b="1" kern="1200" dirty="0">
                <a:solidFill>
                  <a:schemeClr val="tx1"/>
                </a:solidFill>
              </a:rPr>
              <a:t>y probabilidad de entrada o salida de flujos</a:t>
            </a:r>
          </a:p>
        </p:txBody>
      </p:sp>
    </p:spTree>
    <p:extLst>
      <p:ext uri="{BB962C8B-B14F-4D97-AF65-F5344CB8AC3E}">
        <p14:creationId xmlns:p14="http://schemas.microsoft.com/office/powerpoint/2010/main" val="3977099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38</a:t>
            </a:fld>
            <a:endParaRPr lang="es-ES_tradnl" dirty="0"/>
          </a:p>
        </p:txBody>
      </p:sp>
      <p:sp>
        <p:nvSpPr>
          <p:cNvPr id="11" name="8 Rectángulo"/>
          <p:cNvSpPr/>
          <p:nvPr/>
        </p:nvSpPr>
        <p:spPr>
          <a:xfrm>
            <a:off x="138677" y="1772816"/>
            <a:ext cx="8897819" cy="4693072"/>
          </a:xfrm>
          <a:prstGeom prst="rect">
            <a:avLst/>
          </a:prstGeom>
          <a:solidFill>
            <a:schemeClr val="accent1">
              <a:lumMod val="20000"/>
              <a:lumOff val="80000"/>
              <a:alpha val="90000"/>
            </a:schemeClr>
          </a:solidFill>
          <a:ln>
            <a:solidFill>
              <a:srgbClr val="FFFF00"/>
            </a:solidFill>
          </a:ln>
          <a:effectLst>
            <a:glow rad="139700">
              <a:schemeClr val="accent1">
                <a:satMod val="175000"/>
                <a:alpha val="40000"/>
              </a:schemeClr>
            </a:glow>
          </a:effectLst>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15 Forma libre"/>
          <p:cNvSpPr/>
          <p:nvPr/>
        </p:nvSpPr>
        <p:spPr>
          <a:xfrm>
            <a:off x="323528" y="1052736"/>
            <a:ext cx="8559243" cy="1062559"/>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2232385"/>
              <a:satOff val="13449"/>
              <a:lumOff val="1078"/>
              <a:alphaOff val="0"/>
            </a:schemeClr>
          </a:fillRef>
          <a:effectRef idx="0">
            <a:schemeClr val="accent4">
              <a:hueOff val="-2232385"/>
              <a:satOff val="13449"/>
              <a:lumOff val="1078"/>
              <a:alphaOff val="0"/>
            </a:schemeClr>
          </a:effectRef>
          <a:fontRef idx="minor">
            <a:schemeClr val="lt1"/>
          </a:fontRef>
        </p:style>
        <p:txBody>
          <a:bodyPr spcFirstLastPara="0" vert="horz" wrap="square" lIns="221825" tIns="23057" rIns="221825" bIns="23057" numCol="1" spcCol="1270" anchor="ctr" anchorCtr="0">
            <a:noAutofit/>
          </a:bodyPr>
          <a:lstStyle/>
          <a:p>
            <a:pPr lvl="0" algn="l" defTabSz="622300">
              <a:lnSpc>
                <a:spcPct val="90000"/>
              </a:lnSpc>
              <a:spcBef>
                <a:spcPct val="0"/>
              </a:spcBef>
              <a:spcAft>
                <a:spcPct val="35000"/>
              </a:spcAft>
            </a:pPr>
            <a:r>
              <a:rPr lang="es-ES" sz="3200" b="1" kern="1200" dirty="0">
                <a:solidFill>
                  <a:schemeClr val="tx1"/>
                </a:solidFill>
              </a:rPr>
              <a:t>Mayores demandas en torno a estimaciones y aplicación de juicios profesionales</a:t>
            </a:r>
          </a:p>
        </p:txBody>
      </p:sp>
      <p:sp>
        <p:nvSpPr>
          <p:cNvPr id="13" name="17 Forma libre"/>
          <p:cNvSpPr/>
          <p:nvPr/>
        </p:nvSpPr>
        <p:spPr>
          <a:xfrm>
            <a:off x="323528" y="2204864"/>
            <a:ext cx="8568952" cy="1990202"/>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txBody>
          <a:bodyPr spcFirstLastPara="0" vert="horz" wrap="square" lIns="221825" tIns="23057" rIns="221825" bIns="23057" numCol="1" spcCol="1270" anchor="ctr" anchorCtr="0">
            <a:noAutofit/>
          </a:bodyPr>
          <a:lstStyle/>
          <a:p>
            <a:pPr lvl="0" defTabSz="622300">
              <a:lnSpc>
                <a:spcPct val="90000"/>
              </a:lnSpc>
              <a:spcBef>
                <a:spcPct val="0"/>
              </a:spcBef>
              <a:spcAft>
                <a:spcPct val="35000"/>
              </a:spcAft>
            </a:pPr>
            <a:r>
              <a:rPr lang="es-ES" sz="3200" b="1" kern="1200" dirty="0">
                <a:solidFill>
                  <a:schemeClr val="tx1"/>
                </a:solidFill>
              </a:rPr>
              <a:t>Reclasificaciones de partidas. Por ejemplo, de PPE a Propiedades de inversión o a Activos Biológicos; de Bienes Adquiridos en Leasing Financiero a PPE, entre otras.</a:t>
            </a:r>
          </a:p>
        </p:txBody>
      </p:sp>
      <p:sp>
        <p:nvSpPr>
          <p:cNvPr id="14" name="19 Forma libre"/>
          <p:cNvSpPr/>
          <p:nvPr/>
        </p:nvSpPr>
        <p:spPr>
          <a:xfrm>
            <a:off x="323528" y="4365104"/>
            <a:ext cx="8568952" cy="1193229"/>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3720641"/>
              <a:satOff val="22416"/>
              <a:lumOff val="1797"/>
              <a:alphaOff val="0"/>
            </a:schemeClr>
          </a:fillRef>
          <a:effectRef idx="0">
            <a:schemeClr val="accent4">
              <a:hueOff val="-3720641"/>
              <a:satOff val="22416"/>
              <a:lumOff val="1797"/>
              <a:alphaOff val="0"/>
            </a:schemeClr>
          </a:effectRef>
          <a:fontRef idx="minor">
            <a:schemeClr val="lt1"/>
          </a:fontRef>
        </p:style>
        <p:txBody>
          <a:bodyPr spcFirstLastPara="0" vert="horz" wrap="square" lIns="221825" tIns="23057" rIns="221825" bIns="23057" numCol="1" spcCol="1270" anchor="ctr" anchorCtr="0">
            <a:noAutofit/>
          </a:bodyPr>
          <a:lstStyle/>
          <a:p>
            <a:pPr lvl="0" algn="just" defTabSz="622300">
              <a:lnSpc>
                <a:spcPct val="90000"/>
              </a:lnSpc>
              <a:spcBef>
                <a:spcPct val="0"/>
              </a:spcBef>
              <a:spcAft>
                <a:spcPct val="35000"/>
              </a:spcAft>
            </a:pPr>
            <a:r>
              <a:rPr lang="es-ES" sz="3200" b="1" kern="1200" dirty="0">
                <a:solidFill>
                  <a:schemeClr val="tx1"/>
                </a:solidFill>
              </a:rPr>
              <a:t>Desarrollo de procedimientos en cada una de las entidades para efectos de evaluar indicios de deterioro.</a:t>
            </a:r>
          </a:p>
        </p:txBody>
      </p:sp>
      <p:sp>
        <p:nvSpPr>
          <p:cNvPr id="15" name="21 Forma libre"/>
          <p:cNvSpPr/>
          <p:nvPr/>
        </p:nvSpPr>
        <p:spPr>
          <a:xfrm>
            <a:off x="323528" y="5661248"/>
            <a:ext cx="8568952" cy="1128490"/>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221825" tIns="23057" rIns="221825" bIns="23057" numCol="1" spcCol="1270" anchor="ctr" anchorCtr="0">
            <a:noAutofit/>
          </a:bodyPr>
          <a:lstStyle/>
          <a:p>
            <a:pPr lvl="0" algn="l" defTabSz="622300">
              <a:lnSpc>
                <a:spcPct val="90000"/>
              </a:lnSpc>
              <a:spcBef>
                <a:spcPct val="0"/>
              </a:spcBef>
              <a:spcAft>
                <a:spcPct val="35000"/>
              </a:spcAft>
            </a:pPr>
            <a:r>
              <a:rPr lang="es-ES" sz="3200" b="1" kern="1200" dirty="0">
                <a:solidFill>
                  <a:schemeClr val="tx1"/>
                </a:solidFill>
              </a:rPr>
              <a:t>Mayor exigencia en la información a revelar</a:t>
            </a:r>
          </a:p>
        </p:txBody>
      </p:sp>
      <p:sp>
        <p:nvSpPr>
          <p:cNvPr id="16" name="Rectángulo 15"/>
          <p:cNvSpPr/>
          <p:nvPr/>
        </p:nvSpPr>
        <p:spPr>
          <a:xfrm>
            <a:off x="0" y="-27384"/>
            <a:ext cx="9036496" cy="923330"/>
          </a:xfrm>
          <a:prstGeom prst="rect">
            <a:avLst/>
          </a:prstGeom>
        </p:spPr>
        <p:txBody>
          <a:bodyPr wrap="square">
            <a:spAutoFit/>
          </a:bodyPr>
          <a:lstStyle/>
          <a:p>
            <a:pPr algn="ctr"/>
            <a:r>
              <a:rPr lang="es-ES" sz="2700" b="1" dirty="0">
                <a:solidFill>
                  <a:schemeClr val="bg1"/>
                </a:solidFill>
                <a:latin typeface="Arial" panose="020B0604020202020204" pitchFamily="34" charset="0"/>
                <a:cs typeface="Arial" panose="020B0604020202020204" pitchFamily="34" charset="0"/>
              </a:rPr>
              <a:t>ALGUNAS IMPLICACIONES DE LA IMPLEMENTACIÓN DEL NUEVO MARCO NORMATIVO</a:t>
            </a:r>
          </a:p>
        </p:txBody>
      </p:sp>
    </p:spTree>
    <p:extLst>
      <p:ext uri="{BB962C8B-B14F-4D97-AF65-F5344CB8AC3E}">
        <p14:creationId xmlns:p14="http://schemas.microsoft.com/office/powerpoint/2010/main" val="294389538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39</a:t>
            </a:fld>
            <a:endParaRPr lang="es-ES_tradnl" dirty="0"/>
          </a:p>
        </p:txBody>
      </p:sp>
      <p:sp>
        <p:nvSpPr>
          <p:cNvPr id="6" name="2 Título"/>
          <p:cNvSpPr txBox="1">
            <a:spLocks/>
          </p:cNvSpPr>
          <p:nvPr/>
        </p:nvSpPr>
        <p:spPr>
          <a:xfrm>
            <a:off x="107504" y="-99392"/>
            <a:ext cx="3672408" cy="648072"/>
          </a:xfrm>
          <a:prstGeom prst="rect">
            <a:avLst/>
          </a:prstGeom>
        </p:spPr>
        <p:txBody>
          <a:bodyPr/>
          <a:lst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r>
              <a:rPr lang="es-CO" altLang="de-DE" kern="0" dirty="0"/>
              <a:t>Normativo</a:t>
            </a:r>
          </a:p>
        </p:txBody>
      </p:sp>
      <p:sp>
        <p:nvSpPr>
          <p:cNvPr id="4" name="3 Rectángulo"/>
          <p:cNvSpPr/>
          <p:nvPr/>
        </p:nvSpPr>
        <p:spPr>
          <a:xfrm>
            <a:off x="72008" y="764704"/>
            <a:ext cx="4572000" cy="6057043"/>
          </a:xfrm>
          <a:prstGeom prst="rect">
            <a:avLst/>
          </a:prstGeom>
          <a:ln>
            <a:solidFill>
              <a:schemeClr val="tx1"/>
            </a:solidFill>
          </a:ln>
          <a:effectLst>
            <a:glow rad="63500">
              <a:schemeClr val="accent6">
                <a:satMod val="175000"/>
                <a:alpha val="40000"/>
              </a:schemeClr>
            </a:glow>
          </a:effectLst>
        </p:spPr>
        <p:txBody>
          <a:bodyPr>
            <a:spAutoFit/>
          </a:bodyPr>
          <a:lstStyle/>
          <a:p>
            <a:pPr marL="342900" indent="-342900">
              <a:buFont typeface="Arial" panose="020B0604020202020204" pitchFamily="34" charset="0"/>
              <a:buChar char="•"/>
            </a:pPr>
            <a:r>
              <a:rPr lang="es-CO" altLang="de-DE" sz="2400" b="1" dirty="0" err="1"/>
              <a:t>Analisis</a:t>
            </a:r>
            <a:r>
              <a:rPr lang="es-CO" altLang="de-DE" sz="2400" b="1" dirty="0"/>
              <a:t> de deficiencias (“Gap-</a:t>
            </a:r>
            <a:r>
              <a:rPr lang="es-CO" altLang="de-DE" sz="2400" b="1" dirty="0" err="1"/>
              <a:t>Analysis</a:t>
            </a:r>
            <a:r>
              <a:rPr lang="es-CO" altLang="de-DE" sz="2400" b="1" dirty="0"/>
              <a:t>”)</a:t>
            </a:r>
          </a:p>
          <a:p>
            <a:pPr marL="342900" indent="-342900">
              <a:buFont typeface="Arial" panose="020B0604020202020204" pitchFamily="34" charset="0"/>
              <a:buChar char="•"/>
            </a:pPr>
            <a:r>
              <a:rPr lang="es-CO" altLang="de-DE" sz="2400" b="1" dirty="0"/>
              <a:t>Desarrollo de las normas nacionales y/o política contable Directo o indirecto, </a:t>
            </a:r>
            <a:r>
              <a:rPr lang="es-CO" altLang="de-DE" sz="2400" b="1" dirty="0" err="1"/>
              <a:t>trás</a:t>
            </a:r>
            <a:r>
              <a:rPr lang="es-CO" altLang="de-DE" sz="2400" b="1" dirty="0"/>
              <a:t> normas nacionales?</a:t>
            </a:r>
          </a:p>
          <a:p>
            <a:pPr marL="342900" indent="-342900">
              <a:buFont typeface="Arial" panose="020B0604020202020204" pitchFamily="34" charset="0"/>
              <a:buChar char="•"/>
            </a:pPr>
            <a:r>
              <a:rPr lang="es-CO" altLang="de-DE" sz="2400" b="1" dirty="0"/>
              <a:t>Ajustes a las leyes nacionales? Presupuesto? Normativas de implementación?</a:t>
            </a:r>
          </a:p>
          <a:p>
            <a:pPr marL="342900" indent="-342900">
              <a:buFont typeface="Arial" panose="020B0604020202020204" pitchFamily="34" charset="0"/>
              <a:buChar char="•"/>
            </a:pPr>
            <a:r>
              <a:rPr lang="es-CO" altLang="de-DE" sz="2400" b="1" dirty="0"/>
              <a:t>Armonización de clasificadores</a:t>
            </a:r>
          </a:p>
          <a:p>
            <a:pPr marL="342900" indent="-342900">
              <a:buFont typeface="Arial" panose="020B0604020202020204" pitchFamily="34" charset="0"/>
              <a:buChar char="•"/>
            </a:pPr>
            <a:r>
              <a:rPr lang="es-CO" altLang="de-DE" sz="2400" b="1" dirty="0"/>
              <a:t>NICSP 33 ofrece plazos de implementación</a:t>
            </a:r>
          </a:p>
          <a:p>
            <a:r>
              <a:rPr lang="es-CO" altLang="de-DE" sz="2400" b="1" dirty="0"/>
              <a:t>Involucrar entidades: Contraloría, Presupuesto en particular </a:t>
            </a:r>
          </a:p>
          <a:p>
            <a:endParaRPr lang="es-CO" altLang="de-DE" dirty="0"/>
          </a:p>
        </p:txBody>
      </p:sp>
      <p:sp>
        <p:nvSpPr>
          <p:cNvPr id="8" name="2 Título"/>
          <p:cNvSpPr txBox="1">
            <a:spLocks/>
          </p:cNvSpPr>
          <p:nvPr/>
        </p:nvSpPr>
        <p:spPr>
          <a:xfrm>
            <a:off x="5005387" y="-99392"/>
            <a:ext cx="3894138" cy="889000"/>
          </a:xfrm>
          <a:prstGeom prst="rect">
            <a:avLst/>
          </a:prstGeom>
        </p:spPr>
        <p:txBody>
          <a:bodyPr/>
          <a:lst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r>
              <a:rPr lang="es-CO" altLang="de-DE" kern="0" dirty="0"/>
              <a:t>Sistemas Informáticos</a:t>
            </a:r>
          </a:p>
        </p:txBody>
      </p:sp>
      <p:sp>
        <p:nvSpPr>
          <p:cNvPr id="5" name="4 Rectángulo"/>
          <p:cNvSpPr/>
          <p:nvPr/>
        </p:nvSpPr>
        <p:spPr>
          <a:xfrm>
            <a:off x="4932040" y="1247849"/>
            <a:ext cx="4074989" cy="3693319"/>
          </a:xfrm>
          <a:prstGeom prst="rect">
            <a:avLst/>
          </a:prstGeom>
          <a:ln>
            <a:solidFill>
              <a:schemeClr val="tx1"/>
            </a:solidFill>
          </a:ln>
          <a:effectLst>
            <a:glow rad="63500">
              <a:schemeClr val="accent6">
                <a:satMod val="175000"/>
                <a:alpha val="40000"/>
              </a:schemeClr>
            </a:glow>
          </a:effectLst>
        </p:spPr>
        <p:txBody>
          <a:bodyPr wrap="square">
            <a:spAutoFit/>
          </a:bodyPr>
          <a:lstStyle/>
          <a:p>
            <a:pPr marL="342900" indent="-342900">
              <a:buFont typeface="Arial" panose="020B0604020202020204" pitchFamily="34" charset="0"/>
              <a:buChar char="•"/>
            </a:pPr>
            <a:r>
              <a:rPr lang="es-CO" altLang="de-DE" sz="2400" b="1" dirty="0"/>
              <a:t>Reemplazar o actualizar?</a:t>
            </a:r>
          </a:p>
          <a:p>
            <a:pPr marL="342900" indent="-342900">
              <a:buFont typeface="Arial" panose="020B0604020202020204" pitchFamily="34" charset="0"/>
              <a:buChar char="•"/>
            </a:pPr>
            <a:r>
              <a:rPr lang="es-CO" altLang="de-DE" sz="2400" b="1" dirty="0"/>
              <a:t>Retos, por ejemplo registro de bienes o consolidación</a:t>
            </a:r>
          </a:p>
          <a:p>
            <a:pPr marL="342900" indent="-342900">
              <a:buFont typeface="Arial" panose="020B0604020202020204" pitchFamily="34" charset="0"/>
              <a:buChar char="•"/>
            </a:pPr>
            <a:r>
              <a:rPr lang="es-CO" altLang="de-DE" sz="2400" b="1" dirty="0" err="1"/>
              <a:t>Analísis</a:t>
            </a:r>
            <a:r>
              <a:rPr lang="es-CO" altLang="de-DE" sz="2400" b="1" dirty="0"/>
              <a:t> de deficiencias (“Gap-</a:t>
            </a:r>
            <a:r>
              <a:rPr lang="es-CO" altLang="de-DE" sz="2400" b="1" dirty="0" err="1"/>
              <a:t>Analysis</a:t>
            </a:r>
            <a:r>
              <a:rPr lang="es-CO" altLang="de-DE" sz="2400" b="1" dirty="0"/>
              <a:t>”)</a:t>
            </a:r>
          </a:p>
          <a:p>
            <a:pPr marL="342900" indent="-342900">
              <a:buFont typeface="Arial" panose="020B0604020202020204" pitchFamily="34" charset="0"/>
              <a:buChar char="•"/>
            </a:pPr>
            <a:r>
              <a:rPr lang="es-CO" altLang="de-DE" sz="2400" b="1" dirty="0"/>
              <a:t>Generalmente, es el elemento más costoso (75-80% del costo total)</a:t>
            </a:r>
          </a:p>
          <a:p>
            <a:endParaRPr lang="es-CO" altLang="de-DE" dirty="0"/>
          </a:p>
        </p:txBody>
      </p:sp>
      <p:sp>
        <p:nvSpPr>
          <p:cNvPr id="7" name="6 Flecha derecha"/>
          <p:cNvSpPr/>
          <p:nvPr/>
        </p:nvSpPr>
        <p:spPr bwMode="auto">
          <a:xfrm rot="5400000">
            <a:off x="1692380" y="272402"/>
            <a:ext cx="339216" cy="484632"/>
          </a:xfrm>
          <a:prstGeom prst="rightArrow">
            <a:avLst/>
          </a:prstGeom>
          <a:solidFill>
            <a:srgbClr val="1B369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
        <p:nvSpPr>
          <p:cNvPr id="12" name="11 Flecha derecha"/>
          <p:cNvSpPr/>
          <p:nvPr/>
        </p:nvSpPr>
        <p:spPr bwMode="auto">
          <a:xfrm rot="5400000">
            <a:off x="6674129" y="770231"/>
            <a:ext cx="351669" cy="484632"/>
          </a:xfrm>
          <a:prstGeom prst="rightArrow">
            <a:avLst>
              <a:gd name="adj1" fmla="val 50000"/>
              <a:gd name="adj2" fmla="val 60834"/>
            </a:avLst>
          </a:prstGeom>
          <a:solidFill>
            <a:srgbClr val="1B369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
        <p:nvSpPr>
          <p:cNvPr id="9" name="8 Rectángulo"/>
          <p:cNvSpPr/>
          <p:nvPr/>
        </p:nvSpPr>
        <p:spPr>
          <a:xfrm>
            <a:off x="4608512" y="5085184"/>
            <a:ext cx="4572000" cy="1200329"/>
          </a:xfrm>
          <a:prstGeom prst="rect">
            <a:avLst/>
          </a:prstGeom>
        </p:spPr>
        <p:txBody>
          <a:bodyPr>
            <a:spAutoFit/>
          </a:bodyPr>
          <a:lstStyle/>
          <a:p>
            <a:pPr algn="ctr"/>
            <a:r>
              <a:rPr lang="es-CO" sz="2400" b="1" dirty="0"/>
              <a:t>Un proyecto plurianual que exige un apoyo de las autoridades y una gerencia de proyectos profesional</a:t>
            </a:r>
          </a:p>
        </p:txBody>
      </p:sp>
    </p:spTree>
    <p:extLst>
      <p:ext uri="{BB962C8B-B14F-4D97-AF65-F5344CB8AC3E}">
        <p14:creationId xmlns:p14="http://schemas.microsoft.com/office/powerpoint/2010/main" val="252232677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4</a:t>
            </a:fld>
            <a:endParaRPr lang="es-ES_tradnl" dirty="0"/>
          </a:p>
        </p:txBody>
      </p:sp>
      <p:pic>
        <p:nvPicPr>
          <p:cNvPr id="1026" name="Picture 2" descr="C:\Users\pbohorquez\Desktop\imagen presentacio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7397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297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40</a:t>
            </a:fld>
            <a:endParaRPr lang="es-ES_tradnl" dirty="0"/>
          </a:p>
        </p:txBody>
      </p:sp>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276872"/>
            <a:ext cx="9144000" cy="4048945"/>
          </a:xfrm>
          <a:prstGeom prst="rect">
            <a:avLst/>
          </a:prstGeom>
        </p:spPr>
      </p:pic>
      <p:sp>
        <p:nvSpPr>
          <p:cNvPr id="10" name="Elipse 9"/>
          <p:cNvSpPr/>
          <p:nvPr/>
        </p:nvSpPr>
        <p:spPr bwMode="auto">
          <a:xfrm>
            <a:off x="1835696" y="177134"/>
            <a:ext cx="4248472" cy="1451666"/>
          </a:xfrm>
          <a:prstGeom prst="ellipse">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a:glow rad="1016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s-CO" sz="3200" b="0" i="0" u="none" strike="noStrike" cap="none" normalizeH="0" baseline="0" dirty="0">
                <a:ln>
                  <a:noFill/>
                </a:ln>
                <a:solidFill>
                  <a:schemeClr val="tx1"/>
                </a:solidFill>
                <a:effectLst/>
                <a:latin typeface="Times New Roman" pitchFamily="18" charset="0"/>
              </a:rPr>
              <a:t>SISTEMA</a:t>
            </a:r>
            <a:r>
              <a:rPr kumimoji="0" lang="es-CO" sz="3200" b="0" i="0" u="none" strike="noStrike" cap="none" normalizeH="0" dirty="0">
                <a:ln>
                  <a:noFill/>
                </a:ln>
                <a:solidFill>
                  <a:schemeClr val="tx1"/>
                </a:solidFill>
                <a:effectLst/>
                <a:latin typeface="Times New Roman" pitchFamily="18" charset="0"/>
              </a:rPr>
              <a:t> INTEGRADO </a:t>
            </a:r>
            <a:endParaRPr kumimoji="0" lang="es-CO" sz="3200" b="0" i="0" u="none" strike="noStrike" cap="none" normalizeH="0" baseline="0" dirty="0">
              <a:ln>
                <a:noFill/>
              </a:ln>
              <a:solidFill>
                <a:schemeClr val="tx1"/>
              </a:solidFill>
              <a:effectLst/>
              <a:latin typeface="Times New Roman" pitchFamily="18" charset="0"/>
            </a:endParaRPr>
          </a:p>
        </p:txBody>
      </p:sp>
      <p:sp>
        <p:nvSpPr>
          <p:cNvPr id="11" name="Flecha derecha 10"/>
          <p:cNvSpPr/>
          <p:nvPr/>
        </p:nvSpPr>
        <p:spPr bwMode="auto">
          <a:xfrm rot="5400000">
            <a:off x="3491880" y="2060848"/>
            <a:ext cx="792088" cy="648072"/>
          </a:xfrm>
          <a:prstGeom prst="rightArrow">
            <a:avLst/>
          </a:prstGeom>
          <a:solidFill>
            <a:srgbClr val="1B369A"/>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5621487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41</a:t>
            </a:fld>
            <a:endParaRPr lang="es-ES_tradnl" dirty="0"/>
          </a:p>
        </p:txBody>
      </p:sp>
      <p:sp>
        <p:nvSpPr>
          <p:cNvPr id="6" name="2 Rectángulo"/>
          <p:cNvSpPr/>
          <p:nvPr/>
        </p:nvSpPr>
        <p:spPr>
          <a:xfrm>
            <a:off x="251520" y="1911108"/>
            <a:ext cx="3606960" cy="1230108"/>
          </a:xfrm>
          <a:prstGeom prst="rect">
            <a:avLst/>
          </a:prstGeom>
          <a:solidFill>
            <a:srgbClr val="C0504D">
              <a:hueOff val="0"/>
              <a:satOff val="0"/>
              <a:lumOff val="0"/>
              <a:alphaOff val="0"/>
            </a:srgbClr>
          </a:solidFill>
          <a:ln w="25400" cap="flat" cmpd="sng" algn="ctr">
            <a:solidFill>
              <a:schemeClr val="tx1"/>
            </a:solidFill>
            <a:prstDash val="solid"/>
          </a:ln>
          <a:effectLst>
            <a:glow rad="1397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2800" b="1" kern="0" dirty="0">
                <a:solidFill>
                  <a:sysClr val="window" lastClr="FFFFFF"/>
                </a:solidFill>
                <a:latin typeface="Calibri"/>
                <a:cs typeface="+mn-cs"/>
              </a:rPr>
              <a:t>PERÍODO DE PREPARACIÓN OBLIGATORIA</a:t>
            </a:r>
          </a:p>
        </p:txBody>
      </p:sp>
      <p:sp>
        <p:nvSpPr>
          <p:cNvPr id="7" name="3 Rectángulo"/>
          <p:cNvSpPr/>
          <p:nvPr/>
        </p:nvSpPr>
        <p:spPr>
          <a:xfrm>
            <a:off x="5148064" y="1817396"/>
            <a:ext cx="3816424" cy="1323820"/>
          </a:xfrm>
          <a:prstGeom prst="rect">
            <a:avLst/>
          </a:prstGeom>
          <a:solidFill>
            <a:srgbClr val="C0504D">
              <a:hueOff val="2340759"/>
              <a:satOff val="-2919"/>
              <a:lumOff val="686"/>
              <a:alphaOff val="0"/>
            </a:srgbClr>
          </a:solidFill>
          <a:ln w="25400" cap="flat" cmpd="sng" algn="ctr">
            <a:solidFill>
              <a:schemeClr val="tx1"/>
            </a:solidFill>
            <a:prstDash val="solid"/>
          </a:ln>
          <a:effectLst>
            <a:glow rad="1016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2800" b="1" kern="0" dirty="0">
                <a:solidFill>
                  <a:sysClr val="window" lastClr="FFFFFF"/>
                </a:solidFill>
                <a:latin typeface="Calibri"/>
              </a:rPr>
              <a:t>PERÍODO DE APLICACION </a:t>
            </a:r>
          </a:p>
        </p:txBody>
      </p:sp>
      <p:sp>
        <p:nvSpPr>
          <p:cNvPr id="8" name="8 CuadroTexto"/>
          <p:cNvSpPr txBox="1">
            <a:spLocks noChangeArrowheads="1"/>
          </p:cNvSpPr>
          <p:nvPr/>
        </p:nvSpPr>
        <p:spPr bwMode="auto">
          <a:xfrm>
            <a:off x="683568" y="1201316"/>
            <a:ext cx="27575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CO" altLang="es-CO" b="1" dirty="0">
                <a:effectLst>
                  <a:outerShdw blurRad="38100" dist="38100" dir="2700000" algn="tl">
                    <a:srgbClr val="000000">
                      <a:alpha val="43137"/>
                    </a:srgbClr>
                  </a:outerShdw>
                </a:effectLst>
                <a:latin typeface="Century Gothic" pitchFamily="34" charset="0"/>
              </a:rPr>
              <a:t>2015  y  2016</a:t>
            </a:r>
          </a:p>
        </p:txBody>
      </p:sp>
      <p:sp>
        <p:nvSpPr>
          <p:cNvPr id="9" name="9 CuadroTexto"/>
          <p:cNvSpPr txBox="1">
            <a:spLocks noChangeArrowheads="1"/>
          </p:cNvSpPr>
          <p:nvPr/>
        </p:nvSpPr>
        <p:spPr bwMode="auto">
          <a:xfrm>
            <a:off x="6089972" y="1201316"/>
            <a:ext cx="16557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CO" altLang="es-CO" b="1" dirty="0">
                <a:effectLst>
                  <a:outerShdw blurRad="38100" dist="38100" dir="2700000" algn="tl">
                    <a:srgbClr val="000000">
                      <a:alpha val="43137"/>
                    </a:srgbClr>
                  </a:outerShdw>
                </a:effectLst>
                <a:latin typeface="Century Gothic" pitchFamily="34" charset="0"/>
              </a:rPr>
              <a:t>2 0 1 7</a:t>
            </a:r>
          </a:p>
        </p:txBody>
      </p:sp>
      <p:sp>
        <p:nvSpPr>
          <p:cNvPr id="10" name="12 Rectángulo"/>
          <p:cNvSpPr>
            <a:spLocks noChangeArrowheads="1"/>
          </p:cNvSpPr>
          <p:nvPr/>
        </p:nvSpPr>
        <p:spPr bwMode="auto">
          <a:xfrm>
            <a:off x="5004049" y="3704833"/>
            <a:ext cx="3960439" cy="3108543"/>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002060"/>
            </a:solidFill>
            <a:prstDash val="solid"/>
            <a:headEnd/>
            <a:tailEnd/>
          </a:ln>
          <a:effectLst>
            <a:glow rad="63500">
              <a:schemeClr val="accent6">
                <a:satMod val="175000"/>
                <a:alpha val="40000"/>
              </a:schemeClr>
            </a:glow>
            <a:outerShdw blurRad="40000" dist="20000" dir="5400000" rotWithShape="0">
              <a:srgbClr val="000000">
                <a:alpha val="38000"/>
              </a:srgbClr>
            </a:outerShdw>
          </a:effectLst>
        </p:spPr>
        <p:txBody>
          <a:bodyPr wrap="square">
            <a:spAutoFit/>
          </a:bodyPr>
          <a:lstStyle/>
          <a:p>
            <a:pPr marL="457200" indent="-457200" fontAlgn="auto">
              <a:spcBef>
                <a:spcPts val="0"/>
              </a:spcBef>
              <a:spcAft>
                <a:spcPts val="0"/>
              </a:spcAft>
              <a:buAutoNum type="arabicPeriod"/>
              <a:defRPr/>
            </a:pPr>
            <a:r>
              <a:rPr lang="es-ES" sz="2800" b="1" kern="0" dirty="0">
                <a:solidFill>
                  <a:sysClr val="windowText" lastClr="000000"/>
                </a:solidFill>
                <a:latin typeface="Calibri"/>
              </a:rPr>
              <a:t>Enero 1: Preparación del estado de situación financiera de apertura</a:t>
            </a:r>
            <a:r>
              <a:rPr lang="es-CO" sz="2800" b="1" kern="0" dirty="0">
                <a:solidFill>
                  <a:sysClr val="windowText" lastClr="000000"/>
                </a:solidFill>
                <a:latin typeface="Calibri"/>
              </a:rPr>
              <a:t>.</a:t>
            </a:r>
          </a:p>
          <a:p>
            <a:pPr marL="457200" indent="-457200" fontAlgn="auto">
              <a:spcBef>
                <a:spcPts val="0"/>
              </a:spcBef>
              <a:spcAft>
                <a:spcPts val="0"/>
              </a:spcAft>
              <a:buAutoNum type="arabicPeriod"/>
              <a:defRPr/>
            </a:pPr>
            <a:r>
              <a:rPr lang="es-CO" sz="2800" b="1" kern="0" dirty="0">
                <a:solidFill>
                  <a:sysClr val="windowText" lastClr="000000"/>
                </a:solidFill>
                <a:latin typeface="Calibri"/>
              </a:rPr>
              <a:t>Aplicación del marco normativo</a:t>
            </a:r>
          </a:p>
          <a:p>
            <a:pPr fontAlgn="auto">
              <a:spcBef>
                <a:spcPts val="0"/>
              </a:spcBef>
              <a:spcAft>
                <a:spcPts val="0"/>
              </a:spcAft>
              <a:defRPr/>
            </a:pPr>
            <a:endParaRPr lang="es-ES" sz="2800" b="1" kern="0" dirty="0">
              <a:solidFill>
                <a:sysClr val="windowText" lastClr="000000"/>
              </a:solidFill>
              <a:latin typeface="Calibri"/>
            </a:endParaRPr>
          </a:p>
        </p:txBody>
      </p:sp>
      <p:sp>
        <p:nvSpPr>
          <p:cNvPr id="11" name="20 CuadroTexto"/>
          <p:cNvSpPr txBox="1">
            <a:spLocks noChangeArrowheads="1"/>
          </p:cNvSpPr>
          <p:nvPr/>
        </p:nvSpPr>
        <p:spPr bwMode="auto">
          <a:xfrm>
            <a:off x="179512" y="3861048"/>
            <a:ext cx="3888432" cy="2677656"/>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rgbClr val="002060"/>
            </a:solidFill>
            <a:prstDash val="solid"/>
            <a:headEnd/>
            <a:tailEnd/>
          </a:ln>
          <a:effectLst>
            <a:glow rad="63500">
              <a:schemeClr val="accent6">
                <a:satMod val="175000"/>
                <a:alpha val="40000"/>
              </a:schemeClr>
            </a:glow>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r>
              <a:rPr lang="es-CO" sz="2800" kern="0" dirty="0">
                <a:solidFill>
                  <a:sysClr val="windowText" lastClr="000000"/>
                </a:solidFill>
                <a:latin typeface="Calibri" pitchFamily="34" charset="0"/>
              </a:rPr>
              <a:t>Actividades de preparación para la elaboración del balance de apertura y para la a aplicación del nuevo marco normativo</a:t>
            </a:r>
          </a:p>
        </p:txBody>
      </p:sp>
      <p:sp>
        <p:nvSpPr>
          <p:cNvPr id="12" name="8 Flecha derecha"/>
          <p:cNvSpPr/>
          <p:nvPr/>
        </p:nvSpPr>
        <p:spPr>
          <a:xfrm>
            <a:off x="4067944" y="2230388"/>
            <a:ext cx="864096" cy="406524"/>
          </a:xfrm>
          <a:prstGeom prst="rightArrow">
            <a:avLst/>
          </a:prstGeom>
          <a:solidFill>
            <a:schemeClr val="tx1"/>
          </a:solidFill>
          <a:ln>
            <a:solidFill>
              <a:srgbClr val="FFFF00"/>
            </a:solidFill>
          </a:ln>
          <a:effectLst>
            <a:glow rad="63500">
              <a:schemeClr val="accent6">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s-CO" b="0" kern="0">
              <a:solidFill>
                <a:sysClr val="window" lastClr="FFFFFF"/>
              </a:solidFill>
              <a:latin typeface="Calibri"/>
              <a:cs typeface="+mn-cs"/>
            </a:endParaRPr>
          </a:p>
        </p:txBody>
      </p:sp>
      <p:sp>
        <p:nvSpPr>
          <p:cNvPr id="13" name="9 Flecha izquierda y derecha"/>
          <p:cNvSpPr/>
          <p:nvPr/>
        </p:nvSpPr>
        <p:spPr>
          <a:xfrm>
            <a:off x="395537" y="3221330"/>
            <a:ext cx="3312368" cy="495702"/>
          </a:xfrm>
          <a:prstGeom prst="leftRightArrow">
            <a:avLst/>
          </a:prstGeom>
          <a:solidFill>
            <a:srgbClr val="C0504D">
              <a:hueOff val="0"/>
              <a:satOff val="0"/>
              <a:lumOff val="0"/>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3200" b="0" kern="0">
              <a:solidFill>
                <a:sysClr val="window" lastClr="FFFFFF"/>
              </a:solidFill>
              <a:latin typeface="Calibri"/>
              <a:cs typeface="+mn-cs"/>
            </a:endParaRPr>
          </a:p>
        </p:txBody>
      </p:sp>
      <p:sp>
        <p:nvSpPr>
          <p:cNvPr id="14" name="10 Flecha izquierda y derecha"/>
          <p:cNvSpPr/>
          <p:nvPr/>
        </p:nvSpPr>
        <p:spPr>
          <a:xfrm>
            <a:off x="5364088" y="3213224"/>
            <a:ext cx="3312368" cy="431800"/>
          </a:xfrm>
          <a:prstGeom prst="leftRightArrow">
            <a:avLst/>
          </a:prstGeom>
          <a:solidFill>
            <a:srgbClr val="C0504D">
              <a:hueOff val="2340759"/>
              <a:satOff val="-2919"/>
              <a:lumOff val="686"/>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3200" b="0" kern="0">
              <a:solidFill>
                <a:sysClr val="window" lastClr="FFFFFF"/>
              </a:solidFill>
              <a:latin typeface="Calibri"/>
              <a:cs typeface="+mn-cs"/>
            </a:endParaRPr>
          </a:p>
        </p:txBody>
      </p:sp>
      <p:sp>
        <p:nvSpPr>
          <p:cNvPr id="15" name="Rectángulo 14"/>
          <p:cNvSpPr/>
          <p:nvPr/>
        </p:nvSpPr>
        <p:spPr>
          <a:xfrm>
            <a:off x="467544" y="-27384"/>
            <a:ext cx="8496944" cy="1243417"/>
          </a:xfrm>
          <a:prstGeom prst="rect">
            <a:avLst/>
          </a:prstGeom>
        </p:spPr>
        <p:txBody>
          <a:bodyPr wrap="square">
            <a:spAutoFit/>
          </a:bodyPr>
          <a:lstStyle/>
          <a:p>
            <a:pPr algn="ctr"/>
            <a:r>
              <a:rPr lang="es-ES" sz="3400" b="1" dirty="0">
                <a:solidFill>
                  <a:schemeClr val="bg1"/>
                </a:solidFill>
              </a:rPr>
              <a:t>CRONOGRAMA PARA ENTIDADES </a:t>
            </a:r>
          </a:p>
          <a:p>
            <a:pPr algn="ctr"/>
            <a:r>
              <a:rPr lang="es-ES" sz="3400" b="1" dirty="0">
                <a:solidFill>
                  <a:schemeClr val="bg1"/>
                </a:solidFill>
              </a:rPr>
              <a:t>DE GOBIERNO</a:t>
            </a:r>
            <a:endParaRPr lang="es-CO" sz="3400" dirty="0">
              <a:solidFill>
                <a:schemeClr val="bg1"/>
              </a:solidFill>
            </a:endParaRPr>
          </a:p>
        </p:txBody>
      </p:sp>
    </p:spTree>
    <p:extLst>
      <p:ext uri="{BB962C8B-B14F-4D97-AF65-F5344CB8AC3E}">
        <p14:creationId xmlns:p14="http://schemas.microsoft.com/office/powerpoint/2010/main" val="16636782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2000"/>
                                        <p:tgtEl>
                                          <p:spTgt spid="1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animBg="1"/>
      <p:bldP spid="11" grpId="0" animBg="1"/>
      <p:bldP spid="12" grpId="0" animBg="1"/>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4"/>
          <p:cNvGrpSpPr>
            <a:grpSpLocks noChangeAspect="1"/>
          </p:cNvGrpSpPr>
          <p:nvPr/>
        </p:nvGrpSpPr>
        <p:grpSpPr bwMode="auto">
          <a:xfrm>
            <a:off x="355427" y="497305"/>
            <a:ext cx="8569773" cy="5962952"/>
            <a:chOff x="68" y="482"/>
            <a:chExt cx="7501" cy="3719"/>
          </a:xfrm>
        </p:grpSpPr>
        <p:sp>
          <p:nvSpPr>
            <p:cNvPr id="30" name="AutoShape 3"/>
            <p:cNvSpPr>
              <a:spLocks noChangeAspect="1" noChangeArrowheads="1" noTextEdit="1"/>
            </p:cNvSpPr>
            <p:nvPr/>
          </p:nvSpPr>
          <p:spPr bwMode="auto">
            <a:xfrm>
              <a:off x="68" y="482"/>
              <a:ext cx="7501" cy="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grpSp>
          <p:nvGrpSpPr>
            <p:cNvPr id="31" name="Group 205"/>
            <p:cNvGrpSpPr>
              <a:grpSpLocks/>
            </p:cNvGrpSpPr>
            <p:nvPr/>
          </p:nvGrpSpPr>
          <p:grpSpPr bwMode="auto">
            <a:xfrm>
              <a:off x="106" y="989"/>
              <a:ext cx="5212" cy="2695"/>
              <a:chOff x="106" y="989"/>
              <a:chExt cx="5212" cy="2695"/>
            </a:xfrm>
          </p:grpSpPr>
          <p:sp>
            <p:nvSpPr>
              <p:cNvPr id="316" name="Rectangle 157"/>
              <p:cNvSpPr>
                <a:spLocks noChangeArrowheads="1"/>
              </p:cNvSpPr>
              <p:nvPr/>
            </p:nvSpPr>
            <p:spPr bwMode="auto">
              <a:xfrm>
                <a:off x="2185" y="1749"/>
                <a:ext cx="1981" cy="9"/>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17" name="Freeform 5"/>
              <p:cNvSpPr>
                <a:spLocks/>
              </p:cNvSpPr>
              <p:nvPr/>
            </p:nvSpPr>
            <p:spPr bwMode="auto">
              <a:xfrm>
                <a:off x="4520" y="1924"/>
                <a:ext cx="166" cy="1760"/>
              </a:xfrm>
              <a:custGeom>
                <a:avLst/>
                <a:gdLst>
                  <a:gd name="T0" fmla="*/ 0 w 166"/>
                  <a:gd name="T1" fmla="*/ 0 h 1760"/>
                  <a:gd name="T2" fmla="*/ 0 w 166"/>
                  <a:gd name="T3" fmla="*/ 1760 h 1760"/>
                  <a:gd name="T4" fmla="*/ 166 w 166"/>
                  <a:gd name="T5" fmla="*/ 1760 h 1760"/>
                </a:gdLst>
                <a:ahLst/>
                <a:cxnLst>
                  <a:cxn ang="0">
                    <a:pos x="T0" y="T1"/>
                  </a:cxn>
                  <a:cxn ang="0">
                    <a:pos x="T2" y="T3"/>
                  </a:cxn>
                  <a:cxn ang="0">
                    <a:pos x="T4" y="T5"/>
                  </a:cxn>
                </a:cxnLst>
                <a:rect l="0" t="0" r="r" b="b"/>
                <a:pathLst>
                  <a:path w="166" h="1760">
                    <a:moveTo>
                      <a:pt x="0" y="0"/>
                    </a:moveTo>
                    <a:lnTo>
                      <a:pt x="0" y="1760"/>
                    </a:lnTo>
                    <a:lnTo>
                      <a:pt x="166" y="1760"/>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18" name="Freeform 6"/>
              <p:cNvSpPr>
                <a:spLocks/>
              </p:cNvSpPr>
              <p:nvPr/>
            </p:nvSpPr>
            <p:spPr bwMode="auto">
              <a:xfrm>
                <a:off x="4520" y="1924"/>
                <a:ext cx="141" cy="1450"/>
              </a:xfrm>
              <a:custGeom>
                <a:avLst/>
                <a:gdLst>
                  <a:gd name="T0" fmla="*/ 0 w 141"/>
                  <a:gd name="T1" fmla="*/ 0 h 1450"/>
                  <a:gd name="T2" fmla="*/ 0 w 141"/>
                  <a:gd name="T3" fmla="*/ 1450 h 1450"/>
                  <a:gd name="T4" fmla="*/ 141 w 141"/>
                  <a:gd name="T5" fmla="*/ 1450 h 1450"/>
                </a:gdLst>
                <a:ahLst/>
                <a:cxnLst>
                  <a:cxn ang="0">
                    <a:pos x="T0" y="T1"/>
                  </a:cxn>
                  <a:cxn ang="0">
                    <a:pos x="T2" y="T3"/>
                  </a:cxn>
                  <a:cxn ang="0">
                    <a:pos x="T4" y="T5"/>
                  </a:cxn>
                </a:cxnLst>
                <a:rect l="0" t="0" r="r" b="b"/>
                <a:pathLst>
                  <a:path w="141" h="1450">
                    <a:moveTo>
                      <a:pt x="0" y="0"/>
                    </a:moveTo>
                    <a:lnTo>
                      <a:pt x="0" y="1450"/>
                    </a:lnTo>
                    <a:lnTo>
                      <a:pt x="141" y="1450"/>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19" name="Freeform 7"/>
              <p:cNvSpPr>
                <a:spLocks/>
              </p:cNvSpPr>
              <p:nvPr/>
            </p:nvSpPr>
            <p:spPr bwMode="auto">
              <a:xfrm>
                <a:off x="4520" y="1924"/>
                <a:ext cx="138" cy="1165"/>
              </a:xfrm>
              <a:custGeom>
                <a:avLst/>
                <a:gdLst>
                  <a:gd name="T0" fmla="*/ 0 w 138"/>
                  <a:gd name="T1" fmla="*/ 0 h 1165"/>
                  <a:gd name="T2" fmla="*/ 0 w 138"/>
                  <a:gd name="T3" fmla="*/ 1165 h 1165"/>
                  <a:gd name="T4" fmla="*/ 138 w 138"/>
                  <a:gd name="T5" fmla="*/ 1165 h 1165"/>
                </a:gdLst>
                <a:ahLst/>
                <a:cxnLst>
                  <a:cxn ang="0">
                    <a:pos x="T0" y="T1"/>
                  </a:cxn>
                  <a:cxn ang="0">
                    <a:pos x="T2" y="T3"/>
                  </a:cxn>
                  <a:cxn ang="0">
                    <a:pos x="T4" y="T5"/>
                  </a:cxn>
                </a:cxnLst>
                <a:rect l="0" t="0" r="r" b="b"/>
                <a:pathLst>
                  <a:path w="138" h="1165">
                    <a:moveTo>
                      <a:pt x="0" y="0"/>
                    </a:moveTo>
                    <a:lnTo>
                      <a:pt x="0" y="1165"/>
                    </a:lnTo>
                    <a:lnTo>
                      <a:pt x="138" y="1165"/>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20" name="Freeform 8"/>
              <p:cNvSpPr>
                <a:spLocks/>
              </p:cNvSpPr>
              <p:nvPr/>
            </p:nvSpPr>
            <p:spPr bwMode="auto">
              <a:xfrm>
                <a:off x="4520" y="1924"/>
                <a:ext cx="141" cy="880"/>
              </a:xfrm>
              <a:custGeom>
                <a:avLst/>
                <a:gdLst>
                  <a:gd name="T0" fmla="*/ 0 w 141"/>
                  <a:gd name="T1" fmla="*/ 0 h 880"/>
                  <a:gd name="T2" fmla="*/ 0 w 141"/>
                  <a:gd name="T3" fmla="*/ 880 h 880"/>
                  <a:gd name="T4" fmla="*/ 141 w 141"/>
                  <a:gd name="T5" fmla="*/ 880 h 880"/>
                </a:gdLst>
                <a:ahLst/>
                <a:cxnLst>
                  <a:cxn ang="0">
                    <a:pos x="T0" y="T1"/>
                  </a:cxn>
                  <a:cxn ang="0">
                    <a:pos x="T2" y="T3"/>
                  </a:cxn>
                  <a:cxn ang="0">
                    <a:pos x="T4" y="T5"/>
                  </a:cxn>
                </a:cxnLst>
                <a:rect l="0" t="0" r="r" b="b"/>
                <a:pathLst>
                  <a:path w="141" h="880">
                    <a:moveTo>
                      <a:pt x="0" y="0"/>
                    </a:moveTo>
                    <a:lnTo>
                      <a:pt x="0" y="880"/>
                    </a:lnTo>
                    <a:lnTo>
                      <a:pt x="141" y="880"/>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21" name="Freeform 9"/>
              <p:cNvSpPr>
                <a:spLocks/>
              </p:cNvSpPr>
              <p:nvPr/>
            </p:nvSpPr>
            <p:spPr bwMode="auto">
              <a:xfrm>
                <a:off x="4520" y="1924"/>
                <a:ext cx="141" cy="537"/>
              </a:xfrm>
              <a:custGeom>
                <a:avLst/>
                <a:gdLst>
                  <a:gd name="T0" fmla="*/ 0 w 141"/>
                  <a:gd name="T1" fmla="*/ 0 h 537"/>
                  <a:gd name="T2" fmla="*/ 0 w 141"/>
                  <a:gd name="T3" fmla="*/ 537 h 537"/>
                  <a:gd name="T4" fmla="*/ 141 w 141"/>
                  <a:gd name="T5" fmla="*/ 537 h 537"/>
                </a:gdLst>
                <a:ahLst/>
                <a:cxnLst>
                  <a:cxn ang="0">
                    <a:pos x="T0" y="T1"/>
                  </a:cxn>
                  <a:cxn ang="0">
                    <a:pos x="T2" y="T3"/>
                  </a:cxn>
                  <a:cxn ang="0">
                    <a:pos x="T4" y="T5"/>
                  </a:cxn>
                </a:cxnLst>
                <a:rect l="0" t="0" r="r" b="b"/>
                <a:pathLst>
                  <a:path w="141" h="537">
                    <a:moveTo>
                      <a:pt x="0" y="0"/>
                    </a:moveTo>
                    <a:lnTo>
                      <a:pt x="0" y="537"/>
                    </a:lnTo>
                    <a:lnTo>
                      <a:pt x="141" y="537"/>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22" name="Freeform 10"/>
              <p:cNvSpPr>
                <a:spLocks/>
              </p:cNvSpPr>
              <p:nvPr/>
            </p:nvSpPr>
            <p:spPr bwMode="auto">
              <a:xfrm>
                <a:off x="4520" y="1924"/>
                <a:ext cx="141" cy="217"/>
              </a:xfrm>
              <a:custGeom>
                <a:avLst/>
                <a:gdLst>
                  <a:gd name="T0" fmla="*/ 0 w 141"/>
                  <a:gd name="T1" fmla="*/ 0 h 217"/>
                  <a:gd name="T2" fmla="*/ 0 w 141"/>
                  <a:gd name="T3" fmla="*/ 217 h 217"/>
                  <a:gd name="T4" fmla="*/ 141 w 141"/>
                  <a:gd name="T5" fmla="*/ 217 h 217"/>
                </a:gdLst>
                <a:ahLst/>
                <a:cxnLst>
                  <a:cxn ang="0">
                    <a:pos x="T0" y="T1"/>
                  </a:cxn>
                  <a:cxn ang="0">
                    <a:pos x="T2" y="T3"/>
                  </a:cxn>
                  <a:cxn ang="0">
                    <a:pos x="T4" y="T5"/>
                  </a:cxn>
                </a:cxnLst>
                <a:rect l="0" t="0" r="r" b="b"/>
                <a:pathLst>
                  <a:path w="141" h="217">
                    <a:moveTo>
                      <a:pt x="0" y="0"/>
                    </a:moveTo>
                    <a:lnTo>
                      <a:pt x="0" y="217"/>
                    </a:lnTo>
                    <a:lnTo>
                      <a:pt x="141" y="217"/>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23" name="Freeform 11"/>
              <p:cNvSpPr>
                <a:spLocks/>
              </p:cNvSpPr>
              <p:nvPr/>
            </p:nvSpPr>
            <p:spPr bwMode="auto">
              <a:xfrm>
                <a:off x="3291" y="1533"/>
                <a:ext cx="2027" cy="99"/>
              </a:xfrm>
              <a:custGeom>
                <a:avLst/>
                <a:gdLst>
                  <a:gd name="T0" fmla="*/ 0 w 2027"/>
                  <a:gd name="T1" fmla="*/ 0 h 99"/>
                  <a:gd name="T2" fmla="*/ 0 w 2027"/>
                  <a:gd name="T3" fmla="*/ 49 h 99"/>
                  <a:gd name="T4" fmla="*/ 2027 w 2027"/>
                  <a:gd name="T5" fmla="*/ 49 h 99"/>
                  <a:gd name="T6" fmla="*/ 2027 w 2027"/>
                  <a:gd name="T7" fmla="*/ 99 h 99"/>
                </a:gdLst>
                <a:ahLst/>
                <a:cxnLst>
                  <a:cxn ang="0">
                    <a:pos x="T0" y="T1"/>
                  </a:cxn>
                  <a:cxn ang="0">
                    <a:pos x="T2" y="T3"/>
                  </a:cxn>
                  <a:cxn ang="0">
                    <a:pos x="T4" y="T5"/>
                  </a:cxn>
                  <a:cxn ang="0">
                    <a:pos x="T6" y="T7"/>
                  </a:cxn>
                </a:cxnLst>
                <a:rect l="0" t="0" r="r" b="b"/>
                <a:pathLst>
                  <a:path w="2027" h="99">
                    <a:moveTo>
                      <a:pt x="0" y="0"/>
                    </a:moveTo>
                    <a:lnTo>
                      <a:pt x="0" y="49"/>
                    </a:lnTo>
                    <a:lnTo>
                      <a:pt x="2027" y="49"/>
                    </a:lnTo>
                    <a:lnTo>
                      <a:pt x="2027" y="99"/>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24" name="Freeform 12"/>
              <p:cNvSpPr>
                <a:spLocks/>
              </p:cNvSpPr>
              <p:nvPr/>
            </p:nvSpPr>
            <p:spPr bwMode="auto">
              <a:xfrm>
                <a:off x="2194" y="1924"/>
                <a:ext cx="110" cy="1525"/>
              </a:xfrm>
              <a:custGeom>
                <a:avLst/>
                <a:gdLst>
                  <a:gd name="T0" fmla="*/ 0 w 328"/>
                  <a:gd name="T1" fmla="*/ 0 h 1525"/>
                  <a:gd name="T2" fmla="*/ 0 w 328"/>
                  <a:gd name="T3" fmla="*/ 1525 h 1525"/>
                  <a:gd name="T4" fmla="*/ 328 w 328"/>
                  <a:gd name="T5" fmla="*/ 1525 h 1525"/>
                </a:gdLst>
                <a:ahLst/>
                <a:cxnLst>
                  <a:cxn ang="0">
                    <a:pos x="T0" y="T1"/>
                  </a:cxn>
                  <a:cxn ang="0">
                    <a:pos x="T2" y="T3"/>
                  </a:cxn>
                  <a:cxn ang="0">
                    <a:pos x="T4" y="T5"/>
                  </a:cxn>
                </a:cxnLst>
                <a:rect l="0" t="0" r="r" b="b"/>
                <a:pathLst>
                  <a:path w="328" h="1525">
                    <a:moveTo>
                      <a:pt x="0" y="0"/>
                    </a:moveTo>
                    <a:lnTo>
                      <a:pt x="0" y="1525"/>
                    </a:lnTo>
                    <a:lnTo>
                      <a:pt x="328" y="1525"/>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25" name="Freeform 13"/>
              <p:cNvSpPr>
                <a:spLocks/>
              </p:cNvSpPr>
              <p:nvPr/>
            </p:nvSpPr>
            <p:spPr bwMode="auto">
              <a:xfrm>
                <a:off x="2204" y="1924"/>
                <a:ext cx="121" cy="1272"/>
              </a:xfrm>
              <a:custGeom>
                <a:avLst/>
                <a:gdLst>
                  <a:gd name="T0" fmla="*/ 0 w 297"/>
                  <a:gd name="T1" fmla="*/ 0 h 1223"/>
                  <a:gd name="T2" fmla="*/ 0 w 297"/>
                  <a:gd name="T3" fmla="*/ 1223 h 1223"/>
                  <a:gd name="T4" fmla="*/ 297 w 297"/>
                  <a:gd name="T5" fmla="*/ 1223 h 1223"/>
                </a:gdLst>
                <a:ahLst/>
                <a:cxnLst>
                  <a:cxn ang="0">
                    <a:pos x="T0" y="T1"/>
                  </a:cxn>
                  <a:cxn ang="0">
                    <a:pos x="T2" y="T3"/>
                  </a:cxn>
                  <a:cxn ang="0">
                    <a:pos x="T4" y="T5"/>
                  </a:cxn>
                </a:cxnLst>
                <a:rect l="0" t="0" r="r" b="b"/>
                <a:pathLst>
                  <a:path w="297" h="1223">
                    <a:moveTo>
                      <a:pt x="0" y="0"/>
                    </a:moveTo>
                    <a:lnTo>
                      <a:pt x="0" y="1223"/>
                    </a:lnTo>
                    <a:lnTo>
                      <a:pt x="297" y="1223"/>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26" name="Freeform 14"/>
              <p:cNvSpPr>
                <a:spLocks/>
              </p:cNvSpPr>
              <p:nvPr/>
            </p:nvSpPr>
            <p:spPr bwMode="auto">
              <a:xfrm>
                <a:off x="2204" y="1924"/>
                <a:ext cx="121" cy="923"/>
              </a:xfrm>
              <a:custGeom>
                <a:avLst/>
                <a:gdLst>
                  <a:gd name="T0" fmla="*/ 0 w 297"/>
                  <a:gd name="T1" fmla="*/ 0 h 888"/>
                  <a:gd name="T2" fmla="*/ 0 w 297"/>
                  <a:gd name="T3" fmla="*/ 888 h 888"/>
                  <a:gd name="T4" fmla="*/ 297 w 297"/>
                  <a:gd name="T5" fmla="*/ 888 h 888"/>
                </a:gdLst>
                <a:ahLst/>
                <a:cxnLst>
                  <a:cxn ang="0">
                    <a:pos x="T0" y="T1"/>
                  </a:cxn>
                  <a:cxn ang="0">
                    <a:pos x="T2" y="T3"/>
                  </a:cxn>
                  <a:cxn ang="0">
                    <a:pos x="T4" y="T5"/>
                  </a:cxn>
                </a:cxnLst>
                <a:rect l="0" t="0" r="r" b="b"/>
                <a:pathLst>
                  <a:path w="297" h="888">
                    <a:moveTo>
                      <a:pt x="0" y="0"/>
                    </a:moveTo>
                    <a:lnTo>
                      <a:pt x="0" y="888"/>
                    </a:lnTo>
                    <a:lnTo>
                      <a:pt x="297" y="888"/>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27" name="Freeform 15"/>
              <p:cNvSpPr>
                <a:spLocks/>
              </p:cNvSpPr>
              <p:nvPr/>
            </p:nvSpPr>
            <p:spPr bwMode="auto">
              <a:xfrm>
                <a:off x="2199" y="1924"/>
                <a:ext cx="126" cy="575"/>
              </a:xfrm>
              <a:custGeom>
                <a:avLst/>
                <a:gdLst>
                  <a:gd name="T0" fmla="*/ 0 w 297"/>
                  <a:gd name="T1" fmla="*/ 0 h 553"/>
                  <a:gd name="T2" fmla="*/ 0 w 297"/>
                  <a:gd name="T3" fmla="*/ 553 h 553"/>
                  <a:gd name="T4" fmla="*/ 297 w 297"/>
                  <a:gd name="T5" fmla="*/ 553 h 553"/>
                </a:gdLst>
                <a:ahLst/>
                <a:cxnLst>
                  <a:cxn ang="0">
                    <a:pos x="T0" y="T1"/>
                  </a:cxn>
                  <a:cxn ang="0">
                    <a:pos x="T2" y="T3"/>
                  </a:cxn>
                  <a:cxn ang="0">
                    <a:pos x="T4" y="T5"/>
                  </a:cxn>
                </a:cxnLst>
                <a:rect l="0" t="0" r="r" b="b"/>
                <a:pathLst>
                  <a:path w="297" h="553">
                    <a:moveTo>
                      <a:pt x="0" y="0"/>
                    </a:moveTo>
                    <a:lnTo>
                      <a:pt x="0" y="553"/>
                    </a:lnTo>
                    <a:lnTo>
                      <a:pt x="297" y="553"/>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28" name="Freeform 16"/>
              <p:cNvSpPr>
                <a:spLocks/>
              </p:cNvSpPr>
              <p:nvPr/>
            </p:nvSpPr>
            <p:spPr bwMode="auto">
              <a:xfrm>
                <a:off x="2207" y="1924"/>
                <a:ext cx="118" cy="217"/>
              </a:xfrm>
              <a:custGeom>
                <a:avLst/>
                <a:gdLst>
                  <a:gd name="T0" fmla="*/ 0 w 297"/>
                  <a:gd name="T1" fmla="*/ 0 h 217"/>
                  <a:gd name="T2" fmla="*/ 0 w 297"/>
                  <a:gd name="T3" fmla="*/ 217 h 217"/>
                  <a:gd name="T4" fmla="*/ 297 w 297"/>
                  <a:gd name="T5" fmla="*/ 217 h 217"/>
                </a:gdLst>
                <a:ahLst/>
                <a:cxnLst>
                  <a:cxn ang="0">
                    <a:pos x="T0" y="T1"/>
                  </a:cxn>
                  <a:cxn ang="0">
                    <a:pos x="T2" y="T3"/>
                  </a:cxn>
                  <a:cxn ang="0">
                    <a:pos x="T4" y="T5"/>
                  </a:cxn>
                </a:cxnLst>
                <a:rect l="0" t="0" r="r" b="b"/>
                <a:pathLst>
                  <a:path w="297" h="217">
                    <a:moveTo>
                      <a:pt x="0" y="0"/>
                    </a:moveTo>
                    <a:lnTo>
                      <a:pt x="0" y="217"/>
                    </a:lnTo>
                    <a:lnTo>
                      <a:pt x="297" y="217"/>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29" name="Freeform 17"/>
              <p:cNvSpPr>
                <a:spLocks/>
              </p:cNvSpPr>
              <p:nvPr/>
            </p:nvSpPr>
            <p:spPr bwMode="auto">
              <a:xfrm>
                <a:off x="3175" y="1533"/>
                <a:ext cx="110" cy="99"/>
              </a:xfrm>
              <a:custGeom>
                <a:avLst/>
                <a:gdLst>
                  <a:gd name="T0" fmla="*/ 110 w 110"/>
                  <a:gd name="T1" fmla="*/ 0 h 99"/>
                  <a:gd name="T2" fmla="*/ 110 w 110"/>
                  <a:gd name="T3" fmla="*/ 49 h 99"/>
                  <a:gd name="T4" fmla="*/ 0 w 110"/>
                  <a:gd name="T5" fmla="*/ 49 h 99"/>
                  <a:gd name="T6" fmla="*/ 0 w 110"/>
                  <a:gd name="T7" fmla="*/ 99 h 99"/>
                </a:gdLst>
                <a:ahLst/>
                <a:cxnLst>
                  <a:cxn ang="0">
                    <a:pos x="T0" y="T1"/>
                  </a:cxn>
                  <a:cxn ang="0">
                    <a:pos x="T2" y="T3"/>
                  </a:cxn>
                  <a:cxn ang="0">
                    <a:pos x="T4" y="T5"/>
                  </a:cxn>
                  <a:cxn ang="0">
                    <a:pos x="T6" y="T7"/>
                  </a:cxn>
                </a:cxnLst>
                <a:rect l="0" t="0" r="r" b="b"/>
                <a:pathLst>
                  <a:path w="110" h="99">
                    <a:moveTo>
                      <a:pt x="110" y="0"/>
                    </a:moveTo>
                    <a:lnTo>
                      <a:pt x="110" y="49"/>
                    </a:lnTo>
                    <a:lnTo>
                      <a:pt x="0" y="49"/>
                    </a:lnTo>
                    <a:lnTo>
                      <a:pt x="0" y="99"/>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30" name="Freeform 18"/>
              <p:cNvSpPr>
                <a:spLocks/>
              </p:cNvSpPr>
              <p:nvPr/>
            </p:nvSpPr>
            <p:spPr bwMode="auto">
              <a:xfrm>
                <a:off x="304" y="1924"/>
                <a:ext cx="292" cy="1521"/>
              </a:xfrm>
              <a:custGeom>
                <a:avLst/>
                <a:gdLst>
                  <a:gd name="T0" fmla="*/ 0 w 292"/>
                  <a:gd name="T1" fmla="*/ 0 h 1521"/>
                  <a:gd name="T2" fmla="*/ 0 w 292"/>
                  <a:gd name="T3" fmla="*/ 1521 h 1521"/>
                  <a:gd name="T4" fmla="*/ 292 w 292"/>
                  <a:gd name="T5" fmla="*/ 1521 h 1521"/>
                </a:gdLst>
                <a:ahLst/>
                <a:cxnLst>
                  <a:cxn ang="0">
                    <a:pos x="T0" y="T1"/>
                  </a:cxn>
                  <a:cxn ang="0">
                    <a:pos x="T2" y="T3"/>
                  </a:cxn>
                  <a:cxn ang="0">
                    <a:pos x="T4" y="T5"/>
                  </a:cxn>
                </a:cxnLst>
                <a:rect l="0" t="0" r="r" b="b"/>
                <a:pathLst>
                  <a:path w="292" h="1521">
                    <a:moveTo>
                      <a:pt x="0" y="0"/>
                    </a:moveTo>
                    <a:lnTo>
                      <a:pt x="0" y="1521"/>
                    </a:lnTo>
                    <a:lnTo>
                      <a:pt x="292" y="1521"/>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31" name="Freeform 19"/>
              <p:cNvSpPr>
                <a:spLocks/>
              </p:cNvSpPr>
              <p:nvPr/>
            </p:nvSpPr>
            <p:spPr bwMode="auto">
              <a:xfrm>
                <a:off x="304" y="1924"/>
                <a:ext cx="239" cy="1223"/>
              </a:xfrm>
              <a:custGeom>
                <a:avLst/>
                <a:gdLst>
                  <a:gd name="T0" fmla="*/ 0 w 239"/>
                  <a:gd name="T1" fmla="*/ 0 h 1223"/>
                  <a:gd name="T2" fmla="*/ 0 w 239"/>
                  <a:gd name="T3" fmla="*/ 1223 h 1223"/>
                  <a:gd name="T4" fmla="*/ 239 w 239"/>
                  <a:gd name="T5" fmla="*/ 1223 h 1223"/>
                </a:gdLst>
                <a:ahLst/>
                <a:cxnLst>
                  <a:cxn ang="0">
                    <a:pos x="T0" y="T1"/>
                  </a:cxn>
                  <a:cxn ang="0">
                    <a:pos x="T2" y="T3"/>
                  </a:cxn>
                  <a:cxn ang="0">
                    <a:pos x="T4" y="T5"/>
                  </a:cxn>
                </a:cxnLst>
                <a:rect l="0" t="0" r="r" b="b"/>
                <a:pathLst>
                  <a:path w="239" h="1223">
                    <a:moveTo>
                      <a:pt x="0" y="0"/>
                    </a:moveTo>
                    <a:lnTo>
                      <a:pt x="0" y="1223"/>
                    </a:lnTo>
                    <a:lnTo>
                      <a:pt x="239" y="1223"/>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32" name="Freeform 20"/>
              <p:cNvSpPr>
                <a:spLocks/>
              </p:cNvSpPr>
              <p:nvPr/>
            </p:nvSpPr>
            <p:spPr bwMode="auto">
              <a:xfrm>
                <a:off x="304" y="1924"/>
                <a:ext cx="239" cy="888"/>
              </a:xfrm>
              <a:custGeom>
                <a:avLst/>
                <a:gdLst>
                  <a:gd name="T0" fmla="*/ 0 w 239"/>
                  <a:gd name="T1" fmla="*/ 0 h 888"/>
                  <a:gd name="T2" fmla="*/ 0 w 239"/>
                  <a:gd name="T3" fmla="*/ 888 h 888"/>
                  <a:gd name="T4" fmla="*/ 239 w 239"/>
                  <a:gd name="T5" fmla="*/ 888 h 888"/>
                </a:gdLst>
                <a:ahLst/>
                <a:cxnLst>
                  <a:cxn ang="0">
                    <a:pos x="T0" y="T1"/>
                  </a:cxn>
                  <a:cxn ang="0">
                    <a:pos x="T2" y="T3"/>
                  </a:cxn>
                  <a:cxn ang="0">
                    <a:pos x="T4" y="T5"/>
                  </a:cxn>
                </a:cxnLst>
                <a:rect l="0" t="0" r="r" b="b"/>
                <a:pathLst>
                  <a:path w="239" h="888">
                    <a:moveTo>
                      <a:pt x="0" y="0"/>
                    </a:moveTo>
                    <a:lnTo>
                      <a:pt x="0" y="888"/>
                    </a:lnTo>
                    <a:lnTo>
                      <a:pt x="239" y="888"/>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33" name="Freeform 21"/>
              <p:cNvSpPr>
                <a:spLocks/>
              </p:cNvSpPr>
              <p:nvPr/>
            </p:nvSpPr>
            <p:spPr bwMode="auto">
              <a:xfrm>
                <a:off x="304" y="1924"/>
                <a:ext cx="239" cy="553"/>
              </a:xfrm>
              <a:custGeom>
                <a:avLst/>
                <a:gdLst>
                  <a:gd name="T0" fmla="*/ 0 w 239"/>
                  <a:gd name="T1" fmla="*/ 0 h 553"/>
                  <a:gd name="T2" fmla="*/ 0 w 239"/>
                  <a:gd name="T3" fmla="*/ 553 h 553"/>
                  <a:gd name="T4" fmla="*/ 239 w 239"/>
                  <a:gd name="T5" fmla="*/ 553 h 553"/>
                </a:gdLst>
                <a:ahLst/>
                <a:cxnLst>
                  <a:cxn ang="0">
                    <a:pos x="T0" y="T1"/>
                  </a:cxn>
                  <a:cxn ang="0">
                    <a:pos x="T2" y="T3"/>
                  </a:cxn>
                  <a:cxn ang="0">
                    <a:pos x="T4" y="T5"/>
                  </a:cxn>
                </a:cxnLst>
                <a:rect l="0" t="0" r="r" b="b"/>
                <a:pathLst>
                  <a:path w="239" h="553">
                    <a:moveTo>
                      <a:pt x="0" y="0"/>
                    </a:moveTo>
                    <a:lnTo>
                      <a:pt x="0" y="553"/>
                    </a:lnTo>
                    <a:lnTo>
                      <a:pt x="239" y="553"/>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34" name="Freeform 22"/>
              <p:cNvSpPr>
                <a:spLocks/>
              </p:cNvSpPr>
              <p:nvPr/>
            </p:nvSpPr>
            <p:spPr bwMode="auto">
              <a:xfrm>
                <a:off x="304" y="1924"/>
                <a:ext cx="239" cy="217"/>
              </a:xfrm>
              <a:custGeom>
                <a:avLst/>
                <a:gdLst>
                  <a:gd name="T0" fmla="*/ 0 w 239"/>
                  <a:gd name="T1" fmla="*/ 0 h 217"/>
                  <a:gd name="T2" fmla="*/ 0 w 239"/>
                  <a:gd name="T3" fmla="*/ 217 h 217"/>
                  <a:gd name="T4" fmla="*/ 239 w 239"/>
                  <a:gd name="T5" fmla="*/ 217 h 217"/>
                </a:gdLst>
                <a:ahLst/>
                <a:cxnLst>
                  <a:cxn ang="0">
                    <a:pos x="T0" y="T1"/>
                  </a:cxn>
                  <a:cxn ang="0">
                    <a:pos x="T2" y="T3"/>
                  </a:cxn>
                  <a:cxn ang="0">
                    <a:pos x="T4" y="T5"/>
                  </a:cxn>
                </a:cxnLst>
                <a:rect l="0" t="0" r="r" b="b"/>
                <a:pathLst>
                  <a:path w="239" h="217">
                    <a:moveTo>
                      <a:pt x="0" y="0"/>
                    </a:moveTo>
                    <a:lnTo>
                      <a:pt x="0" y="217"/>
                    </a:lnTo>
                    <a:lnTo>
                      <a:pt x="239" y="217"/>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35" name="Freeform 23"/>
              <p:cNvSpPr>
                <a:spLocks/>
              </p:cNvSpPr>
              <p:nvPr/>
            </p:nvSpPr>
            <p:spPr bwMode="auto">
              <a:xfrm>
                <a:off x="1085" y="1533"/>
                <a:ext cx="2189" cy="99"/>
              </a:xfrm>
              <a:custGeom>
                <a:avLst/>
                <a:gdLst>
                  <a:gd name="T0" fmla="*/ 2189 w 2189"/>
                  <a:gd name="T1" fmla="*/ 0 h 99"/>
                  <a:gd name="T2" fmla="*/ 2189 w 2189"/>
                  <a:gd name="T3" fmla="*/ 49 h 99"/>
                  <a:gd name="T4" fmla="*/ 0 w 2189"/>
                  <a:gd name="T5" fmla="*/ 49 h 99"/>
                  <a:gd name="T6" fmla="*/ 0 w 2189"/>
                  <a:gd name="T7" fmla="*/ 99 h 99"/>
                </a:gdLst>
                <a:ahLst/>
                <a:cxnLst>
                  <a:cxn ang="0">
                    <a:pos x="T0" y="T1"/>
                  </a:cxn>
                  <a:cxn ang="0">
                    <a:pos x="T2" y="T3"/>
                  </a:cxn>
                  <a:cxn ang="0">
                    <a:pos x="T4" y="T5"/>
                  </a:cxn>
                  <a:cxn ang="0">
                    <a:pos x="T6" y="T7"/>
                  </a:cxn>
                </a:cxnLst>
                <a:rect l="0" t="0" r="r" b="b"/>
                <a:pathLst>
                  <a:path w="2189" h="99">
                    <a:moveTo>
                      <a:pt x="2189" y="0"/>
                    </a:moveTo>
                    <a:lnTo>
                      <a:pt x="2189" y="49"/>
                    </a:lnTo>
                    <a:lnTo>
                      <a:pt x="0" y="49"/>
                    </a:lnTo>
                    <a:lnTo>
                      <a:pt x="0" y="99"/>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36" name="Line 24"/>
              <p:cNvSpPr>
                <a:spLocks noChangeShapeType="1"/>
              </p:cNvSpPr>
              <p:nvPr/>
            </p:nvSpPr>
            <p:spPr bwMode="auto">
              <a:xfrm>
                <a:off x="3286" y="1226"/>
                <a:ext cx="0" cy="71"/>
              </a:xfrm>
              <a:prstGeom prst="line">
                <a:avLst/>
              </a:prstGeom>
              <a:noFill/>
              <a:ln w="22" cap="flat">
                <a:solidFill>
                  <a:srgbClr val="94B2B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37" name="Rectangle 25"/>
              <p:cNvSpPr>
                <a:spLocks noChangeArrowheads="1"/>
              </p:cNvSpPr>
              <p:nvPr/>
            </p:nvSpPr>
            <p:spPr bwMode="auto">
              <a:xfrm>
                <a:off x="1718" y="989"/>
                <a:ext cx="3136" cy="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38" name="Rectangle 26"/>
              <p:cNvSpPr>
                <a:spLocks noChangeArrowheads="1"/>
              </p:cNvSpPr>
              <p:nvPr/>
            </p:nvSpPr>
            <p:spPr bwMode="auto">
              <a:xfrm>
                <a:off x="1718" y="1017"/>
                <a:ext cx="3136" cy="18"/>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39" name="Rectangle 27"/>
              <p:cNvSpPr>
                <a:spLocks noChangeArrowheads="1"/>
              </p:cNvSpPr>
              <p:nvPr/>
            </p:nvSpPr>
            <p:spPr bwMode="auto">
              <a:xfrm>
                <a:off x="1718" y="1035"/>
                <a:ext cx="3136" cy="13"/>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40" name="Rectangle 28"/>
              <p:cNvSpPr>
                <a:spLocks noChangeArrowheads="1"/>
              </p:cNvSpPr>
              <p:nvPr/>
            </p:nvSpPr>
            <p:spPr bwMode="auto">
              <a:xfrm>
                <a:off x="1718" y="1048"/>
                <a:ext cx="3136" cy="1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41" name="Rectangle 29"/>
              <p:cNvSpPr>
                <a:spLocks noChangeArrowheads="1"/>
              </p:cNvSpPr>
              <p:nvPr/>
            </p:nvSpPr>
            <p:spPr bwMode="auto">
              <a:xfrm>
                <a:off x="1718" y="1059"/>
                <a:ext cx="3136" cy="8"/>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42" name="Rectangle 30"/>
              <p:cNvSpPr>
                <a:spLocks noChangeArrowheads="1"/>
              </p:cNvSpPr>
              <p:nvPr/>
            </p:nvSpPr>
            <p:spPr bwMode="auto">
              <a:xfrm>
                <a:off x="1718" y="1067"/>
                <a:ext cx="3136" cy="9"/>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43" name="Rectangle 31"/>
              <p:cNvSpPr>
                <a:spLocks noChangeArrowheads="1"/>
              </p:cNvSpPr>
              <p:nvPr/>
            </p:nvSpPr>
            <p:spPr bwMode="auto">
              <a:xfrm>
                <a:off x="1718" y="1076"/>
                <a:ext cx="3136" cy="8"/>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44" name="Rectangle 32"/>
              <p:cNvSpPr>
                <a:spLocks noChangeArrowheads="1"/>
              </p:cNvSpPr>
              <p:nvPr/>
            </p:nvSpPr>
            <p:spPr bwMode="auto">
              <a:xfrm>
                <a:off x="1718" y="1084"/>
                <a:ext cx="3136" cy="7"/>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45" name="Rectangle 33"/>
              <p:cNvSpPr>
                <a:spLocks noChangeArrowheads="1"/>
              </p:cNvSpPr>
              <p:nvPr/>
            </p:nvSpPr>
            <p:spPr bwMode="auto">
              <a:xfrm>
                <a:off x="1718" y="1091"/>
                <a:ext cx="3136" cy="8"/>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46" name="Rectangle 34"/>
              <p:cNvSpPr>
                <a:spLocks noChangeArrowheads="1"/>
              </p:cNvSpPr>
              <p:nvPr/>
            </p:nvSpPr>
            <p:spPr bwMode="auto">
              <a:xfrm>
                <a:off x="1718" y="1099"/>
                <a:ext cx="3136" cy="7"/>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47" name="Rectangle 35"/>
              <p:cNvSpPr>
                <a:spLocks noChangeArrowheads="1"/>
              </p:cNvSpPr>
              <p:nvPr/>
            </p:nvSpPr>
            <p:spPr bwMode="auto">
              <a:xfrm>
                <a:off x="1718" y="1106"/>
                <a:ext cx="3136" cy="8"/>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48" name="Rectangle 36"/>
              <p:cNvSpPr>
                <a:spLocks noChangeArrowheads="1"/>
              </p:cNvSpPr>
              <p:nvPr/>
            </p:nvSpPr>
            <p:spPr bwMode="auto">
              <a:xfrm>
                <a:off x="1718" y="1114"/>
                <a:ext cx="3136" cy="7"/>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49" name="Rectangle 37"/>
              <p:cNvSpPr>
                <a:spLocks noChangeArrowheads="1"/>
              </p:cNvSpPr>
              <p:nvPr/>
            </p:nvSpPr>
            <p:spPr bwMode="auto">
              <a:xfrm>
                <a:off x="1718" y="1121"/>
                <a:ext cx="3136" cy="7"/>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50" name="Rectangle 38"/>
              <p:cNvSpPr>
                <a:spLocks noChangeArrowheads="1"/>
              </p:cNvSpPr>
              <p:nvPr/>
            </p:nvSpPr>
            <p:spPr bwMode="auto">
              <a:xfrm>
                <a:off x="1718" y="1128"/>
                <a:ext cx="3136" cy="8"/>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51" name="Rectangle 39"/>
              <p:cNvSpPr>
                <a:spLocks noChangeArrowheads="1"/>
              </p:cNvSpPr>
              <p:nvPr/>
            </p:nvSpPr>
            <p:spPr bwMode="auto">
              <a:xfrm>
                <a:off x="1718" y="1136"/>
                <a:ext cx="3136" cy="9"/>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52" name="Rectangle 40"/>
              <p:cNvSpPr>
                <a:spLocks noChangeArrowheads="1"/>
              </p:cNvSpPr>
              <p:nvPr/>
            </p:nvSpPr>
            <p:spPr bwMode="auto">
              <a:xfrm>
                <a:off x="1718" y="1145"/>
                <a:ext cx="3136" cy="10"/>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53" name="Rectangle 41"/>
              <p:cNvSpPr>
                <a:spLocks noChangeArrowheads="1"/>
              </p:cNvSpPr>
              <p:nvPr/>
            </p:nvSpPr>
            <p:spPr bwMode="auto">
              <a:xfrm>
                <a:off x="1718" y="1155"/>
                <a:ext cx="3136" cy="13"/>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54" name="Rectangle 42"/>
              <p:cNvSpPr>
                <a:spLocks noChangeArrowheads="1"/>
              </p:cNvSpPr>
              <p:nvPr/>
            </p:nvSpPr>
            <p:spPr bwMode="auto">
              <a:xfrm>
                <a:off x="1718" y="1168"/>
                <a:ext cx="3136" cy="18"/>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55" name="Rectangle 43"/>
              <p:cNvSpPr>
                <a:spLocks noChangeArrowheads="1"/>
              </p:cNvSpPr>
              <p:nvPr/>
            </p:nvSpPr>
            <p:spPr bwMode="auto">
              <a:xfrm>
                <a:off x="1718" y="1186"/>
                <a:ext cx="3136" cy="26"/>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56" name="Rectangle 44"/>
              <p:cNvSpPr>
                <a:spLocks noChangeArrowheads="1"/>
              </p:cNvSpPr>
              <p:nvPr/>
            </p:nvSpPr>
            <p:spPr bwMode="auto">
              <a:xfrm>
                <a:off x="1718" y="1212"/>
                <a:ext cx="3136" cy="1"/>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57" name="Rectangle 45"/>
              <p:cNvSpPr>
                <a:spLocks noChangeArrowheads="1"/>
              </p:cNvSpPr>
              <p:nvPr/>
            </p:nvSpPr>
            <p:spPr bwMode="auto">
              <a:xfrm>
                <a:off x="1718" y="1212"/>
                <a:ext cx="3136" cy="1"/>
              </a:xfrm>
              <a:prstGeom prst="rect">
                <a:avLst/>
              </a:prstGeom>
              <a:solidFill>
                <a:srgbClr val="DF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58" name="Rectangle 46"/>
              <p:cNvSpPr>
                <a:spLocks noChangeArrowheads="1"/>
              </p:cNvSpPr>
              <p:nvPr/>
            </p:nvSpPr>
            <p:spPr bwMode="auto">
              <a:xfrm>
                <a:off x="1718" y="1213"/>
                <a:ext cx="3136" cy="1"/>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59" name="Rectangle 47"/>
              <p:cNvSpPr>
                <a:spLocks noChangeArrowheads="1"/>
              </p:cNvSpPr>
              <p:nvPr/>
            </p:nvSpPr>
            <p:spPr bwMode="auto">
              <a:xfrm>
                <a:off x="1718" y="1214"/>
                <a:ext cx="3136" cy="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60" name="Rectangle 48"/>
              <p:cNvSpPr>
                <a:spLocks noChangeArrowheads="1"/>
              </p:cNvSpPr>
              <p:nvPr/>
            </p:nvSpPr>
            <p:spPr bwMode="auto">
              <a:xfrm>
                <a:off x="1718" y="1215"/>
                <a:ext cx="3136"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61" name="Rectangle 49"/>
              <p:cNvSpPr>
                <a:spLocks noChangeArrowheads="1"/>
              </p:cNvSpPr>
              <p:nvPr/>
            </p:nvSpPr>
            <p:spPr bwMode="auto">
              <a:xfrm>
                <a:off x="1718" y="1216"/>
                <a:ext cx="3136" cy="1"/>
              </a:xfrm>
              <a:prstGeom prst="rect">
                <a:avLst/>
              </a:prstGeom>
              <a:solidFill>
                <a:srgbClr val="E8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62" name="Rectangle 50"/>
              <p:cNvSpPr>
                <a:spLocks noChangeArrowheads="1"/>
              </p:cNvSpPr>
              <p:nvPr/>
            </p:nvSpPr>
            <p:spPr bwMode="auto">
              <a:xfrm>
                <a:off x="1718" y="1217"/>
                <a:ext cx="3136" cy="1"/>
              </a:xfrm>
              <a:prstGeom prst="rect">
                <a:avLst/>
              </a:prstGeom>
              <a:solidFill>
                <a:srgbClr val="EC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63" name="Rectangle 51"/>
              <p:cNvSpPr>
                <a:spLocks noChangeArrowheads="1"/>
              </p:cNvSpPr>
              <p:nvPr/>
            </p:nvSpPr>
            <p:spPr bwMode="auto">
              <a:xfrm>
                <a:off x="1718" y="1217"/>
                <a:ext cx="3136"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64" name="Rectangle 52"/>
              <p:cNvSpPr>
                <a:spLocks noChangeArrowheads="1"/>
              </p:cNvSpPr>
              <p:nvPr/>
            </p:nvSpPr>
            <p:spPr bwMode="auto">
              <a:xfrm>
                <a:off x="1718" y="1218"/>
                <a:ext cx="3136"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65" name="Rectangle 53"/>
              <p:cNvSpPr>
                <a:spLocks noChangeArrowheads="1"/>
              </p:cNvSpPr>
              <p:nvPr/>
            </p:nvSpPr>
            <p:spPr bwMode="auto">
              <a:xfrm>
                <a:off x="1718" y="1219"/>
                <a:ext cx="3136" cy="1"/>
              </a:xfrm>
              <a:prstGeom prst="rect">
                <a:avLst/>
              </a:prstGeom>
              <a:solidFill>
                <a:srgbClr val="F5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66" name="Rectangle 54"/>
              <p:cNvSpPr>
                <a:spLocks noChangeArrowheads="1"/>
              </p:cNvSpPr>
              <p:nvPr/>
            </p:nvSpPr>
            <p:spPr bwMode="auto">
              <a:xfrm>
                <a:off x="1718" y="1220"/>
                <a:ext cx="3136" cy="1"/>
              </a:xfrm>
              <a:prstGeom prst="rect">
                <a:avLst/>
              </a:prstGeom>
              <a:solidFill>
                <a:srgbClr val="F7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67" name="Rectangle 55"/>
              <p:cNvSpPr>
                <a:spLocks noChangeArrowheads="1"/>
              </p:cNvSpPr>
              <p:nvPr/>
            </p:nvSpPr>
            <p:spPr bwMode="auto">
              <a:xfrm>
                <a:off x="1718" y="1221"/>
                <a:ext cx="3136" cy="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68" name="Rectangle 56"/>
              <p:cNvSpPr>
                <a:spLocks noChangeArrowheads="1"/>
              </p:cNvSpPr>
              <p:nvPr/>
            </p:nvSpPr>
            <p:spPr bwMode="auto">
              <a:xfrm>
                <a:off x="1718" y="1222"/>
                <a:ext cx="3136" cy="1"/>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69" name="Rectangle 57"/>
              <p:cNvSpPr>
                <a:spLocks noChangeArrowheads="1"/>
              </p:cNvSpPr>
              <p:nvPr/>
            </p:nvSpPr>
            <p:spPr bwMode="auto">
              <a:xfrm>
                <a:off x="1718" y="1223"/>
                <a:ext cx="3136"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70" name="Rectangle 58"/>
              <p:cNvSpPr>
                <a:spLocks noChangeArrowheads="1"/>
              </p:cNvSpPr>
              <p:nvPr/>
            </p:nvSpPr>
            <p:spPr bwMode="auto">
              <a:xfrm>
                <a:off x="1718" y="1225"/>
                <a:ext cx="3136"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71" name="Rectangle 59"/>
              <p:cNvSpPr>
                <a:spLocks noChangeArrowheads="1"/>
              </p:cNvSpPr>
              <p:nvPr/>
            </p:nvSpPr>
            <p:spPr bwMode="auto">
              <a:xfrm>
                <a:off x="1718" y="989"/>
                <a:ext cx="3136" cy="23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72" name="Rectangle 62"/>
              <p:cNvSpPr>
                <a:spLocks noChangeArrowheads="1"/>
              </p:cNvSpPr>
              <p:nvPr/>
            </p:nvSpPr>
            <p:spPr bwMode="auto">
              <a:xfrm>
                <a:off x="1718" y="1297"/>
                <a:ext cx="3136"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73" name="Rectangle 63"/>
              <p:cNvSpPr>
                <a:spLocks noChangeArrowheads="1"/>
              </p:cNvSpPr>
              <p:nvPr/>
            </p:nvSpPr>
            <p:spPr bwMode="auto">
              <a:xfrm>
                <a:off x="1718" y="1324"/>
                <a:ext cx="3136" cy="19"/>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74" name="Rectangle 64"/>
              <p:cNvSpPr>
                <a:spLocks noChangeArrowheads="1"/>
              </p:cNvSpPr>
              <p:nvPr/>
            </p:nvSpPr>
            <p:spPr bwMode="auto">
              <a:xfrm>
                <a:off x="1718" y="1343"/>
                <a:ext cx="3136" cy="1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75" name="Rectangle 65"/>
              <p:cNvSpPr>
                <a:spLocks noChangeArrowheads="1"/>
              </p:cNvSpPr>
              <p:nvPr/>
            </p:nvSpPr>
            <p:spPr bwMode="auto">
              <a:xfrm>
                <a:off x="1718" y="1355"/>
                <a:ext cx="3136" cy="1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76" name="Rectangle 66"/>
              <p:cNvSpPr>
                <a:spLocks noChangeArrowheads="1"/>
              </p:cNvSpPr>
              <p:nvPr/>
            </p:nvSpPr>
            <p:spPr bwMode="auto">
              <a:xfrm>
                <a:off x="1718" y="1366"/>
                <a:ext cx="3136" cy="9"/>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77" name="Rectangle 67"/>
              <p:cNvSpPr>
                <a:spLocks noChangeArrowheads="1"/>
              </p:cNvSpPr>
              <p:nvPr/>
            </p:nvSpPr>
            <p:spPr bwMode="auto">
              <a:xfrm>
                <a:off x="1718" y="1375"/>
                <a:ext cx="3136" cy="9"/>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78" name="Rectangle 68"/>
              <p:cNvSpPr>
                <a:spLocks noChangeArrowheads="1"/>
              </p:cNvSpPr>
              <p:nvPr/>
            </p:nvSpPr>
            <p:spPr bwMode="auto">
              <a:xfrm>
                <a:off x="1718" y="1384"/>
                <a:ext cx="3136" cy="7"/>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79" name="Rectangle 69"/>
              <p:cNvSpPr>
                <a:spLocks noChangeArrowheads="1"/>
              </p:cNvSpPr>
              <p:nvPr/>
            </p:nvSpPr>
            <p:spPr bwMode="auto">
              <a:xfrm>
                <a:off x="1718" y="1391"/>
                <a:ext cx="3136" cy="8"/>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80" name="Rectangle 70"/>
              <p:cNvSpPr>
                <a:spLocks noChangeArrowheads="1"/>
              </p:cNvSpPr>
              <p:nvPr/>
            </p:nvSpPr>
            <p:spPr bwMode="auto">
              <a:xfrm>
                <a:off x="1718" y="1399"/>
                <a:ext cx="3136" cy="7"/>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81" name="Rectangle 71"/>
              <p:cNvSpPr>
                <a:spLocks noChangeArrowheads="1"/>
              </p:cNvSpPr>
              <p:nvPr/>
            </p:nvSpPr>
            <p:spPr bwMode="auto">
              <a:xfrm>
                <a:off x="1718" y="1406"/>
                <a:ext cx="3136" cy="7"/>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82" name="Rectangle 72"/>
              <p:cNvSpPr>
                <a:spLocks noChangeArrowheads="1"/>
              </p:cNvSpPr>
              <p:nvPr/>
            </p:nvSpPr>
            <p:spPr bwMode="auto">
              <a:xfrm>
                <a:off x="1718" y="1413"/>
                <a:ext cx="3136" cy="8"/>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83" name="Rectangle 73"/>
              <p:cNvSpPr>
                <a:spLocks noChangeArrowheads="1"/>
              </p:cNvSpPr>
              <p:nvPr/>
            </p:nvSpPr>
            <p:spPr bwMode="auto">
              <a:xfrm>
                <a:off x="1718" y="1421"/>
                <a:ext cx="3136" cy="7"/>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84" name="Rectangle 74"/>
              <p:cNvSpPr>
                <a:spLocks noChangeArrowheads="1"/>
              </p:cNvSpPr>
              <p:nvPr/>
            </p:nvSpPr>
            <p:spPr bwMode="auto">
              <a:xfrm>
                <a:off x="1718" y="1428"/>
                <a:ext cx="3136" cy="8"/>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85" name="Rectangle 75"/>
              <p:cNvSpPr>
                <a:spLocks noChangeArrowheads="1"/>
              </p:cNvSpPr>
              <p:nvPr/>
            </p:nvSpPr>
            <p:spPr bwMode="auto">
              <a:xfrm>
                <a:off x="1718" y="1436"/>
                <a:ext cx="3136" cy="8"/>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86" name="Rectangle 76"/>
              <p:cNvSpPr>
                <a:spLocks noChangeArrowheads="1"/>
              </p:cNvSpPr>
              <p:nvPr/>
            </p:nvSpPr>
            <p:spPr bwMode="auto">
              <a:xfrm>
                <a:off x="1718" y="1444"/>
                <a:ext cx="3136" cy="8"/>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87" name="Rectangle 77"/>
              <p:cNvSpPr>
                <a:spLocks noChangeArrowheads="1"/>
              </p:cNvSpPr>
              <p:nvPr/>
            </p:nvSpPr>
            <p:spPr bwMode="auto">
              <a:xfrm>
                <a:off x="1718" y="1452"/>
                <a:ext cx="3136" cy="10"/>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88" name="Rectangle 78"/>
              <p:cNvSpPr>
                <a:spLocks noChangeArrowheads="1"/>
              </p:cNvSpPr>
              <p:nvPr/>
            </p:nvSpPr>
            <p:spPr bwMode="auto">
              <a:xfrm>
                <a:off x="1718" y="1462"/>
                <a:ext cx="3136" cy="13"/>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89" name="Rectangle 79"/>
              <p:cNvSpPr>
                <a:spLocks noChangeArrowheads="1"/>
              </p:cNvSpPr>
              <p:nvPr/>
            </p:nvSpPr>
            <p:spPr bwMode="auto">
              <a:xfrm>
                <a:off x="1718" y="1475"/>
                <a:ext cx="3136" cy="18"/>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90" name="Rectangle 80"/>
              <p:cNvSpPr>
                <a:spLocks noChangeArrowheads="1"/>
              </p:cNvSpPr>
              <p:nvPr/>
            </p:nvSpPr>
            <p:spPr bwMode="auto">
              <a:xfrm>
                <a:off x="1718" y="1493"/>
                <a:ext cx="3136" cy="25"/>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91" name="Rectangle 81"/>
              <p:cNvSpPr>
                <a:spLocks noChangeArrowheads="1"/>
              </p:cNvSpPr>
              <p:nvPr/>
            </p:nvSpPr>
            <p:spPr bwMode="auto">
              <a:xfrm>
                <a:off x="1718" y="1518"/>
                <a:ext cx="3136" cy="1"/>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92" name="Rectangle 82"/>
              <p:cNvSpPr>
                <a:spLocks noChangeArrowheads="1"/>
              </p:cNvSpPr>
              <p:nvPr/>
            </p:nvSpPr>
            <p:spPr bwMode="auto">
              <a:xfrm>
                <a:off x="1718" y="1519"/>
                <a:ext cx="3136" cy="1"/>
              </a:xfrm>
              <a:prstGeom prst="rect">
                <a:avLst/>
              </a:prstGeom>
              <a:solidFill>
                <a:srgbClr val="DF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93" name="Rectangle 83"/>
              <p:cNvSpPr>
                <a:spLocks noChangeArrowheads="1"/>
              </p:cNvSpPr>
              <p:nvPr/>
            </p:nvSpPr>
            <p:spPr bwMode="auto">
              <a:xfrm>
                <a:off x="1718" y="1520"/>
                <a:ext cx="3136" cy="2"/>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94" name="Rectangle 84"/>
              <p:cNvSpPr>
                <a:spLocks noChangeArrowheads="1"/>
              </p:cNvSpPr>
              <p:nvPr/>
            </p:nvSpPr>
            <p:spPr bwMode="auto">
              <a:xfrm>
                <a:off x="1718" y="1522"/>
                <a:ext cx="3136"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95" name="Rectangle 85"/>
              <p:cNvSpPr>
                <a:spLocks noChangeArrowheads="1"/>
              </p:cNvSpPr>
              <p:nvPr/>
            </p:nvSpPr>
            <p:spPr bwMode="auto">
              <a:xfrm>
                <a:off x="1718" y="1523"/>
                <a:ext cx="3136" cy="1"/>
              </a:xfrm>
              <a:prstGeom prst="rect">
                <a:avLst/>
              </a:prstGeom>
              <a:solidFill>
                <a:srgbClr val="E8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96" name="Rectangle 86"/>
              <p:cNvSpPr>
                <a:spLocks noChangeArrowheads="1"/>
              </p:cNvSpPr>
              <p:nvPr/>
            </p:nvSpPr>
            <p:spPr bwMode="auto">
              <a:xfrm>
                <a:off x="1718" y="1523"/>
                <a:ext cx="3136" cy="1"/>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97" name="Rectangle 87"/>
              <p:cNvSpPr>
                <a:spLocks noChangeArrowheads="1"/>
              </p:cNvSpPr>
              <p:nvPr/>
            </p:nvSpPr>
            <p:spPr bwMode="auto">
              <a:xfrm>
                <a:off x="1718" y="1524"/>
                <a:ext cx="3136"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98" name="Rectangle 88"/>
              <p:cNvSpPr>
                <a:spLocks noChangeArrowheads="1"/>
              </p:cNvSpPr>
              <p:nvPr/>
            </p:nvSpPr>
            <p:spPr bwMode="auto">
              <a:xfrm>
                <a:off x="1718" y="1525"/>
                <a:ext cx="3136"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99" name="Rectangle 89"/>
              <p:cNvSpPr>
                <a:spLocks noChangeArrowheads="1"/>
              </p:cNvSpPr>
              <p:nvPr/>
            </p:nvSpPr>
            <p:spPr bwMode="auto">
              <a:xfrm>
                <a:off x="1718" y="1526"/>
                <a:ext cx="3136" cy="1"/>
              </a:xfrm>
              <a:prstGeom prst="rect">
                <a:avLst/>
              </a:prstGeom>
              <a:solidFill>
                <a:srgbClr val="F5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00" name="Rectangle 90"/>
              <p:cNvSpPr>
                <a:spLocks noChangeArrowheads="1"/>
              </p:cNvSpPr>
              <p:nvPr/>
            </p:nvSpPr>
            <p:spPr bwMode="auto">
              <a:xfrm>
                <a:off x="1718" y="1527"/>
                <a:ext cx="3136" cy="1"/>
              </a:xfrm>
              <a:prstGeom prst="rect">
                <a:avLst/>
              </a:prstGeom>
              <a:solidFill>
                <a:srgbClr val="F7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01" name="Rectangle 91"/>
              <p:cNvSpPr>
                <a:spLocks noChangeArrowheads="1"/>
              </p:cNvSpPr>
              <p:nvPr/>
            </p:nvSpPr>
            <p:spPr bwMode="auto">
              <a:xfrm>
                <a:off x="1718" y="1528"/>
                <a:ext cx="3136" cy="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02" name="Rectangle 92"/>
              <p:cNvSpPr>
                <a:spLocks noChangeArrowheads="1"/>
              </p:cNvSpPr>
              <p:nvPr/>
            </p:nvSpPr>
            <p:spPr bwMode="auto">
              <a:xfrm>
                <a:off x="1718" y="1528"/>
                <a:ext cx="3136" cy="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03" name="Rectangle 93"/>
              <p:cNvSpPr>
                <a:spLocks noChangeArrowheads="1"/>
              </p:cNvSpPr>
              <p:nvPr/>
            </p:nvSpPr>
            <p:spPr bwMode="auto">
              <a:xfrm>
                <a:off x="1718" y="1530"/>
                <a:ext cx="3136"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04" name="Rectangle 94"/>
              <p:cNvSpPr>
                <a:spLocks noChangeArrowheads="1"/>
              </p:cNvSpPr>
              <p:nvPr/>
            </p:nvSpPr>
            <p:spPr bwMode="auto">
              <a:xfrm>
                <a:off x="1718" y="1532"/>
                <a:ext cx="3136"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05" name="Rectangle 95"/>
              <p:cNvSpPr>
                <a:spLocks noChangeArrowheads="1"/>
              </p:cNvSpPr>
              <p:nvPr/>
            </p:nvSpPr>
            <p:spPr bwMode="auto">
              <a:xfrm>
                <a:off x="1718" y="1297"/>
                <a:ext cx="3136"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406" name="Rectangle 96"/>
              <p:cNvSpPr>
                <a:spLocks noChangeArrowheads="1"/>
              </p:cNvSpPr>
              <p:nvPr/>
            </p:nvSpPr>
            <p:spPr bwMode="auto">
              <a:xfrm>
                <a:off x="1912" y="1345"/>
                <a:ext cx="28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2000" b="1" i="0" u="none" strike="noStrike" cap="none" normalizeH="0" baseline="0" dirty="0">
                    <a:ln>
                      <a:noFill/>
                    </a:ln>
                    <a:solidFill>
                      <a:srgbClr val="000000"/>
                    </a:solidFill>
                    <a:effectLst/>
                    <a:latin typeface="Calibri" pitchFamily="34" charset="0"/>
                    <a:cs typeface="Arial" pitchFamily="34" charset="0"/>
                  </a:rPr>
                  <a:t>MODELOS DE CONTABILIDAD</a:t>
                </a:r>
                <a:endParaRPr kumimoji="0" lang="es-CO" sz="2000" b="0" i="0" u="none" strike="noStrike" cap="none" normalizeH="0" baseline="0" dirty="0">
                  <a:ln>
                    <a:noFill/>
                  </a:ln>
                  <a:solidFill>
                    <a:srgbClr val="000000"/>
                  </a:solidFill>
                  <a:effectLst/>
                  <a:latin typeface="Arial" pitchFamily="34" charset="0"/>
                  <a:cs typeface="Arial" pitchFamily="34" charset="0"/>
                </a:endParaRPr>
              </a:p>
            </p:txBody>
          </p:sp>
          <p:sp>
            <p:nvSpPr>
              <p:cNvPr id="407" name="Rectangle 97"/>
              <p:cNvSpPr>
                <a:spLocks noChangeArrowheads="1"/>
              </p:cNvSpPr>
              <p:nvPr/>
            </p:nvSpPr>
            <p:spPr bwMode="auto">
              <a:xfrm>
                <a:off x="106" y="1632"/>
                <a:ext cx="1981"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08" name="Rectangle 98"/>
              <p:cNvSpPr>
                <a:spLocks noChangeArrowheads="1"/>
              </p:cNvSpPr>
              <p:nvPr/>
            </p:nvSpPr>
            <p:spPr bwMode="auto">
              <a:xfrm>
                <a:off x="106" y="1666"/>
                <a:ext cx="1981" cy="2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09" name="Rectangle 99"/>
              <p:cNvSpPr>
                <a:spLocks noChangeArrowheads="1"/>
              </p:cNvSpPr>
              <p:nvPr/>
            </p:nvSpPr>
            <p:spPr bwMode="auto">
              <a:xfrm>
                <a:off x="106" y="1688"/>
                <a:ext cx="1981" cy="17"/>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10" name="Rectangle 100"/>
              <p:cNvSpPr>
                <a:spLocks noChangeArrowheads="1"/>
              </p:cNvSpPr>
              <p:nvPr/>
            </p:nvSpPr>
            <p:spPr bwMode="auto">
              <a:xfrm>
                <a:off x="106" y="1705"/>
                <a:ext cx="1981" cy="13"/>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11" name="Rectangle 101"/>
              <p:cNvSpPr>
                <a:spLocks noChangeArrowheads="1"/>
              </p:cNvSpPr>
              <p:nvPr/>
            </p:nvSpPr>
            <p:spPr bwMode="auto">
              <a:xfrm>
                <a:off x="106" y="1718"/>
                <a:ext cx="1981" cy="10"/>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12" name="Rectangle 102"/>
              <p:cNvSpPr>
                <a:spLocks noChangeArrowheads="1"/>
              </p:cNvSpPr>
              <p:nvPr/>
            </p:nvSpPr>
            <p:spPr bwMode="auto">
              <a:xfrm>
                <a:off x="106" y="1728"/>
                <a:ext cx="1981" cy="12"/>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13" name="Rectangle 103"/>
              <p:cNvSpPr>
                <a:spLocks noChangeArrowheads="1"/>
              </p:cNvSpPr>
              <p:nvPr/>
            </p:nvSpPr>
            <p:spPr bwMode="auto">
              <a:xfrm>
                <a:off x="106" y="1740"/>
                <a:ext cx="1981" cy="9"/>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14" name="Rectangle 104"/>
              <p:cNvSpPr>
                <a:spLocks noChangeArrowheads="1"/>
              </p:cNvSpPr>
              <p:nvPr/>
            </p:nvSpPr>
            <p:spPr bwMode="auto">
              <a:xfrm>
                <a:off x="106" y="1749"/>
                <a:ext cx="1981" cy="9"/>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15" name="Rectangle 105"/>
              <p:cNvSpPr>
                <a:spLocks noChangeArrowheads="1"/>
              </p:cNvSpPr>
              <p:nvPr/>
            </p:nvSpPr>
            <p:spPr bwMode="auto">
              <a:xfrm>
                <a:off x="106" y="1758"/>
                <a:ext cx="1981" cy="10"/>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16" name="Rectangle 106"/>
              <p:cNvSpPr>
                <a:spLocks noChangeArrowheads="1"/>
              </p:cNvSpPr>
              <p:nvPr/>
            </p:nvSpPr>
            <p:spPr bwMode="auto">
              <a:xfrm>
                <a:off x="106" y="1768"/>
                <a:ext cx="1981" cy="8"/>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17" name="Rectangle 107"/>
              <p:cNvSpPr>
                <a:spLocks noChangeArrowheads="1"/>
              </p:cNvSpPr>
              <p:nvPr/>
            </p:nvSpPr>
            <p:spPr bwMode="auto">
              <a:xfrm>
                <a:off x="106" y="1776"/>
                <a:ext cx="1981" cy="9"/>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18" name="Rectangle 108"/>
              <p:cNvSpPr>
                <a:spLocks noChangeArrowheads="1"/>
              </p:cNvSpPr>
              <p:nvPr/>
            </p:nvSpPr>
            <p:spPr bwMode="auto">
              <a:xfrm>
                <a:off x="106" y="1785"/>
                <a:ext cx="1981" cy="9"/>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19" name="Rectangle 109"/>
              <p:cNvSpPr>
                <a:spLocks noChangeArrowheads="1"/>
              </p:cNvSpPr>
              <p:nvPr/>
            </p:nvSpPr>
            <p:spPr bwMode="auto">
              <a:xfrm>
                <a:off x="106" y="1794"/>
                <a:ext cx="1981" cy="10"/>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20" name="Rectangle 110"/>
              <p:cNvSpPr>
                <a:spLocks noChangeArrowheads="1"/>
              </p:cNvSpPr>
              <p:nvPr/>
            </p:nvSpPr>
            <p:spPr bwMode="auto">
              <a:xfrm>
                <a:off x="106" y="1804"/>
                <a:ext cx="1981" cy="10"/>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21" name="Rectangle 111"/>
              <p:cNvSpPr>
                <a:spLocks noChangeArrowheads="1"/>
              </p:cNvSpPr>
              <p:nvPr/>
            </p:nvSpPr>
            <p:spPr bwMode="auto">
              <a:xfrm>
                <a:off x="106" y="1814"/>
                <a:ext cx="1981" cy="1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22" name="Rectangle 112"/>
              <p:cNvSpPr>
                <a:spLocks noChangeArrowheads="1"/>
              </p:cNvSpPr>
              <p:nvPr/>
            </p:nvSpPr>
            <p:spPr bwMode="auto">
              <a:xfrm>
                <a:off x="106" y="1825"/>
                <a:ext cx="1981" cy="12"/>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23" name="Rectangle 113"/>
              <p:cNvSpPr>
                <a:spLocks noChangeArrowheads="1"/>
              </p:cNvSpPr>
              <p:nvPr/>
            </p:nvSpPr>
            <p:spPr bwMode="auto">
              <a:xfrm>
                <a:off x="106" y="1837"/>
                <a:ext cx="1981" cy="16"/>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24" name="Rectangle 114"/>
              <p:cNvSpPr>
                <a:spLocks noChangeArrowheads="1"/>
              </p:cNvSpPr>
              <p:nvPr/>
            </p:nvSpPr>
            <p:spPr bwMode="auto">
              <a:xfrm>
                <a:off x="106" y="1853"/>
                <a:ext cx="1981" cy="22"/>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25" name="Rectangle 115"/>
              <p:cNvSpPr>
                <a:spLocks noChangeArrowheads="1"/>
              </p:cNvSpPr>
              <p:nvPr/>
            </p:nvSpPr>
            <p:spPr bwMode="auto">
              <a:xfrm>
                <a:off x="106" y="1875"/>
                <a:ext cx="1981" cy="31"/>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26" name="Rectangle 116"/>
              <p:cNvSpPr>
                <a:spLocks noChangeArrowheads="1"/>
              </p:cNvSpPr>
              <p:nvPr/>
            </p:nvSpPr>
            <p:spPr bwMode="auto">
              <a:xfrm>
                <a:off x="106" y="1906"/>
                <a:ext cx="1981" cy="2"/>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27" name="Rectangle 117"/>
              <p:cNvSpPr>
                <a:spLocks noChangeArrowheads="1"/>
              </p:cNvSpPr>
              <p:nvPr/>
            </p:nvSpPr>
            <p:spPr bwMode="auto">
              <a:xfrm>
                <a:off x="106" y="1908"/>
                <a:ext cx="1981" cy="2"/>
              </a:xfrm>
              <a:prstGeom prst="rect">
                <a:avLst/>
              </a:prstGeom>
              <a:solidFill>
                <a:srgbClr val="E0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28" name="Rectangle 118"/>
              <p:cNvSpPr>
                <a:spLocks noChangeArrowheads="1"/>
              </p:cNvSpPr>
              <p:nvPr/>
            </p:nvSpPr>
            <p:spPr bwMode="auto">
              <a:xfrm>
                <a:off x="106" y="1910"/>
                <a:ext cx="1981" cy="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29" name="Rectangle 119"/>
              <p:cNvSpPr>
                <a:spLocks noChangeArrowheads="1"/>
              </p:cNvSpPr>
              <p:nvPr/>
            </p:nvSpPr>
            <p:spPr bwMode="auto">
              <a:xfrm>
                <a:off x="106" y="1911"/>
                <a:ext cx="1981"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30" name="Rectangle 120"/>
              <p:cNvSpPr>
                <a:spLocks noChangeArrowheads="1"/>
              </p:cNvSpPr>
              <p:nvPr/>
            </p:nvSpPr>
            <p:spPr bwMode="auto">
              <a:xfrm>
                <a:off x="106" y="1911"/>
                <a:ext cx="1981" cy="1"/>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31" name="Rectangle 121"/>
              <p:cNvSpPr>
                <a:spLocks noChangeArrowheads="1"/>
              </p:cNvSpPr>
              <p:nvPr/>
            </p:nvSpPr>
            <p:spPr bwMode="auto">
              <a:xfrm>
                <a:off x="106" y="1912"/>
                <a:ext cx="1981" cy="1"/>
              </a:xfrm>
              <a:prstGeom prst="rect">
                <a:avLst/>
              </a:prstGeom>
              <a:solidFill>
                <a:srgbClr val="EAF4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32" name="Rectangle 122"/>
              <p:cNvSpPr>
                <a:spLocks noChangeArrowheads="1"/>
              </p:cNvSpPr>
              <p:nvPr/>
            </p:nvSpPr>
            <p:spPr bwMode="auto">
              <a:xfrm>
                <a:off x="106" y="1913"/>
                <a:ext cx="1981" cy="1"/>
              </a:xfrm>
              <a:prstGeom prst="rect">
                <a:avLst/>
              </a:prstGeom>
              <a:solidFill>
                <a:srgbClr val="EC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33" name="Rectangle 123"/>
              <p:cNvSpPr>
                <a:spLocks noChangeArrowheads="1"/>
              </p:cNvSpPr>
              <p:nvPr/>
            </p:nvSpPr>
            <p:spPr bwMode="auto">
              <a:xfrm>
                <a:off x="106" y="1914"/>
                <a:ext cx="1981"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34" name="Rectangle 124"/>
              <p:cNvSpPr>
                <a:spLocks noChangeArrowheads="1"/>
              </p:cNvSpPr>
              <p:nvPr/>
            </p:nvSpPr>
            <p:spPr bwMode="auto">
              <a:xfrm>
                <a:off x="106" y="1915"/>
                <a:ext cx="1981"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35" name="Rectangle 125"/>
              <p:cNvSpPr>
                <a:spLocks noChangeArrowheads="1"/>
              </p:cNvSpPr>
              <p:nvPr/>
            </p:nvSpPr>
            <p:spPr bwMode="auto">
              <a:xfrm>
                <a:off x="106" y="1916"/>
                <a:ext cx="1981" cy="1"/>
              </a:xfrm>
              <a:prstGeom prst="rect">
                <a:avLst/>
              </a:prstGeom>
              <a:solidFill>
                <a:srgbClr val="F4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36" name="Rectangle 126"/>
              <p:cNvSpPr>
                <a:spLocks noChangeArrowheads="1"/>
              </p:cNvSpPr>
              <p:nvPr/>
            </p:nvSpPr>
            <p:spPr bwMode="auto">
              <a:xfrm>
                <a:off x="106" y="1916"/>
                <a:ext cx="1981" cy="1"/>
              </a:xfrm>
              <a:prstGeom prst="rect">
                <a:avLst/>
              </a:prstGeom>
              <a:solidFill>
                <a:srgbClr val="F6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37" name="Rectangle 127"/>
              <p:cNvSpPr>
                <a:spLocks noChangeArrowheads="1"/>
              </p:cNvSpPr>
              <p:nvPr/>
            </p:nvSpPr>
            <p:spPr bwMode="auto">
              <a:xfrm>
                <a:off x="106" y="1917"/>
                <a:ext cx="1981" cy="2"/>
              </a:xfrm>
              <a:prstGeom prst="rect">
                <a:avLst/>
              </a:prstGeom>
              <a:solidFill>
                <a:srgbClr val="F8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38" name="Rectangle 128"/>
              <p:cNvSpPr>
                <a:spLocks noChangeArrowheads="1"/>
              </p:cNvSpPr>
              <p:nvPr/>
            </p:nvSpPr>
            <p:spPr bwMode="auto">
              <a:xfrm>
                <a:off x="106" y="1919"/>
                <a:ext cx="1981" cy="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39" name="Rectangle 129"/>
              <p:cNvSpPr>
                <a:spLocks noChangeArrowheads="1"/>
              </p:cNvSpPr>
              <p:nvPr/>
            </p:nvSpPr>
            <p:spPr bwMode="auto">
              <a:xfrm>
                <a:off x="106" y="1921"/>
                <a:ext cx="1981"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40" name="Rectangle 130"/>
              <p:cNvSpPr>
                <a:spLocks noChangeArrowheads="1"/>
              </p:cNvSpPr>
              <p:nvPr/>
            </p:nvSpPr>
            <p:spPr bwMode="auto">
              <a:xfrm>
                <a:off x="106" y="1923"/>
                <a:ext cx="198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41" name="Rectangle 131"/>
              <p:cNvSpPr>
                <a:spLocks noChangeArrowheads="1"/>
              </p:cNvSpPr>
              <p:nvPr/>
            </p:nvSpPr>
            <p:spPr bwMode="auto">
              <a:xfrm>
                <a:off x="106" y="1632"/>
                <a:ext cx="1981" cy="292"/>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442" name="Rectangle 134"/>
              <p:cNvSpPr>
                <a:spLocks noChangeArrowheads="1"/>
              </p:cNvSpPr>
              <p:nvPr/>
            </p:nvSpPr>
            <p:spPr bwMode="auto">
              <a:xfrm>
                <a:off x="543" y="2024"/>
                <a:ext cx="1464" cy="2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43" name="Rectangle 135"/>
              <p:cNvSpPr>
                <a:spLocks noChangeArrowheads="1"/>
              </p:cNvSpPr>
              <p:nvPr/>
            </p:nvSpPr>
            <p:spPr bwMode="auto">
              <a:xfrm>
                <a:off x="543" y="2024"/>
                <a:ext cx="1464" cy="235"/>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444" name="Rectangle 136"/>
              <p:cNvSpPr>
                <a:spLocks noChangeArrowheads="1"/>
              </p:cNvSpPr>
              <p:nvPr/>
            </p:nvSpPr>
            <p:spPr bwMode="auto">
              <a:xfrm>
                <a:off x="593" y="2104"/>
                <a:ext cx="136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1" i="0" u="none" strike="noStrike" cap="none" normalizeH="0" baseline="0" dirty="0">
                    <a:ln>
                      <a:noFill/>
                    </a:ln>
                    <a:solidFill>
                      <a:srgbClr val="000000"/>
                    </a:solidFill>
                    <a:effectLst/>
                    <a:latin typeface="Calibri" pitchFamily="34" charset="0"/>
                    <a:cs typeface="Arial" pitchFamily="34" charset="0"/>
                  </a:rPr>
                  <a:t>Marco Conceptual</a:t>
                </a:r>
                <a:endParaRPr kumimoji="0" lang="es-CO" sz="1600" b="1" i="0" u="none" strike="noStrike" cap="none" normalizeH="0" baseline="0" dirty="0">
                  <a:ln>
                    <a:noFill/>
                  </a:ln>
                  <a:solidFill>
                    <a:srgbClr val="000000"/>
                  </a:solidFill>
                  <a:effectLst/>
                  <a:latin typeface="Arial" pitchFamily="34" charset="0"/>
                  <a:cs typeface="Arial" pitchFamily="34" charset="0"/>
                </a:endParaRPr>
              </a:p>
            </p:txBody>
          </p:sp>
          <p:sp>
            <p:nvSpPr>
              <p:cNvPr id="445" name="Rectangle 137"/>
              <p:cNvSpPr>
                <a:spLocks noChangeArrowheads="1"/>
              </p:cNvSpPr>
              <p:nvPr/>
            </p:nvSpPr>
            <p:spPr bwMode="auto">
              <a:xfrm>
                <a:off x="543" y="2359"/>
                <a:ext cx="146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46" name="Rectangle 138"/>
              <p:cNvSpPr>
                <a:spLocks noChangeArrowheads="1"/>
              </p:cNvSpPr>
              <p:nvPr/>
            </p:nvSpPr>
            <p:spPr bwMode="auto">
              <a:xfrm>
                <a:off x="543" y="2359"/>
                <a:ext cx="146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447" name="Rectangle 141"/>
              <p:cNvSpPr>
                <a:spLocks noChangeArrowheads="1"/>
              </p:cNvSpPr>
              <p:nvPr/>
            </p:nvSpPr>
            <p:spPr bwMode="auto">
              <a:xfrm>
                <a:off x="543" y="2694"/>
                <a:ext cx="146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48" name="Rectangle 142"/>
              <p:cNvSpPr>
                <a:spLocks noChangeArrowheads="1"/>
              </p:cNvSpPr>
              <p:nvPr/>
            </p:nvSpPr>
            <p:spPr bwMode="auto">
              <a:xfrm>
                <a:off x="543" y="2694"/>
                <a:ext cx="146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450" name="Rectangle 144"/>
              <p:cNvSpPr>
                <a:spLocks noChangeArrowheads="1"/>
              </p:cNvSpPr>
              <p:nvPr/>
            </p:nvSpPr>
            <p:spPr bwMode="auto">
              <a:xfrm>
                <a:off x="543" y="3029"/>
                <a:ext cx="146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51" name="Rectangle 145"/>
              <p:cNvSpPr>
                <a:spLocks noChangeArrowheads="1"/>
              </p:cNvSpPr>
              <p:nvPr/>
            </p:nvSpPr>
            <p:spPr bwMode="auto">
              <a:xfrm>
                <a:off x="543" y="3029"/>
                <a:ext cx="146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453" name="Rectangle 147"/>
              <p:cNvSpPr>
                <a:spLocks noChangeArrowheads="1"/>
              </p:cNvSpPr>
              <p:nvPr/>
            </p:nvSpPr>
            <p:spPr bwMode="auto">
              <a:xfrm>
                <a:off x="556" y="3327"/>
                <a:ext cx="1474" cy="2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54" name="Rectangle 148"/>
              <p:cNvSpPr>
                <a:spLocks noChangeArrowheads="1"/>
              </p:cNvSpPr>
              <p:nvPr/>
            </p:nvSpPr>
            <p:spPr bwMode="auto">
              <a:xfrm>
                <a:off x="556" y="3327"/>
                <a:ext cx="1402" cy="23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456" name="Rectangle 150"/>
              <p:cNvSpPr>
                <a:spLocks noChangeArrowheads="1"/>
              </p:cNvSpPr>
              <p:nvPr/>
            </p:nvSpPr>
            <p:spPr bwMode="auto">
              <a:xfrm>
                <a:off x="2185" y="1632"/>
                <a:ext cx="1981"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57" name="Rectangle 151"/>
              <p:cNvSpPr>
                <a:spLocks noChangeArrowheads="1"/>
              </p:cNvSpPr>
              <p:nvPr/>
            </p:nvSpPr>
            <p:spPr bwMode="auto">
              <a:xfrm>
                <a:off x="2185" y="1666"/>
                <a:ext cx="1981" cy="2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58" name="Rectangle 152"/>
              <p:cNvSpPr>
                <a:spLocks noChangeArrowheads="1"/>
              </p:cNvSpPr>
              <p:nvPr/>
            </p:nvSpPr>
            <p:spPr bwMode="auto">
              <a:xfrm>
                <a:off x="2185" y="1688"/>
                <a:ext cx="1981" cy="17"/>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59" name="Rectangle 153"/>
              <p:cNvSpPr>
                <a:spLocks noChangeArrowheads="1"/>
              </p:cNvSpPr>
              <p:nvPr/>
            </p:nvSpPr>
            <p:spPr bwMode="auto">
              <a:xfrm>
                <a:off x="2185" y="1705"/>
                <a:ext cx="1981" cy="13"/>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60" name="Rectangle 154"/>
              <p:cNvSpPr>
                <a:spLocks noChangeArrowheads="1"/>
              </p:cNvSpPr>
              <p:nvPr/>
            </p:nvSpPr>
            <p:spPr bwMode="auto">
              <a:xfrm>
                <a:off x="2185" y="1718"/>
                <a:ext cx="1981" cy="10"/>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61" name="Rectangle 155"/>
              <p:cNvSpPr>
                <a:spLocks noChangeArrowheads="1"/>
              </p:cNvSpPr>
              <p:nvPr/>
            </p:nvSpPr>
            <p:spPr bwMode="auto">
              <a:xfrm>
                <a:off x="2185" y="1728"/>
                <a:ext cx="1981" cy="12"/>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62" name="Rectangle 156"/>
              <p:cNvSpPr>
                <a:spLocks noChangeArrowheads="1"/>
              </p:cNvSpPr>
              <p:nvPr/>
            </p:nvSpPr>
            <p:spPr bwMode="auto">
              <a:xfrm>
                <a:off x="2185" y="1740"/>
                <a:ext cx="1981" cy="9"/>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63" name="Rectangle 158"/>
              <p:cNvSpPr>
                <a:spLocks noChangeArrowheads="1"/>
              </p:cNvSpPr>
              <p:nvPr/>
            </p:nvSpPr>
            <p:spPr bwMode="auto">
              <a:xfrm>
                <a:off x="2185" y="1758"/>
                <a:ext cx="1981" cy="10"/>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64" name="Rectangle 159"/>
              <p:cNvSpPr>
                <a:spLocks noChangeArrowheads="1"/>
              </p:cNvSpPr>
              <p:nvPr/>
            </p:nvSpPr>
            <p:spPr bwMode="auto">
              <a:xfrm>
                <a:off x="2185" y="1768"/>
                <a:ext cx="1981" cy="8"/>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65" name="Rectangle 160"/>
              <p:cNvSpPr>
                <a:spLocks noChangeArrowheads="1"/>
              </p:cNvSpPr>
              <p:nvPr/>
            </p:nvSpPr>
            <p:spPr bwMode="auto">
              <a:xfrm>
                <a:off x="2185" y="1776"/>
                <a:ext cx="1981" cy="9"/>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66" name="Rectangle 161"/>
              <p:cNvSpPr>
                <a:spLocks noChangeArrowheads="1"/>
              </p:cNvSpPr>
              <p:nvPr/>
            </p:nvSpPr>
            <p:spPr bwMode="auto">
              <a:xfrm>
                <a:off x="2185" y="1785"/>
                <a:ext cx="1981" cy="9"/>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67" name="Rectangle 162"/>
              <p:cNvSpPr>
                <a:spLocks noChangeArrowheads="1"/>
              </p:cNvSpPr>
              <p:nvPr/>
            </p:nvSpPr>
            <p:spPr bwMode="auto">
              <a:xfrm>
                <a:off x="2185" y="1794"/>
                <a:ext cx="1981" cy="10"/>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68" name="Rectangle 163"/>
              <p:cNvSpPr>
                <a:spLocks noChangeArrowheads="1"/>
              </p:cNvSpPr>
              <p:nvPr/>
            </p:nvSpPr>
            <p:spPr bwMode="auto">
              <a:xfrm>
                <a:off x="2185" y="1804"/>
                <a:ext cx="1981" cy="10"/>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69" name="Rectangle 164"/>
              <p:cNvSpPr>
                <a:spLocks noChangeArrowheads="1"/>
              </p:cNvSpPr>
              <p:nvPr/>
            </p:nvSpPr>
            <p:spPr bwMode="auto">
              <a:xfrm>
                <a:off x="2185" y="1814"/>
                <a:ext cx="1981" cy="1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70" name="Rectangle 165"/>
              <p:cNvSpPr>
                <a:spLocks noChangeArrowheads="1"/>
              </p:cNvSpPr>
              <p:nvPr/>
            </p:nvSpPr>
            <p:spPr bwMode="auto">
              <a:xfrm>
                <a:off x="2185" y="1825"/>
                <a:ext cx="1981" cy="12"/>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71" name="Rectangle 166"/>
              <p:cNvSpPr>
                <a:spLocks noChangeArrowheads="1"/>
              </p:cNvSpPr>
              <p:nvPr/>
            </p:nvSpPr>
            <p:spPr bwMode="auto">
              <a:xfrm>
                <a:off x="2185" y="1837"/>
                <a:ext cx="1981" cy="16"/>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72" name="Rectangle 167"/>
              <p:cNvSpPr>
                <a:spLocks noChangeArrowheads="1"/>
              </p:cNvSpPr>
              <p:nvPr/>
            </p:nvSpPr>
            <p:spPr bwMode="auto">
              <a:xfrm>
                <a:off x="2185" y="1853"/>
                <a:ext cx="1981" cy="22"/>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73" name="Rectangle 168"/>
              <p:cNvSpPr>
                <a:spLocks noChangeArrowheads="1"/>
              </p:cNvSpPr>
              <p:nvPr/>
            </p:nvSpPr>
            <p:spPr bwMode="auto">
              <a:xfrm flipV="1">
                <a:off x="2185" y="1846"/>
                <a:ext cx="1981" cy="29"/>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74" name="Rectangle 169"/>
              <p:cNvSpPr>
                <a:spLocks noChangeArrowheads="1"/>
              </p:cNvSpPr>
              <p:nvPr/>
            </p:nvSpPr>
            <p:spPr bwMode="auto">
              <a:xfrm>
                <a:off x="2185" y="1906"/>
                <a:ext cx="1981" cy="2"/>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75" name="Rectangle 170"/>
              <p:cNvSpPr>
                <a:spLocks noChangeArrowheads="1"/>
              </p:cNvSpPr>
              <p:nvPr/>
            </p:nvSpPr>
            <p:spPr bwMode="auto">
              <a:xfrm>
                <a:off x="2185" y="1908"/>
                <a:ext cx="1981" cy="2"/>
              </a:xfrm>
              <a:prstGeom prst="rect">
                <a:avLst/>
              </a:prstGeom>
              <a:solidFill>
                <a:srgbClr val="E0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76" name="Rectangle 171"/>
              <p:cNvSpPr>
                <a:spLocks noChangeArrowheads="1"/>
              </p:cNvSpPr>
              <p:nvPr/>
            </p:nvSpPr>
            <p:spPr bwMode="auto">
              <a:xfrm>
                <a:off x="2185" y="1910"/>
                <a:ext cx="1981" cy="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77" name="Rectangle 172"/>
              <p:cNvSpPr>
                <a:spLocks noChangeArrowheads="1"/>
              </p:cNvSpPr>
              <p:nvPr/>
            </p:nvSpPr>
            <p:spPr bwMode="auto">
              <a:xfrm>
                <a:off x="2185" y="1911"/>
                <a:ext cx="1981"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78" name="Rectangle 173"/>
              <p:cNvSpPr>
                <a:spLocks noChangeArrowheads="1"/>
              </p:cNvSpPr>
              <p:nvPr/>
            </p:nvSpPr>
            <p:spPr bwMode="auto">
              <a:xfrm>
                <a:off x="2185" y="1911"/>
                <a:ext cx="1981" cy="1"/>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79" name="Rectangle 174"/>
              <p:cNvSpPr>
                <a:spLocks noChangeArrowheads="1"/>
              </p:cNvSpPr>
              <p:nvPr/>
            </p:nvSpPr>
            <p:spPr bwMode="auto">
              <a:xfrm>
                <a:off x="2185" y="1912"/>
                <a:ext cx="1981" cy="1"/>
              </a:xfrm>
              <a:prstGeom prst="rect">
                <a:avLst/>
              </a:prstGeom>
              <a:solidFill>
                <a:srgbClr val="EAF4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80" name="Rectangle 175"/>
              <p:cNvSpPr>
                <a:spLocks noChangeArrowheads="1"/>
              </p:cNvSpPr>
              <p:nvPr/>
            </p:nvSpPr>
            <p:spPr bwMode="auto">
              <a:xfrm>
                <a:off x="2185" y="1913"/>
                <a:ext cx="1981" cy="1"/>
              </a:xfrm>
              <a:prstGeom prst="rect">
                <a:avLst/>
              </a:prstGeom>
              <a:solidFill>
                <a:srgbClr val="EC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81" name="Rectangle 176"/>
              <p:cNvSpPr>
                <a:spLocks noChangeArrowheads="1"/>
              </p:cNvSpPr>
              <p:nvPr/>
            </p:nvSpPr>
            <p:spPr bwMode="auto">
              <a:xfrm>
                <a:off x="2185" y="1914"/>
                <a:ext cx="1981"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82" name="Rectangle 177"/>
              <p:cNvSpPr>
                <a:spLocks noChangeArrowheads="1"/>
              </p:cNvSpPr>
              <p:nvPr/>
            </p:nvSpPr>
            <p:spPr bwMode="auto">
              <a:xfrm>
                <a:off x="2185" y="1915"/>
                <a:ext cx="1981"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83" name="Rectangle 178"/>
              <p:cNvSpPr>
                <a:spLocks noChangeArrowheads="1"/>
              </p:cNvSpPr>
              <p:nvPr/>
            </p:nvSpPr>
            <p:spPr bwMode="auto">
              <a:xfrm>
                <a:off x="2185" y="1916"/>
                <a:ext cx="1981" cy="1"/>
              </a:xfrm>
              <a:prstGeom prst="rect">
                <a:avLst/>
              </a:prstGeom>
              <a:solidFill>
                <a:srgbClr val="F4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84" name="Rectangle 179"/>
              <p:cNvSpPr>
                <a:spLocks noChangeArrowheads="1"/>
              </p:cNvSpPr>
              <p:nvPr/>
            </p:nvSpPr>
            <p:spPr bwMode="auto">
              <a:xfrm>
                <a:off x="2185" y="1916"/>
                <a:ext cx="1981" cy="1"/>
              </a:xfrm>
              <a:prstGeom prst="rect">
                <a:avLst/>
              </a:prstGeom>
              <a:solidFill>
                <a:srgbClr val="F6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85" name="Rectangle 180"/>
              <p:cNvSpPr>
                <a:spLocks noChangeArrowheads="1"/>
              </p:cNvSpPr>
              <p:nvPr/>
            </p:nvSpPr>
            <p:spPr bwMode="auto">
              <a:xfrm>
                <a:off x="2185" y="1917"/>
                <a:ext cx="1981" cy="2"/>
              </a:xfrm>
              <a:prstGeom prst="rect">
                <a:avLst/>
              </a:prstGeom>
              <a:solidFill>
                <a:srgbClr val="F8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86" name="Rectangle 181"/>
              <p:cNvSpPr>
                <a:spLocks noChangeArrowheads="1"/>
              </p:cNvSpPr>
              <p:nvPr/>
            </p:nvSpPr>
            <p:spPr bwMode="auto">
              <a:xfrm>
                <a:off x="2185" y="1919"/>
                <a:ext cx="1981" cy="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87" name="Rectangle 182"/>
              <p:cNvSpPr>
                <a:spLocks noChangeArrowheads="1"/>
              </p:cNvSpPr>
              <p:nvPr/>
            </p:nvSpPr>
            <p:spPr bwMode="auto">
              <a:xfrm>
                <a:off x="2185" y="1921"/>
                <a:ext cx="1981"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88" name="Rectangle 183"/>
              <p:cNvSpPr>
                <a:spLocks noChangeArrowheads="1"/>
              </p:cNvSpPr>
              <p:nvPr/>
            </p:nvSpPr>
            <p:spPr bwMode="auto">
              <a:xfrm>
                <a:off x="2185" y="1923"/>
                <a:ext cx="198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89" name="Rectangle 184"/>
              <p:cNvSpPr>
                <a:spLocks noChangeArrowheads="1"/>
              </p:cNvSpPr>
              <p:nvPr/>
            </p:nvSpPr>
            <p:spPr bwMode="auto">
              <a:xfrm>
                <a:off x="2185" y="1632"/>
                <a:ext cx="2034" cy="30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490" name="Rectangle 191"/>
              <p:cNvSpPr>
                <a:spLocks noChangeArrowheads="1"/>
              </p:cNvSpPr>
              <p:nvPr/>
            </p:nvSpPr>
            <p:spPr bwMode="auto">
              <a:xfrm>
                <a:off x="2312" y="2024"/>
                <a:ext cx="1444" cy="235"/>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491" name="Rectangle 192"/>
              <p:cNvSpPr>
                <a:spLocks noChangeArrowheads="1"/>
              </p:cNvSpPr>
              <p:nvPr/>
            </p:nvSpPr>
            <p:spPr bwMode="auto">
              <a:xfrm>
                <a:off x="2309" y="2104"/>
                <a:ext cx="136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600" b="1" i="0" u="none" strike="noStrike" cap="none" normalizeH="0" baseline="0" dirty="0">
                    <a:ln>
                      <a:noFill/>
                    </a:ln>
                    <a:solidFill>
                      <a:srgbClr val="000000"/>
                    </a:solidFill>
                    <a:effectLst/>
                    <a:latin typeface="Calibri" pitchFamily="34" charset="0"/>
                    <a:cs typeface="Arial" pitchFamily="34" charset="0"/>
                  </a:rPr>
                  <a:t>Marco Conceptual</a:t>
                </a:r>
                <a:endParaRPr kumimoji="0" lang="es-CO" sz="1600" b="1" i="0" u="none" strike="noStrike" cap="none" normalizeH="0" baseline="0" dirty="0">
                  <a:ln>
                    <a:noFill/>
                  </a:ln>
                  <a:solidFill>
                    <a:srgbClr val="000000"/>
                  </a:solidFill>
                  <a:effectLst/>
                  <a:latin typeface="Arial" pitchFamily="34" charset="0"/>
                  <a:cs typeface="Arial" pitchFamily="34" charset="0"/>
                </a:endParaRPr>
              </a:p>
            </p:txBody>
          </p:sp>
          <p:sp>
            <p:nvSpPr>
              <p:cNvPr id="492" name="Rectangle 193"/>
              <p:cNvSpPr>
                <a:spLocks noChangeArrowheads="1"/>
              </p:cNvSpPr>
              <p:nvPr/>
            </p:nvSpPr>
            <p:spPr bwMode="auto">
              <a:xfrm>
                <a:off x="2400" y="2350"/>
                <a:ext cx="147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93" name="Rectangle 194"/>
              <p:cNvSpPr>
                <a:spLocks noChangeArrowheads="1"/>
              </p:cNvSpPr>
              <p:nvPr/>
            </p:nvSpPr>
            <p:spPr bwMode="auto">
              <a:xfrm>
                <a:off x="2324" y="2359"/>
                <a:ext cx="141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494" name="Rectangle 199"/>
              <p:cNvSpPr>
                <a:spLocks noChangeArrowheads="1"/>
              </p:cNvSpPr>
              <p:nvPr/>
            </p:nvSpPr>
            <p:spPr bwMode="auto">
              <a:xfrm>
                <a:off x="2308" y="2694"/>
                <a:ext cx="144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495" name="Rectangle 202"/>
              <p:cNvSpPr>
                <a:spLocks noChangeArrowheads="1"/>
              </p:cNvSpPr>
              <p:nvPr/>
            </p:nvSpPr>
            <p:spPr bwMode="auto">
              <a:xfrm>
                <a:off x="2308" y="3029"/>
                <a:ext cx="144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grpSp>
        <p:grpSp>
          <p:nvGrpSpPr>
            <p:cNvPr id="32" name="Group 406"/>
            <p:cNvGrpSpPr>
              <a:grpSpLocks/>
            </p:cNvGrpSpPr>
            <p:nvPr/>
          </p:nvGrpSpPr>
          <p:grpSpPr bwMode="auto">
            <a:xfrm>
              <a:off x="2308" y="1632"/>
              <a:ext cx="4232" cy="1935"/>
              <a:chOff x="2308" y="1632"/>
              <a:chExt cx="4232" cy="1935"/>
            </a:xfrm>
          </p:grpSpPr>
          <p:sp>
            <p:nvSpPr>
              <p:cNvPr id="144" name="Rectangle 206"/>
              <p:cNvSpPr>
                <a:spLocks noChangeArrowheads="1"/>
              </p:cNvSpPr>
              <p:nvPr/>
            </p:nvSpPr>
            <p:spPr bwMode="auto">
              <a:xfrm>
                <a:off x="2308" y="3331"/>
                <a:ext cx="1432"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145" name="Rectangle 208"/>
              <p:cNvSpPr>
                <a:spLocks noChangeArrowheads="1"/>
              </p:cNvSpPr>
              <p:nvPr/>
            </p:nvSpPr>
            <p:spPr bwMode="auto">
              <a:xfrm>
                <a:off x="4322" y="1632"/>
                <a:ext cx="1981"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46" name="Rectangle 209"/>
              <p:cNvSpPr>
                <a:spLocks noChangeArrowheads="1"/>
              </p:cNvSpPr>
              <p:nvPr/>
            </p:nvSpPr>
            <p:spPr bwMode="auto">
              <a:xfrm>
                <a:off x="4322" y="1666"/>
                <a:ext cx="1981" cy="2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47" name="Rectangle 210"/>
              <p:cNvSpPr>
                <a:spLocks noChangeArrowheads="1"/>
              </p:cNvSpPr>
              <p:nvPr/>
            </p:nvSpPr>
            <p:spPr bwMode="auto">
              <a:xfrm>
                <a:off x="4322" y="1688"/>
                <a:ext cx="1981" cy="17"/>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48" name="Rectangle 212"/>
              <p:cNvSpPr>
                <a:spLocks noChangeArrowheads="1"/>
              </p:cNvSpPr>
              <p:nvPr/>
            </p:nvSpPr>
            <p:spPr bwMode="auto">
              <a:xfrm>
                <a:off x="4322" y="1718"/>
                <a:ext cx="1981" cy="10"/>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49" name="Rectangle 213"/>
              <p:cNvSpPr>
                <a:spLocks noChangeArrowheads="1"/>
              </p:cNvSpPr>
              <p:nvPr/>
            </p:nvSpPr>
            <p:spPr bwMode="auto">
              <a:xfrm>
                <a:off x="4322" y="1728"/>
                <a:ext cx="1981" cy="12"/>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50" name="Rectangle 214"/>
              <p:cNvSpPr>
                <a:spLocks noChangeArrowheads="1"/>
              </p:cNvSpPr>
              <p:nvPr/>
            </p:nvSpPr>
            <p:spPr bwMode="auto">
              <a:xfrm>
                <a:off x="4322" y="1740"/>
                <a:ext cx="1981" cy="9"/>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51" name="Rectangle 215"/>
              <p:cNvSpPr>
                <a:spLocks noChangeArrowheads="1"/>
              </p:cNvSpPr>
              <p:nvPr/>
            </p:nvSpPr>
            <p:spPr bwMode="auto">
              <a:xfrm>
                <a:off x="4322" y="1749"/>
                <a:ext cx="1981" cy="9"/>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52" name="Rectangle 216"/>
              <p:cNvSpPr>
                <a:spLocks noChangeArrowheads="1"/>
              </p:cNvSpPr>
              <p:nvPr/>
            </p:nvSpPr>
            <p:spPr bwMode="auto">
              <a:xfrm>
                <a:off x="4322" y="1758"/>
                <a:ext cx="1981" cy="10"/>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53" name="Rectangle 217"/>
              <p:cNvSpPr>
                <a:spLocks noChangeArrowheads="1"/>
              </p:cNvSpPr>
              <p:nvPr/>
            </p:nvSpPr>
            <p:spPr bwMode="auto">
              <a:xfrm>
                <a:off x="4322" y="1768"/>
                <a:ext cx="1981" cy="8"/>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54" name="Rectangle 218"/>
              <p:cNvSpPr>
                <a:spLocks noChangeArrowheads="1"/>
              </p:cNvSpPr>
              <p:nvPr/>
            </p:nvSpPr>
            <p:spPr bwMode="auto">
              <a:xfrm>
                <a:off x="4322" y="1776"/>
                <a:ext cx="1981" cy="9"/>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55" name="Rectangle 219"/>
              <p:cNvSpPr>
                <a:spLocks noChangeArrowheads="1"/>
              </p:cNvSpPr>
              <p:nvPr/>
            </p:nvSpPr>
            <p:spPr bwMode="auto">
              <a:xfrm>
                <a:off x="4322" y="1785"/>
                <a:ext cx="1981" cy="9"/>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56" name="Rectangle 220"/>
              <p:cNvSpPr>
                <a:spLocks noChangeArrowheads="1"/>
              </p:cNvSpPr>
              <p:nvPr/>
            </p:nvSpPr>
            <p:spPr bwMode="auto">
              <a:xfrm>
                <a:off x="4322" y="1794"/>
                <a:ext cx="1981" cy="10"/>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57" name="Rectangle 221"/>
              <p:cNvSpPr>
                <a:spLocks noChangeArrowheads="1"/>
              </p:cNvSpPr>
              <p:nvPr/>
            </p:nvSpPr>
            <p:spPr bwMode="auto">
              <a:xfrm>
                <a:off x="4322" y="1804"/>
                <a:ext cx="1981" cy="10"/>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58" name="Rectangle 222"/>
              <p:cNvSpPr>
                <a:spLocks noChangeArrowheads="1"/>
              </p:cNvSpPr>
              <p:nvPr/>
            </p:nvSpPr>
            <p:spPr bwMode="auto">
              <a:xfrm>
                <a:off x="4322" y="1814"/>
                <a:ext cx="1981" cy="1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59" name="Rectangle 223"/>
              <p:cNvSpPr>
                <a:spLocks noChangeArrowheads="1"/>
              </p:cNvSpPr>
              <p:nvPr/>
            </p:nvSpPr>
            <p:spPr bwMode="auto">
              <a:xfrm>
                <a:off x="4322" y="1825"/>
                <a:ext cx="1981" cy="12"/>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60" name="Rectangle 224"/>
              <p:cNvSpPr>
                <a:spLocks noChangeArrowheads="1"/>
              </p:cNvSpPr>
              <p:nvPr/>
            </p:nvSpPr>
            <p:spPr bwMode="auto">
              <a:xfrm>
                <a:off x="4322" y="1837"/>
                <a:ext cx="1981" cy="16"/>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61" name="Rectangle 225"/>
              <p:cNvSpPr>
                <a:spLocks noChangeArrowheads="1"/>
              </p:cNvSpPr>
              <p:nvPr/>
            </p:nvSpPr>
            <p:spPr bwMode="auto">
              <a:xfrm>
                <a:off x="4322" y="1853"/>
                <a:ext cx="1981" cy="22"/>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62" name="Rectangle 226"/>
              <p:cNvSpPr>
                <a:spLocks noChangeArrowheads="1"/>
              </p:cNvSpPr>
              <p:nvPr/>
            </p:nvSpPr>
            <p:spPr bwMode="auto">
              <a:xfrm>
                <a:off x="4322" y="1875"/>
                <a:ext cx="1981" cy="31"/>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63" name="Rectangle 227"/>
              <p:cNvSpPr>
                <a:spLocks noChangeArrowheads="1"/>
              </p:cNvSpPr>
              <p:nvPr/>
            </p:nvSpPr>
            <p:spPr bwMode="auto">
              <a:xfrm>
                <a:off x="4322" y="1906"/>
                <a:ext cx="1981" cy="2"/>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64" name="Rectangle 228"/>
              <p:cNvSpPr>
                <a:spLocks noChangeArrowheads="1"/>
              </p:cNvSpPr>
              <p:nvPr/>
            </p:nvSpPr>
            <p:spPr bwMode="auto">
              <a:xfrm>
                <a:off x="4322" y="1908"/>
                <a:ext cx="1981" cy="2"/>
              </a:xfrm>
              <a:prstGeom prst="rect">
                <a:avLst/>
              </a:prstGeom>
              <a:solidFill>
                <a:srgbClr val="E0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65" name="Rectangle 229"/>
              <p:cNvSpPr>
                <a:spLocks noChangeArrowheads="1"/>
              </p:cNvSpPr>
              <p:nvPr/>
            </p:nvSpPr>
            <p:spPr bwMode="auto">
              <a:xfrm>
                <a:off x="4322" y="1910"/>
                <a:ext cx="1981" cy="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66" name="Rectangle 230"/>
              <p:cNvSpPr>
                <a:spLocks noChangeArrowheads="1"/>
              </p:cNvSpPr>
              <p:nvPr/>
            </p:nvSpPr>
            <p:spPr bwMode="auto">
              <a:xfrm>
                <a:off x="4322" y="1911"/>
                <a:ext cx="1981"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67" name="Rectangle 231"/>
              <p:cNvSpPr>
                <a:spLocks noChangeArrowheads="1"/>
              </p:cNvSpPr>
              <p:nvPr/>
            </p:nvSpPr>
            <p:spPr bwMode="auto">
              <a:xfrm>
                <a:off x="4322" y="1911"/>
                <a:ext cx="1981" cy="1"/>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68" name="Rectangle 232"/>
              <p:cNvSpPr>
                <a:spLocks noChangeArrowheads="1"/>
              </p:cNvSpPr>
              <p:nvPr/>
            </p:nvSpPr>
            <p:spPr bwMode="auto">
              <a:xfrm>
                <a:off x="4322" y="1912"/>
                <a:ext cx="1981" cy="1"/>
              </a:xfrm>
              <a:prstGeom prst="rect">
                <a:avLst/>
              </a:prstGeom>
              <a:solidFill>
                <a:srgbClr val="EAF4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69" name="Rectangle 233"/>
              <p:cNvSpPr>
                <a:spLocks noChangeArrowheads="1"/>
              </p:cNvSpPr>
              <p:nvPr/>
            </p:nvSpPr>
            <p:spPr bwMode="auto">
              <a:xfrm>
                <a:off x="4322" y="1913"/>
                <a:ext cx="1981" cy="1"/>
              </a:xfrm>
              <a:prstGeom prst="rect">
                <a:avLst/>
              </a:prstGeom>
              <a:solidFill>
                <a:srgbClr val="EC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70" name="Rectangle 234"/>
              <p:cNvSpPr>
                <a:spLocks noChangeArrowheads="1"/>
              </p:cNvSpPr>
              <p:nvPr/>
            </p:nvSpPr>
            <p:spPr bwMode="auto">
              <a:xfrm>
                <a:off x="4322" y="1914"/>
                <a:ext cx="1981"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71" name="Rectangle 235"/>
              <p:cNvSpPr>
                <a:spLocks noChangeArrowheads="1"/>
              </p:cNvSpPr>
              <p:nvPr/>
            </p:nvSpPr>
            <p:spPr bwMode="auto">
              <a:xfrm>
                <a:off x="4322" y="1915"/>
                <a:ext cx="1981"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72" name="Rectangle 236"/>
              <p:cNvSpPr>
                <a:spLocks noChangeArrowheads="1"/>
              </p:cNvSpPr>
              <p:nvPr/>
            </p:nvSpPr>
            <p:spPr bwMode="auto">
              <a:xfrm>
                <a:off x="4322" y="1916"/>
                <a:ext cx="1981" cy="1"/>
              </a:xfrm>
              <a:prstGeom prst="rect">
                <a:avLst/>
              </a:prstGeom>
              <a:solidFill>
                <a:srgbClr val="F4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73" name="Rectangle 237"/>
              <p:cNvSpPr>
                <a:spLocks noChangeArrowheads="1"/>
              </p:cNvSpPr>
              <p:nvPr/>
            </p:nvSpPr>
            <p:spPr bwMode="auto">
              <a:xfrm>
                <a:off x="4322" y="1916"/>
                <a:ext cx="1981" cy="1"/>
              </a:xfrm>
              <a:prstGeom prst="rect">
                <a:avLst/>
              </a:prstGeom>
              <a:solidFill>
                <a:srgbClr val="F6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74" name="Rectangle 238"/>
              <p:cNvSpPr>
                <a:spLocks noChangeArrowheads="1"/>
              </p:cNvSpPr>
              <p:nvPr/>
            </p:nvSpPr>
            <p:spPr bwMode="auto">
              <a:xfrm>
                <a:off x="4322" y="1917"/>
                <a:ext cx="1981" cy="2"/>
              </a:xfrm>
              <a:prstGeom prst="rect">
                <a:avLst/>
              </a:prstGeom>
              <a:solidFill>
                <a:srgbClr val="F8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75" name="Rectangle 239"/>
              <p:cNvSpPr>
                <a:spLocks noChangeArrowheads="1"/>
              </p:cNvSpPr>
              <p:nvPr/>
            </p:nvSpPr>
            <p:spPr bwMode="auto">
              <a:xfrm>
                <a:off x="4322" y="1919"/>
                <a:ext cx="1981" cy="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76" name="Rectangle 240"/>
              <p:cNvSpPr>
                <a:spLocks noChangeArrowheads="1"/>
              </p:cNvSpPr>
              <p:nvPr/>
            </p:nvSpPr>
            <p:spPr bwMode="auto">
              <a:xfrm>
                <a:off x="4322" y="1921"/>
                <a:ext cx="1981"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77" name="Rectangle 241"/>
              <p:cNvSpPr>
                <a:spLocks noChangeArrowheads="1"/>
              </p:cNvSpPr>
              <p:nvPr/>
            </p:nvSpPr>
            <p:spPr bwMode="auto">
              <a:xfrm>
                <a:off x="4322" y="1923"/>
                <a:ext cx="198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78" name="Rectangle 242"/>
              <p:cNvSpPr>
                <a:spLocks noChangeArrowheads="1"/>
              </p:cNvSpPr>
              <p:nvPr/>
            </p:nvSpPr>
            <p:spPr bwMode="auto">
              <a:xfrm>
                <a:off x="4455" y="1632"/>
                <a:ext cx="1848" cy="292"/>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180" name="Rectangle 252"/>
              <p:cNvSpPr>
                <a:spLocks noChangeArrowheads="1"/>
              </p:cNvSpPr>
              <p:nvPr/>
            </p:nvSpPr>
            <p:spPr bwMode="auto">
              <a:xfrm>
                <a:off x="4661" y="2037"/>
                <a:ext cx="1694" cy="1"/>
              </a:xfrm>
              <a:prstGeom prst="rect">
                <a:avLst/>
              </a:prstGeom>
              <a:solidFill>
                <a:srgbClr val="7AC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81" name="Rectangle 254"/>
              <p:cNvSpPr>
                <a:spLocks noChangeArrowheads="1"/>
              </p:cNvSpPr>
              <p:nvPr/>
            </p:nvSpPr>
            <p:spPr bwMode="auto">
              <a:xfrm>
                <a:off x="4661" y="2039"/>
                <a:ext cx="1694" cy="1"/>
              </a:xfrm>
              <a:prstGeom prst="rect">
                <a:avLst/>
              </a:prstGeom>
              <a:solidFill>
                <a:srgbClr val="7EC5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82" name="Rectangle 255"/>
              <p:cNvSpPr>
                <a:spLocks noChangeArrowheads="1"/>
              </p:cNvSpPr>
              <p:nvPr/>
            </p:nvSpPr>
            <p:spPr bwMode="auto">
              <a:xfrm>
                <a:off x="4661" y="2040"/>
                <a:ext cx="1694" cy="1"/>
              </a:xfrm>
              <a:prstGeom prst="rect">
                <a:avLst/>
              </a:prstGeom>
              <a:solidFill>
                <a:srgbClr val="80C6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83" name="Rectangle 256"/>
              <p:cNvSpPr>
                <a:spLocks noChangeArrowheads="1"/>
              </p:cNvSpPr>
              <p:nvPr/>
            </p:nvSpPr>
            <p:spPr bwMode="auto">
              <a:xfrm>
                <a:off x="4661" y="2041"/>
                <a:ext cx="1694" cy="2"/>
              </a:xfrm>
              <a:prstGeom prst="rect">
                <a:avLst/>
              </a:prstGeom>
              <a:solidFill>
                <a:srgbClr val="82C6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84" name="Rectangle 257"/>
              <p:cNvSpPr>
                <a:spLocks noChangeArrowheads="1"/>
              </p:cNvSpPr>
              <p:nvPr/>
            </p:nvSpPr>
            <p:spPr bwMode="auto">
              <a:xfrm>
                <a:off x="4661" y="2043"/>
                <a:ext cx="1694" cy="1"/>
              </a:xfrm>
              <a:prstGeom prst="rect">
                <a:avLst/>
              </a:prstGeom>
              <a:solidFill>
                <a:srgbClr val="85C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85" name="Rectangle 258"/>
              <p:cNvSpPr>
                <a:spLocks noChangeArrowheads="1"/>
              </p:cNvSpPr>
              <p:nvPr/>
            </p:nvSpPr>
            <p:spPr bwMode="auto">
              <a:xfrm>
                <a:off x="4661" y="2044"/>
                <a:ext cx="1694" cy="1"/>
              </a:xfrm>
              <a:prstGeom prst="rect">
                <a:avLst/>
              </a:prstGeom>
              <a:solidFill>
                <a:srgbClr val="87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87" name="Rectangle 261"/>
              <p:cNvSpPr>
                <a:spLocks noChangeArrowheads="1"/>
              </p:cNvSpPr>
              <p:nvPr/>
            </p:nvSpPr>
            <p:spPr bwMode="auto">
              <a:xfrm>
                <a:off x="4661" y="2048"/>
                <a:ext cx="1694" cy="1"/>
              </a:xfrm>
              <a:prstGeom prst="rect">
                <a:avLst/>
              </a:prstGeom>
              <a:solidFill>
                <a:srgbClr val="8E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88" name="Rectangle 262"/>
              <p:cNvSpPr>
                <a:spLocks noChangeArrowheads="1"/>
              </p:cNvSpPr>
              <p:nvPr/>
            </p:nvSpPr>
            <p:spPr bwMode="auto">
              <a:xfrm>
                <a:off x="4661" y="2049"/>
                <a:ext cx="1694" cy="2"/>
              </a:xfrm>
              <a:prstGeom prst="rect">
                <a:avLst/>
              </a:prstGeom>
              <a:solidFill>
                <a:srgbClr val="91CD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90" name="Rectangle 264"/>
              <p:cNvSpPr>
                <a:spLocks noChangeArrowheads="1"/>
              </p:cNvSpPr>
              <p:nvPr/>
            </p:nvSpPr>
            <p:spPr bwMode="auto">
              <a:xfrm>
                <a:off x="4661" y="2053"/>
                <a:ext cx="1694" cy="1"/>
              </a:xfrm>
              <a:prstGeom prst="rect">
                <a:avLst/>
              </a:prstGeom>
              <a:solidFill>
                <a:srgbClr val="96CF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91" name="Rectangle 265"/>
              <p:cNvSpPr>
                <a:spLocks noChangeArrowheads="1"/>
              </p:cNvSpPr>
              <p:nvPr/>
            </p:nvSpPr>
            <p:spPr bwMode="auto">
              <a:xfrm>
                <a:off x="4661" y="2054"/>
                <a:ext cx="1694" cy="1"/>
              </a:xfrm>
              <a:prstGeom prst="rect">
                <a:avLst/>
              </a:prstGeom>
              <a:solidFill>
                <a:srgbClr val="98D0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92" name="Rectangle 267"/>
              <p:cNvSpPr>
                <a:spLocks noChangeArrowheads="1"/>
              </p:cNvSpPr>
              <p:nvPr/>
            </p:nvSpPr>
            <p:spPr bwMode="auto">
              <a:xfrm>
                <a:off x="4661" y="2056"/>
                <a:ext cx="1694" cy="1"/>
              </a:xfrm>
              <a:prstGeom prst="rect">
                <a:avLst/>
              </a:prstGeom>
              <a:solidFill>
                <a:srgbClr val="9D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95" name="Rectangle 270"/>
              <p:cNvSpPr>
                <a:spLocks noChangeArrowheads="1"/>
              </p:cNvSpPr>
              <p:nvPr/>
            </p:nvSpPr>
            <p:spPr bwMode="auto">
              <a:xfrm>
                <a:off x="4661" y="2059"/>
                <a:ext cx="1694" cy="2"/>
              </a:xfrm>
              <a:prstGeom prst="rect">
                <a:avLst/>
              </a:prstGeom>
              <a:solidFill>
                <a:srgbClr val="A3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96" name="Rectangle 271"/>
              <p:cNvSpPr>
                <a:spLocks noChangeArrowheads="1"/>
              </p:cNvSpPr>
              <p:nvPr/>
            </p:nvSpPr>
            <p:spPr bwMode="auto">
              <a:xfrm>
                <a:off x="4661" y="2061"/>
                <a:ext cx="1694" cy="2"/>
              </a:xfrm>
              <a:prstGeom prst="rect">
                <a:avLst/>
              </a:prstGeom>
              <a:solidFill>
                <a:srgbClr val="A6D6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97" name="Rectangle 272"/>
              <p:cNvSpPr>
                <a:spLocks noChangeArrowheads="1"/>
              </p:cNvSpPr>
              <p:nvPr/>
            </p:nvSpPr>
            <p:spPr bwMode="auto">
              <a:xfrm>
                <a:off x="4661" y="2063"/>
                <a:ext cx="1694" cy="1"/>
              </a:xfrm>
              <a:prstGeom prst="rect">
                <a:avLst/>
              </a:prstGeom>
              <a:solidFill>
                <a:srgbClr val="A9D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98" name="Rectangle 275"/>
              <p:cNvSpPr>
                <a:spLocks noChangeArrowheads="1"/>
              </p:cNvSpPr>
              <p:nvPr/>
            </p:nvSpPr>
            <p:spPr bwMode="auto">
              <a:xfrm>
                <a:off x="4661" y="2067"/>
                <a:ext cx="1694" cy="1"/>
              </a:xfrm>
              <a:prstGeom prst="rect">
                <a:avLst/>
              </a:prstGeom>
              <a:solidFill>
                <a:srgbClr val="B0D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99" name="Rectangle 276"/>
              <p:cNvSpPr>
                <a:spLocks noChangeArrowheads="1"/>
              </p:cNvSpPr>
              <p:nvPr/>
            </p:nvSpPr>
            <p:spPr bwMode="auto">
              <a:xfrm>
                <a:off x="4661" y="2068"/>
                <a:ext cx="1694" cy="2"/>
              </a:xfrm>
              <a:prstGeom prst="rect">
                <a:avLst/>
              </a:prstGeom>
              <a:solidFill>
                <a:srgbClr val="B2DC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00" name="Rectangle 277"/>
              <p:cNvSpPr>
                <a:spLocks noChangeArrowheads="1"/>
              </p:cNvSpPr>
              <p:nvPr/>
            </p:nvSpPr>
            <p:spPr bwMode="auto">
              <a:xfrm>
                <a:off x="4661" y="2070"/>
                <a:ext cx="1694" cy="1"/>
              </a:xfrm>
              <a:prstGeom prst="rect">
                <a:avLst/>
              </a:prstGeom>
              <a:solidFill>
                <a:srgbClr val="B5DD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03" name="Rectangle 283"/>
              <p:cNvSpPr>
                <a:spLocks noChangeArrowheads="1"/>
              </p:cNvSpPr>
              <p:nvPr/>
            </p:nvSpPr>
            <p:spPr bwMode="auto">
              <a:xfrm>
                <a:off x="4661" y="2076"/>
                <a:ext cx="1694" cy="1"/>
              </a:xfrm>
              <a:prstGeom prst="rect">
                <a:avLst/>
              </a:prstGeom>
              <a:solidFill>
                <a:srgbClr val="C1E3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05" name="Rectangle 285"/>
              <p:cNvSpPr>
                <a:spLocks noChangeArrowheads="1"/>
              </p:cNvSpPr>
              <p:nvPr/>
            </p:nvSpPr>
            <p:spPr bwMode="auto">
              <a:xfrm>
                <a:off x="4661" y="2079"/>
                <a:ext cx="1694" cy="1"/>
              </a:xfrm>
              <a:prstGeom prst="rect">
                <a:avLst/>
              </a:prstGeom>
              <a:solidFill>
                <a:srgbClr val="C6E5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06" name="Rectangle 286"/>
              <p:cNvSpPr>
                <a:spLocks noChangeArrowheads="1"/>
              </p:cNvSpPr>
              <p:nvPr/>
            </p:nvSpPr>
            <p:spPr bwMode="auto">
              <a:xfrm>
                <a:off x="4661" y="2080"/>
                <a:ext cx="1694" cy="1"/>
              </a:xfrm>
              <a:prstGeom prst="rect">
                <a:avLst/>
              </a:prstGeom>
              <a:solidFill>
                <a:srgbClr val="C8E6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08" name="Rectangle 290"/>
              <p:cNvSpPr>
                <a:spLocks noChangeArrowheads="1"/>
              </p:cNvSpPr>
              <p:nvPr/>
            </p:nvSpPr>
            <p:spPr bwMode="auto">
              <a:xfrm>
                <a:off x="4661" y="2085"/>
                <a:ext cx="1694" cy="2"/>
              </a:xfrm>
              <a:prstGeom prst="rect">
                <a:avLst/>
              </a:prstGeom>
              <a:solidFill>
                <a:srgbClr val="D2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09" name="Rectangle 291"/>
              <p:cNvSpPr>
                <a:spLocks noChangeArrowheads="1"/>
              </p:cNvSpPr>
              <p:nvPr/>
            </p:nvSpPr>
            <p:spPr bwMode="auto">
              <a:xfrm>
                <a:off x="4661" y="2087"/>
                <a:ext cx="1694" cy="2"/>
              </a:xfrm>
              <a:prstGeom prst="rect">
                <a:avLst/>
              </a:prstGeom>
              <a:solidFill>
                <a:srgbClr val="D5EC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10" name="Rectangle 292"/>
              <p:cNvSpPr>
                <a:spLocks noChangeArrowheads="1"/>
              </p:cNvSpPr>
              <p:nvPr/>
            </p:nvSpPr>
            <p:spPr bwMode="auto">
              <a:xfrm>
                <a:off x="4661" y="2089"/>
                <a:ext cx="1694" cy="1"/>
              </a:xfrm>
              <a:prstGeom prst="rect">
                <a:avLst/>
              </a:prstGeom>
              <a:solidFill>
                <a:srgbClr val="D8ED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11" name="Rectangle 294"/>
              <p:cNvSpPr>
                <a:spLocks noChangeArrowheads="1"/>
              </p:cNvSpPr>
              <p:nvPr/>
            </p:nvSpPr>
            <p:spPr bwMode="auto">
              <a:xfrm>
                <a:off x="4661" y="2092"/>
                <a:ext cx="1694" cy="1"/>
              </a:xfrm>
              <a:prstGeom prst="rect">
                <a:avLst/>
              </a:prstGeom>
              <a:solidFill>
                <a:srgbClr val="DE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12" name="Rectangle 295"/>
              <p:cNvSpPr>
                <a:spLocks noChangeArrowheads="1"/>
              </p:cNvSpPr>
              <p:nvPr/>
            </p:nvSpPr>
            <p:spPr bwMode="auto">
              <a:xfrm>
                <a:off x="4661" y="2093"/>
                <a:ext cx="1694" cy="2"/>
              </a:xfrm>
              <a:prstGeom prst="rect">
                <a:avLst/>
              </a:prstGeom>
              <a:solidFill>
                <a:srgbClr val="E0F1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13" name="Rectangle 296"/>
              <p:cNvSpPr>
                <a:spLocks noChangeArrowheads="1"/>
              </p:cNvSpPr>
              <p:nvPr/>
            </p:nvSpPr>
            <p:spPr bwMode="auto">
              <a:xfrm>
                <a:off x="4661" y="2095"/>
                <a:ext cx="1694" cy="1"/>
              </a:xfrm>
              <a:prstGeom prst="rect">
                <a:avLst/>
              </a:prstGeom>
              <a:solidFill>
                <a:srgbClr val="E2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14" name="Rectangle 297"/>
              <p:cNvSpPr>
                <a:spLocks noChangeArrowheads="1"/>
              </p:cNvSpPr>
              <p:nvPr/>
            </p:nvSpPr>
            <p:spPr bwMode="auto">
              <a:xfrm>
                <a:off x="4661" y="2095"/>
                <a:ext cx="1694" cy="2"/>
              </a:xfrm>
              <a:prstGeom prst="rect">
                <a:avLst/>
              </a:prstGeom>
              <a:solidFill>
                <a:srgbClr val="E4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16" name="Rectangle 300"/>
              <p:cNvSpPr>
                <a:spLocks noChangeArrowheads="1"/>
              </p:cNvSpPr>
              <p:nvPr/>
            </p:nvSpPr>
            <p:spPr bwMode="auto">
              <a:xfrm>
                <a:off x="4661" y="2100"/>
                <a:ext cx="1694" cy="1"/>
              </a:xfrm>
              <a:prstGeom prst="rect">
                <a:avLst/>
              </a:prstGeom>
              <a:solidFill>
                <a:srgbClr val="ED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17" name="Rectangle 301"/>
              <p:cNvSpPr>
                <a:spLocks noChangeArrowheads="1"/>
              </p:cNvSpPr>
              <p:nvPr/>
            </p:nvSpPr>
            <p:spPr bwMode="auto">
              <a:xfrm>
                <a:off x="4661" y="2101"/>
                <a:ext cx="1694" cy="2"/>
              </a:xfrm>
              <a:prstGeom prst="rect">
                <a:avLst/>
              </a:prstGeom>
              <a:solidFill>
                <a:srgbClr val="EF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18" name="Rectangle 302"/>
              <p:cNvSpPr>
                <a:spLocks noChangeArrowheads="1"/>
              </p:cNvSpPr>
              <p:nvPr/>
            </p:nvSpPr>
            <p:spPr bwMode="auto">
              <a:xfrm>
                <a:off x="4661" y="2103"/>
                <a:ext cx="1694" cy="1"/>
              </a:xfrm>
              <a:prstGeom prst="rect">
                <a:avLst/>
              </a:prstGeom>
              <a:solidFill>
                <a:srgbClr val="F1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20" name="Rectangle 304"/>
              <p:cNvSpPr>
                <a:spLocks noChangeArrowheads="1"/>
              </p:cNvSpPr>
              <p:nvPr/>
            </p:nvSpPr>
            <p:spPr bwMode="auto">
              <a:xfrm>
                <a:off x="4661" y="2105"/>
                <a:ext cx="1694" cy="1"/>
              </a:xfrm>
              <a:prstGeom prst="rect">
                <a:avLst/>
              </a:prstGeom>
              <a:solidFill>
                <a:srgbClr val="F5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21" name="Rectangle 306"/>
              <p:cNvSpPr>
                <a:spLocks noChangeArrowheads="1"/>
              </p:cNvSpPr>
              <p:nvPr/>
            </p:nvSpPr>
            <p:spPr bwMode="auto">
              <a:xfrm>
                <a:off x="4661" y="2108"/>
                <a:ext cx="1694" cy="1"/>
              </a:xfrm>
              <a:prstGeom prst="rect">
                <a:avLst/>
              </a:prstGeom>
              <a:solidFill>
                <a:srgbClr val="FA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22" name="Rectangle 307"/>
              <p:cNvSpPr>
                <a:spLocks noChangeArrowheads="1"/>
              </p:cNvSpPr>
              <p:nvPr/>
            </p:nvSpPr>
            <p:spPr bwMode="auto">
              <a:xfrm>
                <a:off x="4661" y="2109"/>
                <a:ext cx="1694" cy="1"/>
              </a:xfrm>
              <a:prstGeom prst="rect">
                <a:avLst/>
              </a:prstGeom>
              <a:solidFill>
                <a:srgbClr val="FC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23" name="Rectangle 311"/>
              <p:cNvSpPr>
                <a:spLocks noChangeArrowheads="1"/>
              </p:cNvSpPr>
              <p:nvPr/>
            </p:nvSpPr>
            <p:spPr bwMode="auto">
              <a:xfrm>
                <a:off x="4661" y="2343"/>
                <a:ext cx="1694" cy="10"/>
              </a:xfrm>
              <a:prstGeom prst="rect">
                <a:avLst/>
              </a:prstGeom>
              <a:solidFill>
                <a:srgbClr val="72BF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24" name="Rectangle 312"/>
              <p:cNvSpPr>
                <a:spLocks noChangeArrowheads="1"/>
              </p:cNvSpPr>
              <p:nvPr/>
            </p:nvSpPr>
            <p:spPr bwMode="auto">
              <a:xfrm>
                <a:off x="4661" y="2353"/>
                <a:ext cx="1694" cy="2"/>
              </a:xfrm>
              <a:prstGeom prst="rect">
                <a:avLst/>
              </a:prstGeom>
              <a:solidFill>
                <a:srgbClr val="74C0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25" name="Rectangle 313"/>
              <p:cNvSpPr>
                <a:spLocks noChangeArrowheads="1"/>
              </p:cNvSpPr>
              <p:nvPr/>
            </p:nvSpPr>
            <p:spPr bwMode="auto">
              <a:xfrm>
                <a:off x="4661" y="2355"/>
                <a:ext cx="1694" cy="1"/>
              </a:xfrm>
              <a:prstGeom prst="rect">
                <a:avLst/>
              </a:prstGeom>
              <a:solidFill>
                <a:srgbClr val="77C1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26" name="Rectangle 314"/>
              <p:cNvSpPr>
                <a:spLocks noChangeArrowheads="1"/>
              </p:cNvSpPr>
              <p:nvPr/>
            </p:nvSpPr>
            <p:spPr bwMode="auto">
              <a:xfrm>
                <a:off x="4661" y="2356"/>
                <a:ext cx="1694" cy="1"/>
              </a:xfrm>
              <a:prstGeom prst="rect">
                <a:avLst/>
              </a:prstGeom>
              <a:solidFill>
                <a:srgbClr val="7AC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27" name="Rectangle 315"/>
              <p:cNvSpPr>
                <a:spLocks noChangeArrowheads="1"/>
              </p:cNvSpPr>
              <p:nvPr/>
            </p:nvSpPr>
            <p:spPr bwMode="auto">
              <a:xfrm>
                <a:off x="4661" y="2357"/>
                <a:ext cx="1694" cy="2"/>
              </a:xfrm>
              <a:prstGeom prst="rect">
                <a:avLst/>
              </a:prstGeom>
              <a:solidFill>
                <a:srgbClr val="7CC3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28" name="Rectangle 316"/>
              <p:cNvSpPr>
                <a:spLocks noChangeArrowheads="1"/>
              </p:cNvSpPr>
              <p:nvPr/>
            </p:nvSpPr>
            <p:spPr bwMode="auto">
              <a:xfrm>
                <a:off x="4661" y="2359"/>
                <a:ext cx="1694" cy="1"/>
              </a:xfrm>
              <a:prstGeom prst="rect">
                <a:avLst/>
              </a:prstGeom>
              <a:solidFill>
                <a:srgbClr val="7EC5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29" name="Rectangle 317"/>
              <p:cNvSpPr>
                <a:spLocks noChangeArrowheads="1"/>
              </p:cNvSpPr>
              <p:nvPr/>
            </p:nvSpPr>
            <p:spPr bwMode="auto">
              <a:xfrm>
                <a:off x="4661" y="2360"/>
                <a:ext cx="1694" cy="1"/>
              </a:xfrm>
              <a:prstGeom prst="rect">
                <a:avLst/>
              </a:prstGeom>
              <a:solidFill>
                <a:srgbClr val="80C6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30" name="Rectangle 318"/>
              <p:cNvSpPr>
                <a:spLocks noChangeArrowheads="1"/>
              </p:cNvSpPr>
              <p:nvPr/>
            </p:nvSpPr>
            <p:spPr bwMode="auto">
              <a:xfrm>
                <a:off x="4661" y="2361"/>
                <a:ext cx="1694" cy="1"/>
              </a:xfrm>
              <a:prstGeom prst="rect">
                <a:avLst/>
              </a:prstGeom>
              <a:solidFill>
                <a:srgbClr val="83C6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31" name="Rectangle 319"/>
              <p:cNvSpPr>
                <a:spLocks noChangeArrowheads="1"/>
              </p:cNvSpPr>
              <p:nvPr/>
            </p:nvSpPr>
            <p:spPr bwMode="auto">
              <a:xfrm>
                <a:off x="4661" y="2362"/>
                <a:ext cx="1694" cy="2"/>
              </a:xfrm>
              <a:prstGeom prst="rect">
                <a:avLst/>
              </a:prstGeom>
              <a:solidFill>
                <a:srgbClr val="85C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32" name="Rectangle 320"/>
              <p:cNvSpPr>
                <a:spLocks noChangeArrowheads="1"/>
              </p:cNvSpPr>
              <p:nvPr/>
            </p:nvSpPr>
            <p:spPr bwMode="auto">
              <a:xfrm>
                <a:off x="4661" y="2364"/>
                <a:ext cx="1694" cy="1"/>
              </a:xfrm>
              <a:prstGeom prst="rect">
                <a:avLst/>
              </a:prstGeom>
              <a:solidFill>
                <a:srgbClr val="87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33" name="Rectangle 321"/>
              <p:cNvSpPr>
                <a:spLocks noChangeArrowheads="1"/>
              </p:cNvSpPr>
              <p:nvPr/>
            </p:nvSpPr>
            <p:spPr bwMode="auto">
              <a:xfrm>
                <a:off x="4661" y="2365"/>
                <a:ext cx="1694" cy="1"/>
              </a:xfrm>
              <a:prstGeom prst="rect">
                <a:avLst/>
              </a:prstGeom>
              <a:solidFill>
                <a:srgbClr val="89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34" name="Rectangle 322"/>
              <p:cNvSpPr>
                <a:spLocks noChangeArrowheads="1"/>
              </p:cNvSpPr>
              <p:nvPr/>
            </p:nvSpPr>
            <p:spPr bwMode="auto">
              <a:xfrm>
                <a:off x="4661" y="2366"/>
                <a:ext cx="1694" cy="1"/>
              </a:xfrm>
              <a:prstGeom prst="rect">
                <a:avLst/>
              </a:prstGeom>
              <a:solidFill>
                <a:srgbClr val="8BCA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35" name="Rectangle 323"/>
              <p:cNvSpPr>
                <a:spLocks noChangeArrowheads="1"/>
              </p:cNvSpPr>
              <p:nvPr/>
            </p:nvSpPr>
            <p:spPr bwMode="auto">
              <a:xfrm>
                <a:off x="4661" y="2367"/>
                <a:ext cx="1694" cy="1"/>
              </a:xfrm>
              <a:prstGeom prst="rect">
                <a:avLst/>
              </a:prstGeom>
              <a:solidFill>
                <a:srgbClr val="8D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36" name="Rectangle 324"/>
              <p:cNvSpPr>
                <a:spLocks noChangeArrowheads="1"/>
              </p:cNvSpPr>
              <p:nvPr/>
            </p:nvSpPr>
            <p:spPr bwMode="auto">
              <a:xfrm>
                <a:off x="4661" y="2368"/>
                <a:ext cx="1694" cy="2"/>
              </a:xfrm>
              <a:prstGeom prst="rect">
                <a:avLst/>
              </a:prstGeom>
              <a:solidFill>
                <a:srgbClr val="8F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37" name="Rectangle 325"/>
              <p:cNvSpPr>
                <a:spLocks noChangeArrowheads="1"/>
              </p:cNvSpPr>
              <p:nvPr/>
            </p:nvSpPr>
            <p:spPr bwMode="auto">
              <a:xfrm>
                <a:off x="4661" y="2370"/>
                <a:ext cx="1694" cy="1"/>
              </a:xfrm>
              <a:prstGeom prst="rect">
                <a:avLst/>
              </a:prstGeom>
              <a:solidFill>
                <a:srgbClr val="92CD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38" name="Rectangle 326"/>
              <p:cNvSpPr>
                <a:spLocks noChangeArrowheads="1"/>
              </p:cNvSpPr>
              <p:nvPr/>
            </p:nvSpPr>
            <p:spPr bwMode="auto">
              <a:xfrm>
                <a:off x="4661" y="2371"/>
                <a:ext cx="1694" cy="1"/>
              </a:xfrm>
              <a:prstGeom prst="rect">
                <a:avLst/>
              </a:prstGeom>
              <a:solidFill>
                <a:srgbClr val="94CE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39" name="Rectangle 327"/>
              <p:cNvSpPr>
                <a:spLocks noChangeArrowheads="1"/>
              </p:cNvSpPr>
              <p:nvPr/>
            </p:nvSpPr>
            <p:spPr bwMode="auto">
              <a:xfrm>
                <a:off x="4661" y="2372"/>
                <a:ext cx="1694" cy="1"/>
              </a:xfrm>
              <a:prstGeom prst="rect">
                <a:avLst/>
              </a:prstGeom>
              <a:solidFill>
                <a:srgbClr val="96CF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40" name="Rectangle 328"/>
              <p:cNvSpPr>
                <a:spLocks noChangeArrowheads="1"/>
              </p:cNvSpPr>
              <p:nvPr/>
            </p:nvSpPr>
            <p:spPr bwMode="auto">
              <a:xfrm>
                <a:off x="4661" y="2373"/>
                <a:ext cx="1694" cy="1"/>
              </a:xfrm>
              <a:prstGeom prst="rect">
                <a:avLst/>
              </a:prstGeom>
              <a:solidFill>
                <a:srgbClr val="98D0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41" name="Rectangle 329"/>
              <p:cNvSpPr>
                <a:spLocks noChangeArrowheads="1"/>
              </p:cNvSpPr>
              <p:nvPr/>
            </p:nvSpPr>
            <p:spPr bwMode="auto">
              <a:xfrm>
                <a:off x="4661" y="2374"/>
                <a:ext cx="1694" cy="2"/>
              </a:xfrm>
              <a:prstGeom prst="rect">
                <a:avLst/>
              </a:prstGeom>
              <a:solidFill>
                <a:srgbClr val="9AD1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42" name="Rectangle 330"/>
              <p:cNvSpPr>
                <a:spLocks noChangeArrowheads="1"/>
              </p:cNvSpPr>
              <p:nvPr/>
            </p:nvSpPr>
            <p:spPr bwMode="auto">
              <a:xfrm>
                <a:off x="4661" y="2376"/>
                <a:ext cx="1694" cy="1"/>
              </a:xfrm>
              <a:prstGeom prst="rect">
                <a:avLst/>
              </a:prstGeom>
              <a:solidFill>
                <a:srgbClr val="9C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43" name="Rectangle 331"/>
              <p:cNvSpPr>
                <a:spLocks noChangeArrowheads="1"/>
              </p:cNvSpPr>
              <p:nvPr/>
            </p:nvSpPr>
            <p:spPr bwMode="auto">
              <a:xfrm>
                <a:off x="4661" y="2376"/>
                <a:ext cx="1694" cy="1"/>
              </a:xfrm>
              <a:prstGeom prst="rect">
                <a:avLst/>
              </a:prstGeom>
              <a:solidFill>
                <a:srgbClr val="9E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44" name="Rectangle 332"/>
              <p:cNvSpPr>
                <a:spLocks noChangeArrowheads="1"/>
              </p:cNvSpPr>
              <p:nvPr/>
            </p:nvSpPr>
            <p:spPr bwMode="auto">
              <a:xfrm>
                <a:off x="4661" y="2377"/>
                <a:ext cx="1694" cy="2"/>
              </a:xfrm>
              <a:prstGeom prst="rect">
                <a:avLst/>
              </a:prstGeom>
              <a:solidFill>
                <a:srgbClr val="A0D4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45" name="Rectangle 333"/>
              <p:cNvSpPr>
                <a:spLocks noChangeArrowheads="1"/>
              </p:cNvSpPr>
              <p:nvPr/>
            </p:nvSpPr>
            <p:spPr bwMode="auto">
              <a:xfrm>
                <a:off x="4661" y="2379"/>
                <a:ext cx="1694" cy="2"/>
              </a:xfrm>
              <a:prstGeom prst="rect">
                <a:avLst/>
              </a:prstGeom>
              <a:solidFill>
                <a:srgbClr val="A3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46" name="Rectangle 334"/>
              <p:cNvSpPr>
                <a:spLocks noChangeArrowheads="1"/>
              </p:cNvSpPr>
              <p:nvPr/>
            </p:nvSpPr>
            <p:spPr bwMode="auto">
              <a:xfrm>
                <a:off x="4661" y="2381"/>
                <a:ext cx="1694" cy="1"/>
              </a:xfrm>
              <a:prstGeom prst="rect">
                <a:avLst/>
              </a:prstGeom>
              <a:solidFill>
                <a:srgbClr val="A5D6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47" name="Rectangle 335"/>
              <p:cNvSpPr>
                <a:spLocks noChangeArrowheads="1"/>
              </p:cNvSpPr>
              <p:nvPr/>
            </p:nvSpPr>
            <p:spPr bwMode="auto">
              <a:xfrm>
                <a:off x="4661" y="2381"/>
                <a:ext cx="1694" cy="1"/>
              </a:xfrm>
              <a:prstGeom prst="rect">
                <a:avLst/>
              </a:prstGeom>
              <a:solidFill>
                <a:srgbClr val="A7D7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48" name="Rectangle 336"/>
              <p:cNvSpPr>
                <a:spLocks noChangeArrowheads="1"/>
              </p:cNvSpPr>
              <p:nvPr/>
            </p:nvSpPr>
            <p:spPr bwMode="auto">
              <a:xfrm>
                <a:off x="4661" y="2382"/>
                <a:ext cx="1694" cy="2"/>
              </a:xfrm>
              <a:prstGeom prst="rect">
                <a:avLst/>
              </a:prstGeom>
              <a:solidFill>
                <a:srgbClr val="A9D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49" name="Rectangle 337"/>
              <p:cNvSpPr>
                <a:spLocks noChangeArrowheads="1"/>
              </p:cNvSpPr>
              <p:nvPr/>
            </p:nvSpPr>
            <p:spPr bwMode="auto">
              <a:xfrm>
                <a:off x="4661" y="2384"/>
                <a:ext cx="1694" cy="2"/>
              </a:xfrm>
              <a:prstGeom prst="rect">
                <a:avLst/>
              </a:prstGeom>
              <a:solidFill>
                <a:srgbClr val="ACD9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50" name="Rectangle 338"/>
              <p:cNvSpPr>
                <a:spLocks noChangeArrowheads="1"/>
              </p:cNvSpPr>
              <p:nvPr/>
            </p:nvSpPr>
            <p:spPr bwMode="auto">
              <a:xfrm>
                <a:off x="4661" y="2386"/>
                <a:ext cx="1694" cy="1"/>
              </a:xfrm>
              <a:prstGeom prst="rect">
                <a:avLst/>
              </a:prstGeom>
              <a:solidFill>
                <a:srgbClr val="AFDB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51" name="Rectangle 339"/>
              <p:cNvSpPr>
                <a:spLocks noChangeArrowheads="1"/>
              </p:cNvSpPr>
              <p:nvPr/>
            </p:nvSpPr>
            <p:spPr bwMode="auto">
              <a:xfrm>
                <a:off x="4661" y="2387"/>
                <a:ext cx="1694" cy="2"/>
              </a:xfrm>
              <a:prstGeom prst="rect">
                <a:avLst/>
              </a:prstGeom>
              <a:solidFill>
                <a:srgbClr val="B2D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52" name="Rectangle 340"/>
              <p:cNvSpPr>
                <a:spLocks noChangeArrowheads="1"/>
              </p:cNvSpPr>
              <p:nvPr/>
            </p:nvSpPr>
            <p:spPr bwMode="auto">
              <a:xfrm>
                <a:off x="4661" y="2389"/>
                <a:ext cx="1694" cy="1"/>
              </a:xfrm>
              <a:prstGeom prst="rect">
                <a:avLst/>
              </a:prstGeom>
              <a:solidFill>
                <a:srgbClr val="B4DD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53" name="Rectangle 341"/>
              <p:cNvSpPr>
                <a:spLocks noChangeArrowheads="1"/>
              </p:cNvSpPr>
              <p:nvPr/>
            </p:nvSpPr>
            <p:spPr bwMode="auto">
              <a:xfrm>
                <a:off x="4661" y="2390"/>
                <a:ext cx="1694" cy="1"/>
              </a:xfrm>
              <a:prstGeom prst="rect">
                <a:avLst/>
              </a:prstGeom>
              <a:solidFill>
                <a:srgbClr val="B6DE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54" name="Rectangle 342"/>
              <p:cNvSpPr>
                <a:spLocks noChangeArrowheads="1"/>
              </p:cNvSpPr>
              <p:nvPr/>
            </p:nvSpPr>
            <p:spPr bwMode="auto">
              <a:xfrm>
                <a:off x="4661" y="2391"/>
                <a:ext cx="1694" cy="1"/>
              </a:xfrm>
              <a:prstGeom prst="rect">
                <a:avLst/>
              </a:prstGeom>
              <a:solidFill>
                <a:srgbClr val="B8DF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55" name="Rectangle 343"/>
              <p:cNvSpPr>
                <a:spLocks noChangeArrowheads="1"/>
              </p:cNvSpPr>
              <p:nvPr/>
            </p:nvSpPr>
            <p:spPr bwMode="auto">
              <a:xfrm>
                <a:off x="4661" y="2392"/>
                <a:ext cx="1694" cy="2"/>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56" name="Rectangle 344"/>
              <p:cNvSpPr>
                <a:spLocks noChangeArrowheads="1"/>
              </p:cNvSpPr>
              <p:nvPr/>
            </p:nvSpPr>
            <p:spPr bwMode="auto">
              <a:xfrm>
                <a:off x="4661" y="2394"/>
                <a:ext cx="1694" cy="2"/>
              </a:xfrm>
              <a:prstGeom prst="rect">
                <a:avLst/>
              </a:prstGeom>
              <a:solidFill>
                <a:srgbClr val="BEE2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57" name="Rectangle 345"/>
              <p:cNvSpPr>
                <a:spLocks noChangeArrowheads="1"/>
              </p:cNvSpPr>
              <p:nvPr/>
            </p:nvSpPr>
            <p:spPr bwMode="auto">
              <a:xfrm>
                <a:off x="4661" y="2396"/>
                <a:ext cx="1694" cy="1"/>
              </a:xfrm>
              <a:prstGeom prst="rect">
                <a:avLst/>
              </a:prstGeom>
              <a:solidFill>
                <a:srgbClr val="C1E2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58" name="Rectangle 346"/>
              <p:cNvSpPr>
                <a:spLocks noChangeArrowheads="1"/>
              </p:cNvSpPr>
              <p:nvPr/>
            </p:nvSpPr>
            <p:spPr bwMode="auto">
              <a:xfrm>
                <a:off x="4661" y="2397"/>
                <a:ext cx="1694" cy="2"/>
              </a:xfrm>
              <a:prstGeom prst="rect">
                <a:avLst/>
              </a:prstGeom>
              <a:solidFill>
                <a:srgbClr val="C4E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59" name="Rectangle 347"/>
              <p:cNvSpPr>
                <a:spLocks noChangeArrowheads="1"/>
              </p:cNvSpPr>
              <p:nvPr/>
            </p:nvSpPr>
            <p:spPr bwMode="auto">
              <a:xfrm>
                <a:off x="4661" y="2399"/>
                <a:ext cx="1694" cy="2"/>
              </a:xfrm>
              <a:prstGeom prst="rect">
                <a:avLst/>
              </a:prstGeom>
              <a:solidFill>
                <a:srgbClr val="C7E5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60" name="Rectangle 348"/>
              <p:cNvSpPr>
                <a:spLocks noChangeArrowheads="1"/>
              </p:cNvSpPr>
              <p:nvPr/>
            </p:nvSpPr>
            <p:spPr bwMode="auto">
              <a:xfrm>
                <a:off x="4661" y="2401"/>
                <a:ext cx="1694" cy="1"/>
              </a:xfrm>
              <a:prstGeom prst="rect">
                <a:avLst/>
              </a:prstGeom>
              <a:solidFill>
                <a:srgbClr val="CAE7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61" name="Rectangle 349"/>
              <p:cNvSpPr>
                <a:spLocks noChangeArrowheads="1"/>
              </p:cNvSpPr>
              <p:nvPr/>
            </p:nvSpPr>
            <p:spPr bwMode="auto">
              <a:xfrm>
                <a:off x="4661" y="2401"/>
                <a:ext cx="1694" cy="2"/>
              </a:xfrm>
              <a:prstGeom prst="rect">
                <a:avLst/>
              </a:prstGeom>
              <a:solidFill>
                <a:srgbClr val="CCE8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62" name="Rectangle 350"/>
              <p:cNvSpPr>
                <a:spLocks noChangeArrowheads="1"/>
              </p:cNvSpPr>
              <p:nvPr/>
            </p:nvSpPr>
            <p:spPr bwMode="auto">
              <a:xfrm>
                <a:off x="4661" y="2403"/>
                <a:ext cx="1694" cy="1"/>
              </a:xfrm>
              <a:prstGeom prst="rect">
                <a:avLst/>
              </a:prstGeom>
              <a:solidFill>
                <a:srgbClr val="CE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63" name="Rectangle 351"/>
              <p:cNvSpPr>
                <a:spLocks noChangeArrowheads="1"/>
              </p:cNvSpPr>
              <p:nvPr/>
            </p:nvSpPr>
            <p:spPr bwMode="auto">
              <a:xfrm>
                <a:off x="4661" y="2404"/>
                <a:ext cx="1694" cy="2"/>
              </a:xfrm>
              <a:prstGeom prst="rect">
                <a:avLst/>
              </a:prstGeom>
              <a:solidFill>
                <a:srgbClr val="D0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64" name="Rectangle 352"/>
              <p:cNvSpPr>
                <a:spLocks noChangeArrowheads="1"/>
              </p:cNvSpPr>
              <p:nvPr/>
            </p:nvSpPr>
            <p:spPr bwMode="auto">
              <a:xfrm>
                <a:off x="4661" y="2406"/>
                <a:ext cx="1694" cy="1"/>
              </a:xfrm>
              <a:prstGeom prst="rect">
                <a:avLst/>
              </a:prstGeom>
              <a:solidFill>
                <a:srgbClr val="D3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65" name="Rectangle 353"/>
              <p:cNvSpPr>
                <a:spLocks noChangeArrowheads="1"/>
              </p:cNvSpPr>
              <p:nvPr/>
            </p:nvSpPr>
            <p:spPr bwMode="auto">
              <a:xfrm>
                <a:off x="4661" y="2407"/>
                <a:ext cx="1694" cy="2"/>
              </a:xfrm>
              <a:prstGeom prst="rect">
                <a:avLst/>
              </a:prstGeom>
              <a:solidFill>
                <a:srgbClr val="D6EC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66" name="Rectangle 354"/>
              <p:cNvSpPr>
                <a:spLocks noChangeArrowheads="1"/>
              </p:cNvSpPr>
              <p:nvPr/>
            </p:nvSpPr>
            <p:spPr bwMode="auto">
              <a:xfrm>
                <a:off x="4661" y="2409"/>
                <a:ext cx="1694" cy="1"/>
              </a:xfrm>
              <a:prstGeom prst="rect">
                <a:avLst/>
              </a:prstGeom>
              <a:solidFill>
                <a:srgbClr val="D9E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67" name="Rectangle 355"/>
              <p:cNvSpPr>
                <a:spLocks noChangeArrowheads="1"/>
              </p:cNvSpPr>
              <p:nvPr/>
            </p:nvSpPr>
            <p:spPr bwMode="auto">
              <a:xfrm>
                <a:off x="4661" y="2410"/>
                <a:ext cx="1694" cy="2"/>
              </a:xfrm>
              <a:prstGeom prst="rect">
                <a:avLst/>
              </a:prstGeom>
              <a:solidFill>
                <a:srgbClr val="DB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68" name="Rectangle 356"/>
              <p:cNvSpPr>
                <a:spLocks noChangeArrowheads="1"/>
              </p:cNvSpPr>
              <p:nvPr/>
            </p:nvSpPr>
            <p:spPr bwMode="auto">
              <a:xfrm>
                <a:off x="4661" y="2412"/>
                <a:ext cx="1694" cy="1"/>
              </a:xfrm>
              <a:prstGeom prst="rect">
                <a:avLst/>
              </a:prstGeom>
              <a:solidFill>
                <a:srgbClr val="DD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69" name="Rectangle 357"/>
              <p:cNvSpPr>
                <a:spLocks noChangeArrowheads="1"/>
              </p:cNvSpPr>
              <p:nvPr/>
            </p:nvSpPr>
            <p:spPr bwMode="auto">
              <a:xfrm>
                <a:off x="4661" y="2412"/>
                <a:ext cx="1694" cy="2"/>
              </a:xfrm>
              <a:prstGeom prst="rect">
                <a:avLst/>
              </a:prstGeom>
              <a:solidFill>
                <a:srgbClr val="DFF1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70" name="Rectangle 358"/>
              <p:cNvSpPr>
                <a:spLocks noChangeArrowheads="1"/>
              </p:cNvSpPr>
              <p:nvPr/>
            </p:nvSpPr>
            <p:spPr bwMode="auto">
              <a:xfrm>
                <a:off x="4661" y="2414"/>
                <a:ext cx="1694" cy="2"/>
              </a:xfrm>
              <a:prstGeom prst="rect">
                <a:avLst/>
              </a:prstGeom>
              <a:solidFill>
                <a:srgbClr val="E2F2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71" name="Rectangle 359"/>
              <p:cNvSpPr>
                <a:spLocks noChangeArrowheads="1"/>
              </p:cNvSpPr>
              <p:nvPr/>
            </p:nvSpPr>
            <p:spPr bwMode="auto">
              <a:xfrm>
                <a:off x="4661" y="2416"/>
                <a:ext cx="1694" cy="1"/>
              </a:xfrm>
              <a:prstGeom prst="rect">
                <a:avLst/>
              </a:prstGeom>
              <a:solidFill>
                <a:srgbClr val="E5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72" name="Rectangle 360"/>
              <p:cNvSpPr>
                <a:spLocks noChangeArrowheads="1"/>
              </p:cNvSpPr>
              <p:nvPr/>
            </p:nvSpPr>
            <p:spPr bwMode="auto">
              <a:xfrm>
                <a:off x="4661" y="2417"/>
                <a:ext cx="1694" cy="1"/>
              </a:xfrm>
              <a:prstGeom prst="rect">
                <a:avLst/>
              </a:prstGeom>
              <a:solidFill>
                <a:srgbClr val="E8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73" name="Rectangle 361"/>
              <p:cNvSpPr>
                <a:spLocks noChangeArrowheads="1"/>
              </p:cNvSpPr>
              <p:nvPr/>
            </p:nvSpPr>
            <p:spPr bwMode="auto">
              <a:xfrm>
                <a:off x="4661" y="2418"/>
                <a:ext cx="1694" cy="2"/>
              </a:xfrm>
              <a:prstGeom prst="rect">
                <a:avLst/>
              </a:prstGeom>
              <a:solidFill>
                <a:srgbClr val="EA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74" name="Rectangle 362"/>
              <p:cNvSpPr>
                <a:spLocks noChangeArrowheads="1"/>
              </p:cNvSpPr>
              <p:nvPr/>
            </p:nvSpPr>
            <p:spPr bwMode="auto">
              <a:xfrm>
                <a:off x="4661" y="2420"/>
                <a:ext cx="1694" cy="1"/>
              </a:xfrm>
              <a:prstGeom prst="rect">
                <a:avLst/>
              </a:prstGeom>
              <a:solidFill>
                <a:srgbClr val="EC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75" name="Rectangle 363"/>
              <p:cNvSpPr>
                <a:spLocks noChangeArrowheads="1"/>
              </p:cNvSpPr>
              <p:nvPr/>
            </p:nvSpPr>
            <p:spPr bwMode="auto">
              <a:xfrm>
                <a:off x="4661" y="2421"/>
                <a:ext cx="1694" cy="1"/>
              </a:xfrm>
              <a:prstGeom prst="rect">
                <a:avLst/>
              </a:prstGeom>
              <a:solidFill>
                <a:srgbClr val="EE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76" name="Rectangle 364"/>
              <p:cNvSpPr>
                <a:spLocks noChangeArrowheads="1"/>
              </p:cNvSpPr>
              <p:nvPr/>
            </p:nvSpPr>
            <p:spPr bwMode="auto">
              <a:xfrm>
                <a:off x="4661" y="2422"/>
                <a:ext cx="1694" cy="1"/>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77" name="Rectangle 365"/>
              <p:cNvSpPr>
                <a:spLocks noChangeArrowheads="1"/>
              </p:cNvSpPr>
              <p:nvPr/>
            </p:nvSpPr>
            <p:spPr bwMode="auto">
              <a:xfrm>
                <a:off x="4661" y="2423"/>
                <a:ext cx="1694" cy="2"/>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78" name="Rectangle 366"/>
              <p:cNvSpPr>
                <a:spLocks noChangeArrowheads="1"/>
              </p:cNvSpPr>
              <p:nvPr/>
            </p:nvSpPr>
            <p:spPr bwMode="auto">
              <a:xfrm>
                <a:off x="4661" y="2425"/>
                <a:ext cx="1694" cy="1"/>
              </a:xfrm>
              <a:prstGeom prst="rect">
                <a:avLst/>
              </a:prstGeom>
              <a:solidFill>
                <a:srgbClr val="F5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79" name="Rectangle 367"/>
              <p:cNvSpPr>
                <a:spLocks noChangeArrowheads="1"/>
              </p:cNvSpPr>
              <p:nvPr/>
            </p:nvSpPr>
            <p:spPr bwMode="auto">
              <a:xfrm>
                <a:off x="4661" y="2426"/>
                <a:ext cx="1694" cy="1"/>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80" name="Rectangle 368"/>
              <p:cNvSpPr>
                <a:spLocks noChangeArrowheads="1"/>
              </p:cNvSpPr>
              <p:nvPr/>
            </p:nvSpPr>
            <p:spPr bwMode="auto">
              <a:xfrm>
                <a:off x="4661" y="2427"/>
                <a:ext cx="1694" cy="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81" name="Rectangle 369"/>
              <p:cNvSpPr>
                <a:spLocks noChangeArrowheads="1"/>
              </p:cNvSpPr>
              <p:nvPr/>
            </p:nvSpPr>
            <p:spPr bwMode="auto">
              <a:xfrm>
                <a:off x="4661" y="2428"/>
                <a:ext cx="1694" cy="1"/>
              </a:xfrm>
              <a:prstGeom prst="rect">
                <a:avLst/>
              </a:prstGeom>
              <a:solidFill>
                <a:srgbClr val="FB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82" name="Rectangle 370"/>
              <p:cNvSpPr>
                <a:spLocks noChangeArrowheads="1"/>
              </p:cNvSpPr>
              <p:nvPr/>
            </p:nvSpPr>
            <p:spPr bwMode="auto">
              <a:xfrm>
                <a:off x="4661" y="2429"/>
                <a:ext cx="1694" cy="1"/>
              </a:xfrm>
              <a:prstGeom prst="rect">
                <a:avLst/>
              </a:prstGeom>
              <a:solidFill>
                <a:srgbClr val="FDF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83" name="Rectangle 371"/>
              <p:cNvSpPr>
                <a:spLocks noChangeArrowheads="1"/>
              </p:cNvSpPr>
              <p:nvPr/>
            </p:nvSpPr>
            <p:spPr bwMode="auto">
              <a:xfrm>
                <a:off x="4661" y="2430"/>
                <a:ext cx="1694" cy="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84" name="Rectangle 372"/>
              <p:cNvSpPr>
                <a:spLocks noChangeArrowheads="1"/>
              </p:cNvSpPr>
              <p:nvPr/>
            </p:nvSpPr>
            <p:spPr bwMode="auto">
              <a:xfrm>
                <a:off x="4661" y="2343"/>
                <a:ext cx="1694" cy="23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285" name="Rectangle 375"/>
              <p:cNvSpPr>
                <a:spLocks noChangeArrowheads="1"/>
              </p:cNvSpPr>
              <p:nvPr/>
            </p:nvSpPr>
            <p:spPr bwMode="auto">
              <a:xfrm>
                <a:off x="4661" y="2686"/>
                <a:ext cx="1694" cy="10"/>
              </a:xfrm>
              <a:prstGeom prst="rect">
                <a:avLst/>
              </a:prstGeom>
              <a:solidFill>
                <a:srgbClr val="72BF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86" name="Rectangle 376"/>
              <p:cNvSpPr>
                <a:spLocks noChangeArrowheads="1"/>
              </p:cNvSpPr>
              <p:nvPr/>
            </p:nvSpPr>
            <p:spPr bwMode="auto">
              <a:xfrm>
                <a:off x="4661" y="2696"/>
                <a:ext cx="1694" cy="2"/>
              </a:xfrm>
              <a:prstGeom prst="rect">
                <a:avLst/>
              </a:prstGeom>
              <a:solidFill>
                <a:srgbClr val="74C0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87" name="Rectangle 377"/>
              <p:cNvSpPr>
                <a:spLocks noChangeArrowheads="1"/>
              </p:cNvSpPr>
              <p:nvPr/>
            </p:nvSpPr>
            <p:spPr bwMode="auto">
              <a:xfrm>
                <a:off x="4661" y="2698"/>
                <a:ext cx="1694" cy="1"/>
              </a:xfrm>
              <a:prstGeom prst="rect">
                <a:avLst/>
              </a:prstGeom>
              <a:solidFill>
                <a:srgbClr val="77C1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88" name="Rectangle 378"/>
              <p:cNvSpPr>
                <a:spLocks noChangeArrowheads="1"/>
              </p:cNvSpPr>
              <p:nvPr/>
            </p:nvSpPr>
            <p:spPr bwMode="auto">
              <a:xfrm>
                <a:off x="4661" y="2699"/>
                <a:ext cx="1694" cy="1"/>
              </a:xfrm>
              <a:prstGeom prst="rect">
                <a:avLst/>
              </a:prstGeom>
              <a:solidFill>
                <a:srgbClr val="7AC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89" name="Rectangle 379"/>
              <p:cNvSpPr>
                <a:spLocks noChangeArrowheads="1"/>
              </p:cNvSpPr>
              <p:nvPr/>
            </p:nvSpPr>
            <p:spPr bwMode="auto">
              <a:xfrm>
                <a:off x="4661" y="2700"/>
                <a:ext cx="1694" cy="2"/>
              </a:xfrm>
              <a:prstGeom prst="rect">
                <a:avLst/>
              </a:prstGeom>
              <a:solidFill>
                <a:srgbClr val="7CC3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90" name="Rectangle 380"/>
              <p:cNvSpPr>
                <a:spLocks noChangeArrowheads="1"/>
              </p:cNvSpPr>
              <p:nvPr/>
            </p:nvSpPr>
            <p:spPr bwMode="auto">
              <a:xfrm>
                <a:off x="4661" y="2702"/>
                <a:ext cx="1694" cy="1"/>
              </a:xfrm>
              <a:prstGeom prst="rect">
                <a:avLst/>
              </a:prstGeom>
              <a:solidFill>
                <a:srgbClr val="7EC5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91" name="Rectangle 381"/>
              <p:cNvSpPr>
                <a:spLocks noChangeArrowheads="1"/>
              </p:cNvSpPr>
              <p:nvPr/>
            </p:nvSpPr>
            <p:spPr bwMode="auto">
              <a:xfrm>
                <a:off x="4661" y="2703"/>
                <a:ext cx="1694" cy="1"/>
              </a:xfrm>
              <a:prstGeom prst="rect">
                <a:avLst/>
              </a:prstGeom>
              <a:solidFill>
                <a:srgbClr val="80C6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92" name="Rectangle 382"/>
              <p:cNvSpPr>
                <a:spLocks noChangeArrowheads="1"/>
              </p:cNvSpPr>
              <p:nvPr/>
            </p:nvSpPr>
            <p:spPr bwMode="auto">
              <a:xfrm>
                <a:off x="4661" y="2704"/>
                <a:ext cx="1694" cy="1"/>
              </a:xfrm>
              <a:prstGeom prst="rect">
                <a:avLst/>
              </a:prstGeom>
              <a:solidFill>
                <a:srgbClr val="83C6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93" name="Rectangle 383"/>
              <p:cNvSpPr>
                <a:spLocks noChangeArrowheads="1"/>
              </p:cNvSpPr>
              <p:nvPr/>
            </p:nvSpPr>
            <p:spPr bwMode="auto">
              <a:xfrm>
                <a:off x="4661" y="2705"/>
                <a:ext cx="1694" cy="2"/>
              </a:xfrm>
              <a:prstGeom prst="rect">
                <a:avLst/>
              </a:prstGeom>
              <a:solidFill>
                <a:srgbClr val="85C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94" name="Rectangle 384"/>
              <p:cNvSpPr>
                <a:spLocks noChangeArrowheads="1"/>
              </p:cNvSpPr>
              <p:nvPr/>
            </p:nvSpPr>
            <p:spPr bwMode="auto">
              <a:xfrm>
                <a:off x="4661" y="2707"/>
                <a:ext cx="1694" cy="1"/>
              </a:xfrm>
              <a:prstGeom prst="rect">
                <a:avLst/>
              </a:prstGeom>
              <a:solidFill>
                <a:srgbClr val="87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95" name="Rectangle 385"/>
              <p:cNvSpPr>
                <a:spLocks noChangeArrowheads="1"/>
              </p:cNvSpPr>
              <p:nvPr/>
            </p:nvSpPr>
            <p:spPr bwMode="auto">
              <a:xfrm>
                <a:off x="4661" y="2708"/>
                <a:ext cx="1694" cy="1"/>
              </a:xfrm>
              <a:prstGeom prst="rect">
                <a:avLst/>
              </a:prstGeom>
              <a:solidFill>
                <a:srgbClr val="89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96" name="Rectangle 386"/>
              <p:cNvSpPr>
                <a:spLocks noChangeArrowheads="1"/>
              </p:cNvSpPr>
              <p:nvPr/>
            </p:nvSpPr>
            <p:spPr bwMode="auto">
              <a:xfrm>
                <a:off x="4661" y="2708"/>
                <a:ext cx="1694" cy="2"/>
              </a:xfrm>
              <a:prstGeom prst="rect">
                <a:avLst/>
              </a:prstGeom>
              <a:solidFill>
                <a:srgbClr val="8BCA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97" name="Rectangle 387"/>
              <p:cNvSpPr>
                <a:spLocks noChangeArrowheads="1"/>
              </p:cNvSpPr>
              <p:nvPr/>
            </p:nvSpPr>
            <p:spPr bwMode="auto">
              <a:xfrm>
                <a:off x="4661" y="2710"/>
                <a:ext cx="1694" cy="1"/>
              </a:xfrm>
              <a:prstGeom prst="rect">
                <a:avLst/>
              </a:prstGeom>
              <a:solidFill>
                <a:srgbClr val="8D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98" name="Rectangle 388"/>
              <p:cNvSpPr>
                <a:spLocks noChangeArrowheads="1"/>
              </p:cNvSpPr>
              <p:nvPr/>
            </p:nvSpPr>
            <p:spPr bwMode="auto">
              <a:xfrm>
                <a:off x="4661" y="2711"/>
                <a:ext cx="1694" cy="2"/>
              </a:xfrm>
              <a:prstGeom prst="rect">
                <a:avLst/>
              </a:prstGeom>
              <a:solidFill>
                <a:srgbClr val="8F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99" name="Rectangle 389"/>
              <p:cNvSpPr>
                <a:spLocks noChangeArrowheads="1"/>
              </p:cNvSpPr>
              <p:nvPr/>
            </p:nvSpPr>
            <p:spPr bwMode="auto">
              <a:xfrm>
                <a:off x="4661" y="2713"/>
                <a:ext cx="1694" cy="1"/>
              </a:xfrm>
              <a:prstGeom prst="rect">
                <a:avLst/>
              </a:prstGeom>
              <a:solidFill>
                <a:srgbClr val="92CD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00" name="Rectangle 390"/>
              <p:cNvSpPr>
                <a:spLocks noChangeArrowheads="1"/>
              </p:cNvSpPr>
              <p:nvPr/>
            </p:nvSpPr>
            <p:spPr bwMode="auto">
              <a:xfrm>
                <a:off x="4661" y="2713"/>
                <a:ext cx="1694" cy="2"/>
              </a:xfrm>
              <a:prstGeom prst="rect">
                <a:avLst/>
              </a:prstGeom>
              <a:solidFill>
                <a:srgbClr val="94CE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01" name="Rectangle 391"/>
              <p:cNvSpPr>
                <a:spLocks noChangeArrowheads="1"/>
              </p:cNvSpPr>
              <p:nvPr/>
            </p:nvSpPr>
            <p:spPr bwMode="auto">
              <a:xfrm>
                <a:off x="4661" y="2715"/>
                <a:ext cx="1694" cy="1"/>
              </a:xfrm>
              <a:prstGeom prst="rect">
                <a:avLst/>
              </a:prstGeom>
              <a:solidFill>
                <a:srgbClr val="96CF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02" name="Rectangle 392"/>
              <p:cNvSpPr>
                <a:spLocks noChangeArrowheads="1"/>
              </p:cNvSpPr>
              <p:nvPr/>
            </p:nvSpPr>
            <p:spPr bwMode="auto">
              <a:xfrm>
                <a:off x="4661" y="2716"/>
                <a:ext cx="1694" cy="1"/>
              </a:xfrm>
              <a:prstGeom prst="rect">
                <a:avLst/>
              </a:prstGeom>
              <a:solidFill>
                <a:srgbClr val="98D0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03" name="Rectangle 393"/>
              <p:cNvSpPr>
                <a:spLocks noChangeArrowheads="1"/>
              </p:cNvSpPr>
              <p:nvPr/>
            </p:nvSpPr>
            <p:spPr bwMode="auto">
              <a:xfrm>
                <a:off x="4661" y="2717"/>
                <a:ext cx="1694" cy="1"/>
              </a:xfrm>
              <a:prstGeom prst="rect">
                <a:avLst/>
              </a:prstGeom>
              <a:solidFill>
                <a:srgbClr val="9AD1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04" name="Rectangle 394"/>
              <p:cNvSpPr>
                <a:spLocks noChangeArrowheads="1"/>
              </p:cNvSpPr>
              <p:nvPr/>
            </p:nvSpPr>
            <p:spPr bwMode="auto">
              <a:xfrm>
                <a:off x="4846" y="2718"/>
                <a:ext cx="1694" cy="1"/>
              </a:xfrm>
              <a:prstGeom prst="rect">
                <a:avLst/>
              </a:prstGeom>
              <a:solidFill>
                <a:srgbClr val="9C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05" name="Rectangle 395"/>
              <p:cNvSpPr>
                <a:spLocks noChangeArrowheads="1"/>
              </p:cNvSpPr>
              <p:nvPr/>
            </p:nvSpPr>
            <p:spPr bwMode="auto">
              <a:xfrm>
                <a:off x="4661" y="2719"/>
                <a:ext cx="1694" cy="1"/>
              </a:xfrm>
              <a:prstGeom prst="rect">
                <a:avLst/>
              </a:prstGeom>
              <a:solidFill>
                <a:srgbClr val="9E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06" name="Rectangle 396"/>
              <p:cNvSpPr>
                <a:spLocks noChangeArrowheads="1"/>
              </p:cNvSpPr>
              <p:nvPr/>
            </p:nvSpPr>
            <p:spPr bwMode="auto">
              <a:xfrm>
                <a:off x="4661" y="2720"/>
                <a:ext cx="1694" cy="2"/>
              </a:xfrm>
              <a:prstGeom prst="rect">
                <a:avLst/>
              </a:prstGeom>
              <a:solidFill>
                <a:srgbClr val="A0D4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07" name="Rectangle 397"/>
              <p:cNvSpPr>
                <a:spLocks noChangeArrowheads="1"/>
              </p:cNvSpPr>
              <p:nvPr/>
            </p:nvSpPr>
            <p:spPr bwMode="auto">
              <a:xfrm>
                <a:off x="4661" y="2722"/>
                <a:ext cx="1694" cy="1"/>
              </a:xfrm>
              <a:prstGeom prst="rect">
                <a:avLst/>
              </a:prstGeom>
              <a:solidFill>
                <a:srgbClr val="A3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08" name="Rectangle 398"/>
              <p:cNvSpPr>
                <a:spLocks noChangeArrowheads="1"/>
              </p:cNvSpPr>
              <p:nvPr/>
            </p:nvSpPr>
            <p:spPr bwMode="auto">
              <a:xfrm>
                <a:off x="4661" y="2723"/>
                <a:ext cx="1694" cy="1"/>
              </a:xfrm>
              <a:prstGeom prst="rect">
                <a:avLst/>
              </a:prstGeom>
              <a:solidFill>
                <a:srgbClr val="A5D6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09" name="Rectangle 399"/>
              <p:cNvSpPr>
                <a:spLocks noChangeArrowheads="1"/>
              </p:cNvSpPr>
              <p:nvPr/>
            </p:nvSpPr>
            <p:spPr bwMode="auto">
              <a:xfrm>
                <a:off x="4661" y="2724"/>
                <a:ext cx="1694" cy="1"/>
              </a:xfrm>
              <a:prstGeom prst="rect">
                <a:avLst/>
              </a:prstGeom>
              <a:solidFill>
                <a:srgbClr val="A7D7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10" name="Rectangle 400"/>
              <p:cNvSpPr>
                <a:spLocks noChangeArrowheads="1"/>
              </p:cNvSpPr>
              <p:nvPr/>
            </p:nvSpPr>
            <p:spPr bwMode="auto">
              <a:xfrm>
                <a:off x="4661" y="2725"/>
                <a:ext cx="1694" cy="2"/>
              </a:xfrm>
              <a:prstGeom prst="rect">
                <a:avLst/>
              </a:prstGeom>
              <a:solidFill>
                <a:srgbClr val="A9D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11" name="Rectangle 401"/>
              <p:cNvSpPr>
                <a:spLocks noChangeArrowheads="1"/>
              </p:cNvSpPr>
              <p:nvPr/>
            </p:nvSpPr>
            <p:spPr bwMode="auto">
              <a:xfrm>
                <a:off x="4661" y="2727"/>
                <a:ext cx="1694" cy="1"/>
              </a:xfrm>
              <a:prstGeom prst="rect">
                <a:avLst/>
              </a:prstGeom>
              <a:solidFill>
                <a:srgbClr val="ACD9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12" name="Rectangle 402"/>
              <p:cNvSpPr>
                <a:spLocks noChangeArrowheads="1"/>
              </p:cNvSpPr>
              <p:nvPr/>
            </p:nvSpPr>
            <p:spPr bwMode="auto">
              <a:xfrm>
                <a:off x="4661" y="2728"/>
                <a:ext cx="1694" cy="2"/>
              </a:xfrm>
              <a:prstGeom prst="rect">
                <a:avLst/>
              </a:prstGeom>
              <a:solidFill>
                <a:srgbClr val="AFDB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13" name="Rectangle 403"/>
              <p:cNvSpPr>
                <a:spLocks noChangeArrowheads="1"/>
              </p:cNvSpPr>
              <p:nvPr/>
            </p:nvSpPr>
            <p:spPr bwMode="auto">
              <a:xfrm>
                <a:off x="4661" y="2730"/>
                <a:ext cx="1694" cy="2"/>
              </a:xfrm>
              <a:prstGeom prst="rect">
                <a:avLst/>
              </a:prstGeom>
              <a:solidFill>
                <a:srgbClr val="B2D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14" name="Rectangle 404"/>
              <p:cNvSpPr>
                <a:spLocks noChangeArrowheads="1"/>
              </p:cNvSpPr>
              <p:nvPr/>
            </p:nvSpPr>
            <p:spPr bwMode="auto">
              <a:xfrm>
                <a:off x="4661" y="2732"/>
                <a:ext cx="1694" cy="1"/>
              </a:xfrm>
              <a:prstGeom prst="rect">
                <a:avLst/>
              </a:prstGeom>
              <a:solidFill>
                <a:srgbClr val="B4DD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15" name="Rectangle 405"/>
              <p:cNvSpPr>
                <a:spLocks noChangeArrowheads="1"/>
              </p:cNvSpPr>
              <p:nvPr/>
            </p:nvSpPr>
            <p:spPr bwMode="auto">
              <a:xfrm>
                <a:off x="4661" y="2733"/>
                <a:ext cx="1694" cy="1"/>
              </a:xfrm>
              <a:prstGeom prst="rect">
                <a:avLst/>
              </a:prstGeom>
              <a:solidFill>
                <a:srgbClr val="B6DE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grpSp>
        <p:sp>
          <p:nvSpPr>
            <p:cNvPr id="33" name="Rectangle 407"/>
            <p:cNvSpPr>
              <a:spLocks noChangeArrowheads="1"/>
            </p:cNvSpPr>
            <p:nvPr/>
          </p:nvSpPr>
          <p:spPr bwMode="auto">
            <a:xfrm>
              <a:off x="4661" y="2733"/>
              <a:ext cx="1694" cy="2"/>
            </a:xfrm>
            <a:prstGeom prst="rect">
              <a:avLst/>
            </a:prstGeom>
            <a:solidFill>
              <a:srgbClr val="B8DF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4" name="Rectangle 408"/>
            <p:cNvSpPr>
              <a:spLocks noChangeArrowheads="1"/>
            </p:cNvSpPr>
            <p:nvPr/>
          </p:nvSpPr>
          <p:spPr bwMode="auto">
            <a:xfrm>
              <a:off x="4661" y="2735"/>
              <a:ext cx="1694" cy="2"/>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5" name="Rectangle 409"/>
            <p:cNvSpPr>
              <a:spLocks noChangeArrowheads="1"/>
            </p:cNvSpPr>
            <p:nvPr/>
          </p:nvSpPr>
          <p:spPr bwMode="auto">
            <a:xfrm>
              <a:off x="4661" y="2737"/>
              <a:ext cx="1694" cy="1"/>
            </a:xfrm>
            <a:prstGeom prst="rect">
              <a:avLst/>
            </a:prstGeom>
            <a:solidFill>
              <a:srgbClr val="BEE2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6" name="Rectangle 410"/>
            <p:cNvSpPr>
              <a:spLocks noChangeArrowheads="1"/>
            </p:cNvSpPr>
            <p:nvPr/>
          </p:nvSpPr>
          <p:spPr bwMode="auto">
            <a:xfrm>
              <a:off x="4661" y="2738"/>
              <a:ext cx="1694" cy="2"/>
            </a:xfrm>
            <a:prstGeom prst="rect">
              <a:avLst/>
            </a:prstGeom>
            <a:solidFill>
              <a:srgbClr val="C1E2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7" name="Rectangle 411"/>
            <p:cNvSpPr>
              <a:spLocks noChangeArrowheads="1"/>
            </p:cNvSpPr>
            <p:nvPr/>
          </p:nvSpPr>
          <p:spPr bwMode="auto">
            <a:xfrm>
              <a:off x="4661" y="2740"/>
              <a:ext cx="1694" cy="2"/>
            </a:xfrm>
            <a:prstGeom prst="rect">
              <a:avLst/>
            </a:prstGeom>
            <a:solidFill>
              <a:srgbClr val="C4E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8" name="Rectangle 412"/>
            <p:cNvSpPr>
              <a:spLocks noChangeArrowheads="1"/>
            </p:cNvSpPr>
            <p:nvPr/>
          </p:nvSpPr>
          <p:spPr bwMode="auto">
            <a:xfrm>
              <a:off x="4661" y="2742"/>
              <a:ext cx="1694" cy="2"/>
            </a:xfrm>
            <a:prstGeom prst="rect">
              <a:avLst/>
            </a:prstGeom>
            <a:solidFill>
              <a:srgbClr val="C7E5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9" name="Rectangle 413"/>
            <p:cNvSpPr>
              <a:spLocks noChangeArrowheads="1"/>
            </p:cNvSpPr>
            <p:nvPr/>
          </p:nvSpPr>
          <p:spPr bwMode="auto">
            <a:xfrm>
              <a:off x="4661" y="2744"/>
              <a:ext cx="1694" cy="1"/>
            </a:xfrm>
            <a:prstGeom prst="rect">
              <a:avLst/>
            </a:prstGeom>
            <a:solidFill>
              <a:srgbClr val="CAE7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0" name="Rectangle 414"/>
            <p:cNvSpPr>
              <a:spLocks noChangeArrowheads="1"/>
            </p:cNvSpPr>
            <p:nvPr/>
          </p:nvSpPr>
          <p:spPr bwMode="auto">
            <a:xfrm>
              <a:off x="4661" y="2744"/>
              <a:ext cx="1694" cy="2"/>
            </a:xfrm>
            <a:prstGeom prst="rect">
              <a:avLst/>
            </a:prstGeom>
            <a:solidFill>
              <a:srgbClr val="CCE8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1" name="Rectangle 415"/>
            <p:cNvSpPr>
              <a:spLocks noChangeArrowheads="1"/>
            </p:cNvSpPr>
            <p:nvPr/>
          </p:nvSpPr>
          <p:spPr bwMode="auto">
            <a:xfrm>
              <a:off x="4661" y="2746"/>
              <a:ext cx="1694" cy="1"/>
            </a:xfrm>
            <a:prstGeom prst="rect">
              <a:avLst/>
            </a:prstGeom>
            <a:solidFill>
              <a:srgbClr val="CE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2" name="Rectangle 416"/>
            <p:cNvSpPr>
              <a:spLocks noChangeArrowheads="1"/>
            </p:cNvSpPr>
            <p:nvPr/>
          </p:nvSpPr>
          <p:spPr bwMode="auto">
            <a:xfrm>
              <a:off x="4661" y="2747"/>
              <a:ext cx="1694" cy="2"/>
            </a:xfrm>
            <a:prstGeom prst="rect">
              <a:avLst/>
            </a:prstGeom>
            <a:solidFill>
              <a:srgbClr val="D0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3" name="Rectangle 417"/>
            <p:cNvSpPr>
              <a:spLocks noChangeArrowheads="1"/>
            </p:cNvSpPr>
            <p:nvPr/>
          </p:nvSpPr>
          <p:spPr bwMode="auto">
            <a:xfrm>
              <a:off x="4661" y="2749"/>
              <a:ext cx="1694" cy="1"/>
            </a:xfrm>
            <a:prstGeom prst="rect">
              <a:avLst/>
            </a:prstGeom>
            <a:solidFill>
              <a:srgbClr val="D3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4" name="Rectangle 418"/>
            <p:cNvSpPr>
              <a:spLocks noChangeArrowheads="1"/>
            </p:cNvSpPr>
            <p:nvPr/>
          </p:nvSpPr>
          <p:spPr bwMode="auto">
            <a:xfrm>
              <a:off x="4661" y="2750"/>
              <a:ext cx="1694" cy="2"/>
            </a:xfrm>
            <a:prstGeom prst="rect">
              <a:avLst/>
            </a:prstGeom>
            <a:solidFill>
              <a:srgbClr val="D6EC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5" name="Rectangle 419"/>
            <p:cNvSpPr>
              <a:spLocks noChangeArrowheads="1"/>
            </p:cNvSpPr>
            <p:nvPr/>
          </p:nvSpPr>
          <p:spPr bwMode="auto">
            <a:xfrm>
              <a:off x="4661" y="2752"/>
              <a:ext cx="1694" cy="1"/>
            </a:xfrm>
            <a:prstGeom prst="rect">
              <a:avLst/>
            </a:prstGeom>
            <a:solidFill>
              <a:srgbClr val="D9E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6" name="Rectangle 420"/>
            <p:cNvSpPr>
              <a:spLocks noChangeArrowheads="1"/>
            </p:cNvSpPr>
            <p:nvPr/>
          </p:nvSpPr>
          <p:spPr bwMode="auto">
            <a:xfrm>
              <a:off x="4661" y="2753"/>
              <a:ext cx="1694" cy="1"/>
            </a:xfrm>
            <a:prstGeom prst="rect">
              <a:avLst/>
            </a:prstGeom>
            <a:solidFill>
              <a:srgbClr val="DB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7" name="Rectangle 421"/>
            <p:cNvSpPr>
              <a:spLocks noChangeArrowheads="1"/>
            </p:cNvSpPr>
            <p:nvPr/>
          </p:nvSpPr>
          <p:spPr bwMode="auto">
            <a:xfrm>
              <a:off x="4661" y="2754"/>
              <a:ext cx="1694" cy="1"/>
            </a:xfrm>
            <a:prstGeom prst="rect">
              <a:avLst/>
            </a:prstGeom>
            <a:solidFill>
              <a:srgbClr val="DD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8" name="Rectangle 422"/>
            <p:cNvSpPr>
              <a:spLocks noChangeArrowheads="1"/>
            </p:cNvSpPr>
            <p:nvPr/>
          </p:nvSpPr>
          <p:spPr bwMode="auto">
            <a:xfrm>
              <a:off x="4661" y="2755"/>
              <a:ext cx="1694" cy="2"/>
            </a:xfrm>
            <a:prstGeom prst="rect">
              <a:avLst/>
            </a:prstGeom>
            <a:solidFill>
              <a:srgbClr val="DFF1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9" name="Rectangle 423"/>
            <p:cNvSpPr>
              <a:spLocks noChangeArrowheads="1"/>
            </p:cNvSpPr>
            <p:nvPr/>
          </p:nvSpPr>
          <p:spPr bwMode="auto">
            <a:xfrm>
              <a:off x="4661" y="2757"/>
              <a:ext cx="1694" cy="2"/>
            </a:xfrm>
            <a:prstGeom prst="rect">
              <a:avLst/>
            </a:prstGeom>
            <a:solidFill>
              <a:srgbClr val="E2F2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50" name="Rectangle 424"/>
            <p:cNvSpPr>
              <a:spLocks noChangeArrowheads="1"/>
            </p:cNvSpPr>
            <p:nvPr/>
          </p:nvSpPr>
          <p:spPr bwMode="auto">
            <a:xfrm>
              <a:off x="4661" y="2759"/>
              <a:ext cx="1694" cy="1"/>
            </a:xfrm>
            <a:prstGeom prst="rect">
              <a:avLst/>
            </a:prstGeom>
            <a:solidFill>
              <a:srgbClr val="E5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51" name="Rectangle 425"/>
            <p:cNvSpPr>
              <a:spLocks noChangeArrowheads="1"/>
            </p:cNvSpPr>
            <p:nvPr/>
          </p:nvSpPr>
          <p:spPr bwMode="auto">
            <a:xfrm>
              <a:off x="4661" y="2760"/>
              <a:ext cx="1694" cy="1"/>
            </a:xfrm>
            <a:prstGeom prst="rect">
              <a:avLst/>
            </a:prstGeom>
            <a:solidFill>
              <a:srgbClr val="E8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52" name="Rectangle 426"/>
            <p:cNvSpPr>
              <a:spLocks noChangeArrowheads="1"/>
            </p:cNvSpPr>
            <p:nvPr/>
          </p:nvSpPr>
          <p:spPr bwMode="auto">
            <a:xfrm>
              <a:off x="4661" y="2761"/>
              <a:ext cx="1694" cy="2"/>
            </a:xfrm>
            <a:prstGeom prst="rect">
              <a:avLst/>
            </a:prstGeom>
            <a:solidFill>
              <a:srgbClr val="EA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53" name="Rectangle 427"/>
            <p:cNvSpPr>
              <a:spLocks noChangeArrowheads="1"/>
            </p:cNvSpPr>
            <p:nvPr/>
          </p:nvSpPr>
          <p:spPr bwMode="auto">
            <a:xfrm>
              <a:off x="4661" y="2763"/>
              <a:ext cx="1694" cy="1"/>
            </a:xfrm>
            <a:prstGeom prst="rect">
              <a:avLst/>
            </a:prstGeom>
            <a:solidFill>
              <a:srgbClr val="EC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54" name="Rectangle 428"/>
            <p:cNvSpPr>
              <a:spLocks noChangeArrowheads="1"/>
            </p:cNvSpPr>
            <p:nvPr/>
          </p:nvSpPr>
          <p:spPr bwMode="auto">
            <a:xfrm>
              <a:off x="4661" y="2764"/>
              <a:ext cx="1694" cy="1"/>
            </a:xfrm>
            <a:prstGeom prst="rect">
              <a:avLst/>
            </a:prstGeom>
            <a:solidFill>
              <a:srgbClr val="EE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55" name="Rectangle 429"/>
            <p:cNvSpPr>
              <a:spLocks noChangeArrowheads="1"/>
            </p:cNvSpPr>
            <p:nvPr/>
          </p:nvSpPr>
          <p:spPr bwMode="auto">
            <a:xfrm>
              <a:off x="4661" y="2765"/>
              <a:ext cx="1694" cy="1"/>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56" name="Rectangle 430"/>
            <p:cNvSpPr>
              <a:spLocks noChangeArrowheads="1"/>
            </p:cNvSpPr>
            <p:nvPr/>
          </p:nvSpPr>
          <p:spPr bwMode="auto">
            <a:xfrm>
              <a:off x="4661" y="2766"/>
              <a:ext cx="1694" cy="2"/>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57" name="Rectangle 431"/>
            <p:cNvSpPr>
              <a:spLocks noChangeArrowheads="1"/>
            </p:cNvSpPr>
            <p:nvPr/>
          </p:nvSpPr>
          <p:spPr bwMode="auto">
            <a:xfrm>
              <a:off x="4661" y="2768"/>
              <a:ext cx="1694" cy="1"/>
            </a:xfrm>
            <a:prstGeom prst="rect">
              <a:avLst/>
            </a:prstGeom>
            <a:solidFill>
              <a:srgbClr val="F5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58" name="Rectangle 432"/>
            <p:cNvSpPr>
              <a:spLocks noChangeArrowheads="1"/>
            </p:cNvSpPr>
            <p:nvPr/>
          </p:nvSpPr>
          <p:spPr bwMode="auto">
            <a:xfrm>
              <a:off x="4661" y="2769"/>
              <a:ext cx="1694" cy="1"/>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59" name="Rectangle 433"/>
            <p:cNvSpPr>
              <a:spLocks noChangeArrowheads="1"/>
            </p:cNvSpPr>
            <p:nvPr/>
          </p:nvSpPr>
          <p:spPr bwMode="auto">
            <a:xfrm>
              <a:off x="4661" y="2769"/>
              <a:ext cx="1694" cy="2"/>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60" name="Rectangle 434"/>
            <p:cNvSpPr>
              <a:spLocks noChangeArrowheads="1"/>
            </p:cNvSpPr>
            <p:nvPr/>
          </p:nvSpPr>
          <p:spPr bwMode="auto">
            <a:xfrm>
              <a:off x="4661" y="2771"/>
              <a:ext cx="1694" cy="1"/>
            </a:xfrm>
            <a:prstGeom prst="rect">
              <a:avLst/>
            </a:prstGeom>
            <a:solidFill>
              <a:srgbClr val="FB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61" name="Rectangle 435"/>
            <p:cNvSpPr>
              <a:spLocks noChangeArrowheads="1"/>
            </p:cNvSpPr>
            <p:nvPr/>
          </p:nvSpPr>
          <p:spPr bwMode="auto">
            <a:xfrm>
              <a:off x="4661" y="2772"/>
              <a:ext cx="1694" cy="1"/>
            </a:xfrm>
            <a:prstGeom prst="rect">
              <a:avLst/>
            </a:prstGeom>
            <a:solidFill>
              <a:srgbClr val="FDF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62" name="Rectangle 436"/>
            <p:cNvSpPr>
              <a:spLocks noChangeArrowheads="1"/>
            </p:cNvSpPr>
            <p:nvPr/>
          </p:nvSpPr>
          <p:spPr bwMode="auto">
            <a:xfrm>
              <a:off x="4846" y="2773"/>
              <a:ext cx="1694" cy="1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63" name="Rectangle 437"/>
            <p:cNvSpPr>
              <a:spLocks noChangeArrowheads="1"/>
            </p:cNvSpPr>
            <p:nvPr/>
          </p:nvSpPr>
          <p:spPr bwMode="auto">
            <a:xfrm>
              <a:off x="4661" y="2686"/>
              <a:ext cx="169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64" name="Rectangle 439"/>
            <p:cNvSpPr>
              <a:spLocks noChangeArrowheads="1"/>
            </p:cNvSpPr>
            <p:nvPr/>
          </p:nvSpPr>
          <p:spPr bwMode="auto">
            <a:xfrm>
              <a:off x="4657" y="2971"/>
              <a:ext cx="1694" cy="10"/>
            </a:xfrm>
            <a:prstGeom prst="rect">
              <a:avLst/>
            </a:prstGeom>
            <a:solidFill>
              <a:srgbClr val="72BF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65" name="Rectangle 440"/>
            <p:cNvSpPr>
              <a:spLocks noChangeArrowheads="1"/>
            </p:cNvSpPr>
            <p:nvPr/>
          </p:nvSpPr>
          <p:spPr bwMode="auto">
            <a:xfrm>
              <a:off x="4657" y="2981"/>
              <a:ext cx="1694" cy="2"/>
            </a:xfrm>
            <a:prstGeom prst="rect">
              <a:avLst/>
            </a:prstGeom>
            <a:solidFill>
              <a:srgbClr val="74C0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66" name="Rectangle 441"/>
            <p:cNvSpPr>
              <a:spLocks noChangeArrowheads="1"/>
            </p:cNvSpPr>
            <p:nvPr/>
          </p:nvSpPr>
          <p:spPr bwMode="auto">
            <a:xfrm>
              <a:off x="4657" y="2983"/>
              <a:ext cx="1694" cy="1"/>
            </a:xfrm>
            <a:prstGeom prst="rect">
              <a:avLst/>
            </a:prstGeom>
            <a:solidFill>
              <a:srgbClr val="77C1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67" name="Rectangle 442"/>
            <p:cNvSpPr>
              <a:spLocks noChangeArrowheads="1"/>
            </p:cNvSpPr>
            <p:nvPr/>
          </p:nvSpPr>
          <p:spPr bwMode="auto">
            <a:xfrm>
              <a:off x="4657" y="2984"/>
              <a:ext cx="1694" cy="1"/>
            </a:xfrm>
            <a:prstGeom prst="rect">
              <a:avLst/>
            </a:prstGeom>
            <a:solidFill>
              <a:srgbClr val="7AC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68" name="Rectangle 443"/>
            <p:cNvSpPr>
              <a:spLocks noChangeArrowheads="1"/>
            </p:cNvSpPr>
            <p:nvPr/>
          </p:nvSpPr>
          <p:spPr bwMode="auto">
            <a:xfrm>
              <a:off x="4657" y="2985"/>
              <a:ext cx="1694" cy="2"/>
            </a:xfrm>
            <a:prstGeom prst="rect">
              <a:avLst/>
            </a:prstGeom>
            <a:solidFill>
              <a:srgbClr val="7CC3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69" name="Rectangle 444"/>
            <p:cNvSpPr>
              <a:spLocks noChangeArrowheads="1"/>
            </p:cNvSpPr>
            <p:nvPr/>
          </p:nvSpPr>
          <p:spPr bwMode="auto">
            <a:xfrm>
              <a:off x="4657" y="2987"/>
              <a:ext cx="1694" cy="1"/>
            </a:xfrm>
            <a:prstGeom prst="rect">
              <a:avLst/>
            </a:prstGeom>
            <a:solidFill>
              <a:srgbClr val="7EC5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70" name="Rectangle 445"/>
            <p:cNvSpPr>
              <a:spLocks noChangeArrowheads="1"/>
            </p:cNvSpPr>
            <p:nvPr/>
          </p:nvSpPr>
          <p:spPr bwMode="auto">
            <a:xfrm>
              <a:off x="4657" y="2988"/>
              <a:ext cx="1694" cy="1"/>
            </a:xfrm>
            <a:prstGeom prst="rect">
              <a:avLst/>
            </a:prstGeom>
            <a:solidFill>
              <a:srgbClr val="80C6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71" name="Rectangle 446"/>
            <p:cNvSpPr>
              <a:spLocks noChangeArrowheads="1"/>
            </p:cNvSpPr>
            <p:nvPr/>
          </p:nvSpPr>
          <p:spPr bwMode="auto">
            <a:xfrm>
              <a:off x="4657" y="2989"/>
              <a:ext cx="1694" cy="1"/>
            </a:xfrm>
            <a:prstGeom prst="rect">
              <a:avLst/>
            </a:prstGeom>
            <a:solidFill>
              <a:srgbClr val="83C6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72" name="Rectangle 447"/>
            <p:cNvSpPr>
              <a:spLocks noChangeArrowheads="1"/>
            </p:cNvSpPr>
            <p:nvPr/>
          </p:nvSpPr>
          <p:spPr bwMode="auto">
            <a:xfrm>
              <a:off x="4657" y="2990"/>
              <a:ext cx="1694" cy="2"/>
            </a:xfrm>
            <a:prstGeom prst="rect">
              <a:avLst/>
            </a:prstGeom>
            <a:solidFill>
              <a:srgbClr val="85C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73" name="Rectangle 448"/>
            <p:cNvSpPr>
              <a:spLocks noChangeArrowheads="1"/>
            </p:cNvSpPr>
            <p:nvPr/>
          </p:nvSpPr>
          <p:spPr bwMode="auto">
            <a:xfrm>
              <a:off x="4657" y="2992"/>
              <a:ext cx="1694" cy="1"/>
            </a:xfrm>
            <a:prstGeom prst="rect">
              <a:avLst/>
            </a:prstGeom>
            <a:solidFill>
              <a:srgbClr val="87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74" name="Rectangle 449"/>
            <p:cNvSpPr>
              <a:spLocks noChangeArrowheads="1"/>
            </p:cNvSpPr>
            <p:nvPr/>
          </p:nvSpPr>
          <p:spPr bwMode="auto">
            <a:xfrm>
              <a:off x="4657" y="2993"/>
              <a:ext cx="1694" cy="1"/>
            </a:xfrm>
            <a:prstGeom prst="rect">
              <a:avLst/>
            </a:prstGeom>
            <a:solidFill>
              <a:srgbClr val="89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75" name="Rectangle 450"/>
            <p:cNvSpPr>
              <a:spLocks noChangeArrowheads="1"/>
            </p:cNvSpPr>
            <p:nvPr/>
          </p:nvSpPr>
          <p:spPr bwMode="auto">
            <a:xfrm>
              <a:off x="4657" y="2994"/>
              <a:ext cx="1694" cy="1"/>
            </a:xfrm>
            <a:prstGeom prst="rect">
              <a:avLst/>
            </a:prstGeom>
            <a:solidFill>
              <a:srgbClr val="8BCA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76" name="Rectangle 451"/>
            <p:cNvSpPr>
              <a:spLocks noChangeArrowheads="1"/>
            </p:cNvSpPr>
            <p:nvPr/>
          </p:nvSpPr>
          <p:spPr bwMode="auto">
            <a:xfrm>
              <a:off x="4657" y="2995"/>
              <a:ext cx="1694" cy="1"/>
            </a:xfrm>
            <a:prstGeom prst="rect">
              <a:avLst/>
            </a:prstGeom>
            <a:solidFill>
              <a:srgbClr val="8D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77" name="Rectangle 452"/>
            <p:cNvSpPr>
              <a:spLocks noChangeArrowheads="1"/>
            </p:cNvSpPr>
            <p:nvPr/>
          </p:nvSpPr>
          <p:spPr bwMode="auto">
            <a:xfrm>
              <a:off x="4657" y="2996"/>
              <a:ext cx="1694" cy="2"/>
            </a:xfrm>
            <a:prstGeom prst="rect">
              <a:avLst/>
            </a:prstGeom>
            <a:solidFill>
              <a:srgbClr val="8F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78" name="Rectangle 453"/>
            <p:cNvSpPr>
              <a:spLocks noChangeArrowheads="1"/>
            </p:cNvSpPr>
            <p:nvPr/>
          </p:nvSpPr>
          <p:spPr bwMode="auto">
            <a:xfrm>
              <a:off x="4657" y="2998"/>
              <a:ext cx="1694" cy="1"/>
            </a:xfrm>
            <a:prstGeom prst="rect">
              <a:avLst/>
            </a:prstGeom>
            <a:solidFill>
              <a:srgbClr val="92CD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79" name="Rectangle 454"/>
            <p:cNvSpPr>
              <a:spLocks noChangeArrowheads="1"/>
            </p:cNvSpPr>
            <p:nvPr/>
          </p:nvSpPr>
          <p:spPr bwMode="auto">
            <a:xfrm>
              <a:off x="4657" y="2999"/>
              <a:ext cx="1694" cy="1"/>
            </a:xfrm>
            <a:prstGeom prst="rect">
              <a:avLst/>
            </a:prstGeom>
            <a:solidFill>
              <a:srgbClr val="94CE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80" name="Rectangle 455"/>
            <p:cNvSpPr>
              <a:spLocks noChangeArrowheads="1"/>
            </p:cNvSpPr>
            <p:nvPr/>
          </p:nvSpPr>
          <p:spPr bwMode="auto">
            <a:xfrm>
              <a:off x="4657" y="3000"/>
              <a:ext cx="1694" cy="1"/>
            </a:xfrm>
            <a:prstGeom prst="rect">
              <a:avLst/>
            </a:prstGeom>
            <a:solidFill>
              <a:srgbClr val="96CF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81" name="Rectangle 456"/>
            <p:cNvSpPr>
              <a:spLocks noChangeArrowheads="1"/>
            </p:cNvSpPr>
            <p:nvPr/>
          </p:nvSpPr>
          <p:spPr bwMode="auto">
            <a:xfrm>
              <a:off x="4657" y="3001"/>
              <a:ext cx="1694" cy="1"/>
            </a:xfrm>
            <a:prstGeom prst="rect">
              <a:avLst/>
            </a:prstGeom>
            <a:solidFill>
              <a:srgbClr val="98D0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82" name="Rectangle 457"/>
            <p:cNvSpPr>
              <a:spLocks noChangeArrowheads="1"/>
            </p:cNvSpPr>
            <p:nvPr/>
          </p:nvSpPr>
          <p:spPr bwMode="auto">
            <a:xfrm>
              <a:off x="4657" y="3002"/>
              <a:ext cx="1694" cy="2"/>
            </a:xfrm>
            <a:prstGeom prst="rect">
              <a:avLst/>
            </a:prstGeom>
            <a:solidFill>
              <a:srgbClr val="9AD1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83" name="Rectangle 458"/>
            <p:cNvSpPr>
              <a:spLocks noChangeArrowheads="1"/>
            </p:cNvSpPr>
            <p:nvPr/>
          </p:nvSpPr>
          <p:spPr bwMode="auto">
            <a:xfrm>
              <a:off x="4657" y="3004"/>
              <a:ext cx="1694" cy="1"/>
            </a:xfrm>
            <a:prstGeom prst="rect">
              <a:avLst/>
            </a:prstGeom>
            <a:solidFill>
              <a:srgbClr val="9C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84" name="Rectangle 459"/>
            <p:cNvSpPr>
              <a:spLocks noChangeArrowheads="1"/>
            </p:cNvSpPr>
            <p:nvPr/>
          </p:nvSpPr>
          <p:spPr bwMode="auto">
            <a:xfrm>
              <a:off x="4657" y="3004"/>
              <a:ext cx="1694" cy="1"/>
            </a:xfrm>
            <a:prstGeom prst="rect">
              <a:avLst/>
            </a:prstGeom>
            <a:solidFill>
              <a:srgbClr val="9E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85" name="Rectangle 460"/>
            <p:cNvSpPr>
              <a:spLocks noChangeArrowheads="1"/>
            </p:cNvSpPr>
            <p:nvPr/>
          </p:nvSpPr>
          <p:spPr bwMode="auto">
            <a:xfrm>
              <a:off x="4657" y="3005"/>
              <a:ext cx="1694" cy="2"/>
            </a:xfrm>
            <a:prstGeom prst="rect">
              <a:avLst/>
            </a:prstGeom>
            <a:solidFill>
              <a:srgbClr val="A0D4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86" name="Rectangle 461"/>
            <p:cNvSpPr>
              <a:spLocks noChangeArrowheads="1"/>
            </p:cNvSpPr>
            <p:nvPr/>
          </p:nvSpPr>
          <p:spPr bwMode="auto">
            <a:xfrm>
              <a:off x="4657" y="3007"/>
              <a:ext cx="1694" cy="2"/>
            </a:xfrm>
            <a:prstGeom prst="rect">
              <a:avLst/>
            </a:prstGeom>
            <a:solidFill>
              <a:srgbClr val="A3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87" name="Rectangle 462"/>
            <p:cNvSpPr>
              <a:spLocks noChangeArrowheads="1"/>
            </p:cNvSpPr>
            <p:nvPr/>
          </p:nvSpPr>
          <p:spPr bwMode="auto">
            <a:xfrm>
              <a:off x="4657" y="3009"/>
              <a:ext cx="1694" cy="1"/>
            </a:xfrm>
            <a:prstGeom prst="rect">
              <a:avLst/>
            </a:prstGeom>
            <a:solidFill>
              <a:srgbClr val="A5D6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88" name="Rectangle 463"/>
            <p:cNvSpPr>
              <a:spLocks noChangeArrowheads="1"/>
            </p:cNvSpPr>
            <p:nvPr/>
          </p:nvSpPr>
          <p:spPr bwMode="auto">
            <a:xfrm>
              <a:off x="4657" y="3009"/>
              <a:ext cx="1694" cy="1"/>
            </a:xfrm>
            <a:prstGeom prst="rect">
              <a:avLst/>
            </a:prstGeom>
            <a:solidFill>
              <a:srgbClr val="A7D7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89" name="Rectangle 464"/>
            <p:cNvSpPr>
              <a:spLocks noChangeArrowheads="1"/>
            </p:cNvSpPr>
            <p:nvPr/>
          </p:nvSpPr>
          <p:spPr bwMode="auto">
            <a:xfrm>
              <a:off x="4657" y="3010"/>
              <a:ext cx="1694" cy="2"/>
            </a:xfrm>
            <a:prstGeom prst="rect">
              <a:avLst/>
            </a:prstGeom>
            <a:solidFill>
              <a:srgbClr val="A9D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90" name="Rectangle 465"/>
            <p:cNvSpPr>
              <a:spLocks noChangeArrowheads="1"/>
            </p:cNvSpPr>
            <p:nvPr/>
          </p:nvSpPr>
          <p:spPr bwMode="auto">
            <a:xfrm>
              <a:off x="4657" y="3012"/>
              <a:ext cx="1694" cy="2"/>
            </a:xfrm>
            <a:prstGeom prst="rect">
              <a:avLst/>
            </a:prstGeom>
            <a:solidFill>
              <a:srgbClr val="ACD9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91" name="Rectangle 466"/>
            <p:cNvSpPr>
              <a:spLocks noChangeArrowheads="1"/>
            </p:cNvSpPr>
            <p:nvPr/>
          </p:nvSpPr>
          <p:spPr bwMode="auto">
            <a:xfrm>
              <a:off x="4657" y="3014"/>
              <a:ext cx="1694" cy="1"/>
            </a:xfrm>
            <a:prstGeom prst="rect">
              <a:avLst/>
            </a:prstGeom>
            <a:solidFill>
              <a:srgbClr val="AFDB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92" name="Rectangle 467"/>
            <p:cNvSpPr>
              <a:spLocks noChangeArrowheads="1"/>
            </p:cNvSpPr>
            <p:nvPr/>
          </p:nvSpPr>
          <p:spPr bwMode="auto">
            <a:xfrm>
              <a:off x="4657" y="3015"/>
              <a:ext cx="1694" cy="2"/>
            </a:xfrm>
            <a:prstGeom prst="rect">
              <a:avLst/>
            </a:prstGeom>
            <a:solidFill>
              <a:srgbClr val="B2D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93" name="Rectangle 468"/>
            <p:cNvSpPr>
              <a:spLocks noChangeArrowheads="1"/>
            </p:cNvSpPr>
            <p:nvPr/>
          </p:nvSpPr>
          <p:spPr bwMode="auto">
            <a:xfrm>
              <a:off x="4657" y="3017"/>
              <a:ext cx="1694" cy="1"/>
            </a:xfrm>
            <a:prstGeom prst="rect">
              <a:avLst/>
            </a:prstGeom>
            <a:solidFill>
              <a:srgbClr val="B4DD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94" name="Rectangle 469"/>
            <p:cNvSpPr>
              <a:spLocks noChangeArrowheads="1"/>
            </p:cNvSpPr>
            <p:nvPr/>
          </p:nvSpPr>
          <p:spPr bwMode="auto">
            <a:xfrm>
              <a:off x="4657" y="3018"/>
              <a:ext cx="1694" cy="1"/>
            </a:xfrm>
            <a:prstGeom prst="rect">
              <a:avLst/>
            </a:prstGeom>
            <a:solidFill>
              <a:srgbClr val="B6DE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95" name="Rectangle 470"/>
            <p:cNvSpPr>
              <a:spLocks noChangeArrowheads="1"/>
            </p:cNvSpPr>
            <p:nvPr/>
          </p:nvSpPr>
          <p:spPr bwMode="auto">
            <a:xfrm>
              <a:off x="4657" y="3019"/>
              <a:ext cx="1694" cy="1"/>
            </a:xfrm>
            <a:prstGeom prst="rect">
              <a:avLst/>
            </a:prstGeom>
            <a:solidFill>
              <a:srgbClr val="B8DF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96" name="Rectangle 471"/>
            <p:cNvSpPr>
              <a:spLocks noChangeArrowheads="1"/>
            </p:cNvSpPr>
            <p:nvPr/>
          </p:nvSpPr>
          <p:spPr bwMode="auto">
            <a:xfrm>
              <a:off x="4657" y="3020"/>
              <a:ext cx="1694" cy="2"/>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97" name="Rectangle 472"/>
            <p:cNvSpPr>
              <a:spLocks noChangeArrowheads="1"/>
            </p:cNvSpPr>
            <p:nvPr/>
          </p:nvSpPr>
          <p:spPr bwMode="auto">
            <a:xfrm>
              <a:off x="4657" y="3022"/>
              <a:ext cx="1694" cy="2"/>
            </a:xfrm>
            <a:prstGeom prst="rect">
              <a:avLst/>
            </a:prstGeom>
            <a:solidFill>
              <a:srgbClr val="BEE2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98" name="Rectangle 473"/>
            <p:cNvSpPr>
              <a:spLocks noChangeArrowheads="1"/>
            </p:cNvSpPr>
            <p:nvPr/>
          </p:nvSpPr>
          <p:spPr bwMode="auto">
            <a:xfrm>
              <a:off x="4657" y="3024"/>
              <a:ext cx="1694" cy="1"/>
            </a:xfrm>
            <a:prstGeom prst="rect">
              <a:avLst/>
            </a:prstGeom>
            <a:solidFill>
              <a:srgbClr val="C1E2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99" name="Rectangle 474"/>
            <p:cNvSpPr>
              <a:spLocks noChangeArrowheads="1"/>
            </p:cNvSpPr>
            <p:nvPr/>
          </p:nvSpPr>
          <p:spPr bwMode="auto">
            <a:xfrm>
              <a:off x="4657" y="3025"/>
              <a:ext cx="1694" cy="2"/>
            </a:xfrm>
            <a:prstGeom prst="rect">
              <a:avLst/>
            </a:prstGeom>
            <a:solidFill>
              <a:srgbClr val="C4E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00" name="Rectangle 475"/>
            <p:cNvSpPr>
              <a:spLocks noChangeArrowheads="1"/>
            </p:cNvSpPr>
            <p:nvPr/>
          </p:nvSpPr>
          <p:spPr bwMode="auto">
            <a:xfrm>
              <a:off x="4657" y="3027"/>
              <a:ext cx="1694" cy="2"/>
            </a:xfrm>
            <a:prstGeom prst="rect">
              <a:avLst/>
            </a:prstGeom>
            <a:solidFill>
              <a:srgbClr val="C7E5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01" name="Rectangle 476"/>
            <p:cNvSpPr>
              <a:spLocks noChangeArrowheads="1"/>
            </p:cNvSpPr>
            <p:nvPr/>
          </p:nvSpPr>
          <p:spPr bwMode="auto">
            <a:xfrm>
              <a:off x="4657" y="3029"/>
              <a:ext cx="1694" cy="1"/>
            </a:xfrm>
            <a:prstGeom prst="rect">
              <a:avLst/>
            </a:prstGeom>
            <a:solidFill>
              <a:srgbClr val="CAE7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02" name="Rectangle 477"/>
            <p:cNvSpPr>
              <a:spLocks noChangeArrowheads="1"/>
            </p:cNvSpPr>
            <p:nvPr/>
          </p:nvSpPr>
          <p:spPr bwMode="auto">
            <a:xfrm>
              <a:off x="4657" y="3029"/>
              <a:ext cx="1694" cy="2"/>
            </a:xfrm>
            <a:prstGeom prst="rect">
              <a:avLst/>
            </a:prstGeom>
            <a:solidFill>
              <a:srgbClr val="CCE8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03" name="Rectangle 478"/>
            <p:cNvSpPr>
              <a:spLocks noChangeArrowheads="1"/>
            </p:cNvSpPr>
            <p:nvPr/>
          </p:nvSpPr>
          <p:spPr bwMode="auto">
            <a:xfrm>
              <a:off x="4657" y="3031"/>
              <a:ext cx="1694" cy="1"/>
            </a:xfrm>
            <a:prstGeom prst="rect">
              <a:avLst/>
            </a:prstGeom>
            <a:solidFill>
              <a:srgbClr val="CE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04" name="Rectangle 479"/>
            <p:cNvSpPr>
              <a:spLocks noChangeArrowheads="1"/>
            </p:cNvSpPr>
            <p:nvPr/>
          </p:nvSpPr>
          <p:spPr bwMode="auto">
            <a:xfrm>
              <a:off x="4657" y="3032"/>
              <a:ext cx="1694" cy="2"/>
            </a:xfrm>
            <a:prstGeom prst="rect">
              <a:avLst/>
            </a:prstGeom>
            <a:solidFill>
              <a:srgbClr val="D0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05" name="Rectangle 480"/>
            <p:cNvSpPr>
              <a:spLocks noChangeArrowheads="1"/>
            </p:cNvSpPr>
            <p:nvPr/>
          </p:nvSpPr>
          <p:spPr bwMode="auto">
            <a:xfrm>
              <a:off x="4657" y="3034"/>
              <a:ext cx="1694" cy="1"/>
            </a:xfrm>
            <a:prstGeom prst="rect">
              <a:avLst/>
            </a:prstGeom>
            <a:solidFill>
              <a:srgbClr val="D3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06" name="Rectangle 481"/>
            <p:cNvSpPr>
              <a:spLocks noChangeArrowheads="1"/>
            </p:cNvSpPr>
            <p:nvPr/>
          </p:nvSpPr>
          <p:spPr bwMode="auto">
            <a:xfrm>
              <a:off x="4657" y="3035"/>
              <a:ext cx="1694" cy="2"/>
            </a:xfrm>
            <a:prstGeom prst="rect">
              <a:avLst/>
            </a:prstGeom>
            <a:solidFill>
              <a:srgbClr val="D6EC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07" name="Rectangle 482"/>
            <p:cNvSpPr>
              <a:spLocks noChangeArrowheads="1"/>
            </p:cNvSpPr>
            <p:nvPr/>
          </p:nvSpPr>
          <p:spPr bwMode="auto">
            <a:xfrm>
              <a:off x="4657" y="3037"/>
              <a:ext cx="1694" cy="1"/>
            </a:xfrm>
            <a:prstGeom prst="rect">
              <a:avLst/>
            </a:prstGeom>
            <a:solidFill>
              <a:srgbClr val="D9E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08" name="Rectangle 483"/>
            <p:cNvSpPr>
              <a:spLocks noChangeArrowheads="1"/>
            </p:cNvSpPr>
            <p:nvPr/>
          </p:nvSpPr>
          <p:spPr bwMode="auto">
            <a:xfrm>
              <a:off x="4657" y="3038"/>
              <a:ext cx="1694" cy="2"/>
            </a:xfrm>
            <a:prstGeom prst="rect">
              <a:avLst/>
            </a:prstGeom>
            <a:solidFill>
              <a:srgbClr val="DB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09" name="Rectangle 484"/>
            <p:cNvSpPr>
              <a:spLocks noChangeArrowheads="1"/>
            </p:cNvSpPr>
            <p:nvPr/>
          </p:nvSpPr>
          <p:spPr bwMode="auto">
            <a:xfrm>
              <a:off x="4657" y="3040"/>
              <a:ext cx="1694" cy="1"/>
            </a:xfrm>
            <a:prstGeom prst="rect">
              <a:avLst/>
            </a:prstGeom>
            <a:solidFill>
              <a:srgbClr val="DD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10" name="Rectangle 485"/>
            <p:cNvSpPr>
              <a:spLocks noChangeArrowheads="1"/>
            </p:cNvSpPr>
            <p:nvPr/>
          </p:nvSpPr>
          <p:spPr bwMode="auto">
            <a:xfrm>
              <a:off x="4657" y="3040"/>
              <a:ext cx="1694" cy="2"/>
            </a:xfrm>
            <a:prstGeom prst="rect">
              <a:avLst/>
            </a:prstGeom>
            <a:solidFill>
              <a:srgbClr val="DFF1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11" name="Rectangle 486"/>
            <p:cNvSpPr>
              <a:spLocks noChangeArrowheads="1"/>
            </p:cNvSpPr>
            <p:nvPr/>
          </p:nvSpPr>
          <p:spPr bwMode="auto">
            <a:xfrm>
              <a:off x="4657" y="3042"/>
              <a:ext cx="1694" cy="2"/>
            </a:xfrm>
            <a:prstGeom prst="rect">
              <a:avLst/>
            </a:prstGeom>
            <a:solidFill>
              <a:srgbClr val="E2F2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12" name="Rectangle 487"/>
            <p:cNvSpPr>
              <a:spLocks noChangeArrowheads="1"/>
            </p:cNvSpPr>
            <p:nvPr/>
          </p:nvSpPr>
          <p:spPr bwMode="auto">
            <a:xfrm>
              <a:off x="4657" y="3044"/>
              <a:ext cx="1694" cy="1"/>
            </a:xfrm>
            <a:prstGeom prst="rect">
              <a:avLst/>
            </a:prstGeom>
            <a:solidFill>
              <a:srgbClr val="E5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13" name="Rectangle 488"/>
            <p:cNvSpPr>
              <a:spLocks noChangeArrowheads="1"/>
            </p:cNvSpPr>
            <p:nvPr/>
          </p:nvSpPr>
          <p:spPr bwMode="auto">
            <a:xfrm>
              <a:off x="4657" y="3045"/>
              <a:ext cx="1694" cy="1"/>
            </a:xfrm>
            <a:prstGeom prst="rect">
              <a:avLst/>
            </a:prstGeom>
            <a:solidFill>
              <a:srgbClr val="E8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14" name="Rectangle 489"/>
            <p:cNvSpPr>
              <a:spLocks noChangeArrowheads="1"/>
            </p:cNvSpPr>
            <p:nvPr/>
          </p:nvSpPr>
          <p:spPr bwMode="auto">
            <a:xfrm>
              <a:off x="4657" y="3046"/>
              <a:ext cx="1694" cy="2"/>
            </a:xfrm>
            <a:prstGeom prst="rect">
              <a:avLst/>
            </a:prstGeom>
            <a:solidFill>
              <a:srgbClr val="EA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15" name="Rectangle 490"/>
            <p:cNvSpPr>
              <a:spLocks noChangeArrowheads="1"/>
            </p:cNvSpPr>
            <p:nvPr/>
          </p:nvSpPr>
          <p:spPr bwMode="auto">
            <a:xfrm>
              <a:off x="4657" y="3048"/>
              <a:ext cx="1694" cy="1"/>
            </a:xfrm>
            <a:prstGeom prst="rect">
              <a:avLst/>
            </a:prstGeom>
            <a:solidFill>
              <a:srgbClr val="EC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16" name="Rectangle 491"/>
            <p:cNvSpPr>
              <a:spLocks noChangeArrowheads="1"/>
            </p:cNvSpPr>
            <p:nvPr/>
          </p:nvSpPr>
          <p:spPr bwMode="auto">
            <a:xfrm>
              <a:off x="4657" y="3049"/>
              <a:ext cx="1694" cy="1"/>
            </a:xfrm>
            <a:prstGeom prst="rect">
              <a:avLst/>
            </a:prstGeom>
            <a:solidFill>
              <a:srgbClr val="EE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17" name="Rectangle 492"/>
            <p:cNvSpPr>
              <a:spLocks noChangeArrowheads="1"/>
            </p:cNvSpPr>
            <p:nvPr/>
          </p:nvSpPr>
          <p:spPr bwMode="auto">
            <a:xfrm>
              <a:off x="4657" y="3050"/>
              <a:ext cx="1694" cy="1"/>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18" name="Rectangle 493"/>
            <p:cNvSpPr>
              <a:spLocks noChangeArrowheads="1"/>
            </p:cNvSpPr>
            <p:nvPr/>
          </p:nvSpPr>
          <p:spPr bwMode="auto">
            <a:xfrm>
              <a:off x="4657" y="3051"/>
              <a:ext cx="1694" cy="2"/>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19" name="Rectangle 494"/>
            <p:cNvSpPr>
              <a:spLocks noChangeArrowheads="1"/>
            </p:cNvSpPr>
            <p:nvPr/>
          </p:nvSpPr>
          <p:spPr bwMode="auto">
            <a:xfrm>
              <a:off x="4657" y="3053"/>
              <a:ext cx="1694" cy="1"/>
            </a:xfrm>
            <a:prstGeom prst="rect">
              <a:avLst/>
            </a:prstGeom>
            <a:solidFill>
              <a:srgbClr val="F5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20" name="Rectangle 495"/>
            <p:cNvSpPr>
              <a:spLocks noChangeArrowheads="1"/>
            </p:cNvSpPr>
            <p:nvPr/>
          </p:nvSpPr>
          <p:spPr bwMode="auto">
            <a:xfrm>
              <a:off x="4657" y="3054"/>
              <a:ext cx="1694" cy="1"/>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21" name="Rectangle 496"/>
            <p:cNvSpPr>
              <a:spLocks noChangeArrowheads="1"/>
            </p:cNvSpPr>
            <p:nvPr/>
          </p:nvSpPr>
          <p:spPr bwMode="auto">
            <a:xfrm>
              <a:off x="4657" y="3055"/>
              <a:ext cx="1694" cy="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22" name="Rectangle 497"/>
            <p:cNvSpPr>
              <a:spLocks noChangeArrowheads="1"/>
            </p:cNvSpPr>
            <p:nvPr/>
          </p:nvSpPr>
          <p:spPr bwMode="auto">
            <a:xfrm>
              <a:off x="4657" y="3056"/>
              <a:ext cx="1694" cy="1"/>
            </a:xfrm>
            <a:prstGeom prst="rect">
              <a:avLst/>
            </a:prstGeom>
            <a:solidFill>
              <a:srgbClr val="FB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23" name="Rectangle 498"/>
            <p:cNvSpPr>
              <a:spLocks noChangeArrowheads="1"/>
            </p:cNvSpPr>
            <p:nvPr/>
          </p:nvSpPr>
          <p:spPr bwMode="auto">
            <a:xfrm>
              <a:off x="4657" y="3057"/>
              <a:ext cx="1694" cy="1"/>
            </a:xfrm>
            <a:prstGeom prst="rect">
              <a:avLst/>
            </a:prstGeom>
            <a:solidFill>
              <a:srgbClr val="FDF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24" name="Rectangle 499"/>
            <p:cNvSpPr>
              <a:spLocks noChangeArrowheads="1"/>
            </p:cNvSpPr>
            <p:nvPr/>
          </p:nvSpPr>
          <p:spPr bwMode="auto">
            <a:xfrm>
              <a:off x="4842" y="3058"/>
              <a:ext cx="1694" cy="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25" name="Rectangle 500"/>
            <p:cNvSpPr>
              <a:spLocks noChangeArrowheads="1"/>
            </p:cNvSpPr>
            <p:nvPr/>
          </p:nvSpPr>
          <p:spPr bwMode="auto">
            <a:xfrm>
              <a:off x="4657" y="2971"/>
              <a:ext cx="1694" cy="23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126" name="Rectangle 502"/>
            <p:cNvSpPr>
              <a:spLocks noChangeArrowheads="1"/>
            </p:cNvSpPr>
            <p:nvPr/>
          </p:nvSpPr>
          <p:spPr bwMode="auto">
            <a:xfrm>
              <a:off x="4846" y="3256"/>
              <a:ext cx="169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27" name="Rectangle 503"/>
            <p:cNvSpPr>
              <a:spLocks noChangeArrowheads="1"/>
            </p:cNvSpPr>
            <p:nvPr/>
          </p:nvSpPr>
          <p:spPr bwMode="auto">
            <a:xfrm>
              <a:off x="4661" y="3256"/>
              <a:ext cx="169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128" name="Rectangle 505"/>
            <p:cNvSpPr>
              <a:spLocks noChangeArrowheads="1"/>
            </p:cNvSpPr>
            <p:nvPr/>
          </p:nvSpPr>
          <p:spPr bwMode="auto">
            <a:xfrm>
              <a:off x="4732" y="3566"/>
              <a:ext cx="1710"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29" name="Freeform 508"/>
            <p:cNvSpPr>
              <a:spLocks/>
            </p:cNvSpPr>
            <p:nvPr/>
          </p:nvSpPr>
          <p:spPr bwMode="auto">
            <a:xfrm>
              <a:off x="6411" y="2086"/>
              <a:ext cx="262" cy="1033"/>
            </a:xfrm>
            <a:custGeom>
              <a:avLst/>
              <a:gdLst>
                <a:gd name="T0" fmla="*/ 0 w 516"/>
                <a:gd name="T1" fmla="*/ 0 h 4944"/>
                <a:gd name="T2" fmla="*/ 258 w 516"/>
                <a:gd name="T3" fmla="*/ 43 h 4944"/>
                <a:gd name="T4" fmla="*/ 258 w 516"/>
                <a:gd name="T5" fmla="*/ 2430 h 4944"/>
                <a:gd name="T6" fmla="*/ 516 w 516"/>
                <a:gd name="T7" fmla="*/ 2472 h 4944"/>
                <a:gd name="T8" fmla="*/ 258 w 516"/>
                <a:gd name="T9" fmla="*/ 2515 h 4944"/>
                <a:gd name="T10" fmla="*/ 258 w 516"/>
                <a:gd name="T11" fmla="*/ 4902 h 4944"/>
                <a:gd name="T12" fmla="*/ 0 w 516"/>
                <a:gd name="T13" fmla="*/ 4944 h 4944"/>
              </a:gdLst>
              <a:ahLst/>
              <a:cxnLst>
                <a:cxn ang="0">
                  <a:pos x="T0" y="T1"/>
                </a:cxn>
                <a:cxn ang="0">
                  <a:pos x="T2" y="T3"/>
                </a:cxn>
                <a:cxn ang="0">
                  <a:pos x="T4" y="T5"/>
                </a:cxn>
                <a:cxn ang="0">
                  <a:pos x="T6" y="T7"/>
                </a:cxn>
                <a:cxn ang="0">
                  <a:pos x="T8" y="T9"/>
                </a:cxn>
                <a:cxn ang="0">
                  <a:pos x="T10" y="T11"/>
                </a:cxn>
                <a:cxn ang="0">
                  <a:pos x="T12" y="T13"/>
                </a:cxn>
              </a:cxnLst>
              <a:rect l="0" t="0" r="r" b="b"/>
              <a:pathLst>
                <a:path w="516" h="4944">
                  <a:moveTo>
                    <a:pt x="0" y="0"/>
                  </a:moveTo>
                  <a:cubicBezTo>
                    <a:pt x="143" y="0"/>
                    <a:pt x="258" y="20"/>
                    <a:pt x="258" y="43"/>
                  </a:cubicBezTo>
                  <a:lnTo>
                    <a:pt x="258" y="2430"/>
                  </a:lnTo>
                  <a:cubicBezTo>
                    <a:pt x="258" y="2453"/>
                    <a:pt x="374" y="2472"/>
                    <a:pt x="516" y="2472"/>
                  </a:cubicBezTo>
                  <a:cubicBezTo>
                    <a:pt x="374" y="2472"/>
                    <a:pt x="258" y="2492"/>
                    <a:pt x="258" y="2515"/>
                  </a:cubicBezTo>
                  <a:lnTo>
                    <a:pt x="258" y="4902"/>
                  </a:lnTo>
                  <a:cubicBezTo>
                    <a:pt x="258" y="4925"/>
                    <a:pt x="143" y="4944"/>
                    <a:pt x="0" y="4944"/>
                  </a:cubicBezTo>
                </a:path>
              </a:pathLst>
            </a:custGeom>
            <a:noFill/>
            <a:ln w="25" cap="flat">
              <a:solidFill>
                <a:srgbClr val="2222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130" name="Freeform 509"/>
            <p:cNvSpPr>
              <a:spLocks/>
            </p:cNvSpPr>
            <p:nvPr/>
          </p:nvSpPr>
          <p:spPr bwMode="auto">
            <a:xfrm>
              <a:off x="6703" y="2193"/>
              <a:ext cx="836" cy="819"/>
            </a:xfrm>
            <a:custGeom>
              <a:avLst/>
              <a:gdLst>
                <a:gd name="T0" fmla="*/ 0 w 2556"/>
                <a:gd name="T1" fmla="*/ 426 h 3916"/>
                <a:gd name="T2" fmla="*/ 426 w 2556"/>
                <a:gd name="T3" fmla="*/ 0 h 3916"/>
                <a:gd name="T4" fmla="*/ 2130 w 2556"/>
                <a:gd name="T5" fmla="*/ 0 h 3916"/>
                <a:gd name="T6" fmla="*/ 2556 w 2556"/>
                <a:gd name="T7" fmla="*/ 426 h 3916"/>
                <a:gd name="T8" fmla="*/ 2556 w 2556"/>
                <a:gd name="T9" fmla="*/ 3490 h 3916"/>
                <a:gd name="T10" fmla="*/ 2130 w 2556"/>
                <a:gd name="T11" fmla="*/ 3916 h 3916"/>
                <a:gd name="T12" fmla="*/ 426 w 2556"/>
                <a:gd name="T13" fmla="*/ 3916 h 3916"/>
                <a:gd name="T14" fmla="*/ 0 w 2556"/>
                <a:gd name="T15" fmla="*/ 3490 h 3916"/>
                <a:gd name="T16" fmla="*/ 0 w 2556"/>
                <a:gd name="T17" fmla="*/ 426 h 3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6" h="3916">
                  <a:moveTo>
                    <a:pt x="0" y="426"/>
                  </a:moveTo>
                  <a:cubicBezTo>
                    <a:pt x="0" y="191"/>
                    <a:pt x="191" y="0"/>
                    <a:pt x="426" y="0"/>
                  </a:cubicBezTo>
                  <a:lnTo>
                    <a:pt x="2130" y="0"/>
                  </a:lnTo>
                  <a:cubicBezTo>
                    <a:pt x="2366" y="0"/>
                    <a:pt x="2556" y="191"/>
                    <a:pt x="2556" y="426"/>
                  </a:cubicBezTo>
                  <a:lnTo>
                    <a:pt x="2556" y="3490"/>
                  </a:lnTo>
                  <a:cubicBezTo>
                    <a:pt x="2556" y="3726"/>
                    <a:pt x="2366" y="3916"/>
                    <a:pt x="2130" y="3916"/>
                  </a:cubicBezTo>
                  <a:lnTo>
                    <a:pt x="426" y="3916"/>
                  </a:lnTo>
                  <a:cubicBezTo>
                    <a:pt x="191" y="3916"/>
                    <a:pt x="0" y="3726"/>
                    <a:pt x="0" y="3490"/>
                  </a:cubicBezTo>
                  <a:lnTo>
                    <a:pt x="0" y="426"/>
                  </a:lnTo>
                  <a:close/>
                </a:path>
              </a:pathLst>
            </a:custGeom>
            <a:solidFill>
              <a:srgbClr val="CECEE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CO" sz="800"/>
            </a:p>
          </p:txBody>
        </p:sp>
        <p:sp>
          <p:nvSpPr>
            <p:cNvPr id="131" name="Rectangle 517"/>
            <p:cNvSpPr>
              <a:spLocks noChangeArrowheads="1"/>
            </p:cNvSpPr>
            <p:nvPr/>
          </p:nvSpPr>
          <p:spPr bwMode="auto">
            <a:xfrm>
              <a:off x="6640" y="2793"/>
              <a:ext cx="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sz="800" b="0" i="0" u="none" strike="noStrike" cap="none" normalizeH="0" baseline="0" dirty="0">
                <a:ln>
                  <a:noFill/>
                </a:ln>
                <a:solidFill>
                  <a:schemeClr val="tx1"/>
                </a:solidFill>
                <a:effectLst/>
                <a:latin typeface="Arial" pitchFamily="34" charset="0"/>
                <a:cs typeface="Arial" pitchFamily="34" charset="0"/>
              </a:endParaRPr>
            </a:p>
          </p:txBody>
        </p:sp>
        <p:sp>
          <p:nvSpPr>
            <p:cNvPr id="135" name="Freeform 521"/>
            <p:cNvSpPr>
              <a:spLocks/>
            </p:cNvSpPr>
            <p:nvPr/>
          </p:nvSpPr>
          <p:spPr bwMode="auto">
            <a:xfrm>
              <a:off x="106" y="3895"/>
              <a:ext cx="6986" cy="224"/>
            </a:xfrm>
            <a:custGeom>
              <a:avLst/>
              <a:gdLst>
                <a:gd name="T0" fmla="*/ 0 w 21928"/>
                <a:gd name="T1" fmla="*/ 188 h 1124"/>
                <a:gd name="T2" fmla="*/ 188 w 21928"/>
                <a:gd name="T3" fmla="*/ 0 h 1124"/>
                <a:gd name="T4" fmla="*/ 21741 w 21928"/>
                <a:gd name="T5" fmla="*/ 0 h 1124"/>
                <a:gd name="T6" fmla="*/ 21928 w 21928"/>
                <a:gd name="T7" fmla="*/ 188 h 1124"/>
                <a:gd name="T8" fmla="*/ 21928 w 21928"/>
                <a:gd name="T9" fmla="*/ 937 h 1124"/>
                <a:gd name="T10" fmla="*/ 21741 w 21928"/>
                <a:gd name="T11" fmla="*/ 1124 h 1124"/>
                <a:gd name="T12" fmla="*/ 188 w 21928"/>
                <a:gd name="T13" fmla="*/ 1124 h 1124"/>
                <a:gd name="T14" fmla="*/ 0 w 21928"/>
                <a:gd name="T15" fmla="*/ 937 h 1124"/>
                <a:gd name="T16" fmla="*/ 0 w 21928"/>
                <a:gd name="T17" fmla="*/ 188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28" h="1124">
                  <a:moveTo>
                    <a:pt x="0" y="188"/>
                  </a:moveTo>
                  <a:cubicBezTo>
                    <a:pt x="0" y="84"/>
                    <a:pt x="84" y="0"/>
                    <a:pt x="188" y="0"/>
                  </a:cubicBezTo>
                  <a:lnTo>
                    <a:pt x="21741" y="0"/>
                  </a:lnTo>
                  <a:cubicBezTo>
                    <a:pt x="21845" y="0"/>
                    <a:pt x="21928" y="84"/>
                    <a:pt x="21928" y="188"/>
                  </a:cubicBezTo>
                  <a:lnTo>
                    <a:pt x="21928" y="937"/>
                  </a:lnTo>
                  <a:cubicBezTo>
                    <a:pt x="21928" y="1041"/>
                    <a:pt x="21845" y="1124"/>
                    <a:pt x="21741" y="1124"/>
                  </a:cubicBezTo>
                  <a:lnTo>
                    <a:pt x="188" y="1124"/>
                  </a:lnTo>
                  <a:cubicBezTo>
                    <a:pt x="84" y="1124"/>
                    <a:pt x="0" y="1041"/>
                    <a:pt x="0" y="937"/>
                  </a:cubicBezTo>
                  <a:lnTo>
                    <a:pt x="0" y="188"/>
                  </a:lnTo>
                  <a:close/>
                </a:path>
              </a:pathLst>
            </a:custGeom>
            <a:solidFill>
              <a:srgbClr val="6B6BC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CO" sz="800">
                <a:latin typeface="+mj-lt"/>
              </a:endParaRPr>
            </a:p>
          </p:txBody>
        </p:sp>
        <p:sp>
          <p:nvSpPr>
            <p:cNvPr id="137" name="Rectangle 523"/>
            <p:cNvSpPr>
              <a:spLocks noChangeArrowheads="1"/>
            </p:cNvSpPr>
            <p:nvPr/>
          </p:nvSpPr>
          <p:spPr bwMode="auto">
            <a:xfrm>
              <a:off x="304" y="3921"/>
              <a:ext cx="67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2400" b="1" i="0" u="none" strike="noStrike" cap="none" normalizeH="0" baseline="0" dirty="0">
                  <a:ln>
                    <a:noFill/>
                  </a:ln>
                  <a:effectLst/>
                  <a:latin typeface="+mn-lt"/>
                  <a:cs typeface="Arial" pitchFamily="34" charset="0"/>
                </a:rPr>
                <a:t>PROCESO CONTABLE  Y SISTEMA DOCUMENTAL CONTABLE </a:t>
              </a:r>
              <a:endParaRPr kumimoji="0" lang="es-CO" sz="2400" b="0" i="0" u="none" strike="noStrike" cap="none" normalizeH="0" baseline="0" dirty="0">
                <a:ln>
                  <a:noFill/>
                </a:ln>
                <a:effectLst/>
                <a:latin typeface="+mn-lt"/>
                <a:cs typeface="Arial" pitchFamily="34" charset="0"/>
              </a:endParaRPr>
            </a:p>
          </p:txBody>
        </p:sp>
        <p:sp>
          <p:nvSpPr>
            <p:cNvPr id="138" name="Freeform 524"/>
            <p:cNvSpPr>
              <a:spLocks/>
            </p:cNvSpPr>
            <p:nvPr/>
          </p:nvSpPr>
          <p:spPr bwMode="auto">
            <a:xfrm>
              <a:off x="1010" y="3606"/>
              <a:ext cx="243" cy="255"/>
            </a:xfrm>
            <a:custGeom>
              <a:avLst/>
              <a:gdLst>
                <a:gd name="T0" fmla="*/ 0 w 391"/>
                <a:gd name="T1" fmla="*/ 107 h 214"/>
                <a:gd name="T2" fmla="*/ 195 w 391"/>
                <a:gd name="T3" fmla="*/ 0 h 214"/>
                <a:gd name="T4" fmla="*/ 391 w 391"/>
                <a:gd name="T5" fmla="*/ 107 h 214"/>
                <a:gd name="T6" fmla="*/ 293 w 391"/>
                <a:gd name="T7" fmla="*/ 107 h 214"/>
                <a:gd name="T8" fmla="*/ 293 w 391"/>
                <a:gd name="T9" fmla="*/ 214 h 214"/>
                <a:gd name="T10" fmla="*/ 98 w 391"/>
                <a:gd name="T11" fmla="*/ 214 h 214"/>
                <a:gd name="T12" fmla="*/ 98 w 391"/>
                <a:gd name="T13" fmla="*/ 107 h 214"/>
                <a:gd name="T14" fmla="*/ 0 w 391"/>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214">
                  <a:moveTo>
                    <a:pt x="0" y="107"/>
                  </a:moveTo>
                  <a:lnTo>
                    <a:pt x="195" y="0"/>
                  </a:lnTo>
                  <a:lnTo>
                    <a:pt x="391" y="107"/>
                  </a:lnTo>
                  <a:lnTo>
                    <a:pt x="293" y="107"/>
                  </a:lnTo>
                  <a:lnTo>
                    <a:pt x="293" y="214"/>
                  </a:lnTo>
                  <a:lnTo>
                    <a:pt x="98" y="214"/>
                  </a:lnTo>
                  <a:lnTo>
                    <a:pt x="98" y="107"/>
                  </a:lnTo>
                  <a:lnTo>
                    <a:pt x="0" y="107"/>
                  </a:lnTo>
                  <a:close/>
                </a:path>
              </a:pathLst>
            </a:custGeom>
            <a:solidFill>
              <a:srgbClr val="6B6BC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CO" sz="800">
                <a:latin typeface="+mj-lt"/>
              </a:endParaRPr>
            </a:p>
          </p:txBody>
        </p:sp>
        <p:sp>
          <p:nvSpPr>
            <p:cNvPr id="140" name="Freeform 526"/>
            <p:cNvSpPr>
              <a:spLocks/>
            </p:cNvSpPr>
            <p:nvPr/>
          </p:nvSpPr>
          <p:spPr bwMode="auto">
            <a:xfrm>
              <a:off x="2859" y="3679"/>
              <a:ext cx="243" cy="182"/>
            </a:xfrm>
            <a:custGeom>
              <a:avLst/>
              <a:gdLst>
                <a:gd name="T0" fmla="*/ 0 w 391"/>
                <a:gd name="T1" fmla="*/ 107 h 214"/>
                <a:gd name="T2" fmla="*/ 196 w 391"/>
                <a:gd name="T3" fmla="*/ 0 h 214"/>
                <a:gd name="T4" fmla="*/ 391 w 391"/>
                <a:gd name="T5" fmla="*/ 107 h 214"/>
                <a:gd name="T6" fmla="*/ 294 w 391"/>
                <a:gd name="T7" fmla="*/ 107 h 214"/>
                <a:gd name="T8" fmla="*/ 294 w 391"/>
                <a:gd name="T9" fmla="*/ 214 h 214"/>
                <a:gd name="T10" fmla="*/ 98 w 391"/>
                <a:gd name="T11" fmla="*/ 214 h 214"/>
                <a:gd name="T12" fmla="*/ 98 w 391"/>
                <a:gd name="T13" fmla="*/ 107 h 214"/>
                <a:gd name="T14" fmla="*/ 0 w 391"/>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214">
                  <a:moveTo>
                    <a:pt x="0" y="107"/>
                  </a:moveTo>
                  <a:lnTo>
                    <a:pt x="196" y="0"/>
                  </a:lnTo>
                  <a:lnTo>
                    <a:pt x="391" y="107"/>
                  </a:lnTo>
                  <a:lnTo>
                    <a:pt x="294" y="107"/>
                  </a:lnTo>
                  <a:lnTo>
                    <a:pt x="294" y="214"/>
                  </a:lnTo>
                  <a:lnTo>
                    <a:pt x="98" y="214"/>
                  </a:lnTo>
                  <a:lnTo>
                    <a:pt x="98" y="107"/>
                  </a:lnTo>
                  <a:lnTo>
                    <a:pt x="0" y="107"/>
                  </a:lnTo>
                  <a:close/>
                </a:path>
              </a:pathLst>
            </a:custGeom>
            <a:solidFill>
              <a:srgbClr val="6B6BC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CO" sz="800">
                <a:latin typeface="+mj-lt"/>
              </a:endParaRPr>
            </a:p>
          </p:txBody>
        </p:sp>
        <p:sp>
          <p:nvSpPr>
            <p:cNvPr id="142" name="Freeform 528"/>
            <p:cNvSpPr>
              <a:spLocks/>
            </p:cNvSpPr>
            <p:nvPr/>
          </p:nvSpPr>
          <p:spPr bwMode="auto">
            <a:xfrm>
              <a:off x="5441" y="3778"/>
              <a:ext cx="222" cy="89"/>
            </a:xfrm>
            <a:custGeom>
              <a:avLst/>
              <a:gdLst>
                <a:gd name="T0" fmla="*/ 0 w 392"/>
                <a:gd name="T1" fmla="*/ 107 h 214"/>
                <a:gd name="T2" fmla="*/ 196 w 392"/>
                <a:gd name="T3" fmla="*/ 0 h 214"/>
                <a:gd name="T4" fmla="*/ 392 w 392"/>
                <a:gd name="T5" fmla="*/ 107 h 214"/>
                <a:gd name="T6" fmla="*/ 294 w 392"/>
                <a:gd name="T7" fmla="*/ 107 h 214"/>
                <a:gd name="T8" fmla="*/ 294 w 392"/>
                <a:gd name="T9" fmla="*/ 214 h 214"/>
                <a:gd name="T10" fmla="*/ 98 w 392"/>
                <a:gd name="T11" fmla="*/ 214 h 214"/>
                <a:gd name="T12" fmla="*/ 98 w 392"/>
                <a:gd name="T13" fmla="*/ 107 h 214"/>
                <a:gd name="T14" fmla="*/ 0 w 392"/>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214">
                  <a:moveTo>
                    <a:pt x="0" y="107"/>
                  </a:moveTo>
                  <a:lnTo>
                    <a:pt x="196" y="0"/>
                  </a:lnTo>
                  <a:lnTo>
                    <a:pt x="392" y="107"/>
                  </a:lnTo>
                  <a:lnTo>
                    <a:pt x="294" y="107"/>
                  </a:lnTo>
                  <a:lnTo>
                    <a:pt x="294" y="214"/>
                  </a:lnTo>
                  <a:lnTo>
                    <a:pt x="98" y="214"/>
                  </a:lnTo>
                  <a:lnTo>
                    <a:pt x="98" y="107"/>
                  </a:lnTo>
                  <a:lnTo>
                    <a:pt x="0" y="107"/>
                  </a:lnTo>
                  <a:close/>
                </a:path>
              </a:pathLst>
            </a:custGeom>
            <a:solidFill>
              <a:srgbClr val="6B6BC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CO" sz="800">
                <a:latin typeface="+mj-lt"/>
              </a:endParaRPr>
            </a:p>
          </p:txBody>
        </p:sp>
      </p:grpSp>
      <p:sp>
        <p:nvSpPr>
          <p:cNvPr id="27" name="Freeform 518"/>
          <p:cNvSpPr>
            <a:spLocks/>
          </p:cNvSpPr>
          <p:nvPr/>
        </p:nvSpPr>
        <p:spPr bwMode="auto">
          <a:xfrm>
            <a:off x="467544" y="404664"/>
            <a:ext cx="8280920" cy="547923"/>
          </a:xfrm>
          <a:custGeom>
            <a:avLst/>
            <a:gdLst>
              <a:gd name="T0" fmla="*/ 0 w 21928"/>
              <a:gd name="T1" fmla="*/ 172 h 1028"/>
              <a:gd name="T2" fmla="*/ 172 w 21928"/>
              <a:gd name="T3" fmla="*/ 0 h 1028"/>
              <a:gd name="T4" fmla="*/ 21757 w 21928"/>
              <a:gd name="T5" fmla="*/ 0 h 1028"/>
              <a:gd name="T6" fmla="*/ 21928 w 21928"/>
              <a:gd name="T7" fmla="*/ 172 h 1028"/>
              <a:gd name="T8" fmla="*/ 21928 w 21928"/>
              <a:gd name="T9" fmla="*/ 857 h 1028"/>
              <a:gd name="T10" fmla="*/ 21757 w 21928"/>
              <a:gd name="T11" fmla="*/ 1028 h 1028"/>
              <a:gd name="T12" fmla="*/ 172 w 21928"/>
              <a:gd name="T13" fmla="*/ 1028 h 1028"/>
              <a:gd name="T14" fmla="*/ 0 w 21928"/>
              <a:gd name="T15" fmla="*/ 857 h 1028"/>
              <a:gd name="T16" fmla="*/ 0 w 21928"/>
              <a:gd name="T17" fmla="*/ 172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28" h="1028">
                <a:moveTo>
                  <a:pt x="0" y="172"/>
                </a:moveTo>
                <a:cubicBezTo>
                  <a:pt x="0" y="77"/>
                  <a:pt x="77" y="0"/>
                  <a:pt x="172" y="0"/>
                </a:cubicBezTo>
                <a:lnTo>
                  <a:pt x="21757" y="0"/>
                </a:lnTo>
                <a:cubicBezTo>
                  <a:pt x="21852" y="0"/>
                  <a:pt x="21928" y="77"/>
                  <a:pt x="21928" y="172"/>
                </a:cubicBezTo>
                <a:lnTo>
                  <a:pt x="21928" y="857"/>
                </a:lnTo>
                <a:cubicBezTo>
                  <a:pt x="21928" y="952"/>
                  <a:pt x="21852" y="1028"/>
                  <a:pt x="21757" y="1028"/>
                </a:cubicBezTo>
                <a:lnTo>
                  <a:pt x="172" y="1028"/>
                </a:lnTo>
                <a:cubicBezTo>
                  <a:pt x="77" y="1028"/>
                  <a:pt x="0" y="952"/>
                  <a:pt x="0" y="857"/>
                </a:cubicBezTo>
                <a:lnTo>
                  <a:pt x="0" y="172"/>
                </a:lnTo>
                <a:close/>
              </a:path>
            </a:pathLst>
          </a:custGeom>
          <a:solidFill>
            <a:srgbClr val="BBE0E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CO" sz="2000"/>
          </a:p>
        </p:txBody>
      </p:sp>
      <p:sp>
        <p:nvSpPr>
          <p:cNvPr id="28" name="Rectangle 520"/>
          <p:cNvSpPr>
            <a:spLocks noChangeArrowheads="1"/>
          </p:cNvSpPr>
          <p:nvPr/>
        </p:nvSpPr>
        <p:spPr bwMode="auto">
          <a:xfrm>
            <a:off x="1346051" y="548680"/>
            <a:ext cx="67283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2000" b="1" i="0" u="none" strike="noStrike" cap="none" normalizeH="0" baseline="0" dirty="0">
                <a:ln>
                  <a:noFill/>
                </a:ln>
                <a:solidFill>
                  <a:srgbClr val="000000"/>
                </a:solidFill>
                <a:effectLst/>
                <a:latin typeface="Calibri" pitchFamily="34" charset="0"/>
                <a:cs typeface="Arial" pitchFamily="34" charset="0"/>
              </a:rPr>
              <a:t>NUEVA ESTRUCTURA DEL RÉGIMEN DE CONTABILIDAD PÚBLICA</a:t>
            </a:r>
            <a:endParaRPr kumimoji="0" lang="es-CO" sz="2000" b="0" i="0" u="none" strike="noStrike" cap="none" normalizeH="0" baseline="0" dirty="0">
              <a:ln>
                <a:noFill/>
              </a:ln>
              <a:solidFill>
                <a:srgbClr val="000000"/>
              </a:solidFill>
              <a:effectLst/>
              <a:latin typeface="Arial" pitchFamily="34" charset="0"/>
              <a:cs typeface="Arial" pitchFamily="34" charset="0"/>
            </a:endParaRPr>
          </a:p>
        </p:txBody>
      </p:sp>
      <p:sp>
        <p:nvSpPr>
          <p:cNvPr id="496" name="CuadroTexto 495"/>
          <p:cNvSpPr txBox="1"/>
          <p:nvPr/>
        </p:nvSpPr>
        <p:spPr>
          <a:xfrm>
            <a:off x="2753773" y="2317049"/>
            <a:ext cx="2403053" cy="553998"/>
          </a:xfrm>
          <a:prstGeom prst="rect">
            <a:avLst/>
          </a:prstGeom>
          <a:noFill/>
        </p:spPr>
        <p:txBody>
          <a:bodyPr wrap="square" rtlCol="0">
            <a:spAutoFit/>
          </a:bodyPr>
          <a:lstStyle/>
          <a:p>
            <a:pPr algn="ctr"/>
            <a:r>
              <a:rPr lang="es-CO" sz="1000" b="1" dirty="0">
                <a:solidFill>
                  <a:srgbClr val="000000"/>
                </a:solidFill>
                <a:latin typeface="Calibri" panose="020F0502020204030204" pitchFamily="34" charset="0"/>
              </a:rPr>
              <a:t>Empresas que no cotizan en el mercado de valores y que no captan ni administran  Ahorro del Público</a:t>
            </a:r>
          </a:p>
        </p:txBody>
      </p:sp>
      <p:sp>
        <p:nvSpPr>
          <p:cNvPr id="497" name="Freeform 509"/>
          <p:cNvSpPr>
            <a:spLocks/>
          </p:cNvSpPr>
          <p:nvPr/>
        </p:nvSpPr>
        <p:spPr bwMode="auto">
          <a:xfrm>
            <a:off x="4829468" y="3247223"/>
            <a:ext cx="576709" cy="1624252"/>
          </a:xfrm>
          <a:custGeom>
            <a:avLst/>
            <a:gdLst>
              <a:gd name="T0" fmla="*/ 0 w 2556"/>
              <a:gd name="T1" fmla="*/ 426 h 3916"/>
              <a:gd name="T2" fmla="*/ 426 w 2556"/>
              <a:gd name="T3" fmla="*/ 0 h 3916"/>
              <a:gd name="T4" fmla="*/ 2130 w 2556"/>
              <a:gd name="T5" fmla="*/ 0 h 3916"/>
              <a:gd name="T6" fmla="*/ 2556 w 2556"/>
              <a:gd name="T7" fmla="*/ 426 h 3916"/>
              <a:gd name="T8" fmla="*/ 2556 w 2556"/>
              <a:gd name="T9" fmla="*/ 3490 h 3916"/>
              <a:gd name="T10" fmla="*/ 2130 w 2556"/>
              <a:gd name="T11" fmla="*/ 3916 h 3916"/>
              <a:gd name="T12" fmla="*/ 426 w 2556"/>
              <a:gd name="T13" fmla="*/ 3916 h 3916"/>
              <a:gd name="T14" fmla="*/ 0 w 2556"/>
              <a:gd name="T15" fmla="*/ 3490 h 3916"/>
              <a:gd name="T16" fmla="*/ 0 w 2556"/>
              <a:gd name="T17" fmla="*/ 426 h 3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6" h="3916">
                <a:moveTo>
                  <a:pt x="0" y="426"/>
                </a:moveTo>
                <a:cubicBezTo>
                  <a:pt x="0" y="191"/>
                  <a:pt x="191" y="0"/>
                  <a:pt x="426" y="0"/>
                </a:cubicBezTo>
                <a:lnTo>
                  <a:pt x="2130" y="0"/>
                </a:lnTo>
                <a:cubicBezTo>
                  <a:pt x="2366" y="0"/>
                  <a:pt x="2556" y="191"/>
                  <a:pt x="2556" y="426"/>
                </a:cubicBezTo>
                <a:lnTo>
                  <a:pt x="2556" y="3490"/>
                </a:lnTo>
                <a:cubicBezTo>
                  <a:pt x="2556" y="3726"/>
                  <a:pt x="2366" y="3916"/>
                  <a:pt x="2130" y="3916"/>
                </a:cubicBezTo>
                <a:lnTo>
                  <a:pt x="426" y="3916"/>
                </a:lnTo>
                <a:cubicBezTo>
                  <a:pt x="191" y="3916"/>
                  <a:pt x="0" y="3726"/>
                  <a:pt x="0" y="3490"/>
                </a:cubicBezTo>
                <a:lnTo>
                  <a:pt x="0" y="426"/>
                </a:lnTo>
                <a:close/>
              </a:path>
            </a:pathLst>
          </a:custGeom>
          <a:solidFill>
            <a:srgbClr val="CECEE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CO" sz="1000" dirty="0">
              <a:latin typeface="Calibri" panose="020F0502020204030204" pitchFamily="34" charset="0"/>
            </a:endParaRPr>
          </a:p>
        </p:txBody>
      </p:sp>
      <p:sp>
        <p:nvSpPr>
          <p:cNvPr id="498" name="Rectangle 372"/>
          <p:cNvSpPr>
            <a:spLocks noChangeArrowheads="1"/>
          </p:cNvSpPr>
          <p:nvPr/>
        </p:nvSpPr>
        <p:spPr bwMode="auto">
          <a:xfrm>
            <a:off x="5622201" y="2969281"/>
            <a:ext cx="1935366" cy="357758"/>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1000"/>
          </a:p>
        </p:txBody>
      </p:sp>
      <p:sp>
        <p:nvSpPr>
          <p:cNvPr id="499" name="CuadroTexto 498"/>
          <p:cNvSpPr txBox="1"/>
          <p:nvPr/>
        </p:nvSpPr>
        <p:spPr>
          <a:xfrm>
            <a:off x="7964953" y="3393075"/>
            <a:ext cx="925966" cy="1231106"/>
          </a:xfrm>
          <a:prstGeom prst="rect">
            <a:avLst/>
          </a:prstGeom>
          <a:noFill/>
        </p:spPr>
        <p:txBody>
          <a:bodyPr wrap="square" rtlCol="0">
            <a:spAutoFit/>
          </a:bodyPr>
          <a:lstStyle/>
          <a:p>
            <a:pPr algn="l"/>
            <a:r>
              <a:rPr lang="es-CO" sz="1000" b="1" dirty="0">
                <a:latin typeface="Calibri" panose="020F0502020204030204" pitchFamily="34" charset="0"/>
              </a:rPr>
              <a:t>Res 743/13 </a:t>
            </a:r>
          </a:p>
          <a:p>
            <a:pPr algn="l"/>
            <a:r>
              <a:rPr lang="es-CO" sz="1000" b="1" dirty="0">
                <a:latin typeface="Calibri" panose="020F0502020204030204" pitchFamily="34" charset="0"/>
              </a:rPr>
              <a:t>Res. 598/14</a:t>
            </a:r>
          </a:p>
          <a:p>
            <a:pPr algn="l"/>
            <a:r>
              <a:rPr lang="es-CO" sz="1000" b="1" dirty="0">
                <a:latin typeface="Calibri" panose="020F0502020204030204" pitchFamily="34" charset="0"/>
              </a:rPr>
              <a:t>(Anexo D.N 2784/12 y normas que lo modifiquen) </a:t>
            </a:r>
          </a:p>
        </p:txBody>
      </p:sp>
      <p:sp>
        <p:nvSpPr>
          <p:cNvPr id="500" name="Freeform 508"/>
          <p:cNvSpPr>
            <a:spLocks/>
          </p:cNvSpPr>
          <p:nvPr/>
        </p:nvSpPr>
        <p:spPr bwMode="auto">
          <a:xfrm>
            <a:off x="4578046" y="3128443"/>
            <a:ext cx="215720" cy="1677973"/>
          </a:xfrm>
          <a:custGeom>
            <a:avLst/>
            <a:gdLst>
              <a:gd name="T0" fmla="*/ 0 w 516"/>
              <a:gd name="T1" fmla="*/ 0 h 4944"/>
              <a:gd name="T2" fmla="*/ 258 w 516"/>
              <a:gd name="T3" fmla="*/ 43 h 4944"/>
              <a:gd name="T4" fmla="*/ 258 w 516"/>
              <a:gd name="T5" fmla="*/ 2430 h 4944"/>
              <a:gd name="T6" fmla="*/ 516 w 516"/>
              <a:gd name="T7" fmla="*/ 2472 h 4944"/>
              <a:gd name="T8" fmla="*/ 258 w 516"/>
              <a:gd name="T9" fmla="*/ 2515 h 4944"/>
              <a:gd name="T10" fmla="*/ 258 w 516"/>
              <a:gd name="T11" fmla="*/ 4902 h 4944"/>
              <a:gd name="T12" fmla="*/ 0 w 516"/>
              <a:gd name="T13" fmla="*/ 4944 h 4944"/>
            </a:gdLst>
            <a:ahLst/>
            <a:cxnLst>
              <a:cxn ang="0">
                <a:pos x="T0" y="T1"/>
              </a:cxn>
              <a:cxn ang="0">
                <a:pos x="T2" y="T3"/>
              </a:cxn>
              <a:cxn ang="0">
                <a:pos x="T4" y="T5"/>
              </a:cxn>
              <a:cxn ang="0">
                <a:pos x="T6" y="T7"/>
              </a:cxn>
              <a:cxn ang="0">
                <a:pos x="T8" y="T9"/>
              </a:cxn>
              <a:cxn ang="0">
                <a:pos x="T10" y="T11"/>
              </a:cxn>
              <a:cxn ang="0">
                <a:pos x="T12" y="T13"/>
              </a:cxn>
            </a:cxnLst>
            <a:rect l="0" t="0" r="r" b="b"/>
            <a:pathLst>
              <a:path w="516" h="4944">
                <a:moveTo>
                  <a:pt x="0" y="0"/>
                </a:moveTo>
                <a:cubicBezTo>
                  <a:pt x="143" y="0"/>
                  <a:pt x="258" y="20"/>
                  <a:pt x="258" y="43"/>
                </a:cubicBezTo>
                <a:lnTo>
                  <a:pt x="258" y="2430"/>
                </a:lnTo>
                <a:cubicBezTo>
                  <a:pt x="258" y="2453"/>
                  <a:pt x="374" y="2472"/>
                  <a:pt x="516" y="2472"/>
                </a:cubicBezTo>
                <a:cubicBezTo>
                  <a:pt x="374" y="2472"/>
                  <a:pt x="258" y="2492"/>
                  <a:pt x="258" y="2515"/>
                </a:cubicBezTo>
                <a:lnTo>
                  <a:pt x="258" y="4902"/>
                </a:lnTo>
                <a:cubicBezTo>
                  <a:pt x="258" y="4925"/>
                  <a:pt x="143" y="4944"/>
                  <a:pt x="0" y="4944"/>
                </a:cubicBezTo>
              </a:path>
            </a:pathLst>
          </a:custGeom>
          <a:noFill/>
          <a:ln w="25" cap="flat">
            <a:solidFill>
              <a:srgbClr val="2222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1000"/>
          </a:p>
        </p:txBody>
      </p:sp>
      <p:sp>
        <p:nvSpPr>
          <p:cNvPr id="501" name="CuadroTexto 500"/>
          <p:cNvSpPr txBox="1"/>
          <p:nvPr/>
        </p:nvSpPr>
        <p:spPr>
          <a:xfrm>
            <a:off x="4801409" y="3322572"/>
            <a:ext cx="674962" cy="1255728"/>
          </a:xfrm>
          <a:prstGeom prst="rect">
            <a:avLst/>
          </a:prstGeom>
          <a:noFill/>
        </p:spPr>
        <p:txBody>
          <a:bodyPr wrap="square" rtlCol="0">
            <a:spAutoFit/>
          </a:bodyPr>
          <a:lstStyle/>
          <a:p>
            <a:pPr algn="l"/>
            <a:r>
              <a:rPr lang="es-CO" sz="900" b="1" dirty="0">
                <a:latin typeface="Calibri" panose="020F0502020204030204" pitchFamily="34" charset="0"/>
              </a:rPr>
              <a:t>Res. 414 </a:t>
            </a:r>
            <a:r>
              <a:rPr lang="es-CO" sz="900" b="1" dirty="0" err="1">
                <a:latin typeface="Calibri" panose="020F0502020204030204" pitchFamily="34" charset="0"/>
              </a:rPr>
              <a:t>Sep</a:t>
            </a:r>
            <a:r>
              <a:rPr lang="es-CO" sz="900" b="1" dirty="0">
                <a:latin typeface="Calibri" panose="020F0502020204030204" pitchFamily="34" charset="0"/>
              </a:rPr>
              <a:t> 2014. </a:t>
            </a:r>
          </a:p>
          <a:p>
            <a:pPr algn="l"/>
            <a:endParaRPr lang="es-CO" sz="900" b="1" dirty="0">
              <a:latin typeface="Calibri" panose="020F0502020204030204" pitchFamily="34" charset="0"/>
            </a:endParaRPr>
          </a:p>
          <a:p>
            <a:pPr algn="l"/>
            <a:r>
              <a:rPr lang="es-CO" sz="900" b="1" dirty="0">
                <a:latin typeface="Calibri" panose="020F0502020204030204" pitchFamily="34" charset="0"/>
              </a:rPr>
              <a:t>Carta Circular 03 e </a:t>
            </a:r>
            <a:r>
              <a:rPr lang="es-CO" sz="900" b="1" dirty="0" err="1">
                <a:latin typeface="Calibri" panose="020F0502020204030204" pitchFamily="34" charset="0"/>
              </a:rPr>
              <a:t>Instruc</a:t>
            </a:r>
            <a:r>
              <a:rPr lang="es-CO" sz="900" b="1" dirty="0">
                <a:latin typeface="Calibri" panose="020F0502020204030204" pitchFamily="34" charset="0"/>
              </a:rPr>
              <a:t>. 02 / 2014</a:t>
            </a:r>
          </a:p>
        </p:txBody>
      </p:sp>
      <p:sp>
        <p:nvSpPr>
          <p:cNvPr id="502" name="CuadroTexto 501"/>
          <p:cNvSpPr txBox="1"/>
          <p:nvPr/>
        </p:nvSpPr>
        <p:spPr>
          <a:xfrm>
            <a:off x="312186" y="2408111"/>
            <a:ext cx="2346490" cy="369332"/>
          </a:xfrm>
          <a:prstGeom prst="rect">
            <a:avLst/>
          </a:prstGeom>
          <a:noFill/>
        </p:spPr>
        <p:txBody>
          <a:bodyPr wrap="square" rtlCol="0">
            <a:spAutoFit/>
          </a:bodyPr>
          <a:lstStyle/>
          <a:p>
            <a:pPr algn="ctr"/>
            <a:r>
              <a:rPr lang="es-CO" sz="1800" b="1" dirty="0">
                <a:solidFill>
                  <a:srgbClr val="000000"/>
                </a:solidFill>
                <a:latin typeface="Calibri" panose="020F0502020204030204" pitchFamily="34" charset="0"/>
              </a:rPr>
              <a:t>Entidades de gobierno</a:t>
            </a:r>
          </a:p>
        </p:txBody>
      </p:sp>
      <p:sp>
        <p:nvSpPr>
          <p:cNvPr id="503" name="CuadroTexto 502"/>
          <p:cNvSpPr txBox="1"/>
          <p:nvPr/>
        </p:nvSpPr>
        <p:spPr>
          <a:xfrm>
            <a:off x="1054626" y="1274528"/>
            <a:ext cx="6118591" cy="498598"/>
          </a:xfrm>
          <a:prstGeom prst="rect">
            <a:avLst/>
          </a:prstGeom>
          <a:noFill/>
        </p:spPr>
        <p:txBody>
          <a:bodyPr wrap="square" rtlCol="0">
            <a:spAutoFit/>
          </a:bodyPr>
          <a:lstStyle/>
          <a:p>
            <a:pPr algn="ctr"/>
            <a:r>
              <a:rPr lang="es-CO" sz="1200" b="1" dirty="0">
                <a:solidFill>
                  <a:srgbClr val="000000"/>
                </a:solidFill>
                <a:latin typeface="Calibri" panose="020F0502020204030204" pitchFamily="34" charset="0"/>
              </a:rPr>
              <a:t>CONTEXTO DEL SECTOR PÚBLICO COLOMBIANO Y</a:t>
            </a:r>
          </a:p>
          <a:p>
            <a:pPr algn="ctr"/>
            <a:r>
              <a:rPr lang="es-CO" sz="1200" b="1" dirty="0">
                <a:solidFill>
                  <a:srgbClr val="000000"/>
                </a:solidFill>
                <a:latin typeface="Calibri" panose="020F0502020204030204" pitchFamily="34" charset="0"/>
              </a:rPr>
              <a:t> SISTEMA NACIONAL DE CONTABILIDAD PÚBLICA</a:t>
            </a:r>
          </a:p>
        </p:txBody>
      </p:sp>
      <p:sp>
        <p:nvSpPr>
          <p:cNvPr id="504" name="CuadroTexto 503"/>
          <p:cNvSpPr txBox="1"/>
          <p:nvPr/>
        </p:nvSpPr>
        <p:spPr>
          <a:xfrm>
            <a:off x="5389696" y="2286194"/>
            <a:ext cx="2231445" cy="566309"/>
          </a:xfrm>
          <a:prstGeom prst="rect">
            <a:avLst/>
          </a:prstGeom>
          <a:noFill/>
        </p:spPr>
        <p:txBody>
          <a:bodyPr wrap="square" rtlCol="0">
            <a:spAutoFit/>
          </a:bodyPr>
          <a:lstStyle/>
          <a:p>
            <a:pPr algn="ctr"/>
            <a:r>
              <a:rPr lang="es-CO" sz="1400" b="1" dirty="0">
                <a:solidFill>
                  <a:srgbClr val="000000"/>
                </a:solidFill>
                <a:latin typeface="Calibri" panose="020F0502020204030204" pitchFamily="34" charset="0"/>
              </a:rPr>
              <a:t>Empresas que cotizan en </a:t>
            </a:r>
          </a:p>
          <a:p>
            <a:pPr algn="ctr"/>
            <a:r>
              <a:rPr lang="es-CO" sz="1400" b="1" dirty="0">
                <a:solidFill>
                  <a:srgbClr val="000000"/>
                </a:solidFill>
                <a:latin typeface="Calibri" panose="020F0502020204030204" pitchFamily="34" charset="0"/>
              </a:rPr>
              <a:t>el mercado de valores</a:t>
            </a:r>
          </a:p>
        </p:txBody>
      </p:sp>
      <p:sp>
        <p:nvSpPr>
          <p:cNvPr id="505" name="Rectangle 136"/>
          <p:cNvSpPr>
            <a:spLocks noChangeArrowheads="1"/>
          </p:cNvSpPr>
          <p:nvPr/>
        </p:nvSpPr>
        <p:spPr bwMode="auto">
          <a:xfrm>
            <a:off x="1261276" y="3624519"/>
            <a:ext cx="783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1" i="0" u="none" strike="noStrike" cap="none" normalizeH="0" baseline="0" dirty="0">
                <a:ln>
                  <a:noFill/>
                </a:ln>
                <a:solidFill>
                  <a:srgbClr val="000000"/>
                </a:solidFill>
                <a:effectLst/>
                <a:latin typeface="Calibri" pitchFamily="34" charset="0"/>
                <a:cs typeface="Arial" pitchFamily="34" charset="0"/>
              </a:rPr>
              <a:t>Normas</a:t>
            </a:r>
            <a:endParaRPr kumimoji="0" lang="es-CO" sz="1600" b="1" i="0" u="none" strike="noStrike" cap="none" normalizeH="0" baseline="0" dirty="0">
              <a:ln>
                <a:noFill/>
              </a:ln>
              <a:solidFill>
                <a:srgbClr val="000000"/>
              </a:solidFill>
              <a:effectLst/>
              <a:latin typeface="Arial" pitchFamily="34" charset="0"/>
              <a:cs typeface="Arial" pitchFamily="34" charset="0"/>
            </a:endParaRPr>
          </a:p>
        </p:txBody>
      </p:sp>
      <p:sp>
        <p:nvSpPr>
          <p:cNvPr id="506" name="Rectangle 136"/>
          <p:cNvSpPr>
            <a:spLocks noChangeArrowheads="1"/>
          </p:cNvSpPr>
          <p:nvPr/>
        </p:nvSpPr>
        <p:spPr bwMode="auto">
          <a:xfrm>
            <a:off x="3317945" y="3624519"/>
            <a:ext cx="7053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1" i="0" u="none" strike="noStrike" cap="none" normalizeH="0" baseline="0" dirty="0">
                <a:ln>
                  <a:noFill/>
                </a:ln>
                <a:solidFill>
                  <a:srgbClr val="000000"/>
                </a:solidFill>
                <a:effectLst/>
                <a:latin typeface="Calibri" pitchFamily="34" charset="0"/>
                <a:cs typeface="Arial" pitchFamily="34" charset="0"/>
              </a:rPr>
              <a:t>Normas</a:t>
            </a:r>
            <a:endParaRPr kumimoji="0" lang="es-CO" sz="1600" b="1" i="0" u="none" strike="noStrike" cap="none" normalizeH="0" baseline="0" dirty="0">
              <a:ln>
                <a:noFill/>
              </a:ln>
              <a:solidFill>
                <a:srgbClr val="000000"/>
              </a:solidFill>
              <a:effectLst/>
              <a:latin typeface="Arial" pitchFamily="34" charset="0"/>
              <a:cs typeface="Arial" pitchFamily="34" charset="0"/>
            </a:endParaRPr>
          </a:p>
        </p:txBody>
      </p:sp>
      <p:sp>
        <p:nvSpPr>
          <p:cNvPr id="507" name="Rectangle 143"/>
          <p:cNvSpPr>
            <a:spLocks noChangeArrowheads="1"/>
          </p:cNvSpPr>
          <p:nvPr/>
        </p:nvSpPr>
        <p:spPr bwMode="auto">
          <a:xfrm>
            <a:off x="3059685" y="4179317"/>
            <a:ext cx="14886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Guías de aplicación</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508" name="Rectangle 146"/>
          <p:cNvSpPr>
            <a:spLocks noChangeArrowheads="1"/>
          </p:cNvSpPr>
          <p:nvPr/>
        </p:nvSpPr>
        <p:spPr bwMode="auto">
          <a:xfrm>
            <a:off x="3019698" y="4704639"/>
            <a:ext cx="13972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Doctrina Contable</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509" name="Rectangle 149"/>
          <p:cNvSpPr>
            <a:spLocks noChangeArrowheads="1"/>
          </p:cNvSpPr>
          <p:nvPr/>
        </p:nvSpPr>
        <p:spPr bwMode="auto">
          <a:xfrm>
            <a:off x="3019698" y="5177557"/>
            <a:ext cx="15286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Catálogo de Cuentas </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510" name="Rectangle 192"/>
          <p:cNvSpPr>
            <a:spLocks noChangeArrowheads="1"/>
          </p:cNvSpPr>
          <p:nvPr/>
        </p:nvSpPr>
        <p:spPr bwMode="auto">
          <a:xfrm>
            <a:off x="5953502" y="3042584"/>
            <a:ext cx="15253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lgn="l" eaLnBrk="1" hangingPunct="1">
              <a:spcBef>
                <a:spcPct val="0"/>
              </a:spcBef>
            </a:pPr>
            <a:r>
              <a:rPr lang="es-CO" sz="1400" b="1" dirty="0">
                <a:solidFill>
                  <a:srgbClr val="000000"/>
                </a:solidFill>
                <a:latin typeface="Calibri" pitchFamily="34" charset="0"/>
                <a:cs typeface="Arial" pitchFamily="34" charset="0"/>
              </a:rPr>
              <a:t>Marco Conceptual</a:t>
            </a:r>
          </a:p>
        </p:txBody>
      </p:sp>
      <p:sp>
        <p:nvSpPr>
          <p:cNvPr id="511" name="Rectangle 136"/>
          <p:cNvSpPr>
            <a:spLocks noChangeArrowheads="1"/>
          </p:cNvSpPr>
          <p:nvPr/>
        </p:nvSpPr>
        <p:spPr bwMode="auto">
          <a:xfrm>
            <a:off x="5981831" y="3576586"/>
            <a:ext cx="8194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1" i="0" u="none" strike="noStrike" cap="none" normalizeH="0" baseline="0" dirty="0">
                <a:ln>
                  <a:noFill/>
                </a:ln>
                <a:solidFill>
                  <a:srgbClr val="000000"/>
                </a:solidFill>
                <a:effectLst/>
                <a:latin typeface="Calibri" pitchFamily="34" charset="0"/>
                <a:cs typeface="Arial" pitchFamily="34" charset="0"/>
              </a:rPr>
              <a:t>Normas</a:t>
            </a:r>
            <a:endParaRPr kumimoji="0" lang="es-CO" sz="1600" b="1" i="0" u="none" strike="noStrike" cap="none" normalizeH="0" baseline="0" dirty="0">
              <a:ln>
                <a:noFill/>
              </a:ln>
              <a:solidFill>
                <a:srgbClr val="000000"/>
              </a:solidFill>
              <a:effectLst/>
              <a:latin typeface="Arial" pitchFamily="34" charset="0"/>
              <a:cs typeface="Arial" pitchFamily="34" charset="0"/>
            </a:endParaRPr>
          </a:p>
        </p:txBody>
      </p:sp>
      <p:sp>
        <p:nvSpPr>
          <p:cNvPr id="512" name="Rectangle 143"/>
          <p:cNvSpPr>
            <a:spLocks noChangeArrowheads="1"/>
          </p:cNvSpPr>
          <p:nvPr/>
        </p:nvSpPr>
        <p:spPr bwMode="auto">
          <a:xfrm>
            <a:off x="5683969" y="4096601"/>
            <a:ext cx="1650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Guías de aplicación</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513" name="Rectangle 146"/>
          <p:cNvSpPr>
            <a:spLocks noChangeArrowheads="1"/>
          </p:cNvSpPr>
          <p:nvPr/>
        </p:nvSpPr>
        <p:spPr bwMode="auto">
          <a:xfrm>
            <a:off x="5814213" y="4552733"/>
            <a:ext cx="13590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CO" sz="1400" b="1" dirty="0">
                <a:solidFill>
                  <a:srgbClr val="000000"/>
                </a:solidFill>
                <a:latin typeface="Calibri" pitchFamily="34" charset="0"/>
                <a:cs typeface="Arial" pitchFamily="34" charset="0"/>
              </a:rPr>
              <a:t>Interpretaciones</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514" name="Rectangle 503"/>
          <p:cNvSpPr>
            <a:spLocks noChangeArrowheads="1"/>
          </p:cNvSpPr>
          <p:nvPr/>
        </p:nvSpPr>
        <p:spPr bwMode="auto">
          <a:xfrm>
            <a:off x="5622201" y="5415108"/>
            <a:ext cx="1935366" cy="356248"/>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1000"/>
          </a:p>
        </p:txBody>
      </p:sp>
      <p:sp>
        <p:nvSpPr>
          <p:cNvPr id="515" name="Rectangle 146"/>
          <p:cNvSpPr>
            <a:spLocks noChangeArrowheads="1"/>
          </p:cNvSpPr>
          <p:nvPr/>
        </p:nvSpPr>
        <p:spPr bwMode="auto">
          <a:xfrm>
            <a:off x="5683969" y="5074551"/>
            <a:ext cx="166642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Doctrina Contable</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516" name="Rectangle 149"/>
          <p:cNvSpPr>
            <a:spLocks noChangeArrowheads="1"/>
          </p:cNvSpPr>
          <p:nvPr/>
        </p:nvSpPr>
        <p:spPr bwMode="auto">
          <a:xfrm>
            <a:off x="5823352" y="5501822"/>
            <a:ext cx="16554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Catálogo de Cuentas </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517" name="Rectangle 149"/>
          <p:cNvSpPr>
            <a:spLocks noChangeArrowheads="1"/>
          </p:cNvSpPr>
          <p:nvPr/>
        </p:nvSpPr>
        <p:spPr bwMode="auto">
          <a:xfrm>
            <a:off x="971601" y="5164197"/>
            <a:ext cx="15424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Catálogo de Cuentas </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518" name="Rectangle 146"/>
          <p:cNvSpPr>
            <a:spLocks noChangeArrowheads="1"/>
          </p:cNvSpPr>
          <p:nvPr/>
        </p:nvSpPr>
        <p:spPr bwMode="auto">
          <a:xfrm>
            <a:off x="1054626" y="4704639"/>
            <a:ext cx="14593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Doctrina Contable</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519" name="Rectangle 143"/>
          <p:cNvSpPr>
            <a:spLocks noChangeArrowheads="1"/>
          </p:cNvSpPr>
          <p:nvPr/>
        </p:nvSpPr>
        <p:spPr bwMode="auto">
          <a:xfrm>
            <a:off x="1030755" y="4173253"/>
            <a:ext cx="14315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Guías de aplicación</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Tree>
    <p:extLst>
      <p:ext uri="{BB962C8B-B14F-4D97-AF65-F5344CB8AC3E}">
        <p14:creationId xmlns:p14="http://schemas.microsoft.com/office/powerpoint/2010/main" val="161660560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43</a:t>
            </a:fld>
            <a:endParaRPr lang="es-ES_tradnl" dirty="0"/>
          </a:p>
        </p:txBody>
      </p:sp>
      <p:sp>
        <p:nvSpPr>
          <p:cNvPr id="6" name="2 CuadroTexto"/>
          <p:cNvSpPr txBox="1"/>
          <p:nvPr/>
        </p:nvSpPr>
        <p:spPr>
          <a:xfrm>
            <a:off x="1259632" y="260648"/>
            <a:ext cx="7272808" cy="707886"/>
          </a:xfrm>
          <a:prstGeom prst="rect">
            <a:avLst/>
          </a:prstGeom>
          <a:noFill/>
        </p:spPr>
        <p:txBody>
          <a:bodyPr wrap="square" rtlCol="0">
            <a:spAutoFit/>
          </a:bodyPr>
          <a:lstStyle/>
          <a:p>
            <a:pPr algn="ctr"/>
            <a:r>
              <a:rPr lang="en-US" sz="4000" b="1" dirty="0">
                <a:solidFill>
                  <a:schemeClr val="bg1"/>
                </a:solidFill>
              </a:rPr>
              <a:t>L A S   I D E A S   A P O R T A N  . . .</a:t>
            </a:r>
            <a:endParaRPr lang="es-CO" sz="4000" b="1" dirty="0">
              <a:solidFill>
                <a:schemeClr val="bg1"/>
              </a:solidFill>
            </a:endParaRPr>
          </a:p>
        </p:txBody>
      </p:sp>
      <p:sp>
        <p:nvSpPr>
          <p:cNvPr id="8" name="Flecha abajo 7"/>
          <p:cNvSpPr/>
          <p:nvPr/>
        </p:nvSpPr>
        <p:spPr bwMode="auto">
          <a:xfrm>
            <a:off x="3995936" y="1268760"/>
            <a:ext cx="720080" cy="504056"/>
          </a:xfrm>
          <a:prstGeom prst="downArrow">
            <a:avLst/>
          </a:prstGeom>
          <a:solidFill>
            <a:schemeClr val="tx1">
              <a:lumMod val="95000"/>
              <a:lumOff val="5000"/>
            </a:scheme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pic>
        <p:nvPicPr>
          <p:cNvPr id="2" name="V1">
            <a:hlinkClick r:id="" action="ppaction://media"/>
            <a:extLst>
              <a:ext uri="{FF2B5EF4-FFF2-40B4-BE49-F238E27FC236}">
                <a16:creationId xmlns:a16="http://schemas.microsoft.com/office/drawing/2014/main" id="{6A886249-6AB5-425F-9891-6CB01907AF0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44824"/>
            <a:ext cx="9144000" cy="3888432"/>
          </a:xfrm>
          <a:prstGeom prst="rect">
            <a:avLst/>
          </a:prstGeom>
        </p:spPr>
      </p:pic>
    </p:spTree>
    <p:extLst>
      <p:ext uri="{BB962C8B-B14F-4D97-AF65-F5344CB8AC3E}">
        <p14:creationId xmlns:p14="http://schemas.microsoft.com/office/powerpoint/2010/main" val="25761718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44</a:t>
            </a:fld>
            <a:endParaRPr lang="es-ES_tradnl" dirty="0"/>
          </a:p>
        </p:txBody>
      </p:sp>
      <p:sp>
        <p:nvSpPr>
          <p:cNvPr id="5" name="Rectangle 2"/>
          <p:cNvSpPr txBox="1">
            <a:spLocks noChangeArrowheads="1"/>
          </p:cNvSpPr>
          <p:nvPr/>
        </p:nvSpPr>
        <p:spPr bwMode="auto">
          <a:xfrm>
            <a:off x="395536" y="-387424"/>
            <a:ext cx="8350696" cy="12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b="1" kern="1200">
                <a:solidFill>
                  <a:schemeClr val="tx1"/>
                </a:solidFill>
                <a:latin typeface="+mj-lt"/>
                <a:ea typeface="+mj-ea"/>
                <a:cs typeface="+mj-cs"/>
              </a:defRPr>
            </a:lvl1pPr>
            <a:lvl2pPr algn="ctr" rtl="0" fontAlgn="base">
              <a:spcBef>
                <a:spcPct val="0"/>
              </a:spcBef>
              <a:spcAft>
                <a:spcPct val="0"/>
              </a:spcAft>
              <a:defRPr sz="4000" b="1">
                <a:solidFill>
                  <a:schemeClr val="tx1"/>
                </a:solidFill>
                <a:latin typeface="Verdana" panose="020B0604030504040204" pitchFamily="34" charset="0"/>
              </a:defRPr>
            </a:lvl2pPr>
            <a:lvl3pPr algn="ctr" rtl="0" fontAlgn="base">
              <a:spcBef>
                <a:spcPct val="0"/>
              </a:spcBef>
              <a:spcAft>
                <a:spcPct val="0"/>
              </a:spcAft>
              <a:defRPr sz="4000" b="1">
                <a:solidFill>
                  <a:schemeClr val="tx1"/>
                </a:solidFill>
                <a:latin typeface="Verdana" panose="020B0604030504040204" pitchFamily="34" charset="0"/>
              </a:defRPr>
            </a:lvl3pPr>
            <a:lvl4pPr algn="ctr" rtl="0" fontAlgn="base">
              <a:spcBef>
                <a:spcPct val="0"/>
              </a:spcBef>
              <a:spcAft>
                <a:spcPct val="0"/>
              </a:spcAft>
              <a:defRPr sz="4000" b="1">
                <a:solidFill>
                  <a:schemeClr val="tx1"/>
                </a:solidFill>
                <a:latin typeface="Verdana" panose="020B0604030504040204" pitchFamily="34" charset="0"/>
              </a:defRPr>
            </a:lvl4pPr>
            <a:lvl5pPr algn="ctr" rtl="0" fontAlgn="base">
              <a:spcBef>
                <a:spcPct val="0"/>
              </a:spcBef>
              <a:spcAft>
                <a:spcPct val="0"/>
              </a:spcAft>
              <a:defRPr sz="4000" b="1">
                <a:solidFill>
                  <a:schemeClr val="tx1"/>
                </a:solidFill>
                <a:latin typeface="Verdana" panose="020B0604030504040204" pitchFamily="34" charset="0"/>
              </a:defRPr>
            </a:lvl5pPr>
            <a:lvl6pPr marL="457200" algn="ctr" rtl="0" fontAlgn="base">
              <a:spcBef>
                <a:spcPct val="0"/>
              </a:spcBef>
              <a:spcAft>
                <a:spcPct val="0"/>
              </a:spcAft>
              <a:defRPr sz="4000" b="1">
                <a:solidFill>
                  <a:schemeClr val="tx1"/>
                </a:solidFill>
                <a:latin typeface="Verdana" panose="020B0604030504040204" pitchFamily="34" charset="0"/>
              </a:defRPr>
            </a:lvl6pPr>
            <a:lvl7pPr marL="914400" algn="ctr" rtl="0" fontAlgn="base">
              <a:spcBef>
                <a:spcPct val="0"/>
              </a:spcBef>
              <a:spcAft>
                <a:spcPct val="0"/>
              </a:spcAft>
              <a:defRPr sz="4000" b="1">
                <a:solidFill>
                  <a:schemeClr val="tx1"/>
                </a:solidFill>
                <a:latin typeface="Verdana" panose="020B0604030504040204" pitchFamily="34" charset="0"/>
              </a:defRPr>
            </a:lvl7pPr>
            <a:lvl8pPr marL="1371600" algn="ctr" rtl="0" fontAlgn="base">
              <a:spcBef>
                <a:spcPct val="0"/>
              </a:spcBef>
              <a:spcAft>
                <a:spcPct val="0"/>
              </a:spcAft>
              <a:defRPr sz="4000" b="1">
                <a:solidFill>
                  <a:schemeClr val="tx1"/>
                </a:solidFill>
                <a:latin typeface="Verdana" panose="020B0604030504040204" pitchFamily="34" charset="0"/>
              </a:defRPr>
            </a:lvl8pPr>
            <a:lvl9pPr marL="1828800" algn="ctr" rtl="0" fontAlgn="base">
              <a:spcBef>
                <a:spcPct val="0"/>
              </a:spcBef>
              <a:spcAft>
                <a:spcPct val="0"/>
              </a:spcAft>
              <a:defRPr sz="4000" b="1">
                <a:solidFill>
                  <a:schemeClr val="tx1"/>
                </a:solidFill>
                <a:latin typeface="Verdana" panose="020B0604030504040204" pitchFamily="34" charset="0"/>
              </a:defRPr>
            </a:lvl9pPr>
          </a:lstStyle>
          <a:p>
            <a:pPr algn="just" eaLnBrk="1" hangingPunct="1">
              <a:defRPr/>
            </a:pPr>
            <a:r>
              <a:rPr lang="es-ES" altLang="es-CO" sz="3600" dirty="0">
                <a:solidFill>
                  <a:srgbClr val="002680"/>
                </a:solidFill>
                <a:latin typeface="Verdana"/>
              </a:rPr>
              <a:t>PARA RECORDAR …</a:t>
            </a:r>
          </a:p>
        </p:txBody>
      </p:sp>
      <p:sp>
        <p:nvSpPr>
          <p:cNvPr id="6" name="Text Box 5"/>
          <p:cNvSpPr txBox="1">
            <a:spLocks noChangeArrowheads="1"/>
          </p:cNvSpPr>
          <p:nvPr/>
        </p:nvSpPr>
        <p:spPr bwMode="auto">
          <a:xfrm>
            <a:off x="35496" y="692696"/>
            <a:ext cx="9108504"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l" eaLnBrk="1" fontAlgn="auto" hangingPunct="1">
              <a:spcBef>
                <a:spcPts val="0"/>
              </a:spcBef>
              <a:spcAft>
                <a:spcPts val="0"/>
              </a:spcAft>
              <a:buFontTx/>
              <a:buAutoNum type="arabicPeriod"/>
              <a:defRPr/>
            </a:pPr>
            <a:r>
              <a:rPr lang="es-ES" altLang="es-CO" sz="2800" b="1" kern="0" dirty="0">
                <a:solidFill>
                  <a:srgbClr val="002680"/>
                </a:solidFill>
                <a:cs typeface="Arial" charset="0"/>
              </a:rPr>
              <a:t>Se mide todo lo que se hace.</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se miden los resultados no se puede distinguir los éxitos de los fracasos.</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se puede determinar el éxito, tampoco se lo puede premiar.</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se puede premiar el éxito, se premia el fracaso.</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se puede visualizar el éxito, no podremos aprender de él.</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se puede visualizar el fracaso, no podremos tomar las medidas</a:t>
            </a:r>
            <a:r>
              <a:rPr lang="es-ES" altLang="es-CO" sz="2800" kern="0" dirty="0">
                <a:solidFill>
                  <a:srgbClr val="002680"/>
                </a:solidFill>
                <a:cs typeface="Arial" charset="0"/>
              </a:rPr>
              <a:t> </a:t>
            </a:r>
            <a:r>
              <a:rPr lang="es-ES" altLang="es-CO" sz="2800" b="1" kern="0" dirty="0">
                <a:solidFill>
                  <a:srgbClr val="002680"/>
                </a:solidFill>
                <a:cs typeface="Arial" charset="0"/>
              </a:rPr>
              <a:t>correctivas.</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podemos demostrar los resultados, </a:t>
            </a:r>
            <a:r>
              <a:rPr lang="es-ES" altLang="es-CO" sz="2800" b="1" kern="0" dirty="0">
                <a:solidFill>
                  <a:srgbClr val="002060"/>
                </a:solidFill>
                <a:cs typeface="Arial" charset="0"/>
              </a:rPr>
              <a:t>no podremos lograr el apoyo de la ciudadanía.</a:t>
            </a:r>
          </a:p>
          <a:p>
            <a:pPr algn="l" eaLnBrk="1" fontAlgn="auto" hangingPunct="1">
              <a:spcBef>
                <a:spcPts val="0"/>
              </a:spcBef>
              <a:spcAft>
                <a:spcPts val="0"/>
              </a:spcAft>
              <a:defRPr/>
            </a:pPr>
            <a:endParaRPr lang="es-ES" altLang="es-CO" sz="2800" kern="0" dirty="0">
              <a:solidFill>
                <a:srgbClr val="A68000"/>
              </a:solidFill>
              <a:cs typeface="Arial" charset="0"/>
            </a:endParaRPr>
          </a:p>
        </p:txBody>
      </p:sp>
      <p:sp>
        <p:nvSpPr>
          <p:cNvPr id="9" name="Rectángulo 8"/>
          <p:cNvSpPr/>
          <p:nvPr/>
        </p:nvSpPr>
        <p:spPr>
          <a:xfrm>
            <a:off x="35496" y="6525344"/>
            <a:ext cx="2498576" cy="186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s-ES" altLang="es-CO" sz="1000" b="1" dirty="0">
                <a:solidFill>
                  <a:schemeClr val="tx1"/>
                </a:solidFill>
              </a:rPr>
              <a:t>Fuente</a:t>
            </a:r>
            <a:r>
              <a:rPr lang="es-ES" altLang="es-CO" sz="1000" dirty="0">
                <a:solidFill>
                  <a:schemeClr val="tx1"/>
                </a:solidFill>
              </a:rPr>
              <a:t>: Original Lic. Carlos </a:t>
            </a:r>
            <a:r>
              <a:rPr lang="es-ES" altLang="es-CO" sz="1000" dirty="0" err="1">
                <a:solidFill>
                  <a:schemeClr val="tx1"/>
                </a:solidFill>
              </a:rPr>
              <a:t>Zarlenga</a:t>
            </a:r>
            <a:endParaRPr lang="es-ES" altLang="es-CO" sz="1000" dirty="0">
              <a:solidFill>
                <a:schemeClr val="tx1"/>
              </a:solidFill>
            </a:endParaRPr>
          </a:p>
        </p:txBody>
      </p:sp>
    </p:spTree>
    <p:extLst>
      <p:ext uri="{BB962C8B-B14F-4D97-AF65-F5344CB8AC3E}">
        <p14:creationId xmlns:p14="http://schemas.microsoft.com/office/powerpoint/2010/main" val="19192676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45</a:t>
            </a:fld>
            <a:endParaRPr lang="es-ES_tradnl" dirty="0"/>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278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708920"/>
            <a:ext cx="914400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0052165"/>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987097"/>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Resultado de imagen para campus universidad de antioqu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3" name="Imagen 2"/>
          <p:cNvPicPr>
            <a:picLocks noChangeAspect="1"/>
          </p:cNvPicPr>
          <p:nvPr/>
        </p:nvPicPr>
        <p:blipFill>
          <a:blip r:embed="rId2"/>
          <a:stretch>
            <a:fillRect/>
          </a:stretch>
        </p:blipFill>
        <p:spPr>
          <a:xfrm>
            <a:off x="6319586" y="7938"/>
            <a:ext cx="2860926" cy="4357166"/>
          </a:xfrm>
          <a:prstGeom prst="rect">
            <a:avLst/>
          </a:prstGeom>
        </p:spPr>
      </p:pic>
      <p:pic>
        <p:nvPicPr>
          <p:cNvPr id="4" name="Imagen 3"/>
          <p:cNvPicPr>
            <a:picLocks noChangeAspect="1"/>
          </p:cNvPicPr>
          <p:nvPr/>
        </p:nvPicPr>
        <p:blipFill>
          <a:blip r:embed="rId3"/>
          <a:stretch>
            <a:fillRect/>
          </a:stretch>
        </p:blipFill>
        <p:spPr>
          <a:xfrm>
            <a:off x="52611" y="1628800"/>
            <a:ext cx="2143125" cy="2143125"/>
          </a:xfrm>
          <a:prstGeom prst="rect">
            <a:avLst/>
          </a:prstGeom>
        </p:spPr>
      </p:pic>
      <p:cxnSp>
        <p:nvCxnSpPr>
          <p:cNvPr id="9" name="Conector curvado 8"/>
          <p:cNvCxnSpPr/>
          <p:nvPr/>
        </p:nvCxnSpPr>
        <p:spPr bwMode="auto">
          <a:xfrm>
            <a:off x="2555776" y="2420888"/>
            <a:ext cx="914400" cy="914400"/>
          </a:xfrm>
          <a:prstGeom prst="curvedConnector3">
            <a:avLst/>
          </a:prstGeom>
          <a:solidFill>
            <a:srgbClr val="1B369A"/>
          </a:solidFill>
          <a:ln w="9525" cap="flat" cmpd="sng" algn="ctr">
            <a:noFill/>
            <a:prstDash val="solid"/>
            <a:round/>
            <a:headEnd type="triangle"/>
            <a:tailEnd type="triangle"/>
          </a:ln>
          <a:effectLst/>
        </p:spPr>
      </p:cxnSp>
      <p:cxnSp>
        <p:nvCxnSpPr>
          <p:cNvPr id="11" name="Conector curvado 10"/>
          <p:cNvCxnSpPr/>
          <p:nvPr/>
        </p:nvCxnSpPr>
        <p:spPr bwMode="auto">
          <a:xfrm>
            <a:off x="2483768" y="2636912"/>
            <a:ext cx="914400" cy="914400"/>
          </a:xfrm>
          <a:prstGeom prst="curvedConnector3">
            <a:avLst/>
          </a:prstGeom>
          <a:solidFill>
            <a:srgbClr val="1B369A"/>
          </a:solidFill>
          <a:ln w="9525" cap="flat" cmpd="sng" algn="ctr">
            <a:noFill/>
            <a:prstDash val="solid"/>
            <a:round/>
            <a:headEnd type="triangle"/>
            <a:tailEnd type="triangle"/>
          </a:ln>
          <a:effectLst/>
        </p:spPr>
      </p:cxnSp>
      <p:sp>
        <p:nvSpPr>
          <p:cNvPr id="13" name="Rectángulo 12"/>
          <p:cNvSpPr/>
          <p:nvPr/>
        </p:nvSpPr>
        <p:spPr bwMode="auto">
          <a:xfrm>
            <a:off x="-1" y="4149080"/>
            <a:ext cx="9036497" cy="2664296"/>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indent="-285750">
              <a:spcBef>
                <a:spcPct val="0"/>
              </a:spcBef>
              <a:buFont typeface="Wingdings" panose="05000000000000000000" pitchFamily="2" charset="2"/>
              <a:buChar char="ü"/>
            </a:pPr>
            <a:r>
              <a:rPr lang="es-CO" sz="2100" b="1" dirty="0"/>
              <a:t>Cuarta nación en extensión territorial de América del Sur y, con alrededor de 48 millones de habitantes, tercera en población de América Latina. Tercera nación del mundo con mayor cantidad de hispanohablantes. Posee una población multicultural, en regiones y razas.</a:t>
            </a:r>
          </a:p>
          <a:p>
            <a:pPr marL="285750" indent="-285750">
              <a:spcBef>
                <a:spcPct val="0"/>
              </a:spcBef>
              <a:buFont typeface="Wingdings" panose="05000000000000000000" pitchFamily="2" charset="2"/>
              <a:buChar char="ü"/>
            </a:pPr>
            <a:r>
              <a:rPr lang="es-CO" sz="2100" b="1" dirty="0"/>
              <a:t>Población en su mayoría, resultado del mestizaje entre europeos, indígenas y africanos, con minorías de indígenas y afrodescendientes.</a:t>
            </a:r>
          </a:p>
          <a:p>
            <a:pPr marL="285750" indent="-285750">
              <a:spcBef>
                <a:spcPct val="0"/>
              </a:spcBef>
              <a:buFont typeface="Wingdings" panose="05000000000000000000" pitchFamily="2" charset="2"/>
              <a:buChar char="ü"/>
            </a:pPr>
            <a:r>
              <a:rPr lang="es-CO" sz="2100" b="1" dirty="0"/>
              <a:t>Con una superficie de 2.129.748 km², de los cuales 1.141.748 km² corresponden a su territorio continental y los restantes 988.000 km² a su extensión marítima</a:t>
            </a:r>
          </a:p>
          <a:p>
            <a:pPr>
              <a:spcBef>
                <a:spcPct val="0"/>
              </a:spcBef>
            </a:pPr>
            <a:r>
              <a:rPr lang="es-CO" sz="2100" dirty="0"/>
              <a:t> </a:t>
            </a:r>
            <a:endParaRPr kumimoji="0" lang="es-CO" sz="2100" b="0" i="0" u="none" strike="noStrike" cap="none" normalizeH="0" baseline="0" dirty="0">
              <a:ln>
                <a:noFill/>
              </a:ln>
              <a:solidFill>
                <a:schemeClr val="tx1"/>
              </a:solidFill>
              <a:effectLst/>
              <a:latin typeface="Times New Roman" pitchFamily="18" charset="0"/>
            </a:endParaRPr>
          </a:p>
        </p:txBody>
      </p:sp>
      <p:sp>
        <p:nvSpPr>
          <p:cNvPr id="14" name="Rectángulo 13"/>
          <p:cNvSpPr/>
          <p:nvPr/>
        </p:nvSpPr>
        <p:spPr bwMode="auto">
          <a:xfrm>
            <a:off x="2195736" y="1484785"/>
            <a:ext cx="4195860" cy="2592287"/>
          </a:xfrm>
          <a:prstGeom prst="rect">
            <a:avLst/>
          </a:prstGeom>
          <a:solidFill>
            <a:schemeClr val="accent2">
              <a:lumMod val="20000"/>
              <a:lumOff val="80000"/>
            </a:schemeClr>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0"/>
              </a:spcBef>
            </a:pPr>
            <a:r>
              <a:rPr lang="es-CO" sz="2100" b="1" dirty="0"/>
              <a:t>República  unitaria de América situada en la región noroccidental de América del Sur. Es un estado social y democrático cuya forma de gobierno es presidencialista. Organizada políticamente en 32 departamentos y un distrito capital Bogotá D.C.</a:t>
            </a:r>
            <a:endParaRPr kumimoji="0" lang="es-CO" sz="2100" b="1" i="0" u="none" strike="noStrike" cap="none" normalizeH="0" baseline="0" dirty="0">
              <a:ln>
                <a:noFill/>
              </a:ln>
              <a:solidFill>
                <a:schemeClr val="tx1"/>
              </a:solidFill>
              <a:effectLst/>
              <a:latin typeface="Times New Roman" pitchFamily="18" charset="0"/>
            </a:endParaRPr>
          </a:p>
        </p:txBody>
      </p:sp>
      <p:pic>
        <p:nvPicPr>
          <p:cNvPr id="15" name="Imagen 14"/>
          <p:cNvPicPr>
            <a:picLocks noChangeAspect="1"/>
          </p:cNvPicPr>
          <p:nvPr/>
        </p:nvPicPr>
        <p:blipFill>
          <a:blip r:embed="rId4"/>
          <a:stretch>
            <a:fillRect/>
          </a:stretch>
        </p:blipFill>
        <p:spPr>
          <a:xfrm>
            <a:off x="-36512" y="1"/>
            <a:ext cx="4375372" cy="1340768"/>
          </a:xfrm>
          <a:prstGeom prst="rect">
            <a:avLst/>
          </a:prstGeom>
        </p:spPr>
      </p:pic>
      <p:pic>
        <p:nvPicPr>
          <p:cNvPr id="16" name="Imagen 15"/>
          <p:cNvPicPr>
            <a:picLocks noChangeAspect="1"/>
          </p:cNvPicPr>
          <p:nvPr/>
        </p:nvPicPr>
        <p:blipFill>
          <a:blip r:embed="rId5"/>
          <a:stretch>
            <a:fillRect/>
          </a:stretch>
        </p:blipFill>
        <p:spPr>
          <a:xfrm>
            <a:off x="971600" y="476672"/>
            <a:ext cx="5904656" cy="1800200"/>
          </a:xfrm>
          <a:prstGeom prst="rect">
            <a:avLst/>
          </a:prstGeom>
        </p:spPr>
      </p:pic>
    </p:spTree>
    <p:extLst>
      <p:ext uri="{BB962C8B-B14F-4D97-AF65-F5344CB8AC3E}">
        <p14:creationId xmlns:p14="http://schemas.microsoft.com/office/powerpoint/2010/main" val="763243312"/>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Resultado de imagen para campus universidad de antioqu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026" name="Picture 2" descr="https://upload.wikimedia.org/wikipedia/commons/thumb/0/07/Mapa_de_Colombia_%28regiones_naturales%29.svg/800px-Mapa_de_Colombia_%28regiones_naturales%29.sv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59832" y="0"/>
            <a:ext cx="619268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20" y="0"/>
            <a:ext cx="3082652" cy="1556792"/>
          </a:xfrm>
          <a:prstGeom prst="rect">
            <a:avLst/>
          </a:prstGeom>
        </p:spPr>
      </p:pic>
      <p:pic>
        <p:nvPicPr>
          <p:cNvPr id="4" name="Imagen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20" y="2708920"/>
            <a:ext cx="3082652" cy="1656184"/>
          </a:xfrm>
          <a:prstGeom prst="rect">
            <a:avLst/>
          </a:prstGeom>
        </p:spPr>
      </p:pic>
      <p:pic>
        <p:nvPicPr>
          <p:cNvPr id="7" name="Imagen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820" y="1556792"/>
            <a:ext cx="3082652" cy="1440160"/>
          </a:xfrm>
          <a:prstGeom prst="rect">
            <a:avLst/>
          </a:prstGeom>
        </p:spPr>
      </p:pic>
      <p:pic>
        <p:nvPicPr>
          <p:cNvPr id="9" name="Imagen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820" y="5805263"/>
            <a:ext cx="3082652" cy="1080117"/>
          </a:xfrm>
          <a:prstGeom prst="rect">
            <a:avLst/>
          </a:prstGeom>
        </p:spPr>
      </p:pic>
      <p:sp>
        <p:nvSpPr>
          <p:cNvPr id="2" name="AutoShape 2" descr="Resultado de imagen para imagenes PAISAJES de risaral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2820" y="4365103"/>
            <a:ext cx="3082652" cy="1440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82722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7</a:t>
            </a:fld>
            <a:endParaRPr lang="es-ES_tradnl" dirty="0"/>
          </a:p>
        </p:txBody>
      </p:sp>
      <p:sp>
        <p:nvSpPr>
          <p:cNvPr id="6" name="Rectangle 3"/>
          <p:cNvSpPr>
            <a:spLocks noGrp="1" noChangeArrowheads="1"/>
          </p:cNvSpPr>
          <p:nvPr>
            <p:ph type="body" idx="4294967295"/>
          </p:nvPr>
        </p:nvSpPr>
        <p:spPr>
          <a:xfrm>
            <a:off x="1565573" y="549924"/>
            <a:ext cx="7398915" cy="5255340"/>
          </a:xfrm>
          <a:prstGeom prst="rect">
            <a:avLst/>
          </a:prstGeom>
          <a:noFill/>
          <a:ln>
            <a:solidFill>
              <a:schemeClr val="tx1"/>
            </a:solidFill>
            <a:miter lim="800000"/>
            <a:headEnd/>
            <a:tailEnd/>
          </a:ln>
          <a:effectLst>
            <a:glow rad="101600">
              <a:schemeClr val="accent6">
                <a:satMod val="175000"/>
                <a:alpha val="40000"/>
              </a:schemeClr>
            </a:glow>
          </a:effectLst>
        </p:spPr>
        <p:txBody>
          <a:bodyPr/>
          <a:lstStyle/>
          <a:p>
            <a:pPr algn="just" eaLnBrk="1" hangingPunct="1">
              <a:buClr>
                <a:schemeClr val="tx1"/>
              </a:buClr>
              <a:buFont typeface="Wingdings" panose="05000000000000000000" pitchFamily="2" charset="2"/>
              <a:buChar char="Ø"/>
            </a:pPr>
            <a:r>
              <a:rPr lang="es-MX" altLang="es-CO" sz="3600" b="1" dirty="0"/>
              <a:t>Estado social de derecho.</a:t>
            </a:r>
          </a:p>
          <a:p>
            <a:pPr algn="just" eaLnBrk="1" hangingPunct="1">
              <a:buClr>
                <a:schemeClr val="tx1"/>
              </a:buClr>
              <a:buFont typeface="Wingdings" panose="05000000000000000000" pitchFamily="2" charset="2"/>
              <a:buChar char="Ø"/>
            </a:pPr>
            <a:r>
              <a:rPr lang="es-MX" altLang="es-CO" sz="3600" b="1" dirty="0"/>
              <a:t>República unitaria, </a:t>
            </a:r>
            <a:r>
              <a:rPr lang="es-MX" altLang="es-CO" sz="3600" b="1" i="1" u="sng" dirty="0"/>
              <a:t>descentralizada</a:t>
            </a:r>
            <a:r>
              <a:rPr lang="es-MX" altLang="es-CO" sz="3600" b="1" i="1" dirty="0"/>
              <a:t>,</a:t>
            </a:r>
            <a:r>
              <a:rPr lang="es-MX" altLang="es-CO" sz="3600" b="1" dirty="0"/>
              <a:t> con autonomía de sus entidades territoriales, democrática, participativa, pluralista.</a:t>
            </a:r>
          </a:p>
          <a:p>
            <a:pPr algn="just" eaLnBrk="1" hangingPunct="1">
              <a:buClr>
                <a:schemeClr val="tx1"/>
              </a:buClr>
              <a:buFont typeface="Wingdings" panose="05000000000000000000" pitchFamily="2" charset="2"/>
              <a:buChar char="Ø"/>
            </a:pPr>
            <a:r>
              <a:rPr lang="es-MX" altLang="es-CO" sz="3600" b="1" dirty="0"/>
              <a:t>Fundada en el respeto a la dignidad humana, en el trabajo, la solidaridad y en la prevalencia del interés general. </a:t>
            </a:r>
          </a:p>
          <a:p>
            <a:pPr algn="just" eaLnBrk="1" hangingPunct="1">
              <a:buClr>
                <a:schemeClr val="tx1"/>
              </a:buClr>
              <a:buFont typeface="Wingdings" panose="05000000000000000000" pitchFamily="2" charset="2"/>
              <a:buChar char="Ø"/>
            </a:pPr>
            <a:endParaRPr lang="es-MX" altLang="es-CO" sz="3600" b="1" dirty="0"/>
          </a:p>
          <a:p>
            <a:pPr algn="just" eaLnBrk="1" hangingPunct="1">
              <a:buClr>
                <a:schemeClr val="tx1"/>
              </a:buClr>
              <a:buFont typeface="Wingdings" panose="05000000000000000000" pitchFamily="2" charset="2"/>
              <a:buChar char="Ø"/>
            </a:pPr>
            <a:endParaRPr lang="es-MX" altLang="es-CO" sz="1000" b="1" dirty="0"/>
          </a:p>
          <a:p>
            <a:pPr marL="0" indent="0" algn="just" eaLnBrk="1" hangingPunct="1">
              <a:buClr>
                <a:schemeClr val="tx1"/>
              </a:buClr>
              <a:buNone/>
            </a:pPr>
            <a:r>
              <a:rPr lang="es-MX" altLang="es-CO" sz="1000" b="1" dirty="0"/>
              <a:t>	</a:t>
            </a:r>
            <a:r>
              <a:rPr lang="es-MX" altLang="es-CO" sz="1000" dirty="0"/>
              <a:t>Constitución Política, art. 1</a:t>
            </a:r>
            <a:endParaRPr lang="es-ES" altLang="es-CO" sz="1000" dirty="0"/>
          </a:p>
          <a:p>
            <a:pPr algn="just" eaLnBrk="1" hangingPunct="1">
              <a:buClr>
                <a:schemeClr val="tx1"/>
              </a:buClr>
              <a:buFont typeface="Wingdings" panose="05000000000000000000" pitchFamily="2" charset="2"/>
              <a:buChar char="Ø"/>
            </a:pPr>
            <a:endParaRPr lang="es-MX" altLang="es-CO" dirty="0"/>
          </a:p>
          <a:p>
            <a:pPr algn="just" eaLnBrk="1" hangingPunct="1">
              <a:buClr>
                <a:schemeClr val="tx1"/>
              </a:buClr>
              <a:buFont typeface="Wingdings" panose="05000000000000000000" pitchFamily="2" charset="2"/>
              <a:buChar char="Ø"/>
            </a:pPr>
            <a:endParaRPr lang="es-MX" altLang="es-CO" dirty="0"/>
          </a:p>
          <a:p>
            <a:pPr algn="just" eaLnBrk="1" hangingPunct="1">
              <a:buClr>
                <a:schemeClr val="tx1"/>
              </a:buClr>
              <a:buFont typeface="Wingdings" panose="05000000000000000000" pitchFamily="2" charset="2"/>
              <a:buChar char="Ø"/>
            </a:pPr>
            <a:endParaRPr lang="es-ES" altLang="es-CO" dirty="0"/>
          </a:p>
        </p:txBody>
      </p:sp>
      <p:sp>
        <p:nvSpPr>
          <p:cNvPr id="9" name="Rectángulo 8"/>
          <p:cNvSpPr/>
          <p:nvPr/>
        </p:nvSpPr>
        <p:spPr bwMode="auto">
          <a:xfrm>
            <a:off x="107504" y="404664"/>
            <a:ext cx="504056" cy="5544616"/>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3200" b="0" i="0" u="none" strike="noStrike" cap="none" normalizeH="0" baseline="0" dirty="0">
              <a:ln>
                <a:noFill/>
              </a:ln>
              <a:solidFill>
                <a:schemeClr val="tx1"/>
              </a:solidFill>
              <a:effectLst/>
              <a:latin typeface="Times New Roman"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es-CO" sz="3200" b="0" i="0" u="none" strike="noStrike" cap="none" normalizeH="0" baseline="0" dirty="0">
                <a:ln>
                  <a:noFill/>
                </a:ln>
                <a:solidFill>
                  <a:schemeClr val="tx1"/>
                </a:solidFill>
                <a:effectLst/>
                <a:latin typeface="Times New Roman" pitchFamily="18" charset="0"/>
              </a:rPr>
              <a:t>C</a:t>
            </a:r>
          </a:p>
          <a:p>
            <a:pPr marL="0" marR="0" indent="0" algn="l" defTabSz="914400" rtl="0" eaLnBrk="0" fontAlgn="base" latinLnBrk="0" hangingPunct="0">
              <a:lnSpc>
                <a:spcPct val="100000"/>
              </a:lnSpc>
              <a:spcBef>
                <a:spcPct val="0"/>
              </a:spcBef>
              <a:spcAft>
                <a:spcPct val="0"/>
              </a:spcAft>
              <a:buClrTx/>
              <a:buSzTx/>
              <a:buFontTx/>
              <a:buNone/>
              <a:tabLst/>
            </a:pPr>
            <a:r>
              <a:rPr lang="es-CO" sz="3200" dirty="0">
                <a:latin typeface="Times New Roman" pitchFamily="18" charset="0"/>
              </a:rPr>
              <a:t>O</a:t>
            </a:r>
          </a:p>
          <a:p>
            <a:pPr marL="0" marR="0" indent="0" algn="l" defTabSz="914400" rtl="0" eaLnBrk="0" fontAlgn="base" latinLnBrk="0" hangingPunct="0">
              <a:lnSpc>
                <a:spcPct val="100000"/>
              </a:lnSpc>
              <a:spcBef>
                <a:spcPct val="0"/>
              </a:spcBef>
              <a:spcAft>
                <a:spcPct val="0"/>
              </a:spcAft>
              <a:buClrTx/>
              <a:buSzTx/>
              <a:buFontTx/>
              <a:buNone/>
              <a:tabLst/>
            </a:pPr>
            <a:r>
              <a:rPr kumimoji="0" lang="es-CO" sz="3200" b="0" i="0" u="none" strike="noStrike" cap="none" normalizeH="0" baseline="0" dirty="0">
                <a:ln>
                  <a:noFill/>
                </a:ln>
                <a:solidFill>
                  <a:schemeClr val="tx1"/>
                </a:solidFill>
                <a:effectLst/>
                <a:latin typeface="Times New Roman" pitchFamily="18" charset="0"/>
              </a:rPr>
              <a:t>L</a:t>
            </a:r>
          </a:p>
          <a:p>
            <a:pPr marL="0" marR="0" indent="0" algn="l" defTabSz="914400" rtl="0" eaLnBrk="0" fontAlgn="base" latinLnBrk="0" hangingPunct="0">
              <a:lnSpc>
                <a:spcPct val="100000"/>
              </a:lnSpc>
              <a:spcBef>
                <a:spcPct val="0"/>
              </a:spcBef>
              <a:spcAft>
                <a:spcPct val="0"/>
              </a:spcAft>
              <a:buClrTx/>
              <a:buSzTx/>
              <a:buFontTx/>
              <a:buNone/>
              <a:tabLst/>
            </a:pPr>
            <a:r>
              <a:rPr lang="es-CO" sz="3200" dirty="0">
                <a:latin typeface="Times New Roman" pitchFamily="18" charset="0"/>
              </a:rPr>
              <a:t>O</a:t>
            </a:r>
          </a:p>
          <a:p>
            <a:pPr marL="0" marR="0" indent="0" algn="l" defTabSz="914400" rtl="0" eaLnBrk="0" fontAlgn="base" latinLnBrk="0" hangingPunct="0">
              <a:lnSpc>
                <a:spcPct val="100000"/>
              </a:lnSpc>
              <a:spcBef>
                <a:spcPct val="0"/>
              </a:spcBef>
              <a:spcAft>
                <a:spcPct val="0"/>
              </a:spcAft>
              <a:buClrTx/>
              <a:buSzTx/>
              <a:buFontTx/>
              <a:buNone/>
              <a:tabLst/>
            </a:pPr>
            <a:r>
              <a:rPr kumimoji="0" lang="es-CO" sz="3200" b="0" i="0" u="none" strike="noStrike" cap="none" normalizeH="0" baseline="0" dirty="0">
                <a:ln>
                  <a:noFill/>
                </a:ln>
                <a:solidFill>
                  <a:schemeClr val="tx1"/>
                </a:solidFill>
                <a:effectLst/>
                <a:latin typeface="Times New Roman" pitchFamily="18" charset="0"/>
              </a:rPr>
              <a:t>M</a:t>
            </a:r>
          </a:p>
          <a:p>
            <a:pPr marL="0" marR="0" indent="0" algn="l" defTabSz="914400" rtl="0" eaLnBrk="0" fontAlgn="base" latinLnBrk="0" hangingPunct="0">
              <a:lnSpc>
                <a:spcPct val="100000"/>
              </a:lnSpc>
              <a:spcBef>
                <a:spcPct val="0"/>
              </a:spcBef>
              <a:spcAft>
                <a:spcPct val="0"/>
              </a:spcAft>
              <a:buClrTx/>
              <a:buSzTx/>
              <a:buFontTx/>
              <a:buNone/>
              <a:tabLst/>
            </a:pPr>
            <a:r>
              <a:rPr lang="es-CO" sz="3200" dirty="0">
                <a:latin typeface="Times New Roman" pitchFamily="18" charset="0"/>
              </a:rPr>
              <a:t>B</a:t>
            </a:r>
          </a:p>
          <a:p>
            <a:pPr marL="0" marR="0" indent="0" algn="l" defTabSz="914400" rtl="0" eaLnBrk="0" fontAlgn="base" latinLnBrk="0" hangingPunct="0">
              <a:lnSpc>
                <a:spcPct val="100000"/>
              </a:lnSpc>
              <a:spcBef>
                <a:spcPct val="0"/>
              </a:spcBef>
              <a:spcAft>
                <a:spcPct val="0"/>
              </a:spcAft>
              <a:buClrTx/>
              <a:buSzTx/>
              <a:buFontTx/>
              <a:buNone/>
              <a:tabLst/>
            </a:pPr>
            <a:r>
              <a:rPr kumimoji="0" lang="es-CO" sz="3200" b="0" i="0" u="none" strike="noStrike" cap="none" normalizeH="0" baseline="0" dirty="0">
                <a:ln>
                  <a:noFill/>
                </a:ln>
                <a:solidFill>
                  <a:schemeClr val="tx1"/>
                </a:solidFill>
                <a:effectLst/>
                <a:latin typeface="Times New Roman" pitchFamily="18" charset="0"/>
              </a:rPr>
              <a:t>I</a:t>
            </a:r>
          </a:p>
          <a:p>
            <a:pPr marL="0" marR="0" indent="0" algn="l" defTabSz="914400" rtl="0" eaLnBrk="0" fontAlgn="base" latinLnBrk="0" hangingPunct="0">
              <a:lnSpc>
                <a:spcPct val="100000"/>
              </a:lnSpc>
              <a:spcBef>
                <a:spcPct val="0"/>
              </a:spcBef>
              <a:spcAft>
                <a:spcPct val="0"/>
              </a:spcAft>
              <a:buClrTx/>
              <a:buSzTx/>
              <a:buFontTx/>
              <a:buNone/>
              <a:tabLst/>
            </a:pPr>
            <a:r>
              <a:rPr lang="es-CO" sz="3200" dirty="0">
                <a:latin typeface="Times New Roman" pitchFamily="18" charset="0"/>
              </a:rPr>
              <a:t>A</a:t>
            </a:r>
            <a:endParaRPr kumimoji="0" lang="es-CO" sz="3200" b="0" i="0" u="none" strike="noStrike" cap="none" normalizeH="0" baseline="0" dirty="0">
              <a:ln>
                <a:noFill/>
              </a:ln>
              <a:solidFill>
                <a:schemeClr val="tx1"/>
              </a:solidFill>
              <a:effectLst/>
              <a:latin typeface="Times New Roman" pitchFamily="18" charset="0"/>
            </a:endParaRPr>
          </a:p>
        </p:txBody>
      </p:sp>
      <p:sp>
        <p:nvSpPr>
          <p:cNvPr id="2" name="Flecha derecha 1"/>
          <p:cNvSpPr/>
          <p:nvPr/>
        </p:nvSpPr>
        <p:spPr bwMode="auto">
          <a:xfrm>
            <a:off x="755576" y="2682632"/>
            <a:ext cx="735138" cy="674360"/>
          </a:xfrm>
          <a:prstGeom prst="rightArrow">
            <a:avLst>
              <a:gd name="adj1" fmla="val 50000"/>
              <a:gd name="adj2" fmla="val 45393"/>
            </a:avLst>
          </a:prstGeom>
          <a:solidFill>
            <a:srgbClr val="1B369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442088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5"/>
          </p:nvPr>
        </p:nvSpPr>
        <p:spPr/>
        <p:txBody>
          <a:bodyPr/>
          <a:lstStyle/>
          <a:p>
            <a:pPr>
              <a:defRPr/>
            </a:pPr>
            <a:fld id="{25F2CEDC-C121-4A35-A220-69FF99A1891C}" type="slidenum">
              <a:rPr lang="es-ES_tradnl" smtClean="0"/>
              <a:pPr>
                <a:defRPr/>
              </a:pPr>
              <a:t>8</a:t>
            </a:fld>
            <a:endParaRPr lang="es-ES_tradnl" dirty="0"/>
          </a:p>
        </p:txBody>
      </p:sp>
      <p:pic>
        <p:nvPicPr>
          <p:cNvPr id="15" name="Imagen 3"/>
          <p:cNvPicPr>
            <a:picLocks noChangeAspect="1"/>
          </p:cNvPicPr>
          <p:nvPr/>
        </p:nvPicPr>
        <p:blipFill>
          <a:blip r:embed="rId2"/>
          <a:stretch>
            <a:fillRect/>
          </a:stretch>
        </p:blipFill>
        <p:spPr>
          <a:xfrm>
            <a:off x="2987824" y="3861048"/>
            <a:ext cx="3059832" cy="1163830"/>
          </a:xfrm>
          <a:prstGeom prst="rect">
            <a:avLst/>
          </a:prstGeom>
        </p:spPr>
      </p:pic>
      <p:pic>
        <p:nvPicPr>
          <p:cNvPr id="16" name="Imagen 4"/>
          <p:cNvPicPr>
            <a:picLocks noChangeAspect="1"/>
          </p:cNvPicPr>
          <p:nvPr/>
        </p:nvPicPr>
        <p:blipFill>
          <a:blip r:embed="rId3"/>
          <a:stretch>
            <a:fillRect/>
          </a:stretch>
        </p:blipFill>
        <p:spPr>
          <a:xfrm>
            <a:off x="0" y="3872749"/>
            <a:ext cx="2987824" cy="1152128"/>
          </a:xfrm>
          <a:prstGeom prst="rect">
            <a:avLst/>
          </a:prstGeom>
        </p:spPr>
      </p:pic>
      <p:pic>
        <p:nvPicPr>
          <p:cNvPr id="17" name="Imagen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47656" y="3872749"/>
            <a:ext cx="3096343" cy="1080120"/>
          </a:xfrm>
          <a:prstGeom prst="rect">
            <a:avLst/>
          </a:prstGeom>
        </p:spPr>
      </p:pic>
      <p:sp>
        <p:nvSpPr>
          <p:cNvPr id="19" name="18 CuadroTexto"/>
          <p:cNvSpPr txBox="1"/>
          <p:nvPr/>
        </p:nvSpPr>
        <p:spPr>
          <a:xfrm>
            <a:off x="-27966" y="-387424"/>
            <a:ext cx="9143998" cy="1446550"/>
          </a:xfrm>
          <a:prstGeom prst="rect">
            <a:avLst/>
          </a:prstGeom>
          <a:noFill/>
        </p:spPr>
        <p:txBody>
          <a:bodyPr wrap="square" rtlCol="0">
            <a:spAutoFit/>
          </a:bodyPr>
          <a:lstStyle/>
          <a:p>
            <a:pPr algn="ctr"/>
            <a:endParaRPr lang="es-CO" sz="4000" b="1" dirty="0">
              <a:solidFill>
                <a:schemeClr val="bg1"/>
              </a:solidFill>
              <a:latin typeface="+mn-lt"/>
            </a:endParaRPr>
          </a:p>
          <a:p>
            <a:pPr algn="ctr"/>
            <a:r>
              <a:rPr lang="es-CO" sz="4000" b="1" dirty="0">
                <a:solidFill>
                  <a:schemeClr val="bg1"/>
                </a:solidFill>
                <a:latin typeface="+mn-lt"/>
              </a:rPr>
              <a:t>G E S T I </a:t>
            </a:r>
            <a:r>
              <a:rPr lang="es-CO" sz="4000" b="1" dirty="0" err="1">
                <a:solidFill>
                  <a:schemeClr val="bg1"/>
                </a:solidFill>
                <a:latin typeface="+mn-lt"/>
              </a:rPr>
              <a:t>Ó</a:t>
            </a:r>
            <a:r>
              <a:rPr lang="es-CO" sz="4000" b="1" dirty="0">
                <a:solidFill>
                  <a:schemeClr val="bg1"/>
                </a:solidFill>
                <a:latin typeface="+mn-lt"/>
              </a:rPr>
              <a:t> N    E S T A T A L</a:t>
            </a:r>
          </a:p>
        </p:txBody>
      </p:sp>
      <p:sp>
        <p:nvSpPr>
          <p:cNvPr id="20" name="Rectángulo 6"/>
          <p:cNvSpPr/>
          <p:nvPr/>
        </p:nvSpPr>
        <p:spPr>
          <a:xfrm>
            <a:off x="179512" y="2852936"/>
            <a:ext cx="8728973" cy="864096"/>
          </a:xfrm>
          <a:prstGeom prst="rect">
            <a:avLst/>
          </a:prstGeom>
          <a:solidFill>
            <a:schemeClr val="accent3"/>
          </a:solidFill>
          <a:ln>
            <a:solidFill>
              <a:schemeClr val="tx1"/>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UN GRAN QUEHACER PARA UN </a:t>
            </a:r>
          </a:p>
          <a:p>
            <a:pPr algn="ctr"/>
            <a:r>
              <a:rPr lang="es-CO" sz="3200" b="1" dirty="0">
                <a:solidFill>
                  <a:schemeClr val="tx1"/>
                </a:solidFill>
              </a:rPr>
              <a:t>PAÍS DE MUCHA PROSPERIDAD </a:t>
            </a:r>
          </a:p>
        </p:txBody>
      </p:sp>
      <p:sp>
        <p:nvSpPr>
          <p:cNvPr id="21" name="Rectángulo 7"/>
          <p:cNvSpPr/>
          <p:nvPr/>
        </p:nvSpPr>
        <p:spPr>
          <a:xfrm>
            <a:off x="0" y="1340769"/>
            <a:ext cx="9116032" cy="936103"/>
          </a:xfrm>
          <a:prstGeom prst="rect">
            <a:avLst/>
          </a:prstGeom>
          <a:solidFill>
            <a:schemeClr val="accent6">
              <a:lumMod val="20000"/>
              <a:lumOff val="80000"/>
            </a:schemeClr>
          </a:solidFill>
          <a:ln w="76200">
            <a:solidFill>
              <a:srgbClr val="006666"/>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latin typeface="Calibri" panose="020F0502020204030204" pitchFamily="34" charset="0"/>
                <a:cs typeface="Calibri" panose="020F0502020204030204" pitchFamily="34" charset="0"/>
              </a:rPr>
              <a:t>GENERADORA DE VALOR PARA UN PAÍS </a:t>
            </a:r>
          </a:p>
          <a:p>
            <a:pPr algn="ctr"/>
            <a:r>
              <a:rPr lang="es-CO" sz="3200" b="1" dirty="0">
                <a:solidFill>
                  <a:schemeClr val="tx1"/>
                </a:solidFill>
                <a:latin typeface="Calibri" panose="020F0502020204030204" pitchFamily="34" charset="0"/>
                <a:cs typeface="Calibri" panose="020F0502020204030204" pitchFamily="34" charset="0"/>
              </a:rPr>
              <a:t>DE BUENAS PRÁCTICAS DE GOBIERNO</a:t>
            </a:r>
          </a:p>
        </p:txBody>
      </p:sp>
      <p:sp>
        <p:nvSpPr>
          <p:cNvPr id="2" name="Flecha abajo 1"/>
          <p:cNvSpPr/>
          <p:nvPr/>
        </p:nvSpPr>
        <p:spPr bwMode="auto">
          <a:xfrm>
            <a:off x="4427984" y="2420888"/>
            <a:ext cx="484632" cy="371741"/>
          </a:xfrm>
          <a:prstGeom prst="downArrow">
            <a:avLst/>
          </a:prstGeom>
          <a:solidFill>
            <a:schemeClr val="tx2">
              <a:lumMod val="95000"/>
              <a:lumOff val="5000"/>
            </a:schemeClr>
          </a:solidFill>
          <a:ln w="9525" cap="flat" cmpd="sng" algn="ctr">
            <a:noFill/>
            <a:prstDash val="solid"/>
            <a:round/>
            <a:headEnd type="none" w="med" len="med"/>
            <a:tailEnd type="none" w="med" len="med"/>
          </a:ln>
          <a:effectLst>
            <a:glow rad="635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
        <p:nvSpPr>
          <p:cNvPr id="4" name="3 Rectángulo"/>
          <p:cNvSpPr/>
          <p:nvPr/>
        </p:nvSpPr>
        <p:spPr>
          <a:xfrm>
            <a:off x="125413" y="5013176"/>
            <a:ext cx="8911084" cy="1492716"/>
          </a:xfrm>
          <a:prstGeom prst="rect">
            <a:avLst/>
          </a:prstGeom>
        </p:spPr>
        <p:txBody>
          <a:bodyPr wrap="square">
            <a:spAutoFit/>
          </a:bodyPr>
          <a:lstStyle/>
          <a:p>
            <a:pPr>
              <a:spcBef>
                <a:spcPct val="0"/>
              </a:spcBef>
              <a:spcAft>
                <a:spcPct val="25000"/>
              </a:spcAft>
            </a:pPr>
            <a:r>
              <a:rPr lang="en-GB" altLang="es-CO" sz="2800" b="1" dirty="0"/>
              <a:t>Contabilidad para el </a:t>
            </a:r>
            <a:r>
              <a:rPr lang="en-GB" altLang="es-CO" sz="2800" b="1" u="sng" dirty="0" err="1"/>
              <a:t>Buen</a:t>
            </a:r>
            <a:r>
              <a:rPr lang="en-GB" altLang="es-CO" sz="2800" b="1" u="sng" dirty="0"/>
              <a:t> </a:t>
            </a:r>
            <a:r>
              <a:rPr lang="en-GB" altLang="es-CO" sz="2800" b="1" u="sng" dirty="0" err="1"/>
              <a:t>Gobierno</a:t>
            </a:r>
            <a:r>
              <a:rPr lang="en-GB" altLang="es-CO" sz="2800" b="1" dirty="0"/>
              <a:t> de las </a:t>
            </a:r>
            <a:r>
              <a:rPr lang="en-GB" altLang="es-CO" sz="2800" b="1" dirty="0" err="1"/>
              <a:t>organizaciones</a:t>
            </a:r>
            <a:endParaRPr lang="en-GB" altLang="es-CO" sz="2800" b="1" dirty="0"/>
          </a:p>
          <a:p>
            <a:pPr>
              <a:spcBef>
                <a:spcPct val="0"/>
              </a:spcBef>
              <a:spcAft>
                <a:spcPct val="25000"/>
              </a:spcAft>
            </a:pPr>
            <a:r>
              <a:rPr lang="en-GB" altLang="es-CO" sz="2800" b="1" dirty="0" err="1"/>
              <a:t>Adecuación</a:t>
            </a:r>
            <a:r>
              <a:rPr lang="en-GB" altLang="es-CO" sz="2800" b="1" dirty="0"/>
              <a:t> de la Contabilidad Pública a un </a:t>
            </a:r>
            <a:r>
              <a:rPr lang="en-GB" altLang="es-CO" sz="2800" b="1" u="sng" dirty="0"/>
              <a:t>nuevo </a:t>
            </a:r>
            <a:r>
              <a:rPr lang="en-GB" altLang="es-CO" sz="2800" b="1" u="sng" dirty="0" err="1"/>
              <a:t>concepto</a:t>
            </a:r>
            <a:r>
              <a:rPr lang="en-GB" altLang="es-CO" sz="2800" b="1" u="sng" dirty="0"/>
              <a:t> de </a:t>
            </a:r>
            <a:r>
              <a:rPr lang="en-GB" altLang="es-CO" sz="2800" b="1" u="sng" dirty="0" err="1"/>
              <a:t>Rendición</a:t>
            </a:r>
            <a:r>
              <a:rPr lang="en-GB" altLang="es-CO" sz="2800" b="1" u="sng" dirty="0"/>
              <a:t> de </a:t>
            </a:r>
            <a:r>
              <a:rPr lang="en-GB" altLang="es-CO" sz="2800" b="1" u="sng" dirty="0" err="1"/>
              <a:t>Cuentas</a:t>
            </a:r>
            <a:r>
              <a:rPr lang="en-GB" altLang="es-CO" sz="2800" b="1" u="sng" dirty="0"/>
              <a:t> </a:t>
            </a:r>
            <a:r>
              <a:rPr lang="en-GB" altLang="es-CO" sz="2800" b="1" dirty="0"/>
              <a:t>(“Accountability”)</a:t>
            </a:r>
          </a:p>
        </p:txBody>
      </p:sp>
    </p:spTree>
    <p:extLst>
      <p:ext uri="{BB962C8B-B14F-4D97-AF65-F5344CB8AC3E}">
        <p14:creationId xmlns:p14="http://schemas.microsoft.com/office/powerpoint/2010/main" val="334198491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21"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8A025F99-1DAF-4D1C-906F-3757E7DA4970}" type="slidenum">
              <a:rPr lang="es-ES_tradnl" smtClean="0"/>
              <a:pPr>
                <a:defRPr/>
              </a:pPr>
              <a:t>9</a:t>
            </a:fld>
            <a:endParaRPr lang="es-ES_tradnl" dirty="0"/>
          </a:p>
        </p:txBody>
      </p:sp>
      <p:sp>
        <p:nvSpPr>
          <p:cNvPr id="6" name="Rectángulo 1"/>
          <p:cNvSpPr/>
          <p:nvPr/>
        </p:nvSpPr>
        <p:spPr>
          <a:xfrm>
            <a:off x="323528" y="116632"/>
            <a:ext cx="8496944" cy="995367"/>
          </a:xfrm>
          <a:prstGeom prst="rect">
            <a:avLst/>
          </a:prstGeom>
          <a:solidFill>
            <a:schemeClr val="accent1">
              <a:lumMod val="20000"/>
              <a:lumOff val="80000"/>
            </a:schemeClr>
          </a:solidFill>
          <a:ln>
            <a:solidFill>
              <a:srgbClr val="FFFF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tx1"/>
                </a:solidFill>
              </a:rPr>
              <a:t>ASUNTOS  DE  LA  GESTIÓN ESTATAL COMO RESPONSABILIDAD SOCIAL</a:t>
            </a:r>
          </a:p>
        </p:txBody>
      </p:sp>
      <p:sp>
        <p:nvSpPr>
          <p:cNvPr id="8" name="Rectángulo 3"/>
          <p:cNvSpPr/>
          <p:nvPr/>
        </p:nvSpPr>
        <p:spPr>
          <a:xfrm>
            <a:off x="125413" y="1988841"/>
            <a:ext cx="8911083" cy="4235314"/>
          </a:xfrm>
          <a:prstGeom prst="rect">
            <a:avLst/>
          </a:prstGeom>
          <a:solidFill>
            <a:schemeClr val="accent5">
              <a:lumMod val="20000"/>
              <a:lumOff val="80000"/>
            </a:schemeClr>
          </a:solidFill>
          <a:ln>
            <a:solidFill>
              <a:schemeClr val="tx1"/>
            </a:solidFill>
          </a:ln>
          <a:effectLst>
            <a:glow rad="63500">
              <a:schemeClr val="accent6">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3200" b="1" dirty="0">
                <a:solidFill>
                  <a:schemeClr val="tx1"/>
                </a:solidFill>
              </a:rPr>
              <a:t>- </a:t>
            </a:r>
            <a:r>
              <a:rPr lang="es-CO" sz="3500" b="1" dirty="0">
                <a:solidFill>
                  <a:schemeClr val="tx1"/>
                </a:solidFill>
              </a:rPr>
              <a:t>GOBIERNO DE LA ORGANIZACIÓN</a:t>
            </a:r>
          </a:p>
          <a:p>
            <a:pPr algn="just"/>
            <a:r>
              <a:rPr lang="es-CO" sz="3500" b="1" dirty="0">
                <a:solidFill>
                  <a:schemeClr val="tx1"/>
                </a:solidFill>
              </a:rPr>
              <a:t>- DERECHOS HUMANOS</a:t>
            </a:r>
          </a:p>
          <a:p>
            <a:pPr algn="just"/>
            <a:r>
              <a:rPr lang="es-CO" sz="3500" b="1" dirty="0">
                <a:solidFill>
                  <a:schemeClr val="tx1"/>
                </a:solidFill>
              </a:rPr>
              <a:t>- PRÁCTICAS LABORALES</a:t>
            </a:r>
          </a:p>
          <a:p>
            <a:pPr algn="just"/>
            <a:r>
              <a:rPr lang="es-CO" sz="3500" b="1" dirty="0">
                <a:solidFill>
                  <a:schemeClr val="tx1"/>
                </a:solidFill>
              </a:rPr>
              <a:t>- MEDIO AMBIENTE</a:t>
            </a:r>
          </a:p>
          <a:p>
            <a:pPr algn="just"/>
            <a:r>
              <a:rPr lang="es-CO" sz="3500" b="1" dirty="0">
                <a:solidFill>
                  <a:schemeClr val="tx1"/>
                </a:solidFill>
              </a:rPr>
              <a:t>- PRÁCTICAS OPERATIVAS JUSTAS </a:t>
            </a:r>
          </a:p>
          <a:p>
            <a:pPr algn="just"/>
            <a:r>
              <a:rPr lang="es-CO" sz="3500" b="1" dirty="0">
                <a:solidFill>
                  <a:schemeClr val="tx1"/>
                </a:solidFill>
              </a:rPr>
              <a:t>- ASUNTOS DEL CONSUMIDOR</a:t>
            </a:r>
          </a:p>
          <a:p>
            <a:pPr algn="just"/>
            <a:r>
              <a:rPr lang="es-CO" sz="3500" b="1" dirty="0">
                <a:solidFill>
                  <a:schemeClr val="tx1"/>
                </a:solidFill>
              </a:rPr>
              <a:t>- DESARROLLO SOCIAL</a:t>
            </a:r>
            <a:endParaRPr lang="es-CO" sz="3500" dirty="0"/>
          </a:p>
        </p:txBody>
      </p:sp>
      <p:sp>
        <p:nvSpPr>
          <p:cNvPr id="9" name="Flecha abajo 8"/>
          <p:cNvSpPr/>
          <p:nvPr/>
        </p:nvSpPr>
        <p:spPr>
          <a:xfrm>
            <a:off x="3996310" y="1340768"/>
            <a:ext cx="935730" cy="563100"/>
          </a:xfrm>
          <a:prstGeom prst="downArrow">
            <a:avLst/>
          </a:prstGeom>
          <a:solidFill>
            <a:schemeClr val="accent2">
              <a:lumMod val="20000"/>
              <a:lumOff val="80000"/>
            </a:schemeClr>
          </a:solidFill>
          <a:ln>
            <a:solidFill>
              <a:schemeClr val="tx1"/>
            </a:solidFill>
          </a:ln>
          <a:effectLst>
            <a:glow rad="63500">
              <a:schemeClr val="accent2">
                <a:satMod val="175000"/>
                <a:alpha val="40000"/>
              </a:schemeClr>
            </a:glow>
            <a:reflection blurRad="6350" stA="50000" endA="300" endPos="550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2088571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heme/theme1.xml><?xml version="1.0" encoding="utf-8"?>
<a:theme xmlns:a="http://schemas.openxmlformats.org/drawingml/2006/main" name="PresentacionesGenerales+-CGN2015_2003">
  <a:themeElements>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ntilla_presentacion_MHC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ntilla_presentacion_MHC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ntilla_presentacion_MHC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ntilla_presentacion_MHC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ntilla_presentacion_MHC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ntilla_presentacion_MHC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PresentacionesGenerales+-CGN2015_2003</Template>
  <TotalTime>4887</TotalTime>
  <Words>3079</Words>
  <Application>Microsoft Office PowerPoint</Application>
  <PresentationFormat>Presentación en pantalla (4:3)</PresentationFormat>
  <Paragraphs>434</Paragraphs>
  <Slides>46</Slides>
  <Notes>10</Notes>
  <HiddenSlides>0</HiddenSlides>
  <MMClips>1</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46</vt:i4>
      </vt:variant>
    </vt:vector>
  </HeadingPairs>
  <TitlesOfParts>
    <vt:vector size="58" baseType="lpstr">
      <vt:lpstr>Arial</vt:lpstr>
      <vt:lpstr>Arial Narrow</vt:lpstr>
      <vt:lpstr>Arial,Bold</vt:lpstr>
      <vt:lpstr>Calibri</vt:lpstr>
      <vt:lpstr>Calibri,Bold</vt:lpstr>
      <vt:lpstr>Calibri,BoldItalic</vt:lpstr>
      <vt:lpstr>Century Gothic</vt:lpstr>
      <vt:lpstr>Times New Roman</vt:lpstr>
      <vt:lpstr>Verdana</vt:lpstr>
      <vt:lpstr>Wingdings</vt:lpstr>
      <vt:lpstr>Wingdings 2</vt:lpstr>
      <vt:lpstr>PresentacionesGenerales+-CGN2015_2003</vt:lpstr>
      <vt:lpstr>Presentación de PowerPoint</vt:lpstr>
      <vt:lpstr>III Congreso Internacional de Ciencias Económicas, Administrativas y Contables.  “ Investigación y Desarrollo”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Estrategia de Convergencia de la  Regulación Contable Pública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MODELOS DE CONTABILIDAD  - CONVERGENCIA -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Juan Carlos Tarazona</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keywords>Plantillas, Presentaciones, PowerPoint, Imágen Institucional</cp:keywords>
  <dc:description>Actualizada con Logo 15 años Calidad Agosto 2011</dc:description>
  <cp:lastModifiedBy>Carlos Estrada</cp:lastModifiedBy>
  <cp:revision>440</cp:revision>
  <cp:lastPrinted>2015-11-05T21:00:47Z</cp:lastPrinted>
  <dcterms:created xsi:type="dcterms:W3CDTF">2015-02-23T21:40:43Z</dcterms:created>
  <dcterms:modified xsi:type="dcterms:W3CDTF">2021-05-27T14:42:35Z</dcterms:modified>
</cp:coreProperties>
</file>