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6"/>
  </p:notesMasterIdLst>
  <p:handoutMasterIdLst>
    <p:handoutMasterId r:id="rId17"/>
  </p:handoutMasterIdLst>
  <p:sldIdLst>
    <p:sldId id="276" r:id="rId2"/>
    <p:sldId id="353" r:id="rId3"/>
    <p:sldId id="352" r:id="rId4"/>
    <p:sldId id="323" r:id="rId5"/>
    <p:sldId id="324" r:id="rId6"/>
    <p:sldId id="325" r:id="rId7"/>
    <p:sldId id="333" r:id="rId8"/>
    <p:sldId id="306" r:id="rId9"/>
    <p:sldId id="349" r:id="rId10"/>
    <p:sldId id="348" r:id="rId11"/>
    <p:sldId id="346" r:id="rId12"/>
    <p:sldId id="347" r:id="rId13"/>
    <p:sldId id="304" r:id="rId14"/>
    <p:sldId id="305" r:id="rId15"/>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521415D9-36F7-43E2-AB2F-B90AF26B5E84}">
      <p14:sectionLst xmlns:p14="http://schemas.microsoft.com/office/powerpoint/2010/main">
        <p14:section name="Sección predeterminada" id="{4839CEF7-5348-48F5-ACA6-D2EFFAC0F7EE}">
          <p14:sldIdLst>
            <p14:sldId id="276"/>
          </p14:sldIdLst>
        </p14:section>
        <p14:section name="Sección sin título" id="{5D635066-ABAF-4DA9-ADD1-9363E086C444}">
          <p14:sldIdLst>
            <p14:sldId id="353"/>
            <p14:sldId id="352"/>
            <p14:sldId id="323"/>
            <p14:sldId id="324"/>
            <p14:sldId id="325"/>
          </p14:sldIdLst>
        </p14:section>
        <p14:section name="Sección sin título" id="{2AE7C95F-5EF5-4CA3-ABAC-CBDB044A7B71}">
          <p14:sldIdLst>
            <p14:sldId id="333"/>
            <p14:sldId id="306"/>
          </p14:sldIdLst>
        </p14:section>
        <p14:section name="Sección sin título" id="{0411748E-5CB6-4452-9882-EF48786E25C4}">
          <p14:sldIdLst>
            <p14:sldId id="349"/>
            <p14:sldId id="348"/>
            <p14:sldId id="346"/>
            <p14:sldId id="347"/>
            <p14:sldId id="304"/>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F6F6"/>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autoAdjust="0"/>
    <p:restoredTop sz="92453" autoAdjust="0"/>
  </p:normalViewPr>
  <p:slideViewPr>
    <p:cSldViewPr>
      <p:cViewPr varScale="1">
        <p:scale>
          <a:sx n="67" d="100"/>
          <a:sy n="67" d="100"/>
        </p:scale>
        <p:origin x="11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F79CD11-C626-4FB5-83A6-489DF9575D78}" type="datetimeFigureOut">
              <a:rPr lang="es-CO"/>
              <a:pPr>
                <a:defRPr/>
              </a:pPr>
              <a:t>27/05/2021</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676892-3F98-45F4-976D-155956CA45CD}" type="slidenum">
              <a:rPr lang="es-CO"/>
              <a:pPr>
                <a:defRPr/>
              </a:pPr>
              <a:t>‹Nº›</a:t>
            </a:fld>
            <a:endParaRPr lang="es-CO"/>
          </a:p>
        </p:txBody>
      </p:sp>
    </p:spTree>
    <p:extLst>
      <p:ext uri="{BB962C8B-B14F-4D97-AF65-F5344CB8AC3E}">
        <p14:creationId xmlns:p14="http://schemas.microsoft.com/office/powerpoint/2010/main" val="1915217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latinLnBrk="0">
              <a:spcBef>
                <a:spcPts val="0"/>
              </a:spcBef>
              <a:spcAft>
                <a:spcPts val="0"/>
              </a:spcAft>
              <a:defRPr lang="es-ES" sz="1200">
                <a:latin typeface="+mn-lt"/>
                <a:cs typeface="+mn-cs"/>
              </a:defRPr>
            </a:lvl1pPr>
          </a:lstStyle>
          <a:p>
            <a:pPr>
              <a:defRPr/>
            </a:pPr>
            <a:endParaRP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latinLnBrk="0">
              <a:spcBef>
                <a:spcPts val="0"/>
              </a:spcBef>
              <a:spcAft>
                <a:spcPts val="0"/>
              </a:spcAft>
              <a:defRPr lang="es-ES" sz="1200">
                <a:latin typeface="+mn-lt"/>
                <a:cs typeface="+mn-cs"/>
              </a:defRPr>
            </a:lvl1pPr>
          </a:lstStyle>
          <a:p>
            <a:pPr>
              <a:defRPr/>
            </a:pPr>
            <a:fld id="{0DA11EE7-8267-47AD-B662-8F076126A750}" type="datetimeFigureOut">
              <a:rPr lang="es-ES"/>
              <a:pPr>
                <a:defRPr/>
              </a:pPr>
              <a:t>27/05/2021</a:t>
            </a:fld>
            <a:endParaRP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latinLnBrk="0">
              <a:spcBef>
                <a:spcPts val="0"/>
              </a:spcBef>
              <a:spcAft>
                <a:spcPts val="0"/>
              </a:spcAft>
              <a:defRPr lang="es-ES" sz="1200">
                <a:latin typeface="+mn-lt"/>
                <a:cs typeface="+mn-cs"/>
              </a:defRPr>
            </a:lvl1pPr>
          </a:lstStyle>
          <a:p>
            <a:pPr>
              <a:defRPr/>
            </a:pPr>
            <a:endParaRP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latinLnBrk="0">
              <a:spcBef>
                <a:spcPts val="0"/>
              </a:spcBef>
              <a:spcAft>
                <a:spcPts val="0"/>
              </a:spcAft>
              <a:defRPr lang="es-ES" sz="1200">
                <a:latin typeface="+mn-lt"/>
                <a:cs typeface="+mn-cs"/>
              </a:defRPr>
            </a:lvl1pPr>
          </a:lstStyle>
          <a:p>
            <a:pPr>
              <a:defRPr/>
            </a:pPr>
            <a:fld id="{9D98A356-0D97-49DD-AD45-C39CDA017B6B}" type="slidenum">
              <a:rPr/>
              <a:pPr>
                <a:defRPr/>
              </a:pPr>
              <a:t>‹Nº›</a:t>
            </a:fld>
            <a:endParaRPr/>
          </a:p>
        </p:txBody>
      </p:sp>
    </p:spTree>
    <p:extLst>
      <p:ext uri="{BB962C8B-B14F-4D97-AF65-F5344CB8AC3E}">
        <p14:creationId xmlns:p14="http://schemas.microsoft.com/office/powerpoint/2010/main" val="36117653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lang="es-ES" sz="1200" kern="1200">
        <a:solidFill>
          <a:schemeClr val="tx1"/>
        </a:solidFill>
        <a:latin typeface="+mn-lt"/>
        <a:ea typeface="+mn-ea"/>
        <a:cs typeface="+mn-cs"/>
      </a:defRPr>
    </a:lvl1pPr>
    <a:lvl2pPr marL="457200" algn="l" rtl="0" fontAlgn="base">
      <a:spcBef>
        <a:spcPct val="30000"/>
      </a:spcBef>
      <a:spcAft>
        <a:spcPct val="0"/>
      </a:spcAft>
      <a:defRPr lang="es-ES" sz="1200" kern="1200">
        <a:solidFill>
          <a:schemeClr val="tx1"/>
        </a:solidFill>
        <a:latin typeface="+mn-lt"/>
        <a:ea typeface="+mn-ea"/>
        <a:cs typeface="+mn-cs"/>
      </a:defRPr>
    </a:lvl2pPr>
    <a:lvl3pPr marL="914400" algn="l" rtl="0" fontAlgn="base">
      <a:spcBef>
        <a:spcPct val="30000"/>
      </a:spcBef>
      <a:spcAft>
        <a:spcPct val="0"/>
      </a:spcAft>
      <a:defRPr lang="es-ES" sz="1200" kern="1200">
        <a:solidFill>
          <a:schemeClr val="tx1"/>
        </a:solidFill>
        <a:latin typeface="+mn-lt"/>
        <a:ea typeface="+mn-ea"/>
        <a:cs typeface="+mn-cs"/>
      </a:defRPr>
    </a:lvl3pPr>
    <a:lvl4pPr marL="1371600" algn="l" rtl="0" fontAlgn="base">
      <a:spcBef>
        <a:spcPct val="30000"/>
      </a:spcBef>
      <a:spcAft>
        <a:spcPct val="0"/>
      </a:spcAft>
      <a:defRPr lang="es-ES" sz="1200" kern="1200">
        <a:solidFill>
          <a:schemeClr val="tx1"/>
        </a:solidFill>
        <a:latin typeface="+mn-lt"/>
        <a:ea typeface="+mn-ea"/>
        <a:cs typeface="+mn-cs"/>
      </a:defRPr>
    </a:lvl4pPr>
    <a:lvl5pPr marL="1828800" algn="l" rtl="0" fontAlgn="base">
      <a:spcBef>
        <a:spcPct val="30000"/>
      </a:spcBef>
      <a:spcAft>
        <a:spcPct val="0"/>
      </a:spcAft>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7</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006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hyperlink" Target="http://www.andesco.org.co/site/index.html" TargetMode="External"/><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9 Rectángulo"/>
          <p:cNvSpPr/>
          <p:nvPr/>
        </p:nvSpPr>
        <p:spPr>
          <a:xfrm>
            <a:off x="36512" y="0"/>
            <a:ext cx="9144000" cy="6881813"/>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sp>
        <p:nvSpPr>
          <p:cNvPr id="11" name="8 Rectángulo redondeado"/>
          <p:cNvSpPr/>
          <p:nvPr/>
        </p:nvSpPr>
        <p:spPr>
          <a:xfrm>
            <a:off x="0" y="-28575"/>
            <a:ext cx="4787900" cy="1584325"/>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33700" y="547688"/>
            <a:ext cx="163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0063" y="119063"/>
            <a:ext cx="1363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21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9613" y="187325"/>
            <a:ext cx="74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500549" y="3140968"/>
            <a:ext cx="8229600" cy="1143000"/>
          </a:xfrm>
          <a:prstGeom prst="rect">
            <a:avLst/>
          </a:prstGeom>
        </p:spPr>
        <p:txBody>
          <a:bodyPr/>
          <a:lstStyle>
            <a:lvl1pPr algn="ctr">
              <a:defRPr sz="4000" b="1">
                <a:solidFill>
                  <a:schemeClr val="tx1"/>
                </a:solidFill>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555559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27C70370-9FE9-44FE-8CC4-108C8B64DBE0}"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solidFill>
                  <a:srgbClr val="A5B592">
                    <a:lumMod val="75000"/>
                  </a:srgbClr>
                </a:solidFill>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AC0E85B5-8532-4ABA-8F6A-954F38B73434}" type="slidenum">
              <a:rPr lang="es-CO"/>
              <a:pPr>
                <a:defRPr/>
              </a:pPr>
              <a:t>‹Nº›</a:t>
            </a:fld>
            <a:endParaRPr lang="es-CO"/>
          </a:p>
        </p:txBody>
      </p:sp>
    </p:spTree>
    <p:extLst>
      <p:ext uri="{BB962C8B-B14F-4D97-AF65-F5344CB8AC3E}">
        <p14:creationId xmlns:p14="http://schemas.microsoft.com/office/powerpoint/2010/main" val="99144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245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Tree>
    <p:extLst>
      <p:ext uri="{BB962C8B-B14F-4D97-AF65-F5344CB8AC3E}">
        <p14:creationId xmlns:p14="http://schemas.microsoft.com/office/powerpoint/2010/main" val="12781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8C0DEBB7-D92F-4506-94D5-690F41CDEA94}" type="datetime6">
              <a:rPr lang="es-CO"/>
              <a:pPr>
                <a:defRPr/>
              </a:pPr>
              <a:t>mayo de 2021</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smtClean="0"/>
            </a:lvl1pPr>
          </a:lstStyle>
          <a:p>
            <a:pPr>
              <a:defRPr/>
            </a:pPr>
            <a:fld id="{249844C7-A280-441B-85AD-AFDE7D68DA58}" type="slidenum">
              <a:rPr lang="es-CO" altLang="es-ES"/>
              <a:pPr>
                <a:defRPr/>
              </a:pPr>
              <a:t>‹Nº›</a:t>
            </a:fld>
            <a:endParaRPr lang="es-CO" altLang="es-ES"/>
          </a:p>
        </p:txBody>
      </p:sp>
    </p:spTree>
    <p:extLst>
      <p:ext uri="{BB962C8B-B14F-4D97-AF65-F5344CB8AC3E}">
        <p14:creationId xmlns:p14="http://schemas.microsoft.com/office/powerpoint/2010/main" val="295339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2" name="1 Título"/>
          <p:cNvSpPr>
            <a:spLocks noGrp="1"/>
          </p:cNvSpPr>
          <p:nvPr>
            <p:ph type="title"/>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a:t>Haga clic para modificar el estilo de título del patrón</a:t>
            </a:r>
            <a:endParaRPr lang="es-CO" dirty="0"/>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defRPr sz="1300" smtClean="0">
                <a:solidFill>
                  <a:srgbClr val="FFFFFF"/>
                </a:solidFill>
              </a:defRPr>
            </a:lvl1pPr>
          </a:lstStyle>
          <a:p>
            <a:pPr>
              <a:defRPr/>
            </a:pPr>
            <a:fld id="{897DE9F6-7D8D-414E-A964-8E2AE9A6CCC2}" type="slidenum">
              <a:rPr lang="es-ES" altLang="es-ES"/>
              <a:pPr>
                <a:defRPr/>
              </a:pPr>
              <a:t>‹Nº›</a:t>
            </a:fld>
            <a:endParaRPr lang="es-ES" altLang="es-ES"/>
          </a:p>
        </p:txBody>
      </p:sp>
    </p:spTree>
    <p:extLst>
      <p:ext uri="{BB962C8B-B14F-4D97-AF65-F5344CB8AC3E}">
        <p14:creationId xmlns:p14="http://schemas.microsoft.com/office/powerpoint/2010/main" val="39285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12" name="11 Imagen" descr="http://www.andesco.org.co/site/assets/images/1-banner-home-congreso.png">
            <a:hlinkClick r:id="rId2" tgtFrame="&quot;_blank&quot;"/>
          </p:cNvPr>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51920" y="0"/>
            <a:ext cx="5040560" cy="980728"/>
          </a:xfrm>
          <a:prstGeom prst="rect">
            <a:avLst/>
          </a:prstGeom>
          <a:noFill/>
          <a:ln>
            <a:noFill/>
          </a:ln>
        </p:spPr>
      </p:pic>
      <p:cxnSp>
        <p:nvCxnSpPr>
          <p:cNvPr id="2"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3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10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9" name="8 Rectángulo"/>
          <p:cNvSpPr/>
          <p:nvPr/>
        </p:nvSpPr>
        <p:spPr>
          <a:xfrm>
            <a:off x="19312" y="-10380"/>
            <a:ext cx="9144000" cy="6813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93913" y="1147763"/>
            <a:ext cx="4956175"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1692275" y="5437188"/>
            <a:ext cx="6894513" cy="522287"/>
          </a:xfrm>
          <a:prstGeom prst="rect">
            <a:avLst/>
          </a:prstGeom>
          <a:noFill/>
        </p:spPr>
        <p:txBody>
          <a:bodyPr>
            <a:spAutoFit/>
          </a:bodyPr>
          <a:lstStyle/>
          <a:p>
            <a:pPr fontAlgn="auto">
              <a:spcBef>
                <a:spcPts val="0"/>
              </a:spcBef>
              <a:spcAft>
                <a:spcPts val="0"/>
              </a:spcAft>
              <a:defRPr/>
            </a:pPr>
            <a:r>
              <a:rPr lang="es-CO" sz="2800" i="1" dirty="0">
                <a:solidFill>
                  <a:schemeClr val="accent1">
                    <a:lumMod val="75000"/>
                  </a:schemeClr>
                </a:solidFill>
                <a:effectLst>
                  <a:outerShdw blurRad="60007" dist="310007" dir="7680000" sy="30000" kx="1300200" algn="ctr" rotWithShape="0">
                    <a:prstClr val="black">
                      <a:alpha val="32000"/>
                    </a:prstClr>
                  </a:outerShdw>
                </a:effectLst>
                <a:latin typeface="+mn-lt"/>
                <a:cs typeface="+mn-cs"/>
              </a:rPr>
              <a:t>Cuentas Claras, Estado Transparente</a:t>
            </a:r>
          </a:p>
        </p:txBody>
      </p:sp>
    </p:spTree>
    <p:extLst>
      <p:ext uri="{BB962C8B-B14F-4D97-AF65-F5344CB8AC3E}">
        <p14:creationId xmlns:p14="http://schemas.microsoft.com/office/powerpoint/2010/main" val="224695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lgn="ctr" latinLnBrk="0">
              <a:defRPr lang="es-ES" sz="1300">
                <a:solidFill>
                  <a:srgbClr val="FFFFFF"/>
                </a:solidFill>
              </a:defRPr>
            </a:lvl1pPr>
          </a:lstStyle>
          <a:p>
            <a:pPr>
              <a:defRPr/>
            </a:pPr>
            <a:fld id="{A386F712-900D-4F9F-91EE-E626646D9A4E}" type="slidenum">
              <a:rPr/>
              <a:pPr>
                <a:defRPr/>
              </a:pPr>
              <a:t>‹Nº›</a:t>
            </a:fld>
            <a:endParaRPr/>
          </a:p>
        </p:txBody>
      </p:sp>
    </p:spTree>
    <p:extLst>
      <p:ext uri="{BB962C8B-B14F-4D97-AF65-F5344CB8AC3E}">
        <p14:creationId xmlns:p14="http://schemas.microsoft.com/office/powerpoint/2010/main" val="24188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o Capitulo">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1" name="Right Triangle 8"/>
          <p:cNvSpPr/>
          <p:nvPr userDrawn="1"/>
        </p:nvSpPr>
        <p:spPr>
          <a:xfrm flipV="1">
            <a:off x="29376"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13"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lang="es-ES" dirty="0"/>
              <a:t>Haga clic para modificar el estilo de título del patrón</a:t>
            </a:r>
          </a:p>
        </p:txBody>
      </p:sp>
      <p:sp>
        <p:nvSpPr>
          <p:cNvPr id="3" name="Text Placeholder 2"/>
          <p:cNvSpPr>
            <a:spLocks noGrp="1"/>
          </p:cNvSpPr>
          <p:nvPr>
            <p:ph type="body" idx="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a:r>
              <a:rPr lang="es-ES" dirty="0"/>
              <a:t>Haga clic para modificar el estilo de texto del patrón</a:t>
            </a:r>
          </a:p>
        </p:txBody>
      </p:sp>
      <p:sp>
        <p:nvSpPr>
          <p:cNvPr id="15" name="Date Placeholder 3"/>
          <p:cNvSpPr>
            <a:spLocks noGrp="1"/>
          </p:cNvSpPr>
          <p:nvPr>
            <p:ph type="dt" sz="half" idx="10"/>
          </p:nvPr>
        </p:nvSpPr>
        <p:spPr>
          <a:xfrm>
            <a:off x="6956425" y="6381750"/>
            <a:ext cx="1544638" cy="285750"/>
          </a:xfrm>
          <a:prstGeom prst="rect">
            <a:avLst/>
          </a:prstGeom>
        </p:spPr>
        <p:txBody>
          <a:bodyPr/>
          <a:lstStyle>
            <a:lvl1pPr>
              <a:defRPr smtClean="0">
                <a:solidFill>
                  <a:schemeClr val="bg1">
                    <a:lumMod val="50000"/>
                  </a:schemeClr>
                </a:solidFill>
              </a:defRPr>
            </a:lvl1pPr>
          </a:lstStyle>
          <a:p>
            <a:pPr>
              <a:defRPr/>
            </a:pPr>
            <a:fld id="{D1B90DDD-2F49-404C-8D98-7064E6D5500D}" type="datetime1">
              <a:rPr lang="es-CO"/>
              <a:pPr>
                <a:defRPr/>
              </a:pPr>
              <a:t>27/05/2021</a:t>
            </a:fld>
            <a:endParaRPr lang="es-CO" dirty="0"/>
          </a:p>
        </p:txBody>
      </p:sp>
      <p:sp>
        <p:nvSpPr>
          <p:cNvPr id="12" name="Isosceles Triangle 7"/>
          <p:cNvSpPr/>
          <p:nvPr/>
        </p:nvSpPr>
        <p:spPr>
          <a:xfrm rot="5400000" flipV="1">
            <a:off x="7553325" y="350838"/>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6" name="Footer Placeholder 4"/>
          <p:cNvSpPr>
            <a:spLocks noGrp="1"/>
          </p:cNvSpPr>
          <p:nvPr>
            <p:ph type="ftr" sz="quarter" idx="11"/>
          </p:nvPr>
        </p:nvSpPr>
        <p:spPr>
          <a:xfrm>
            <a:off x="1403350" y="6381750"/>
            <a:ext cx="4260850" cy="300038"/>
          </a:xfrm>
          <a:prstGeom prst="rect">
            <a:avLst/>
          </a:prstGeom>
        </p:spPr>
        <p:txBody>
          <a:bodyPr/>
          <a:lstStyle>
            <a:lvl1pPr>
              <a:defRPr sz="1000" smtClean="0"/>
            </a:lvl1pPr>
          </a:lstStyle>
          <a:p>
            <a:pPr>
              <a:defRPr/>
            </a:pPr>
            <a:r>
              <a:rPr lang="es-CO"/>
              <a:t>Contaduría General de la Nación</a:t>
            </a:r>
            <a:endParaRPr lang="es-CO" dirty="0"/>
          </a:p>
        </p:txBody>
      </p:sp>
    </p:spTree>
    <p:extLst>
      <p:ext uri="{BB962C8B-B14F-4D97-AF65-F5344CB8AC3E}">
        <p14:creationId xmlns:p14="http://schemas.microsoft.com/office/powerpoint/2010/main" val="24076640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4 Marcador de texto"/>
          <p:cNvSpPr>
            <a:spLocks noGrp="1"/>
          </p:cNvSpPr>
          <p:nvPr>
            <p:ph type="body" sz="quarter" idx="13"/>
          </p:nvPr>
        </p:nvSpPr>
        <p:spPr>
          <a:xfrm>
            <a:off x="468313" y="1341438"/>
            <a:ext cx="8207375" cy="792162"/>
          </a:xfrm>
          <a:prstGeom prst="rect">
            <a:avLst/>
          </a:prstGeom>
        </p:spPr>
        <p:txBody>
          <a:bodyPr/>
          <a:lstStyle>
            <a:lvl1pPr marL="64008" indent="0">
              <a:buNone/>
              <a:defRPr sz="2800" b="1"/>
            </a:lvl1pPr>
          </a:lstStyle>
          <a:p>
            <a:pPr lvl="0"/>
            <a:r>
              <a:rPr lang="es-ES"/>
              <a:t>Haga clic para modificar el estilo de texto del patrón</a:t>
            </a:r>
          </a:p>
        </p:txBody>
      </p:sp>
      <p:sp>
        <p:nvSpPr>
          <p:cNvPr id="13" name="Date Placeholder 9"/>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5612B7B3-B013-4F35-BEC3-B44935B421BF}" type="datetime1">
              <a:rPr lang="es-CO"/>
              <a:pPr>
                <a:defRPr/>
              </a:pPr>
              <a:t>27/05/2021</a:t>
            </a:fld>
            <a:endParaRPr lang="es-CO" dirty="0"/>
          </a:p>
        </p:txBody>
      </p:sp>
      <p:sp>
        <p:nvSpPr>
          <p:cNvPr id="14" name="Slide Number Placeholder 10"/>
          <p:cNvSpPr>
            <a:spLocks noGrp="1"/>
          </p:cNvSpPr>
          <p:nvPr>
            <p:ph type="sldNum" sz="quarter" idx="15"/>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2B0AB1CB-7EBD-462B-9A49-7AC1982A1DC5}" type="slidenum">
              <a:rPr lang="es-CO"/>
              <a:pPr>
                <a:defRPr/>
              </a:pPr>
              <a:t>‹Nº›</a:t>
            </a:fld>
            <a:endParaRPr lang="es-CO"/>
          </a:p>
        </p:txBody>
      </p:sp>
      <p:sp>
        <p:nvSpPr>
          <p:cNvPr id="15" name="Footer Placeholder 11"/>
          <p:cNvSpPr>
            <a:spLocks noGrp="1"/>
          </p:cNvSpPr>
          <p:nvPr>
            <p:ph type="ftr" sz="quarter" idx="16"/>
          </p:nvPr>
        </p:nvSpPr>
        <p:spPr>
          <a:xfrm>
            <a:off x="1430338" y="6381750"/>
            <a:ext cx="4260850" cy="300038"/>
          </a:xfrm>
          <a:prstGeom prst="rect">
            <a:avLst/>
          </a:prstGeom>
        </p:spPr>
        <p:txBody>
          <a:bodyPr/>
          <a:lstStyle>
            <a:lvl1pPr>
              <a:defRPr sz="1000" dirty="0" smtClean="0"/>
            </a:lvl1pPr>
          </a:lstStyle>
          <a:p>
            <a:pPr>
              <a:defRPr/>
            </a:pPr>
            <a:r>
              <a:rPr lang="es-CO"/>
              <a:t>Contaduría General de la Nación</a:t>
            </a:r>
          </a:p>
        </p:txBody>
      </p:sp>
    </p:spTree>
    <p:extLst>
      <p:ext uri="{BB962C8B-B14F-4D97-AF65-F5344CB8AC3E}">
        <p14:creationId xmlns:p14="http://schemas.microsoft.com/office/powerpoint/2010/main" val="251323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4 Marcador de texto"/>
          <p:cNvSpPr>
            <a:spLocks noGrp="1"/>
          </p:cNvSpPr>
          <p:nvPr>
            <p:ph type="body" sz="quarter" idx="13"/>
          </p:nvPr>
        </p:nvSpPr>
        <p:spPr>
          <a:xfrm>
            <a:off x="468313" y="1341438"/>
            <a:ext cx="8280400" cy="719137"/>
          </a:xfrm>
          <a:prstGeom prst="rect">
            <a:avLst/>
          </a:prstGeom>
        </p:spPr>
        <p:txBody>
          <a:bodyPr/>
          <a:lstStyle>
            <a:lvl1pPr marL="64008" indent="0">
              <a:buFontTx/>
              <a:buNone/>
              <a:defRPr sz="2800" b="1"/>
            </a:lvl1pPr>
          </a:lstStyle>
          <a:p>
            <a:pPr lvl="0"/>
            <a:r>
              <a:rPr lang="es-ES"/>
              <a:t>Haga clic para modificar el estilo de texto del patrón</a:t>
            </a:r>
          </a:p>
        </p:txBody>
      </p:sp>
      <p:sp>
        <p:nvSpPr>
          <p:cNvPr id="13" name="Date Placeholder 8"/>
          <p:cNvSpPr>
            <a:spLocks noGrp="1"/>
          </p:cNvSpPr>
          <p:nvPr>
            <p:ph type="dt" sz="half" idx="14"/>
          </p:nvPr>
        </p:nvSpPr>
        <p:spPr>
          <a:xfrm>
            <a:off x="6156325" y="6372225"/>
            <a:ext cx="19177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C2024DAC-8D39-40D6-AB16-EBD678937F73}" type="datetime1">
              <a:rPr lang="es-CO"/>
              <a:pPr>
                <a:defRPr/>
              </a:pPr>
              <a:t>27/05/2021</a:t>
            </a:fld>
            <a:endParaRPr lang="es-CO"/>
          </a:p>
        </p:txBody>
      </p:sp>
      <p:sp>
        <p:nvSpPr>
          <p:cNvPr id="14" name="Slide Number Placeholder 9"/>
          <p:cNvSpPr>
            <a:spLocks noGrp="1"/>
          </p:cNvSpPr>
          <p:nvPr>
            <p:ph type="sldNum" sz="quarter" idx="15"/>
          </p:nvPr>
        </p:nvSpPr>
        <p:spPr>
          <a:xfrm>
            <a:off x="8218488" y="6365875"/>
            <a:ext cx="50165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DECEB71B-6877-44B2-BE20-094CD737A5CB}" type="slidenum">
              <a:rPr lang="es-CO"/>
              <a:pPr>
                <a:defRPr/>
              </a:pPr>
              <a:t>‹Nº›</a:t>
            </a:fld>
            <a:endParaRPr lang="es-CO"/>
          </a:p>
        </p:txBody>
      </p:sp>
      <p:sp>
        <p:nvSpPr>
          <p:cNvPr id="15" name="Footer Placeholder 10"/>
          <p:cNvSpPr>
            <a:spLocks noGrp="1"/>
          </p:cNvSpPr>
          <p:nvPr>
            <p:ph type="ftr" sz="quarter" idx="16"/>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33032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Date Placeholder 5"/>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29853FBD-B505-4BC6-BC42-A88B451FEC4B}" type="datetime1">
              <a:rPr lang="es-CO"/>
              <a:pPr>
                <a:defRPr/>
              </a:pPr>
              <a:t>27/05/2021</a:t>
            </a:fld>
            <a:endParaRPr lang="es-CO"/>
          </a:p>
        </p:txBody>
      </p:sp>
      <p:sp>
        <p:nvSpPr>
          <p:cNvPr id="11" name="Slide Number Placeholder 6"/>
          <p:cNvSpPr>
            <a:spLocks noGrp="1"/>
          </p:cNvSpPr>
          <p:nvPr>
            <p:ph type="sldNum" sz="quarter" idx="11"/>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8F32A6F4-AD95-4F27-87BF-2AAD13FD6DBA}" type="slidenum">
              <a:rPr lang="es-CO"/>
              <a:pPr>
                <a:defRPr/>
              </a:pPr>
              <a:t>‹Nº›</a:t>
            </a:fld>
            <a:endParaRPr lang="es-CO"/>
          </a:p>
        </p:txBody>
      </p:sp>
      <p:sp>
        <p:nvSpPr>
          <p:cNvPr id="12" name="Footer Placeholder 7"/>
          <p:cNvSpPr>
            <a:spLocks noGrp="1"/>
          </p:cNvSpPr>
          <p:nvPr>
            <p:ph type="ftr" sz="quarter" idx="12"/>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8806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1" name="Date Placeholder 3"/>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ED0718BF-9240-4B6F-BD95-3BF1450D9677}" type="datetime1">
              <a:rPr lang="es-CO"/>
              <a:pPr>
                <a:defRPr/>
              </a:pPr>
              <a:t>27/05/2021</a:t>
            </a:fld>
            <a:endParaRPr lang="es-CO"/>
          </a:p>
        </p:txBody>
      </p:sp>
      <p:sp>
        <p:nvSpPr>
          <p:cNvPr id="12" name="Footer Placeholder 4"/>
          <p:cNvSpPr>
            <a:spLocks noGrp="1"/>
          </p:cNvSpPr>
          <p:nvPr>
            <p:ph type="ftr" sz="quarter" idx="11"/>
          </p:nvPr>
        </p:nvSpPr>
        <p:spPr>
          <a:xfrm>
            <a:off x="1430338" y="6381750"/>
            <a:ext cx="4260850" cy="300038"/>
          </a:xfrm>
          <a:prstGeom prst="rect">
            <a:avLst/>
          </a:prstGeom>
        </p:spPr>
        <p:txBody>
          <a:bodyPr/>
          <a:lstStyle>
            <a:lvl1pPr>
              <a:defRPr sz="1000"/>
            </a:lvl1pPr>
          </a:lstStyle>
          <a:p>
            <a:pPr>
              <a:defRPr/>
            </a:pPr>
            <a:r>
              <a:rPr lang="es-CO"/>
              <a:t>Contaduría General de la Nación</a:t>
            </a:r>
            <a:endParaRPr/>
          </a:p>
        </p:txBody>
      </p:sp>
      <p:sp>
        <p:nvSpPr>
          <p:cNvPr id="13" name="Slide Number Placeholder 5"/>
          <p:cNvSpPr>
            <a:spLocks noGrp="1"/>
          </p:cNvSpPr>
          <p:nvPr>
            <p:ph type="sldNum" sz="quarter" idx="12"/>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BD81DEC9-D0DE-4CC2-943C-FDD8CCAC2D9E}" type="slidenum">
              <a:rPr lang="es-CO"/>
              <a:pPr>
                <a:defRPr/>
              </a:pPr>
              <a:t>‹Nº›</a:t>
            </a:fld>
            <a:endParaRPr lang="es-CO"/>
          </a:p>
        </p:txBody>
      </p:sp>
    </p:spTree>
    <p:extLst>
      <p:ext uri="{BB962C8B-B14F-4D97-AF65-F5344CB8AC3E}">
        <p14:creationId xmlns:p14="http://schemas.microsoft.com/office/powerpoint/2010/main" val="141191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BE06DD76-877F-4D0A-A5A4-CCFC24F7E095}"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7000ADAD-A471-4CFA-9625-9ADCD90C45CD}" type="slidenum">
              <a:rPr lang="es-CO"/>
              <a:pPr>
                <a:defRPr/>
              </a:pPr>
              <a:t>‹Nº›</a:t>
            </a:fld>
            <a:endParaRPr lang="es-CO"/>
          </a:p>
        </p:txBody>
      </p:sp>
    </p:spTree>
    <p:extLst>
      <p:ext uri="{BB962C8B-B14F-4D97-AF65-F5344CB8AC3E}">
        <p14:creationId xmlns:p14="http://schemas.microsoft.com/office/powerpoint/2010/main" val="346047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5.gi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20" name="6 Rectángulo"/>
          <p:cNvSpPr/>
          <p:nvPr userDrawn="1"/>
        </p:nvSpPr>
        <p:spPr bwMode="auto">
          <a:xfrm>
            <a:off x="6772" y="11261"/>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6" name="15 Rectángulo"/>
          <p:cNvSpPr/>
          <p:nvPr/>
        </p:nvSpPr>
        <p:spPr>
          <a:xfrm>
            <a:off x="3887788" y="1000125"/>
            <a:ext cx="5005387" cy="460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solidFill>
                <a:srgbClr val="00B050"/>
              </a:solidFill>
            </a:endParaRPr>
          </a:p>
        </p:txBody>
      </p:sp>
      <p:sp>
        <p:nvSpPr>
          <p:cNvPr id="6" name="AutoShape 2"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4"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32" name="Picture 3"/>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14960" y="83824"/>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037398" y="320361"/>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10 Imagen"/>
          <p:cNvPicPr>
            <a:picLocks noChangeAspect="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348423" y="102874"/>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javeriana.edu.co/fcea/1ercongreso_Colomb_costos_gestion/imgs_micrositio/cabezote_1er_Cong_costos_gestion.gif"/>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3871862" y="-5125"/>
            <a:ext cx="5272138" cy="10052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7" r:id="rId13"/>
    <p:sldLayoutId id="2147483708" r:id="rId14"/>
  </p:sldLayoutIdLst>
  <p:hf sldNum="0" hdr="0"/>
  <p:txStyles>
    <p:title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5" Type="http://schemas.openxmlformats.org/officeDocument/2006/relationships/image" Target="../media/image15.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925970"/>
            <a:ext cx="9122243" cy="6535478"/>
          </a:xfrm>
          <a:prstGeom prst="rect">
            <a:avLst/>
          </a:prstGeom>
        </p:spPr>
      </p:pic>
    </p:spTree>
    <p:extLst>
      <p:ext uri="{BB962C8B-B14F-4D97-AF65-F5344CB8AC3E}">
        <p14:creationId xmlns:p14="http://schemas.microsoft.com/office/powerpoint/2010/main" val="278018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97" y="1052736"/>
            <a:ext cx="9120406" cy="5688632"/>
          </a:xfrm>
          <a:prstGeom prst="rect">
            <a:avLst/>
          </a:prstGeom>
        </p:spPr>
      </p:pic>
    </p:spTree>
    <p:extLst>
      <p:ext uri="{BB962C8B-B14F-4D97-AF65-F5344CB8AC3E}">
        <p14:creationId xmlns:p14="http://schemas.microsoft.com/office/powerpoint/2010/main" val="1234500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33669"/>
            <a:ext cx="89281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8 CuadroTexto"/>
          <p:cNvSpPr txBox="1"/>
          <p:nvPr/>
        </p:nvSpPr>
        <p:spPr>
          <a:xfrm>
            <a:off x="899592" y="1445875"/>
            <a:ext cx="163266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Saben redactar</a:t>
            </a:r>
            <a:endParaRPr lang="es-MX" sz="2400" b="1" dirty="0">
              <a:solidFill>
                <a:schemeClr val="accent2">
                  <a:lumMod val="50000"/>
                </a:schemeClr>
              </a:solidFill>
              <a:latin typeface="+mn-lt"/>
            </a:endParaRPr>
          </a:p>
        </p:txBody>
      </p:sp>
      <p:sp>
        <p:nvSpPr>
          <p:cNvPr id="6" name="9 CuadroTexto"/>
          <p:cNvSpPr txBox="1"/>
          <p:nvPr/>
        </p:nvSpPr>
        <p:spPr>
          <a:xfrm>
            <a:off x="1691680" y="5469031"/>
            <a:ext cx="1728192" cy="1200329"/>
          </a:xfrm>
          <a:prstGeom prst="rect">
            <a:avLst/>
          </a:prstGeom>
          <a:noFill/>
        </p:spPr>
        <p:txBody>
          <a:bodyPr wrap="square">
            <a:spAutoFit/>
          </a:bodyPr>
          <a:lstStyle/>
          <a:p>
            <a:pPr fontAlgn="auto">
              <a:spcBef>
                <a:spcPts val="0"/>
              </a:spcBef>
              <a:spcAft>
                <a:spcPts val="0"/>
              </a:spcAft>
              <a:defRPr/>
            </a:pPr>
            <a:r>
              <a:rPr lang="es-CO" sz="2400" b="1" dirty="0">
                <a:latin typeface="+mn-lt"/>
              </a:rPr>
              <a:t>Saben hablar en Público</a:t>
            </a:r>
            <a:endParaRPr lang="es-MX" sz="2400" b="1" dirty="0">
              <a:latin typeface="+mn-lt"/>
            </a:endParaRPr>
          </a:p>
        </p:txBody>
      </p:sp>
      <p:sp>
        <p:nvSpPr>
          <p:cNvPr id="7" name="10 CuadroTexto"/>
          <p:cNvSpPr txBox="1"/>
          <p:nvPr/>
        </p:nvSpPr>
        <p:spPr>
          <a:xfrm>
            <a:off x="736472" y="4244895"/>
            <a:ext cx="2539384" cy="1200329"/>
          </a:xfrm>
          <a:prstGeom prst="rect">
            <a:avLst/>
          </a:prstGeom>
          <a:noFill/>
        </p:spPr>
        <p:txBody>
          <a:bodyPr wrap="square">
            <a:spAutoFit/>
          </a:bodyPr>
          <a:lstStyle/>
          <a:p>
            <a:pPr fontAlgn="auto">
              <a:spcBef>
                <a:spcPts val="0"/>
              </a:spcBef>
              <a:spcAft>
                <a:spcPts val="0"/>
              </a:spcAft>
              <a:defRPr/>
            </a:pPr>
            <a:r>
              <a:rPr lang="es-CO" sz="2400" b="1" dirty="0">
                <a:solidFill>
                  <a:srgbClr val="002060"/>
                </a:solidFill>
                <a:latin typeface="+mn-lt"/>
              </a:rPr>
              <a:t>Resuelven problemas y generan valor</a:t>
            </a:r>
            <a:endParaRPr lang="es-MX" sz="2400" b="1" dirty="0">
              <a:solidFill>
                <a:srgbClr val="002060"/>
              </a:solidFill>
              <a:latin typeface="+mn-lt"/>
            </a:endParaRPr>
          </a:p>
        </p:txBody>
      </p:sp>
      <p:sp>
        <p:nvSpPr>
          <p:cNvPr id="8" name="11 CuadroTexto"/>
          <p:cNvSpPr txBox="1">
            <a:spLocks noChangeArrowheads="1"/>
          </p:cNvSpPr>
          <p:nvPr/>
        </p:nvSpPr>
        <p:spPr bwMode="auto">
          <a:xfrm rot="20307946">
            <a:off x="2559150" y="1585871"/>
            <a:ext cx="201807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sz="2200" dirty="0">
                <a:solidFill>
                  <a:srgbClr val="002060"/>
                </a:solidFill>
              </a:rPr>
              <a:t>Majan el lenguaje corporativo</a:t>
            </a:r>
            <a:endParaRPr lang="es-MX" sz="2200" dirty="0">
              <a:solidFill>
                <a:srgbClr val="002060"/>
              </a:solidFill>
            </a:endParaRPr>
          </a:p>
        </p:txBody>
      </p:sp>
      <p:sp>
        <p:nvSpPr>
          <p:cNvPr id="9" name="12 CuadroTexto"/>
          <p:cNvSpPr txBox="1"/>
          <p:nvPr/>
        </p:nvSpPr>
        <p:spPr>
          <a:xfrm rot="19102123">
            <a:off x="3416778" y="4776551"/>
            <a:ext cx="226309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Pensamiento Estratégico</a:t>
            </a:r>
            <a:endParaRPr lang="es-MX" sz="2400" b="1" dirty="0">
              <a:solidFill>
                <a:schemeClr val="accent2">
                  <a:lumMod val="50000"/>
                </a:schemeClr>
              </a:solidFill>
              <a:latin typeface="+mn-lt"/>
            </a:endParaRPr>
          </a:p>
        </p:txBody>
      </p:sp>
      <p:sp>
        <p:nvSpPr>
          <p:cNvPr id="10" name="13 CuadroTexto"/>
          <p:cNvSpPr txBox="1"/>
          <p:nvPr/>
        </p:nvSpPr>
        <p:spPr>
          <a:xfrm rot="19087022">
            <a:off x="2451362" y="3366772"/>
            <a:ext cx="2116589" cy="769441"/>
          </a:xfrm>
          <a:prstGeom prst="rect">
            <a:avLst/>
          </a:prstGeom>
          <a:noFill/>
        </p:spPr>
        <p:txBody>
          <a:bodyPr wrap="square">
            <a:spAutoFit/>
          </a:bodyPr>
          <a:lstStyle/>
          <a:p>
            <a:pPr algn="ctr" fontAlgn="auto">
              <a:spcBef>
                <a:spcPts val="0"/>
              </a:spcBef>
              <a:spcAft>
                <a:spcPts val="0"/>
              </a:spcAft>
              <a:defRPr/>
            </a:pPr>
            <a:r>
              <a:rPr lang="es-CO" sz="2200" b="1" dirty="0">
                <a:latin typeface="+mn-lt"/>
              </a:rPr>
              <a:t>Consultivos no hacedores</a:t>
            </a:r>
            <a:endParaRPr lang="es-MX" sz="2200" b="1" dirty="0">
              <a:latin typeface="+mn-lt"/>
            </a:endParaRPr>
          </a:p>
        </p:txBody>
      </p:sp>
      <p:sp>
        <p:nvSpPr>
          <p:cNvPr id="11" name="14 CuadroTexto"/>
          <p:cNvSpPr txBox="1"/>
          <p:nvPr/>
        </p:nvSpPr>
        <p:spPr>
          <a:xfrm rot="20211479">
            <a:off x="432530" y="3298901"/>
            <a:ext cx="2438076" cy="461665"/>
          </a:xfrm>
          <a:prstGeom prst="rect">
            <a:avLst/>
          </a:prstGeom>
          <a:noFill/>
        </p:spPr>
        <p:txBody>
          <a:bodyPr wrap="square">
            <a:spAutoFit/>
          </a:bodyPr>
          <a:lstStyle/>
          <a:p>
            <a:pPr algn="ctr" fontAlgn="auto">
              <a:spcBef>
                <a:spcPts val="0"/>
              </a:spcBef>
              <a:spcAft>
                <a:spcPts val="0"/>
              </a:spcAft>
              <a:defRPr/>
            </a:pPr>
            <a:r>
              <a:rPr lang="es-CO" sz="2400" b="1" dirty="0">
                <a:solidFill>
                  <a:schemeClr val="accent5">
                    <a:lumMod val="10000"/>
                  </a:schemeClr>
                </a:solidFill>
                <a:latin typeface="+mn-lt"/>
              </a:rPr>
              <a:t>Acreditados</a:t>
            </a:r>
            <a:endParaRPr lang="es-MX" sz="2400" b="1" dirty="0">
              <a:solidFill>
                <a:schemeClr val="accent5">
                  <a:lumMod val="10000"/>
                </a:schemeClr>
              </a:solidFill>
              <a:latin typeface="+mn-lt"/>
            </a:endParaRPr>
          </a:p>
        </p:txBody>
      </p:sp>
      <p:sp>
        <p:nvSpPr>
          <p:cNvPr id="12" name="15 CuadroTexto"/>
          <p:cNvSpPr txBox="1"/>
          <p:nvPr/>
        </p:nvSpPr>
        <p:spPr>
          <a:xfrm>
            <a:off x="6911363" y="2276872"/>
            <a:ext cx="2289787" cy="1323439"/>
          </a:xfrm>
          <a:prstGeom prst="rect">
            <a:avLst/>
          </a:prstGeom>
          <a:noFill/>
        </p:spPr>
        <p:txBody>
          <a:bodyPr wrap="square">
            <a:spAutoFit/>
          </a:bodyPr>
          <a:lstStyle/>
          <a:p>
            <a:pPr algn="ctr" fontAlgn="auto">
              <a:spcBef>
                <a:spcPts val="0"/>
              </a:spcBef>
              <a:spcAft>
                <a:spcPts val="0"/>
              </a:spcAft>
              <a:defRPr/>
            </a:pPr>
            <a:r>
              <a:rPr lang="es-CO" sz="2000" b="1" dirty="0">
                <a:solidFill>
                  <a:schemeClr val="tx1">
                    <a:lumMod val="95000"/>
                    <a:lumOff val="5000"/>
                  </a:schemeClr>
                </a:solidFill>
                <a:latin typeface="+mn-lt"/>
              </a:rPr>
              <a:t>FIRMAS DE CONTADORES</a:t>
            </a:r>
          </a:p>
          <a:p>
            <a:pPr algn="ctr" fontAlgn="auto">
              <a:spcBef>
                <a:spcPts val="0"/>
              </a:spcBef>
              <a:spcAft>
                <a:spcPts val="0"/>
              </a:spcAft>
              <a:defRPr/>
            </a:pPr>
            <a:r>
              <a:rPr lang="es-CO" sz="2000" b="1" dirty="0">
                <a:solidFill>
                  <a:schemeClr val="tx1">
                    <a:lumMod val="95000"/>
                    <a:lumOff val="5000"/>
                  </a:schemeClr>
                </a:solidFill>
                <a:latin typeface="+mn-lt"/>
              </a:rPr>
              <a:t>ASOCIACIONES</a:t>
            </a:r>
          </a:p>
          <a:p>
            <a:pPr algn="ctr" fontAlgn="auto">
              <a:spcBef>
                <a:spcPts val="0"/>
              </a:spcBef>
              <a:spcAft>
                <a:spcPts val="0"/>
              </a:spcAft>
              <a:defRPr/>
            </a:pPr>
            <a:r>
              <a:rPr lang="es-CO" sz="2000" b="1" dirty="0">
                <a:solidFill>
                  <a:schemeClr val="tx1">
                    <a:lumMod val="95000"/>
                    <a:lumOff val="5000"/>
                  </a:schemeClr>
                </a:solidFill>
                <a:latin typeface="+mn-lt"/>
              </a:rPr>
              <a:t>AGREMIACIONES</a:t>
            </a:r>
            <a:endParaRPr lang="es-MX" sz="2000" b="1" dirty="0">
              <a:solidFill>
                <a:schemeClr val="tx1">
                  <a:lumMod val="95000"/>
                  <a:lumOff val="5000"/>
                </a:schemeClr>
              </a:solidFill>
              <a:latin typeface="+mn-lt"/>
            </a:endParaRPr>
          </a:p>
        </p:txBody>
      </p:sp>
      <p:sp>
        <p:nvSpPr>
          <p:cNvPr id="13" name="16 CuadroTexto"/>
          <p:cNvSpPr txBox="1"/>
          <p:nvPr/>
        </p:nvSpPr>
        <p:spPr>
          <a:xfrm>
            <a:off x="6948264" y="1484784"/>
            <a:ext cx="2087786" cy="615553"/>
          </a:xfrm>
          <a:prstGeom prst="rect">
            <a:avLst/>
          </a:prstGeom>
          <a:noFill/>
        </p:spPr>
        <p:txBody>
          <a:bodyPr wrap="square">
            <a:spAutoFit/>
          </a:bodyPr>
          <a:lstStyle/>
          <a:p>
            <a:pPr algn="ctr" fontAlgn="auto">
              <a:spcBef>
                <a:spcPts val="0"/>
              </a:spcBef>
              <a:spcAft>
                <a:spcPts val="0"/>
              </a:spcAft>
              <a:defRPr/>
            </a:pPr>
            <a:r>
              <a:rPr lang="es-CO" sz="1400" dirty="0">
                <a:solidFill>
                  <a:schemeClr val="tx1">
                    <a:lumMod val="95000"/>
                    <a:lumOff val="5000"/>
                  </a:schemeClr>
                </a:solidFill>
                <a:latin typeface="+mn-lt"/>
              </a:rPr>
              <a:t> </a:t>
            </a:r>
            <a:r>
              <a:rPr lang="es-CO" sz="2000" b="1" dirty="0">
                <a:solidFill>
                  <a:schemeClr val="tx1">
                    <a:lumMod val="95000"/>
                    <a:lumOff val="5000"/>
                  </a:schemeClr>
                </a:solidFill>
                <a:latin typeface="+mn-lt"/>
              </a:rPr>
              <a:t>UNIVERSIDADES</a:t>
            </a:r>
            <a:endParaRPr lang="es-MX" sz="2000" b="1" dirty="0">
              <a:solidFill>
                <a:schemeClr val="tx1">
                  <a:lumMod val="95000"/>
                  <a:lumOff val="5000"/>
                </a:schemeClr>
              </a:solidFill>
              <a:latin typeface="+mn-lt"/>
            </a:endParaRPr>
          </a:p>
        </p:txBody>
      </p:sp>
      <p:sp>
        <p:nvSpPr>
          <p:cNvPr id="14" name="17 Llamada de flecha a la izquierda"/>
          <p:cNvSpPr/>
          <p:nvPr/>
        </p:nvSpPr>
        <p:spPr bwMode="auto">
          <a:xfrm>
            <a:off x="4283967" y="1503777"/>
            <a:ext cx="2704325" cy="1926240"/>
          </a:xfrm>
          <a:prstGeom prst="leftArrowCallout">
            <a:avLst>
              <a:gd name="adj1" fmla="val 26883"/>
              <a:gd name="adj2" fmla="val 25000"/>
              <a:gd name="adj3" fmla="val 25000"/>
              <a:gd name="adj4" fmla="val 64977"/>
            </a:avLst>
          </a:prstGeom>
          <a:ln>
            <a:headEnd type="none" w="sm" len="sm"/>
            <a:tailEnd type="none" w="sm" len="sm"/>
          </a:ln>
        </p:spPr>
        <p:style>
          <a:lnRef idx="0">
            <a:schemeClr val="accent4"/>
          </a:lnRef>
          <a:fillRef idx="3">
            <a:schemeClr val="accent4"/>
          </a:fillRef>
          <a:effectRef idx="3">
            <a:schemeClr val="accent4"/>
          </a:effectRef>
          <a:fontRef idx="minor">
            <a:schemeClr val="lt1"/>
          </a:fontRef>
        </p:style>
        <p:txBody>
          <a:bodyPr wrap="none" anchor="ctr"/>
          <a:lstStyle/>
          <a:p>
            <a:pPr algn="ctr" fontAlgn="auto">
              <a:spcBef>
                <a:spcPts val="0"/>
              </a:spcBef>
              <a:spcAft>
                <a:spcPts val="0"/>
              </a:spcAft>
              <a:defRPr/>
            </a:pPr>
            <a:r>
              <a:rPr lang="es-CO" sz="2000" b="1" dirty="0">
                <a:solidFill>
                  <a:schemeClr val="tx1">
                    <a:lumMod val="95000"/>
                    <a:lumOff val="5000"/>
                  </a:schemeClr>
                </a:solidFill>
                <a:latin typeface="Verdana" pitchFamily="34" charset="0"/>
              </a:rPr>
              <a:t>Trabajando</a:t>
            </a:r>
            <a:endParaRPr lang="es-MX" sz="2000" b="1" dirty="0">
              <a:solidFill>
                <a:schemeClr val="tx1">
                  <a:lumMod val="95000"/>
                  <a:lumOff val="5000"/>
                </a:schemeClr>
              </a:solidFill>
              <a:latin typeface="Verdana" pitchFamily="34" charset="0"/>
            </a:endParaRPr>
          </a:p>
          <a:p>
            <a:pPr algn="ctr" fontAlgn="auto">
              <a:spcBef>
                <a:spcPts val="0"/>
              </a:spcBef>
              <a:spcAft>
                <a:spcPts val="0"/>
              </a:spcAft>
              <a:defRPr/>
            </a:pPr>
            <a:r>
              <a:rPr lang="es-CO" sz="2000" b="1" dirty="0">
                <a:solidFill>
                  <a:schemeClr val="tx1">
                    <a:lumMod val="95000"/>
                    <a:lumOff val="5000"/>
                  </a:schemeClr>
                </a:solidFill>
                <a:latin typeface="Verdana" pitchFamily="34" charset="0"/>
              </a:rPr>
              <a:t>en la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Construcción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de un nuevo</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perfil</a:t>
            </a:r>
          </a:p>
        </p:txBody>
      </p:sp>
      <p:sp>
        <p:nvSpPr>
          <p:cNvPr id="15" name="18 CuadroTexto"/>
          <p:cNvSpPr txBox="1"/>
          <p:nvPr/>
        </p:nvSpPr>
        <p:spPr>
          <a:xfrm>
            <a:off x="4684124" y="5729288"/>
            <a:ext cx="2920002" cy="1107996"/>
          </a:xfrm>
          <a:prstGeom prst="rect">
            <a:avLst/>
          </a:prstGeom>
          <a:noFill/>
        </p:spPr>
        <p:txBody>
          <a:bodyPr wrap="square">
            <a:spAutoFit/>
          </a:bodyPr>
          <a:lstStyle/>
          <a:p>
            <a:pPr algn="ctr" fontAlgn="auto">
              <a:spcBef>
                <a:spcPts val="0"/>
              </a:spcBef>
              <a:spcAft>
                <a:spcPts val="0"/>
              </a:spcAft>
              <a:defRPr/>
            </a:pPr>
            <a:r>
              <a:rPr lang="es-CO" sz="2200" b="1" dirty="0">
                <a:solidFill>
                  <a:srgbClr val="002060"/>
                </a:solidFill>
                <a:latin typeface="+mn-lt"/>
              </a:rPr>
              <a:t>Valor su trabajo </a:t>
            </a:r>
          </a:p>
          <a:p>
            <a:pPr algn="ctr" fontAlgn="auto">
              <a:spcBef>
                <a:spcPts val="0"/>
              </a:spcBef>
              <a:spcAft>
                <a:spcPts val="0"/>
              </a:spcAft>
              <a:defRPr/>
            </a:pPr>
            <a:r>
              <a:rPr lang="es-CO" sz="2200" b="1" dirty="0">
                <a:solidFill>
                  <a:srgbClr val="002060"/>
                </a:solidFill>
                <a:latin typeface="+mn-lt"/>
              </a:rPr>
              <a:t>$$ VS.. Responsabilidad</a:t>
            </a:r>
            <a:endParaRPr lang="es-MX" sz="2200" b="1" dirty="0">
              <a:solidFill>
                <a:srgbClr val="002060"/>
              </a:solidFill>
              <a:latin typeface="+mn-lt"/>
            </a:endParaRPr>
          </a:p>
        </p:txBody>
      </p:sp>
      <p:sp>
        <p:nvSpPr>
          <p:cNvPr id="16" name="5 Rectángulo"/>
          <p:cNvSpPr/>
          <p:nvPr/>
        </p:nvSpPr>
        <p:spPr>
          <a:xfrm>
            <a:off x="1763688" y="915988"/>
            <a:ext cx="5527475" cy="523220"/>
          </a:xfrm>
          <a:prstGeom prst="rect">
            <a:avLst/>
          </a:prstGeom>
        </p:spPr>
        <p:txBody>
          <a:bodyPr wrap="none">
            <a:spAutoFit/>
          </a:bodyPr>
          <a:lstStyle/>
          <a:p>
            <a:pPr algn="ctr" fontAlgn="auto">
              <a:spcBef>
                <a:spcPts val="0"/>
              </a:spcBef>
              <a:spcAft>
                <a:spcPts val="0"/>
              </a:spcAft>
              <a:defRPr/>
            </a:pPr>
            <a:r>
              <a:rPr lang="es-CO" sz="2800" b="1" dirty="0">
                <a:solidFill>
                  <a:schemeClr val="accent6">
                    <a:lumMod val="50000"/>
                  </a:schemeClr>
                </a:solidFill>
                <a:latin typeface="+mn-lt"/>
              </a:rPr>
              <a:t>Nuevo Perfil de los Contadores</a:t>
            </a:r>
            <a:endParaRPr lang="es-MX" sz="2800" b="1" dirty="0">
              <a:solidFill>
                <a:schemeClr val="accent6">
                  <a:lumMod val="50000"/>
                </a:schemeClr>
              </a:solidFill>
              <a:latin typeface="+mn-lt"/>
            </a:endParaRPr>
          </a:p>
        </p:txBody>
      </p:sp>
    </p:spTree>
    <p:extLst>
      <p:ext uri="{BB962C8B-B14F-4D97-AF65-F5344CB8AC3E}">
        <p14:creationId xmlns:p14="http://schemas.microsoft.com/office/powerpoint/2010/main" val="9246047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arcador de contenido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5496" y="1124744"/>
            <a:ext cx="9036496" cy="38884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CuadroTexto"/>
          <p:cNvSpPr txBox="1"/>
          <p:nvPr/>
        </p:nvSpPr>
        <p:spPr>
          <a:xfrm>
            <a:off x="35496" y="5085184"/>
            <a:ext cx="9036496" cy="1754326"/>
          </a:xfrm>
          <a:prstGeom prst="rect">
            <a:avLst/>
          </a:prstGeom>
          <a:solidFill>
            <a:schemeClr val="accent2"/>
          </a:solidFill>
          <a:ln>
            <a:solidFill>
              <a:srgbClr val="666633"/>
            </a:solidFill>
          </a:ln>
        </p:spPr>
        <p:txBody>
          <a:bodyPr wrap="square" rtlCol="0">
            <a:spAutoFit/>
          </a:bodyPr>
          <a:lstStyle/>
          <a:p>
            <a:pPr algn="ctr"/>
            <a:r>
              <a:rPr lang="es-CO" sz="3600" b="1" dirty="0"/>
              <a:t>No dejemos que el </a:t>
            </a:r>
            <a:r>
              <a:rPr lang="es-CO" sz="3600" b="1" i="1" u="sng" dirty="0"/>
              <a:t>FUTURO</a:t>
            </a:r>
            <a:r>
              <a:rPr lang="es-CO" sz="3600" b="1" dirty="0"/>
              <a:t> - que ya está entre </a:t>
            </a:r>
            <a:r>
              <a:rPr lang="es-CO" sz="3600" b="1" i="1" u="sng" dirty="0"/>
              <a:t>NOSOTROS</a:t>
            </a:r>
            <a:r>
              <a:rPr lang="es-CO" sz="3600" b="1" dirty="0"/>
              <a:t> - nos encuentre </a:t>
            </a:r>
            <a:r>
              <a:rPr lang="es-CO" sz="3600" b="1" i="1" u="sng" dirty="0"/>
              <a:t>DESPREVENIDOS</a:t>
            </a:r>
          </a:p>
        </p:txBody>
      </p:sp>
    </p:spTree>
    <p:extLst>
      <p:ext uri="{BB962C8B-B14F-4D97-AF65-F5344CB8AC3E}">
        <p14:creationId xmlns:p14="http://schemas.microsoft.com/office/powerpoint/2010/main" val="22418013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1229" y="2780928"/>
            <a:ext cx="9144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4400" i="1" dirty="0">
                <a:latin typeface="Calibri" pitchFamily="34" charset="0"/>
              </a:rPr>
              <a:t>“POR PERMITIRNOS HACER PÚBLICO </a:t>
            </a:r>
          </a:p>
          <a:p>
            <a:pPr algn="ctr" eaLnBrk="1" hangingPunct="1"/>
            <a:r>
              <a:rPr lang="es-CO" altLang="es-CO" sz="4400" i="1" dirty="0">
                <a:latin typeface="Calibri" pitchFamily="34" charset="0"/>
              </a:rPr>
              <a:t>LO PÚBLICO ”</a:t>
            </a:r>
          </a:p>
          <a:p>
            <a:pPr algn="ctr"/>
            <a:r>
              <a:rPr lang="es-CO" altLang="es-CO" sz="3200" dirty="0">
                <a:latin typeface="Calibri" pitchFamily="34" charset="0"/>
              </a:rPr>
              <a:t>pbohorquez@contaduria.gov.co</a:t>
            </a:r>
          </a:p>
          <a:p>
            <a:pPr algn="ctr" eaLnBrk="1" hangingPunct="1"/>
            <a:endParaRPr lang="es-CO" altLang="es-CO" sz="4400" i="1" dirty="0">
              <a:latin typeface="Calibri" pitchFamily="34" charset="0"/>
            </a:endParaRPr>
          </a:p>
        </p:txBody>
      </p:sp>
      <p:grpSp>
        <p:nvGrpSpPr>
          <p:cNvPr id="5" name="Grupo 4"/>
          <p:cNvGrpSpPr/>
          <p:nvPr/>
        </p:nvGrpSpPr>
        <p:grpSpPr>
          <a:xfrm>
            <a:off x="1636012" y="4941168"/>
            <a:ext cx="5307590" cy="1708814"/>
            <a:chOff x="1547664" y="4941621"/>
            <a:chExt cx="5307590" cy="1708814"/>
          </a:xfrm>
        </p:grpSpPr>
        <p:sp>
          <p:nvSpPr>
            <p:cNvPr id="6"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7"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8" name="Imagen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
        <p:nvSpPr>
          <p:cNvPr id="10" name="10 CuadroTexto"/>
          <p:cNvSpPr txBox="1"/>
          <p:nvPr/>
        </p:nvSpPr>
        <p:spPr>
          <a:xfrm>
            <a:off x="1577339" y="1484784"/>
            <a:ext cx="5991717" cy="119872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b="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5266601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24744"/>
            <a:ext cx="8856984" cy="6340197"/>
          </a:xfrm>
          <a:prstGeom prst="rect">
            <a:avLst/>
          </a:prstGeom>
        </p:spPr>
        <p:txBody>
          <a:bodyPr wrap="square">
            <a:spAutoFit/>
          </a:bodyPr>
          <a:lstStyle/>
          <a:p>
            <a:endParaRPr lang="es-CO" sz="3400" b="1" dirty="0"/>
          </a:p>
          <a:p>
            <a:r>
              <a:rPr lang="es-CO" sz="3400" b="1" dirty="0"/>
              <a:t>La Gerencia Moderna está </a:t>
            </a:r>
          </a:p>
          <a:p>
            <a:r>
              <a:rPr lang="es-CO" sz="3400" b="1" dirty="0"/>
              <a:t>Asociada a conceptos como:</a:t>
            </a:r>
          </a:p>
          <a:p>
            <a:pPr algn="ctr"/>
            <a:r>
              <a:rPr lang="es-CO" sz="3200" b="1" dirty="0"/>
              <a:t> </a:t>
            </a:r>
          </a:p>
          <a:p>
            <a:pPr algn="ctr"/>
            <a:r>
              <a:rPr lang="es-CO" sz="3400" b="1" dirty="0"/>
              <a:t>Eficiencia, Efectividad, Productividad, Creatividad, Excelencia, </a:t>
            </a:r>
          </a:p>
          <a:p>
            <a:pPr algn="ctr"/>
            <a:r>
              <a:rPr lang="es-CO" sz="3400" b="1" dirty="0"/>
              <a:t>Competitividad y Calidad para lograr objetivos económicos y generar beneficios sociales, bajo actividades </a:t>
            </a:r>
          </a:p>
          <a:p>
            <a:pPr algn="ctr"/>
            <a:r>
              <a:rPr lang="es-CO" sz="3400" b="1" dirty="0"/>
              <a:t>de planificación, organización </a:t>
            </a:r>
          </a:p>
          <a:p>
            <a:pPr algn="ctr"/>
            <a:r>
              <a:rPr lang="es-CO" sz="3400" b="1" dirty="0"/>
              <a:t>dirección y control.</a:t>
            </a:r>
            <a:br>
              <a:rPr lang="es-CO" sz="3400" b="1" dirty="0"/>
            </a:br>
            <a:endParaRPr lang="es-CO" sz="3400" b="1" dirty="0"/>
          </a:p>
        </p:txBody>
      </p:sp>
      <p:pic>
        <p:nvPicPr>
          <p:cNvPr id="6" name="Imagen 5"/>
          <p:cNvPicPr>
            <a:picLocks noChangeAspect="1"/>
          </p:cNvPicPr>
          <p:nvPr/>
        </p:nvPicPr>
        <p:blipFill>
          <a:blip r:embed="rId2"/>
          <a:stretch>
            <a:fillRect/>
          </a:stretch>
        </p:blipFill>
        <p:spPr>
          <a:xfrm>
            <a:off x="6516216" y="1052736"/>
            <a:ext cx="2627784" cy="2232248"/>
          </a:xfrm>
          <a:prstGeom prst="rect">
            <a:avLst/>
          </a:prstGeom>
        </p:spPr>
      </p:pic>
    </p:spTree>
    <p:extLst>
      <p:ext uri="{BB962C8B-B14F-4D97-AF65-F5344CB8AC3E}">
        <p14:creationId xmlns:p14="http://schemas.microsoft.com/office/powerpoint/2010/main" val="31576876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1520" y="1124744"/>
            <a:ext cx="8424936" cy="646331"/>
          </a:xfrm>
          <a:prstGeom prst="rect">
            <a:avLst/>
          </a:prstGeom>
          <a:noFill/>
        </p:spPr>
        <p:txBody>
          <a:bodyPr wrap="square" rtlCol="0">
            <a:spAutoFit/>
          </a:bodyPr>
          <a:lstStyle/>
          <a:p>
            <a:pPr algn="ctr"/>
            <a:r>
              <a:rPr lang="es-CO" sz="3600" b="1" dirty="0"/>
              <a:t>PILARES DE LA GERENCIA MODERNA </a:t>
            </a:r>
          </a:p>
        </p:txBody>
      </p:sp>
      <p:sp>
        <p:nvSpPr>
          <p:cNvPr id="3" name="Pergamino vertical 2"/>
          <p:cNvSpPr/>
          <p:nvPr/>
        </p:nvSpPr>
        <p:spPr>
          <a:xfrm>
            <a:off x="72008" y="1915091"/>
            <a:ext cx="8964488" cy="4826277"/>
          </a:xfrm>
          <a:prstGeom prst="verticalScroll">
            <a:avLst/>
          </a:prstGeom>
          <a:ln>
            <a:solidFill>
              <a:schemeClr val="tx1"/>
            </a:solidFill>
          </a:ln>
          <a:effectLst>
            <a:glow rad="139700">
              <a:schemeClr val="accent2">
                <a:satMod val="175000"/>
                <a:alpha val="40000"/>
              </a:schemeClr>
            </a:glow>
            <a:outerShdw blurRad="63500" dist="25400" dir="14700000" algn="t"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4" name="CuadroTexto 3"/>
          <p:cNvSpPr txBox="1"/>
          <p:nvPr/>
        </p:nvSpPr>
        <p:spPr>
          <a:xfrm>
            <a:off x="971600" y="2636912"/>
            <a:ext cx="7056784" cy="4247317"/>
          </a:xfrm>
          <a:prstGeom prst="rect">
            <a:avLst/>
          </a:prstGeom>
          <a:noFill/>
        </p:spPr>
        <p:txBody>
          <a:bodyPr wrap="square" rtlCol="0">
            <a:spAutoFit/>
          </a:bodyPr>
          <a:lstStyle/>
          <a:p>
            <a:pPr marL="285750" indent="-285750">
              <a:buFont typeface="Arial" panose="020B0604020202020204" pitchFamily="34" charset="0"/>
              <a:buChar char="•"/>
            </a:pPr>
            <a:r>
              <a:rPr lang="es-CO" sz="3600" b="1" dirty="0"/>
              <a:t>INNOVACIÓN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DIFERENCIACIÓN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CAPACIDAD DE APRENDIZAJE</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PARTICIPATIVA Y SOCIAL </a:t>
            </a:r>
          </a:p>
          <a:p>
            <a:endParaRPr lang="es-CO" dirty="0"/>
          </a:p>
        </p:txBody>
      </p:sp>
      <p:pic>
        <p:nvPicPr>
          <p:cNvPr id="5" name="Imagen 4"/>
          <p:cNvPicPr>
            <a:picLocks noChangeAspect="1"/>
          </p:cNvPicPr>
          <p:nvPr/>
        </p:nvPicPr>
        <p:blipFill>
          <a:blip r:embed="rId2"/>
          <a:stretch>
            <a:fillRect/>
          </a:stretch>
        </p:blipFill>
        <p:spPr>
          <a:xfrm>
            <a:off x="5292080" y="2564904"/>
            <a:ext cx="3096344" cy="2376264"/>
          </a:xfrm>
          <a:prstGeom prst="rect">
            <a:avLst/>
          </a:prstGeom>
        </p:spPr>
      </p:pic>
    </p:spTree>
    <p:extLst>
      <p:ext uri="{BB962C8B-B14F-4D97-AF65-F5344CB8AC3E}">
        <p14:creationId xmlns:p14="http://schemas.microsoft.com/office/powerpoint/2010/main" val="36265489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31828"/>
            <a:ext cx="8280921" cy="740988"/>
          </a:xfrm>
          <a:prstGeom prst="rect">
            <a:avLst/>
          </a:prstGeom>
        </p:spPr>
      </p:pic>
      <p:pic>
        <p:nvPicPr>
          <p:cNvPr id="4" name="Imagen 3"/>
          <p:cNvPicPr>
            <a:picLocks noChangeAspect="1"/>
          </p:cNvPicPr>
          <p:nvPr/>
        </p:nvPicPr>
        <p:blipFill>
          <a:blip r:embed="rId3"/>
          <a:stretch>
            <a:fillRect/>
          </a:stretch>
        </p:blipFill>
        <p:spPr>
          <a:xfrm>
            <a:off x="2987824" y="3933056"/>
            <a:ext cx="3059832" cy="2924944"/>
          </a:xfrm>
          <a:prstGeom prst="rect">
            <a:avLst/>
          </a:prstGeom>
        </p:spPr>
      </p:pic>
      <p:pic>
        <p:nvPicPr>
          <p:cNvPr id="5" name="Imagen 4"/>
          <p:cNvPicPr>
            <a:picLocks noChangeAspect="1"/>
          </p:cNvPicPr>
          <p:nvPr/>
        </p:nvPicPr>
        <p:blipFill>
          <a:blip r:embed="rId4"/>
          <a:stretch>
            <a:fillRect/>
          </a:stretch>
        </p:blipFill>
        <p:spPr>
          <a:xfrm>
            <a:off x="0" y="4005064"/>
            <a:ext cx="2987824" cy="285293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7" name="Rectángulo 6"/>
          <p:cNvSpPr/>
          <p:nvPr/>
        </p:nvSpPr>
        <p:spPr>
          <a:xfrm>
            <a:off x="251519" y="2996952"/>
            <a:ext cx="8728973" cy="914400"/>
          </a:xfrm>
          <a:prstGeom prst="rect">
            <a:avLst/>
          </a:prstGeom>
          <a:solidFill>
            <a:schemeClr val="accent3"/>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C. P.UN GRAN QUEHACER PARA UN </a:t>
            </a:r>
          </a:p>
          <a:p>
            <a:pPr algn="ctr"/>
            <a:r>
              <a:rPr lang="es-CO" sz="3200" b="1" dirty="0">
                <a:solidFill>
                  <a:schemeClr val="tx1"/>
                </a:solidFill>
              </a:rPr>
              <a:t>PAIS DE MUCHA PROSPERIDAD </a:t>
            </a:r>
          </a:p>
        </p:txBody>
      </p:sp>
      <p:sp>
        <p:nvSpPr>
          <p:cNvPr id="8" name="Rectángulo 7"/>
          <p:cNvSpPr/>
          <p:nvPr/>
        </p:nvSpPr>
        <p:spPr>
          <a:xfrm>
            <a:off x="251519" y="1722512"/>
            <a:ext cx="8728973" cy="1130424"/>
          </a:xfrm>
          <a:prstGeom prst="rect">
            <a:avLst/>
          </a:prstGeom>
          <a:solidFill>
            <a:schemeClr val="bg2">
              <a:lumMod val="75000"/>
            </a:schemeClr>
          </a:solidFill>
          <a:ln w="76200">
            <a:solidFill>
              <a:srgbClr val="006666"/>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DE BUENAS PRÁCTICAS DE GOBIERNO</a:t>
            </a:r>
          </a:p>
        </p:txBody>
      </p:sp>
    </p:spTree>
    <p:extLst>
      <p:ext uri="{BB962C8B-B14F-4D97-AF65-F5344CB8AC3E}">
        <p14:creationId xmlns:p14="http://schemas.microsoft.com/office/powerpoint/2010/main" val="3252844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080032"/>
            <a:ext cx="8928992" cy="1844911"/>
          </a:xfrm>
          <a:prstGeom prst="rect">
            <a:avLst/>
          </a:prstGeom>
          <a:solidFill>
            <a:schemeClr val="accent1">
              <a:lumMod val="60000"/>
              <a:lumOff val="4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DE LA RESPONSABILIDAD </a:t>
            </a:r>
          </a:p>
          <a:p>
            <a:pPr algn="just"/>
            <a:r>
              <a:rPr lang="es-CO" sz="2400" b="1" dirty="0">
                <a:solidFill>
                  <a:schemeClr val="tx1"/>
                </a:solidFill>
              </a:rPr>
              <a:t>CAPACIDAD EXISTENTE EN TODO SUJETO ACTIVO DE DERECHO PARA CONOCER Y ACEPTAR LAS CONSECUENCIAS DE UN HECHO REALIZADO LIBREMENTE. </a:t>
            </a:r>
            <a:r>
              <a:rPr lang="es-CO" sz="2400" b="1" i="1" dirty="0">
                <a:solidFill>
                  <a:schemeClr val="tx1"/>
                </a:solidFill>
              </a:rPr>
              <a:t>Diccionario de la RAE. </a:t>
            </a:r>
            <a:r>
              <a:rPr lang="es-CO" sz="2400" i="1" dirty="0">
                <a:solidFill>
                  <a:schemeClr val="tx1"/>
                </a:solidFill>
              </a:rPr>
              <a:t>Concepción Jurídica </a:t>
            </a:r>
          </a:p>
        </p:txBody>
      </p:sp>
      <p:sp>
        <p:nvSpPr>
          <p:cNvPr id="3" name="Flecha abajo 2"/>
          <p:cNvSpPr/>
          <p:nvPr/>
        </p:nvSpPr>
        <p:spPr>
          <a:xfrm>
            <a:off x="3851920" y="2996952"/>
            <a:ext cx="792088" cy="432048"/>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36512" y="3370641"/>
            <a:ext cx="9217024" cy="3477875"/>
          </a:xfrm>
          <a:prstGeom prst="rect">
            <a:avLst/>
          </a:prstGeom>
        </p:spPr>
        <p:txBody>
          <a:bodyPr wrap="square">
            <a:spAutoFit/>
          </a:bodyPr>
          <a:lstStyle/>
          <a:p>
            <a:pPr algn="just">
              <a:spcAft>
                <a:spcPts val="0"/>
              </a:spcAft>
            </a:pPr>
            <a:r>
              <a:rPr lang="es-ES" sz="2500" b="1" dirty="0">
                <a:latin typeface="Times New Roman" panose="02020603050405020304" pitchFamily="18" charset="0"/>
                <a:ea typeface="Times New Roman" panose="02020603050405020304" pitchFamily="18" charset="0"/>
              </a:rPr>
              <a:t>                        </a:t>
            </a:r>
            <a:r>
              <a:rPr lang="es-ES" sz="2500" b="1" u="sng" dirty="0">
                <a:latin typeface="Times New Roman" panose="02020603050405020304" pitchFamily="18" charset="0"/>
                <a:ea typeface="Times New Roman" panose="02020603050405020304" pitchFamily="18" charset="0"/>
              </a:rPr>
              <a:t>Nuestra Corte Constitucional sostuvo</a:t>
            </a:r>
            <a:r>
              <a:rPr lang="es-ES" sz="2800" b="1" dirty="0">
                <a:latin typeface="Times New Roman" panose="02020603050405020304" pitchFamily="18" charset="0"/>
                <a:ea typeface="Times New Roman" panose="02020603050405020304" pitchFamily="18" charset="0"/>
              </a:rPr>
              <a:t>:</a:t>
            </a:r>
          </a:p>
          <a:p>
            <a:pPr algn="just">
              <a:spcAft>
                <a:spcPts val="0"/>
              </a:spcAft>
            </a:pPr>
            <a:r>
              <a:rPr lang="es-CO" sz="2600" b="1" dirty="0">
                <a:latin typeface="Times New Roman" panose="02020603050405020304" pitchFamily="18" charset="0"/>
                <a:ea typeface="Times New Roman" panose="02020603050405020304" pitchFamily="18" charset="0"/>
              </a:rPr>
              <a:t>La responsabilidad social es una manifestación propia del hombre. No sólo es un compromiso tácito del individuo con la sociedad, sino la apertura del hombre hacia los demás. Todo asociado debe responderle, con servicios directos o indirectos, a la sociedad, como retribución proporcionada a los beneficios que ésta brinda a cada uno de sus componentes.</a:t>
            </a:r>
            <a:r>
              <a:rPr lang="es-CO" sz="2600" dirty="0">
                <a:latin typeface="Times New Roman" panose="02020603050405020304" pitchFamily="18" charset="0"/>
                <a:ea typeface="Times New Roman" panose="02020603050405020304" pitchFamily="18" charset="0"/>
              </a:rPr>
              <a:t>  </a:t>
            </a:r>
          </a:p>
          <a:p>
            <a:pPr algn="ctr">
              <a:spcAft>
                <a:spcPts val="0"/>
              </a:spcAft>
            </a:pPr>
            <a:r>
              <a:rPr lang="es-CO" i="1" dirty="0">
                <a:latin typeface="Times New Roman" panose="02020603050405020304" pitchFamily="18" charset="0"/>
                <a:ea typeface="Times New Roman" panose="02020603050405020304" pitchFamily="18" charset="0"/>
              </a:rPr>
              <a:t>(</a:t>
            </a:r>
            <a:r>
              <a:rPr lang="es-ES" i="1" dirty="0">
                <a:latin typeface="Times New Roman" panose="02020603050405020304" pitchFamily="18" charset="0"/>
                <a:ea typeface="Times New Roman" panose="02020603050405020304" pitchFamily="18" charset="0"/>
              </a:rPr>
              <a:t>Sentencia T - 224 de junio 15 de 1993. </a:t>
            </a:r>
            <a:r>
              <a:rPr lang="es-ES" i="1" dirty="0" err="1">
                <a:latin typeface="Times New Roman" panose="02020603050405020304" pitchFamily="18" charset="0"/>
                <a:ea typeface="Times New Roman" panose="02020603050405020304" pitchFamily="18" charset="0"/>
              </a:rPr>
              <a:t>Mag</a:t>
            </a:r>
            <a:r>
              <a:rPr lang="es-ES" i="1" dirty="0">
                <a:latin typeface="Times New Roman" panose="02020603050405020304" pitchFamily="18" charset="0"/>
                <a:ea typeface="Times New Roman" panose="02020603050405020304" pitchFamily="18" charset="0"/>
              </a:rPr>
              <a:t>. Ponente. Dr. Vladimiro Naranjo Mesa</a:t>
            </a:r>
            <a:r>
              <a:rPr lang="es-ES" dirty="0"/>
              <a:t>.</a:t>
            </a:r>
            <a:r>
              <a:rPr lang="es-ES" i="1" dirty="0">
                <a:latin typeface="Times New Roman" panose="02020603050405020304" pitchFamily="18" charset="0"/>
                <a:ea typeface="Times New Roman" panose="02020603050405020304" pitchFamily="18" charset="0"/>
              </a:rPr>
              <a:t> </a:t>
            </a:r>
          </a:p>
          <a:p>
            <a:pPr algn="ctr">
              <a:spcAft>
                <a:spcPts val="0"/>
              </a:spcAft>
            </a:pPr>
            <a:r>
              <a:rPr lang="es-ES" i="1" dirty="0">
                <a:latin typeface="Times New Roman" panose="02020603050405020304" pitchFamily="18" charset="0"/>
                <a:ea typeface="Times New Roman" panose="02020603050405020304" pitchFamily="18" charset="0"/>
              </a:rPr>
              <a:t>Sala Novena de Revisión</a:t>
            </a:r>
            <a:r>
              <a:rPr lang="es-ES" dirty="0"/>
              <a:t>)</a:t>
            </a:r>
            <a:endParaRPr lang="es-CO"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61754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124745"/>
            <a:ext cx="8064896" cy="432047"/>
          </a:xfrm>
          <a:prstGeom prst="rect">
            <a:avLst/>
          </a:prstGeom>
          <a:solidFill>
            <a:schemeClr val="accent1">
              <a:lumMod val="20000"/>
              <a:lumOff val="8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LA    R. S.</a:t>
            </a:r>
          </a:p>
        </p:txBody>
      </p:sp>
      <p:sp>
        <p:nvSpPr>
          <p:cNvPr id="3" name="Flecha abajo 2"/>
          <p:cNvSpPr/>
          <p:nvPr/>
        </p:nvSpPr>
        <p:spPr>
          <a:xfrm>
            <a:off x="3996310" y="1700808"/>
            <a:ext cx="1132704" cy="792088"/>
          </a:xfrm>
          <a:prstGeom prst="downArrow">
            <a:avLst/>
          </a:prstGeom>
          <a:solidFill>
            <a:schemeClr val="accent2">
              <a:lumMod val="20000"/>
              <a:lumOff val="80000"/>
            </a:schemeClr>
          </a:solidFill>
          <a:ln>
            <a:solidFill>
              <a:schemeClr val="tx1"/>
            </a:solidFill>
          </a:ln>
          <a:effectLst>
            <a:glow rad="139700">
              <a:schemeClr val="accent3">
                <a:satMod val="175000"/>
                <a:alpha val="40000"/>
              </a:schemeClr>
            </a:glow>
            <a:reflection blurRad="6350" stA="50000" endA="300" endPos="555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179512" y="2996952"/>
            <a:ext cx="8784976" cy="3672408"/>
          </a:xfrm>
          <a:prstGeom prst="rect">
            <a:avLst/>
          </a:prstGeom>
          <a:solidFill>
            <a:schemeClr val="accent6">
              <a:lumMod val="20000"/>
              <a:lumOff val="80000"/>
            </a:schemeClr>
          </a:solidFill>
          <a:ln>
            <a:solidFill>
              <a:schemeClr val="accent5">
                <a:lumMod val="5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GOBIERNO DE LA ORGANIZACIÓN</a:t>
            </a:r>
          </a:p>
          <a:p>
            <a:pPr algn="just"/>
            <a:r>
              <a:rPr lang="es-CO" sz="3200" b="1" dirty="0">
                <a:solidFill>
                  <a:schemeClr val="tx1"/>
                </a:solidFill>
              </a:rPr>
              <a:t>- DERECHOS HUMANOS</a:t>
            </a:r>
          </a:p>
          <a:p>
            <a:pPr algn="just"/>
            <a:r>
              <a:rPr lang="es-CO" sz="3200" b="1" dirty="0">
                <a:solidFill>
                  <a:schemeClr val="tx1"/>
                </a:solidFill>
              </a:rPr>
              <a:t>- PRÁCTICAS LABORALES</a:t>
            </a:r>
          </a:p>
          <a:p>
            <a:pPr algn="just"/>
            <a:r>
              <a:rPr lang="es-CO" sz="3200" b="1" dirty="0">
                <a:solidFill>
                  <a:schemeClr val="tx1"/>
                </a:solidFill>
              </a:rPr>
              <a:t>- MEDIO AMBIENTE</a:t>
            </a:r>
          </a:p>
          <a:p>
            <a:pPr algn="just"/>
            <a:r>
              <a:rPr lang="es-CO" sz="3200" b="1" dirty="0">
                <a:solidFill>
                  <a:schemeClr val="tx1"/>
                </a:solidFill>
              </a:rPr>
              <a:t>- PRÁCTICAS OPERATIVAS JUSTAS </a:t>
            </a:r>
          </a:p>
          <a:p>
            <a:pPr algn="just"/>
            <a:r>
              <a:rPr lang="es-CO" sz="3200" b="1" dirty="0">
                <a:solidFill>
                  <a:schemeClr val="tx1"/>
                </a:solidFill>
              </a:rPr>
              <a:t>- ASUNTOS DEL CONSUMIDOR</a:t>
            </a:r>
          </a:p>
          <a:p>
            <a:pPr algn="just"/>
            <a:r>
              <a:rPr lang="es-CO" sz="3200" b="1" dirty="0">
                <a:solidFill>
                  <a:schemeClr val="tx1"/>
                </a:solidFill>
              </a:rPr>
              <a:t>- DESARROLLO SOCIAL</a:t>
            </a:r>
            <a:endParaRPr lang="es-CO" sz="3200" dirty="0"/>
          </a:p>
        </p:txBody>
      </p:sp>
    </p:spTree>
    <p:extLst>
      <p:ext uri="{BB962C8B-B14F-4D97-AF65-F5344CB8AC3E}">
        <p14:creationId xmlns:p14="http://schemas.microsoft.com/office/powerpoint/2010/main" val="4159743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3"/>
          <p:cNvSpPr/>
          <p:nvPr/>
        </p:nvSpPr>
        <p:spPr>
          <a:xfrm>
            <a:off x="35456" y="1152040"/>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6" name="Cinta perforada 9"/>
          <p:cNvSpPr/>
          <p:nvPr/>
        </p:nvSpPr>
        <p:spPr>
          <a:xfrm>
            <a:off x="107950" y="2204863"/>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dirty="0">
                <a:solidFill>
                  <a:srgbClr val="002060"/>
                </a:solidFill>
              </a:rPr>
              <a:t>T  O  D  O  S</a:t>
            </a:r>
          </a:p>
        </p:txBody>
      </p:sp>
      <p:sp>
        <p:nvSpPr>
          <p:cNvPr id="7" name="Flecha abajo 4"/>
          <p:cNvSpPr/>
          <p:nvPr/>
        </p:nvSpPr>
        <p:spPr>
          <a:xfrm>
            <a:off x="2070547" y="1832810"/>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30612555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000"/>
                                        <p:tgtEl>
                                          <p:spTgt spid="4"/>
                                        </p:tgtEl>
                                      </p:cBhvr>
                                    </p:animEffect>
                                    <p:anim calcmode="lin" valueType="num">
                                      <p:cBhvr>
                                        <p:cTn id="38" dur="2000" fill="hold"/>
                                        <p:tgtEl>
                                          <p:spTgt spid="4"/>
                                        </p:tgtEl>
                                        <p:attrNameLst>
                                          <p:attrName>style.rotation</p:attrName>
                                        </p:attrNameLst>
                                      </p:cBhvr>
                                      <p:tavLst>
                                        <p:tav tm="0">
                                          <p:val>
                                            <p:fltVal val="720"/>
                                          </p:val>
                                        </p:tav>
                                        <p:tav tm="100000">
                                          <p:val>
                                            <p:fltVal val="0"/>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2000"/>
                                        <p:tgtEl>
                                          <p:spTgt spid="3"/>
                                        </p:tgtEl>
                                      </p:cBhvr>
                                    </p:animEffect>
                                    <p:anim calcmode="lin" valueType="num">
                                      <p:cBhvr>
                                        <p:cTn id="44" dur="2000" fill="hold"/>
                                        <p:tgtEl>
                                          <p:spTgt spid="3"/>
                                        </p:tgtEl>
                                        <p:attrNameLst>
                                          <p:attrName>style.rotation</p:attrName>
                                        </p:attrNameLst>
                                      </p:cBhvr>
                                      <p:tavLst>
                                        <p:tav tm="0">
                                          <p:val>
                                            <p:fltVal val="720"/>
                                          </p:val>
                                        </p:tav>
                                        <p:tav tm="100000">
                                          <p:val>
                                            <p:fltVal val="0"/>
                                          </p:val>
                                        </p:tav>
                                      </p:tavLst>
                                    </p:anim>
                                    <p:anim calcmode="lin" valueType="num">
                                      <p:cBhvr>
                                        <p:cTn id="45" dur="2000" fill="hold"/>
                                        <p:tgtEl>
                                          <p:spTgt spid="3"/>
                                        </p:tgtEl>
                                        <p:attrNameLst>
                                          <p:attrName>ppt_h</p:attrName>
                                        </p:attrNameLst>
                                      </p:cBhvr>
                                      <p:tavLst>
                                        <p:tav tm="0">
                                          <p:val>
                                            <p:fltVal val="0"/>
                                          </p:val>
                                        </p:tav>
                                        <p:tav tm="100000">
                                          <p:val>
                                            <p:strVal val="#ppt_h"/>
                                          </p:val>
                                        </p:tav>
                                      </p:tavLst>
                                    </p:anim>
                                    <p:anim calcmode="lin" valueType="num">
                                      <p:cBhvr>
                                        <p:cTn id="46" dur="2000" fill="hold"/>
                                        <p:tgtEl>
                                          <p:spTgt spid="3"/>
                                        </p:tgtEl>
                                        <p:attrNameLst>
                                          <p:attrName>ppt_w</p:attrName>
                                        </p:attrNameLst>
                                      </p:cBhvr>
                                      <p:tavLst>
                                        <p:tav tm="0">
                                          <p:val>
                                            <p:fltVal val="0"/>
                                          </p:val>
                                        </p:tav>
                                        <p:tav tm="100000">
                                          <p:val>
                                            <p:strVal val="#ppt_w"/>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1331640" y="1138392"/>
            <a:ext cx="6624736" cy="563281"/>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9"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3928" y="1930481"/>
            <a:ext cx="720080" cy="778440"/>
          </a:xfrm>
          <a:prstGeom prst="rect">
            <a:avLst/>
          </a:prstGeom>
          <a:solidFill>
            <a:schemeClr val="bg1"/>
          </a:solidFill>
          <a:ln>
            <a:solidFill>
              <a:schemeClr val="tx1"/>
            </a:solidFill>
          </a:ln>
          <a:effectLst>
            <a:glow rad="139700">
              <a:schemeClr val="accent2">
                <a:satMod val="175000"/>
                <a:alpha val="40000"/>
              </a:schemeClr>
            </a:glow>
            <a:reflection blurRad="6350" stA="52000" endA="300" endPos="35000" dir="5400000" sy="-100000" algn="bl" rotWithShape="0"/>
          </a:effectLst>
        </p:spPr>
      </p:pic>
      <p:pic>
        <p:nvPicPr>
          <p:cNvPr id="10"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5" y="2924944"/>
            <a:ext cx="2577430" cy="3888432"/>
          </a:xfrm>
          <a:prstGeom prst="rect">
            <a:avLst/>
          </a:prstGeom>
          <a:solidFill>
            <a:schemeClr val="bg1"/>
          </a:solidFill>
          <a:ln>
            <a:solidFill>
              <a:schemeClr val="tx1"/>
            </a:solidFill>
          </a:ln>
          <a:effectLst>
            <a:glow rad="63500">
              <a:schemeClr val="accent5">
                <a:satMod val="175000"/>
                <a:alpha val="40000"/>
              </a:schemeClr>
            </a:glow>
          </a:effectLst>
        </p:spPr>
      </p:pic>
      <p:sp>
        <p:nvSpPr>
          <p:cNvPr id="11" name="4 Flecha abajo"/>
          <p:cNvSpPr/>
          <p:nvPr/>
        </p:nvSpPr>
        <p:spPr>
          <a:xfrm rot="5400000">
            <a:off x="2703191" y="4494494"/>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pic>
        <p:nvPicPr>
          <p:cNvPr id="14"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2924944"/>
            <a:ext cx="259240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5" name="1 Rectángulo"/>
          <p:cNvSpPr/>
          <p:nvPr/>
        </p:nvSpPr>
        <p:spPr>
          <a:xfrm>
            <a:off x="4932040" y="1917696"/>
            <a:ext cx="4152080" cy="863232"/>
          </a:xfrm>
          <a:prstGeom prst="rect">
            <a:avLst/>
          </a:prstGeom>
          <a:solidFill>
            <a:schemeClr val="bg2"/>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 PARA</a:t>
            </a:r>
          </a:p>
          <a:p>
            <a:pPr algn="ctr"/>
            <a:r>
              <a:rPr lang="en-US" sz="2000" b="1" i="1" dirty="0">
                <a:solidFill>
                  <a:schemeClr val="tx1"/>
                </a:solidFill>
              </a:rPr>
              <a:t> UN PAIS DE BUENAS PRÁCTICAS </a:t>
            </a:r>
          </a:p>
          <a:p>
            <a:pPr algn="ctr"/>
            <a:r>
              <a:rPr lang="en-US" sz="2000" b="1" i="1" dirty="0">
                <a:solidFill>
                  <a:schemeClr val="tx1"/>
                </a:solidFill>
              </a:rPr>
              <a:t>DE GOBIERNO  </a:t>
            </a:r>
            <a:endParaRPr lang="es-CO" sz="2000" b="1" i="1" dirty="0">
              <a:solidFill>
                <a:schemeClr val="tx1"/>
              </a:solidFill>
            </a:endParaRPr>
          </a:p>
        </p:txBody>
      </p:sp>
      <p:sp>
        <p:nvSpPr>
          <p:cNvPr id="17" name="6 Rectángulo redondeado"/>
          <p:cNvSpPr/>
          <p:nvPr/>
        </p:nvSpPr>
        <p:spPr>
          <a:xfrm>
            <a:off x="3204618" y="2924944"/>
            <a:ext cx="2591518" cy="3809740"/>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chemeClr val="tx1"/>
                </a:solidFill>
              </a:rPr>
              <a:t>FUNDAMENTAL EN EL ACTUAL PROCESO </a:t>
            </a:r>
          </a:p>
          <a:p>
            <a:pPr algn="ctr">
              <a:defRPr/>
            </a:pPr>
            <a:r>
              <a:rPr lang="en-US" sz="2100" b="1" dirty="0">
                <a:solidFill>
                  <a:schemeClr val="tx1"/>
                </a:solidFill>
              </a:rPr>
              <a:t>DE </a:t>
            </a:r>
          </a:p>
          <a:p>
            <a:pPr algn="ctr">
              <a:defRPr/>
            </a:pPr>
            <a:r>
              <a:rPr lang="en-US" sz="2100" b="1" dirty="0">
                <a:solidFill>
                  <a:schemeClr val="tx1"/>
                </a:solidFill>
              </a:rPr>
              <a:t>GLOBALIZACIÓN</a:t>
            </a:r>
          </a:p>
          <a:p>
            <a:pPr algn="ctr">
              <a:defRPr/>
            </a:pPr>
            <a:r>
              <a:rPr lang="en-US" sz="2100" b="1" dirty="0">
                <a:solidFill>
                  <a:schemeClr val="tx1"/>
                </a:solidFill>
              </a:rPr>
              <a:t> CONTABLE </a:t>
            </a:r>
            <a:endParaRPr lang="es-CO" sz="2100" b="1" dirty="0">
              <a:solidFill>
                <a:schemeClr val="tx1"/>
              </a:solidFill>
            </a:endParaRPr>
          </a:p>
        </p:txBody>
      </p:sp>
      <p:sp>
        <p:nvSpPr>
          <p:cNvPr id="19" name="4 Flecha abajo"/>
          <p:cNvSpPr/>
          <p:nvPr/>
        </p:nvSpPr>
        <p:spPr>
          <a:xfrm rot="16200000">
            <a:off x="6014789" y="4500886"/>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126729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fltVal val="0.5"/>
                                          </p:val>
                                        </p:tav>
                                        <p:tav tm="100000">
                                          <p:val>
                                            <p:strVal val="#ppt_x"/>
                                          </p:val>
                                        </p:tav>
                                      </p:tavLst>
                                    </p:anim>
                                    <p:anim calcmode="lin" valueType="num">
                                      <p:cBhvr>
                                        <p:cTn id="49"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82" y="1138365"/>
            <a:ext cx="9127218" cy="5748722"/>
          </a:xfrm>
          <a:prstGeom prst="rect">
            <a:avLst/>
          </a:prstGeom>
        </p:spPr>
      </p:pic>
    </p:spTree>
    <p:extLst>
      <p:ext uri="{BB962C8B-B14F-4D97-AF65-F5344CB8AC3E}">
        <p14:creationId xmlns:p14="http://schemas.microsoft.com/office/powerpoint/2010/main" val="23294006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_para 97-200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MinHacienda_2012Def_para 97-2003</Template>
  <TotalTime>0</TotalTime>
  <Words>543</Words>
  <Application>Microsoft Office PowerPoint</Application>
  <PresentationFormat>Presentación en pantalla (4:3)</PresentationFormat>
  <Paragraphs>72</Paragraphs>
  <Slides>14</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Calibri</vt:lpstr>
      <vt:lpstr>Century Gothic</vt:lpstr>
      <vt:lpstr>Times New Roman</vt:lpstr>
      <vt:lpstr>Verdana</vt:lpstr>
      <vt:lpstr>Wingdings 2</vt:lpstr>
      <vt:lpstr>MinHacienda_2012Def_para 97-2003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2013-06-17T15:45:30Z</dcterms:created>
  <dcterms:modified xsi:type="dcterms:W3CDTF">2021-05-27T14:18:43Z</dcterms:modified>
  <cp:version/>
</cp:coreProperties>
</file>