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01" r:id="rId1"/>
  </p:sldMasterIdLst>
  <p:notesMasterIdLst>
    <p:notesMasterId r:id="rId81"/>
  </p:notesMasterIdLst>
  <p:handoutMasterIdLst>
    <p:handoutMasterId r:id="rId82"/>
  </p:handoutMasterIdLst>
  <p:sldIdLst>
    <p:sldId id="327" r:id="rId2"/>
    <p:sldId id="545" r:id="rId3"/>
    <p:sldId id="543" r:id="rId4"/>
    <p:sldId id="509" r:id="rId5"/>
    <p:sldId id="458" r:id="rId6"/>
    <p:sldId id="510" r:id="rId7"/>
    <p:sldId id="511" r:id="rId8"/>
    <p:sldId id="508" r:id="rId9"/>
    <p:sldId id="496" r:id="rId10"/>
    <p:sldId id="516" r:id="rId11"/>
    <p:sldId id="517" r:id="rId12"/>
    <p:sldId id="518" r:id="rId13"/>
    <p:sldId id="424" r:id="rId14"/>
    <p:sldId id="519" r:id="rId15"/>
    <p:sldId id="460" r:id="rId16"/>
    <p:sldId id="493" r:id="rId17"/>
    <p:sldId id="494" r:id="rId18"/>
    <p:sldId id="495" r:id="rId19"/>
    <p:sldId id="462" r:id="rId20"/>
    <p:sldId id="463" r:id="rId21"/>
    <p:sldId id="520" r:id="rId22"/>
    <p:sldId id="521" r:id="rId23"/>
    <p:sldId id="439" r:id="rId24"/>
    <p:sldId id="504" r:id="rId25"/>
    <p:sldId id="522" r:id="rId26"/>
    <p:sldId id="523" r:id="rId27"/>
    <p:sldId id="524" r:id="rId28"/>
    <p:sldId id="525" r:id="rId29"/>
    <p:sldId id="423" r:id="rId30"/>
    <p:sldId id="466" r:id="rId31"/>
    <p:sldId id="467" r:id="rId32"/>
    <p:sldId id="468" r:id="rId33"/>
    <p:sldId id="526" r:id="rId34"/>
    <p:sldId id="527" r:id="rId35"/>
    <p:sldId id="470" r:id="rId36"/>
    <p:sldId id="389" r:id="rId37"/>
    <p:sldId id="428" r:id="rId38"/>
    <p:sldId id="471" r:id="rId39"/>
    <p:sldId id="442" r:id="rId40"/>
    <p:sldId id="441" r:id="rId41"/>
    <p:sldId id="485" r:id="rId42"/>
    <p:sldId id="443" r:id="rId43"/>
    <p:sldId id="444" r:id="rId44"/>
    <p:sldId id="446" r:id="rId45"/>
    <p:sldId id="499" r:id="rId46"/>
    <p:sldId id="506" r:id="rId47"/>
    <p:sldId id="503" r:id="rId48"/>
    <p:sldId id="486" r:id="rId49"/>
    <p:sldId id="430" r:id="rId50"/>
    <p:sldId id="528" r:id="rId51"/>
    <p:sldId id="529" r:id="rId52"/>
    <p:sldId id="431" r:id="rId53"/>
    <p:sldId id="530" r:id="rId54"/>
    <p:sldId id="531" r:id="rId55"/>
    <p:sldId id="532" r:id="rId56"/>
    <p:sldId id="450" r:id="rId57"/>
    <p:sldId id="456" r:id="rId58"/>
    <p:sldId id="452" r:id="rId59"/>
    <p:sldId id="453" r:id="rId60"/>
    <p:sldId id="454" r:id="rId61"/>
    <p:sldId id="449" r:id="rId62"/>
    <p:sldId id="455" r:id="rId63"/>
    <p:sldId id="432" r:id="rId64"/>
    <p:sldId id="533" r:id="rId65"/>
    <p:sldId id="534" r:id="rId66"/>
    <p:sldId id="535" r:id="rId67"/>
    <p:sldId id="433" r:id="rId68"/>
    <p:sldId id="434" r:id="rId69"/>
    <p:sldId id="536" r:id="rId70"/>
    <p:sldId id="537" r:id="rId71"/>
    <p:sldId id="538" r:id="rId72"/>
    <p:sldId id="539" r:id="rId73"/>
    <p:sldId id="540" r:id="rId74"/>
    <p:sldId id="390" r:id="rId75"/>
    <p:sldId id="420" r:id="rId76"/>
    <p:sldId id="488" r:id="rId77"/>
    <p:sldId id="541" r:id="rId78"/>
    <p:sldId id="542" r:id="rId79"/>
    <p:sldId id="370" r:id="rId80"/>
  </p:sldIdLst>
  <p:sldSz cx="9144000" cy="5715000" type="screen16x10"/>
  <p:notesSz cx="7010400" cy="9296400"/>
  <p:defaultTex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p:defaultTextStyle>
  <p:extLst>
    <p:ext uri="{521415D9-36F7-43E2-AB2F-B90AF26B5E84}">
      <p14:sectionLst xmlns:p14="http://schemas.microsoft.com/office/powerpoint/2010/main">
        <p14:section name="Sección predeterminada" id="{DC6F5581-CFA5-46E1-8274-79D279CB7D19}">
          <p14:sldIdLst>
            <p14:sldId id="327"/>
            <p14:sldId id="545"/>
            <p14:sldId id="543"/>
            <p14:sldId id="509"/>
            <p14:sldId id="458"/>
            <p14:sldId id="510"/>
            <p14:sldId id="511"/>
            <p14:sldId id="508"/>
            <p14:sldId id="496"/>
            <p14:sldId id="516"/>
            <p14:sldId id="517"/>
            <p14:sldId id="518"/>
            <p14:sldId id="424"/>
            <p14:sldId id="519"/>
            <p14:sldId id="460"/>
            <p14:sldId id="493"/>
            <p14:sldId id="494"/>
            <p14:sldId id="495"/>
            <p14:sldId id="462"/>
            <p14:sldId id="463"/>
            <p14:sldId id="520"/>
            <p14:sldId id="521"/>
            <p14:sldId id="439"/>
            <p14:sldId id="504"/>
            <p14:sldId id="522"/>
            <p14:sldId id="523"/>
            <p14:sldId id="524"/>
            <p14:sldId id="525"/>
            <p14:sldId id="423"/>
            <p14:sldId id="466"/>
            <p14:sldId id="467"/>
            <p14:sldId id="468"/>
            <p14:sldId id="526"/>
            <p14:sldId id="527"/>
            <p14:sldId id="470"/>
            <p14:sldId id="389"/>
            <p14:sldId id="428"/>
            <p14:sldId id="471"/>
            <p14:sldId id="442"/>
            <p14:sldId id="441"/>
            <p14:sldId id="485"/>
            <p14:sldId id="443"/>
            <p14:sldId id="444"/>
            <p14:sldId id="446"/>
            <p14:sldId id="499"/>
            <p14:sldId id="506"/>
            <p14:sldId id="503"/>
            <p14:sldId id="486"/>
            <p14:sldId id="430"/>
            <p14:sldId id="528"/>
            <p14:sldId id="529"/>
            <p14:sldId id="431"/>
            <p14:sldId id="530"/>
            <p14:sldId id="531"/>
            <p14:sldId id="532"/>
            <p14:sldId id="450"/>
            <p14:sldId id="456"/>
            <p14:sldId id="452"/>
            <p14:sldId id="453"/>
            <p14:sldId id="454"/>
            <p14:sldId id="449"/>
            <p14:sldId id="455"/>
            <p14:sldId id="432"/>
            <p14:sldId id="533"/>
            <p14:sldId id="534"/>
            <p14:sldId id="535"/>
            <p14:sldId id="433"/>
            <p14:sldId id="434"/>
            <p14:sldId id="536"/>
            <p14:sldId id="537"/>
            <p14:sldId id="538"/>
            <p14:sldId id="539"/>
            <p14:sldId id="540"/>
            <p14:sldId id="390"/>
            <p14:sldId id="420"/>
            <p14:sldId id="488"/>
            <p14:sldId id="541"/>
            <p14:sldId id="542"/>
            <p14:sldId id="370"/>
          </p14:sldIdLst>
        </p14:section>
      </p14:sectionLst>
    </p:ex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DFFFF"/>
    <a:srgbClr val="00918E"/>
    <a:srgbClr val="FFFBEB"/>
    <a:srgbClr val="FFF0C1"/>
    <a:srgbClr val="FFCC99"/>
    <a:srgbClr val="FFEBEB"/>
    <a:srgbClr val="008080"/>
    <a:srgbClr val="CCFFCC"/>
    <a:srgbClr val="FF6600"/>
    <a:srgbClr val="74B2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017" autoAdjust="0"/>
    <p:restoredTop sz="91437" autoAdjust="0"/>
  </p:normalViewPr>
  <p:slideViewPr>
    <p:cSldViewPr snapToObjects="1">
      <p:cViewPr varScale="1">
        <p:scale>
          <a:sx n="79" d="100"/>
          <a:sy n="79" d="100"/>
        </p:scale>
        <p:origin x="678" y="84"/>
      </p:cViewPr>
      <p:guideLst>
        <p:guide orient="horz" pos="180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image" Target="../media/image86.jpeg"/></Relationships>
</file>

<file path=ppt/diagrams/_rels/data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image" Target="../media/image86.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image" Target="../media/image86.jpeg"/></Relationships>
</file>

<file path=ppt/diagrams/_rels/drawing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image" Target="../media/image86.jpeg"/></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992B86-A5A0-40AF-933C-DB2F4277586E}" type="doc">
      <dgm:prSet loTypeId="urn:microsoft.com/office/officeart/2008/layout/HorizontalMultiLevelHierarchy" loCatId="hierarchy" qsTypeId="urn:microsoft.com/office/officeart/2005/8/quickstyle/simple1" qsCatId="simple" csTypeId="urn:microsoft.com/office/officeart/2005/8/colors/accent5_1" csCatId="accent5" phldr="1"/>
      <dgm:spPr/>
      <dgm:t>
        <a:bodyPr/>
        <a:lstStyle/>
        <a:p>
          <a:endParaRPr lang="es-CO"/>
        </a:p>
      </dgm:t>
    </dgm:pt>
    <dgm:pt modelId="{B06AFFC7-37FB-4CFA-8523-830443625740}">
      <dgm:prSet phldrT="[Texto]" custT="1"/>
      <dgm:spPr>
        <a:blipFill rotWithShape="0">
          <a:blip xmlns:r="http://schemas.openxmlformats.org/officeDocument/2006/relationships" r:embed="rId1"/>
          <a:tile tx="0" ty="0" sx="100000" sy="100000" flip="none" algn="tl"/>
        </a:blipFill>
      </dgm:spPr>
      <dgm:t>
        <a:bodyPr/>
        <a:lstStyle/>
        <a:p>
          <a:r>
            <a:rPr lang="es-MX" sz="2000" b="1" dirty="0">
              <a:ln/>
              <a:solidFill>
                <a:sysClr val="windowText" lastClr="000000"/>
              </a:solidFill>
              <a:effectLst/>
              <a:latin typeface="Calibri"/>
              <a:ea typeface="+mn-ea"/>
              <a:cs typeface="Arial" charset="0"/>
            </a:rPr>
            <a:t>Características </a:t>
          </a:r>
          <a:br>
            <a:rPr lang="es-MX" sz="2000" b="1" dirty="0">
              <a:ln/>
              <a:solidFill>
                <a:sysClr val="windowText" lastClr="000000"/>
              </a:solidFill>
              <a:effectLst/>
              <a:latin typeface="Calibri"/>
              <a:ea typeface="+mn-ea"/>
              <a:cs typeface="Arial" charset="0"/>
            </a:rPr>
          </a:br>
          <a:r>
            <a:rPr lang="es-MX" sz="2000" b="1" dirty="0">
              <a:ln/>
              <a:solidFill>
                <a:sysClr val="windowText" lastClr="000000"/>
              </a:solidFill>
              <a:effectLst/>
              <a:latin typeface="Calibri"/>
              <a:ea typeface="+mn-ea"/>
              <a:cs typeface="Arial" charset="0"/>
            </a:rPr>
            <a:t>de la Regulación</a:t>
          </a:r>
          <a:endParaRPr lang="es-CO" sz="2000" dirty="0"/>
        </a:p>
      </dgm:t>
    </dgm:pt>
    <dgm:pt modelId="{866A82F6-A233-464A-A33E-611DCBBE65C9}" type="parTrans" cxnId="{2F0BC6F3-3147-4A65-AB60-4A8A71F1F1E5}">
      <dgm:prSet/>
      <dgm:spPr/>
      <dgm:t>
        <a:bodyPr/>
        <a:lstStyle/>
        <a:p>
          <a:endParaRPr lang="es-CO"/>
        </a:p>
      </dgm:t>
    </dgm:pt>
    <dgm:pt modelId="{DF2AD297-970C-49A4-BD54-CAAA791DCA67}" type="sibTrans" cxnId="{2F0BC6F3-3147-4A65-AB60-4A8A71F1F1E5}">
      <dgm:prSet/>
      <dgm:spPr/>
      <dgm:t>
        <a:bodyPr/>
        <a:lstStyle/>
        <a:p>
          <a:endParaRPr lang="es-CO"/>
        </a:p>
      </dgm:t>
    </dgm:pt>
    <dgm:pt modelId="{7D490A62-47FB-42F7-A914-2B030FEFFB7A}">
      <dgm:prSet phldrT="[Texto]" custT="1"/>
      <dgm:spPr>
        <a:blipFill rotWithShape="0">
          <a:blip xmlns:r="http://schemas.openxmlformats.org/officeDocument/2006/relationships" r:embed="rId2"/>
          <a:tile tx="0" ty="0" sx="100000" sy="100000" flip="none" algn="tl"/>
        </a:blipFill>
      </dgm:spPr>
      <dgm:t>
        <a:bodyPr lIns="36000" rIns="36000"/>
        <a:lstStyle/>
        <a:p>
          <a:pPr algn="just"/>
          <a:r>
            <a:rPr lang="es-ES" sz="1400" b="1" dirty="0">
              <a:solidFill>
                <a:schemeClr val="tx2"/>
              </a:solidFill>
              <a:latin typeface="Calibri" pitchFamily="34" charset="0"/>
              <a:ea typeface="+mn-ea"/>
              <a:cs typeface="+mn-cs"/>
            </a:rPr>
            <a:t>Separación de modelos de contabilidad de acuerdo con la función económica y, en el caso de las empresas, considerando si son o no emisoras de valores</a:t>
          </a:r>
          <a:endParaRPr lang="es-CO" sz="1400" b="1" dirty="0">
            <a:solidFill>
              <a:schemeClr val="tx2"/>
            </a:solidFill>
          </a:endParaRPr>
        </a:p>
      </dgm:t>
    </dgm:pt>
    <dgm:pt modelId="{FB629528-DAA5-40D2-B86A-E19515209CC7}" type="parTrans" cxnId="{381D4FC8-41EA-4ADB-A578-3D4AD563B502}">
      <dgm:prSet/>
      <dgm:spPr/>
      <dgm:t>
        <a:bodyPr/>
        <a:lstStyle/>
        <a:p>
          <a:endParaRPr lang="es-CO"/>
        </a:p>
      </dgm:t>
    </dgm:pt>
    <dgm:pt modelId="{E6BF80E2-D862-4432-BEE8-1C5A4BE12085}" type="sibTrans" cxnId="{381D4FC8-41EA-4ADB-A578-3D4AD563B502}">
      <dgm:prSet/>
      <dgm:spPr/>
      <dgm:t>
        <a:bodyPr/>
        <a:lstStyle/>
        <a:p>
          <a:endParaRPr lang="es-CO"/>
        </a:p>
      </dgm:t>
    </dgm:pt>
    <dgm:pt modelId="{B268D25E-91A7-492E-B303-FEB3D158F71E}">
      <dgm:prSet phldrT="[Texto]" custT="1"/>
      <dgm:spPr>
        <a:blipFill rotWithShape="0">
          <a:blip xmlns:r="http://schemas.openxmlformats.org/officeDocument/2006/relationships" r:embed="rId2"/>
          <a:tile tx="0" ty="0" sx="100000" sy="100000" flip="none" algn="tl"/>
        </a:blipFill>
      </dgm:spPr>
      <dgm:t>
        <a:bodyPr lIns="36000" rIns="36000"/>
        <a:lstStyle/>
        <a:p>
          <a:pPr algn="just"/>
          <a:r>
            <a:rPr lang="es-ES" sz="1400" b="1" dirty="0">
              <a:solidFill>
                <a:schemeClr val="tx2"/>
              </a:solidFill>
              <a:latin typeface="Calibri" pitchFamily="34" charset="0"/>
              <a:ea typeface="+mn-ea"/>
              <a:cs typeface="+mn-cs"/>
            </a:rPr>
            <a:t>Para entidades de gobierno y empresas no emisoras, construcción de marcos normativos tomando como referentes las NICSP y NIIF</a:t>
          </a:r>
          <a:endParaRPr lang="es-CO" sz="1400" b="1" dirty="0">
            <a:solidFill>
              <a:schemeClr val="tx2"/>
            </a:solidFill>
          </a:endParaRPr>
        </a:p>
      </dgm:t>
    </dgm:pt>
    <dgm:pt modelId="{F8D6053C-1E2C-464D-8B89-3C06D5E4A35C}" type="parTrans" cxnId="{8F9E8935-CB29-4508-8D7D-A8546D59DF29}">
      <dgm:prSet/>
      <dgm:spPr/>
      <dgm:t>
        <a:bodyPr/>
        <a:lstStyle/>
        <a:p>
          <a:endParaRPr lang="es-CO"/>
        </a:p>
      </dgm:t>
    </dgm:pt>
    <dgm:pt modelId="{14309078-5549-4DEE-A2C9-2CE87F7F6EAD}" type="sibTrans" cxnId="{8F9E8935-CB29-4508-8D7D-A8546D59DF29}">
      <dgm:prSet/>
      <dgm:spPr/>
      <dgm:t>
        <a:bodyPr/>
        <a:lstStyle/>
        <a:p>
          <a:endParaRPr lang="es-CO"/>
        </a:p>
      </dgm:t>
    </dgm:pt>
    <dgm:pt modelId="{C144FA0B-4470-481F-954B-FAF9E3EF7788}">
      <dgm:prSet phldrT="[Texto]" custT="1"/>
      <dgm:spPr>
        <a:blipFill rotWithShape="0">
          <a:blip xmlns:r="http://schemas.openxmlformats.org/officeDocument/2006/relationships" r:embed="rId2"/>
          <a:tile tx="0" ty="0" sx="100000" sy="100000" flip="none" algn="tl"/>
        </a:blipFill>
      </dgm:spPr>
      <dgm:t>
        <a:bodyPr lIns="36000" rIns="36000"/>
        <a:lstStyle/>
        <a:p>
          <a:pPr algn="just"/>
          <a:r>
            <a:rPr lang="es-ES" sz="1400" b="1" dirty="0">
              <a:solidFill>
                <a:schemeClr val="tx2"/>
              </a:solidFill>
              <a:latin typeface="Calibri" pitchFamily="34" charset="0"/>
              <a:ea typeface="+mn-ea"/>
              <a:cs typeface="+mn-cs"/>
            </a:rPr>
            <a:t>Para entidades de gobierno y empresas no emisoras, incorporación de criterios que resulten pertinentes desde lo técnico, desde su aplicabilidad en el contexto del sector público y desde la relación costo beneficio, a través de un proceso gradual</a:t>
          </a:r>
          <a:endParaRPr lang="es-CO" sz="1400" b="1" dirty="0">
            <a:solidFill>
              <a:schemeClr val="tx2"/>
            </a:solidFill>
          </a:endParaRPr>
        </a:p>
      </dgm:t>
    </dgm:pt>
    <dgm:pt modelId="{3F33BF13-8759-4875-8AF9-182784F8188D}" type="parTrans" cxnId="{5769195F-9231-4421-B34C-3AB7FF10084D}">
      <dgm:prSet/>
      <dgm:spPr/>
      <dgm:t>
        <a:bodyPr/>
        <a:lstStyle/>
        <a:p>
          <a:endParaRPr lang="es-CO"/>
        </a:p>
      </dgm:t>
    </dgm:pt>
    <dgm:pt modelId="{41895D8C-0608-4C9D-94D0-C5F1A6E8DA03}" type="sibTrans" cxnId="{5769195F-9231-4421-B34C-3AB7FF10084D}">
      <dgm:prSet/>
      <dgm:spPr/>
      <dgm:t>
        <a:bodyPr/>
        <a:lstStyle/>
        <a:p>
          <a:endParaRPr lang="es-CO"/>
        </a:p>
      </dgm:t>
    </dgm:pt>
    <dgm:pt modelId="{6DD015EC-290A-4226-BA96-A4EE2E83B270}">
      <dgm:prSet custT="1"/>
      <dgm:spPr>
        <a:blipFill rotWithShape="0">
          <a:blip xmlns:r="http://schemas.openxmlformats.org/officeDocument/2006/relationships" r:embed="rId2"/>
          <a:tile tx="0" ty="0" sx="100000" sy="100000" flip="none" algn="tl"/>
        </a:blipFill>
      </dgm:spPr>
      <dgm:t>
        <a:bodyPr lIns="36000" rIns="36000"/>
        <a:lstStyle/>
        <a:p>
          <a:pPr algn="just"/>
          <a:r>
            <a:rPr lang="es-ES" sz="1400" b="1" dirty="0">
              <a:solidFill>
                <a:schemeClr val="tx2"/>
              </a:solidFill>
              <a:latin typeface="Calibri" pitchFamily="34" charset="0"/>
              <a:ea typeface="+mn-ea"/>
              <a:cs typeface="+mn-cs"/>
            </a:rPr>
            <a:t>Para entidades de gobierno y empresas no emisoras, definición de políticas que propendan por la uniformidad de la información</a:t>
          </a:r>
          <a:endParaRPr lang="es-CO" sz="1400" b="1" dirty="0">
            <a:solidFill>
              <a:schemeClr val="tx2"/>
            </a:solidFill>
          </a:endParaRPr>
        </a:p>
      </dgm:t>
    </dgm:pt>
    <dgm:pt modelId="{B294D2B7-588F-4B9C-957B-E8D12C3308AB}" type="parTrans" cxnId="{05787523-FC43-4F46-A9F8-4CA3E766274B}">
      <dgm:prSet/>
      <dgm:spPr/>
      <dgm:t>
        <a:bodyPr/>
        <a:lstStyle/>
        <a:p>
          <a:endParaRPr lang="es-CO"/>
        </a:p>
      </dgm:t>
    </dgm:pt>
    <dgm:pt modelId="{C0D3A58B-7B79-45E0-AD69-B87B9D96368A}" type="sibTrans" cxnId="{05787523-FC43-4F46-A9F8-4CA3E766274B}">
      <dgm:prSet/>
      <dgm:spPr/>
      <dgm:t>
        <a:bodyPr/>
        <a:lstStyle/>
        <a:p>
          <a:endParaRPr lang="es-CO"/>
        </a:p>
      </dgm:t>
    </dgm:pt>
    <dgm:pt modelId="{FC5B205F-75F6-4AEC-A265-669716D43956}">
      <dgm:prSet custT="1"/>
      <dgm:spPr>
        <a:blipFill rotWithShape="0">
          <a:blip xmlns:r="http://schemas.openxmlformats.org/officeDocument/2006/relationships" r:embed="rId2"/>
          <a:tile tx="0" ty="0" sx="100000" sy="100000" flip="none" algn="tl"/>
        </a:blipFill>
      </dgm:spPr>
      <dgm:t>
        <a:bodyPr lIns="36000" rIns="36000"/>
        <a:lstStyle/>
        <a:p>
          <a:pPr algn="just"/>
          <a:r>
            <a:rPr lang="es-ES" sz="1400" b="1" dirty="0">
              <a:solidFill>
                <a:schemeClr val="tx2"/>
              </a:solidFill>
              <a:latin typeface="Calibri" pitchFamily="34" charset="0"/>
              <a:ea typeface="+mn-ea"/>
              <a:cs typeface="+mn-cs"/>
            </a:rPr>
            <a:t>Para la empresas emisoras de valores o que captan o administran recursos del público, preparación y presentación de la información financiera bajo NIIF</a:t>
          </a:r>
          <a:endParaRPr lang="es-CO" sz="1400" b="1" dirty="0">
            <a:solidFill>
              <a:schemeClr val="tx2"/>
            </a:solidFill>
          </a:endParaRPr>
        </a:p>
      </dgm:t>
    </dgm:pt>
    <dgm:pt modelId="{48E8CBAB-F5D0-4B24-8FA0-E535BB617C97}" type="parTrans" cxnId="{FD5D62B6-D433-4428-B192-6CD257D80B01}">
      <dgm:prSet/>
      <dgm:spPr/>
      <dgm:t>
        <a:bodyPr/>
        <a:lstStyle/>
        <a:p>
          <a:endParaRPr lang="es-CO"/>
        </a:p>
      </dgm:t>
    </dgm:pt>
    <dgm:pt modelId="{E1AF03FF-A85B-42EB-AFC7-FDA3FC91772D}" type="sibTrans" cxnId="{FD5D62B6-D433-4428-B192-6CD257D80B01}">
      <dgm:prSet/>
      <dgm:spPr/>
      <dgm:t>
        <a:bodyPr/>
        <a:lstStyle/>
        <a:p>
          <a:endParaRPr lang="es-CO"/>
        </a:p>
      </dgm:t>
    </dgm:pt>
    <dgm:pt modelId="{121A6B93-80D1-4436-8B11-834F342661FF}" type="pres">
      <dgm:prSet presAssocID="{BE992B86-A5A0-40AF-933C-DB2F4277586E}" presName="Name0" presStyleCnt="0">
        <dgm:presLayoutVars>
          <dgm:chPref val="1"/>
          <dgm:dir/>
          <dgm:animOne val="branch"/>
          <dgm:animLvl val="lvl"/>
          <dgm:resizeHandles val="exact"/>
        </dgm:presLayoutVars>
      </dgm:prSet>
      <dgm:spPr/>
    </dgm:pt>
    <dgm:pt modelId="{4C3AA5AB-059C-4998-87DC-9288D6B713F2}" type="pres">
      <dgm:prSet presAssocID="{B06AFFC7-37FB-4CFA-8523-830443625740}" presName="root1" presStyleCnt="0"/>
      <dgm:spPr/>
    </dgm:pt>
    <dgm:pt modelId="{671FBE74-29FA-4A1F-ACDF-6F3AC087BBC9}" type="pres">
      <dgm:prSet presAssocID="{B06AFFC7-37FB-4CFA-8523-830443625740}" presName="LevelOneTextNode" presStyleLbl="node0" presStyleIdx="0" presStyleCnt="1" custAng="5400000" custScaleX="237478" custScaleY="49848" custLinFactNeighborX="-19229">
        <dgm:presLayoutVars>
          <dgm:chPref val="3"/>
        </dgm:presLayoutVars>
      </dgm:prSet>
      <dgm:spPr/>
    </dgm:pt>
    <dgm:pt modelId="{422B2378-4DD4-4466-A880-9A57B0A2E2DB}" type="pres">
      <dgm:prSet presAssocID="{B06AFFC7-37FB-4CFA-8523-830443625740}" presName="level2hierChild" presStyleCnt="0"/>
      <dgm:spPr/>
    </dgm:pt>
    <dgm:pt modelId="{44D9C6FF-651A-41CA-BCAA-7DEEE2940549}" type="pres">
      <dgm:prSet presAssocID="{FB629528-DAA5-40D2-B86A-E19515209CC7}" presName="conn2-1" presStyleLbl="parChTrans1D2" presStyleIdx="0" presStyleCnt="5"/>
      <dgm:spPr/>
    </dgm:pt>
    <dgm:pt modelId="{F95522B1-8ADB-4A40-BC42-D1B9A67F5F6E}" type="pres">
      <dgm:prSet presAssocID="{FB629528-DAA5-40D2-B86A-E19515209CC7}" presName="connTx" presStyleLbl="parChTrans1D2" presStyleIdx="0" presStyleCnt="5"/>
      <dgm:spPr/>
    </dgm:pt>
    <dgm:pt modelId="{42DDADE3-B1C5-46E3-9083-CA77CC1E86FF}" type="pres">
      <dgm:prSet presAssocID="{7D490A62-47FB-42F7-A914-2B030FEFFB7A}" presName="root2" presStyleCnt="0"/>
      <dgm:spPr/>
    </dgm:pt>
    <dgm:pt modelId="{25FAA211-9CE9-4B6A-AFB1-BDBE8719087F}" type="pres">
      <dgm:prSet presAssocID="{7D490A62-47FB-42F7-A914-2B030FEFFB7A}" presName="LevelTwoTextNode" presStyleLbl="node2" presStyleIdx="0" presStyleCnt="5" custScaleX="286267" custLinFactNeighborX="18544" custLinFactNeighborY="1394">
        <dgm:presLayoutVars>
          <dgm:chPref val="3"/>
        </dgm:presLayoutVars>
      </dgm:prSet>
      <dgm:spPr/>
    </dgm:pt>
    <dgm:pt modelId="{DF340B5F-9FDC-403E-9DEE-F1ACD4AB6336}" type="pres">
      <dgm:prSet presAssocID="{7D490A62-47FB-42F7-A914-2B030FEFFB7A}" presName="level3hierChild" presStyleCnt="0"/>
      <dgm:spPr/>
    </dgm:pt>
    <dgm:pt modelId="{A7CB8463-5EED-45A4-918F-667F778F71F7}" type="pres">
      <dgm:prSet presAssocID="{F8D6053C-1E2C-464D-8B89-3C06D5E4A35C}" presName="conn2-1" presStyleLbl="parChTrans1D2" presStyleIdx="1" presStyleCnt="5"/>
      <dgm:spPr/>
    </dgm:pt>
    <dgm:pt modelId="{B3D6590F-7017-47C1-BDD0-DC62BD3ADCDB}" type="pres">
      <dgm:prSet presAssocID="{F8D6053C-1E2C-464D-8B89-3C06D5E4A35C}" presName="connTx" presStyleLbl="parChTrans1D2" presStyleIdx="1" presStyleCnt="5"/>
      <dgm:spPr/>
    </dgm:pt>
    <dgm:pt modelId="{4ECEA96D-52FC-4504-B27D-706C23DE982A}" type="pres">
      <dgm:prSet presAssocID="{B268D25E-91A7-492E-B303-FEB3D158F71E}" presName="root2" presStyleCnt="0"/>
      <dgm:spPr/>
    </dgm:pt>
    <dgm:pt modelId="{77DB3F99-9157-41EC-9D7E-0F6396431F86}" type="pres">
      <dgm:prSet presAssocID="{B268D25E-91A7-492E-B303-FEB3D158F71E}" presName="LevelTwoTextNode" presStyleLbl="node2" presStyleIdx="1" presStyleCnt="5" custScaleX="286267" custLinFactNeighborX="18544" custLinFactNeighborY="1394">
        <dgm:presLayoutVars>
          <dgm:chPref val="3"/>
        </dgm:presLayoutVars>
      </dgm:prSet>
      <dgm:spPr/>
    </dgm:pt>
    <dgm:pt modelId="{D9D50778-AEA1-4E53-B7A8-BA9A507357FB}" type="pres">
      <dgm:prSet presAssocID="{B268D25E-91A7-492E-B303-FEB3D158F71E}" presName="level3hierChild" presStyleCnt="0"/>
      <dgm:spPr/>
    </dgm:pt>
    <dgm:pt modelId="{BC2473AD-EEBA-4768-9ADB-AA025D6163CD}" type="pres">
      <dgm:prSet presAssocID="{3F33BF13-8759-4875-8AF9-182784F8188D}" presName="conn2-1" presStyleLbl="parChTrans1D2" presStyleIdx="2" presStyleCnt="5"/>
      <dgm:spPr/>
    </dgm:pt>
    <dgm:pt modelId="{8AB2B216-2838-40CC-B9CF-26E3F952EE83}" type="pres">
      <dgm:prSet presAssocID="{3F33BF13-8759-4875-8AF9-182784F8188D}" presName="connTx" presStyleLbl="parChTrans1D2" presStyleIdx="2" presStyleCnt="5"/>
      <dgm:spPr/>
    </dgm:pt>
    <dgm:pt modelId="{5F1B75C3-E7EF-4526-893D-77AC33FD872D}" type="pres">
      <dgm:prSet presAssocID="{C144FA0B-4470-481F-954B-FAF9E3EF7788}" presName="root2" presStyleCnt="0"/>
      <dgm:spPr/>
    </dgm:pt>
    <dgm:pt modelId="{54290EC1-06CC-43E4-8A52-EF3555EC440C}" type="pres">
      <dgm:prSet presAssocID="{C144FA0B-4470-481F-954B-FAF9E3EF7788}" presName="LevelTwoTextNode" presStyleLbl="node2" presStyleIdx="2" presStyleCnt="5" custScaleX="286267" custScaleY="141538" custLinFactNeighborX="18544" custLinFactNeighborY="1394">
        <dgm:presLayoutVars>
          <dgm:chPref val="3"/>
        </dgm:presLayoutVars>
      </dgm:prSet>
      <dgm:spPr/>
    </dgm:pt>
    <dgm:pt modelId="{F06C9DFD-04B5-4F2A-81C7-78DC3FC1C57E}" type="pres">
      <dgm:prSet presAssocID="{C144FA0B-4470-481F-954B-FAF9E3EF7788}" presName="level3hierChild" presStyleCnt="0"/>
      <dgm:spPr/>
    </dgm:pt>
    <dgm:pt modelId="{40DF29DC-20F0-46F8-93F3-87C46B8DF249}" type="pres">
      <dgm:prSet presAssocID="{B294D2B7-588F-4B9C-957B-E8D12C3308AB}" presName="conn2-1" presStyleLbl="parChTrans1D2" presStyleIdx="3" presStyleCnt="5"/>
      <dgm:spPr/>
    </dgm:pt>
    <dgm:pt modelId="{CB2627FF-F7E5-4E13-A337-1ABDF23067D4}" type="pres">
      <dgm:prSet presAssocID="{B294D2B7-588F-4B9C-957B-E8D12C3308AB}" presName="connTx" presStyleLbl="parChTrans1D2" presStyleIdx="3" presStyleCnt="5"/>
      <dgm:spPr/>
    </dgm:pt>
    <dgm:pt modelId="{C0CC00E2-D7BA-4D54-9198-EC8315394DE5}" type="pres">
      <dgm:prSet presAssocID="{6DD015EC-290A-4226-BA96-A4EE2E83B270}" presName="root2" presStyleCnt="0"/>
      <dgm:spPr/>
    </dgm:pt>
    <dgm:pt modelId="{CE7D4E97-B8EF-4ACB-BCA8-9F5BED8B2DE8}" type="pres">
      <dgm:prSet presAssocID="{6DD015EC-290A-4226-BA96-A4EE2E83B270}" presName="LevelTwoTextNode" presStyleLbl="node2" presStyleIdx="3" presStyleCnt="5" custScaleX="286267" custLinFactNeighborX="18544" custLinFactNeighborY="1394">
        <dgm:presLayoutVars>
          <dgm:chPref val="3"/>
        </dgm:presLayoutVars>
      </dgm:prSet>
      <dgm:spPr/>
    </dgm:pt>
    <dgm:pt modelId="{962E0BEA-3CD8-4B29-B3A3-BE862E748055}" type="pres">
      <dgm:prSet presAssocID="{6DD015EC-290A-4226-BA96-A4EE2E83B270}" presName="level3hierChild" presStyleCnt="0"/>
      <dgm:spPr/>
    </dgm:pt>
    <dgm:pt modelId="{FCF521CD-AD6D-4C88-A48F-5E13F78FC8EE}" type="pres">
      <dgm:prSet presAssocID="{48E8CBAB-F5D0-4B24-8FA0-E535BB617C97}" presName="conn2-1" presStyleLbl="parChTrans1D2" presStyleIdx="4" presStyleCnt="5"/>
      <dgm:spPr/>
    </dgm:pt>
    <dgm:pt modelId="{3E43D36D-C2EE-493F-BD68-27B8904E1EE0}" type="pres">
      <dgm:prSet presAssocID="{48E8CBAB-F5D0-4B24-8FA0-E535BB617C97}" presName="connTx" presStyleLbl="parChTrans1D2" presStyleIdx="4" presStyleCnt="5"/>
      <dgm:spPr/>
    </dgm:pt>
    <dgm:pt modelId="{263D3040-B643-445F-870F-B8A8577F7B8F}" type="pres">
      <dgm:prSet presAssocID="{FC5B205F-75F6-4AEC-A265-669716D43956}" presName="root2" presStyleCnt="0"/>
      <dgm:spPr/>
    </dgm:pt>
    <dgm:pt modelId="{21B318A2-96FD-4BB9-A6AE-CAB0583A7B08}" type="pres">
      <dgm:prSet presAssocID="{FC5B205F-75F6-4AEC-A265-669716D43956}" presName="LevelTwoTextNode" presStyleLbl="node2" presStyleIdx="4" presStyleCnt="5" custScaleX="286267" custLinFactNeighborX="32421">
        <dgm:presLayoutVars>
          <dgm:chPref val="3"/>
        </dgm:presLayoutVars>
      </dgm:prSet>
      <dgm:spPr/>
    </dgm:pt>
    <dgm:pt modelId="{5D688035-D989-4866-8645-3CBCF13DD2F4}" type="pres">
      <dgm:prSet presAssocID="{FC5B205F-75F6-4AEC-A265-669716D43956}" presName="level3hierChild" presStyleCnt="0"/>
      <dgm:spPr/>
    </dgm:pt>
  </dgm:ptLst>
  <dgm:cxnLst>
    <dgm:cxn modelId="{1F26D509-F41F-4E3F-A301-A9DE149FDDF1}" type="presOf" srcId="{B268D25E-91A7-492E-B303-FEB3D158F71E}" destId="{77DB3F99-9157-41EC-9D7E-0F6396431F86}" srcOrd="0" destOrd="0" presId="urn:microsoft.com/office/officeart/2008/layout/HorizontalMultiLevelHierarchy"/>
    <dgm:cxn modelId="{05787523-FC43-4F46-A9F8-4CA3E766274B}" srcId="{B06AFFC7-37FB-4CFA-8523-830443625740}" destId="{6DD015EC-290A-4226-BA96-A4EE2E83B270}" srcOrd="3" destOrd="0" parTransId="{B294D2B7-588F-4B9C-957B-E8D12C3308AB}" sibTransId="{C0D3A58B-7B79-45E0-AD69-B87B9D96368A}"/>
    <dgm:cxn modelId="{E11D8B2F-1A66-4736-923E-486D85592E7A}" type="presOf" srcId="{48E8CBAB-F5D0-4B24-8FA0-E535BB617C97}" destId="{FCF521CD-AD6D-4C88-A48F-5E13F78FC8EE}" srcOrd="0" destOrd="0" presId="urn:microsoft.com/office/officeart/2008/layout/HorizontalMultiLevelHierarchy"/>
    <dgm:cxn modelId="{8F9E8935-CB29-4508-8D7D-A8546D59DF29}" srcId="{B06AFFC7-37FB-4CFA-8523-830443625740}" destId="{B268D25E-91A7-492E-B303-FEB3D158F71E}" srcOrd="1" destOrd="0" parTransId="{F8D6053C-1E2C-464D-8B89-3C06D5E4A35C}" sibTransId="{14309078-5549-4DEE-A2C9-2CE87F7F6EAD}"/>
    <dgm:cxn modelId="{B90A5836-2D6F-4DDB-9352-990042953DF9}" type="presOf" srcId="{FB629528-DAA5-40D2-B86A-E19515209CC7}" destId="{F95522B1-8ADB-4A40-BC42-D1B9A67F5F6E}" srcOrd="1" destOrd="0" presId="urn:microsoft.com/office/officeart/2008/layout/HorizontalMultiLevelHierarchy"/>
    <dgm:cxn modelId="{945D3B3B-64CF-4594-AECE-4B86104578F2}" type="presOf" srcId="{7D490A62-47FB-42F7-A914-2B030FEFFB7A}" destId="{25FAA211-9CE9-4B6A-AFB1-BDBE8719087F}" srcOrd="0" destOrd="0" presId="urn:microsoft.com/office/officeart/2008/layout/HorizontalMultiLevelHierarchy"/>
    <dgm:cxn modelId="{5769195F-9231-4421-B34C-3AB7FF10084D}" srcId="{B06AFFC7-37FB-4CFA-8523-830443625740}" destId="{C144FA0B-4470-481F-954B-FAF9E3EF7788}" srcOrd="2" destOrd="0" parTransId="{3F33BF13-8759-4875-8AF9-182784F8188D}" sibTransId="{41895D8C-0608-4C9D-94D0-C5F1A6E8DA03}"/>
    <dgm:cxn modelId="{9ADAF063-0A4A-47E4-AD29-521E5DEA7652}" type="presOf" srcId="{B294D2B7-588F-4B9C-957B-E8D12C3308AB}" destId="{CB2627FF-F7E5-4E13-A337-1ABDF23067D4}" srcOrd="1" destOrd="0" presId="urn:microsoft.com/office/officeart/2008/layout/HorizontalMultiLevelHierarchy"/>
    <dgm:cxn modelId="{FEEA6E6B-1F47-4752-BD74-5687A87C2A43}" type="presOf" srcId="{48E8CBAB-F5D0-4B24-8FA0-E535BB617C97}" destId="{3E43D36D-C2EE-493F-BD68-27B8904E1EE0}" srcOrd="1" destOrd="0" presId="urn:microsoft.com/office/officeart/2008/layout/HorizontalMultiLevelHierarchy"/>
    <dgm:cxn modelId="{28C44C55-9143-49D5-8295-56F9F834DF4B}" type="presOf" srcId="{F8D6053C-1E2C-464D-8B89-3C06D5E4A35C}" destId="{A7CB8463-5EED-45A4-918F-667F778F71F7}" srcOrd="0" destOrd="0" presId="urn:microsoft.com/office/officeart/2008/layout/HorizontalMultiLevelHierarchy"/>
    <dgm:cxn modelId="{8BA8B778-3997-4802-8CA9-F56B1994EB76}" type="presOf" srcId="{B06AFFC7-37FB-4CFA-8523-830443625740}" destId="{671FBE74-29FA-4A1F-ACDF-6F3AC087BBC9}" srcOrd="0" destOrd="0" presId="urn:microsoft.com/office/officeart/2008/layout/HorizontalMultiLevelHierarchy"/>
    <dgm:cxn modelId="{B90F247F-5EBE-4605-B82E-C354F93D70B1}" type="presOf" srcId="{FC5B205F-75F6-4AEC-A265-669716D43956}" destId="{21B318A2-96FD-4BB9-A6AE-CAB0583A7B08}" srcOrd="0" destOrd="0" presId="urn:microsoft.com/office/officeart/2008/layout/HorizontalMultiLevelHierarchy"/>
    <dgm:cxn modelId="{2E6CE296-C33E-49DB-A605-608645A1EFA5}" type="presOf" srcId="{6DD015EC-290A-4226-BA96-A4EE2E83B270}" destId="{CE7D4E97-B8EF-4ACB-BCA8-9F5BED8B2DE8}" srcOrd="0" destOrd="0" presId="urn:microsoft.com/office/officeart/2008/layout/HorizontalMultiLevelHierarchy"/>
    <dgm:cxn modelId="{F5C854A6-4A2D-4F38-881F-8998D193C7BF}" type="presOf" srcId="{B294D2B7-588F-4B9C-957B-E8D12C3308AB}" destId="{40DF29DC-20F0-46F8-93F3-87C46B8DF249}" srcOrd="0" destOrd="0" presId="urn:microsoft.com/office/officeart/2008/layout/HorizontalMultiLevelHierarchy"/>
    <dgm:cxn modelId="{1724F8AD-ADD7-4B58-9C61-E0D5C4FA3808}" type="presOf" srcId="{3F33BF13-8759-4875-8AF9-182784F8188D}" destId="{8AB2B216-2838-40CC-B9CF-26E3F952EE83}" srcOrd="1" destOrd="0" presId="urn:microsoft.com/office/officeart/2008/layout/HorizontalMultiLevelHierarchy"/>
    <dgm:cxn modelId="{B1D8FCAE-2CBA-44D3-8AA4-749EDBB374D6}" type="presOf" srcId="{FB629528-DAA5-40D2-B86A-E19515209CC7}" destId="{44D9C6FF-651A-41CA-BCAA-7DEEE2940549}" srcOrd="0" destOrd="0" presId="urn:microsoft.com/office/officeart/2008/layout/HorizontalMultiLevelHierarchy"/>
    <dgm:cxn modelId="{FD5D62B6-D433-4428-B192-6CD257D80B01}" srcId="{B06AFFC7-37FB-4CFA-8523-830443625740}" destId="{FC5B205F-75F6-4AEC-A265-669716D43956}" srcOrd="4" destOrd="0" parTransId="{48E8CBAB-F5D0-4B24-8FA0-E535BB617C97}" sibTransId="{E1AF03FF-A85B-42EB-AFC7-FDA3FC91772D}"/>
    <dgm:cxn modelId="{44C398B8-6AE9-4BC9-9CF0-C7F7E4AF48F5}" type="presOf" srcId="{BE992B86-A5A0-40AF-933C-DB2F4277586E}" destId="{121A6B93-80D1-4436-8B11-834F342661FF}" srcOrd="0" destOrd="0" presId="urn:microsoft.com/office/officeart/2008/layout/HorizontalMultiLevelHierarchy"/>
    <dgm:cxn modelId="{61A8B4BE-9FD9-4246-8E4E-17EA6FA7F10F}" type="presOf" srcId="{C144FA0B-4470-481F-954B-FAF9E3EF7788}" destId="{54290EC1-06CC-43E4-8A52-EF3555EC440C}" srcOrd="0" destOrd="0" presId="urn:microsoft.com/office/officeart/2008/layout/HorizontalMultiLevelHierarchy"/>
    <dgm:cxn modelId="{381D4FC8-41EA-4ADB-A578-3D4AD563B502}" srcId="{B06AFFC7-37FB-4CFA-8523-830443625740}" destId="{7D490A62-47FB-42F7-A914-2B030FEFFB7A}" srcOrd="0" destOrd="0" parTransId="{FB629528-DAA5-40D2-B86A-E19515209CC7}" sibTransId="{E6BF80E2-D862-4432-BEE8-1C5A4BE12085}"/>
    <dgm:cxn modelId="{A2F128E4-5163-4550-B0D9-0354B0856BAC}" type="presOf" srcId="{3F33BF13-8759-4875-8AF9-182784F8188D}" destId="{BC2473AD-EEBA-4768-9ADB-AA025D6163CD}" srcOrd="0" destOrd="0" presId="urn:microsoft.com/office/officeart/2008/layout/HorizontalMultiLevelHierarchy"/>
    <dgm:cxn modelId="{2F0BC6F3-3147-4A65-AB60-4A8A71F1F1E5}" srcId="{BE992B86-A5A0-40AF-933C-DB2F4277586E}" destId="{B06AFFC7-37FB-4CFA-8523-830443625740}" srcOrd="0" destOrd="0" parTransId="{866A82F6-A233-464A-A33E-611DCBBE65C9}" sibTransId="{DF2AD297-970C-49A4-BD54-CAAA791DCA67}"/>
    <dgm:cxn modelId="{DE7025FA-C9A3-4672-808D-4CE4EFAD6286}" type="presOf" srcId="{F8D6053C-1E2C-464D-8B89-3C06D5E4A35C}" destId="{B3D6590F-7017-47C1-BDD0-DC62BD3ADCDB}" srcOrd="1" destOrd="0" presId="urn:microsoft.com/office/officeart/2008/layout/HorizontalMultiLevelHierarchy"/>
    <dgm:cxn modelId="{557BEB88-3627-45E1-AD36-E4B198B4E99A}" type="presParOf" srcId="{121A6B93-80D1-4436-8B11-834F342661FF}" destId="{4C3AA5AB-059C-4998-87DC-9288D6B713F2}" srcOrd="0" destOrd="0" presId="urn:microsoft.com/office/officeart/2008/layout/HorizontalMultiLevelHierarchy"/>
    <dgm:cxn modelId="{2D88A511-F5DA-4D6C-BEBB-A8FBB372E2F8}" type="presParOf" srcId="{4C3AA5AB-059C-4998-87DC-9288D6B713F2}" destId="{671FBE74-29FA-4A1F-ACDF-6F3AC087BBC9}" srcOrd="0" destOrd="0" presId="urn:microsoft.com/office/officeart/2008/layout/HorizontalMultiLevelHierarchy"/>
    <dgm:cxn modelId="{38AB388A-9894-4079-A6B8-10EECF45B2B4}" type="presParOf" srcId="{4C3AA5AB-059C-4998-87DC-9288D6B713F2}" destId="{422B2378-4DD4-4466-A880-9A57B0A2E2DB}" srcOrd="1" destOrd="0" presId="urn:microsoft.com/office/officeart/2008/layout/HorizontalMultiLevelHierarchy"/>
    <dgm:cxn modelId="{C33B7864-98E1-42FB-BBFD-3DA8FBF4FCCC}" type="presParOf" srcId="{422B2378-4DD4-4466-A880-9A57B0A2E2DB}" destId="{44D9C6FF-651A-41CA-BCAA-7DEEE2940549}" srcOrd="0" destOrd="0" presId="urn:microsoft.com/office/officeart/2008/layout/HorizontalMultiLevelHierarchy"/>
    <dgm:cxn modelId="{8A433D2C-5E7D-45D7-9E34-187A78D2BD0C}" type="presParOf" srcId="{44D9C6FF-651A-41CA-BCAA-7DEEE2940549}" destId="{F95522B1-8ADB-4A40-BC42-D1B9A67F5F6E}" srcOrd="0" destOrd="0" presId="urn:microsoft.com/office/officeart/2008/layout/HorizontalMultiLevelHierarchy"/>
    <dgm:cxn modelId="{791FBD52-C169-4509-B022-7D1520A5837E}" type="presParOf" srcId="{422B2378-4DD4-4466-A880-9A57B0A2E2DB}" destId="{42DDADE3-B1C5-46E3-9083-CA77CC1E86FF}" srcOrd="1" destOrd="0" presId="urn:microsoft.com/office/officeart/2008/layout/HorizontalMultiLevelHierarchy"/>
    <dgm:cxn modelId="{5952C9A6-30B1-4B1A-AF64-EFABE8108D3E}" type="presParOf" srcId="{42DDADE3-B1C5-46E3-9083-CA77CC1E86FF}" destId="{25FAA211-9CE9-4B6A-AFB1-BDBE8719087F}" srcOrd="0" destOrd="0" presId="urn:microsoft.com/office/officeart/2008/layout/HorizontalMultiLevelHierarchy"/>
    <dgm:cxn modelId="{0A2CEE61-CC7B-44B1-890D-E501DE1F8E99}" type="presParOf" srcId="{42DDADE3-B1C5-46E3-9083-CA77CC1E86FF}" destId="{DF340B5F-9FDC-403E-9DEE-F1ACD4AB6336}" srcOrd="1" destOrd="0" presId="urn:microsoft.com/office/officeart/2008/layout/HorizontalMultiLevelHierarchy"/>
    <dgm:cxn modelId="{CA82F315-81B0-4BB2-B237-84FA20880892}" type="presParOf" srcId="{422B2378-4DD4-4466-A880-9A57B0A2E2DB}" destId="{A7CB8463-5EED-45A4-918F-667F778F71F7}" srcOrd="2" destOrd="0" presId="urn:microsoft.com/office/officeart/2008/layout/HorizontalMultiLevelHierarchy"/>
    <dgm:cxn modelId="{1145077F-F808-4288-8F36-4D8AA34B9A57}" type="presParOf" srcId="{A7CB8463-5EED-45A4-918F-667F778F71F7}" destId="{B3D6590F-7017-47C1-BDD0-DC62BD3ADCDB}" srcOrd="0" destOrd="0" presId="urn:microsoft.com/office/officeart/2008/layout/HorizontalMultiLevelHierarchy"/>
    <dgm:cxn modelId="{61CFF47C-E1B7-4AAC-A11F-29B17770CCC1}" type="presParOf" srcId="{422B2378-4DD4-4466-A880-9A57B0A2E2DB}" destId="{4ECEA96D-52FC-4504-B27D-706C23DE982A}" srcOrd="3" destOrd="0" presId="urn:microsoft.com/office/officeart/2008/layout/HorizontalMultiLevelHierarchy"/>
    <dgm:cxn modelId="{13D42075-7BE7-4903-B4E9-44A212EFC196}" type="presParOf" srcId="{4ECEA96D-52FC-4504-B27D-706C23DE982A}" destId="{77DB3F99-9157-41EC-9D7E-0F6396431F86}" srcOrd="0" destOrd="0" presId="urn:microsoft.com/office/officeart/2008/layout/HorizontalMultiLevelHierarchy"/>
    <dgm:cxn modelId="{09DEBB14-F2D6-4FB2-9E25-E387B4E4A714}" type="presParOf" srcId="{4ECEA96D-52FC-4504-B27D-706C23DE982A}" destId="{D9D50778-AEA1-4E53-B7A8-BA9A507357FB}" srcOrd="1" destOrd="0" presId="urn:microsoft.com/office/officeart/2008/layout/HorizontalMultiLevelHierarchy"/>
    <dgm:cxn modelId="{903D8F81-B4B0-417F-8962-297321421BE7}" type="presParOf" srcId="{422B2378-4DD4-4466-A880-9A57B0A2E2DB}" destId="{BC2473AD-EEBA-4768-9ADB-AA025D6163CD}" srcOrd="4" destOrd="0" presId="urn:microsoft.com/office/officeart/2008/layout/HorizontalMultiLevelHierarchy"/>
    <dgm:cxn modelId="{59A067A3-14E1-4CC0-8F6A-6832D718B0FD}" type="presParOf" srcId="{BC2473AD-EEBA-4768-9ADB-AA025D6163CD}" destId="{8AB2B216-2838-40CC-B9CF-26E3F952EE83}" srcOrd="0" destOrd="0" presId="urn:microsoft.com/office/officeart/2008/layout/HorizontalMultiLevelHierarchy"/>
    <dgm:cxn modelId="{ED20E4BF-A3FD-4E8B-B695-02A71ECE33FE}" type="presParOf" srcId="{422B2378-4DD4-4466-A880-9A57B0A2E2DB}" destId="{5F1B75C3-E7EF-4526-893D-77AC33FD872D}" srcOrd="5" destOrd="0" presId="urn:microsoft.com/office/officeart/2008/layout/HorizontalMultiLevelHierarchy"/>
    <dgm:cxn modelId="{E78B8773-B70E-4CBC-B1A5-62440414C631}" type="presParOf" srcId="{5F1B75C3-E7EF-4526-893D-77AC33FD872D}" destId="{54290EC1-06CC-43E4-8A52-EF3555EC440C}" srcOrd="0" destOrd="0" presId="urn:microsoft.com/office/officeart/2008/layout/HorizontalMultiLevelHierarchy"/>
    <dgm:cxn modelId="{2E2D1E82-79A0-4D65-80A2-42CF46ADB529}" type="presParOf" srcId="{5F1B75C3-E7EF-4526-893D-77AC33FD872D}" destId="{F06C9DFD-04B5-4F2A-81C7-78DC3FC1C57E}" srcOrd="1" destOrd="0" presId="urn:microsoft.com/office/officeart/2008/layout/HorizontalMultiLevelHierarchy"/>
    <dgm:cxn modelId="{7C37DCCB-299A-40BC-980F-377DDC723E62}" type="presParOf" srcId="{422B2378-4DD4-4466-A880-9A57B0A2E2DB}" destId="{40DF29DC-20F0-46F8-93F3-87C46B8DF249}" srcOrd="6" destOrd="0" presId="urn:microsoft.com/office/officeart/2008/layout/HorizontalMultiLevelHierarchy"/>
    <dgm:cxn modelId="{26899BEF-3684-4182-9F99-938ABD9A3F1E}" type="presParOf" srcId="{40DF29DC-20F0-46F8-93F3-87C46B8DF249}" destId="{CB2627FF-F7E5-4E13-A337-1ABDF23067D4}" srcOrd="0" destOrd="0" presId="urn:microsoft.com/office/officeart/2008/layout/HorizontalMultiLevelHierarchy"/>
    <dgm:cxn modelId="{376A0D7F-C03B-4FC8-9D47-CF08EC77B139}" type="presParOf" srcId="{422B2378-4DD4-4466-A880-9A57B0A2E2DB}" destId="{C0CC00E2-D7BA-4D54-9198-EC8315394DE5}" srcOrd="7" destOrd="0" presId="urn:microsoft.com/office/officeart/2008/layout/HorizontalMultiLevelHierarchy"/>
    <dgm:cxn modelId="{FDBE87EA-D203-4313-8075-998FEB218DA9}" type="presParOf" srcId="{C0CC00E2-D7BA-4D54-9198-EC8315394DE5}" destId="{CE7D4E97-B8EF-4ACB-BCA8-9F5BED8B2DE8}" srcOrd="0" destOrd="0" presId="urn:microsoft.com/office/officeart/2008/layout/HorizontalMultiLevelHierarchy"/>
    <dgm:cxn modelId="{6F9DD07D-49E8-42A2-B2FF-CD60F37F82B5}" type="presParOf" srcId="{C0CC00E2-D7BA-4D54-9198-EC8315394DE5}" destId="{962E0BEA-3CD8-4B29-B3A3-BE862E748055}" srcOrd="1" destOrd="0" presId="urn:microsoft.com/office/officeart/2008/layout/HorizontalMultiLevelHierarchy"/>
    <dgm:cxn modelId="{A93AD694-F90C-4470-9F38-C740B66A07EA}" type="presParOf" srcId="{422B2378-4DD4-4466-A880-9A57B0A2E2DB}" destId="{FCF521CD-AD6D-4C88-A48F-5E13F78FC8EE}" srcOrd="8" destOrd="0" presId="urn:microsoft.com/office/officeart/2008/layout/HorizontalMultiLevelHierarchy"/>
    <dgm:cxn modelId="{24300D32-D54C-4C78-BCC9-FF56A149119E}" type="presParOf" srcId="{FCF521CD-AD6D-4C88-A48F-5E13F78FC8EE}" destId="{3E43D36D-C2EE-493F-BD68-27B8904E1EE0}" srcOrd="0" destOrd="0" presId="urn:microsoft.com/office/officeart/2008/layout/HorizontalMultiLevelHierarchy"/>
    <dgm:cxn modelId="{6BC72108-CB44-483E-82B3-D621DCD69F08}" type="presParOf" srcId="{422B2378-4DD4-4466-A880-9A57B0A2E2DB}" destId="{263D3040-B643-445F-870F-B8A8577F7B8F}" srcOrd="9" destOrd="0" presId="urn:microsoft.com/office/officeart/2008/layout/HorizontalMultiLevelHierarchy"/>
    <dgm:cxn modelId="{C779432F-2956-4F2D-921F-CA34F00B7A9E}" type="presParOf" srcId="{263D3040-B643-445F-870F-B8A8577F7B8F}" destId="{21B318A2-96FD-4BB9-A6AE-CAB0583A7B08}" srcOrd="0" destOrd="0" presId="urn:microsoft.com/office/officeart/2008/layout/HorizontalMultiLevelHierarchy"/>
    <dgm:cxn modelId="{615F058B-4AD9-4AF7-8470-5D204A11DDB8}" type="presParOf" srcId="{263D3040-B643-445F-870F-B8A8577F7B8F}" destId="{5D688035-D989-4866-8645-3CBCF13DD2F4}"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62232D-FAFA-4B8E-8C8C-19FC086DE6A3}" type="doc">
      <dgm:prSet loTypeId="urn:microsoft.com/office/officeart/2005/8/layout/radial2" loCatId="relationship" qsTypeId="urn:microsoft.com/office/officeart/2005/8/quickstyle/3d4" qsCatId="3D" csTypeId="urn:microsoft.com/office/officeart/2005/8/colors/colorful3" csCatId="colorful" phldr="1"/>
      <dgm:spPr/>
      <dgm:t>
        <a:bodyPr/>
        <a:lstStyle/>
        <a:p>
          <a:endParaRPr lang="es-ES"/>
        </a:p>
      </dgm:t>
    </dgm:pt>
    <dgm:pt modelId="{9DF46E10-A583-4C14-BB0E-F78E0980C81E}">
      <dgm:prSet phldrT="[Texto]" custT="1"/>
      <dgm:spPr>
        <a:gradFill rotWithShape="0">
          <a:gsLst>
            <a:gs pos="0">
              <a:schemeClr val="bg1"/>
            </a:gs>
            <a:gs pos="50000">
              <a:srgbClr val="B4DE86"/>
            </a:gs>
            <a:gs pos="100000">
              <a:srgbClr val="76B531"/>
            </a:gs>
          </a:gsLst>
          <a:lin ang="5400000" scaled="0"/>
        </a:gradFill>
        <a:ln>
          <a:solidFill>
            <a:schemeClr val="tx1"/>
          </a:solidFill>
        </a:ln>
        <a:effectLst>
          <a:glow rad="63500">
            <a:schemeClr val="accent4">
              <a:satMod val="175000"/>
              <a:alpha val="40000"/>
            </a:schemeClr>
          </a:glow>
        </a:effectLst>
      </dgm:spPr>
      <dgm:t>
        <a:bodyPr/>
        <a:lstStyle/>
        <a:p>
          <a:r>
            <a:rPr lang="es-MX" sz="1700" b="0" dirty="0">
              <a:solidFill>
                <a:sysClr val="windowText" lastClr="000000"/>
              </a:solidFill>
              <a:effectLst>
                <a:outerShdw blurRad="38100" dist="38100" dir="2700000" algn="tl">
                  <a:srgbClr val="C0C0C0"/>
                </a:outerShdw>
              </a:effectLst>
              <a:latin typeface="Calibri"/>
              <a:cs typeface="+mn-cs"/>
            </a:rPr>
            <a:t>1</a:t>
          </a:r>
          <a:r>
            <a:rPr lang="es-MX" sz="1700" b="1" dirty="0">
              <a:solidFill>
                <a:sysClr val="windowText" lastClr="000000"/>
              </a:solidFill>
              <a:effectLst>
                <a:outerShdw blurRad="38100" dist="38100" dir="2700000" algn="tl">
                  <a:srgbClr val="C0C0C0"/>
                </a:outerShdw>
              </a:effectLst>
              <a:latin typeface="Calibri"/>
              <a:cs typeface="+mn-cs"/>
            </a:rPr>
            <a:t>. Empresas que cotizan en el mercado de valores, o que captan o administran ahorro del público</a:t>
          </a:r>
          <a:endParaRPr lang="es-ES" sz="1700" b="1" dirty="0"/>
        </a:p>
      </dgm:t>
    </dgm:pt>
    <dgm:pt modelId="{AF211E25-4738-4034-A58A-C2733435E09F}" type="parTrans" cxnId="{DCB1DAC2-858B-43AA-8FB7-E7047D956872}">
      <dgm:prSet/>
      <dgm:spPr/>
      <dgm:t>
        <a:bodyPr/>
        <a:lstStyle/>
        <a:p>
          <a:endParaRPr lang="es-ES" sz="1900"/>
        </a:p>
      </dgm:t>
    </dgm:pt>
    <dgm:pt modelId="{12FCC170-E7E4-4CAF-941F-D50F94DAF2FB}" type="sibTrans" cxnId="{DCB1DAC2-858B-43AA-8FB7-E7047D956872}">
      <dgm:prSet/>
      <dgm:spPr/>
      <dgm:t>
        <a:bodyPr/>
        <a:lstStyle/>
        <a:p>
          <a:endParaRPr lang="es-ES" sz="1900"/>
        </a:p>
      </dgm:t>
    </dgm:pt>
    <dgm:pt modelId="{CD02E64A-805D-41E6-9618-D62982B94046}">
      <dgm:prSet phldrT="[Texto]" custT="1"/>
      <dgm:spPr>
        <a:gradFill rotWithShape="0">
          <a:gsLst>
            <a:gs pos="0">
              <a:schemeClr val="bg1"/>
            </a:gs>
            <a:gs pos="50000">
              <a:schemeClr val="accent6">
                <a:lumMod val="20000"/>
                <a:lumOff val="80000"/>
              </a:schemeClr>
            </a:gs>
            <a:gs pos="100000">
              <a:schemeClr val="accent6">
                <a:lumMod val="60000"/>
                <a:lumOff val="40000"/>
              </a:schemeClr>
            </a:gs>
          </a:gsLst>
          <a:lin ang="5400000" scaled="0"/>
        </a:gradFill>
        <a:ln>
          <a:solidFill>
            <a:schemeClr val="tx1"/>
          </a:solidFill>
        </a:ln>
        <a:effectLst>
          <a:glow rad="63500">
            <a:schemeClr val="accent4">
              <a:satMod val="175000"/>
              <a:alpha val="40000"/>
            </a:schemeClr>
          </a:glow>
        </a:effectLst>
      </dgm:spPr>
      <dgm:t>
        <a:bodyPr/>
        <a:lstStyle/>
        <a:p>
          <a:r>
            <a:rPr lang="es-MX" sz="1700" b="1" dirty="0">
              <a:solidFill>
                <a:sysClr val="windowText" lastClr="000000"/>
              </a:solidFill>
              <a:effectLst>
                <a:outerShdw blurRad="38100" dist="38100" dir="2700000" algn="tl">
                  <a:srgbClr val="C0C0C0"/>
                </a:outerShdw>
              </a:effectLst>
              <a:latin typeface="Calibri"/>
              <a:cs typeface="+mn-cs"/>
            </a:rPr>
            <a:t>2. Empresas que no cotizan en el mercado de valores, y que no captan ni administran ahorro del público</a:t>
          </a:r>
          <a:endParaRPr lang="es-ES" sz="1700" b="1" dirty="0"/>
        </a:p>
      </dgm:t>
    </dgm:pt>
    <dgm:pt modelId="{A4EB43E1-84F9-4518-8458-6AE7597D75B1}" type="parTrans" cxnId="{468E45B2-CF59-4A03-B8F7-90D9F322BA3F}">
      <dgm:prSet/>
      <dgm:spPr/>
      <dgm:t>
        <a:bodyPr/>
        <a:lstStyle/>
        <a:p>
          <a:endParaRPr lang="es-ES" sz="1900"/>
        </a:p>
      </dgm:t>
    </dgm:pt>
    <dgm:pt modelId="{1DDC7D43-43D3-4078-B49C-32BCCE31D429}" type="sibTrans" cxnId="{468E45B2-CF59-4A03-B8F7-90D9F322BA3F}">
      <dgm:prSet/>
      <dgm:spPr/>
      <dgm:t>
        <a:bodyPr/>
        <a:lstStyle/>
        <a:p>
          <a:endParaRPr lang="es-ES" sz="1900"/>
        </a:p>
      </dgm:t>
    </dgm:pt>
    <dgm:pt modelId="{036FE566-7592-4280-B2AC-79B6C09B8864}">
      <dgm:prSet phldrT="[Texto]" custT="1"/>
      <dgm:spPr>
        <a:gradFill rotWithShape="0">
          <a:gsLst>
            <a:gs pos="0">
              <a:schemeClr val="bg1"/>
            </a:gs>
            <a:gs pos="50000">
              <a:srgbClr val="FFB7B7"/>
            </a:gs>
            <a:gs pos="100000">
              <a:srgbClr val="FF8181"/>
            </a:gs>
          </a:gsLst>
          <a:lin ang="5400000" scaled="0"/>
        </a:gradFill>
        <a:ln>
          <a:solidFill>
            <a:schemeClr val="tx1"/>
          </a:solidFill>
        </a:ln>
        <a:effectLst>
          <a:glow rad="63500">
            <a:schemeClr val="accent4">
              <a:satMod val="175000"/>
              <a:alpha val="40000"/>
            </a:schemeClr>
          </a:glow>
        </a:effectLst>
      </dgm:spPr>
      <dgm:t>
        <a:bodyPr/>
        <a:lstStyle/>
        <a:p>
          <a:r>
            <a:rPr lang="es-ES" sz="2400" b="1" dirty="0">
              <a:solidFill>
                <a:schemeClr val="tx1"/>
              </a:solidFill>
              <a:latin typeface="Calibri" panose="020F0502020204030204" pitchFamily="34" charset="0"/>
            </a:rPr>
            <a:t>3. Entidades de gobierno </a:t>
          </a:r>
        </a:p>
      </dgm:t>
    </dgm:pt>
    <dgm:pt modelId="{8D52007B-04F7-4809-9EFF-C41160ACC4F1}" type="parTrans" cxnId="{7D8EC62B-8834-42B9-BBC2-1AEAC48A37D5}">
      <dgm:prSet/>
      <dgm:spPr/>
      <dgm:t>
        <a:bodyPr/>
        <a:lstStyle/>
        <a:p>
          <a:endParaRPr lang="es-ES" sz="1900"/>
        </a:p>
      </dgm:t>
    </dgm:pt>
    <dgm:pt modelId="{7E1F5562-4D5D-4614-8649-2FB7583DF66B}" type="sibTrans" cxnId="{7D8EC62B-8834-42B9-BBC2-1AEAC48A37D5}">
      <dgm:prSet/>
      <dgm:spPr/>
      <dgm:t>
        <a:bodyPr/>
        <a:lstStyle/>
        <a:p>
          <a:endParaRPr lang="es-ES" sz="1900"/>
        </a:p>
      </dgm:t>
    </dgm:pt>
    <dgm:pt modelId="{959930D8-02B3-4AB6-858E-0A8BCB48164F}" type="pres">
      <dgm:prSet presAssocID="{C262232D-FAFA-4B8E-8C8C-19FC086DE6A3}" presName="composite" presStyleCnt="0">
        <dgm:presLayoutVars>
          <dgm:chMax val="5"/>
          <dgm:dir/>
          <dgm:animLvl val="ctr"/>
          <dgm:resizeHandles val="exact"/>
        </dgm:presLayoutVars>
      </dgm:prSet>
      <dgm:spPr/>
    </dgm:pt>
    <dgm:pt modelId="{FCCB4666-85D5-43AB-A3F5-8FF69B0D82EF}" type="pres">
      <dgm:prSet presAssocID="{C262232D-FAFA-4B8E-8C8C-19FC086DE6A3}" presName="cycle" presStyleCnt="0"/>
      <dgm:spPr/>
    </dgm:pt>
    <dgm:pt modelId="{052B49CE-7C29-4ADB-8E02-1DEC9A1415EB}" type="pres">
      <dgm:prSet presAssocID="{C262232D-FAFA-4B8E-8C8C-19FC086DE6A3}" presName="centerShape" presStyleCnt="0"/>
      <dgm:spPr/>
    </dgm:pt>
    <dgm:pt modelId="{41CBC5EF-B56F-494A-8939-980D2B9D1EDF}" type="pres">
      <dgm:prSet presAssocID="{C262232D-FAFA-4B8E-8C8C-19FC086DE6A3}" presName="connSite" presStyleLbl="node1" presStyleIdx="0" presStyleCnt="4"/>
      <dgm:spPr/>
    </dgm:pt>
    <dgm:pt modelId="{8CC992E8-A0C8-476F-9F40-4E8F09CEECCF}" type="pres">
      <dgm:prSet presAssocID="{C262232D-FAFA-4B8E-8C8C-19FC086DE6A3}" presName="visible" presStyleLbl="node1" presStyleIdx="0" presStyleCnt="4" custScaleX="83792" custScaleY="124800" custLinFactNeighborY="-5865"/>
      <dgm:spPr>
        <a:gradFill rotWithShape="0">
          <a:gsLst>
            <a:gs pos="0">
              <a:schemeClr val="bg1"/>
            </a:gs>
            <a:gs pos="50000">
              <a:schemeClr val="accent6">
                <a:lumMod val="75000"/>
              </a:schemeClr>
            </a:gs>
            <a:gs pos="100000">
              <a:schemeClr val="accent6">
                <a:lumMod val="50000"/>
              </a:schemeClr>
            </a:gs>
          </a:gsLst>
          <a:lin ang="5400000" scaled="0"/>
        </a:gradFill>
        <a:scene3d>
          <a:camera prst="isometricTopUp">
            <a:rot lat="19068106" lon="20682644" rev="1931798"/>
          </a:camera>
          <a:lightRig rig="harsh" dir="t"/>
        </a:scene3d>
        <a:sp3d prstMaterial="clear">
          <a:bevelT w="127000" h="25400" prst="artDeco"/>
          <a:bevelB w="114300" prst="hardEdge"/>
        </a:sp3d>
      </dgm:spPr>
    </dgm:pt>
    <dgm:pt modelId="{F6CC1EB0-ABCB-44B4-8579-08A554B2F6CD}" type="pres">
      <dgm:prSet presAssocID="{AF211E25-4738-4034-A58A-C2733435E09F}" presName="Name25" presStyleLbl="parChTrans1D1" presStyleIdx="0" presStyleCnt="3"/>
      <dgm:spPr/>
    </dgm:pt>
    <dgm:pt modelId="{1356F96D-77F2-48B3-8353-640EDFF686F7}" type="pres">
      <dgm:prSet presAssocID="{9DF46E10-A583-4C14-BB0E-F78E0980C81E}" presName="node" presStyleCnt="0"/>
      <dgm:spPr/>
    </dgm:pt>
    <dgm:pt modelId="{1E02EFE4-F98A-4C9F-8D40-C3EDA9D04BF9}" type="pres">
      <dgm:prSet presAssocID="{9DF46E10-A583-4C14-BB0E-F78E0980C81E}" presName="parentNode" presStyleLbl="node1" presStyleIdx="1" presStyleCnt="4" custScaleX="270361" custLinFactX="32592" custLinFactNeighborX="100000" custLinFactNeighborY="-114">
        <dgm:presLayoutVars>
          <dgm:chMax val="1"/>
          <dgm:bulletEnabled val="1"/>
        </dgm:presLayoutVars>
      </dgm:prSet>
      <dgm:spPr/>
    </dgm:pt>
    <dgm:pt modelId="{68493437-8682-438F-97A3-4D236F9B846C}" type="pres">
      <dgm:prSet presAssocID="{9DF46E10-A583-4C14-BB0E-F78E0980C81E}" presName="childNode" presStyleLbl="revTx" presStyleIdx="0" presStyleCnt="0">
        <dgm:presLayoutVars>
          <dgm:bulletEnabled val="1"/>
        </dgm:presLayoutVars>
      </dgm:prSet>
      <dgm:spPr/>
    </dgm:pt>
    <dgm:pt modelId="{FA9F25C7-5FCF-4FFD-86EA-D574DC3E22F3}" type="pres">
      <dgm:prSet presAssocID="{A4EB43E1-84F9-4518-8458-6AE7597D75B1}" presName="Name25" presStyleLbl="parChTrans1D1" presStyleIdx="1" presStyleCnt="3"/>
      <dgm:spPr/>
    </dgm:pt>
    <dgm:pt modelId="{19898688-C174-4E10-A236-D6989DE48053}" type="pres">
      <dgm:prSet presAssocID="{CD02E64A-805D-41E6-9618-D62982B94046}" presName="node" presStyleCnt="0"/>
      <dgm:spPr/>
    </dgm:pt>
    <dgm:pt modelId="{4CBEE7F2-FA8F-455D-899D-D2E2389A34C1}" type="pres">
      <dgm:prSet presAssocID="{CD02E64A-805D-41E6-9618-D62982B94046}" presName="parentNode" presStyleLbl="node1" presStyleIdx="2" presStyleCnt="4" custScaleX="283137" custScaleY="107476" custLinFactX="6622" custLinFactNeighborX="100000" custLinFactNeighborY="-9655">
        <dgm:presLayoutVars>
          <dgm:chMax val="1"/>
          <dgm:bulletEnabled val="1"/>
        </dgm:presLayoutVars>
      </dgm:prSet>
      <dgm:spPr/>
    </dgm:pt>
    <dgm:pt modelId="{66445095-13CE-4215-A68E-3EADCCD396C6}" type="pres">
      <dgm:prSet presAssocID="{CD02E64A-805D-41E6-9618-D62982B94046}" presName="childNode" presStyleLbl="revTx" presStyleIdx="0" presStyleCnt="0">
        <dgm:presLayoutVars>
          <dgm:bulletEnabled val="1"/>
        </dgm:presLayoutVars>
      </dgm:prSet>
      <dgm:spPr/>
    </dgm:pt>
    <dgm:pt modelId="{245F6F13-71EA-44A2-A0FE-712885068A4F}" type="pres">
      <dgm:prSet presAssocID="{8D52007B-04F7-4809-9EFF-C41160ACC4F1}" presName="Name25" presStyleLbl="parChTrans1D1" presStyleIdx="2" presStyleCnt="3"/>
      <dgm:spPr/>
    </dgm:pt>
    <dgm:pt modelId="{CD85E822-E639-44B9-A75E-28464151390E}" type="pres">
      <dgm:prSet presAssocID="{036FE566-7592-4280-B2AC-79B6C09B8864}" presName="node" presStyleCnt="0"/>
      <dgm:spPr/>
    </dgm:pt>
    <dgm:pt modelId="{E43465F4-A339-482C-87DC-E675E3944F47}" type="pres">
      <dgm:prSet presAssocID="{036FE566-7592-4280-B2AC-79B6C09B8864}" presName="parentNode" presStyleLbl="node1" presStyleIdx="3" presStyleCnt="4" custScaleX="273327" custLinFactX="34100" custLinFactNeighborX="100000" custLinFactNeighborY="-21326">
        <dgm:presLayoutVars>
          <dgm:chMax val="1"/>
          <dgm:bulletEnabled val="1"/>
        </dgm:presLayoutVars>
      </dgm:prSet>
      <dgm:spPr/>
    </dgm:pt>
    <dgm:pt modelId="{2023C73D-EE00-4A76-8AAC-53DBAD8EEC59}" type="pres">
      <dgm:prSet presAssocID="{036FE566-7592-4280-B2AC-79B6C09B8864}" presName="childNode" presStyleLbl="revTx" presStyleIdx="0" presStyleCnt="0">
        <dgm:presLayoutVars>
          <dgm:bulletEnabled val="1"/>
        </dgm:presLayoutVars>
      </dgm:prSet>
      <dgm:spPr/>
    </dgm:pt>
  </dgm:ptLst>
  <dgm:cxnLst>
    <dgm:cxn modelId="{7D8EC62B-8834-42B9-BBC2-1AEAC48A37D5}" srcId="{C262232D-FAFA-4B8E-8C8C-19FC086DE6A3}" destId="{036FE566-7592-4280-B2AC-79B6C09B8864}" srcOrd="2" destOrd="0" parTransId="{8D52007B-04F7-4809-9EFF-C41160ACC4F1}" sibTransId="{7E1F5562-4D5D-4614-8649-2FB7583DF66B}"/>
    <dgm:cxn modelId="{6FEF2635-B850-4DED-A693-91DA773BA1DF}" type="presOf" srcId="{8D52007B-04F7-4809-9EFF-C41160ACC4F1}" destId="{245F6F13-71EA-44A2-A0FE-712885068A4F}" srcOrd="0" destOrd="0" presId="urn:microsoft.com/office/officeart/2005/8/layout/radial2"/>
    <dgm:cxn modelId="{8D968091-BEFC-4246-93C7-D12138B37A0B}" type="presOf" srcId="{AF211E25-4738-4034-A58A-C2733435E09F}" destId="{F6CC1EB0-ABCB-44B4-8579-08A554B2F6CD}" srcOrd="0" destOrd="0" presId="urn:microsoft.com/office/officeart/2005/8/layout/radial2"/>
    <dgm:cxn modelId="{5953F392-97FD-4117-930F-09A718086212}" type="presOf" srcId="{CD02E64A-805D-41E6-9618-D62982B94046}" destId="{4CBEE7F2-FA8F-455D-899D-D2E2389A34C1}" srcOrd="0" destOrd="0" presId="urn:microsoft.com/office/officeart/2005/8/layout/radial2"/>
    <dgm:cxn modelId="{468E45B2-CF59-4A03-B8F7-90D9F322BA3F}" srcId="{C262232D-FAFA-4B8E-8C8C-19FC086DE6A3}" destId="{CD02E64A-805D-41E6-9618-D62982B94046}" srcOrd="1" destOrd="0" parTransId="{A4EB43E1-84F9-4518-8458-6AE7597D75B1}" sibTransId="{1DDC7D43-43D3-4078-B49C-32BCCE31D429}"/>
    <dgm:cxn modelId="{DCBD69B4-895A-4B24-A104-126C823F2F93}" type="presOf" srcId="{C262232D-FAFA-4B8E-8C8C-19FC086DE6A3}" destId="{959930D8-02B3-4AB6-858E-0A8BCB48164F}" srcOrd="0" destOrd="0" presId="urn:microsoft.com/office/officeart/2005/8/layout/radial2"/>
    <dgm:cxn modelId="{1BCAAABF-5E52-4CA9-A3D1-369ECB3B4B17}" type="presOf" srcId="{9DF46E10-A583-4C14-BB0E-F78E0980C81E}" destId="{1E02EFE4-F98A-4C9F-8D40-C3EDA9D04BF9}" srcOrd="0" destOrd="0" presId="urn:microsoft.com/office/officeart/2005/8/layout/radial2"/>
    <dgm:cxn modelId="{DCB1DAC2-858B-43AA-8FB7-E7047D956872}" srcId="{C262232D-FAFA-4B8E-8C8C-19FC086DE6A3}" destId="{9DF46E10-A583-4C14-BB0E-F78E0980C81E}" srcOrd="0" destOrd="0" parTransId="{AF211E25-4738-4034-A58A-C2733435E09F}" sibTransId="{12FCC170-E7E4-4CAF-941F-D50F94DAF2FB}"/>
    <dgm:cxn modelId="{A6FECBEF-7309-4252-876C-B660895AC828}" type="presOf" srcId="{036FE566-7592-4280-B2AC-79B6C09B8864}" destId="{E43465F4-A339-482C-87DC-E675E3944F47}" srcOrd="0" destOrd="0" presId="urn:microsoft.com/office/officeart/2005/8/layout/radial2"/>
    <dgm:cxn modelId="{95AC9FFE-F448-4990-9022-CB0DE09B54B0}" type="presOf" srcId="{A4EB43E1-84F9-4518-8458-6AE7597D75B1}" destId="{FA9F25C7-5FCF-4FFD-86EA-D574DC3E22F3}" srcOrd="0" destOrd="0" presId="urn:microsoft.com/office/officeart/2005/8/layout/radial2"/>
    <dgm:cxn modelId="{D25D7FA0-1240-4DE4-95A4-0CF6C7B3310C}" type="presParOf" srcId="{959930D8-02B3-4AB6-858E-0A8BCB48164F}" destId="{FCCB4666-85D5-43AB-A3F5-8FF69B0D82EF}" srcOrd="0" destOrd="0" presId="urn:microsoft.com/office/officeart/2005/8/layout/radial2"/>
    <dgm:cxn modelId="{DE44273A-28B3-4159-8DCF-C80BE4202EEB}" type="presParOf" srcId="{FCCB4666-85D5-43AB-A3F5-8FF69B0D82EF}" destId="{052B49CE-7C29-4ADB-8E02-1DEC9A1415EB}" srcOrd="0" destOrd="0" presId="urn:microsoft.com/office/officeart/2005/8/layout/radial2"/>
    <dgm:cxn modelId="{F8A8F7A7-42EE-4C3C-B705-53F96A6A2525}" type="presParOf" srcId="{052B49CE-7C29-4ADB-8E02-1DEC9A1415EB}" destId="{41CBC5EF-B56F-494A-8939-980D2B9D1EDF}" srcOrd="0" destOrd="0" presId="urn:microsoft.com/office/officeart/2005/8/layout/radial2"/>
    <dgm:cxn modelId="{9393F20E-C260-4159-B852-688498D329AE}" type="presParOf" srcId="{052B49CE-7C29-4ADB-8E02-1DEC9A1415EB}" destId="{8CC992E8-A0C8-476F-9F40-4E8F09CEECCF}" srcOrd="1" destOrd="0" presId="urn:microsoft.com/office/officeart/2005/8/layout/radial2"/>
    <dgm:cxn modelId="{C27D32CF-AC2F-423E-A32D-000888EF66C3}" type="presParOf" srcId="{FCCB4666-85D5-43AB-A3F5-8FF69B0D82EF}" destId="{F6CC1EB0-ABCB-44B4-8579-08A554B2F6CD}" srcOrd="1" destOrd="0" presId="urn:microsoft.com/office/officeart/2005/8/layout/radial2"/>
    <dgm:cxn modelId="{1215FB27-0000-4EB3-86F0-A187E951F566}" type="presParOf" srcId="{FCCB4666-85D5-43AB-A3F5-8FF69B0D82EF}" destId="{1356F96D-77F2-48B3-8353-640EDFF686F7}" srcOrd="2" destOrd="0" presId="urn:microsoft.com/office/officeart/2005/8/layout/radial2"/>
    <dgm:cxn modelId="{20E8209D-D651-4101-896F-B3CC05CC94FC}" type="presParOf" srcId="{1356F96D-77F2-48B3-8353-640EDFF686F7}" destId="{1E02EFE4-F98A-4C9F-8D40-C3EDA9D04BF9}" srcOrd="0" destOrd="0" presId="urn:microsoft.com/office/officeart/2005/8/layout/radial2"/>
    <dgm:cxn modelId="{C45C5931-DF59-4D4E-A0B3-AC887F6E3B86}" type="presParOf" srcId="{1356F96D-77F2-48B3-8353-640EDFF686F7}" destId="{68493437-8682-438F-97A3-4D236F9B846C}" srcOrd="1" destOrd="0" presId="urn:microsoft.com/office/officeart/2005/8/layout/radial2"/>
    <dgm:cxn modelId="{848DF349-127E-4886-942E-E575B867C15A}" type="presParOf" srcId="{FCCB4666-85D5-43AB-A3F5-8FF69B0D82EF}" destId="{FA9F25C7-5FCF-4FFD-86EA-D574DC3E22F3}" srcOrd="3" destOrd="0" presId="urn:microsoft.com/office/officeart/2005/8/layout/radial2"/>
    <dgm:cxn modelId="{107AE8C0-33C5-493A-BBD7-4C8098D89603}" type="presParOf" srcId="{FCCB4666-85D5-43AB-A3F5-8FF69B0D82EF}" destId="{19898688-C174-4E10-A236-D6989DE48053}" srcOrd="4" destOrd="0" presId="urn:microsoft.com/office/officeart/2005/8/layout/radial2"/>
    <dgm:cxn modelId="{7562D909-0891-4D11-92B6-8D53C160893F}" type="presParOf" srcId="{19898688-C174-4E10-A236-D6989DE48053}" destId="{4CBEE7F2-FA8F-455D-899D-D2E2389A34C1}" srcOrd="0" destOrd="0" presId="urn:microsoft.com/office/officeart/2005/8/layout/radial2"/>
    <dgm:cxn modelId="{0031599C-944D-4038-9DA6-3216A1D6283C}" type="presParOf" srcId="{19898688-C174-4E10-A236-D6989DE48053}" destId="{66445095-13CE-4215-A68E-3EADCCD396C6}" srcOrd="1" destOrd="0" presId="urn:microsoft.com/office/officeart/2005/8/layout/radial2"/>
    <dgm:cxn modelId="{F46457E5-4657-4A16-B42A-2954B984C907}" type="presParOf" srcId="{FCCB4666-85D5-43AB-A3F5-8FF69B0D82EF}" destId="{245F6F13-71EA-44A2-A0FE-712885068A4F}" srcOrd="5" destOrd="0" presId="urn:microsoft.com/office/officeart/2005/8/layout/radial2"/>
    <dgm:cxn modelId="{8D89F339-4610-48A8-A3BC-C529900317C7}" type="presParOf" srcId="{FCCB4666-85D5-43AB-A3F5-8FF69B0D82EF}" destId="{CD85E822-E639-44B9-A75E-28464151390E}" srcOrd="6" destOrd="0" presId="urn:microsoft.com/office/officeart/2005/8/layout/radial2"/>
    <dgm:cxn modelId="{8251BCB9-5CB1-4BED-BD8B-BCEF2D87304A}" type="presParOf" srcId="{CD85E822-E639-44B9-A75E-28464151390E}" destId="{E43465F4-A339-482C-87DC-E675E3944F47}" srcOrd="0" destOrd="0" presId="urn:microsoft.com/office/officeart/2005/8/layout/radial2"/>
    <dgm:cxn modelId="{3F180125-D984-4DA5-BA52-BFF3FC981E2C}" type="presParOf" srcId="{CD85E822-E639-44B9-A75E-28464151390E}" destId="{2023C73D-EE00-4A76-8AAC-53DBAD8EEC5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992B86-A5A0-40AF-933C-DB2F4277586E}" type="doc">
      <dgm:prSet loTypeId="urn:microsoft.com/office/officeart/2008/layout/HorizontalMultiLevelHierarchy" loCatId="hierarchy" qsTypeId="urn:microsoft.com/office/officeart/2005/8/quickstyle/simple1" qsCatId="simple" csTypeId="urn:microsoft.com/office/officeart/2005/8/colors/accent5_1" csCatId="accent5" phldr="1"/>
      <dgm:spPr/>
      <dgm:t>
        <a:bodyPr/>
        <a:lstStyle/>
        <a:p>
          <a:endParaRPr lang="es-CO"/>
        </a:p>
      </dgm:t>
    </dgm:pt>
    <dgm:pt modelId="{B06AFFC7-37FB-4CFA-8523-830443625740}">
      <dgm:prSet phldrT="[Texto]" custT="1"/>
      <dgm:spPr>
        <a:blipFill rotWithShape="0">
          <a:blip xmlns:r="http://schemas.openxmlformats.org/officeDocument/2006/relationships" r:embed="rId1"/>
          <a:tile tx="0" ty="0" sx="100000" sy="100000" flip="none" algn="tl"/>
        </a:blipFill>
        <a:ln>
          <a:solidFill>
            <a:schemeClr val="accent2">
              <a:lumMod val="75000"/>
            </a:schemeClr>
          </a:solidFill>
        </a:ln>
        <a:effectLst>
          <a:glow rad="63500">
            <a:schemeClr val="accent6">
              <a:satMod val="175000"/>
              <a:alpha val="40000"/>
            </a:schemeClr>
          </a:glow>
        </a:effectLst>
      </dgm:spPr>
      <dgm:t>
        <a:bodyPr/>
        <a:lstStyle/>
        <a:p>
          <a:r>
            <a:rPr lang="es-CO" sz="2800" b="1" dirty="0"/>
            <a:t>M E T A S</a:t>
          </a:r>
        </a:p>
      </dgm:t>
    </dgm:pt>
    <dgm:pt modelId="{866A82F6-A233-464A-A33E-611DCBBE65C9}" type="parTrans" cxnId="{2F0BC6F3-3147-4A65-AB60-4A8A71F1F1E5}">
      <dgm:prSet/>
      <dgm:spPr/>
      <dgm:t>
        <a:bodyPr/>
        <a:lstStyle/>
        <a:p>
          <a:endParaRPr lang="es-CO"/>
        </a:p>
      </dgm:t>
    </dgm:pt>
    <dgm:pt modelId="{DF2AD297-970C-49A4-BD54-CAAA791DCA67}" type="sibTrans" cxnId="{2F0BC6F3-3147-4A65-AB60-4A8A71F1F1E5}">
      <dgm:prSet/>
      <dgm:spPr/>
      <dgm:t>
        <a:bodyPr/>
        <a:lstStyle/>
        <a:p>
          <a:endParaRPr lang="es-CO"/>
        </a:p>
      </dgm:t>
    </dgm:pt>
    <dgm:pt modelId="{7D490A62-47FB-42F7-A914-2B030FEFFB7A}">
      <dgm:prSet phldrT="[Texto]" custT="1"/>
      <dgm:spPr>
        <a:blipFill rotWithShape="0">
          <a:blip xmlns:r="http://schemas.openxmlformats.org/officeDocument/2006/relationships" r:embed="rId2"/>
          <a:tile tx="0" ty="0" sx="100000" sy="100000" flip="none" algn="tl"/>
        </a:blipFill>
      </dgm:spPr>
      <dgm:t>
        <a:bodyPr lIns="36000" rIns="36000"/>
        <a:lstStyle/>
        <a:p>
          <a:pPr algn="just"/>
          <a:r>
            <a:rPr lang="es-CO" sz="1600" b="1" dirty="0">
              <a:solidFill>
                <a:schemeClr val="tx2"/>
              </a:solidFill>
            </a:rPr>
            <a:t>Expedición de guías, procedimientos y doctrina contable pública y ejecución de programas de capacitación para la aplicación de los marcos normativos.</a:t>
          </a:r>
        </a:p>
      </dgm:t>
    </dgm:pt>
    <dgm:pt modelId="{FB629528-DAA5-40D2-B86A-E19515209CC7}" type="parTrans" cxnId="{381D4FC8-41EA-4ADB-A578-3D4AD563B502}">
      <dgm:prSet/>
      <dgm:spPr/>
      <dgm:t>
        <a:bodyPr/>
        <a:lstStyle/>
        <a:p>
          <a:endParaRPr lang="es-CO"/>
        </a:p>
      </dgm:t>
    </dgm:pt>
    <dgm:pt modelId="{E6BF80E2-D862-4432-BEE8-1C5A4BE12085}" type="sibTrans" cxnId="{381D4FC8-41EA-4ADB-A578-3D4AD563B502}">
      <dgm:prSet/>
      <dgm:spPr/>
      <dgm:t>
        <a:bodyPr/>
        <a:lstStyle/>
        <a:p>
          <a:endParaRPr lang="es-CO"/>
        </a:p>
      </dgm:t>
    </dgm:pt>
    <dgm:pt modelId="{B268D25E-91A7-492E-B303-FEB3D158F71E}">
      <dgm:prSet phldrT="[Texto]" custT="1"/>
      <dgm:spPr>
        <a:blipFill rotWithShape="0">
          <a:blip xmlns:r="http://schemas.openxmlformats.org/officeDocument/2006/relationships" r:embed="rId2"/>
          <a:tile tx="0" ty="0" sx="100000" sy="100000" flip="none" algn="tl"/>
        </a:blipFill>
      </dgm:spPr>
      <dgm:t>
        <a:bodyPr lIns="36000" rIns="36000"/>
        <a:lstStyle/>
        <a:p>
          <a:pPr algn="just"/>
          <a:r>
            <a:rPr lang="es-CO" sz="1600" b="1" dirty="0">
              <a:solidFill>
                <a:schemeClr val="tx2"/>
              </a:solidFill>
            </a:rPr>
            <a:t>Regulación del  proceso contable y el sistema documental contable</a:t>
          </a:r>
        </a:p>
      </dgm:t>
    </dgm:pt>
    <dgm:pt modelId="{F8D6053C-1E2C-464D-8B89-3C06D5E4A35C}" type="parTrans" cxnId="{8F9E8935-CB29-4508-8D7D-A8546D59DF29}">
      <dgm:prSet/>
      <dgm:spPr/>
      <dgm:t>
        <a:bodyPr/>
        <a:lstStyle/>
        <a:p>
          <a:endParaRPr lang="es-CO"/>
        </a:p>
      </dgm:t>
    </dgm:pt>
    <dgm:pt modelId="{14309078-5549-4DEE-A2C9-2CE87F7F6EAD}" type="sibTrans" cxnId="{8F9E8935-CB29-4508-8D7D-A8546D59DF29}">
      <dgm:prSet/>
      <dgm:spPr/>
      <dgm:t>
        <a:bodyPr/>
        <a:lstStyle/>
        <a:p>
          <a:endParaRPr lang="es-CO"/>
        </a:p>
      </dgm:t>
    </dgm:pt>
    <dgm:pt modelId="{C144FA0B-4470-481F-954B-FAF9E3EF7788}">
      <dgm:prSet phldrT="[Texto]" custT="1"/>
      <dgm:spPr>
        <a:blipFill rotWithShape="0">
          <a:blip xmlns:r="http://schemas.openxmlformats.org/officeDocument/2006/relationships" r:embed="rId2"/>
          <a:tile tx="0" ty="0" sx="100000" sy="100000" flip="none" algn="tl"/>
        </a:blipFill>
      </dgm:spPr>
      <dgm:t>
        <a:bodyPr lIns="36000" rIns="36000"/>
        <a:lstStyle/>
        <a:p>
          <a:pPr algn="just"/>
          <a:r>
            <a:rPr lang="es-CO" sz="1600" b="1" dirty="0">
              <a:solidFill>
                <a:schemeClr val="tx2"/>
              </a:solidFill>
            </a:rPr>
            <a:t>Regulación para el desarrollo y evaluación del control interno contable</a:t>
          </a:r>
        </a:p>
      </dgm:t>
    </dgm:pt>
    <dgm:pt modelId="{3F33BF13-8759-4875-8AF9-182784F8188D}" type="parTrans" cxnId="{5769195F-9231-4421-B34C-3AB7FF10084D}">
      <dgm:prSet/>
      <dgm:spPr/>
      <dgm:t>
        <a:bodyPr/>
        <a:lstStyle/>
        <a:p>
          <a:endParaRPr lang="es-CO"/>
        </a:p>
      </dgm:t>
    </dgm:pt>
    <dgm:pt modelId="{41895D8C-0608-4C9D-94D0-C5F1A6E8DA03}" type="sibTrans" cxnId="{5769195F-9231-4421-B34C-3AB7FF10084D}">
      <dgm:prSet/>
      <dgm:spPr/>
      <dgm:t>
        <a:bodyPr/>
        <a:lstStyle/>
        <a:p>
          <a:endParaRPr lang="es-CO"/>
        </a:p>
      </dgm:t>
    </dgm:pt>
    <dgm:pt modelId="{6DD015EC-290A-4226-BA96-A4EE2E83B270}">
      <dgm:prSet custT="1"/>
      <dgm:spPr>
        <a:blipFill rotWithShape="0">
          <a:blip xmlns:r="http://schemas.openxmlformats.org/officeDocument/2006/relationships" r:embed="rId2"/>
          <a:tile tx="0" ty="0" sx="100000" sy="100000" flip="none" algn="tl"/>
        </a:blipFill>
      </dgm:spPr>
      <dgm:t>
        <a:bodyPr lIns="36000" rIns="36000"/>
        <a:lstStyle/>
        <a:p>
          <a:pPr algn="just"/>
          <a:r>
            <a:rPr lang="es-CO" sz="1600" b="1" dirty="0">
              <a:solidFill>
                <a:schemeClr val="tx2"/>
              </a:solidFill>
            </a:rPr>
            <a:t>Actualización del proceso de consolidación de la información financiera del sector público, con base en los nuevos marcos normativos.</a:t>
          </a:r>
        </a:p>
      </dgm:t>
    </dgm:pt>
    <dgm:pt modelId="{B294D2B7-588F-4B9C-957B-E8D12C3308AB}" type="parTrans" cxnId="{05787523-FC43-4F46-A9F8-4CA3E766274B}">
      <dgm:prSet/>
      <dgm:spPr/>
      <dgm:t>
        <a:bodyPr/>
        <a:lstStyle/>
        <a:p>
          <a:endParaRPr lang="es-CO"/>
        </a:p>
      </dgm:t>
    </dgm:pt>
    <dgm:pt modelId="{C0D3A58B-7B79-45E0-AD69-B87B9D96368A}" type="sibTrans" cxnId="{05787523-FC43-4F46-A9F8-4CA3E766274B}">
      <dgm:prSet/>
      <dgm:spPr/>
      <dgm:t>
        <a:bodyPr/>
        <a:lstStyle/>
        <a:p>
          <a:endParaRPr lang="es-CO"/>
        </a:p>
      </dgm:t>
    </dgm:pt>
    <dgm:pt modelId="{FC5B205F-75F6-4AEC-A265-669716D43956}">
      <dgm:prSet custT="1"/>
      <dgm:spPr>
        <a:blipFill rotWithShape="0">
          <a:blip xmlns:r="http://schemas.openxmlformats.org/officeDocument/2006/relationships" r:embed="rId2"/>
          <a:tile tx="0" ty="0" sx="100000" sy="100000" flip="none" algn="tl"/>
        </a:blipFill>
      </dgm:spPr>
      <dgm:t>
        <a:bodyPr lIns="36000" rIns="36000"/>
        <a:lstStyle/>
        <a:p>
          <a:pPr algn="just"/>
          <a:r>
            <a:rPr lang="es-CO" sz="1600" b="1" dirty="0">
              <a:solidFill>
                <a:schemeClr val="tx2"/>
              </a:solidFill>
            </a:rPr>
            <a:t>Actualización de los sistemas de información para la centralización y consolidación de la información financiera del sector público (SIIF y CHIP)</a:t>
          </a:r>
        </a:p>
      </dgm:t>
    </dgm:pt>
    <dgm:pt modelId="{48E8CBAB-F5D0-4B24-8FA0-E535BB617C97}" type="parTrans" cxnId="{FD5D62B6-D433-4428-B192-6CD257D80B01}">
      <dgm:prSet/>
      <dgm:spPr/>
      <dgm:t>
        <a:bodyPr/>
        <a:lstStyle/>
        <a:p>
          <a:endParaRPr lang="es-CO"/>
        </a:p>
      </dgm:t>
    </dgm:pt>
    <dgm:pt modelId="{E1AF03FF-A85B-42EB-AFC7-FDA3FC91772D}" type="sibTrans" cxnId="{FD5D62B6-D433-4428-B192-6CD257D80B01}">
      <dgm:prSet/>
      <dgm:spPr/>
      <dgm:t>
        <a:bodyPr/>
        <a:lstStyle/>
        <a:p>
          <a:endParaRPr lang="es-CO"/>
        </a:p>
      </dgm:t>
    </dgm:pt>
    <dgm:pt modelId="{121A6B93-80D1-4436-8B11-834F342661FF}" type="pres">
      <dgm:prSet presAssocID="{BE992B86-A5A0-40AF-933C-DB2F4277586E}" presName="Name0" presStyleCnt="0">
        <dgm:presLayoutVars>
          <dgm:chPref val="1"/>
          <dgm:dir/>
          <dgm:animOne val="branch"/>
          <dgm:animLvl val="lvl"/>
          <dgm:resizeHandles val="exact"/>
        </dgm:presLayoutVars>
      </dgm:prSet>
      <dgm:spPr/>
    </dgm:pt>
    <dgm:pt modelId="{4C3AA5AB-059C-4998-87DC-9288D6B713F2}" type="pres">
      <dgm:prSet presAssocID="{B06AFFC7-37FB-4CFA-8523-830443625740}" presName="root1" presStyleCnt="0"/>
      <dgm:spPr/>
    </dgm:pt>
    <dgm:pt modelId="{671FBE74-29FA-4A1F-ACDF-6F3AC087BBC9}" type="pres">
      <dgm:prSet presAssocID="{B06AFFC7-37FB-4CFA-8523-830443625740}" presName="LevelOneTextNode" presStyleLbl="node0" presStyleIdx="0" presStyleCnt="1" custAng="5400000" custScaleX="232573" custScaleY="49848" custLinFactNeighborX="-19229">
        <dgm:presLayoutVars>
          <dgm:chPref val="3"/>
        </dgm:presLayoutVars>
      </dgm:prSet>
      <dgm:spPr/>
    </dgm:pt>
    <dgm:pt modelId="{422B2378-4DD4-4466-A880-9A57B0A2E2DB}" type="pres">
      <dgm:prSet presAssocID="{B06AFFC7-37FB-4CFA-8523-830443625740}" presName="level2hierChild" presStyleCnt="0"/>
      <dgm:spPr/>
    </dgm:pt>
    <dgm:pt modelId="{44D9C6FF-651A-41CA-BCAA-7DEEE2940549}" type="pres">
      <dgm:prSet presAssocID="{FB629528-DAA5-40D2-B86A-E19515209CC7}" presName="conn2-1" presStyleLbl="parChTrans1D2" presStyleIdx="0" presStyleCnt="5"/>
      <dgm:spPr/>
    </dgm:pt>
    <dgm:pt modelId="{F95522B1-8ADB-4A40-BC42-D1B9A67F5F6E}" type="pres">
      <dgm:prSet presAssocID="{FB629528-DAA5-40D2-B86A-E19515209CC7}" presName="connTx" presStyleLbl="parChTrans1D2" presStyleIdx="0" presStyleCnt="5"/>
      <dgm:spPr/>
    </dgm:pt>
    <dgm:pt modelId="{42DDADE3-B1C5-46E3-9083-CA77CC1E86FF}" type="pres">
      <dgm:prSet presAssocID="{7D490A62-47FB-42F7-A914-2B030FEFFB7A}" presName="root2" presStyleCnt="0"/>
      <dgm:spPr/>
    </dgm:pt>
    <dgm:pt modelId="{25FAA211-9CE9-4B6A-AFB1-BDBE8719087F}" type="pres">
      <dgm:prSet presAssocID="{7D490A62-47FB-42F7-A914-2B030FEFFB7A}" presName="LevelTwoTextNode" presStyleLbl="node2" presStyleIdx="0" presStyleCnt="5" custScaleX="286267" custLinFactNeighborX="18544" custLinFactNeighborY="1394">
        <dgm:presLayoutVars>
          <dgm:chPref val="3"/>
        </dgm:presLayoutVars>
      </dgm:prSet>
      <dgm:spPr/>
    </dgm:pt>
    <dgm:pt modelId="{DF340B5F-9FDC-403E-9DEE-F1ACD4AB6336}" type="pres">
      <dgm:prSet presAssocID="{7D490A62-47FB-42F7-A914-2B030FEFFB7A}" presName="level3hierChild" presStyleCnt="0"/>
      <dgm:spPr/>
    </dgm:pt>
    <dgm:pt modelId="{A7CB8463-5EED-45A4-918F-667F778F71F7}" type="pres">
      <dgm:prSet presAssocID="{F8D6053C-1E2C-464D-8B89-3C06D5E4A35C}" presName="conn2-1" presStyleLbl="parChTrans1D2" presStyleIdx="1" presStyleCnt="5"/>
      <dgm:spPr/>
    </dgm:pt>
    <dgm:pt modelId="{B3D6590F-7017-47C1-BDD0-DC62BD3ADCDB}" type="pres">
      <dgm:prSet presAssocID="{F8D6053C-1E2C-464D-8B89-3C06D5E4A35C}" presName="connTx" presStyleLbl="parChTrans1D2" presStyleIdx="1" presStyleCnt="5"/>
      <dgm:spPr/>
    </dgm:pt>
    <dgm:pt modelId="{4ECEA96D-52FC-4504-B27D-706C23DE982A}" type="pres">
      <dgm:prSet presAssocID="{B268D25E-91A7-492E-B303-FEB3D158F71E}" presName="root2" presStyleCnt="0"/>
      <dgm:spPr/>
    </dgm:pt>
    <dgm:pt modelId="{77DB3F99-9157-41EC-9D7E-0F6396431F86}" type="pres">
      <dgm:prSet presAssocID="{B268D25E-91A7-492E-B303-FEB3D158F71E}" presName="LevelTwoTextNode" presStyleLbl="node2" presStyleIdx="1" presStyleCnt="5" custScaleX="286267" custScaleY="73303" custLinFactNeighborX="18544" custLinFactNeighborY="1394">
        <dgm:presLayoutVars>
          <dgm:chPref val="3"/>
        </dgm:presLayoutVars>
      </dgm:prSet>
      <dgm:spPr/>
    </dgm:pt>
    <dgm:pt modelId="{D9D50778-AEA1-4E53-B7A8-BA9A507357FB}" type="pres">
      <dgm:prSet presAssocID="{B268D25E-91A7-492E-B303-FEB3D158F71E}" presName="level3hierChild" presStyleCnt="0"/>
      <dgm:spPr/>
    </dgm:pt>
    <dgm:pt modelId="{BC2473AD-EEBA-4768-9ADB-AA025D6163CD}" type="pres">
      <dgm:prSet presAssocID="{3F33BF13-8759-4875-8AF9-182784F8188D}" presName="conn2-1" presStyleLbl="parChTrans1D2" presStyleIdx="2" presStyleCnt="5"/>
      <dgm:spPr/>
    </dgm:pt>
    <dgm:pt modelId="{8AB2B216-2838-40CC-B9CF-26E3F952EE83}" type="pres">
      <dgm:prSet presAssocID="{3F33BF13-8759-4875-8AF9-182784F8188D}" presName="connTx" presStyleLbl="parChTrans1D2" presStyleIdx="2" presStyleCnt="5"/>
      <dgm:spPr/>
    </dgm:pt>
    <dgm:pt modelId="{5F1B75C3-E7EF-4526-893D-77AC33FD872D}" type="pres">
      <dgm:prSet presAssocID="{C144FA0B-4470-481F-954B-FAF9E3EF7788}" presName="root2" presStyleCnt="0"/>
      <dgm:spPr/>
    </dgm:pt>
    <dgm:pt modelId="{54290EC1-06CC-43E4-8A52-EF3555EC440C}" type="pres">
      <dgm:prSet presAssocID="{C144FA0B-4470-481F-954B-FAF9E3EF7788}" presName="LevelTwoTextNode" presStyleLbl="node2" presStyleIdx="2" presStyleCnt="5" custScaleX="286267" custScaleY="60876" custLinFactNeighborX="18544" custLinFactNeighborY="1394">
        <dgm:presLayoutVars>
          <dgm:chPref val="3"/>
        </dgm:presLayoutVars>
      </dgm:prSet>
      <dgm:spPr/>
    </dgm:pt>
    <dgm:pt modelId="{F06C9DFD-04B5-4F2A-81C7-78DC3FC1C57E}" type="pres">
      <dgm:prSet presAssocID="{C144FA0B-4470-481F-954B-FAF9E3EF7788}" presName="level3hierChild" presStyleCnt="0"/>
      <dgm:spPr/>
    </dgm:pt>
    <dgm:pt modelId="{40DF29DC-20F0-46F8-93F3-87C46B8DF249}" type="pres">
      <dgm:prSet presAssocID="{B294D2B7-588F-4B9C-957B-E8D12C3308AB}" presName="conn2-1" presStyleLbl="parChTrans1D2" presStyleIdx="3" presStyleCnt="5"/>
      <dgm:spPr/>
    </dgm:pt>
    <dgm:pt modelId="{CB2627FF-F7E5-4E13-A337-1ABDF23067D4}" type="pres">
      <dgm:prSet presAssocID="{B294D2B7-588F-4B9C-957B-E8D12C3308AB}" presName="connTx" presStyleLbl="parChTrans1D2" presStyleIdx="3" presStyleCnt="5"/>
      <dgm:spPr/>
    </dgm:pt>
    <dgm:pt modelId="{C0CC00E2-D7BA-4D54-9198-EC8315394DE5}" type="pres">
      <dgm:prSet presAssocID="{6DD015EC-290A-4226-BA96-A4EE2E83B270}" presName="root2" presStyleCnt="0"/>
      <dgm:spPr/>
    </dgm:pt>
    <dgm:pt modelId="{CE7D4E97-B8EF-4ACB-BCA8-9F5BED8B2DE8}" type="pres">
      <dgm:prSet presAssocID="{6DD015EC-290A-4226-BA96-A4EE2E83B270}" presName="LevelTwoTextNode" presStyleLbl="node2" presStyleIdx="3" presStyleCnt="5" custScaleX="286267" custLinFactNeighborX="18544" custLinFactNeighborY="1394">
        <dgm:presLayoutVars>
          <dgm:chPref val="3"/>
        </dgm:presLayoutVars>
      </dgm:prSet>
      <dgm:spPr/>
    </dgm:pt>
    <dgm:pt modelId="{962E0BEA-3CD8-4B29-B3A3-BE862E748055}" type="pres">
      <dgm:prSet presAssocID="{6DD015EC-290A-4226-BA96-A4EE2E83B270}" presName="level3hierChild" presStyleCnt="0"/>
      <dgm:spPr/>
    </dgm:pt>
    <dgm:pt modelId="{FCF521CD-AD6D-4C88-A48F-5E13F78FC8EE}" type="pres">
      <dgm:prSet presAssocID="{48E8CBAB-F5D0-4B24-8FA0-E535BB617C97}" presName="conn2-1" presStyleLbl="parChTrans1D2" presStyleIdx="4" presStyleCnt="5"/>
      <dgm:spPr/>
    </dgm:pt>
    <dgm:pt modelId="{3E43D36D-C2EE-493F-BD68-27B8904E1EE0}" type="pres">
      <dgm:prSet presAssocID="{48E8CBAB-F5D0-4B24-8FA0-E535BB617C97}" presName="connTx" presStyleLbl="parChTrans1D2" presStyleIdx="4" presStyleCnt="5"/>
      <dgm:spPr/>
    </dgm:pt>
    <dgm:pt modelId="{263D3040-B643-445F-870F-B8A8577F7B8F}" type="pres">
      <dgm:prSet presAssocID="{FC5B205F-75F6-4AEC-A265-669716D43956}" presName="root2" presStyleCnt="0"/>
      <dgm:spPr/>
    </dgm:pt>
    <dgm:pt modelId="{21B318A2-96FD-4BB9-A6AE-CAB0583A7B08}" type="pres">
      <dgm:prSet presAssocID="{FC5B205F-75F6-4AEC-A265-669716D43956}" presName="LevelTwoTextNode" presStyleLbl="node2" presStyleIdx="4" presStyleCnt="5" custScaleX="286267" custLinFactNeighborX="32421">
        <dgm:presLayoutVars>
          <dgm:chPref val="3"/>
        </dgm:presLayoutVars>
      </dgm:prSet>
      <dgm:spPr/>
    </dgm:pt>
    <dgm:pt modelId="{5D688035-D989-4866-8645-3CBCF13DD2F4}" type="pres">
      <dgm:prSet presAssocID="{FC5B205F-75F6-4AEC-A265-669716D43956}" presName="level3hierChild" presStyleCnt="0"/>
      <dgm:spPr/>
    </dgm:pt>
  </dgm:ptLst>
  <dgm:cxnLst>
    <dgm:cxn modelId="{22157A12-3F94-4EE3-AF91-FAA9E7E80423}" type="presOf" srcId="{B06AFFC7-37FB-4CFA-8523-830443625740}" destId="{671FBE74-29FA-4A1F-ACDF-6F3AC087BBC9}" srcOrd="0" destOrd="0" presId="urn:microsoft.com/office/officeart/2008/layout/HorizontalMultiLevelHierarchy"/>
    <dgm:cxn modelId="{F779281C-560A-43FE-8D75-C101C5C03EFC}" type="presOf" srcId="{B268D25E-91A7-492E-B303-FEB3D158F71E}" destId="{77DB3F99-9157-41EC-9D7E-0F6396431F86}" srcOrd="0" destOrd="0" presId="urn:microsoft.com/office/officeart/2008/layout/HorizontalMultiLevelHierarchy"/>
    <dgm:cxn modelId="{05787523-FC43-4F46-A9F8-4CA3E766274B}" srcId="{B06AFFC7-37FB-4CFA-8523-830443625740}" destId="{6DD015EC-290A-4226-BA96-A4EE2E83B270}" srcOrd="3" destOrd="0" parTransId="{B294D2B7-588F-4B9C-957B-E8D12C3308AB}" sibTransId="{C0D3A58B-7B79-45E0-AD69-B87B9D96368A}"/>
    <dgm:cxn modelId="{C27D4226-923D-454A-A4ED-2B79BA4D93D9}" type="presOf" srcId="{7D490A62-47FB-42F7-A914-2B030FEFFB7A}" destId="{25FAA211-9CE9-4B6A-AFB1-BDBE8719087F}" srcOrd="0" destOrd="0" presId="urn:microsoft.com/office/officeart/2008/layout/HorizontalMultiLevelHierarchy"/>
    <dgm:cxn modelId="{FE5F5F27-A3A8-4779-B671-2C24ECE92622}" type="presOf" srcId="{3F33BF13-8759-4875-8AF9-182784F8188D}" destId="{8AB2B216-2838-40CC-B9CF-26E3F952EE83}" srcOrd="1" destOrd="0" presId="urn:microsoft.com/office/officeart/2008/layout/HorizontalMultiLevelHierarchy"/>
    <dgm:cxn modelId="{3A76E62F-2AE6-4B0F-A741-13282CA222A3}" type="presOf" srcId="{6DD015EC-290A-4226-BA96-A4EE2E83B270}" destId="{CE7D4E97-B8EF-4ACB-BCA8-9F5BED8B2DE8}" srcOrd="0" destOrd="0" presId="urn:microsoft.com/office/officeart/2008/layout/HorizontalMultiLevelHierarchy"/>
    <dgm:cxn modelId="{E2B41D31-40CD-4949-9454-6773D685FD74}" type="presOf" srcId="{FC5B205F-75F6-4AEC-A265-669716D43956}" destId="{21B318A2-96FD-4BB9-A6AE-CAB0583A7B08}" srcOrd="0" destOrd="0" presId="urn:microsoft.com/office/officeart/2008/layout/HorizontalMultiLevelHierarchy"/>
    <dgm:cxn modelId="{8F9E8935-CB29-4508-8D7D-A8546D59DF29}" srcId="{B06AFFC7-37FB-4CFA-8523-830443625740}" destId="{B268D25E-91A7-492E-B303-FEB3D158F71E}" srcOrd="1" destOrd="0" parTransId="{F8D6053C-1E2C-464D-8B89-3C06D5E4A35C}" sibTransId="{14309078-5549-4DEE-A2C9-2CE87F7F6EAD}"/>
    <dgm:cxn modelId="{5769195F-9231-4421-B34C-3AB7FF10084D}" srcId="{B06AFFC7-37FB-4CFA-8523-830443625740}" destId="{C144FA0B-4470-481F-954B-FAF9E3EF7788}" srcOrd="2" destOrd="0" parTransId="{3F33BF13-8759-4875-8AF9-182784F8188D}" sibTransId="{41895D8C-0608-4C9D-94D0-C5F1A6E8DA03}"/>
    <dgm:cxn modelId="{38C42741-CD5E-4742-8851-451645C26AC8}" type="presOf" srcId="{C144FA0B-4470-481F-954B-FAF9E3EF7788}" destId="{54290EC1-06CC-43E4-8A52-EF3555EC440C}" srcOrd="0" destOrd="0" presId="urn:microsoft.com/office/officeart/2008/layout/HorizontalMultiLevelHierarchy"/>
    <dgm:cxn modelId="{E69C7A4B-1C23-4D5A-9D09-2A5D885E7F54}" type="presOf" srcId="{FB629528-DAA5-40D2-B86A-E19515209CC7}" destId="{F95522B1-8ADB-4A40-BC42-D1B9A67F5F6E}" srcOrd="1" destOrd="0" presId="urn:microsoft.com/office/officeart/2008/layout/HorizontalMultiLevelHierarchy"/>
    <dgm:cxn modelId="{CAF6384F-3143-4FB4-9518-85F7FACDD8A2}" type="presOf" srcId="{BE992B86-A5A0-40AF-933C-DB2F4277586E}" destId="{121A6B93-80D1-4436-8B11-834F342661FF}" srcOrd="0" destOrd="0" presId="urn:microsoft.com/office/officeart/2008/layout/HorizontalMultiLevelHierarchy"/>
    <dgm:cxn modelId="{4636A17B-89B5-4F27-82BE-AB3B27E2EC80}" type="presOf" srcId="{3F33BF13-8759-4875-8AF9-182784F8188D}" destId="{BC2473AD-EEBA-4768-9ADB-AA025D6163CD}" srcOrd="0" destOrd="0" presId="urn:microsoft.com/office/officeart/2008/layout/HorizontalMultiLevelHierarchy"/>
    <dgm:cxn modelId="{956A7B83-CFA1-48D4-9BD3-BE2E7AB515B8}" type="presOf" srcId="{B294D2B7-588F-4B9C-957B-E8D12C3308AB}" destId="{CB2627FF-F7E5-4E13-A337-1ABDF23067D4}" srcOrd="1" destOrd="0" presId="urn:microsoft.com/office/officeart/2008/layout/HorizontalMultiLevelHierarchy"/>
    <dgm:cxn modelId="{A6C1A599-FCE9-407B-9044-30CD9A2DEB3E}" type="presOf" srcId="{F8D6053C-1E2C-464D-8B89-3C06D5E4A35C}" destId="{B3D6590F-7017-47C1-BDD0-DC62BD3ADCDB}" srcOrd="1" destOrd="0" presId="urn:microsoft.com/office/officeart/2008/layout/HorizontalMultiLevelHierarchy"/>
    <dgm:cxn modelId="{FDE01FA7-1DBD-4726-8AE9-8D3106D2F63E}" type="presOf" srcId="{B294D2B7-588F-4B9C-957B-E8D12C3308AB}" destId="{40DF29DC-20F0-46F8-93F3-87C46B8DF249}" srcOrd="0" destOrd="0" presId="urn:microsoft.com/office/officeart/2008/layout/HorizontalMultiLevelHierarchy"/>
    <dgm:cxn modelId="{FD5D62B6-D433-4428-B192-6CD257D80B01}" srcId="{B06AFFC7-37FB-4CFA-8523-830443625740}" destId="{FC5B205F-75F6-4AEC-A265-669716D43956}" srcOrd="4" destOrd="0" parTransId="{48E8CBAB-F5D0-4B24-8FA0-E535BB617C97}" sibTransId="{E1AF03FF-A85B-42EB-AFC7-FDA3FC91772D}"/>
    <dgm:cxn modelId="{2B6600BE-6AF9-4651-9BB7-100894965550}" type="presOf" srcId="{48E8CBAB-F5D0-4B24-8FA0-E535BB617C97}" destId="{FCF521CD-AD6D-4C88-A48F-5E13F78FC8EE}" srcOrd="0" destOrd="0" presId="urn:microsoft.com/office/officeart/2008/layout/HorizontalMultiLevelHierarchy"/>
    <dgm:cxn modelId="{381D4FC8-41EA-4ADB-A578-3D4AD563B502}" srcId="{B06AFFC7-37FB-4CFA-8523-830443625740}" destId="{7D490A62-47FB-42F7-A914-2B030FEFFB7A}" srcOrd="0" destOrd="0" parTransId="{FB629528-DAA5-40D2-B86A-E19515209CC7}" sibTransId="{E6BF80E2-D862-4432-BEE8-1C5A4BE12085}"/>
    <dgm:cxn modelId="{90B66EE3-AAB8-4DDD-9408-E340B56F8633}" type="presOf" srcId="{48E8CBAB-F5D0-4B24-8FA0-E535BB617C97}" destId="{3E43D36D-C2EE-493F-BD68-27B8904E1EE0}" srcOrd="1" destOrd="0" presId="urn:microsoft.com/office/officeart/2008/layout/HorizontalMultiLevelHierarchy"/>
    <dgm:cxn modelId="{2F0BC6F3-3147-4A65-AB60-4A8A71F1F1E5}" srcId="{BE992B86-A5A0-40AF-933C-DB2F4277586E}" destId="{B06AFFC7-37FB-4CFA-8523-830443625740}" srcOrd="0" destOrd="0" parTransId="{866A82F6-A233-464A-A33E-611DCBBE65C9}" sibTransId="{DF2AD297-970C-49A4-BD54-CAAA791DCA67}"/>
    <dgm:cxn modelId="{DF8908F9-B1A2-4BF0-A38D-8A83C6F2CBF1}" type="presOf" srcId="{FB629528-DAA5-40D2-B86A-E19515209CC7}" destId="{44D9C6FF-651A-41CA-BCAA-7DEEE2940549}" srcOrd="0" destOrd="0" presId="urn:microsoft.com/office/officeart/2008/layout/HorizontalMultiLevelHierarchy"/>
    <dgm:cxn modelId="{F09AF7FA-4DA8-4364-B662-77C7F37898D4}" type="presOf" srcId="{F8D6053C-1E2C-464D-8B89-3C06D5E4A35C}" destId="{A7CB8463-5EED-45A4-918F-667F778F71F7}" srcOrd="0" destOrd="0" presId="urn:microsoft.com/office/officeart/2008/layout/HorizontalMultiLevelHierarchy"/>
    <dgm:cxn modelId="{5FF90EB0-98DD-4A0F-9AD9-62758E1000C5}" type="presParOf" srcId="{121A6B93-80D1-4436-8B11-834F342661FF}" destId="{4C3AA5AB-059C-4998-87DC-9288D6B713F2}" srcOrd="0" destOrd="0" presId="urn:microsoft.com/office/officeart/2008/layout/HorizontalMultiLevelHierarchy"/>
    <dgm:cxn modelId="{E5AF1EE9-23F8-4D20-AEFC-8C8206382488}" type="presParOf" srcId="{4C3AA5AB-059C-4998-87DC-9288D6B713F2}" destId="{671FBE74-29FA-4A1F-ACDF-6F3AC087BBC9}" srcOrd="0" destOrd="0" presId="urn:microsoft.com/office/officeart/2008/layout/HorizontalMultiLevelHierarchy"/>
    <dgm:cxn modelId="{58455A66-90B1-4226-A63F-744FDBD98174}" type="presParOf" srcId="{4C3AA5AB-059C-4998-87DC-9288D6B713F2}" destId="{422B2378-4DD4-4466-A880-9A57B0A2E2DB}" srcOrd="1" destOrd="0" presId="urn:microsoft.com/office/officeart/2008/layout/HorizontalMultiLevelHierarchy"/>
    <dgm:cxn modelId="{14A1B7BF-7907-46E1-9E3F-E7A30130DC5D}" type="presParOf" srcId="{422B2378-4DD4-4466-A880-9A57B0A2E2DB}" destId="{44D9C6FF-651A-41CA-BCAA-7DEEE2940549}" srcOrd="0" destOrd="0" presId="urn:microsoft.com/office/officeart/2008/layout/HorizontalMultiLevelHierarchy"/>
    <dgm:cxn modelId="{A77D8142-A2E3-490D-8951-2F6750090D55}" type="presParOf" srcId="{44D9C6FF-651A-41CA-BCAA-7DEEE2940549}" destId="{F95522B1-8ADB-4A40-BC42-D1B9A67F5F6E}" srcOrd="0" destOrd="0" presId="urn:microsoft.com/office/officeart/2008/layout/HorizontalMultiLevelHierarchy"/>
    <dgm:cxn modelId="{F942C8A4-0978-41DE-9235-FB3278B81706}" type="presParOf" srcId="{422B2378-4DD4-4466-A880-9A57B0A2E2DB}" destId="{42DDADE3-B1C5-46E3-9083-CA77CC1E86FF}" srcOrd="1" destOrd="0" presId="urn:microsoft.com/office/officeart/2008/layout/HorizontalMultiLevelHierarchy"/>
    <dgm:cxn modelId="{12CA12E1-3ACD-4D40-AD75-CF413D7E4496}" type="presParOf" srcId="{42DDADE3-B1C5-46E3-9083-CA77CC1E86FF}" destId="{25FAA211-9CE9-4B6A-AFB1-BDBE8719087F}" srcOrd="0" destOrd="0" presId="urn:microsoft.com/office/officeart/2008/layout/HorizontalMultiLevelHierarchy"/>
    <dgm:cxn modelId="{6117AF0D-50D2-4791-B719-7A54B21D086D}" type="presParOf" srcId="{42DDADE3-B1C5-46E3-9083-CA77CC1E86FF}" destId="{DF340B5F-9FDC-403E-9DEE-F1ACD4AB6336}" srcOrd="1" destOrd="0" presId="urn:microsoft.com/office/officeart/2008/layout/HorizontalMultiLevelHierarchy"/>
    <dgm:cxn modelId="{0772958D-20A3-4A2A-9E6C-E43C1632583D}" type="presParOf" srcId="{422B2378-4DD4-4466-A880-9A57B0A2E2DB}" destId="{A7CB8463-5EED-45A4-918F-667F778F71F7}" srcOrd="2" destOrd="0" presId="urn:microsoft.com/office/officeart/2008/layout/HorizontalMultiLevelHierarchy"/>
    <dgm:cxn modelId="{806F127F-5B0D-4E0E-98EA-C6CBABACA490}" type="presParOf" srcId="{A7CB8463-5EED-45A4-918F-667F778F71F7}" destId="{B3D6590F-7017-47C1-BDD0-DC62BD3ADCDB}" srcOrd="0" destOrd="0" presId="urn:microsoft.com/office/officeart/2008/layout/HorizontalMultiLevelHierarchy"/>
    <dgm:cxn modelId="{7A2590B1-505B-4984-A985-DB2AC074F279}" type="presParOf" srcId="{422B2378-4DD4-4466-A880-9A57B0A2E2DB}" destId="{4ECEA96D-52FC-4504-B27D-706C23DE982A}" srcOrd="3" destOrd="0" presId="urn:microsoft.com/office/officeart/2008/layout/HorizontalMultiLevelHierarchy"/>
    <dgm:cxn modelId="{BF9FDD78-3D8F-4A61-9F57-3FF4B83C0C86}" type="presParOf" srcId="{4ECEA96D-52FC-4504-B27D-706C23DE982A}" destId="{77DB3F99-9157-41EC-9D7E-0F6396431F86}" srcOrd="0" destOrd="0" presId="urn:microsoft.com/office/officeart/2008/layout/HorizontalMultiLevelHierarchy"/>
    <dgm:cxn modelId="{E467E2F8-0205-44E3-8B97-B96FF03E0EE6}" type="presParOf" srcId="{4ECEA96D-52FC-4504-B27D-706C23DE982A}" destId="{D9D50778-AEA1-4E53-B7A8-BA9A507357FB}" srcOrd="1" destOrd="0" presId="urn:microsoft.com/office/officeart/2008/layout/HorizontalMultiLevelHierarchy"/>
    <dgm:cxn modelId="{2B60DF47-0BEA-4BAA-8051-36AF86B57FA2}" type="presParOf" srcId="{422B2378-4DD4-4466-A880-9A57B0A2E2DB}" destId="{BC2473AD-EEBA-4768-9ADB-AA025D6163CD}" srcOrd="4" destOrd="0" presId="urn:microsoft.com/office/officeart/2008/layout/HorizontalMultiLevelHierarchy"/>
    <dgm:cxn modelId="{6166D047-FA47-48F5-9EB5-B838267CF5A5}" type="presParOf" srcId="{BC2473AD-EEBA-4768-9ADB-AA025D6163CD}" destId="{8AB2B216-2838-40CC-B9CF-26E3F952EE83}" srcOrd="0" destOrd="0" presId="urn:microsoft.com/office/officeart/2008/layout/HorizontalMultiLevelHierarchy"/>
    <dgm:cxn modelId="{7E307F3F-171A-4C55-8106-97ACCBB501A2}" type="presParOf" srcId="{422B2378-4DD4-4466-A880-9A57B0A2E2DB}" destId="{5F1B75C3-E7EF-4526-893D-77AC33FD872D}" srcOrd="5" destOrd="0" presId="urn:microsoft.com/office/officeart/2008/layout/HorizontalMultiLevelHierarchy"/>
    <dgm:cxn modelId="{4B30566D-B255-480C-85A8-07AAAC1433AD}" type="presParOf" srcId="{5F1B75C3-E7EF-4526-893D-77AC33FD872D}" destId="{54290EC1-06CC-43E4-8A52-EF3555EC440C}" srcOrd="0" destOrd="0" presId="urn:microsoft.com/office/officeart/2008/layout/HorizontalMultiLevelHierarchy"/>
    <dgm:cxn modelId="{430B37E7-BDA3-4A6A-A16A-4D32CFFDFEC1}" type="presParOf" srcId="{5F1B75C3-E7EF-4526-893D-77AC33FD872D}" destId="{F06C9DFD-04B5-4F2A-81C7-78DC3FC1C57E}" srcOrd="1" destOrd="0" presId="urn:microsoft.com/office/officeart/2008/layout/HorizontalMultiLevelHierarchy"/>
    <dgm:cxn modelId="{D203D343-B7F7-4C42-9991-C20271D0183B}" type="presParOf" srcId="{422B2378-4DD4-4466-A880-9A57B0A2E2DB}" destId="{40DF29DC-20F0-46F8-93F3-87C46B8DF249}" srcOrd="6" destOrd="0" presId="urn:microsoft.com/office/officeart/2008/layout/HorizontalMultiLevelHierarchy"/>
    <dgm:cxn modelId="{55098EA4-142B-429B-9730-E574ACA4EDCA}" type="presParOf" srcId="{40DF29DC-20F0-46F8-93F3-87C46B8DF249}" destId="{CB2627FF-F7E5-4E13-A337-1ABDF23067D4}" srcOrd="0" destOrd="0" presId="urn:microsoft.com/office/officeart/2008/layout/HorizontalMultiLevelHierarchy"/>
    <dgm:cxn modelId="{852464F8-8E84-4689-9B2E-2DB19002D734}" type="presParOf" srcId="{422B2378-4DD4-4466-A880-9A57B0A2E2DB}" destId="{C0CC00E2-D7BA-4D54-9198-EC8315394DE5}" srcOrd="7" destOrd="0" presId="urn:microsoft.com/office/officeart/2008/layout/HorizontalMultiLevelHierarchy"/>
    <dgm:cxn modelId="{3B62D20B-156F-4F96-8726-7516A35250D3}" type="presParOf" srcId="{C0CC00E2-D7BA-4D54-9198-EC8315394DE5}" destId="{CE7D4E97-B8EF-4ACB-BCA8-9F5BED8B2DE8}" srcOrd="0" destOrd="0" presId="urn:microsoft.com/office/officeart/2008/layout/HorizontalMultiLevelHierarchy"/>
    <dgm:cxn modelId="{17328869-F427-430E-AC16-2953D0C0AB89}" type="presParOf" srcId="{C0CC00E2-D7BA-4D54-9198-EC8315394DE5}" destId="{962E0BEA-3CD8-4B29-B3A3-BE862E748055}" srcOrd="1" destOrd="0" presId="urn:microsoft.com/office/officeart/2008/layout/HorizontalMultiLevelHierarchy"/>
    <dgm:cxn modelId="{41068CB0-FB75-41BF-BA58-314B52685CEE}" type="presParOf" srcId="{422B2378-4DD4-4466-A880-9A57B0A2E2DB}" destId="{FCF521CD-AD6D-4C88-A48F-5E13F78FC8EE}" srcOrd="8" destOrd="0" presId="urn:microsoft.com/office/officeart/2008/layout/HorizontalMultiLevelHierarchy"/>
    <dgm:cxn modelId="{D86DC869-E37E-4AB8-B717-FC7C656C926E}" type="presParOf" srcId="{FCF521CD-AD6D-4C88-A48F-5E13F78FC8EE}" destId="{3E43D36D-C2EE-493F-BD68-27B8904E1EE0}" srcOrd="0" destOrd="0" presId="urn:microsoft.com/office/officeart/2008/layout/HorizontalMultiLevelHierarchy"/>
    <dgm:cxn modelId="{BC678B86-FF94-441C-AA6C-2D6682FE6EAD}" type="presParOf" srcId="{422B2378-4DD4-4466-A880-9A57B0A2E2DB}" destId="{263D3040-B643-445F-870F-B8A8577F7B8F}" srcOrd="9" destOrd="0" presId="urn:microsoft.com/office/officeart/2008/layout/HorizontalMultiLevelHierarchy"/>
    <dgm:cxn modelId="{7CFAE7C3-8113-434D-9649-8095E8B8CF8A}" type="presParOf" srcId="{263D3040-B643-445F-870F-B8A8577F7B8F}" destId="{21B318A2-96FD-4BB9-A6AE-CAB0583A7B08}" srcOrd="0" destOrd="0" presId="urn:microsoft.com/office/officeart/2008/layout/HorizontalMultiLevelHierarchy"/>
    <dgm:cxn modelId="{A1F8E1CE-019D-4667-8F48-89EFBB430D1F}" type="presParOf" srcId="{263D3040-B643-445F-870F-B8A8577F7B8F}" destId="{5D688035-D989-4866-8645-3CBCF13DD2F4}"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521CD-AD6D-4C88-A48F-5E13F78FC8EE}">
      <dsp:nvSpPr>
        <dsp:cNvPr id="0" name=""/>
        <dsp:cNvSpPr/>
      </dsp:nvSpPr>
      <dsp:spPr>
        <a:xfrm>
          <a:off x="1969557" y="2032000"/>
          <a:ext cx="1125283" cy="1713409"/>
        </a:xfrm>
        <a:custGeom>
          <a:avLst/>
          <a:gdLst/>
          <a:ahLst/>
          <a:cxnLst/>
          <a:rect l="0" t="0" r="0" b="0"/>
          <a:pathLst>
            <a:path>
              <a:moveTo>
                <a:pt x="0" y="0"/>
              </a:moveTo>
              <a:lnTo>
                <a:pt x="562641" y="0"/>
              </a:lnTo>
              <a:lnTo>
                <a:pt x="562641" y="1713409"/>
              </a:lnTo>
              <a:lnTo>
                <a:pt x="1125283" y="1713409"/>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CO" sz="700" kern="1200"/>
        </a:p>
      </dsp:txBody>
      <dsp:txXfrm>
        <a:off x="2480951" y="2837457"/>
        <a:ext cx="102494" cy="102494"/>
      </dsp:txXfrm>
    </dsp:sp>
    <dsp:sp modelId="{40DF29DC-20F0-46F8-93F3-87C46B8DF249}">
      <dsp:nvSpPr>
        <dsp:cNvPr id="0" name=""/>
        <dsp:cNvSpPr/>
      </dsp:nvSpPr>
      <dsp:spPr>
        <a:xfrm>
          <a:off x="1969557" y="2032000"/>
          <a:ext cx="921685" cy="931238"/>
        </a:xfrm>
        <a:custGeom>
          <a:avLst/>
          <a:gdLst/>
          <a:ahLst/>
          <a:cxnLst/>
          <a:rect l="0" t="0" r="0" b="0"/>
          <a:pathLst>
            <a:path>
              <a:moveTo>
                <a:pt x="0" y="0"/>
              </a:moveTo>
              <a:lnTo>
                <a:pt x="460842" y="0"/>
              </a:lnTo>
              <a:lnTo>
                <a:pt x="460842" y="931238"/>
              </a:lnTo>
              <a:lnTo>
                <a:pt x="921685" y="931238"/>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397644" y="2464863"/>
        <a:ext cx="65511" cy="65511"/>
      </dsp:txXfrm>
    </dsp:sp>
    <dsp:sp modelId="{BC2473AD-EEBA-4768-9ADB-AA025D6163CD}">
      <dsp:nvSpPr>
        <dsp:cNvPr id="0" name=""/>
        <dsp:cNvSpPr/>
      </dsp:nvSpPr>
      <dsp:spPr>
        <a:xfrm>
          <a:off x="1969557" y="1986280"/>
          <a:ext cx="921685" cy="91440"/>
        </a:xfrm>
        <a:custGeom>
          <a:avLst/>
          <a:gdLst/>
          <a:ahLst/>
          <a:cxnLst/>
          <a:rect l="0" t="0" r="0" b="0"/>
          <a:pathLst>
            <a:path>
              <a:moveTo>
                <a:pt x="0" y="45720"/>
              </a:moveTo>
              <a:lnTo>
                <a:pt x="460842" y="45720"/>
              </a:lnTo>
              <a:lnTo>
                <a:pt x="460842" y="54541"/>
              </a:lnTo>
              <a:lnTo>
                <a:pt x="921685" y="54541"/>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407356" y="2008956"/>
        <a:ext cx="46086" cy="46086"/>
      </dsp:txXfrm>
    </dsp:sp>
    <dsp:sp modelId="{A7CB8463-5EED-45A4-918F-667F778F71F7}">
      <dsp:nvSpPr>
        <dsp:cNvPr id="0" name=""/>
        <dsp:cNvSpPr/>
      </dsp:nvSpPr>
      <dsp:spPr>
        <a:xfrm>
          <a:off x="1969557" y="1118403"/>
          <a:ext cx="921685" cy="913596"/>
        </a:xfrm>
        <a:custGeom>
          <a:avLst/>
          <a:gdLst/>
          <a:ahLst/>
          <a:cxnLst/>
          <a:rect l="0" t="0" r="0" b="0"/>
          <a:pathLst>
            <a:path>
              <a:moveTo>
                <a:pt x="0" y="913596"/>
              </a:moveTo>
              <a:lnTo>
                <a:pt x="460842" y="913596"/>
              </a:lnTo>
              <a:lnTo>
                <a:pt x="460842" y="0"/>
              </a:lnTo>
              <a:lnTo>
                <a:pt x="921685" y="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397956" y="1542758"/>
        <a:ext cx="64887" cy="64887"/>
      </dsp:txXfrm>
    </dsp:sp>
    <dsp:sp modelId="{44D9C6FF-651A-41CA-BCAA-7DEEE2940549}">
      <dsp:nvSpPr>
        <dsp:cNvPr id="0" name=""/>
        <dsp:cNvSpPr/>
      </dsp:nvSpPr>
      <dsp:spPr>
        <a:xfrm>
          <a:off x="1969557" y="327411"/>
          <a:ext cx="921685" cy="1704588"/>
        </a:xfrm>
        <a:custGeom>
          <a:avLst/>
          <a:gdLst/>
          <a:ahLst/>
          <a:cxnLst/>
          <a:rect l="0" t="0" r="0" b="0"/>
          <a:pathLst>
            <a:path>
              <a:moveTo>
                <a:pt x="0" y="1704588"/>
              </a:moveTo>
              <a:lnTo>
                <a:pt x="460842" y="1704588"/>
              </a:lnTo>
              <a:lnTo>
                <a:pt x="460842" y="0"/>
              </a:lnTo>
              <a:lnTo>
                <a:pt x="921685" y="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CO" sz="600" kern="1200"/>
        </a:p>
      </dsp:txBody>
      <dsp:txXfrm>
        <a:off x="2381954" y="1131260"/>
        <a:ext cx="96890" cy="96890"/>
      </dsp:txXfrm>
    </dsp:sp>
    <dsp:sp modelId="{671FBE74-29FA-4A1F-ACDF-6F3AC087BBC9}">
      <dsp:nvSpPr>
        <dsp:cNvPr id="0" name=""/>
        <dsp:cNvSpPr/>
      </dsp:nvSpPr>
      <dsp:spPr>
        <a:xfrm>
          <a:off x="388091" y="1280626"/>
          <a:ext cx="1660184" cy="1502746"/>
        </a:xfrm>
        <a:prstGeom prst="rect">
          <a:avLst/>
        </a:prstGeom>
        <a:blipFill rotWithShape="0">
          <a:blip xmlns:r="http://schemas.openxmlformats.org/officeDocument/2006/relationships" r:embed="rId1"/>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b="1" kern="1200" dirty="0">
              <a:ln/>
              <a:solidFill>
                <a:sysClr val="windowText" lastClr="000000"/>
              </a:solidFill>
              <a:effectLst/>
              <a:latin typeface="Calibri"/>
              <a:ea typeface="+mn-ea"/>
              <a:cs typeface="Arial" charset="0"/>
            </a:rPr>
            <a:t>Características </a:t>
          </a:r>
          <a:br>
            <a:rPr lang="es-MX" sz="2000" b="1" kern="1200" dirty="0">
              <a:ln/>
              <a:solidFill>
                <a:sysClr val="windowText" lastClr="000000"/>
              </a:solidFill>
              <a:effectLst/>
              <a:latin typeface="Calibri"/>
              <a:ea typeface="+mn-ea"/>
              <a:cs typeface="Arial" charset="0"/>
            </a:rPr>
          </a:br>
          <a:r>
            <a:rPr lang="es-MX" sz="2000" b="1" kern="1200" dirty="0">
              <a:ln/>
              <a:solidFill>
                <a:sysClr val="windowText" lastClr="000000"/>
              </a:solidFill>
              <a:effectLst/>
              <a:latin typeface="Calibri"/>
              <a:ea typeface="+mn-ea"/>
              <a:cs typeface="Arial" charset="0"/>
            </a:rPr>
            <a:t>de la Regulación</a:t>
          </a:r>
          <a:endParaRPr lang="es-CO" sz="2000" kern="1200" dirty="0"/>
        </a:p>
      </dsp:txBody>
      <dsp:txXfrm>
        <a:off x="388091" y="1280626"/>
        <a:ext cx="1660184" cy="1502746"/>
      </dsp:txXfrm>
    </dsp:sp>
    <dsp:sp modelId="{25FAA211-9CE9-4B6A-AFB1-BDBE8719087F}">
      <dsp:nvSpPr>
        <dsp:cNvPr id="0" name=""/>
        <dsp:cNvSpPr/>
      </dsp:nvSpPr>
      <dsp:spPr>
        <a:xfrm>
          <a:off x="2891242" y="11014"/>
          <a:ext cx="5941655" cy="63279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8890" rIns="36000" bIns="8890" numCol="1" spcCol="1270" anchor="ctr" anchorCtr="0">
          <a:noAutofit/>
        </a:bodyPr>
        <a:lstStyle/>
        <a:p>
          <a:pPr marL="0" lvl="0" indent="0" algn="just" defTabSz="622300">
            <a:lnSpc>
              <a:spcPct val="90000"/>
            </a:lnSpc>
            <a:spcBef>
              <a:spcPct val="0"/>
            </a:spcBef>
            <a:spcAft>
              <a:spcPct val="35000"/>
            </a:spcAft>
            <a:buNone/>
          </a:pPr>
          <a:r>
            <a:rPr lang="es-ES" sz="1400" b="1" kern="1200" dirty="0">
              <a:solidFill>
                <a:schemeClr val="tx2"/>
              </a:solidFill>
              <a:latin typeface="Calibri" pitchFamily="34" charset="0"/>
              <a:ea typeface="+mn-ea"/>
              <a:cs typeface="+mn-cs"/>
            </a:rPr>
            <a:t>Separación de modelos de contabilidad de acuerdo con la función económica y, en el caso de las empresas, considerando si son o no emisoras de valores</a:t>
          </a:r>
          <a:endParaRPr lang="es-CO" sz="1400" b="1" kern="1200" dirty="0">
            <a:solidFill>
              <a:schemeClr val="tx2"/>
            </a:solidFill>
          </a:endParaRPr>
        </a:p>
      </dsp:txBody>
      <dsp:txXfrm>
        <a:off x="2891242" y="11014"/>
        <a:ext cx="5941655" cy="632793"/>
      </dsp:txXfrm>
    </dsp:sp>
    <dsp:sp modelId="{77DB3F99-9157-41EC-9D7E-0F6396431F86}">
      <dsp:nvSpPr>
        <dsp:cNvPr id="0" name=""/>
        <dsp:cNvSpPr/>
      </dsp:nvSpPr>
      <dsp:spPr>
        <a:xfrm>
          <a:off x="2891242" y="802006"/>
          <a:ext cx="5941655" cy="63279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8890" rIns="36000" bIns="8890" numCol="1" spcCol="1270" anchor="ctr" anchorCtr="0">
          <a:noAutofit/>
        </a:bodyPr>
        <a:lstStyle/>
        <a:p>
          <a:pPr marL="0" lvl="0" indent="0" algn="just" defTabSz="622300">
            <a:lnSpc>
              <a:spcPct val="90000"/>
            </a:lnSpc>
            <a:spcBef>
              <a:spcPct val="0"/>
            </a:spcBef>
            <a:spcAft>
              <a:spcPct val="35000"/>
            </a:spcAft>
            <a:buNone/>
          </a:pPr>
          <a:r>
            <a:rPr lang="es-ES" sz="1400" b="1" kern="1200" dirty="0">
              <a:solidFill>
                <a:schemeClr val="tx2"/>
              </a:solidFill>
              <a:latin typeface="Calibri" pitchFamily="34" charset="0"/>
              <a:ea typeface="+mn-ea"/>
              <a:cs typeface="+mn-cs"/>
            </a:rPr>
            <a:t>Para entidades de gobierno y empresas no emisoras, construcción de marcos normativos tomando como referentes las NICSP y NIIF</a:t>
          </a:r>
          <a:endParaRPr lang="es-CO" sz="1400" b="1" kern="1200" dirty="0">
            <a:solidFill>
              <a:schemeClr val="tx2"/>
            </a:solidFill>
          </a:endParaRPr>
        </a:p>
      </dsp:txBody>
      <dsp:txXfrm>
        <a:off x="2891242" y="802006"/>
        <a:ext cx="5941655" cy="632793"/>
      </dsp:txXfrm>
    </dsp:sp>
    <dsp:sp modelId="{54290EC1-06CC-43E4-8A52-EF3555EC440C}">
      <dsp:nvSpPr>
        <dsp:cNvPr id="0" name=""/>
        <dsp:cNvSpPr/>
      </dsp:nvSpPr>
      <dsp:spPr>
        <a:xfrm>
          <a:off x="2891242" y="1592999"/>
          <a:ext cx="5941655" cy="89564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8890" rIns="36000" bIns="8890" numCol="1" spcCol="1270" anchor="ctr" anchorCtr="0">
          <a:noAutofit/>
        </a:bodyPr>
        <a:lstStyle/>
        <a:p>
          <a:pPr marL="0" lvl="0" indent="0" algn="just" defTabSz="622300">
            <a:lnSpc>
              <a:spcPct val="90000"/>
            </a:lnSpc>
            <a:spcBef>
              <a:spcPct val="0"/>
            </a:spcBef>
            <a:spcAft>
              <a:spcPct val="35000"/>
            </a:spcAft>
            <a:buNone/>
          </a:pPr>
          <a:r>
            <a:rPr lang="es-ES" sz="1400" b="1" kern="1200" dirty="0">
              <a:solidFill>
                <a:schemeClr val="tx2"/>
              </a:solidFill>
              <a:latin typeface="Calibri" pitchFamily="34" charset="0"/>
              <a:ea typeface="+mn-ea"/>
              <a:cs typeface="+mn-cs"/>
            </a:rPr>
            <a:t>Para entidades de gobierno y empresas no emisoras, incorporación de criterios que resulten pertinentes desde lo técnico, desde su aplicabilidad en el contexto del sector público y desde la relación costo beneficio, a través de un proceso gradual</a:t>
          </a:r>
          <a:endParaRPr lang="es-CO" sz="1400" b="1" kern="1200" dirty="0">
            <a:solidFill>
              <a:schemeClr val="tx2"/>
            </a:solidFill>
          </a:endParaRPr>
        </a:p>
      </dsp:txBody>
      <dsp:txXfrm>
        <a:off x="2891242" y="1592999"/>
        <a:ext cx="5941655" cy="895643"/>
      </dsp:txXfrm>
    </dsp:sp>
    <dsp:sp modelId="{CE7D4E97-B8EF-4ACB-BCA8-9F5BED8B2DE8}">
      <dsp:nvSpPr>
        <dsp:cNvPr id="0" name=""/>
        <dsp:cNvSpPr/>
      </dsp:nvSpPr>
      <dsp:spPr>
        <a:xfrm>
          <a:off x="2891242" y="2646841"/>
          <a:ext cx="5941655" cy="63279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8890" rIns="36000" bIns="8890" numCol="1" spcCol="1270" anchor="ctr" anchorCtr="0">
          <a:noAutofit/>
        </a:bodyPr>
        <a:lstStyle/>
        <a:p>
          <a:pPr marL="0" lvl="0" indent="0" algn="just" defTabSz="622300">
            <a:lnSpc>
              <a:spcPct val="90000"/>
            </a:lnSpc>
            <a:spcBef>
              <a:spcPct val="0"/>
            </a:spcBef>
            <a:spcAft>
              <a:spcPct val="35000"/>
            </a:spcAft>
            <a:buNone/>
          </a:pPr>
          <a:r>
            <a:rPr lang="es-ES" sz="1400" b="1" kern="1200" dirty="0">
              <a:solidFill>
                <a:schemeClr val="tx2"/>
              </a:solidFill>
              <a:latin typeface="Calibri" pitchFamily="34" charset="0"/>
              <a:ea typeface="+mn-ea"/>
              <a:cs typeface="+mn-cs"/>
            </a:rPr>
            <a:t>Para entidades de gobierno y empresas no emisoras, definición de políticas que propendan por la uniformidad de la información</a:t>
          </a:r>
          <a:endParaRPr lang="es-CO" sz="1400" b="1" kern="1200" dirty="0">
            <a:solidFill>
              <a:schemeClr val="tx2"/>
            </a:solidFill>
          </a:endParaRPr>
        </a:p>
      </dsp:txBody>
      <dsp:txXfrm>
        <a:off x="2891242" y="2646841"/>
        <a:ext cx="5941655" cy="632793"/>
      </dsp:txXfrm>
    </dsp:sp>
    <dsp:sp modelId="{21B318A2-96FD-4BB9-A6AE-CAB0583A7B08}">
      <dsp:nvSpPr>
        <dsp:cNvPr id="0" name=""/>
        <dsp:cNvSpPr/>
      </dsp:nvSpPr>
      <dsp:spPr>
        <a:xfrm>
          <a:off x="3094840" y="3429012"/>
          <a:ext cx="5941655" cy="63279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8890" rIns="36000" bIns="8890" numCol="1" spcCol="1270" anchor="ctr" anchorCtr="0">
          <a:noAutofit/>
        </a:bodyPr>
        <a:lstStyle/>
        <a:p>
          <a:pPr marL="0" lvl="0" indent="0" algn="just" defTabSz="622300">
            <a:lnSpc>
              <a:spcPct val="90000"/>
            </a:lnSpc>
            <a:spcBef>
              <a:spcPct val="0"/>
            </a:spcBef>
            <a:spcAft>
              <a:spcPct val="35000"/>
            </a:spcAft>
            <a:buNone/>
          </a:pPr>
          <a:r>
            <a:rPr lang="es-ES" sz="1400" b="1" kern="1200" dirty="0">
              <a:solidFill>
                <a:schemeClr val="tx2"/>
              </a:solidFill>
              <a:latin typeface="Calibri" pitchFamily="34" charset="0"/>
              <a:ea typeface="+mn-ea"/>
              <a:cs typeface="+mn-cs"/>
            </a:rPr>
            <a:t>Para la empresas emisoras de valores o que captan o administran recursos del público, preparación y presentación de la información financiera bajo NIIF</a:t>
          </a:r>
          <a:endParaRPr lang="es-CO" sz="1400" b="1" kern="1200" dirty="0">
            <a:solidFill>
              <a:schemeClr val="tx2"/>
            </a:solidFill>
          </a:endParaRPr>
        </a:p>
      </dsp:txBody>
      <dsp:txXfrm>
        <a:off x="3094840" y="3429012"/>
        <a:ext cx="5941655" cy="6327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5F6F13-71EA-44A2-A0FE-712885068A4F}">
      <dsp:nvSpPr>
        <dsp:cNvPr id="0" name=""/>
        <dsp:cNvSpPr/>
      </dsp:nvSpPr>
      <dsp:spPr>
        <a:xfrm rot="1350621">
          <a:off x="1717941" y="2824208"/>
          <a:ext cx="1376341" cy="52207"/>
        </a:xfrm>
        <a:custGeom>
          <a:avLst/>
          <a:gdLst/>
          <a:ahLst/>
          <a:cxnLst/>
          <a:rect l="0" t="0" r="0" b="0"/>
          <a:pathLst>
            <a:path>
              <a:moveTo>
                <a:pt x="0" y="26103"/>
              </a:moveTo>
              <a:lnTo>
                <a:pt x="1376341" y="26103"/>
              </a:lnTo>
            </a:path>
          </a:pathLst>
        </a:custGeom>
        <a:noFill/>
        <a:ln w="25400" cap="flat" cmpd="sng" algn="ctr">
          <a:solidFill>
            <a:schemeClr val="accent3">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FA9F25C7-5FCF-4FFD-86EA-D574DC3E22F3}">
      <dsp:nvSpPr>
        <dsp:cNvPr id="0" name=""/>
        <dsp:cNvSpPr/>
      </dsp:nvSpPr>
      <dsp:spPr>
        <a:xfrm rot="21467373">
          <a:off x="1770124" y="2201637"/>
          <a:ext cx="668168" cy="52207"/>
        </a:xfrm>
        <a:custGeom>
          <a:avLst/>
          <a:gdLst/>
          <a:ahLst/>
          <a:cxnLst/>
          <a:rect l="0" t="0" r="0" b="0"/>
          <a:pathLst>
            <a:path>
              <a:moveTo>
                <a:pt x="0" y="26103"/>
              </a:moveTo>
              <a:lnTo>
                <a:pt x="668168" y="26103"/>
              </a:lnTo>
            </a:path>
          </a:pathLst>
        </a:custGeom>
        <a:noFill/>
        <a:ln w="25400" cap="flat" cmpd="sng" algn="ctr">
          <a:solidFill>
            <a:schemeClr val="accent3">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F6CC1EB0-ABCB-44B4-8579-08A554B2F6CD}">
      <dsp:nvSpPr>
        <dsp:cNvPr id="0" name=""/>
        <dsp:cNvSpPr/>
      </dsp:nvSpPr>
      <dsp:spPr>
        <a:xfrm rot="19995671">
          <a:off x="1686950" y="1507996"/>
          <a:ext cx="1560277" cy="52207"/>
        </a:xfrm>
        <a:custGeom>
          <a:avLst/>
          <a:gdLst/>
          <a:ahLst/>
          <a:cxnLst/>
          <a:rect l="0" t="0" r="0" b="0"/>
          <a:pathLst>
            <a:path>
              <a:moveTo>
                <a:pt x="0" y="26103"/>
              </a:moveTo>
              <a:lnTo>
                <a:pt x="1560277" y="26103"/>
              </a:lnTo>
            </a:path>
          </a:pathLst>
        </a:custGeom>
        <a:noFill/>
        <a:ln w="25400" cap="flat" cmpd="sng" algn="ctr">
          <a:solidFill>
            <a:schemeClr val="accent3">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8CC992E8-A0C8-476F-9F40-4E8F09CEECCF}">
      <dsp:nvSpPr>
        <dsp:cNvPr id="0" name=""/>
        <dsp:cNvSpPr/>
      </dsp:nvSpPr>
      <dsp:spPr>
        <a:xfrm>
          <a:off x="91315" y="779528"/>
          <a:ext cx="1829635" cy="2725063"/>
        </a:xfrm>
        <a:prstGeom prst="ellipse">
          <a:avLst/>
        </a:prstGeom>
        <a:gradFill rotWithShape="0">
          <a:gsLst>
            <a:gs pos="0">
              <a:schemeClr val="bg1"/>
            </a:gs>
            <a:gs pos="50000">
              <a:schemeClr val="accent6">
                <a:lumMod val="75000"/>
              </a:schemeClr>
            </a:gs>
            <a:gs pos="100000">
              <a:schemeClr val="accent6">
                <a:lumMod val="50000"/>
              </a:schemeClr>
            </a:gs>
          </a:gsLst>
          <a:lin ang="5400000" scaled="0"/>
        </a:gradFill>
        <a:ln>
          <a:noFill/>
        </a:ln>
        <a:effectLst/>
        <a:scene3d>
          <a:camera prst="isometricTopUp">
            <a:rot lat="19068106" lon="20682644" rev="1931798"/>
          </a:camera>
          <a:lightRig rig="harsh" dir="t"/>
        </a:scene3d>
        <a:sp3d prstMaterial="clear">
          <a:bevelT w="127000" h="25400" prst="artDeco"/>
          <a:bevelB w="114300" prst="hardEdge"/>
        </a:sp3d>
      </dsp:spPr>
      <dsp:style>
        <a:lnRef idx="0">
          <a:scrgbClr r="0" g="0" b="0"/>
        </a:lnRef>
        <a:fillRef idx="1">
          <a:scrgbClr r="0" g="0" b="0"/>
        </a:fillRef>
        <a:effectRef idx="0">
          <a:scrgbClr r="0" g="0" b="0"/>
        </a:effectRef>
        <a:fontRef idx="minor">
          <a:schemeClr val="lt1"/>
        </a:fontRef>
      </dsp:style>
    </dsp:sp>
    <dsp:sp modelId="{1E02EFE4-F98A-4C9F-8D40-C3EDA9D04BF9}">
      <dsp:nvSpPr>
        <dsp:cNvPr id="0" name=""/>
        <dsp:cNvSpPr/>
      </dsp:nvSpPr>
      <dsp:spPr>
        <a:xfrm>
          <a:off x="2440878" y="0"/>
          <a:ext cx="3542071" cy="1310126"/>
        </a:xfrm>
        <a:prstGeom prst="ellipse">
          <a:avLst/>
        </a:prstGeom>
        <a:gradFill rotWithShape="0">
          <a:gsLst>
            <a:gs pos="0">
              <a:schemeClr val="bg1"/>
            </a:gs>
            <a:gs pos="50000">
              <a:srgbClr val="B4DE86"/>
            </a:gs>
            <a:gs pos="100000">
              <a:srgbClr val="76B531"/>
            </a:gs>
          </a:gsLst>
          <a:lin ang="5400000" scaled="0"/>
        </a:gradFill>
        <a:ln>
          <a:solidFill>
            <a:schemeClr val="tx1"/>
          </a:solidFill>
        </a:ln>
        <a:effectLst>
          <a:glow rad="63500">
            <a:schemeClr val="accent4">
              <a:satMod val="175000"/>
              <a:alpha val="40000"/>
            </a:schemeClr>
          </a:glo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MX" sz="1700" b="0" kern="1200" dirty="0">
              <a:solidFill>
                <a:sysClr val="windowText" lastClr="000000"/>
              </a:solidFill>
              <a:effectLst>
                <a:outerShdw blurRad="38100" dist="38100" dir="2700000" algn="tl">
                  <a:srgbClr val="C0C0C0"/>
                </a:outerShdw>
              </a:effectLst>
              <a:latin typeface="Calibri"/>
              <a:cs typeface="+mn-cs"/>
            </a:rPr>
            <a:t>1</a:t>
          </a:r>
          <a:r>
            <a:rPr lang="es-MX" sz="1700" b="1" kern="1200" dirty="0">
              <a:solidFill>
                <a:sysClr val="windowText" lastClr="000000"/>
              </a:solidFill>
              <a:effectLst>
                <a:outerShdw blurRad="38100" dist="38100" dir="2700000" algn="tl">
                  <a:srgbClr val="C0C0C0"/>
                </a:outerShdw>
              </a:effectLst>
              <a:latin typeface="Calibri"/>
              <a:cs typeface="+mn-cs"/>
            </a:rPr>
            <a:t>. Empresas que cotizan en el mercado de valores, o que captan o administran ahorro del público</a:t>
          </a:r>
          <a:endParaRPr lang="es-ES" sz="1700" b="1" kern="1200" dirty="0"/>
        </a:p>
      </dsp:txBody>
      <dsp:txXfrm>
        <a:off x="2959602" y="191864"/>
        <a:ext cx="2504623" cy="926398"/>
      </dsp:txXfrm>
    </dsp:sp>
    <dsp:sp modelId="{4CBEE7F2-FA8F-455D-899D-D2E2389A34C1}">
      <dsp:nvSpPr>
        <dsp:cNvPr id="0" name=""/>
        <dsp:cNvSpPr/>
      </dsp:nvSpPr>
      <dsp:spPr>
        <a:xfrm>
          <a:off x="2428529" y="1439596"/>
          <a:ext cx="3709453" cy="1408071"/>
        </a:xfrm>
        <a:prstGeom prst="ellipse">
          <a:avLst/>
        </a:prstGeom>
        <a:gradFill rotWithShape="0">
          <a:gsLst>
            <a:gs pos="0">
              <a:schemeClr val="bg1"/>
            </a:gs>
            <a:gs pos="50000">
              <a:schemeClr val="accent6">
                <a:lumMod val="20000"/>
                <a:lumOff val="80000"/>
              </a:schemeClr>
            </a:gs>
            <a:gs pos="100000">
              <a:schemeClr val="accent6">
                <a:lumMod val="60000"/>
                <a:lumOff val="40000"/>
              </a:schemeClr>
            </a:gs>
          </a:gsLst>
          <a:lin ang="5400000" scaled="0"/>
        </a:gradFill>
        <a:ln>
          <a:solidFill>
            <a:schemeClr val="tx1"/>
          </a:solidFill>
        </a:ln>
        <a:effectLst>
          <a:glow rad="63500">
            <a:schemeClr val="accent4">
              <a:satMod val="175000"/>
              <a:alpha val="40000"/>
            </a:schemeClr>
          </a:glo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MX" sz="1700" b="1" kern="1200" dirty="0">
              <a:solidFill>
                <a:sysClr val="windowText" lastClr="000000"/>
              </a:solidFill>
              <a:effectLst>
                <a:outerShdw blurRad="38100" dist="38100" dir="2700000" algn="tl">
                  <a:srgbClr val="C0C0C0"/>
                </a:outerShdw>
              </a:effectLst>
              <a:latin typeface="Calibri"/>
              <a:cs typeface="+mn-cs"/>
            </a:rPr>
            <a:t>2. Empresas que no cotizan en el mercado de valores, y que no captan ni administran ahorro del público</a:t>
          </a:r>
          <a:endParaRPr lang="es-ES" sz="1700" b="1" kern="1200" dirty="0"/>
        </a:p>
      </dsp:txBody>
      <dsp:txXfrm>
        <a:off x="2971766" y="1645803"/>
        <a:ext cx="2622979" cy="995657"/>
      </dsp:txXfrm>
    </dsp:sp>
    <dsp:sp modelId="{E43465F4-A339-482C-87DC-E675E3944F47}">
      <dsp:nvSpPr>
        <dsp:cNvPr id="0" name=""/>
        <dsp:cNvSpPr/>
      </dsp:nvSpPr>
      <dsp:spPr>
        <a:xfrm>
          <a:off x="2436348" y="2949792"/>
          <a:ext cx="3580929" cy="1310126"/>
        </a:xfrm>
        <a:prstGeom prst="ellipse">
          <a:avLst/>
        </a:prstGeom>
        <a:gradFill rotWithShape="0">
          <a:gsLst>
            <a:gs pos="0">
              <a:schemeClr val="bg1"/>
            </a:gs>
            <a:gs pos="50000">
              <a:srgbClr val="FFB7B7"/>
            </a:gs>
            <a:gs pos="100000">
              <a:srgbClr val="FF8181"/>
            </a:gs>
          </a:gsLst>
          <a:lin ang="5400000" scaled="0"/>
        </a:gradFill>
        <a:ln>
          <a:solidFill>
            <a:schemeClr val="tx1"/>
          </a:solidFill>
        </a:ln>
        <a:effectLst>
          <a:glow rad="63500">
            <a:schemeClr val="accent4">
              <a:satMod val="175000"/>
              <a:alpha val="40000"/>
            </a:schemeClr>
          </a:glo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latin typeface="Calibri" panose="020F0502020204030204" pitchFamily="34" charset="0"/>
            </a:rPr>
            <a:t>3. Entidades de gobierno </a:t>
          </a:r>
        </a:p>
      </dsp:txBody>
      <dsp:txXfrm>
        <a:off x="2960763" y="3141656"/>
        <a:ext cx="2532099" cy="9263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521CD-AD6D-4C88-A48F-5E13F78FC8EE}">
      <dsp:nvSpPr>
        <dsp:cNvPr id="0" name=""/>
        <dsp:cNvSpPr/>
      </dsp:nvSpPr>
      <dsp:spPr>
        <a:xfrm>
          <a:off x="1621063" y="2032000"/>
          <a:ext cx="462582" cy="1506195"/>
        </a:xfrm>
        <a:custGeom>
          <a:avLst/>
          <a:gdLst/>
          <a:ahLst/>
          <a:cxnLst/>
          <a:rect l="0" t="0" r="0" b="0"/>
          <a:pathLst>
            <a:path>
              <a:moveTo>
                <a:pt x="0" y="0"/>
              </a:moveTo>
              <a:lnTo>
                <a:pt x="231291" y="0"/>
              </a:lnTo>
              <a:lnTo>
                <a:pt x="231291" y="1506195"/>
              </a:lnTo>
              <a:lnTo>
                <a:pt x="462582" y="1506195"/>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812963" y="2745707"/>
        <a:ext cx="78781" cy="78781"/>
      </dsp:txXfrm>
    </dsp:sp>
    <dsp:sp modelId="{40DF29DC-20F0-46F8-93F3-87C46B8DF249}">
      <dsp:nvSpPr>
        <dsp:cNvPr id="0" name=""/>
        <dsp:cNvSpPr/>
      </dsp:nvSpPr>
      <dsp:spPr>
        <a:xfrm>
          <a:off x="1621063" y="2032000"/>
          <a:ext cx="462582" cy="648601"/>
        </a:xfrm>
        <a:custGeom>
          <a:avLst/>
          <a:gdLst/>
          <a:ahLst/>
          <a:cxnLst/>
          <a:rect l="0" t="0" r="0" b="0"/>
          <a:pathLst>
            <a:path>
              <a:moveTo>
                <a:pt x="0" y="0"/>
              </a:moveTo>
              <a:lnTo>
                <a:pt x="231291" y="0"/>
              </a:lnTo>
              <a:lnTo>
                <a:pt x="231291" y="648601"/>
              </a:lnTo>
              <a:lnTo>
                <a:pt x="462582" y="648601"/>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832437" y="2336384"/>
        <a:ext cx="39832" cy="39832"/>
      </dsp:txXfrm>
    </dsp:sp>
    <dsp:sp modelId="{BC2473AD-EEBA-4768-9ADB-AA025D6163CD}">
      <dsp:nvSpPr>
        <dsp:cNvPr id="0" name=""/>
        <dsp:cNvSpPr/>
      </dsp:nvSpPr>
      <dsp:spPr>
        <a:xfrm>
          <a:off x="1621063" y="1903338"/>
          <a:ext cx="462582" cy="91440"/>
        </a:xfrm>
        <a:custGeom>
          <a:avLst/>
          <a:gdLst/>
          <a:ahLst/>
          <a:cxnLst/>
          <a:rect l="0" t="0" r="0" b="0"/>
          <a:pathLst>
            <a:path>
              <a:moveTo>
                <a:pt x="0" y="128661"/>
              </a:moveTo>
              <a:lnTo>
                <a:pt x="231291" y="128661"/>
              </a:lnTo>
              <a:lnTo>
                <a:pt x="231291" y="45720"/>
              </a:lnTo>
              <a:lnTo>
                <a:pt x="462582" y="4572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840605" y="1937309"/>
        <a:ext cx="23497" cy="23497"/>
      </dsp:txXfrm>
    </dsp:sp>
    <dsp:sp modelId="{A7CB8463-5EED-45A4-918F-667F778F71F7}">
      <dsp:nvSpPr>
        <dsp:cNvPr id="0" name=""/>
        <dsp:cNvSpPr/>
      </dsp:nvSpPr>
      <dsp:spPr>
        <a:xfrm>
          <a:off x="1621063" y="1310128"/>
          <a:ext cx="462582" cy="721871"/>
        </a:xfrm>
        <a:custGeom>
          <a:avLst/>
          <a:gdLst/>
          <a:ahLst/>
          <a:cxnLst/>
          <a:rect l="0" t="0" r="0" b="0"/>
          <a:pathLst>
            <a:path>
              <a:moveTo>
                <a:pt x="0" y="721871"/>
              </a:moveTo>
              <a:lnTo>
                <a:pt x="231291" y="721871"/>
              </a:lnTo>
              <a:lnTo>
                <a:pt x="231291" y="0"/>
              </a:lnTo>
              <a:lnTo>
                <a:pt x="462582" y="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830920" y="1649630"/>
        <a:ext cx="42868" cy="42868"/>
      </dsp:txXfrm>
    </dsp:sp>
    <dsp:sp modelId="{44D9C6FF-651A-41CA-BCAA-7DEEE2940549}">
      <dsp:nvSpPr>
        <dsp:cNvPr id="0" name=""/>
        <dsp:cNvSpPr/>
      </dsp:nvSpPr>
      <dsp:spPr>
        <a:xfrm>
          <a:off x="1621063" y="535475"/>
          <a:ext cx="462582" cy="1496524"/>
        </a:xfrm>
        <a:custGeom>
          <a:avLst/>
          <a:gdLst/>
          <a:ahLst/>
          <a:cxnLst/>
          <a:rect l="0" t="0" r="0" b="0"/>
          <a:pathLst>
            <a:path>
              <a:moveTo>
                <a:pt x="0" y="1496524"/>
              </a:moveTo>
              <a:lnTo>
                <a:pt x="231291" y="1496524"/>
              </a:lnTo>
              <a:lnTo>
                <a:pt x="231291" y="0"/>
              </a:lnTo>
              <a:lnTo>
                <a:pt x="462582" y="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813194" y="1244578"/>
        <a:ext cx="78319" cy="78319"/>
      </dsp:txXfrm>
    </dsp:sp>
    <dsp:sp modelId="{671FBE74-29FA-4A1F-ACDF-6F3AC087BBC9}">
      <dsp:nvSpPr>
        <dsp:cNvPr id="0" name=""/>
        <dsp:cNvSpPr/>
      </dsp:nvSpPr>
      <dsp:spPr>
        <a:xfrm>
          <a:off x="-95885" y="1225188"/>
          <a:ext cx="1820274" cy="1613622"/>
        </a:xfrm>
        <a:prstGeom prst="rect">
          <a:avLst/>
        </a:prstGeom>
        <a:blipFill rotWithShape="0">
          <a:blip xmlns:r="http://schemas.openxmlformats.org/officeDocument/2006/relationships" r:embed="rId1"/>
          <a:tile tx="0" ty="0" sx="100000" sy="100000" flip="none" algn="tl"/>
        </a:blipFill>
        <a:ln w="25400" cap="flat" cmpd="sng" algn="ctr">
          <a:solidFill>
            <a:schemeClr val="accent2">
              <a:lumMod val="75000"/>
            </a:schemeClr>
          </a:solidFill>
          <a:prstDash val="solid"/>
        </a:ln>
        <a:effectLst>
          <a:glow rad="63500">
            <a:schemeClr val="accent6">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CO" sz="2800" b="1" kern="1200" dirty="0"/>
            <a:t>M E T A S</a:t>
          </a:r>
        </a:p>
      </dsp:txBody>
      <dsp:txXfrm>
        <a:off x="-95885" y="1225188"/>
        <a:ext cx="1820274" cy="1613622"/>
      </dsp:txXfrm>
    </dsp:sp>
    <dsp:sp modelId="{25FAA211-9CE9-4B6A-AFB1-BDBE8719087F}">
      <dsp:nvSpPr>
        <dsp:cNvPr id="0" name=""/>
        <dsp:cNvSpPr/>
      </dsp:nvSpPr>
      <dsp:spPr>
        <a:xfrm>
          <a:off x="2083645" y="188569"/>
          <a:ext cx="6514600" cy="69381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0160" rIns="36000" bIns="10160" numCol="1" spcCol="1270" anchor="ctr" anchorCtr="0">
          <a:noAutofit/>
        </a:bodyPr>
        <a:lstStyle/>
        <a:p>
          <a:pPr marL="0" lvl="0" indent="0" algn="just" defTabSz="711200">
            <a:lnSpc>
              <a:spcPct val="90000"/>
            </a:lnSpc>
            <a:spcBef>
              <a:spcPct val="0"/>
            </a:spcBef>
            <a:spcAft>
              <a:spcPct val="35000"/>
            </a:spcAft>
            <a:buNone/>
          </a:pPr>
          <a:r>
            <a:rPr lang="es-CO" sz="1600" b="1" kern="1200" dirty="0">
              <a:solidFill>
                <a:schemeClr val="tx2"/>
              </a:solidFill>
            </a:rPr>
            <a:t>Expedición de guías, procedimientos y doctrina contable pública y ejecución de programas de capacitación para la aplicación de los marcos normativos.</a:t>
          </a:r>
        </a:p>
      </dsp:txBody>
      <dsp:txXfrm>
        <a:off x="2083645" y="188569"/>
        <a:ext cx="6514600" cy="693813"/>
      </dsp:txXfrm>
    </dsp:sp>
    <dsp:sp modelId="{77DB3F99-9157-41EC-9D7E-0F6396431F86}">
      <dsp:nvSpPr>
        <dsp:cNvPr id="0" name=""/>
        <dsp:cNvSpPr/>
      </dsp:nvSpPr>
      <dsp:spPr>
        <a:xfrm>
          <a:off x="2083645" y="1055835"/>
          <a:ext cx="6514600" cy="508585"/>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0160" rIns="36000" bIns="10160" numCol="1" spcCol="1270" anchor="ctr" anchorCtr="0">
          <a:noAutofit/>
        </a:bodyPr>
        <a:lstStyle/>
        <a:p>
          <a:pPr marL="0" lvl="0" indent="0" algn="just" defTabSz="711200">
            <a:lnSpc>
              <a:spcPct val="90000"/>
            </a:lnSpc>
            <a:spcBef>
              <a:spcPct val="0"/>
            </a:spcBef>
            <a:spcAft>
              <a:spcPct val="35000"/>
            </a:spcAft>
            <a:buNone/>
          </a:pPr>
          <a:r>
            <a:rPr lang="es-CO" sz="1600" b="1" kern="1200" dirty="0">
              <a:solidFill>
                <a:schemeClr val="tx2"/>
              </a:solidFill>
            </a:rPr>
            <a:t>Regulación del  proceso contable y el sistema documental contable</a:t>
          </a:r>
        </a:p>
      </dsp:txBody>
      <dsp:txXfrm>
        <a:off x="2083645" y="1055835"/>
        <a:ext cx="6514600" cy="508585"/>
      </dsp:txXfrm>
    </dsp:sp>
    <dsp:sp modelId="{54290EC1-06CC-43E4-8A52-EF3555EC440C}">
      <dsp:nvSpPr>
        <dsp:cNvPr id="0" name=""/>
        <dsp:cNvSpPr/>
      </dsp:nvSpPr>
      <dsp:spPr>
        <a:xfrm>
          <a:off x="2083645" y="1737875"/>
          <a:ext cx="6514600" cy="422365"/>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0160" rIns="36000" bIns="10160" numCol="1" spcCol="1270" anchor="ctr" anchorCtr="0">
          <a:noAutofit/>
        </a:bodyPr>
        <a:lstStyle/>
        <a:p>
          <a:pPr marL="0" lvl="0" indent="0" algn="just" defTabSz="711200">
            <a:lnSpc>
              <a:spcPct val="90000"/>
            </a:lnSpc>
            <a:spcBef>
              <a:spcPct val="0"/>
            </a:spcBef>
            <a:spcAft>
              <a:spcPct val="35000"/>
            </a:spcAft>
            <a:buNone/>
          </a:pPr>
          <a:r>
            <a:rPr lang="es-CO" sz="1600" b="1" kern="1200" dirty="0">
              <a:solidFill>
                <a:schemeClr val="tx2"/>
              </a:solidFill>
            </a:rPr>
            <a:t>Regulación para el desarrollo y evaluación del control interno contable</a:t>
          </a:r>
        </a:p>
      </dsp:txBody>
      <dsp:txXfrm>
        <a:off x="2083645" y="1737875"/>
        <a:ext cx="6514600" cy="422365"/>
      </dsp:txXfrm>
    </dsp:sp>
    <dsp:sp modelId="{CE7D4E97-B8EF-4ACB-BCA8-9F5BED8B2DE8}">
      <dsp:nvSpPr>
        <dsp:cNvPr id="0" name=""/>
        <dsp:cNvSpPr/>
      </dsp:nvSpPr>
      <dsp:spPr>
        <a:xfrm>
          <a:off x="2083645" y="2333694"/>
          <a:ext cx="6514600" cy="69381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0160" rIns="36000" bIns="10160" numCol="1" spcCol="1270" anchor="ctr" anchorCtr="0">
          <a:noAutofit/>
        </a:bodyPr>
        <a:lstStyle/>
        <a:p>
          <a:pPr marL="0" lvl="0" indent="0" algn="just" defTabSz="711200">
            <a:lnSpc>
              <a:spcPct val="90000"/>
            </a:lnSpc>
            <a:spcBef>
              <a:spcPct val="0"/>
            </a:spcBef>
            <a:spcAft>
              <a:spcPct val="35000"/>
            </a:spcAft>
            <a:buNone/>
          </a:pPr>
          <a:r>
            <a:rPr lang="es-CO" sz="1600" b="1" kern="1200" dirty="0">
              <a:solidFill>
                <a:schemeClr val="tx2"/>
              </a:solidFill>
            </a:rPr>
            <a:t>Actualización del proceso de consolidación de la información financiera del sector público, con base en los nuevos marcos normativos.</a:t>
          </a:r>
        </a:p>
      </dsp:txBody>
      <dsp:txXfrm>
        <a:off x="2083645" y="2333694"/>
        <a:ext cx="6514600" cy="693813"/>
      </dsp:txXfrm>
    </dsp:sp>
    <dsp:sp modelId="{21B318A2-96FD-4BB9-A6AE-CAB0583A7B08}">
      <dsp:nvSpPr>
        <dsp:cNvPr id="0" name=""/>
        <dsp:cNvSpPr/>
      </dsp:nvSpPr>
      <dsp:spPr>
        <a:xfrm>
          <a:off x="2083645" y="3191289"/>
          <a:ext cx="6514600" cy="69381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0160" rIns="36000" bIns="10160" numCol="1" spcCol="1270" anchor="ctr" anchorCtr="0">
          <a:noAutofit/>
        </a:bodyPr>
        <a:lstStyle/>
        <a:p>
          <a:pPr marL="0" lvl="0" indent="0" algn="just" defTabSz="711200">
            <a:lnSpc>
              <a:spcPct val="90000"/>
            </a:lnSpc>
            <a:spcBef>
              <a:spcPct val="0"/>
            </a:spcBef>
            <a:spcAft>
              <a:spcPct val="35000"/>
            </a:spcAft>
            <a:buNone/>
          </a:pPr>
          <a:r>
            <a:rPr lang="es-CO" sz="1600" b="1" kern="1200" dirty="0">
              <a:solidFill>
                <a:schemeClr val="tx2"/>
              </a:solidFill>
            </a:rPr>
            <a:t>Actualización de los sistemas de información para la centralización y consolidación de la información financiera del sector público (SIIF y CHIP)</a:t>
          </a:r>
        </a:p>
      </dsp:txBody>
      <dsp:txXfrm>
        <a:off x="2083645" y="3191289"/>
        <a:ext cx="6514600" cy="693813"/>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l" defTabSz="930275" eaLnBrk="0" hangingPunct="0">
              <a:spcBef>
                <a:spcPct val="0"/>
              </a:spcBef>
              <a:defRPr sz="1200">
                <a:latin typeface="Times New Roman" pitchFamily="18" charset="0"/>
                <a:cs typeface="+mn-cs"/>
              </a:defRPr>
            </a:lvl1pPr>
          </a:lstStyle>
          <a:p>
            <a:pPr>
              <a:defRPr/>
            </a:pPr>
            <a:endParaRPr lang="es-ES"/>
          </a:p>
        </p:txBody>
      </p:sp>
      <p:sp>
        <p:nvSpPr>
          <p:cNvPr id="153603"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r" defTabSz="930275" eaLnBrk="0" hangingPunct="0">
              <a:spcBef>
                <a:spcPct val="0"/>
              </a:spcBef>
              <a:defRPr sz="1200">
                <a:latin typeface="Times New Roman" pitchFamily="18" charset="0"/>
                <a:cs typeface="+mn-cs"/>
              </a:defRPr>
            </a:lvl1pPr>
          </a:lstStyle>
          <a:p>
            <a:pPr>
              <a:defRPr/>
            </a:pPr>
            <a:endParaRPr lang="es-ES"/>
          </a:p>
        </p:txBody>
      </p:sp>
      <p:sp>
        <p:nvSpPr>
          <p:cNvPr id="153604"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l" defTabSz="930275" eaLnBrk="0" hangingPunct="0">
              <a:spcBef>
                <a:spcPct val="0"/>
              </a:spcBef>
              <a:defRPr sz="1200">
                <a:latin typeface="Times New Roman" pitchFamily="18" charset="0"/>
                <a:cs typeface="+mn-cs"/>
              </a:defRPr>
            </a:lvl1pPr>
          </a:lstStyle>
          <a:p>
            <a:pPr>
              <a:defRPr/>
            </a:pPr>
            <a:r>
              <a:rPr lang="es-CO"/>
              <a:t>Contaduría GENERAL DE LA NACIÓN</a:t>
            </a:r>
            <a:endParaRPr lang="es-ES"/>
          </a:p>
        </p:txBody>
      </p:sp>
      <p:sp>
        <p:nvSpPr>
          <p:cNvPr id="153605"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r" defTabSz="930275" eaLnBrk="0" hangingPunct="0">
              <a:spcBef>
                <a:spcPct val="0"/>
              </a:spcBef>
              <a:defRPr sz="1200">
                <a:latin typeface="Times New Roman" pitchFamily="18" charset="0"/>
                <a:cs typeface="+mn-cs"/>
              </a:defRPr>
            </a:lvl1pPr>
          </a:lstStyle>
          <a:p>
            <a:pPr>
              <a:defRPr/>
            </a:pPr>
            <a:fld id="{F1CB5A47-4D36-4268-8C9C-BB491779F5B9}" type="slidenum">
              <a:rPr lang="es-ES"/>
              <a:pPr>
                <a:defRPr/>
              </a:pPr>
              <a:t>‹Nº›</a:t>
            </a:fld>
            <a:endParaRPr lang="es-ES"/>
          </a:p>
        </p:txBody>
      </p:sp>
    </p:spTree>
    <p:extLst>
      <p:ext uri="{BB962C8B-B14F-4D97-AF65-F5344CB8AC3E}">
        <p14:creationId xmlns:p14="http://schemas.microsoft.com/office/powerpoint/2010/main" val="34201988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l" defTabSz="930275" eaLnBrk="0" hangingPunct="0">
              <a:spcBef>
                <a:spcPct val="0"/>
              </a:spcBef>
              <a:defRPr sz="1200">
                <a:latin typeface="Times New Roman" pitchFamily="18" charset="0"/>
                <a:cs typeface="+mn-cs"/>
              </a:defRPr>
            </a:lvl1pPr>
          </a:lstStyle>
          <a:p>
            <a:pPr>
              <a:defRPr/>
            </a:pPr>
            <a:endParaRPr lang="es-ES"/>
          </a:p>
        </p:txBody>
      </p:sp>
      <p:sp>
        <p:nvSpPr>
          <p:cNvPr id="99331"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r" defTabSz="930275" eaLnBrk="0" hangingPunct="0">
              <a:spcBef>
                <a:spcPct val="0"/>
              </a:spcBef>
              <a:defRPr sz="1200">
                <a:latin typeface="Times New Roman" pitchFamily="18" charset="0"/>
                <a:cs typeface="+mn-cs"/>
              </a:defRPr>
            </a:lvl1pPr>
          </a:lstStyle>
          <a:p>
            <a:pPr>
              <a:defRPr/>
            </a:pPr>
            <a:endParaRPr lang="es-ES"/>
          </a:p>
        </p:txBody>
      </p:sp>
      <p:sp>
        <p:nvSpPr>
          <p:cNvPr id="16388" name="Rectangle 4"/>
          <p:cNvSpPr>
            <a:spLocks noGrp="1" noRot="1" noChangeAspect="1" noChangeArrowheads="1" noTextEdit="1"/>
          </p:cNvSpPr>
          <p:nvPr>
            <p:ph type="sldImg" idx="2"/>
          </p:nvPr>
        </p:nvSpPr>
        <p:spPr bwMode="auto">
          <a:xfrm>
            <a:off x="717550" y="696913"/>
            <a:ext cx="55753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3"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p>
            <a:pPr lvl="0"/>
            <a:r>
              <a:rPr lang="es-ES" noProof="0" dirty="0"/>
              <a:t>Esta plantilla se puede usar como archivo de inicio para presentar materiales educativos en un entorno de grupo.</a:t>
            </a:r>
          </a:p>
          <a:p>
            <a:pPr lvl="0"/>
            <a:endParaRPr lang="es-ES" noProof="0" dirty="0"/>
          </a:p>
          <a:p>
            <a:pPr lvl="0"/>
            <a:r>
              <a:rPr lang="es-ES" noProof="0" dirty="0"/>
              <a:t>Secciones</a:t>
            </a:r>
          </a:p>
          <a:p>
            <a:pPr lvl="0"/>
            <a:r>
              <a:rPr lang="es-ES" noProof="0" dirty="0"/>
              <a:t>Para agregar secciones, haga clic con el botón secundario del mouse en una diapositiva. Las secciones pueden ayudarle a organizar las diapositivas o a facilitar la colaboración entre varios autores.</a:t>
            </a:r>
          </a:p>
          <a:p>
            <a:pPr lvl="0"/>
            <a:endParaRPr lang="es-ES" noProof="0" dirty="0"/>
          </a:p>
          <a:p>
            <a:pPr lvl="0"/>
            <a:r>
              <a:rPr lang="es-ES" noProof="0" dirty="0"/>
              <a:t>Notas</a:t>
            </a:r>
          </a:p>
          <a:p>
            <a:pPr lvl="0"/>
            <a:r>
              <a:rPr lang="es-ES" noProof="0" dirty="0"/>
              <a:t>Use la sección Notas para las notas de entrega o para proporcionar detalles adicionales al público. Vea las notas en la vista Presentación durante la presentación. </a:t>
            </a:r>
          </a:p>
          <a:p>
            <a:pPr lvl="0"/>
            <a:r>
              <a:rPr lang="es-ES" noProof="0" dirty="0"/>
              <a:t>Tenga en cuenta el tamaño de la fuente (es importante para la accesibilidad, visibilidad, grabación en vídeo y producción en línea)</a:t>
            </a:r>
          </a:p>
          <a:p>
            <a:pPr lvl="0"/>
            <a:endParaRPr lang="es-ES" noProof="0" dirty="0"/>
          </a:p>
          <a:p>
            <a:pPr lvl="0"/>
            <a:r>
              <a:rPr lang="es-ES" noProof="0" dirty="0"/>
              <a:t>Colores coordinados </a:t>
            </a:r>
          </a:p>
          <a:p>
            <a:pPr lvl="0"/>
            <a:r>
              <a:rPr lang="es-ES" noProof="0" dirty="0"/>
              <a:t>Preste especial atención a los gráficos, diagramas y cuadros de texto. </a:t>
            </a:r>
          </a:p>
          <a:p>
            <a:pPr lvl="0"/>
            <a:r>
              <a:rPr lang="es-ES" noProof="0" dirty="0"/>
              <a:t>Tenga en cuenta que los asistentes imprimirán en blanco y negro o escala de grises. Ejecute una prueba de impresión para asegurarse de que los colores son los correctos cuando se imprime en blanco y negro puros y escala de grises.</a:t>
            </a:r>
          </a:p>
          <a:p>
            <a:pPr lvl="0"/>
            <a:endParaRPr lang="es-ES" noProof="0" dirty="0"/>
          </a:p>
          <a:p>
            <a:pPr lvl="0"/>
            <a:r>
              <a:rPr lang="es-ES" noProof="0" dirty="0"/>
              <a:t>Gráficos y tablas</a:t>
            </a:r>
          </a:p>
          <a:p>
            <a:pPr lvl="0"/>
            <a:r>
              <a:rPr lang="es-ES" noProof="0" dirty="0"/>
              <a:t>En breve: si es posible, use colores y estilos uniformes y que no distraigan.</a:t>
            </a:r>
          </a:p>
          <a:p>
            <a:pPr lvl="0"/>
            <a:r>
              <a:rPr lang="es-ES" noProof="0" dirty="0"/>
              <a:t>Etiquete todos los gráficos y tablas.</a:t>
            </a:r>
          </a:p>
        </p:txBody>
      </p:sp>
      <p:sp>
        <p:nvSpPr>
          <p:cNvPr id="99334"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l" defTabSz="930275" eaLnBrk="0" hangingPunct="0">
              <a:spcBef>
                <a:spcPct val="0"/>
              </a:spcBef>
              <a:defRPr sz="1200">
                <a:latin typeface="Times New Roman" pitchFamily="18" charset="0"/>
                <a:cs typeface="+mn-cs"/>
              </a:defRPr>
            </a:lvl1pPr>
          </a:lstStyle>
          <a:p>
            <a:pPr>
              <a:defRPr/>
            </a:pPr>
            <a:r>
              <a:rPr lang="es-CO"/>
              <a:t>Contaduría GENERAL DE LA NACIÓN</a:t>
            </a:r>
            <a:endParaRPr lang="es-ES"/>
          </a:p>
        </p:txBody>
      </p:sp>
      <p:sp>
        <p:nvSpPr>
          <p:cNvPr id="99335"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r" defTabSz="930275" eaLnBrk="0" hangingPunct="0">
              <a:spcBef>
                <a:spcPct val="0"/>
              </a:spcBef>
              <a:defRPr sz="1200">
                <a:latin typeface="Times New Roman" pitchFamily="18" charset="0"/>
                <a:cs typeface="+mn-cs"/>
              </a:defRPr>
            </a:lvl1pPr>
          </a:lstStyle>
          <a:p>
            <a:pPr>
              <a:defRPr/>
            </a:pPr>
            <a:fld id="{9FB9F728-748E-45D2-956C-3472DF278810}" type="slidenum">
              <a:rPr lang="es-ES"/>
              <a:pPr>
                <a:defRPr/>
              </a:pPr>
              <a:t>‹Nº›</a:t>
            </a:fld>
            <a:endParaRPr lang="es-ES"/>
          </a:p>
        </p:txBody>
      </p:sp>
    </p:spTree>
    <p:extLst>
      <p:ext uri="{BB962C8B-B14F-4D97-AF65-F5344CB8AC3E}">
        <p14:creationId xmlns:p14="http://schemas.microsoft.com/office/powerpoint/2010/main" val="243427437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0"/>
      </a:spcBef>
      <a:spcAft>
        <a:spcPct val="0"/>
      </a:spcAft>
      <a:defRPr lang="es-ES"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Marcador de imagen de diapositiva"/>
          <p:cNvSpPr>
            <a:spLocks noGrp="1" noRot="1" noChangeAspect="1" noTextEdit="1"/>
          </p:cNvSpPr>
          <p:nvPr>
            <p:ph type="sldImg"/>
          </p:nvPr>
        </p:nvSpPr>
        <p:spPr>
          <a:ln/>
        </p:spPr>
      </p:sp>
      <p:sp>
        <p:nvSpPr>
          <p:cNvPr id="1741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Esta plantilla se </a:t>
            </a:r>
            <a:r>
              <a:rPr altLang="es-ES" b="1"/>
              <a:t>debe usar </a:t>
            </a:r>
            <a:r>
              <a:rPr altLang="es-ES"/>
              <a:t>como archivo de inicio para presentaciones externas de la Contaduría General de la nación. En formato presentación en pantalla 16:10</a:t>
            </a:r>
          </a:p>
          <a:p>
            <a:pPr eaLnBrk="1" hangingPunct="1"/>
            <a:endParaRPr altLang="es-ES"/>
          </a:p>
          <a:p>
            <a:pPr eaLnBrk="1" hangingPunct="1"/>
            <a:r>
              <a:rPr altLang="es-ES" b="1"/>
              <a:t>Nota</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Gráficos y tablas</a:t>
            </a:r>
          </a:p>
          <a:p>
            <a:pPr eaLnBrk="1" hangingPunct="1"/>
            <a:r>
              <a:rPr altLang="es-ES"/>
              <a:t>En breve: si es posible, use colores y estilos uniformes y que no distraigan.</a:t>
            </a:r>
          </a:p>
          <a:p>
            <a:pPr eaLnBrk="1" hangingPunct="1"/>
            <a:r>
              <a:rPr altLang="es-ES"/>
              <a:t>Etiquete todos los gráficos y tablas y no olvide colocar la fuente de donde se toman las imágenes o los gráficos (Derechos de autor)</a:t>
            </a:r>
          </a:p>
          <a:p>
            <a:pPr eaLnBrk="1" hangingPunct="1"/>
            <a:endParaRPr lang="es-CO" altLang="es-ES"/>
          </a:p>
        </p:txBody>
      </p:sp>
      <p:sp>
        <p:nvSpPr>
          <p:cNvPr id="1741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EF83A3C0-4BA7-43E0-9E4E-47D3433B8C83}" type="slidenum">
              <a:rPr lang="es-ES" altLang="es-ES" smtClean="0"/>
              <a:pPr/>
              <a:t>1</a:t>
            </a:fld>
            <a:endParaRPr lang="es-ES" altLang="es-ES"/>
          </a:p>
        </p:txBody>
      </p:sp>
    </p:spTree>
    <p:extLst>
      <p:ext uri="{BB962C8B-B14F-4D97-AF65-F5344CB8AC3E}">
        <p14:creationId xmlns:p14="http://schemas.microsoft.com/office/powerpoint/2010/main" val="1412477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717550" y="696913"/>
            <a:ext cx="55753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es-CO"/>
          </a:p>
        </p:txBody>
      </p:sp>
      <p:sp>
        <p:nvSpPr>
          <p:cNvPr id="22532"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entury Gothic" pitchFamily="34" charset="0"/>
              </a:defRPr>
            </a:lvl1pPr>
            <a:lvl2pPr marL="742838" indent="-285707">
              <a:defRPr>
                <a:solidFill>
                  <a:schemeClr val="tx1"/>
                </a:solidFill>
                <a:latin typeface="Century Gothic" pitchFamily="34" charset="0"/>
              </a:defRPr>
            </a:lvl2pPr>
            <a:lvl3pPr marL="1142828" indent="-228565">
              <a:defRPr>
                <a:solidFill>
                  <a:schemeClr val="tx1"/>
                </a:solidFill>
                <a:latin typeface="Century Gothic" pitchFamily="34" charset="0"/>
              </a:defRPr>
            </a:lvl3pPr>
            <a:lvl4pPr marL="1599959" indent="-228565">
              <a:defRPr>
                <a:solidFill>
                  <a:schemeClr val="tx1"/>
                </a:solidFill>
                <a:latin typeface="Century Gothic" pitchFamily="34" charset="0"/>
              </a:defRPr>
            </a:lvl4pPr>
            <a:lvl5pPr marL="2057090" indent="-228565">
              <a:defRPr>
                <a:solidFill>
                  <a:schemeClr val="tx1"/>
                </a:solidFill>
                <a:latin typeface="Century Gothic" pitchFamily="34" charset="0"/>
              </a:defRPr>
            </a:lvl5pPr>
            <a:lvl6pPr marL="2514221" indent="-228565" fontAlgn="base">
              <a:spcBef>
                <a:spcPct val="0"/>
              </a:spcBef>
              <a:spcAft>
                <a:spcPct val="0"/>
              </a:spcAft>
              <a:defRPr>
                <a:solidFill>
                  <a:schemeClr val="tx1"/>
                </a:solidFill>
                <a:latin typeface="Century Gothic" pitchFamily="34" charset="0"/>
              </a:defRPr>
            </a:lvl6pPr>
            <a:lvl7pPr marL="2971352" indent="-228565" fontAlgn="base">
              <a:spcBef>
                <a:spcPct val="0"/>
              </a:spcBef>
              <a:spcAft>
                <a:spcPct val="0"/>
              </a:spcAft>
              <a:defRPr>
                <a:solidFill>
                  <a:schemeClr val="tx1"/>
                </a:solidFill>
                <a:latin typeface="Century Gothic" pitchFamily="34" charset="0"/>
              </a:defRPr>
            </a:lvl7pPr>
            <a:lvl8pPr marL="3428483" indent="-228565" fontAlgn="base">
              <a:spcBef>
                <a:spcPct val="0"/>
              </a:spcBef>
              <a:spcAft>
                <a:spcPct val="0"/>
              </a:spcAft>
              <a:defRPr>
                <a:solidFill>
                  <a:schemeClr val="tx1"/>
                </a:solidFill>
                <a:latin typeface="Century Gothic" pitchFamily="34" charset="0"/>
              </a:defRPr>
            </a:lvl8pPr>
            <a:lvl9pPr marL="3885615" indent="-228565"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FFE76874-9271-4AB4-B0BB-D5660933A481}" type="slidenum">
              <a:rPr smtClean="0">
                <a:latin typeface="Calibri" pitchFamily="34" charset="0"/>
              </a:rPr>
              <a:pPr fontAlgn="base">
                <a:spcBef>
                  <a:spcPct val="0"/>
                </a:spcBef>
                <a:spcAft>
                  <a:spcPct val="0"/>
                </a:spcAft>
                <a:defRPr/>
              </a:pPr>
              <a:t>36</a:t>
            </a:fld>
            <a:endParaRPr>
              <a:latin typeface="Calibri" pitchFamily="34" charset="0"/>
            </a:endParaRPr>
          </a:p>
        </p:txBody>
      </p:sp>
    </p:spTree>
    <p:extLst>
      <p:ext uri="{BB962C8B-B14F-4D97-AF65-F5344CB8AC3E}">
        <p14:creationId xmlns:p14="http://schemas.microsoft.com/office/powerpoint/2010/main" val="3697155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p:cNvSpPr>
            <a:spLocks noGrp="1" noRot="1" noChangeAspect="1" noTextEdit="1"/>
          </p:cNvSpPr>
          <p:nvPr>
            <p:ph type="sldImg"/>
          </p:nvPr>
        </p:nvSpPr>
        <p:spPr>
          <a:ln/>
        </p:spPr>
      </p:sp>
      <p:sp>
        <p:nvSpPr>
          <p:cNvPr id="256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s-ES"/>
              <a:t>Slide última - Despedida</a:t>
            </a:r>
          </a:p>
        </p:txBody>
      </p:sp>
      <p:sp>
        <p:nvSpPr>
          <p:cNvPr id="2560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9E1117FA-86E8-4CC4-BC56-8BA27A0D0839}" type="slidenum">
              <a:rPr lang="es-ES" altLang="es-ES" smtClean="0"/>
              <a:pPr/>
              <a:t>38</a:t>
            </a:fld>
            <a:endParaRPr lang="es-ES" altLang="es-ES"/>
          </a:p>
        </p:txBody>
      </p:sp>
    </p:spTree>
    <p:extLst>
      <p:ext uri="{BB962C8B-B14F-4D97-AF65-F5344CB8AC3E}">
        <p14:creationId xmlns:p14="http://schemas.microsoft.com/office/powerpoint/2010/main" val="3405816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p:cNvSpPr>
            <a:spLocks noGrp="1" noRot="1" noChangeAspect="1" noTextEdit="1"/>
          </p:cNvSpPr>
          <p:nvPr>
            <p:ph type="sldImg"/>
          </p:nvPr>
        </p:nvSpPr>
        <p:spPr>
          <a:ln/>
        </p:spPr>
      </p:sp>
      <p:sp>
        <p:nvSpPr>
          <p:cNvPr id="256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s-ES"/>
              <a:t>Slide última - Despedida</a:t>
            </a:r>
          </a:p>
        </p:txBody>
      </p:sp>
      <p:sp>
        <p:nvSpPr>
          <p:cNvPr id="2560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9E1117FA-86E8-4CC4-BC56-8BA27A0D0839}" type="slidenum">
              <a:rPr lang="es-ES" altLang="es-ES" smtClean="0"/>
              <a:pPr/>
              <a:t>41</a:t>
            </a:fld>
            <a:endParaRPr lang="es-ES" altLang="es-ES"/>
          </a:p>
        </p:txBody>
      </p:sp>
    </p:spTree>
    <p:extLst>
      <p:ext uri="{BB962C8B-B14F-4D97-AF65-F5344CB8AC3E}">
        <p14:creationId xmlns:p14="http://schemas.microsoft.com/office/powerpoint/2010/main" val="331439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p:cNvSpPr>
            <a:spLocks noGrp="1" noRot="1" noChangeAspect="1" noTextEdit="1"/>
          </p:cNvSpPr>
          <p:nvPr>
            <p:ph type="sldImg"/>
          </p:nvPr>
        </p:nvSpPr>
        <p:spPr>
          <a:ln/>
        </p:spPr>
      </p:sp>
      <p:sp>
        <p:nvSpPr>
          <p:cNvPr id="256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s-ES"/>
              <a:t>Slide última - Despedida</a:t>
            </a:r>
          </a:p>
        </p:txBody>
      </p:sp>
      <p:sp>
        <p:nvSpPr>
          <p:cNvPr id="2560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9E1117FA-86E8-4CC4-BC56-8BA27A0D0839}" type="slidenum">
              <a:rPr lang="es-ES" altLang="es-ES" smtClean="0"/>
              <a:pPr/>
              <a:t>48</a:t>
            </a:fld>
            <a:endParaRPr lang="es-ES" altLang="es-ES"/>
          </a:p>
        </p:txBody>
      </p:sp>
    </p:spTree>
    <p:extLst>
      <p:ext uri="{BB962C8B-B14F-4D97-AF65-F5344CB8AC3E}">
        <p14:creationId xmlns:p14="http://schemas.microsoft.com/office/powerpoint/2010/main" val="803719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49</a:t>
            </a:fld>
            <a:endParaRPr lang="es-ES"/>
          </a:p>
        </p:txBody>
      </p:sp>
    </p:spTree>
    <p:extLst>
      <p:ext uri="{BB962C8B-B14F-4D97-AF65-F5344CB8AC3E}">
        <p14:creationId xmlns:p14="http://schemas.microsoft.com/office/powerpoint/2010/main" val="1566804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69</a:t>
            </a:fld>
            <a:endParaRPr lang="es-ES"/>
          </a:p>
        </p:txBody>
      </p:sp>
    </p:spTree>
    <p:extLst>
      <p:ext uri="{BB962C8B-B14F-4D97-AF65-F5344CB8AC3E}">
        <p14:creationId xmlns:p14="http://schemas.microsoft.com/office/powerpoint/2010/main" val="1795797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70</a:t>
            </a:fld>
            <a:endParaRPr lang="es-ES"/>
          </a:p>
        </p:txBody>
      </p:sp>
    </p:spTree>
    <p:extLst>
      <p:ext uri="{BB962C8B-B14F-4D97-AF65-F5344CB8AC3E}">
        <p14:creationId xmlns:p14="http://schemas.microsoft.com/office/powerpoint/2010/main" val="1280370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38371A74-2D4C-4B5A-AC7C-0F42AC39EF02}" type="slidenum">
              <a:rPr lang="es-ES" altLang="es-CO">
                <a:solidFill>
                  <a:srgbClr val="000000"/>
                </a:solidFill>
              </a:rPr>
              <a:pPr/>
              <a:t>71</a:t>
            </a:fld>
            <a:endParaRPr lang="es-ES" altLang="es-CO">
              <a:solidFill>
                <a:srgbClr val="000000"/>
              </a:solidFill>
            </a:endParaRPr>
          </a:p>
        </p:txBody>
      </p:sp>
      <p:sp>
        <p:nvSpPr>
          <p:cNvPr id="21507" name="Slide Image Placeholder 1"/>
          <p:cNvSpPr>
            <a:spLocks noGrp="1" noRot="1" noChangeAspect="1" noTextEdit="1"/>
          </p:cNvSpPr>
          <p:nvPr>
            <p:ph type="sldImg"/>
          </p:nvPr>
        </p:nvSpPr>
        <p:spPr bwMode="auto">
          <a:xfrm>
            <a:off x="717550" y="696913"/>
            <a:ext cx="55753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a:spcBef>
                <a:spcPct val="0"/>
              </a:spcBef>
              <a:defRPr/>
            </a:pPr>
            <a:r>
              <a:rPr altLang="es-CO" b="1" dirty="0"/>
              <a:t>Para versiones Windows 2007 hasta versión 2010 </a:t>
            </a:r>
            <a:r>
              <a:rPr altLang="es-CO" dirty="0"/>
              <a:t>- Plantillas para material institucional o a entes externos, en el año 2012</a:t>
            </a:r>
          </a:p>
          <a:p>
            <a:pPr>
              <a:spcBef>
                <a:spcPct val="0"/>
              </a:spcBef>
              <a:defRPr/>
            </a:pPr>
            <a:endParaRPr altLang="es-CO" dirty="0"/>
          </a:p>
          <a:p>
            <a:pPr>
              <a:spcBef>
                <a:spcPct val="0"/>
              </a:spcBef>
              <a:defRPr/>
            </a:pPr>
            <a:r>
              <a:rPr altLang="es-CO" b="1" dirty="0"/>
              <a:t>Secciones</a:t>
            </a:r>
            <a:endParaRPr altLang="es-CO" dirty="0"/>
          </a:p>
          <a:p>
            <a:pPr>
              <a:spcBef>
                <a:spcPct val="0"/>
              </a:spcBef>
              <a:defRPr/>
            </a:pPr>
            <a:r>
              <a:rPr altLang="es-CO" dirty="0"/>
              <a:t>Para agregar secciones, haga clic con el botón secundario del mouse en una diapositiva. Las secciones pueden ayudarle a </a:t>
            </a:r>
            <a:r>
              <a:rPr altLang="es-CO" u="sng" dirty="0"/>
              <a:t>organizar las diapositivas o a facilitar la colaboración entre varios participantes o autores</a:t>
            </a:r>
            <a:r>
              <a:rPr altLang="es-CO" dirty="0"/>
              <a:t>.</a:t>
            </a:r>
          </a:p>
          <a:p>
            <a:pPr>
              <a:spcBef>
                <a:spcPct val="0"/>
              </a:spcBef>
              <a:defRPr/>
            </a:pPr>
            <a:endParaRPr altLang="es-CO" b="1" dirty="0"/>
          </a:p>
          <a:p>
            <a:pPr>
              <a:spcBef>
                <a:spcPct val="0"/>
              </a:spcBef>
              <a:defRPr/>
            </a:pPr>
            <a:r>
              <a:rPr altLang="es-CO" b="1" dirty="0"/>
              <a:t>Nuevas diapositivas</a:t>
            </a:r>
          </a:p>
          <a:p>
            <a:pPr>
              <a:spcBef>
                <a:spcPct val="0"/>
              </a:spcBef>
              <a:defRPr/>
            </a:pPr>
            <a:r>
              <a:rPr altLang="es-CO" dirty="0"/>
              <a:t>Para agregar una nueva diapositiva, ubíquese en donde se necesite agregar, clic derecho y elija </a:t>
            </a:r>
            <a:r>
              <a:rPr altLang="es-CO" u="sng" dirty="0"/>
              <a:t>nueva diapositiva </a:t>
            </a:r>
            <a:r>
              <a:rPr altLang="es-CO" dirty="0"/>
              <a:t>y sobre ésta nueva clic derecho y selección </a:t>
            </a:r>
            <a:r>
              <a:rPr altLang="es-CO" u="sng" dirty="0"/>
              <a:t>diseño</a:t>
            </a:r>
            <a:r>
              <a:rPr altLang="es-CO" dirty="0"/>
              <a:t> y modifique el diseño de la diapositiva dependiendo de la necesidad (texto – imágenes – multimedia – SmartArt- gráficos  - tablas)</a:t>
            </a:r>
            <a:endParaRPr altLang="es-CO" b="1" dirty="0"/>
          </a:p>
          <a:p>
            <a:pPr>
              <a:spcBef>
                <a:spcPct val="0"/>
              </a:spcBef>
              <a:defRPr/>
            </a:pPr>
            <a:endParaRPr altLang="es-CO" b="1" dirty="0"/>
          </a:p>
          <a:p>
            <a:pPr>
              <a:spcBef>
                <a:spcPct val="0"/>
              </a:spcBef>
              <a:defRPr/>
            </a:pPr>
            <a:r>
              <a:rPr altLang="es-CO" b="1" dirty="0"/>
              <a:t>Notas</a:t>
            </a:r>
          </a:p>
          <a:p>
            <a:pPr>
              <a:spcBef>
                <a:spcPct val="0"/>
              </a:spcBef>
              <a:defRPr/>
            </a:pPr>
            <a:r>
              <a:rPr altLang="es-CO" dirty="0"/>
              <a:t>Use la sección Notas para las notas de entrega o para proporcionar detalles adicionales al público. Vea las notas en la vista Presentación durante la presentación. </a:t>
            </a:r>
          </a:p>
          <a:p>
            <a:pPr>
              <a:spcBef>
                <a:spcPct val="0"/>
              </a:spcBef>
              <a:defRPr/>
            </a:pPr>
            <a:r>
              <a:rPr altLang="es-CO" dirty="0"/>
              <a:t>Tenga en cuenta el tamaño de la fuente (es importante para la accesibilidad, visibilidad, grabación en vídeo y producción en línea)</a:t>
            </a:r>
          </a:p>
          <a:p>
            <a:pPr>
              <a:spcBef>
                <a:spcPct val="0"/>
              </a:spcBef>
              <a:defRPr/>
            </a:pPr>
            <a:endParaRPr altLang="es-CO" dirty="0"/>
          </a:p>
          <a:p>
            <a:pPr>
              <a:spcBef>
                <a:spcPct val="0"/>
              </a:spcBef>
              <a:defRPr/>
            </a:pPr>
            <a:r>
              <a:rPr altLang="es-CO" b="1" dirty="0"/>
              <a:t>Colores coordinados </a:t>
            </a:r>
          </a:p>
          <a:p>
            <a:pPr>
              <a:spcBef>
                <a:spcPct val="0"/>
              </a:spcBef>
              <a:defRPr/>
            </a:pPr>
            <a:r>
              <a:rPr altLang="es-CO" dirty="0"/>
              <a:t>Preste especial atención a los gráficos, diagramas y cuadros de texto. </a:t>
            </a:r>
          </a:p>
          <a:p>
            <a:pPr>
              <a:spcBef>
                <a:spcPct val="0"/>
              </a:spcBef>
              <a:defRPr/>
            </a:pPr>
            <a:r>
              <a:rPr altLang="es-CO" dirty="0"/>
              <a:t>Tenga en cuenta que los asistentes imprimirán en blanco y negro o escala de grises. Ejecute una prueba de impresión para asegurarse de que los colores son los correctos cuando se imprime en blanco y negro puros y escala de grises.</a:t>
            </a:r>
          </a:p>
          <a:p>
            <a:pPr>
              <a:spcBef>
                <a:spcPct val="0"/>
              </a:spcBef>
              <a:defRPr/>
            </a:pPr>
            <a:endParaRPr altLang="es-CO" dirty="0"/>
          </a:p>
          <a:p>
            <a:pPr>
              <a:spcBef>
                <a:spcPct val="0"/>
              </a:spcBef>
              <a:defRPr/>
            </a:pPr>
            <a:r>
              <a:rPr altLang="es-CO" b="1" dirty="0"/>
              <a:t>Fuente - textos</a:t>
            </a:r>
            <a:endParaRPr lang="es-CO" altLang="es-CO" dirty="0"/>
          </a:p>
          <a:p>
            <a:pPr>
              <a:spcBef>
                <a:spcPct val="0"/>
              </a:spcBef>
              <a:defRPr/>
            </a:pPr>
            <a:r>
              <a:rPr altLang="es-CO" dirty="0"/>
              <a:t>Use la fuente  “Calibri” en todo el contenido de las diapositiva, cambiando el tamaño dependiendo el espacio que tenga o necesite.</a:t>
            </a:r>
            <a:endParaRPr lang="es-CO" altLang="es-CO" dirty="0"/>
          </a:p>
          <a:p>
            <a:pPr>
              <a:spcBef>
                <a:spcPct val="0"/>
              </a:spcBef>
              <a:defRPr/>
            </a:pPr>
            <a:endParaRPr altLang="es-CO" dirty="0"/>
          </a:p>
          <a:p>
            <a:pPr>
              <a:spcBef>
                <a:spcPct val="0"/>
              </a:spcBef>
              <a:defRPr/>
            </a:pPr>
            <a:r>
              <a:rPr altLang="es-CO" b="1" dirty="0"/>
              <a:t>Gráficos y tablas</a:t>
            </a:r>
          </a:p>
          <a:p>
            <a:pPr>
              <a:spcBef>
                <a:spcPct val="0"/>
              </a:spcBef>
              <a:defRPr/>
            </a:pPr>
            <a:r>
              <a:rPr altLang="es-CO" dirty="0"/>
              <a:t>En breve: si es posible, use colores y estilos uniformes y que no distraigan.</a:t>
            </a:r>
          </a:p>
          <a:p>
            <a:pPr>
              <a:spcBef>
                <a:spcPct val="0"/>
              </a:spcBef>
              <a:defRPr/>
            </a:pPr>
            <a:r>
              <a:rPr altLang="es-CO" dirty="0"/>
              <a:t>Etiquete todos los gráficos y tablas.</a:t>
            </a:r>
          </a:p>
          <a:p>
            <a:pPr>
              <a:spcBef>
                <a:spcPct val="0"/>
              </a:spcBef>
              <a:defRPr/>
            </a:pPr>
            <a:endParaRPr altLang="es-CO" dirty="0"/>
          </a:p>
          <a:p>
            <a:pPr>
              <a:spcBef>
                <a:spcPct val="0"/>
              </a:spcBef>
              <a:defRPr/>
            </a:pPr>
            <a:r>
              <a:rPr altLang="es-CO" dirty="0"/>
              <a:t>GRACIAS  por tener en cuenta estas recomendaciones, para mayor claridad leer el instructivo.</a:t>
            </a:r>
            <a:endParaRPr lang="es-CO" altLang="es-CO" dirty="0"/>
          </a:p>
          <a:p>
            <a:pPr>
              <a:spcBef>
                <a:spcPct val="0"/>
              </a:spcBef>
              <a:defRPr/>
            </a:pPr>
            <a:endParaRPr lang="es-CO" altLang="es-CO" dirty="0"/>
          </a:p>
        </p:txBody>
      </p:sp>
      <p:sp>
        <p:nvSpPr>
          <p:cNvPr id="21509" name="Slide Number Placeholder 3"/>
          <p:cNvSpPr txBox="1">
            <a:spLocks noGrp="1"/>
          </p:cNvSpPr>
          <p:nvPr/>
        </p:nvSpPr>
        <p:spPr bwMode="auto">
          <a:xfrm>
            <a:off x="3970159" y="8829648"/>
            <a:ext cx="3038604" cy="46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fld id="{9C3A8A3F-10BF-41A8-AD96-D3FADB4F3A63}" type="slidenum">
              <a:rPr lang="es-ES" altLang="es-CO" b="0">
                <a:solidFill>
                  <a:srgbClr val="000000"/>
                </a:solidFill>
              </a:rPr>
              <a:pPr algn="r" eaLnBrk="1" hangingPunct="1"/>
              <a:t>71</a:t>
            </a:fld>
            <a:endParaRPr lang="es-ES" altLang="es-CO" b="0">
              <a:solidFill>
                <a:srgbClr val="000000"/>
              </a:solidFill>
            </a:endParaRPr>
          </a:p>
        </p:txBody>
      </p:sp>
      <p:sp>
        <p:nvSpPr>
          <p:cNvPr id="2" name="1 Marcador de pie de página"/>
          <p:cNvSpPr txBox="1">
            <a:spLocks noGrp="1"/>
          </p:cNvSpPr>
          <p:nvPr/>
        </p:nvSpPr>
        <p:spPr>
          <a:xfrm>
            <a:off x="0" y="8829648"/>
            <a:ext cx="3038604" cy="465266"/>
          </a:xfrm>
          <a:prstGeom prst="rect">
            <a:avLst/>
          </a:prstGeom>
          <a:noFill/>
        </p:spPr>
        <p:txBody>
          <a:bodyPr anchor="b"/>
          <a:lstStyle/>
          <a:p>
            <a:pPr eaLnBrk="1" fontAlgn="auto" hangingPunct="1">
              <a:spcBef>
                <a:spcPts val="0"/>
              </a:spcBef>
              <a:spcAft>
                <a:spcPts val="0"/>
              </a:spcAft>
              <a:defRPr/>
            </a:pPr>
            <a:r>
              <a:rPr lang="es-CO" sz="1200" b="0">
                <a:solidFill>
                  <a:prstClr val="black"/>
                </a:solidFill>
                <a:latin typeface="Calibri"/>
                <a:cs typeface="+mn-cs"/>
              </a:rPr>
              <a:t>http://www.google.com.co/imgres?sa=X&amp;biw=991&amp;bih=640&amp;tbm=isch&amp;tbnid=vpQCL-iKvaLokM:&amp;imgrefurl=http://emplea.universia.es/informacion/ya_trabajo/tu_empresa/&amp;docid=_LoGrqyuF_BASM&amp;imgurl=http://emplea.universia.es/informacion/images/yatrabajo/F2.jpg&amp;w=1300&amp;h</a:t>
            </a:r>
          </a:p>
        </p:txBody>
      </p:sp>
    </p:spTree>
    <p:extLst>
      <p:ext uri="{BB962C8B-B14F-4D97-AF65-F5344CB8AC3E}">
        <p14:creationId xmlns:p14="http://schemas.microsoft.com/office/powerpoint/2010/main" val="1849770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a:p>
        </p:txBody>
      </p:sp>
      <p:sp>
        <p:nvSpPr>
          <p:cNvPr id="4" name="3 Marcador de número de diapositiva"/>
          <p:cNvSpPr>
            <a:spLocks noGrp="1"/>
          </p:cNvSpPr>
          <p:nvPr>
            <p:ph type="sldNum" sz="quarter" idx="10"/>
          </p:nvPr>
        </p:nvSpPr>
        <p:spPr/>
        <p:txBody>
          <a:bodyPr/>
          <a:lstStyle/>
          <a:p>
            <a:pPr>
              <a:defRPr/>
            </a:pPr>
            <a:fld id="{9FB9F728-748E-45D2-956C-3472DF278810}" type="slidenum">
              <a:rPr lang="es-ES" smtClean="0"/>
              <a:pPr>
                <a:defRPr/>
              </a:pPr>
              <a:t>72</a:t>
            </a:fld>
            <a:endParaRPr lang="es-ES"/>
          </a:p>
        </p:txBody>
      </p:sp>
    </p:spTree>
    <p:extLst>
      <p:ext uri="{BB962C8B-B14F-4D97-AF65-F5344CB8AC3E}">
        <p14:creationId xmlns:p14="http://schemas.microsoft.com/office/powerpoint/2010/main" val="3051187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696913"/>
            <a:ext cx="5575300" cy="348615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B235D147-74B8-45B2-95EB-9767D2FCC422}" type="slidenum">
              <a:rPr lang="es-ES" altLang="es-CO" smtClean="0"/>
              <a:pPr/>
              <a:t>74</a:t>
            </a:fld>
            <a:endParaRPr lang="es-ES" altLang="es-CO"/>
          </a:p>
        </p:txBody>
      </p:sp>
    </p:spTree>
    <p:extLst>
      <p:ext uri="{BB962C8B-B14F-4D97-AF65-F5344CB8AC3E}">
        <p14:creationId xmlns:p14="http://schemas.microsoft.com/office/powerpoint/2010/main" val="2428149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0294BA47-6A59-4581-B88E-B281D1CC0805}" type="slidenum">
              <a:rPr altLang="es-ES" smtClean="0">
                <a:solidFill>
                  <a:srgbClr val="000000"/>
                </a:solidFill>
                <a:latin typeface="Calibri" pitchFamily="34" charset="0"/>
              </a:rPr>
              <a:pPr eaLnBrk="1" fontAlgn="base" hangingPunct="1">
                <a:spcBef>
                  <a:spcPct val="0"/>
                </a:spcBef>
                <a:spcAft>
                  <a:spcPct val="0"/>
                </a:spcAft>
              </a:pPr>
              <a:t>3</a:t>
            </a:fld>
            <a:endParaRPr altLang="es-ES">
              <a:solidFill>
                <a:srgbClr val="000000"/>
              </a:solidFill>
              <a:latin typeface="Calibri" pitchFamily="34" charset="0"/>
            </a:endParaRPr>
          </a:p>
        </p:txBody>
      </p:sp>
      <p:sp>
        <p:nvSpPr>
          <p:cNvPr id="56323" name="Slide Image Placeholder 1"/>
          <p:cNvSpPr>
            <a:spLocks noGrp="1" noRot="1" noChangeAspect="1" noTextEdit="1"/>
          </p:cNvSpPr>
          <p:nvPr>
            <p:ph type="sldImg"/>
          </p:nvPr>
        </p:nvSpPr>
        <p:spPr bwMode="auto">
          <a:xfrm>
            <a:off x="717550" y="696913"/>
            <a:ext cx="55753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altLang="es-ES" b="1" dirty="0"/>
              <a:t>Para versiones Windows 2007 hasta versión 2010 </a:t>
            </a:r>
            <a:r>
              <a:rPr altLang="es-ES" dirty="0"/>
              <a:t>- Plantillas para material institucional o a entes externos, en el año 2012</a:t>
            </a:r>
          </a:p>
          <a:p>
            <a:pPr eaLnBrk="1" hangingPunct="1">
              <a:spcBef>
                <a:spcPct val="0"/>
              </a:spcBef>
            </a:pPr>
            <a:endParaRPr altLang="es-ES" dirty="0"/>
          </a:p>
          <a:p>
            <a:pPr eaLnBrk="1" hangingPunct="1">
              <a:spcBef>
                <a:spcPct val="0"/>
              </a:spcBef>
            </a:pPr>
            <a:r>
              <a:rPr altLang="es-ES" b="1" dirty="0"/>
              <a:t>Secciones</a:t>
            </a:r>
            <a:endParaRPr altLang="es-ES" dirty="0"/>
          </a:p>
          <a:p>
            <a:pPr eaLnBrk="1" hangingPunct="1">
              <a:spcBef>
                <a:spcPct val="0"/>
              </a:spcBef>
            </a:pPr>
            <a:r>
              <a:rPr altLang="es-ES" dirty="0"/>
              <a:t>Para agregar secciones, haga clic con el botón secundario del mouse en una diapositiva. Las secciones pueden ayudarle a </a:t>
            </a:r>
            <a:r>
              <a:rPr altLang="es-ES" u="sng" dirty="0"/>
              <a:t>organizar las diapositivas o a facilitar la colaboración entre varios participantes o autores</a:t>
            </a:r>
            <a:r>
              <a:rPr altLang="es-ES" dirty="0"/>
              <a:t>.</a:t>
            </a:r>
          </a:p>
          <a:p>
            <a:pPr eaLnBrk="1" hangingPunct="1">
              <a:spcBef>
                <a:spcPct val="0"/>
              </a:spcBef>
            </a:pPr>
            <a:endParaRPr altLang="es-ES" b="1" dirty="0"/>
          </a:p>
          <a:p>
            <a:pPr eaLnBrk="1" hangingPunct="1">
              <a:spcBef>
                <a:spcPct val="0"/>
              </a:spcBef>
            </a:pPr>
            <a:r>
              <a:rPr altLang="es-ES" b="1" dirty="0"/>
              <a:t>Nuevas diapositivas</a:t>
            </a:r>
          </a:p>
          <a:p>
            <a:pPr eaLnBrk="1" hangingPunct="1">
              <a:spcBef>
                <a:spcPct val="0"/>
              </a:spcBef>
            </a:pPr>
            <a:r>
              <a:rPr altLang="es-ES" dirty="0"/>
              <a:t>Para agregar una nueva diapositiva, ubíquese en donde se necesite agregar, clic derecho y elija </a:t>
            </a:r>
            <a:r>
              <a:rPr altLang="es-ES" u="sng" dirty="0"/>
              <a:t>nueva diapositiva </a:t>
            </a:r>
            <a:r>
              <a:rPr altLang="es-ES" dirty="0"/>
              <a:t>y sobre ésta nueva clic derecho y selección </a:t>
            </a:r>
            <a:r>
              <a:rPr altLang="es-ES" u="sng" dirty="0"/>
              <a:t>diseño</a:t>
            </a:r>
            <a:r>
              <a:rPr altLang="es-ES" dirty="0"/>
              <a:t> y modifique el diseño de la diapositiva dependiendo de la necesidad (texto – imágenes – multimedia – SmartArt- gráficos  - tablas)</a:t>
            </a:r>
            <a:endParaRPr altLang="es-ES" b="1" dirty="0"/>
          </a:p>
          <a:p>
            <a:pPr eaLnBrk="1" hangingPunct="1">
              <a:spcBef>
                <a:spcPct val="0"/>
              </a:spcBef>
            </a:pPr>
            <a:endParaRPr altLang="es-ES" b="1" dirty="0"/>
          </a:p>
          <a:p>
            <a:pPr eaLnBrk="1" hangingPunct="1">
              <a:spcBef>
                <a:spcPct val="0"/>
              </a:spcBef>
            </a:pPr>
            <a:r>
              <a:rPr altLang="es-ES" b="1" dirty="0"/>
              <a:t>Notas</a:t>
            </a:r>
          </a:p>
          <a:p>
            <a:pPr eaLnBrk="1" hangingPunct="1">
              <a:spcBef>
                <a:spcPct val="0"/>
              </a:spcBef>
            </a:pPr>
            <a:r>
              <a:rPr altLang="es-ES" dirty="0"/>
              <a:t>Use la sección Notas para las notas de entrega o para proporcionar detalles adicionales al público. Vea las notas en la vista Presentación durante la presentación. </a:t>
            </a:r>
          </a:p>
          <a:p>
            <a:pPr eaLnBrk="1" hangingPunct="1">
              <a:spcBef>
                <a:spcPct val="0"/>
              </a:spcBef>
            </a:pPr>
            <a:r>
              <a:rPr altLang="es-ES" dirty="0"/>
              <a:t>Tenga en cuenta el tamaño de la fuente (es importante para la accesibilidad, visibilidad, grabación en vídeo y producción en línea)</a:t>
            </a:r>
          </a:p>
          <a:p>
            <a:pPr eaLnBrk="1" hangingPunct="1">
              <a:spcBef>
                <a:spcPct val="0"/>
              </a:spcBef>
            </a:pPr>
            <a:endParaRPr altLang="es-ES" dirty="0"/>
          </a:p>
          <a:p>
            <a:pPr eaLnBrk="1" hangingPunct="1">
              <a:spcBef>
                <a:spcPct val="0"/>
              </a:spcBef>
            </a:pPr>
            <a:r>
              <a:rPr altLang="es-ES" b="1" dirty="0"/>
              <a:t>Colores coordinados </a:t>
            </a:r>
          </a:p>
          <a:p>
            <a:pPr eaLnBrk="1" hangingPunct="1">
              <a:spcBef>
                <a:spcPct val="0"/>
              </a:spcBef>
            </a:pPr>
            <a:r>
              <a:rPr altLang="es-ES" dirty="0"/>
              <a:t>Preste especial atención a los gráficos, diagramas y cuadros de texto. </a:t>
            </a:r>
          </a:p>
          <a:p>
            <a:pPr eaLnBrk="1" hangingPunct="1">
              <a:spcBef>
                <a:spcPct val="0"/>
              </a:spcBef>
            </a:pPr>
            <a:r>
              <a:rPr altLang="es-ES" dirty="0"/>
              <a:t>Tenga en cuenta que los asistentes imprimirán en blanco y negro o escala de grises. Ejecute una prueba de impresión para asegurarse de que los colores son los correctos cuando se imprime en blanco y negro puros y escala de grises.</a:t>
            </a:r>
          </a:p>
          <a:p>
            <a:pPr eaLnBrk="1" hangingPunct="1">
              <a:spcBef>
                <a:spcPct val="0"/>
              </a:spcBef>
            </a:pPr>
            <a:endParaRPr altLang="es-ES" dirty="0"/>
          </a:p>
          <a:p>
            <a:pPr eaLnBrk="1" hangingPunct="1">
              <a:spcBef>
                <a:spcPct val="0"/>
              </a:spcBef>
            </a:pPr>
            <a:r>
              <a:rPr altLang="es-ES" b="1" dirty="0"/>
              <a:t>Fuente - textos</a:t>
            </a:r>
            <a:endParaRPr lang="es-CO" altLang="es-ES" dirty="0"/>
          </a:p>
          <a:p>
            <a:pPr eaLnBrk="1" hangingPunct="1">
              <a:spcBef>
                <a:spcPct val="0"/>
              </a:spcBef>
            </a:pPr>
            <a:r>
              <a:rPr altLang="es-ES" dirty="0"/>
              <a:t>Use la fuente  “Calibri” en todo el contenido de las diapositiva, cambiando el tamaño dependiendo el espacio que tenga o necesite.</a:t>
            </a:r>
            <a:endParaRPr lang="es-CO" altLang="es-ES" dirty="0"/>
          </a:p>
          <a:p>
            <a:pPr eaLnBrk="1" hangingPunct="1">
              <a:spcBef>
                <a:spcPct val="0"/>
              </a:spcBef>
            </a:pPr>
            <a:endParaRPr altLang="es-ES" dirty="0"/>
          </a:p>
          <a:p>
            <a:pPr eaLnBrk="1" hangingPunct="1">
              <a:spcBef>
                <a:spcPct val="0"/>
              </a:spcBef>
            </a:pPr>
            <a:r>
              <a:rPr altLang="es-ES" b="1" dirty="0"/>
              <a:t>Gráficos y tablas</a:t>
            </a:r>
          </a:p>
          <a:p>
            <a:pPr eaLnBrk="1" hangingPunct="1">
              <a:spcBef>
                <a:spcPct val="0"/>
              </a:spcBef>
            </a:pPr>
            <a:r>
              <a:rPr altLang="es-ES" dirty="0"/>
              <a:t>En breve: si es posible, use colores y estilos uniformes y que no distraigan.</a:t>
            </a:r>
          </a:p>
          <a:p>
            <a:pPr eaLnBrk="1" hangingPunct="1">
              <a:spcBef>
                <a:spcPct val="0"/>
              </a:spcBef>
            </a:pPr>
            <a:r>
              <a:rPr altLang="es-ES" dirty="0"/>
              <a:t>Etiquete todos los gráficos y tablas.</a:t>
            </a:r>
          </a:p>
          <a:p>
            <a:pPr eaLnBrk="1" hangingPunct="1">
              <a:spcBef>
                <a:spcPct val="0"/>
              </a:spcBef>
            </a:pPr>
            <a:endParaRPr altLang="es-ES" dirty="0"/>
          </a:p>
          <a:p>
            <a:pPr eaLnBrk="1" hangingPunct="1">
              <a:spcBef>
                <a:spcPct val="0"/>
              </a:spcBef>
            </a:pPr>
            <a:r>
              <a:rPr altLang="es-ES" dirty="0"/>
              <a:t>GRACIAS  por tener en cuenta estas recomendaciones, para mayor claridad leer el instructivo.</a:t>
            </a:r>
            <a:endParaRPr lang="es-CO" altLang="es-ES" dirty="0"/>
          </a:p>
          <a:p>
            <a:pPr eaLnBrk="1" hangingPunct="1">
              <a:spcBef>
                <a:spcPct val="0"/>
              </a:spcBef>
            </a:pPr>
            <a:endParaRPr lang="es-CO" altLang="es-ES" dirty="0"/>
          </a:p>
        </p:txBody>
      </p:sp>
      <p:sp>
        <p:nvSpPr>
          <p:cNvPr id="56325" name="Slide Number Placeholder 3"/>
          <p:cNvSpPr txBox="1">
            <a:spLocks noGrp="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C301B97F-0F88-4445-9E43-69D4FE51D4A9}" type="slidenum">
              <a:rPr lang="es-ES" altLang="es-ES" sz="1200">
                <a:solidFill>
                  <a:srgbClr val="000000"/>
                </a:solidFill>
                <a:latin typeface="Calibri" pitchFamily="34" charset="0"/>
              </a:rPr>
              <a:pPr algn="r" eaLnBrk="1" hangingPunct="1"/>
              <a:t>3</a:t>
            </a:fld>
            <a:endParaRPr lang="es-ES" altLang="es-ES" sz="1200">
              <a:solidFill>
                <a:srgbClr val="000000"/>
              </a:solidFill>
              <a:latin typeface="Calibri" pitchFamily="34" charset="0"/>
            </a:endParaRPr>
          </a:p>
        </p:txBody>
      </p:sp>
      <p:sp>
        <p:nvSpPr>
          <p:cNvPr id="56326" name="1 Marcador de pie de página"/>
          <p:cNvSpPr txBox="1">
            <a:spLocks noGrp="1"/>
          </p:cNvSpPr>
          <p:nvPr/>
        </p:nvSpPr>
        <p:spPr bwMode="auto">
          <a:xfrm>
            <a:off x="0"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CO" altLang="es-ES" sz="1200">
                <a:solidFill>
                  <a:srgbClr val="000000"/>
                </a:solidFill>
                <a:latin typeface="Calibri" pitchFamily="34" charset="0"/>
              </a:rPr>
              <a:t>http://www.google.com.co/imgres?sa=X&amp;biw=991&amp;bih=640&amp;tbm=isch&amp;tbnid=vpQCL-iKvaLokM:&amp;imgrefurl=http://emplea.universia.es/informacion/ya_trabajo/tu_empresa/&amp;docid=_LoGrqyuF_BASM&amp;imgurl=http://emplea.universia.es/informacion/images/yatrabajo/F2.jpg&amp;w=1300&amp;h</a:t>
            </a:r>
          </a:p>
        </p:txBody>
      </p:sp>
    </p:spTree>
    <p:extLst>
      <p:ext uri="{BB962C8B-B14F-4D97-AF65-F5344CB8AC3E}">
        <p14:creationId xmlns:p14="http://schemas.microsoft.com/office/powerpoint/2010/main" val="86265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717550" y="696913"/>
            <a:ext cx="55753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es-CO"/>
          </a:p>
        </p:txBody>
      </p:sp>
      <p:sp>
        <p:nvSpPr>
          <p:cNvPr id="22532"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entury Gothic" pitchFamily="34" charset="0"/>
              </a:defRPr>
            </a:lvl1pPr>
            <a:lvl2pPr marL="742838" indent="-285707">
              <a:defRPr>
                <a:solidFill>
                  <a:schemeClr val="tx1"/>
                </a:solidFill>
                <a:latin typeface="Century Gothic" pitchFamily="34" charset="0"/>
              </a:defRPr>
            </a:lvl2pPr>
            <a:lvl3pPr marL="1142828" indent="-228565">
              <a:defRPr>
                <a:solidFill>
                  <a:schemeClr val="tx1"/>
                </a:solidFill>
                <a:latin typeface="Century Gothic" pitchFamily="34" charset="0"/>
              </a:defRPr>
            </a:lvl3pPr>
            <a:lvl4pPr marL="1599959" indent="-228565">
              <a:defRPr>
                <a:solidFill>
                  <a:schemeClr val="tx1"/>
                </a:solidFill>
                <a:latin typeface="Century Gothic" pitchFamily="34" charset="0"/>
              </a:defRPr>
            </a:lvl4pPr>
            <a:lvl5pPr marL="2057090" indent="-228565">
              <a:defRPr>
                <a:solidFill>
                  <a:schemeClr val="tx1"/>
                </a:solidFill>
                <a:latin typeface="Century Gothic" pitchFamily="34" charset="0"/>
              </a:defRPr>
            </a:lvl5pPr>
            <a:lvl6pPr marL="2514221" indent="-228565" fontAlgn="base">
              <a:spcBef>
                <a:spcPct val="0"/>
              </a:spcBef>
              <a:spcAft>
                <a:spcPct val="0"/>
              </a:spcAft>
              <a:defRPr>
                <a:solidFill>
                  <a:schemeClr val="tx1"/>
                </a:solidFill>
                <a:latin typeface="Century Gothic" pitchFamily="34" charset="0"/>
              </a:defRPr>
            </a:lvl6pPr>
            <a:lvl7pPr marL="2971352" indent="-228565" fontAlgn="base">
              <a:spcBef>
                <a:spcPct val="0"/>
              </a:spcBef>
              <a:spcAft>
                <a:spcPct val="0"/>
              </a:spcAft>
              <a:defRPr>
                <a:solidFill>
                  <a:schemeClr val="tx1"/>
                </a:solidFill>
                <a:latin typeface="Century Gothic" pitchFamily="34" charset="0"/>
              </a:defRPr>
            </a:lvl7pPr>
            <a:lvl8pPr marL="3428483" indent="-228565" fontAlgn="base">
              <a:spcBef>
                <a:spcPct val="0"/>
              </a:spcBef>
              <a:spcAft>
                <a:spcPct val="0"/>
              </a:spcAft>
              <a:defRPr>
                <a:solidFill>
                  <a:schemeClr val="tx1"/>
                </a:solidFill>
                <a:latin typeface="Century Gothic" pitchFamily="34" charset="0"/>
              </a:defRPr>
            </a:lvl8pPr>
            <a:lvl9pPr marL="3885615" indent="-228565"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FFE76874-9271-4AB4-B0BB-D5660933A481}" type="slidenum">
              <a:rPr smtClean="0">
                <a:latin typeface="Calibri" pitchFamily="34" charset="0"/>
              </a:rPr>
              <a:pPr fontAlgn="base">
                <a:spcBef>
                  <a:spcPct val="0"/>
                </a:spcBef>
                <a:spcAft>
                  <a:spcPct val="0"/>
                </a:spcAft>
                <a:defRPr/>
              </a:pPr>
              <a:t>75</a:t>
            </a:fld>
            <a:endParaRPr>
              <a:latin typeface="Calibri" pitchFamily="34" charset="0"/>
            </a:endParaRPr>
          </a:p>
        </p:txBody>
      </p:sp>
    </p:spTree>
    <p:extLst>
      <p:ext uri="{BB962C8B-B14F-4D97-AF65-F5344CB8AC3E}">
        <p14:creationId xmlns:p14="http://schemas.microsoft.com/office/powerpoint/2010/main" val="4134658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finaliza la presentación, SOLO  digitar el correo a quien deben contactar</a:t>
            </a:r>
            <a:endParaRPr altLang="es-CO"/>
          </a:p>
          <a:p>
            <a:pPr eaLnBrk="1" hangingPunct="1"/>
            <a:endParaRPr altLang="es-ES"/>
          </a:p>
        </p:txBody>
      </p:sp>
      <p:sp>
        <p:nvSpPr>
          <p:cNvPr id="2355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A9574B5B-0494-43A1-89E3-D496B8BCF7CA}" type="slidenum">
              <a:rPr lang="es-ES" altLang="es-ES" smtClean="0"/>
              <a:pPr/>
              <a:t>79</a:t>
            </a:fld>
            <a:endParaRPr lang="es-ES" altLang="es-ES"/>
          </a:p>
        </p:txBody>
      </p:sp>
    </p:spTree>
    <p:extLst>
      <p:ext uri="{BB962C8B-B14F-4D97-AF65-F5344CB8AC3E}">
        <p14:creationId xmlns:p14="http://schemas.microsoft.com/office/powerpoint/2010/main" val="1954558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a:ln/>
        </p:spPr>
      </p:sp>
      <p:sp>
        <p:nvSpPr>
          <p:cNvPr id="1945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a:t>
            </a:r>
            <a:r>
              <a:rPr altLang="es-ES" dirty="0" err="1"/>
              <a:t>slide</a:t>
            </a:r>
            <a:r>
              <a:rPr altLang="es-ES" dirty="0"/>
              <a:t> se </a:t>
            </a:r>
            <a:r>
              <a:rPr altLang="es-ES" b="1" dirty="0"/>
              <a:t>debe usar </a:t>
            </a:r>
            <a:r>
              <a:rPr altLang="es-ES" dirty="0"/>
              <a:t>para nombrar los </a:t>
            </a:r>
            <a:r>
              <a:rPr altLang="es-ES" b="1" dirty="0"/>
              <a:t>Capítulos</a:t>
            </a:r>
            <a:r>
              <a:rPr altLang="es-ES" dirty="0"/>
              <a:t> en presentaciones de varios temas o conferencistas.</a:t>
            </a:r>
          </a:p>
          <a:p>
            <a:pPr eaLnBrk="1" hangingPunct="1"/>
            <a:endParaRPr altLang="es-ES" dirty="0"/>
          </a:p>
          <a:p>
            <a:pPr eaLnBrk="1" hangingPunct="1"/>
            <a:r>
              <a:rPr altLang="es-ES" b="1" dirty="0"/>
              <a:t>Secciones</a:t>
            </a:r>
            <a:endParaRPr altLang="es-ES" dirty="0"/>
          </a:p>
          <a:p>
            <a:pPr eaLnBrk="1" hangingPunct="1"/>
            <a:r>
              <a:rPr altLang="es-ES" dirty="0"/>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dirty="0"/>
          </a:p>
          <a:p>
            <a:pPr eaLnBrk="1" hangingPunct="1"/>
            <a:r>
              <a:rPr altLang="es-ES" b="1" dirty="0"/>
              <a:t>Notas</a:t>
            </a:r>
          </a:p>
          <a:p>
            <a:pPr eaLnBrk="1" hangingPunct="1"/>
            <a:r>
              <a:rPr altLang="es-ES" dirty="0"/>
              <a:t>Use la sección Notas para las notas de entrega o para proporcionar detalles adicionales al público. Vea las notas en la vista Presentación durante la presentación. </a:t>
            </a:r>
          </a:p>
          <a:p>
            <a:pPr eaLnBrk="1" hangingPunct="1"/>
            <a:r>
              <a:rPr altLang="es-ES" dirty="0"/>
              <a:t>Tenga en cuenta el tamaño de la fuente (es importante para la accesibilidad, visibilidad, grabación en vídeo y producción en línea)</a:t>
            </a:r>
          </a:p>
          <a:p>
            <a:pPr eaLnBrk="1" hangingPunct="1"/>
            <a:endParaRPr altLang="es-ES" dirty="0"/>
          </a:p>
          <a:p>
            <a:pPr eaLnBrk="1" hangingPunct="1"/>
            <a:r>
              <a:rPr altLang="es-ES" b="1" dirty="0"/>
              <a:t>Colores coordinados </a:t>
            </a:r>
          </a:p>
          <a:p>
            <a:pPr eaLnBrk="1" hangingPunct="1"/>
            <a:r>
              <a:rPr altLang="es-ES" dirty="0"/>
              <a:t>Preste especial atención a los gráficos, diagramas y cuadros de texto. </a:t>
            </a:r>
          </a:p>
          <a:p>
            <a:pPr eaLnBrk="1" hangingPunct="1"/>
            <a:r>
              <a:rPr altLang="es-ES" dirty="0"/>
              <a:t>Tenga en cuenta que los asistentes imprimirán en blanco y negro o escala de grises. Ejecute una prueba de impresión para asegurarse de que los colores son los correctos cuando se imprime en blanco y negro puros y escala de grises.</a:t>
            </a:r>
          </a:p>
        </p:txBody>
      </p:sp>
      <p:sp>
        <p:nvSpPr>
          <p:cNvPr id="1946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41E5381F-C683-4C26-AFE9-967648448358}" type="slidenum">
              <a:rPr lang="es-ES" altLang="es-ES" smtClean="0"/>
              <a:pPr/>
              <a:t>5</a:t>
            </a:fld>
            <a:endParaRPr lang="es-ES" altLang="es-ES"/>
          </a:p>
        </p:txBody>
      </p:sp>
    </p:spTree>
    <p:extLst>
      <p:ext uri="{BB962C8B-B14F-4D97-AF65-F5344CB8AC3E}">
        <p14:creationId xmlns:p14="http://schemas.microsoft.com/office/powerpoint/2010/main" val="503761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Marcador de imagen de diapositiva"/>
          <p:cNvSpPr>
            <a:spLocks noGrp="1" noRot="1" noChangeAspect="1" noTextEdit="1"/>
          </p:cNvSpPr>
          <p:nvPr>
            <p:ph type="sldImg"/>
          </p:nvPr>
        </p:nvSpPr>
        <p:spPr>
          <a:ln/>
        </p:spPr>
      </p:sp>
      <p:sp>
        <p:nvSpPr>
          <p:cNvPr id="2150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a:t>
            </a:r>
            <a:r>
              <a:rPr altLang="es-ES" dirty="0" err="1"/>
              <a:t>slide</a:t>
            </a:r>
            <a:r>
              <a:rPr altLang="es-ES" dirty="0"/>
              <a:t> se </a:t>
            </a:r>
            <a:r>
              <a:rPr altLang="es-ES" b="1" dirty="0"/>
              <a:t>debe usar </a:t>
            </a:r>
            <a:r>
              <a:rPr altLang="es-ES" dirty="0"/>
              <a:t>para </a:t>
            </a:r>
            <a:r>
              <a:rPr altLang="es-ES" b="1" dirty="0" err="1"/>
              <a:t>imágen</a:t>
            </a:r>
            <a:r>
              <a:rPr altLang="es-ES" b="1" dirty="0"/>
              <a:t> y texto </a:t>
            </a:r>
          </a:p>
          <a:p>
            <a:pPr eaLnBrk="1" hangingPunct="1"/>
            <a:endParaRPr altLang="es-ES" dirty="0"/>
          </a:p>
          <a:p>
            <a:pPr eaLnBrk="1" hangingPunct="1"/>
            <a:r>
              <a:rPr altLang="es-ES" b="1" dirty="0"/>
              <a:t>Secciones</a:t>
            </a:r>
            <a:endParaRPr altLang="es-ES" dirty="0"/>
          </a:p>
          <a:p>
            <a:pPr eaLnBrk="1" hangingPunct="1"/>
            <a:r>
              <a:rPr altLang="es-ES" dirty="0"/>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dirty="0"/>
          </a:p>
          <a:p>
            <a:pPr eaLnBrk="1" hangingPunct="1"/>
            <a:r>
              <a:rPr altLang="es-ES" b="1" dirty="0"/>
              <a:t>Notas</a:t>
            </a:r>
          </a:p>
          <a:p>
            <a:pPr eaLnBrk="1" hangingPunct="1"/>
            <a:r>
              <a:rPr altLang="es-ES" dirty="0"/>
              <a:t>Use la sección Notas para las notas de entrega o para proporcionar detalles adicionales al público. Vea las notas en la vista Presentación durante la presentación. </a:t>
            </a:r>
          </a:p>
          <a:p>
            <a:pPr eaLnBrk="1" hangingPunct="1"/>
            <a:r>
              <a:rPr altLang="es-ES" dirty="0"/>
              <a:t>Tenga en cuenta el tamaño de la fuente (es importante para la accesibilidad, visibilidad, grabación en vídeo y producción en línea)</a:t>
            </a:r>
          </a:p>
          <a:p>
            <a:pPr eaLnBrk="1" hangingPunct="1"/>
            <a:endParaRPr altLang="es-ES" dirty="0"/>
          </a:p>
          <a:p>
            <a:pPr eaLnBrk="1" hangingPunct="1"/>
            <a:r>
              <a:rPr altLang="es-ES" b="1" dirty="0"/>
              <a:t>Colores coordinados </a:t>
            </a:r>
          </a:p>
          <a:p>
            <a:pPr eaLnBrk="1" hangingPunct="1"/>
            <a:r>
              <a:rPr altLang="es-ES" dirty="0"/>
              <a:t>Preste especial atención a los gráficos, diagramas y cuadros de texto. </a:t>
            </a:r>
          </a:p>
          <a:p>
            <a:pPr eaLnBrk="1" hangingPunct="1"/>
            <a:r>
              <a:rPr altLang="es-ES" dirty="0"/>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dirty="0"/>
          </a:p>
          <a:p>
            <a:pPr eaLnBrk="1" hangingPunct="1"/>
            <a:r>
              <a:rPr altLang="es-ES" b="1" dirty="0"/>
              <a:t>Gráficos y tablas</a:t>
            </a:r>
          </a:p>
          <a:p>
            <a:pPr eaLnBrk="1" hangingPunct="1"/>
            <a:r>
              <a:rPr altLang="es-ES" dirty="0"/>
              <a:t>En breve: si es posible, use colores y estilos uniformes y que no distraigan.</a:t>
            </a:r>
          </a:p>
          <a:p>
            <a:pPr eaLnBrk="1" hangingPunct="1"/>
            <a:r>
              <a:rPr altLang="es-ES" dirty="0"/>
              <a:t>Etiquete todos los gráficos y tablas y no olvide colocar la fuente de donde se toman las imágenes o los gráficos (Derechos de autor)</a:t>
            </a:r>
          </a:p>
          <a:p>
            <a:pPr eaLnBrk="1" hangingPunct="1"/>
            <a:endParaRPr altLang="es-ES" dirty="0"/>
          </a:p>
          <a:p>
            <a:pPr eaLnBrk="1" hangingPunct="1"/>
            <a:r>
              <a:rPr altLang="es-ES" b="1" dirty="0"/>
              <a:t>Derechos de autor</a:t>
            </a:r>
          </a:p>
          <a:p>
            <a:pPr eaLnBrk="1" hangingPunct="1"/>
            <a:r>
              <a:rPr altLang="es-ES" dirty="0"/>
              <a:t>Digite la fuente de donde toma la imagen</a:t>
            </a:r>
          </a:p>
          <a:p>
            <a:pPr eaLnBrk="1" hangingPunct="1"/>
            <a:endParaRPr altLang="es-ES" dirty="0"/>
          </a:p>
          <a:p>
            <a:endParaRPr altLang="es-ES" dirty="0"/>
          </a:p>
          <a:p>
            <a:endParaRPr altLang="es-ES" dirty="0"/>
          </a:p>
        </p:txBody>
      </p:sp>
      <p:sp>
        <p:nvSpPr>
          <p:cNvPr id="2150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B67541D1-17E3-41F6-9810-DF4D815C7292}" type="slidenum">
              <a:rPr lang="es-ES" altLang="es-ES" smtClean="0"/>
              <a:pPr/>
              <a:t>9</a:t>
            </a:fld>
            <a:endParaRPr lang="es-ES" altLang="es-ES"/>
          </a:p>
        </p:txBody>
      </p:sp>
    </p:spTree>
    <p:extLst>
      <p:ext uri="{BB962C8B-B14F-4D97-AF65-F5344CB8AC3E}">
        <p14:creationId xmlns:p14="http://schemas.microsoft.com/office/powerpoint/2010/main" val="151560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29261D70-DD00-478B-8F1A-AB2B974C8C83}" type="slidenum">
              <a:rPr lang="es-ES" smtClean="0"/>
              <a:pPr>
                <a:defRPr/>
              </a:pPr>
              <a:t>11</a:t>
            </a:fld>
            <a:endParaRPr lang="es-ES"/>
          </a:p>
        </p:txBody>
      </p:sp>
    </p:spTree>
    <p:extLst>
      <p:ext uri="{BB962C8B-B14F-4D97-AF65-F5344CB8AC3E}">
        <p14:creationId xmlns:p14="http://schemas.microsoft.com/office/powerpoint/2010/main" val="2695917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24</a:t>
            </a:fld>
            <a:endParaRPr lang="es-ES"/>
          </a:p>
        </p:txBody>
      </p:sp>
    </p:spTree>
    <p:extLst>
      <p:ext uri="{BB962C8B-B14F-4D97-AF65-F5344CB8AC3E}">
        <p14:creationId xmlns:p14="http://schemas.microsoft.com/office/powerpoint/2010/main" val="726411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Marcador de imagen de diapositiva"/>
          <p:cNvSpPr>
            <a:spLocks noGrp="1" noRot="1" noChangeAspect="1" noTextEdit="1"/>
          </p:cNvSpPr>
          <p:nvPr>
            <p:ph type="sldImg"/>
          </p:nvPr>
        </p:nvSpPr>
        <p:spPr>
          <a:ln/>
        </p:spPr>
      </p:sp>
      <p:sp>
        <p:nvSpPr>
          <p:cNvPr id="225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a:t>
            </a:r>
            <a:r>
              <a:rPr altLang="es-ES" dirty="0" err="1"/>
              <a:t>slide</a:t>
            </a:r>
            <a:r>
              <a:rPr altLang="es-ES" dirty="0"/>
              <a:t> se </a:t>
            </a:r>
            <a:r>
              <a:rPr altLang="es-ES" b="1" dirty="0"/>
              <a:t>debe usar </a:t>
            </a:r>
            <a:r>
              <a:rPr altLang="es-ES" dirty="0"/>
              <a:t>para </a:t>
            </a:r>
            <a:r>
              <a:rPr altLang="es-ES" b="1" dirty="0" err="1"/>
              <a:t>imágen</a:t>
            </a:r>
            <a:r>
              <a:rPr altLang="es-ES" b="1" dirty="0"/>
              <a:t> y texto </a:t>
            </a:r>
          </a:p>
          <a:p>
            <a:pPr eaLnBrk="1" hangingPunct="1"/>
            <a:endParaRPr altLang="es-ES" dirty="0"/>
          </a:p>
          <a:p>
            <a:pPr eaLnBrk="1" hangingPunct="1"/>
            <a:r>
              <a:rPr altLang="es-ES" b="1" dirty="0"/>
              <a:t>Secciones</a:t>
            </a:r>
            <a:endParaRPr altLang="es-ES" dirty="0"/>
          </a:p>
          <a:p>
            <a:pPr eaLnBrk="1" hangingPunct="1"/>
            <a:r>
              <a:rPr altLang="es-ES" dirty="0"/>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dirty="0"/>
          </a:p>
          <a:p>
            <a:pPr eaLnBrk="1" hangingPunct="1"/>
            <a:r>
              <a:rPr altLang="es-ES" b="1" dirty="0"/>
              <a:t>Notas</a:t>
            </a:r>
          </a:p>
          <a:p>
            <a:pPr eaLnBrk="1" hangingPunct="1"/>
            <a:r>
              <a:rPr altLang="es-ES" dirty="0"/>
              <a:t>Use la sección Notas para las notas de entrega o para proporcionar detalles adicionales al público. Vea las notas en la vista Presentación durante la presentación. </a:t>
            </a:r>
          </a:p>
          <a:p>
            <a:pPr eaLnBrk="1" hangingPunct="1"/>
            <a:r>
              <a:rPr altLang="es-ES" dirty="0"/>
              <a:t>Tenga en cuenta el tamaño de la fuente (es importante para la accesibilidad, visibilidad, grabación en vídeo y producción en línea)</a:t>
            </a:r>
          </a:p>
          <a:p>
            <a:pPr eaLnBrk="1" hangingPunct="1"/>
            <a:endParaRPr altLang="es-ES" dirty="0"/>
          </a:p>
          <a:p>
            <a:pPr eaLnBrk="1" hangingPunct="1"/>
            <a:r>
              <a:rPr altLang="es-ES" b="1" dirty="0"/>
              <a:t>Colores coordinados </a:t>
            </a:r>
          </a:p>
          <a:p>
            <a:pPr eaLnBrk="1" hangingPunct="1"/>
            <a:r>
              <a:rPr altLang="es-ES" dirty="0"/>
              <a:t>Preste especial atención a los gráficos, diagramas y cuadros de texto. </a:t>
            </a:r>
          </a:p>
          <a:p>
            <a:pPr eaLnBrk="1" hangingPunct="1"/>
            <a:r>
              <a:rPr altLang="es-ES" dirty="0"/>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dirty="0"/>
          </a:p>
          <a:p>
            <a:pPr eaLnBrk="1" hangingPunct="1"/>
            <a:r>
              <a:rPr altLang="es-ES" b="1" dirty="0"/>
              <a:t>Gráficos y tablas</a:t>
            </a:r>
          </a:p>
          <a:p>
            <a:pPr eaLnBrk="1" hangingPunct="1"/>
            <a:r>
              <a:rPr altLang="es-ES" dirty="0"/>
              <a:t>En breve: si es posible, use colores y estilos uniformes y que no distraigan.</a:t>
            </a:r>
          </a:p>
          <a:p>
            <a:pPr eaLnBrk="1" hangingPunct="1"/>
            <a:r>
              <a:rPr altLang="es-ES" dirty="0"/>
              <a:t>Etiquete todos los gráficos y tablas y no olvide colocar la fuente de donde se toman las imágenes o los gráficos (Derechos de autor)</a:t>
            </a:r>
          </a:p>
          <a:p>
            <a:pPr eaLnBrk="1" hangingPunct="1"/>
            <a:endParaRPr altLang="es-ES" dirty="0"/>
          </a:p>
          <a:p>
            <a:pPr eaLnBrk="1" hangingPunct="1"/>
            <a:r>
              <a:rPr altLang="es-ES" b="1" dirty="0"/>
              <a:t>Derechos de autor</a:t>
            </a:r>
          </a:p>
          <a:p>
            <a:pPr eaLnBrk="1" hangingPunct="1"/>
            <a:r>
              <a:rPr altLang="es-ES" dirty="0"/>
              <a:t>Digite la fuente de donde toma la imagen</a:t>
            </a:r>
          </a:p>
          <a:p>
            <a:pPr eaLnBrk="1" hangingPunct="1"/>
            <a:endParaRPr altLang="es-ES" dirty="0"/>
          </a:p>
          <a:p>
            <a:endParaRPr altLang="es-ES" dirty="0"/>
          </a:p>
          <a:p>
            <a:endParaRPr altLang="es-ES" dirty="0"/>
          </a:p>
        </p:txBody>
      </p:sp>
      <p:sp>
        <p:nvSpPr>
          <p:cNvPr id="2253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54243986-D4FB-4C3D-9777-DFD2A78EBBC7}" type="slidenum">
              <a:rPr lang="es-ES" altLang="es-ES" smtClean="0"/>
              <a:pPr/>
              <a:t>28</a:t>
            </a:fld>
            <a:endParaRPr lang="es-ES" altLang="es-ES"/>
          </a:p>
        </p:txBody>
      </p:sp>
    </p:spTree>
    <p:extLst>
      <p:ext uri="{BB962C8B-B14F-4D97-AF65-F5344CB8AC3E}">
        <p14:creationId xmlns:p14="http://schemas.microsoft.com/office/powerpoint/2010/main" val="782609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a:t>
            </a:r>
            <a:r>
              <a:rPr altLang="es-ES" dirty="0" err="1"/>
              <a:t>slide</a:t>
            </a:r>
            <a:r>
              <a:rPr altLang="es-ES" dirty="0"/>
              <a:t> se </a:t>
            </a:r>
            <a:r>
              <a:rPr altLang="es-ES" b="1" dirty="0"/>
              <a:t>debe usar </a:t>
            </a:r>
            <a:r>
              <a:rPr altLang="es-ES" dirty="0"/>
              <a:t>para </a:t>
            </a:r>
            <a:r>
              <a:rPr altLang="es-ES" b="1" dirty="0"/>
              <a:t>imágenes </a:t>
            </a:r>
          </a:p>
          <a:p>
            <a:pPr eaLnBrk="1" hangingPunct="1"/>
            <a:endParaRPr altLang="es-ES" dirty="0"/>
          </a:p>
          <a:p>
            <a:pPr eaLnBrk="1" hangingPunct="1"/>
            <a:r>
              <a:rPr altLang="es-ES" b="1" dirty="0"/>
              <a:t>Secciones</a:t>
            </a:r>
            <a:endParaRPr altLang="es-ES" dirty="0"/>
          </a:p>
          <a:p>
            <a:pPr eaLnBrk="1" hangingPunct="1"/>
            <a:r>
              <a:rPr altLang="es-ES" dirty="0"/>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dirty="0"/>
          </a:p>
          <a:p>
            <a:pPr eaLnBrk="1" hangingPunct="1"/>
            <a:r>
              <a:rPr altLang="es-ES" b="1" dirty="0"/>
              <a:t>Notas</a:t>
            </a:r>
          </a:p>
          <a:p>
            <a:pPr eaLnBrk="1" hangingPunct="1"/>
            <a:r>
              <a:rPr altLang="es-ES" dirty="0"/>
              <a:t>Use la sección Notas para las notas de entrega o para proporcionar detalles adicionales al público. Vea las notas en la vista Presentación durante la presentación. </a:t>
            </a:r>
          </a:p>
          <a:p>
            <a:pPr eaLnBrk="1" hangingPunct="1"/>
            <a:r>
              <a:rPr altLang="es-ES" dirty="0"/>
              <a:t>Tenga en cuenta el tamaño de la fuente (es importante para la accesibilidad, visibilidad, grabación en vídeo y producción en línea)</a:t>
            </a:r>
          </a:p>
          <a:p>
            <a:pPr eaLnBrk="1" hangingPunct="1"/>
            <a:endParaRPr altLang="es-ES" dirty="0"/>
          </a:p>
          <a:p>
            <a:pPr eaLnBrk="1" hangingPunct="1"/>
            <a:r>
              <a:rPr altLang="es-ES" b="1" dirty="0"/>
              <a:t>Colores coordinados </a:t>
            </a:r>
          </a:p>
          <a:p>
            <a:pPr eaLnBrk="1" hangingPunct="1"/>
            <a:r>
              <a:rPr altLang="es-ES" dirty="0"/>
              <a:t>Preste especial atención a los gráficos, diagramas y cuadros de texto. </a:t>
            </a:r>
          </a:p>
          <a:p>
            <a:pPr eaLnBrk="1" hangingPunct="1"/>
            <a:r>
              <a:rPr altLang="es-ES" dirty="0"/>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dirty="0"/>
          </a:p>
          <a:p>
            <a:pPr eaLnBrk="1" hangingPunct="1"/>
            <a:r>
              <a:rPr altLang="es-ES" b="1" dirty="0"/>
              <a:t>Derechos de autor</a:t>
            </a:r>
          </a:p>
          <a:p>
            <a:pPr eaLnBrk="1" hangingPunct="1"/>
            <a:r>
              <a:rPr altLang="es-ES" dirty="0"/>
              <a:t>Digite la fuente de donde toma la imagen</a:t>
            </a:r>
          </a:p>
          <a:p>
            <a:pPr eaLnBrk="1" hangingPunct="1"/>
            <a:endParaRPr altLang="es-ES" dirty="0"/>
          </a:p>
          <a:p>
            <a:endParaRPr altLang="es-ES" dirty="0"/>
          </a:p>
          <a:p>
            <a:endParaRPr altLang="es-ES" dirty="0"/>
          </a:p>
        </p:txBody>
      </p:sp>
      <p:sp>
        <p:nvSpPr>
          <p:cNvPr id="2355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BD613C48-49A1-456F-B5D9-A65C57409BCD}" type="slidenum">
              <a:rPr lang="es-ES" altLang="es-ES" smtClean="0"/>
              <a:pPr/>
              <a:t>31</a:t>
            </a:fld>
            <a:endParaRPr lang="es-ES" altLang="es-ES"/>
          </a:p>
        </p:txBody>
      </p:sp>
    </p:spTree>
    <p:extLst>
      <p:ext uri="{BB962C8B-B14F-4D97-AF65-F5344CB8AC3E}">
        <p14:creationId xmlns:p14="http://schemas.microsoft.com/office/powerpoint/2010/main" val="1376353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29261D70-DD00-478B-8F1A-AB2B974C8C83}" type="slidenum">
              <a:rPr lang="es-ES" smtClean="0"/>
              <a:pPr>
                <a:defRPr/>
              </a:pPr>
              <a:t>33</a:t>
            </a:fld>
            <a:endParaRPr lang="es-ES"/>
          </a:p>
        </p:txBody>
      </p:sp>
    </p:spTree>
    <p:extLst>
      <p:ext uri="{BB962C8B-B14F-4D97-AF65-F5344CB8AC3E}">
        <p14:creationId xmlns:p14="http://schemas.microsoft.com/office/powerpoint/2010/main" val="19201155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iapositiva presentación cap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7463"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36513" y="2201863"/>
            <a:ext cx="9180513"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sp>
        <p:nvSpPr>
          <p:cNvPr id="5" name="4 CuadroTexto"/>
          <p:cNvSpPr txBox="1"/>
          <p:nvPr/>
        </p:nvSpPr>
        <p:spPr>
          <a:xfrm>
            <a:off x="1643063" y="4298950"/>
            <a:ext cx="6259512" cy="44608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spcBef>
                <a:spcPct val="20000"/>
              </a:spcBef>
              <a:defRPr/>
            </a:pPr>
            <a:endParaRPr lang="es-CO" b="1" cap="all" dirty="0">
              <a:ln w="0"/>
              <a:solidFill>
                <a:schemeClr val="accent1">
                  <a:lumMod val="50000"/>
                </a:schemeClr>
              </a:solidFill>
              <a:effectLst>
                <a:reflection blurRad="12700" stA="50000" endPos="50000" dist="5000" dir="5400000" sy="-100000" rotWithShape="0"/>
              </a:effectLst>
              <a:cs typeface="+mn-cs"/>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title="Haga clic para agregar título o tema"/>
          <p:cNvSpPr>
            <a:spLocks noGrp="1" noChangeArrowheads="1"/>
          </p:cNvSpPr>
          <p:nvPr>
            <p:ph type="ctrTitle"/>
          </p:nvPr>
        </p:nvSpPr>
        <p:spPr>
          <a:xfrm>
            <a:off x="684228" y="2137420"/>
            <a:ext cx="8280260" cy="1124686"/>
          </a:xfrm>
          <a:prstGeom prst="rect">
            <a:avLst/>
          </a:prstGeom>
        </p:spPr>
        <p:txBody>
          <a:bodyPr>
            <a:noAutofit/>
          </a:bodyPr>
          <a:lstStyle>
            <a:lvl1pPr marL="0" marR="0" indent="0" algn="r" defTabSz="914400" rtl="0" eaLnBrk="0" fontAlgn="base" latinLnBrk="0" hangingPunct="0">
              <a:lnSpc>
                <a:spcPct val="100000"/>
              </a:lnSpc>
              <a:spcBef>
                <a:spcPct val="0"/>
              </a:spcBef>
              <a:spcAft>
                <a:spcPct val="0"/>
              </a:spcAft>
              <a:buClrTx/>
              <a:buSzTx/>
              <a:buFontTx/>
              <a:buNone/>
              <a:tabLst/>
              <a:defRPr sz="4000">
                <a:solidFill>
                  <a:schemeClr val="bg1"/>
                </a:solidFill>
                <a:effectLst>
                  <a:outerShdw blurRad="38100" dist="38100" dir="2700000" algn="tl">
                    <a:srgbClr val="000000">
                      <a:alpha val="43137"/>
                    </a:srgbClr>
                  </a:outerShdw>
                </a:effectLst>
              </a:defRPr>
            </a:lvl1pPr>
          </a:lstStyle>
          <a:p>
            <a:r>
              <a:rPr lang="es-ES"/>
              <a:t>Haga clic para modificar el estilo de título del patrón</a:t>
            </a:r>
            <a:endParaRPr lang="es-ES" dirty="0"/>
          </a:p>
        </p:txBody>
      </p:sp>
      <p:pic>
        <p:nvPicPr>
          <p:cNvPr id="10"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327799499"/>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Diapositiva presentación cap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7463"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36513" y="2201863"/>
            <a:ext cx="9180513"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sp>
        <p:nvSpPr>
          <p:cNvPr id="5" name="4 CuadroTexto"/>
          <p:cNvSpPr txBox="1"/>
          <p:nvPr/>
        </p:nvSpPr>
        <p:spPr>
          <a:xfrm>
            <a:off x="1643063" y="4298950"/>
            <a:ext cx="6259512" cy="44608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spcBef>
                <a:spcPct val="20000"/>
              </a:spcBef>
              <a:defRPr/>
            </a:pPr>
            <a:endParaRPr lang="es-CO" b="1" cap="all" dirty="0">
              <a:ln w="0"/>
              <a:solidFill>
                <a:schemeClr val="accent1">
                  <a:lumMod val="50000"/>
                </a:schemeClr>
              </a:solidFill>
              <a:effectLst>
                <a:reflection blurRad="12700" stA="50000" endPos="50000" dist="5000" dir="5400000" sy="-100000" rotWithShape="0"/>
              </a:effectLst>
              <a:cs typeface="+mn-cs"/>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title="Haga clic para agregar título o tema"/>
          <p:cNvSpPr>
            <a:spLocks noGrp="1" noChangeArrowheads="1"/>
          </p:cNvSpPr>
          <p:nvPr>
            <p:ph type="ctrTitle"/>
          </p:nvPr>
        </p:nvSpPr>
        <p:spPr>
          <a:xfrm>
            <a:off x="684228" y="2137420"/>
            <a:ext cx="8280260" cy="1124686"/>
          </a:xfrm>
          <a:prstGeom prst="rect">
            <a:avLst/>
          </a:prstGeom>
        </p:spPr>
        <p:txBody>
          <a:bodyPr>
            <a:noAutofit/>
          </a:bodyPr>
          <a:lstStyle>
            <a:lvl1pPr marL="0" marR="0" indent="0" algn="r" defTabSz="914400" rtl="0" eaLnBrk="0" fontAlgn="base" latinLnBrk="0" hangingPunct="0">
              <a:lnSpc>
                <a:spcPct val="100000"/>
              </a:lnSpc>
              <a:spcBef>
                <a:spcPct val="0"/>
              </a:spcBef>
              <a:spcAft>
                <a:spcPct val="0"/>
              </a:spcAft>
              <a:buClrTx/>
              <a:buSzTx/>
              <a:buFontTx/>
              <a:buNone/>
              <a:tabLst/>
              <a:defRPr sz="4000">
                <a:solidFill>
                  <a:schemeClr val="bg1"/>
                </a:solidFill>
                <a:effectLst>
                  <a:outerShdw blurRad="38100" dist="38100" dir="2700000" algn="tl">
                    <a:srgbClr val="000000">
                      <a:alpha val="43137"/>
                    </a:srgbClr>
                  </a:outerShdw>
                </a:effectLst>
              </a:defRPr>
            </a:lvl1pPr>
          </a:lstStyle>
          <a:p>
            <a:r>
              <a:rPr lang="es-ES"/>
              <a:t>Haga clic para modificar el estilo de título del patrón</a:t>
            </a:r>
            <a:endParaRPr lang="es-ES" dirty="0"/>
          </a:p>
        </p:txBody>
      </p:sp>
      <p:sp>
        <p:nvSpPr>
          <p:cNvPr id="9" name="16 Marcador de número de diapositiva"/>
          <p:cNvSpPr>
            <a:spLocks noGrp="1"/>
          </p:cNvSpPr>
          <p:nvPr>
            <p:ph type="sldNum" sz="quarter" idx="10"/>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C7869FFF-0288-4B42-9B48-50D4626F0A8E}" type="slidenum">
              <a:rPr lang="es-ES_tradnl"/>
              <a:pPr>
                <a:defRPr/>
              </a:pPr>
              <a:t>‹Nº›</a:t>
            </a:fld>
            <a:endParaRPr lang="es-ES_tradnl" dirty="0"/>
          </a:p>
        </p:txBody>
      </p:sp>
    </p:spTree>
    <p:extLst>
      <p:ext uri="{BB962C8B-B14F-4D97-AF65-F5344CB8AC3E}">
        <p14:creationId xmlns:p14="http://schemas.microsoft.com/office/powerpoint/2010/main" val="327799499"/>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Diapositiva T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4427538" y="2190750"/>
            <a:ext cx="4716462" cy="110013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5018088"/>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018088"/>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110163"/>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4644008" y="2171582"/>
            <a:ext cx="4320480" cy="1089771"/>
          </a:xfrm>
          <a:prstGeom prst="rect">
            <a:avLst/>
          </a:prstGeom>
        </p:spPr>
        <p:txBody>
          <a:bodyPr/>
          <a:lstStyle>
            <a:lvl1pPr algn="r">
              <a:defRPr sz="3200">
                <a:solidFill>
                  <a:schemeClr val="bg1"/>
                </a:solidFill>
              </a:defRPr>
            </a:lvl1pPr>
          </a:lstStyle>
          <a:p>
            <a:r>
              <a:rPr lang="es-ES"/>
              <a:t>Haga clic para modificar el estilo de título del patrón</a:t>
            </a:r>
            <a:endParaRPr lang="es-ES" dirty="0"/>
          </a:p>
        </p:txBody>
      </p:sp>
      <p:sp>
        <p:nvSpPr>
          <p:cNvPr id="8" name="16 Marcador de número de diapositiva"/>
          <p:cNvSpPr>
            <a:spLocks noGrp="1"/>
          </p:cNvSpPr>
          <p:nvPr>
            <p:ph type="sldNum" sz="quarter" idx="10"/>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15FC7ED5-B70B-4713-AB14-8CEE19627820}" type="slidenum">
              <a:rPr lang="es-ES_tradnl"/>
              <a:pPr>
                <a:defRPr/>
              </a:pPr>
              <a:t>‹Nº›</a:t>
            </a:fld>
            <a:endParaRPr lang="es-ES_tradnl" dirty="0"/>
          </a:p>
        </p:txBody>
      </p:sp>
    </p:spTree>
    <p:extLst>
      <p:ext uri="{BB962C8B-B14F-4D97-AF65-F5344CB8AC3E}">
        <p14:creationId xmlns:p14="http://schemas.microsoft.com/office/powerpoint/2010/main" val="656901623"/>
      </p:ext>
    </p:extLst>
  </p:cSld>
  <p:clrMapOvr>
    <a:masterClrMapping/>
  </p:clrMapOvr>
  <p:transition spd="slow">
    <p:pull/>
  </p:transition>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Diapositiva Cuerpo de text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4 Rectángulo"/>
          <p:cNvSpPr/>
          <p:nvPr/>
        </p:nvSpPr>
        <p:spPr>
          <a:xfrm>
            <a:off x="-28575" y="2497138"/>
            <a:ext cx="2070100"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sz="1800">
              <a:solidFill>
                <a:srgbClr val="008080"/>
              </a:solidFill>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texto"/>
          <p:cNvSpPr>
            <a:spLocks noGrp="1"/>
          </p:cNvSpPr>
          <p:nvPr>
            <p:ph type="body" sz="quarter" idx="17"/>
          </p:nvPr>
        </p:nvSpPr>
        <p:spPr>
          <a:xfrm>
            <a:off x="2195736" y="157427"/>
            <a:ext cx="6697439"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28575" y="2617473"/>
            <a:ext cx="1720850" cy="738767"/>
          </a:xfrm>
          <a:prstGeom prst="rect">
            <a:avLst/>
          </a:prstGeom>
        </p:spPr>
        <p:txBody>
          <a:bodyPr/>
          <a:lstStyle>
            <a:lvl1pPr algn="ctr">
              <a:defRPr sz="1800" baseline="0">
                <a:solidFill>
                  <a:schemeClr val="bg1"/>
                </a:solidFill>
              </a:defRPr>
            </a:lvl1pPr>
          </a:lstStyle>
          <a:p>
            <a:r>
              <a:rPr lang="es-ES"/>
              <a:t>Haga clic para modificar el estilo de título del patrón</a:t>
            </a:r>
            <a:endParaRPr lang="es-ES" dirty="0"/>
          </a:p>
        </p:txBody>
      </p:sp>
      <p:sp>
        <p:nvSpPr>
          <p:cNvPr id="9" name="16 Marcador de número de diapositiva"/>
          <p:cNvSpPr>
            <a:spLocks noGrp="1"/>
          </p:cNvSpPr>
          <p:nvPr>
            <p:ph type="sldNum" sz="quarter" idx="18"/>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AEB14108-B812-43B4-9694-255BBB9249A7}" type="slidenum">
              <a:rPr lang="es-ES_tradnl"/>
              <a:pPr>
                <a:defRPr/>
              </a:pPr>
              <a:t>‹Nº›</a:t>
            </a:fld>
            <a:endParaRPr lang="es-ES_tradnl" dirty="0"/>
          </a:p>
        </p:txBody>
      </p:sp>
    </p:spTree>
    <p:extLst>
      <p:ext uri="{BB962C8B-B14F-4D97-AF65-F5344CB8AC3E}">
        <p14:creationId xmlns:p14="http://schemas.microsoft.com/office/powerpoint/2010/main" val="1495763901"/>
      </p:ext>
    </p:extLst>
  </p:cSld>
  <p:clrMapOvr>
    <a:masterClrMapping/>
  </p:clrMapOvr>
  <p:transition/>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Diapositiva imagén y texto">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588" y="1588"/>
            <a:ext cx="9151937"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6 Rectángulo"/>
          <p:cNvSpPr/>
          <p:nvPr/>
        </p:nvSpPr>
        <p:spPr>
          <a:xfrm>
            <a:off x="1588" y="704850"/>
            <a:ext cx="4641850" cy="42068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posición de imagen"/>
          <p:cNvSpPr>
            <a:spLocks noGrp="1"/>
          </p:cNvSpPr>
          <p:nvPr>
            <p:ph type="pic" sz="quarter" idx="17"/>
          </p:nvPr>
        </p:nvSpPr>
        <p:spPr>
          <a:xfrm>
            <a:off x="31597" y="1537354"/>
            <a:ext cx="4572000" cy="3540001"/>
          </a:xfrm>
          <a:prstGeom prst="rect">
            <a:avLst/>
          </a:prstGeom>
        </p:spPr>
        <p:txBody>
          <a:bodyPr/>
          <a:lstStyle/>
          <a:p>
            <a:pPr lvl="0"/>
            <a:r>
              <a:rPr lang="es-ES" noProof="0"/>
              <a:t>Haga clic en el icono para agregar una imagen</a:t>
            </a:r>
          </a:p>
        </p:txBody>
      </p:sp>
      <p:sp>
        <p:nvSpPr>
          <p:cNvPr id="16" name="15 Marcador de texto"/>
          <p:cNvSpPr>
            <a:spLocks noGrp="1"/>
          </p:cNvSpPr>
          <p:nvPr>
            <p:ph type="body" sz="quarter" idx="18"/>
          </p:nvPr>
        </p:nvSpPr>
        <p:spPr>
          <a:xfrm>
            <a:off x="4788025" y="157428"/>
            <a:ext cx="4105151"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35496" y="696246"/>
            <a:ext cx="4553257" cy="541075"/>
          </a:xfrm>
          <a:prstGeom prst="rect">
            <a:avLst/>
          </a:prstGeom>
        </p:spPr>
        <p:txBody>
          <a:bodyPr/>
          <a:lstStyle>
            <a:lvl1pPr algn="l">
              <a:defRPr sz="2000" baseline="0">
                <a:solidFill>
                  <a:schemeClr val="bg1"/>
                </a:solidFill>
              </a:defRPr>
            </a:lvl1pPr>
          </a:lstStyle>
          <a:p>
            <a:r>
              <a:rPr lang="es-ES"/>
              <a:t>Haga clic para modificar el estilo de título del patrón</a:t>
            </a:r>
            <a:endParaRPr lang="es-ES" dirty="0"/>
          </a:p>
        </p:txBody>
      </p:sp>
      <p:sp>
        <p:nvSpPr>
          <p:cNvPr id="4" name="3 Marcador de texto"/>
          <p:cNvSpPr>
            <a:spLocks noGrp="1"/>
          </p:cNvSpPr>
          <p:nvPr>
            <p:ph type="body" sz="quarter" idx="19"/>
          </p:nvPr>
        </p:nvSpPr>
        <p:spPr>
          <a:xfrm>
            <a:off x="611561" y="1297782"/>
            <a:ext cx="3965203" cy="119558"/>
          </a:xfrm>
          <a:prstGeom prst="rect">
            <a:avLst/>
          </a:prstGeom>
        </p:spPr>
        <p:txBody>
          <a:bodyPr/>
          <a:lstStyle>
            <a:lvl1pPr marL="0" indent="0" algn="r">
              <a:buNone/>
              <a:defRPr sz="1000">
                <a:solidFill>
                  <a:schemeClr val="bg1">
                    <a:lumMod val="50000"/>
                  </a:schemeClr>
                </a:solidFill>
              </a:defRPr>
            </a:lvl1pPr>
            <a:lvl2pPr>
              <a:defRPr sz="1000"/>
            </a:lvl2pPr>
            <a:lvl3pPr>
              <a:defRPr sz="900"/>
            </a:lvl3pPr>
            <a:lvl4pPr>
              <a:defRPr sz="800"/>
            </a:lvl4pPr>
            <a:lvl5pPr>
              <a:defRPr sz="800"/>
            </a:lvl5pPr>
          </a:lstStyle>
          <a:p>
            <a:pPr lvl="0"/>
            <a:r>
              <a:rPr lang="es-ES"/>
              <a:t>Haga clic para modificar el estilo de texto del patrón</a:t>
            </a:r>
          </a:p>
        </p:txBody>
      </p:sp>
      <p:sp>
        <p:nvSpPr>
          <p:cNvPr id="11" name="16 Marcador de número de diapositiva"/>
          <p:cNvSpPr>
            <a:spLocks noGrp="1"/>
          </p:cNvSpPr>
          <p:nvPr>
            <p:ph type="sldNum" sz="quarter" idx="20"/>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E62E73D8-C032-4162-A7A3-B67F3E4AEECD}" type="slidenum">
              <a:rPr lang="es-ES_tradnl"/>
              <a:pPr>
                <a:defRPr/>
              </a:pPr>
              <a:t>‹Nº›</a:t>
            </a:fld>
            <a:endParaRPr lang="es-ES_tradnl" dirty="0"/>
          </a:p>
        </p:txBody>
      </p:sp>
    </p:spTree>
    <p:extLst>
      <p:ext uri="{BB962C8B-B14F-4D97-AF65-F5344CB8AC3E}">
        <p14:creationId xmlns:p14="http://schemas.microsoft.com/office/powerpoint/2010/main" val="287698038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43C90015-E53F-4BB5-B32F-A8BBF929A985}" type="slidenum">
              <a:rPr lang="es-ES_tradnl"/>
              <a:pPr>
                <a:defRPr/>
              </a:pPr>
              <a:t>‹Nº›</a:t>
            </a:fld>
            <a:endParaRPr lang="es-ES_tradnl" dirty="0"/>
          </a:p>
        </p:txBody>
      </p:sp>
    </p:spTree>
    <p:extLst>
      <p:ext uri="{BB962C8B-B14F-4D97-AF65-F5344CB8AC3E}">
        <p14:creationId xmlns:p14="http://schemas.microsoft.com/office/powerpoint/2010/main" val="3824013167"/>
      </p:ext>
    </p:extLst>
  </p:cSld>
  <p:clrMapOvr>
    <a:masterClrMapping/>
  </p:clrMapOvr>
  <p:transition spd="slow">
    <p:split orient="vert"/>
  </p:transition>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_Diapositiva Gráfico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SmartArt"/>
          <p:cNvSpPr>
            <a:spLocks noGrp="1"/>
          </p:cNvSpPr>
          <p:nvPr>
            <p:ph type="dgm" sz="quarter" idx="13"/>
          </p:nvPr>
        </p:nvSpPr>
        <p:spPr>
          <a:xfrm>
            <a:off x="150814" y="1117865"/>
            <a:ext cx="8885237" cy="3959489"/>
          </a:xfrm>
          <a:prstGeom prst="rect">
            <a:avLst/>
          </a:prstGeom>
        </p:spPr>
        <p:txBody>
          <a:bodyPr/>
          <a:lstStyle/>
          <a:p>
            <a:pPr lvl="0"/>
            <a:r>
              <a:rPr lang="es-ES" noProof="0"/>
              <a:t>Haga clic en el icono para agregar un elemento gráfico SmartArt</a:t>
            </a:r>
            <a:endParaRPr lang="es-ES" noProof="0" dirty="0"/>
          </a:p>
        </p:txBody>
      </p:sp>
      <p:sp>
        <p:nvSpPr>
          <p:cNvPr id="7" name="6 Marcador de texto"/>
          <p:cNvSpPr>
            <a:spLocks noGrp="1"/>
          </p:cNvSpPr>
          <p:nvPr>
            <p:ph type="body" sz="quarter" idx="14"/>
          </p:nvPr>
        </p:nvSpPr>
        <p:spPr>
          <a:xfrm>
            <a:off x="150813" y="5119688"/>
            <a:ext cx="5448300" cy="177767"/>
          </a:xfrm>
          <a:prstGeom prst="rect">
            <a:avLst/>
          </a:prstGeom>
        </p:spPr>
        <p:txBody>
          <a:bodyPr/>
          <a:lstStyle>
            <a:lvl1pPr marL="0" indent="0">
              <a:buNone/>
              <a:defRPr sz="1200" baseline="0">
                <a:solidFill>
                  <a:schemeClr val="bg1">
                    <a:lumMod val="50000"/>
                  </a:schemeClr>
                </a:solidFill>
              </a:defRPr>
            </a:lvl1pPr>
            <a:lvl2pPr>
              <a:defRPr sz="1100">
                <a:solidFill>
                  <a:schemeClr val="bg1">
                    <a:lumMod val="50000"/>
                  </a:schemeClr>
                </a:solidFill>
              </a:defRPr>
            </a:lvl2pPr>
            <a:lvl3pPr>
              <a:defRPr sz="105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r>
              <a:rPr lang="es-ES"/>
              <a:t>Haga clic para modificar el estilo de texto del patrón</a:t>
            </a:r>
          </a:p>
        </p:txBody>
      </p:sp>
      <p:sp>
        <p:nvSpPr>
          <p:cNvPr id="11" name="16 Marcador de número de diapositiva"/>
          <p:cNvSpPr>
            <a:spLocks noGrp="1"/>
          </p:cNvSpPr>
          <p:nvPr>
            <p:ph type="sldNum" sz="quarter" idx="15"/>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2726CD8E-2BE6-470A-9FB2-8B6638B65506}" type="slidenum">
              <a:rPr lang="es-ES_tradnl"/>
              <a:pPr>
                <a:defRPr/>
              </a:pPr>
              <a:t>‹Nº›</a:t>
            </a:fld>
            <a:endParaRPr lang="es-ES_tradnl" dirty="0"/>
          </a:p>
        </p:txBody>
      </p:sp>
    </p:spTree>
    <p:extLst>
      <p:ext uri="{BB962C8B-B14F-4D97-AF65-F5344CB8AC3E}">
        <p14:creationId xmlns:p14="http://schemas.microsoft.com/office/powerpoint/2010/main" val="1880341226"/>
      </p:ext>
    </p:extLst>
  </p:cSld>
  <p:clrMapOvr>
    <a:masterClrMapping/>
  </p:clrMapOvr>
  <p:transition spd="slow">
    <p:split orient="vert"/>
  </p:transition>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7_Diapositiva Gráficos">
    <p:spTree>
      <p:nvGrpSpPr>
        <p:cNvPr id="1" name=""/>
        <p:cNvGrpSpPr/>
        <p:nvPr/>
      </p:nvGrpSpPr>
      <p:grpSpPr>
        <a:xfrm>
          <a:off x="0" y="0"/>
          <a:ext cx="0" cy="0"/>
          <a:chOff x="0" y="0"/>
          <a:chExt cx="0" cy="0"/>
        </a:xfrm>
      </p:grpSpPr>
      <p:sp>
        <p:nvSpPr>
          <p:cNvPr id="2" name="1 Rectángulo"/>
          <p:cNvSpPr/>
          <p:nvPr/>
        </p:nvSpPr>
        <p:spPr>
          <a:xfrm>
            <a:off x="0" y="2376488"/>
            <a:ext cx="9144000" cy="322103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hangingPunct="0">
              <a:spcBef>
                <a:spcPct val="20000"/>
              </a:spcBef>
              <a:defRPr/>
            </a:pPr>
            <a:endParaRPr lang="es-ES" dirty="0"/>
          </a:p>
        </p:txBody>
      </p:sp>
      <p:pic>
        <p:nvPicPr>
          <p:cNvPr id="3" name="Picture 2" descr="F:\CONTADURIA\CONTADURIA 2015\4. ABRIL\SERVICIO EN LINEA\servicios en linea 1-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55113"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a:spLocks noChangeArrowheads="1"/>
          </p:cNvSpPr>
          <p:nvPr/>
        </p:nvSpPr>
        <p:spPr bwMode="auto">
          <a:xfrm>
            <a:off x="468313" y="2417763"/>
            <a:ext cx="8424862"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800">
                <a:solidFill>
                  <a:schemeClr val="bg1"/>
                </a:solidFill>
                <a:latin typeface="Calibri Light" pitchFamily="34" charset="0"/>
              </a:rPr>
              <a:t>1. Boletín de Deudores Morosos del Estado (BDME)</a:t>
            </a:r>
          </a:p>
          <a:p>
            <a:r>
              <a:rPr lang="es-ES" altLang="es-CO" sz="1800">
                <a:solidFill>
                  <a:schemeClr val="bg1"/>
                </a:solidFill>
                <a:latin typeface="Calibri Light" pitchFamily="34" charset="0"/>
              </a:rPr>
              <a:t>2. Información financiera, económica, social y ambiental</a:t>
            </a:r>
          </a:p>
          <a:p>
            <a:r>
              <a:rPr lang="es-ES" altLang="es-CO" sz="1800">
                <a:solidFill>
                  <a:schemeClr val="bg1"/>
                </a:solidFill>
                <a:latin typeface="Calibri Light" pitchFamily="34" charset="0"/>
              </a:rPr>
              <a:t>3. Normatividad contable pública</a:t>
            </a:r>
          </a:p>
          <a:p>
            <a:r>
              <a:rPr lang="es-ES" altLang="es-CO" sz="1800">
                <a:solidFill>
                  <a:schemeClr val="bg1"/>
                </a:solidFill>
                <a:latin typeface="Calibri Light" pitchFamily="34" charset="0"/>
              </a:rPr>
              <a:t>4. Asistencia y apoyo técnico</a:t>
            </a:r>
          </a:p>
          <a:p>
            <a:r>
              <a:rPr lang="es-ES" altLang="es-CO" sz="1800">
                <a:solidFill>
                  <a:schemeClr val="bg1"/>
                </a:solidFill>
                <a:latin typeface="Calibri Light" pitchFamily="34" charset="0"/>
              </a:rPr>
              <a:t>5. Solicitud de asignación de código institucional para el envío de la información financiera, económica, social y ambiental</a:t>
            </a:r>
          </a:p>
          <a:p>
            <a:r>
              <a:rPr lang="es-ES" altLang="es-CO" sz="1800">
                <a:solidFill>
                  <a:schemeClr val="bg1"/>
                </a:solidFill>
                <a:latin typeface="Calibri Light" pitchFamily="34" charset="0"/>
              </a:rPr>
              <a:t>6. Constancias de remisión e inclusión de la información financiera, económica social y ambiental de las entidades en la base de datos de la Contaduría General de la Nación</a:t>
            </a:r>
          </a:p>
          <a:p>
            <a:r>
              <a:rPr lang="es-ES" altLang="es-CO" sz="1800">
                <a:solidFill>
                  <a:schemeClr val="bg1"/>
                </a:solidFill>
                <a:latin typeface="Calibri Light" pitchFamily="34" charset="0"/>
              </a:rPr>
              <a:t>7. Emisión de conceptos y soluciones de consultas</a:t>
            </a:r>
          </a:p>
          <a:p>
            <a:r>
              <a:rPr lang="es-ES" altLang="es-CO" sz="1800">
                <a:solidFill>
                  <a:schemeClr val="bg1"/>
                </a:solidFill>
                <a:latin typeface="Calibri Light" pitchFamily="34" charset="0"/>
              </a:rPr>
              <a:t>8. Solicitudes específicas de capacitación</a:t>
            </a:r>
          </a:p>
        </p:txBody>
      </p:sp>
      <p:sp>
        <p:nvSpPr>
          <p:cNvPr id="5" name="11 CuadroTexto"/>
          <p:cNvSpPr txBox="1">
            <a:spLocks noChangeArrowheads="1"/>
          </p:cNvSpPr>
          <p:nvPr/>
        </p:nvSpPr>
        <p:spPr bwMode="auto">
          <a:xfrm>
            <a:off x="119063" y="5526088"/>
            <a:ext cx="29273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000"/>
              <a:t>Cuentas Claras, Estado Transparente</a:t>
            </a:r>
          </a:p>
        </p:txBody>
      </p:sp>
      <p:sp>
        <p:nvSpPr>
          <p:cNvPr id="6" name="12 CuadroTexto"/>
          <p:cNvSpPr txBox="1">
            <a:spLocks noChangeArrowheads="1"/>
          </p:cNvSpPr>
          <p:nvPr/>
        </p:nvSpPr>
        <p:spPr bwMode="auto">
          <a:xfrm>
            <a:off x="7380288" y="5521325"/>
            <a:ext cx="22320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000"/>
              <a:t>www.contaduria.gov.co</a:t>
            </a:r>
          </a:p>
        </p:txBody>
      </p:sp>
    </p:spTree>
    <p:extLst>
      <p:ext uri="{BB962C8B-B14F-4D97-AF65-F5344CB8AC3E}">
        <p14:creationId xmlns:p14="http://schemas.microsoft.com/office/powerpoint/2010/main" val="353786091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1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anim calcmode="lin" valueType="num">
                                      <p:cBhvr>
                                        <p:cTn id="13"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0"/>
                            </p:stCondLst>
                            <p:childTnLst>
                              <p:par>
                                <p:cTn id="16" presetID="47" presetClass="entr" presetSubtype="0" fill="hold" nodeType="afterEffect">
                                  <p:stCondLst>
                                    <p:cond delay="200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2000"/>
                                        <p:tgtEl>
                                          <p:spTgt spid="4">
                                            <p:txEl>
                                              <p:pRg st="2" end="2"/>
                                            </p:txEl>
                                          </p:spTgt>
                                        </p:tgtEl>
                                      </p:cBhvr>
                                    </p:animEffect>
                                    <p:anim calcmode="lin" valueType="num">
                                      <p:cBhvr>
                                        <p:cTn id="19"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9000"/>
                            </p:stCondLst>
                            <p:childTnLst>
                              <p:par>
                                <p:cTn id="22" presetID="47" presetClass="entr" presetSubtype="0" fill="hold" nodeType="afterEffect">
                                  <p:stCondLst>
                                    <p:cond delay="200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12000"/>
                            </p:stCondLst>
                            <p:childTnLst>
                              <p:par>
                                <p:cTn id="28" presetID="47" presetClass="entr" presetSubtype="0" fill="hold" nodeType="afterEffect">
                                  <p:stCondLst>
                                    <p:cond delay="200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1000"/>
                                        <p:tgtEl>
                                          <p:spTgt spid="4">
                                            <p:txEl>
                                              <p:pRg st="4" end="4"/>
                                            </p:txEl>
                                          </p:spTgt>
                                        </p:tgtEl>
                                      </p:cBhvr>
                                    </p:animEffect>
                                    <p:anim calcmode="lin" valueType="num">
                                      <p:cBhvr>
                                        <p:cTn id="3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15000"/>
                            </p:stCondLst>
                            <p:childTnLst>
                              <p:par>
                                <p:cTn id="34" presetID="42" presetClass="entr" presetSubtype="0" fill="hold" nodeType="afterEffect">
                                  <p:stCondLst>
                                    <p:cond delay="350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000"/>
                                        <p:tgtEl>
                                          <p:spTgt spid="4">
                                            <p:txEl>
                                              <p:pRg st="5" end="5"/>
                                            </p:txEl>
                                          </p:spTgt>
                                        </p:tgtEl>
                                      </p:cBhvr>
                                    </p:animEffect>
                                    <p:anim calcmode="lin" valueType="num">
                                      <p:cBhvr>
                                        <p:cTn id="3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19500"/>
                            </p:stCondLst>
                            <p:childTnLst>
                              <p:par>
                                <p:cTn id="40" presetID="42" presetClass="entr" presetSubtype="0" fill="hold" nodeType="afterEffect">
                                  <p:stCondLst>
                                    <p:cond delay="450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5" fill="hold">
                            <p:stCondLst>
                              <p:cond delay="25000"/>
                            </p:stCondLst>
                            <p:childTnLst>
                              <p:par>
                                <p:cTn id="46" presetID="42" presetClass="entr" presetSubtype="0" fill="hold" nodeType="afterEffect">
                                  <p:stCondLst>
                                    <p:cond delay="200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fade">
                                      <p:cBhvr>
                                        <p:cTn id="48" dur="1000"/>
                                        <p:tgtEl>
                                          <p:spTgt spid="4">
                                            <p:txEl>
                                              <p:pRg st="7" end="7"/>
                                            </p:txEl>
                                          </p:spTgt>
                                        </p:tgtEl>
                                      </p:cBhvr>
                                    </p:animEffect>
                                    <p:anim calcmode="lin" valueType="num">
                                      <p:cBhvr>
                                        <p:cTn id="4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7_Diapositiva despedida">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1113" y="-11113"/>
            <a:ext cx="9151937" cy="5715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5725" y="257175"/>
            <a:ext cx="1422400" cy="75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0488" y="-11113"/>
            <a:ext cx="2235200" cy="1098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11813" y="268288"/>
            <a:ext cx="6302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Rectángulo"/>
          <p:cNvSpPr>
            <a:spLocks noChangeArrowheads="1"/>
          </p:cNvSpPr>
          <p:nvPr/>
        </p:nvSpPr>
        <p:spPr bwMode="auto">
          <a:xfrm>
            <a:off x="3081338" y="3044825"/>
            <a:ext cx="1881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 @</a:t>
            </a:r>
            <a:r>
              <a:rPr lang="es-ES" altLang="es-ES" sz="1400" b="1" dirty="0" err="1">
                <a:latin typeface="Calibri" pitchFamily="34" charset="0"/>
                <a:cs typeface="+mn-cs"/>
              </a:rPr>
              <a:t>Contaduria_CGN</a:t>
            </a:r>
            <a:endParaRPr lang="es-ES" altLang="es-ES" sz="1400" b="1" dirty="0">
              <a:latin typeface="Calibri" pitchFamily="34" charset="0"/>
              <a:cs typeface="+mn-cs"/>
            </a:endParaRPr>
          </a:p>
        </p:txBody>
      </p:sp>
      <p:sp>
        <p:nvSpPr>
          <p:cNvPr id="8" name="7 CuadroTexto"/>
          <p:cNvSpPr txBox="1">
            <a:spLocks noChangeArrowheads="1"/>
          </p:cNvSpPr>
          <p:nvPr/>
        </p:nvSpPr>
        <p:spPr bwMode="auto">
          <a:xfrm>
            <a:off x="419100" y="1717675"/>
            <a:ext cx="82851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0" hangingPunct="0">
              <a:spcBef>
                <a:spcPct val="20000"/>
              </a:spcBef>
              <a:defRPr/>
            </a:pPr>
            <a:r>
              <a:rPr lang="es-CO" altLang="es-CO" sz="3200" i="1" dirty="0">
                <a:latin typeface="Calibri" pitchFamily="34" charset="0"/>
              </a:rPr>
              <a:t>“POR PERMITIRNOS HACER PÚBLICO </a:t>
            </a:r>
          </a:p>
        </p:txBody>
      </p:sp>
      <p:sp>
        <p:nvSpPr>
          <p:cNvPr id="9" name="8 CuadroTexto"/>
          <p:cNvSpPr txBox="1"/>
          <p:nvPr/>
        </p:nvSpPr>
        <p:spPr>
          <a:xfrm>
            <a:off x="1542270" y="841276"/>
            <a:ext cx="5991717" cy="1107996"/>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fontAlgn="auto" hangingPunct="0">
              <a:spcBef>
                <a:spcPts val="0"/>
              </a:spcBef>
              <a:spcAft>
                <a:spcPts val="0"/>
              </a:spcAft>
              <a:defRPr/>
            </a:pPr>
            <a:r>
              <a:rPr lang="es-CO" sz="6600" kern="0" cap="all" dirty="0">
                <a:ln w="0"/>
                <a:solidFill>
                  <a:schemeClr val="accent1">
                    <a:lumMod val="50000"/>
                  </a:schemeClr>
                </a:solidFill>
                <a:effectLst>
                  <a:outerShdw blurRad="38100" dist="38100" dir="2700000" algn="tl">
                    <a:srgbClr val="000000">
                      <a:alpha val="43137"/>
                    </a:srgbClr>
                  </a:outerShdw>
                  <a:reflection stA="29000" endPos="43000" dir="5400000" sy="-100000" algn="bl" rotWithShape="0"/>
                </a:effectLst>
                <a:latin typeface="Calibri"/>
                <a:cs typeface="+mn-cs"/>
              </a:rPr>
              <a:t>G  r  a  c  i  a  s</a:t>
            </a:r>
          </a:p>
        </p:txBody>
      </p:sp>
      <p:pic>
        <p:nvPicPr>
          <p:cNvPr id="10" name="Picture 4" descr="http://www.ignition-mktg.com/wp-content/uploads/2014/07/Social-Media-Icons.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46538" y="4683125"/>
            <a:ext cx="5207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ignition-mktg.com/wp-content/uploads/2014/07/Social-Media-Icons.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527300" y="2974975"/>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http://www.ignition-mktg.com/wp-content/uploads/2014/07/Social-Media-Icons.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09900" y="3532188"/>
            <a:ext cx="4937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57738" y="5035550"/>
            <a:ext cx="557212"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3 Rectángulo"/>
          <p:cNvSpPr>
            <a:spLocks noChangeArrowheads="1"/>
          </p:cNvSpPr>
          <p:nvPr/>
        </p:nvSpPr>
        <p:spPr bwMode="auto">
          <a:xfrm>
            <a:off x="3402013" y="2114550"/>
            <a:ext cx="23193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lgn="ctr" eaLnBrk="1" hangingPunct="1">
              <a:defRPr/>
            </a:pPr>
            <a:r>
              <a:rPr lang="es-CO" altLang="es-CO" sz="3200" b="1" i="1" dirty="0">
                <a:latin typeface="Calibri" pitchFamily="34" charset="0"/>
                <a:cs typeface="+mn-cs"/>
              </a:rPr>
              <a:t>LO</a:t>
            </a:r>
            <a:r>
              <a:rPr lang="es-CO" altLang="es-CO" sz="1800" i="1" dirty="0">
                <a:latin typeface="Calibri" pitchFamily="34" charset="0"/>
                <a:cs typeface="+mn-cs"/>
              </a:rPr>
              <a:t> </a:t>
            </a:r>
            <a:r>
              <a:rPr lang="es-CO" altLang="es-CO" sz="3200" b="1" i="1" dirty="0">
                <a:latin typeface="Calibri" pitchFamily="34" charset="0"/>
                <a:cs typeface="+mn-cs"/>
              </a:rPr>
              <a:t>PÚBLICO</a:t>
            </a:r>
            <a:r>
              <a:rPr lang="es-CO" altLang="es-CO" sz="1800" i="1" dirty="0">
                <a:latin typeface="Calibri" pitchFamily="34" charset="0"/>
                <a:cs typeface="+mn-cs"/>
              </a:rPr>
              <a:t> ”</a:t>
            </a:r>
          </a:p>
        </p:txBody>
      </p:sp>
      <p:sp>
        <p:nvSpPr>
          <p:cNvPr id="15" name="15 Rectángulo"/>
          <p:cNvSpPr>
            <a:spLocks noChangeArrowheads="1"/>
          </p:cNvSpPr>
          <p:nvPr/>
        </p:nvSpPr>
        <p:spPr bwMode="auto">
          <a:xfrm>
            <a:off x="3641725" y="3544888"/>
            <a:ext cx="1598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err="1">
                <a:latin typeface="Calibri" pitchFamily="34" charset="0"/>
                <a:cs typeface="+mn-cs"/>
              </a:rPr>
              <a:t>CGNOficial</a:t>
            </a:r>
            <a:endParaRPr lang="es-ES" altLang="es-ES" sz="1400" b="1" dirty="0">
              <a:latin typeface="Calibri" pitchFamily="34" charset="0"/>
              <a:cs typeface="+mn-cs"/>
            </a:endParaRPr>
          </a:p>
        </p:txBody>
      </p:sp>
      <p:pic>
        <p:nvPicPr>
          <p:cNvPr id="16" name="Picture 12" descr="http://www.ignition-mktg.com/wp-content/uploads/2014/07/Social-Media-Icons.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33763" y="4179888"/>
            <a:ext cx="508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www.cartagenacaribe.com/images/boton-contactenos.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60438" y="4011613"/>
            <a:ext cx="16684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4 Rectángulo"/>
          <p:cNvSpPr>
            <a:spLocks noChangeArrowheads="1"/>
          </p:cNvSpPr>
          <p:nvPr/>
        </p:nvSpPr>
        <p:spPr bwMode="auto">
          <a:xfrm>
            <a:off x="5435600" y="5173663"/>
            <a:ext cx="24177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a:t>
            </a:r>
            <a:r>
              <a:rPr lang="es-ES" altLang="es-ES" sz="1400" b="1" dirty="0" err="1">
                <a:latin typeface="Calibri" pitchFamily="34" charset="0"/>
                <a:cs typeface="+mn-cs"/>
              </a:rPr>
              <a:t>contaduriacgn</a:t>
            </a:r>
            <a:endParaRPr lang="es-ES" altLang="es-ES" sz="1400" b="1" dirty="0">
              <a:latin typeface="Calibri" pitchFamily="34" charset="0"/>
              <a:cs typeface="+mn-cs"/>
            </a:endParaRPr>
          </a:p>
        </p:txBody>
      </p:sp>
      <p:sp>
        <p:nvSpPr>
          <p:cNvPr id="19" name="18 Rectángulo"/>
          <p:cNvSpPr>
            <a:spLocks noChangeArrowheads="1"/>
          </p:cNvSpPr>
          <p:nvPr/>
        </p:nvSpPr>
        <p:spPr bwMode="auto">
          <a:xfrm>
            <a:off x="4727575" y="4657725"/>
            <a:ext cx="301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a:t>
            </a:r>
            <a:r>
              <a:rPr lang="es-ES" altLang="es-ES" sz="1400" b="1" dirty="0" err="1">
                <a:latin typeface="Calibri" pitchFamily="34" charset="0"/>
                <a:cs typeface="+mn-cs"/>
              </a:rPr>
              <a:t>ContaduríaGeneraldelaNaciónCG</a:t>
            </a:r>
            <a:endParaRPr lang="es-ES" altLang="es-ES" sz="1400" b="1" dirty="0">
              <a:latin typeface="Calibri" pitchFamily="34" charset="0"/>
              <a:cs typeface="+mn-cs"/>
            </a:endParaRPr>
          </a:p>
        </p:txBody>
      </p:sp>
      <p:sp>
        <p:nvSpPr>
          <p:cNvPr id="20" name="20 Rectángulo"/>
          <p:cNvSpPr>
            <a:spLocks noChangeArrowheads="1"/>
          </p:cNvSpPr>
          <p:nvPr/>
        </p:nvSpPr>
        <p:spPr bwMode="auto">
          <a:xfrm>
            <a:off x="3941763" y="4157663"/>
            <a:ext cx="3259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Contaduría-General-de-la-Nación</a:t>
            </a:r>
          </a:p>
        </p:txBody>
      </p:sp>
      <p:sp>
        <p:nvSpPr>
          <p:cNvPr id="54" name="18 Marcador de texto"/>
          <p:cNvSpPr>
            <a:spLocks noGrp="1"/>
          </p:cNvSpPr>
          <p:nvPr>
            <p:ph type="body" sz="quarter" idx="11"/>
          </p:nvPr>
        </p:nvSpPr>
        <p:spPr>
          <a:xfrm>
            <a:off x="622632" y="2641476"/>
            <a:ext cx="8081631" cy="350838"/>
          </a:xfrm>
          <a:prstGeom prst="rect">
            <a:avLst/>
          </a:prstGeom>
        </p:spPr>
        <p:txBody>
          <a:bodyPr/>
          <a:lstStyle>
            <a:lvl1pPr marL="0" indent="0" algn="ctr">
              <a:buNone/>
              <a:defRPr lang="es-ES" sz="1800" b="0" baseline="0" dirty="0" smtClean="0">
                <a:solidFill>
                  <a:schemeClr val="bg1">
                    <a:lumMod val="50000"/>
                  </a:schemeClr>
                </a:solidFill>
                <a:latin typeface="Sylfaen"/>
                <a:ea typeface="+mn-ea"/>
                <a:cs typeface="+mn-cs"/>
              </a:defRPr>
            </a:lvl1pPr>
            <a:lvl4pPr marL="1371600" indent="0" algn="ctr">
              <a:buNone/>
              <a:defRPr sz="1600"/>
            </a:lvl4pPr>
          </a:lstStyle>
          <a:p>
            <a:pPr lvl="0"/>
            <a:r>
              <a:rPr lang="es-ES"/>
              <a:t>Haga clic para modificar el estilo de texto del patrón</a:t>
            </a:r>
          </a:p>
        </p:txBody>
      </p:sp>
    </p:spTree>
    <p:extLst>
      <p:ext uri="{BB962C8B-B14F-4D97-AF65-F5344CB8AC3E}">
        <p14:creationId xmlns:p14="http://schemas.microsoft.com/office/powerpoint/2010/main" val="39521544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par>
                                <p:cTn id="12" presetID="6" presetClass="entr" presetSubtype="16" fill="hold" grpId="0" nodeType="withEffect">
                                  <p:stCondLst>
                                    <p:cond delay="75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par>
                                <p:cTn id="15" presetID="42" presetClass="entr" presetSubtype="0" fill="hold"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4750"/>
                            </p:stCondLst>
                            <p:childTnLst>
                              <p:par>
                                <p:cTn id="21" presetID="49" presetClass="entr" presetSubtype="0" decel="10000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500" fill="hold"/>
                                        <p:tgtEl>
                                          <p:spTgt spid="11"/>
                                        </p:tgtEl>
                                        <p:attrNameLst>
                                          <p:attrName>ppt_w</p:attrName>
                                        </p:attrNameLst>
                                      </p:cBhvr>
                                      <p:tavLst>
                                        <p:tav tm="0">
                                          <p:val>
                                            <p:fltVal val="0"/>
                                          </p:val>
                                        </p:tav>
                                        <p:tav tm="100000">
                                          <p:val>
                                            <p:strVal val="#ppt_w"/>
                                          </p:val>
                                        </p:tav>
                                      </p:tavLst>
                                    </p:anim>
                                    <p:anim calcmode="lin" valueType="num">
                                      <p:cBhvr>
                                        <p:cTn id="24" dur="1500" fill="hold"/>
                                        <p:tgtEl>
                                          <p:spTgt spid="11"/>
                                        </p:tgtEl>
                                        <p:attrNameLst>
                                          <p:attrName>ppt_h</p:attrName>
                                        </p:attrNameLst>
                                      </p:cBhvr>
                                      <p:tavLst>
                                        <p:tav tm="0">
                                          <p:val>
                                            <p:fltVal val="0"/>
                                          </p:val>
                                        </p:tav>
                                        <p:tav tm="100000">
                                          <p:val>
                                            <p:strVal val="#ppt_h"/>
                                          </p:val>
                                        </p:tav>
                                      </p:tavLst>
                                    </p:anim>
                                    <p:anim calcmode="lin" valueType="num">
                                      <p:cBhvr>
                                        <p:cTn id="25" dur="1500" fill="hold"/>
                                        <p:tgtEl>
                                          <p:spTgt spid="11"/>
                                        </p:tgtEl>
                                        <p:attrNameLst>
                                          <p:attrName>style.rotation</p:attrName>
                                        </p:attrNameLst>
                                      </p:cBhvr>
                                      <p:tavLst>
                                        <p:tav tm="0">
                                          <p:val>
                                            <p:fltVal val="360"/>
                                          </p:val>
                                        </p:tav>
                                        <p:tav tm="100000">
                                          <p:val>
                                            <p:fltVal val="0"/>
                                          </p:val>
                                        </p:tav>
                                      </p:tavLst>
                                    </p:anim>
                                    <p:animEffect transition="in" filter="fade">
                                      <p:cBhvr>
                                        <p:cTn id="26" dur="1500"/>
                                        <p:tgtEl>
                                          <p:spTgt spid="11"/>
                                        </p:tgtEl>
                                      </p:cBhvr>
                                    </p:animEffect>
                                  </p:childTnLst>
                                </p:cTn>
                              </p:par>
                            </p:childTnLst>
                          </p:cTn>
                        </p:par>
                        <p:par>
                          <p:cTn id="27" fill="hold">
                            <p:stCondLst>
                              <p:cond delay="6250"/>
                            </p:stCondLst>
                            <p:childTnLst>
                              <p:par>
                                <p:cTn id="28" presetID="49" presetClass="entr" presetSubtype="0" decel="10000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500" fill="hold"/>
                                        <p:tgtEl>
                                          <p:spTgt spid="12"/>
                                        </p:tgtEl>
                                        <p:attrNameLst>
                                          <p:attrName>ppt_w</p:attrName>
                                        </p:attrNameLst>
                                      </p:cBhvr>
                                      <p:tavLst>
                                        <p:tav tm="0">
                                          <p:val>
                                            <p:fltVal val="0"/>
                                          </p:val>
                                        </p:tav>
                                        <p:tav tm="100000">
                                          <p:val>
                                            <p:strVal val="#ppt_w"/>
                                          </p:val>
                                        </p:tav>
                                      </p:tavLst>
                                    </p:anim>
                                    <p:anim calcmode="lin" valueType="num">
                                      <p:cBhvr>
                                        <p:cTn id="31" dur="1500" fill="hold"/>
                                        <p:tgtEl>
                                          <p:spTgt spid="12"/>
                                        </p:tgtEl>
                                        <p:attrNameLst>
                                          <p:attrName>ppt_h</p:attrName>
                                        </p:attrNameLst>
                                      </p:cBhvr>
                                      <p:tavLst>
                                        <p:tav tm="0">
                                          <p:val>
                                            <p:fltVal val="0"/>
                                          </p:val>
                                        </p:tav>
                                        <p:tav tm="100000">
                                          <p:val>
                                            <p:strVal val="#ppt_h"/>
                                          </p:val>
                                        </p:tav>
                                      </p:tavLst>
                                    </p:anim>
                                    <p:anim calcmode="lin" valueType="num">
                                      <p:cBhvr>
                                        <p:cTn id="32" dur="1500" fill="hold"/>
                                        <p:tgtEl>
                                          <p:spTgt spid="12"/>
                                        </p:tgtEl>
                                        <p:attrNameLst>
                                          <p:attrName>style.rotation</p:attrName>
                                        </p:attrNameLst>
                                      </p:cBhvr>
                                      <p:tavLst>
                                        <p:tav tm="0">
                                          <p:val>
                                            <p:fltVal val="360"/>
                                          </p:val>
                                        </p:tav>
                                        <p:tav tm="100000">
                                          <p:val>
                                            <p:fltVal val="0"/>
                                          </p:val>
                                        </p:tav>
                                      </p:tavLst>
                                    </p:anim>
                                    <p:animEffect transition="in" filter="fade">
                                      <p:cBhvr>
                                        <p:cTn id="33" dur="1500"/>
                                        <p:tgtEl>
                                          <p:spTgt spid="12"/>
                                        </p:tgtEl>
                                      </p:cBhvr>
                                    </p:animEffect>
                                  </p:childTnLst>
                                </p:cTn>
                              </p:par>
                            </p:childTnLst>
                          </p:cTn>
                        </p:par>
                        <p:par>
                          <p:cTn id="34" fill="hold">
                            <p:stCondLst>
                              <p:cond delay="7750"/>
                            </p:stCondLst>
                            <p:childTnLst>
                              <p:par>
                                <p:cTn id="35" presetID="49" presetClass="entr" presetSubtype="0" decel="10000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500" fill="hold"/>
                                        <p:tgtEl>
                                          <p:spTgt spid="16"/>
                                        </p:tgtEl>
                                        <p:attrNameLst>
                                          <p:attrName>ppt_w</p:attrName>
                                        </p:attrNameLst>
                                      </p:cBhvr>
                                      <p:tavLst>
                                        <p:tav tm="0">
                                          <p:val>
                                            <p:fltVal val="0"/>
                                          </p:val>
                                        </p:tav>
                                        <p:tav tm="100000">
                                          <p:val>
                                            <p:strVal val="#ppt_w"/>
                                          </p:val>
                                        </p:tav>
                                      </p:tavLst>
                                    </p:anim>
                                    <p:anim calcmode="lin" valueType="num">
                                      <p:cBhvr>
                                        <p:cTn id="38" dur="1500" fill="hold"/>
                                        <p:tgtEl>
                                          <p:spTgt spid="16"/>
                                        </p:tgtEl>
                                        <p:attrNameLst>
                                          <p:attrName>ppt_h</p:attrName>
                                        </p:attrNameLst>
                                      </p:cBhvr>
                                      <p:tavLst>
                                        <p:tav tm="0">
                                          <p:val>
                                            <p:fltVal val="0"/>
                                          </p:val>
                                        </p:tav>
                                        <p:tav tm="100000">
                                          <p:val>
                                            <p:strVal val="#ppt_h"/>
                                          </p:val>
                                        </p:tav>
                                      </p:tavLst>
                                    </p:anim>
                                    <p:anim calcmode="lin" valueType="num">
                                      <p:cBhvr>
                                        <p:cTn id="39" dur="1500" fill="hold"/>
                                        <p:tgtEl>
                                          <p:spTgt spid="16"/>
                                        </p:tgtEl>
                                        <p:attrNameLst>
                                          <p:attrName>style.rotation</p:attrName>
                                        </p:attrNameLst>
                                      </p:cBhvr>
                                      <p:tavLst>
                                        <p:tav tm="0">
                                          <p:val>
                                            <p:fltVal val="360"/>
                                          </p:val>
                                        </p:tav>
                                        <p:tav tm="100000">
                                          <p:val>
                                            <p:fltVal val="0"/>
                                          </p:val>
                                        </p:tav>
                                      </p:tavLst>
                                    </p:anim>
                                    <p:animEffect transition="in" filter="fade">
                                      <p:cBhvr>
                                        <p:cTn id="40" dur="1500"/>
                                        <p:tgtEl>
                                          <p:spTgt spid="16"/>
                                        </p:tgtEl>
                                      </p:cBhvr>
                                    </p:animEffect>
                                  </p:childTnLst>
                                </p:cTn>
                              </p:par>
                            </p:childTnLst>
                          </p:cTn>
                        </p:par>
                        <p:par>
                          <p:cTn id="41" fill="hold">
                            <p:stCondLst>
                              <p:cond delay="9250"/>
                            </p:stCondLst>
                            <p:childTnLst>
                              <p:par>
                                <p:cTn id="42" presetID="49" presetClass="entr" presetSubtype="0" decel="10000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500" fill="hold"/>
                                        <p:tgtEl>
                                          <p:spTgt spid="10"/>
                                        </p:tgtEl>
                                        <p:attrNameLst>
                                          <p:attrName>ppt_w</p:attrName>
                                        </p:attrNameLst>
                                      </p:cBhvr>
                                      <p:tavLst>
                                        <p:tav tm="0">
                                          <p:val>
                                            <p:fltVal val="0"/>
                                          </p:val>
                                        </p:tav>
                                        <p:tav tm="100000">
                                          <p:val>
                                            <p:strVal val="#ppt_w"/>
                                          </p:val>
                                        </p:tav>
                                      </p:tavLst>
                                    </p:anim>
                                    <p:anim calcmode="lin" valueType="num">
                                      <p:cBhvr>
                                        <p:cTn id="45" dur="1500" fill="hold"/>
                                        <p:tgtEl>
                                          <p:spTgt spid="10"/>
                                        </p:tgtEl>
                                        <p:attrNameLst>
                                          <p:attrName>ppt_h</p:attrName>
                                        </p:attrNameLst>
                                      </p:cBhvr>
                                      <p:tavLst>
                                        <p:tav tm="0">
                                          <p:val>
                                            <p:fltVal val="0"/>
                                          </p:val>
                                        </p:tav>
                                        <p:tav tm="100000">
                                          <p:val>
                                            <p:strVal val="#ppt_h"/>
                                          </p:val>
                                        </p:tav>
                                      </p:tavLst>
                                    </p:anim>
                                    <p:anim calcmode="lin" valueType="num">
                                      <p:cBhvr>
                                        <p:cTn id="46" dur="1500" fill="hold"/>
                                        <p:tgtEl>
                                          <p:spTgt spid="10"/>
                                        </p:tgtEl>
                                        <p:attrNameLst>
                                          <p:attrName>style.rotation</p:attrName>
                                        </p:attrNameLst>
                                      </p:cBhvr>
                                      <p:tavLst>
                                        <p:tav tm="0">
                                          <p:val>
                                            <p:fltVal val="360"/>
                                          </p:val>
                                        </p:tav>
                                        <p:tav tm="100000">
                                          <p:val>
                                            <p:fltVal val="0"/>
                                          </p:val>
                                        </p:tav>
                                      </p:tavLst>
                                    </p:anim>
                                    <p:animEffect transition="in" filter="fade">
                                      <p:cBhvr>
                                        <p:cTn id="47" dur="1500"/>
                                        <p:tgtEl>
                                          <p:spTgt spid="10"/>
                                        </p:tgtEl>
                                      </p:cBhvr>
                                    </p:animEffect>
                                  </p:childTnLst>
                                </p:cTn>
                              </p:par>
                            </p:childTnLst>
                          </p:cTn>
                        </p:par>
                        <p:par>
                          <p:cTn id="48" fill="hold">
                            <p:stCondLst>
                              <p:cond delay="10750"/>
                            </p:stCondLst>
                            <p:childTnLst>
                              <p:par>
                                <p:cTn id="49" presetID="49" presetClass="entr" presetSubtype="0" decel="10000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500" fill="hold"/>
                                        <p:tgtEl>
                                          <p:spTgt spid="13"/>
                                        </p:tgtEl>
                                        <p:attrNameLst>
                                          <p:attrName>ppt_w</p:attrName>
                                        </p:attrNameLst>
                                      </p:cBhvr>
                                      <p:tavLst>
                                        <p:tav tm="0">
                                          <p:val>
                                            <p:fltVal val="0"/>
                                          </p:val>
                                        </p:tav>
                                        <p:tav tm="100000">
                                          <p:val>
                                            <p:strVal val="#ppt_w"/>
                                          </p:val>
                                        </p:tav>
                                      </p:tavLst>
                                    </p:anim>
                                    <p:anim calcmode="lin" valueType="num">
                                      <p:cBhvr>
                                        <p:cTn id="52" dur="1500" fill="hold"/>
                                        <p:tgtEl>
                                          <p:spTgt spid="13"/>
                                        </p:tgtEl>
                                        <p:attrNameLst>
                                          <p:attrName>ppt_h</p:attrName>
                                        </p:attrNameLst>
                                      </p:cBhvr>
                                      <p:tavLst>
                                        <p:tav tm="0">
                                          <p:val>
                                            <p:fltVal val="0"/>
                                          </p:val>
                                        </p:tav>
                                        <p:tav tm="100000">
                                          <p:val>
                                            <p:strVal val="#ppt_h"/>
                                          </p:val>
                                        </p:tav>
                                      </p:tavLst>
                                    </p:anim>
                                    <p:anim calcmode="lin" valueType="num">
                                      <p:cBhvr>
                                        <p:cTn id="53" dur="1500" fill="hold"/>
                                        <p:tgtEl>
                                          <p:spTgt spid="13"/>
                                        </p:tgtEl>
                                        <p:attrNameLst>
                                          <p:attrName>style.rotation</p:attrName>
                                        </p:attrNameLst>
                                      </p:cBhvr>
                                      <p:tavLst>
                                        <p:tav tm="0">
                                          <p:val>
                                            <p:fltVal val="360"/>
                                          </p:val>
                                        </p:tav>
                                        <p:tav tm="100000">
                                          <p:val>
                                            <p:fltVal val="0"/>
                                          </p:val>
                                        </p:tav>
                                      </p:tavLst>
                                    </p:anim>
                                    <p:animEffect transition="in" filter="fade">
                                      <p:cBhvr>
                                        <p:cTn id="54" dur="1500"/>
                                        <p:tgtEl>
                                          <p:spTgt spid="13"/>
                                        </p:tgtEl>
                                      </p:cBhvr>
                                    </p:animEffect>
                                  </p:childTnLst>
                                </p:cTn>
                              </p:par>
                            </p:childTnLst>
                          </p:cTn>
                        </p:par>
                        <p:par>
                          <p:cTn id="55" fill="hold">
                            <p:stCondLst>
                              <p:cond delay="12250"/>
                            </p:stCondLst>
                            <p:childTnLst>
                              <p:par>
                                <p:cTn id="56" presetID="49" presetClass="entr" presetSubtype="0" decel="10000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ppt_w</p:attrName>
                                        </p:attrNameLst>
                                      </p:cBhvr>
                                      <p:tavLst>
                                        <p:tav tm="0">
                                          <p:val>
                                            <p:fltVal val="0"/>
                                          </p:val>
                                        </p:tav>
                                        <p:tav tm="100000">
                                          <p:val>
                                            <p:strVal val="#ppt_w"/>
                                          </p:val>
                                        </p:tav>
                                      </p:tavLst>
                                    </p:anim>
                                    <p:anim calcmode="lin" valueType="num">
                                      <p:cBhvr>
                                        <p:cTn id="59" dur="500" fill="hold"/>
                                        <p:tgtEl>
                                          <p:spTgt spid="7"/>
                                        </p:tgtEl>
                                        <p:attrNameLst>
                                          <p:attrName>ppt_h</p:attrName>
                                        </p:attrNameLst>
                                      </p:cBhvr>
                                      <p:tavLst>
                                        <p:tav tm="0">
                                          <p:val>
                                            <p:fltVal val="0"/>
                                          </p:val>
                                        </p:tav>
                                        <p:tav tm="100000">
                                          <p:val>
                                            <p:strVal val="#ppt_h"/>
                                          </p:val>
                                        </p:tav>
                                      </p:tavLst>
                                    </p:anim>
                                    <p:anim calcmode="lin" valueType="num">
                                      <p:cBhvr>
                                        <p:cTn id="60" dur="500" fill="hold"/>
                                        <p:tgtEl>
                                          <p:spTgt spid="7"/>
                                        </p:tgtEl>
                                        <p:attrNameLst>
                                          <p:attrName>style.rotation</p:attrName>
                                        </p:attrNameLst>
                                      </p:cBhvr>
                                      <p:tavLst>
                                        <p:tav tm="0">
                                          <p:val>
                                            <p:fltVal val="360"/>
                                          </p:val>
                                        </p:tav>
                                        <p:tav tm="100000">
                                          <p:val>
                                            <p:fltVal val="0"/>
                                          </p:val>
                                        </p:tav>
                                      </p:tavLst>
                                    </p:anim>
                                    <p:animEffect transition="in" filter="fade">
                                      <p:cBhvr>
                                        <p:cTn id="61" dur="500"/>
                                        <p:tgtEl>
                                          <p:spTgt spid="7"/>
                                        </p:tgtEl>
                                      </p:cBhvr>
                                    </p:animEffect>
                                  </p:childTnLst>
                                </p:cTn>
                              </p:par>
                            </p:childTnLst>
                          </p:cTn>
                        </p:par>
                        <p:par>
                          <p:cTn id="62" fill="hold">
                            <p:stCondLst>
                              <p:cond delay="12750"/>
                            </p:stCondLst>
                            <p:childTnLst>
                              <p:par>
                                <p:cTn id="63" presetID="49" presetClass="entr" presetSubtype="0" decel="10000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fltVal val="0"/>
                                          </p:val>
                                        </p:tav>
                                        <p:tav tm="100000">
                                          <p:val>
                                            <p:strVal val="#ppt_h"/>
                                          </p:val>
                                        </p:tav>
                                      </p:tavLst>
                                    </p:anim>
                                    <p:anim calcmode="lin" valueType="num">
                                      <p:cBhvr>
                                        <p:cTn id="67" dur="500" fill="hold"/>
                                        <p:tgtEl>
                                          <p:spTgt spid="15"/>
                                        </p:tgtEl>
                                        <p:attrNameLst>
                                          <p:attrName>style.rotation</p:attrName>
                                        </p:attrNameLst>
                                      </p:cBhvr>
                                      <p:tavLst>
                                        <p:tav tm="0">
                                          <p:val>
                                            <p:fltVal val="360"/>
                                          </p:val>
                                        </p:tav>
                                        <p:tav tm="100000">
                                          <p:val>
                                            <p:fltVal val="0"/>
                                          </p:val>
                                        </p:tav>
                                      </p:tavLst>
                                    </p:anim>
                                    <p:animEffect transition="in" filter="fade">
                                      <p:cBhvr>
                                        <p:cTn id="68" dur="500"/>
                                        <p:tgtEl>
                                          <p:spTgt spid="15"/>
                                        </p:tgtEl>
                                      </p:cBhvr>
                                    </p:animEffect>
                                  </p:childTnLst>
                                </p:cTn>
                              </p:par>
                            </p:childTnLst>
                          </p:cTn>
                        </p:par>
                        <p:par>
                          <p:cTn id="69" fill="hold">
                            <p:stCondLst>
                              <p:cond delay="13250"/>
                            </p:stCondLst>
                            <p:childTnLst>
                              <p:par>
                                <p:cTn id="70" presetID="49" presetClass="entr" presetSubtype="0" decel="10000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 calcmode="lin" valueType="num">
                                      <p:cBhvr>
                                        <p:cTn id="74" dur="500" fill="hold"/>
                                        <p:tgtEl>
                                          <p:spTgt spid="20"/>
                                        </p:tgtEl>
                                        <p:attrNameLst>
                                          <p:attrName>style.rotation</p:attrName>
                                        </p:attrNameLst>
                                      </p:cBhvr>
                                      <p:tavLst>
                                        <p:tav tm="0">
                                          <p:val>
                                            <p:fltVal val="360"/>
                                          </p:val>
                                        </p:tav>
                                        <p:tav tm="100000">
                                          <p:val>
                                            <p:fltVal val="0"/>
                                          </p:val>
                                        </p:tav>
                                      </p:tavLst>
                                    </p:anim>
                                    <p:animEffect transition="in" filter="fade">
                                      <p:cBhvr>
                                        <p:cTn id="75" dur="500"/>
                                        <p:tgtEl>
                                          <p:spTgt spid="20"/>
                                        </p:tgtEl>
                                      </p:cBhvr>
                                    </p:animEffect>
                                  </p:childTnLst>
                                </p:cTn>
                              </p:par>
                            </p:childTnLst>
                          </p:cTn>
                        </p:par>
                        <p:par>
                          <p:cTn id="76" fill="hold">
                            <p:stCondLst>
                              <p:cond delay="13750"/>
                            </p:stCondLst>
                            <p:childTnLst>
                              <p:par>
                                <p:cTn id="77" presetID="49" presetClass="entr" presetSubtype="0" decel="100000"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 calcmode="lin" valueType="num">
                                      <p:cBhvr>
                                        <p:cTn id="81" dur="500" fill="hold"/>
                                        <p:tgtEl>
                                          <p:spTgt spid="19"/>
                                        </p:tgtEl>
                                        <p:attrNameLst>
                                          <p:attrName>style.rotation</p:attrName>
                                        </p:attrNameLst>
                                      </p:cBhvr>
                                      <p:tavLst>
                                        <p:tav tm="0">
                                          <p:val>
                                            <p:fltVal val="360"/>
                                          </p:val>
                                        </p:tav>
                                        <p:tav tm="100000">
                                          <p:val>
                                            <p:fltVal val="0"/>
                                          </p:val>
                                        </p:tav>
                                      </p:tavLst>
                                    </p:anim>
                                    <p:animEffect transition="in" filter="fade">
                                      <p:cBhvr>
                                        <p:cTn id="82" dur="500"/>
                                        <p:tgtEl>
                                          <p:spTgt spid="19"/>
                                        </p:tgtEl>
                                      </p:cBhvr>
                                    </p:animEffect>
                                  </p:childTnLst>
                                </p:cTn>
                              </p:par>
                            </p:childTnLst>
                          </p:cTn>
                        </p:par>
                        <p:par>
                          <p:cTn id="83" fill="hold">
                            <p:stCondLst>
                              <p:cond delay="14250"/>
                            </p:stCondLst>
                            <p:childTnLst>
                              <p:par>
                                <p:cTn id="84" presetID="49" presetClass="entr" presetSubtype="0" decel="100000" fill="hold" grpId="0" nodeType="afterEffect">
                                  <p:stCondLst>
                                    <p:cond delay="0"/>
                                  </p:stCondLst>
                                  <p:childTnLst>
                                    <p:set>
                                      <p:cBhvr>
                                        <p:cTn id="85" dur="1" fill="hold">
                                          <p:stCondLst>
                                            <p:cond delay="0"/>
                                          </p:stCondLst>
                                        </p:cTn>
                                        <p:tgtEl>
                                          <p:spTgt spid="18"/>
                                        </p:tgtEl>
                                        <p:attrNameLst>
                                          <p:attrName>style.visibility</p:attrName>
                                        </p:attrNameLst>
                                      </p:cBhvr>
                                      <p:to>
                                        <p:strVal val="visible"/>
                                      </p:to>
                                    </p:set>
                                    <p:anim calcmode="lin" valueType="num">
                                      <p:cBhvr>
                                        <p:cTn id="86" dur="500" fill="hold"/>
                                        <p:tgtEl>
                                          <p:spTgt spid="18"/>
                                        </p:tgtEl>
                                        <p:attrNameLst>
                                          <p:attrName>ppt_w</p:attrName>
                                        </p:attrNameLst>
                                      </p:cBhvr>
                                      <p:tavLst>
                                        <p:tav tm="0">
                                          <p:val>
                                            <p:fltVal val="0"/>
                                          </p:val>
                                        </p:tav>
                                        <p:tav tm="100000">
                                          <p:val>
                                            <p:strVal val="#ppt_w"/>
                                          </p:val>
                                        </p:tav>
                                      </p:tavLst>
                                    </p:anim>
                                    <p:anim calcmode="lin" valueType="num">
                                      <p:cBhvr>
                                        <p:cTn id="87" dur="500" fill="hold"/>
                                        <p:tgtEl>
                                          <p:spTgt spid="18"/>
                                        </p:tgtEl>
                                        <p:attrNameLst>
                                          <p:attrName>ppt_h</p:attrName>
                                        </p:attrNameLst>
                                      </p:cBhvr>
                                      <p:tavLst>
                                        <p:tav tm="0">
                                          <p:val>
                                            <p:fltVal val="0"/>
                                          </p:val>
                                        </p:tav>
                                        <p:tav tm="100000">
                                          <p:val>
                                            <p:strVal val="#ppt_h"/>
                                          </p:val>
                                        </p:tav>
                                      </p:tavLst>
                                    </p:anim>
                                    <p:anim calcmode="lin" valueType="num">
                                      <p:cBhvr>
                                        <p:cTn id="88" dur="500" fill="hold"/>
                                        <p:tgtEl>
                                          <p:spTgt spid="18"/>
                                        </p:tgtEl>
                                        <p:attrNameLst>
                                          <p:attrName>style.rotation</p:attrName>
                                        </p:attrNameLst>
                                      </p:cBhvr>
                                      <p:tavLst>
                                        <p:tav tm="0">
                                          <p:val>
                                            <p:fltVal val="360"/>
                                          </p:val>
                                        </p:tav>
                                        <p:tav tm="100000">
                                          <p:val>
                                            <p:fltVal val="0"/>
                                          </p:val>
                                        </p:tav>
                                      </p:tavLst>
                                    </p:anim>
                                    <p:animEffect transition="in" filter="fade">
                                      <p:cBhvr>
                                        <p:cTn id="8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p:bldP spid="18" grpId="0"/>
      <p:bldP spid="19" grpId="0"/>
      <p:bldP spid="20" grpId="0"/>
    </p:bldLst>
  </p:timing>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ultima">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62134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91241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Diapositiva T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4427538" y="2190750"/>
            <a:ext cx="4716462" cy="110013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5018088"/>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018088"/>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110163"/>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4644008" y="2171582"/>
            <a:ext cx="4320480" cy="1089771"/>
          </a:xfrm>
          <a:prstGeom prst="rect">
            <a:avLst/>
          </a:prstGeom>
        </p:spPr>
        <p:txBody>
          <a:bodyPr/>
          <a:lstStyle>
            <a:lvl1pPr algn="r">
              <a:defRPr sz="3200">
                <a:solidFill>
                  <a:schemeClr val="bg1"/>
                </a:solidFill>
              </a:defRPr>
            </a:lvl1pPr>
          </a:lstStyle>
          <a:p>
            <a:r>
              <a:rPr lang="es-ES"/>
              <a:t>Haga clic para modificar el estilo de título del patrón</a:t>
            </a:r>
            <a:endParaRPr lang="es-ES" dirty="0"/>
          </a:p>
        </p:txBody>
      </p:sp>
      <p:pic>
        <p:nvPicPr>
          <p:cNvPr id="9"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656901623"/>
      </p:ext>
    </p:extLst>
  </p:cSld>
  <p:clrMapOvr>
    <a:masterClrMapping/>
  </p:clrMapOvr>
  <p:transition spd="slow">
    <p:pull/>
  </p:transition>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5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658721091"/>
      </p:ext>
    </p:extLst>
  </p:cSld>
  <p:clrMapOvr>
    <a:masterClrMapping/>
  </p:clrMapOvr>
  <p:transition spd="slow">
    <p:split orient="vert"/>
  </p:transition>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6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442405871"/>
      </p:ext>
    </p:extLst>
  </p:cSld>
  <p:clrMapOvr>
    <a:masterClrMapping/>
  </p:clrMapOvr>
  <p:transition spd="slow">
    <p:split orient="vert"/>
  </p:transition>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7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1692209013"/>
      </p:ext>
    </p:extLst>
  </p:cSld>
  <p:clrMapOvr>
    <a:masterClrMapping/>
  </p:clrMapOvr>
  <p:transition spd="slow">
    <p:split orient="vert"/>
  </p:transition>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8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2686868056"/>
      </p:ext>
    </p:extLst>
  </p:cSld>
  <p:clrMapOvr>
    <a:masterClrMapping/>
  </p:clrMapOvr>
  <p:transition spd="slow">
    <p:split orient="vert"/>
  </p:transition>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9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385825269"/>
      </p:ext>
    </p:extLst>
  </p:cSld>
  <p:clrMapOvr>
    <a:masterClrMapping/>
  </p:clrMapOvr>
  <p:transition spd="slow">
    <p:split orient="vert"/>
  </p:transition>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1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764139"/>
      </p:ext>
    </p:extLst>
  </p:cSld>
  <p:clrMapOvr>
    <a:masterClrMapping/>
  </p:clrMapOvr>
  <p:transition spd="slow">
    <p:split orient="vert"/>
  </p:transition>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2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632231"/>
      </p:ext>
    </p:extLst>
  </p:cSld>
  <p:clrMapOvr>
    <a:masterClrMapping/>
  </p:clrMapOvr>
  <p:transition spd="slow">
    <p:split orient="vert"/>
  </p:transition>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3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891246"/>
      </p:ext>
    </p:extLst>
  </p:cSld>
  <p:clrMapOvr>
    <a:masterClrMapping/>
  </p:clrMapOvr>
  <p:transition spd="slow">
    <p:split orient="vert"/>
  </p:transition>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4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880037"/>
      </p:ext>
    </p:extLst>
  </p:cSld>
  <p:clrMapOvr>
    <a:masterClrMapping/>
  </p:clrMapOvr>
  <p:transition spd="slow">
    <p:split orient="vert"/>
  </p:transition>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5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981634"/>
      </p:ext>
    </p:extLst>
  </p:cSld>
  <p:clrMapOvr>
    <a:masterClrMapping/>
  </p:clrMapOvr>
  <p:transition spd="slow">
    <p:split orient="vert"/>
  </p:transition>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Diapositiva Cuerpo de text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0124" y="-44649"/>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4 Rectángulo"/>
          <p:cNvSpPr/>
          <p:nvPr/>
        </p:nvSpPr>
        <p:spPr>
          <a:xfrm>
            <a:off x="-28575" y="2497138"/>
            <a:ext cx="2070100"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sz="1800">
              <a:solidFill>
                <a:srgbClr val="008080"/>
              </a:solidFill>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texto"/>
          <p:cNvSpPr>
            <a:spLocks noGrp="1"/>
          </p:cNvSpPr>
          <p:nvPr>
            <p:ph type="body" sz="quarter" idx="17"/>
          </p:nvPr>
        </p:nvSpPr>
        <p:spPr>
          <a:xfrm>
            <a:off x="2195736" y="157427"/>
            <a:ext cx="6697439"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28575" y="2617473"/>
            <a:ext cx="1720850" cy="738767"/>
          </a:xfrm>
          <a:prstGeom prst="rect">
            <a:avLst/>
          </a:prstGeom>
        </p:spPr>
        <p:txBody>
          <a:bodyPr/>
          <a:lstStyle>
            <a:lvl1pPr algn="ctr">
              <a:defRPr sz="1800" baseline="0">
                <a:solidFill>
                  <a:schemeClr val="bg1"/>
                </a:solidFill>
              </a:defRPr>
            </a:lvl1pPr>
          </a:lstStyle>
          <a:p>
            <a:r>
              <a:rPr lang="es-ES"/>
              <a:t>Haga clic para modificar el estilo de título del patrón</a:t>
            </a:r>
            <a:endParaRPr lang="es-ES" dirty="0"/>
          </a:p>
        </p:txBody>
      </p:sp>
      <p:pic>
        <p:nvPicPr>
          <p:cNvPr id="10"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1495763901"/>
      </p:ext>
    </p:extLst>
  </p:cSld>
  <p:clrMapOvr>
    <a:masterClrMapping/>
  </p:clrMapOvr>
  <p:transition/>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6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88970"/>
      </p:ext>
    </p:extLst>
  </p:cSld>
  <p:clrMapOvr>
    <a:masterClrMapping/>
  </p:clrMapOvr>
  <p:transition spd="slow">
    <p:split orient="vert"/>
  </p:transition>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7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210065"/>
      </p:ext>
    </p:extLst>
  </p:cSld>
  <p:clrMapOvr>
    <a:masterClrMapping/>
  </p:clrMapOvr>
  <p:transition spd="slow">
    <p:split orient="vert"/>
  </p:transition>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8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480562"/>
      </p:ext>
    </p:extLst>
  </p:cSld>
  <p:clrMapOvr>
    <a:masterClrMapping/>
  </p:clrMapOvr>
  <p:transition spd="slow">
    <p:split orient="vert"/>
  </p:transition>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9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988765"/>
      </p:ext>
    </p:extLst>
  </p:cSld>
  <p:clrMapOvr>
    <a:masterClrMapping/>
  </p:clrMapOvr>
  <p:transition spd="slow">
    <p:split orient="vert"/>
  </p:transition>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20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517965"/>
      </p:ext>
    </p:extLst>
  </p:cSld>
  <p:clrMapOvr>
    <a:masterClrMapping/>
  </p:clrMapOvr>
  <p:transition spd="slow">
    <p:split orient="vert"/>
  </p:transition>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1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161255"/>
      </p:ext>
    </p:extLst>
  </p:cSld>
  <p:clrMapOvr>
    <a:masterClrMapping/>
  </p:clrMapOvr>
  <p:transition spd="slow">
    <p:split orient="vert"/>
  </p:transition>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0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396018"/>
      </p:ext>
    </p:extLst>
  </p:cSld>
  <p:clrMapOvr>
    <a:masterClrMapping/>
  </p:clrMapOvr>
  <p:transition spd="slow">
    <p:split orient="vert"/>
  </p:transition>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2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853382"/>
      </p:ext>
    </p:extLst>
  </p:cSld>
  <p:clrMapOvr>
    <a:masterClrMapping/>
  </p:clrMapOvr>
  <p:transition spd="slow">
    <p:split orient="vert"/>
  </p:transition>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3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603400"/>
      </p:ext>
    </p:extLst>
  </p:cSld>
  <p:clrMapOvr>
    <a:masterClrMapping/>
  </p:clrMapOvr>
  <p:transition spd="slow">
    <p:split orient="vert"/>
  </p:transition>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4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362760"/>
      </p:ext>
    </p:extLst>
  </p:cSld>
  <p:clrMapOvr>
    <a:masterClrMapping/>
  </p:clrMapOvr>
  <p:transition spd="slow">
    <p:split orient="vert"/>
  </p:transition>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4_Diapositiva imagén y texto">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588" y="1588"/>
            <a:ext cx="9151937"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6 Rectángulo"/>
          <p:cNvSpPr/>
          <p:nvPr/>
        </p:nvSpPr>
        <p:spPr>
          <a:xfrm>
            <a:off x="1588" y="704850"/>
            <a:ext cx="4641850" cy="42068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posición de imagen"/>
          <p:cNvSpPr>
            <a:spLocks noGrp="1"/>
          </p:cNvSpPr>
          <p:nvPr>
            <p:ph type="pic" sz="quarter" idx="17"/>
          </p:nvPr>
        </p:nvSpPr>
        <p:spPr>
          <a:xfrm>
            <a:off x="31597" y="1537354"/>
            <a:ext cx="4572000" cy="3540001"/>
          </a:xfrm>
          <a:prstGeom prst="rect">
            <a:avLst/>
          </a:prstGeom>
        </p:spPr>
        <p:txBody>
          <a:bodyPr/>
          <a:lstStyle/>
          <a:p>
            <a:pPr lvl="0"/>
            <a:r>
              <a:rPr lang="es-ES" noProof="0"/>
              <a:t>Haga clic en el icono para agregar una imagen</a:t>
            </a:r>
          </a:p>
        </p:txBody>
      </p:sp>
      <p:sp>
        <p:nvSpPr>
          <p:cNvPr id="16" name="15 Marcador de texto"/>
          <p:cNvSpPr>
            <a:spLocks noGrp="1"/>
          </p:cNvSpPr>
          <p:nvPr>
            <p:ph type="body" sz="quarter" idx="18"/>
          </p:nvPr>
        </p:nvSpPr>
        <p:spPr>
          <a:xfrm>
            <a:off x="4788025" y="157428"/>
            <a:ext cx="4105151"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35496" y="696246"/>
            <a:ext cx="4553257" cy="541075"/>
          </a:xfrm>
          <a:prstGeom prst="rect">
            <a:avLst/>
          </a:prstGeom>
        </p:spPr>
        <p:txBody>
          <a:bodyPr/>
          <a:lstStyle>
            <a:lvl1pPr algn="l">
              <a:defRPr sz="2000" baseline="0">
                <a:solidFill>
                  <a:schemeClr val="bg1"/>
                </a:solidFill>
              </a:defRPr>
            </a:lvl1pPr>
          </a:lstStyle>
          <a:p>
            <a:r>
              <a:rPr lang="es-ES"/>
              <a:t>Haga clic para modificar el estilo de título del patrón</a:t>
            </a:r>
            <a:endParaRPr lang="es-ES" dirty="0"/>
          </a:p>
        </p:txBody>
      </p:sp>
      <p:sp>
        <p:nvSpPr>
          <p:cNvPr id="4" name="3 Marcador de texto"/>
          <p:cNvSpPr>
            <a:spLocks noGrp="1"/>
          </p:cNvSpPr>
          <p:nvPr>
            <p:ph type="body" sz="quarter" idx="19"/>
          </p:nvPr>
        </p:nvSpPr>
        <p:spPr>
          <a:xfrm>
            <a:off x="611561" y="1297782"/>
            <a:ext cx="3965203" cy="119558"/>
          </a:xfrm>
          <a:prstGeom prst="rect">
            <a:avLst/>
          </a:prstGeom>
        </p:spPr>
        <p:txBody>
          <a:bodyPr/>
          <a:lstStyle>
            <a:lvl1pPr marL="0" indent="0" algn="r">
              <a:buNone/>
              <a:defRPr sz="1000">
                <a:solidFill>
                  <a:schemeClr val="bg1">
                    <a:lumMod val="50000"/>
                  </a:schemeClr>
                </a:solidFill>
              </a:defRPr>
            </a:lvl1pPr>
            <a:lvl2pPr>
              <a:defRPr sz="1000"/>
            </a:lvl2pPr>
            <a:lvl3pPr>
              <a:defRPr sz="900"/>
            </a:lvl3pPr>
            <a:lvl4pPr>
              <a:defRPr sz="800"/>
            </a:lvl4pPr>
            <a:lvl5pPr>
              <a:defRPr sz="800"/>
            </a:lvl5pPr>
          </a:lstStyle>
          <a:p>
            <a:pPr lvl="0"/>
            <a:r>
              <a:rPr lang="es-ES"/>
              <a:t>Haga clic para modificar el estilo de texto del patrón</a:t>
            </a:r>
          </a:p>
        </p:txBody>
      </p:sp>
      <p:pic>
        <p:nvPicPr>
          <p:cNvPr id="12"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2876980389"/>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5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915403"/>
      </p:ext>
    </p:extLst>
  </p:cSld>
  <p:clrMapOvr>
    <a:masterClrMapping/>
  </p:clrMapOvr>
  <p:transition spd="slow">
    <p:split orient="vert"/>
  </p:transition>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26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978900"/>
      </p:ext>
    </p:extLst>
  </p:cSld>
  <p:clrMapOvr>
    <a:masterClrMapping/>
  </p:clrMapOvr>
  <p:transition spd="slow">
    <p:split orient="vert"/>
  </p:transition>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27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911901"/>
      </p:ext>
    </p:extLst>
  </p:cSld>
  <p:clrMapOvr>
    <a:masterClrMapping/>
  </p:clrMapOvr>
  <p:transition spd="slow">
    <p:split orient="vert"/>
  </p:transition>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cSld name="28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4"/>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sz="1917">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2"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5"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5"/>
            <a:ext cx="9144000" cy="4080061"/>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20" y="97195"/>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7976"/>
            <a:ext cx="1905000" cy="269875"/>
          </a:xfrm>
          <a:prstGeom prst="rect">
            <a:avLst/>
          </a:prstGeom>
        </p:spPr>
        <p:txBody>
          <a:bodyPr/>
          <a:lstStyle>
            <a:lvl1pPr algn="l" eaLnBrk="0" hangingPunct="0">
              <a:spcBef>
                <a:spcPct val="20000"/>
              </a:spcBef>
              <a:defRPr sz="667">
                <a:solidFill>
                  <a:srgbClr val="00918E"/>
                </a:solidFill>
                <a:latin typeface="+mn-lt"/>
                <a:cs typeface="+mn-cs"/>
              </a:defRPr>
            </a:lvl1pPr>
          </a:lstStyle>
          <a:p>
            <a:pPr>
              <a:defRPr/>
            </a:pPr>
            <a:fld id="{43C90015-E53F-4BB5-B32F-A8BBF929A985}" type="slidenum">
              <a:rPr lang="es-ES_tradnl" smtClean="0"/>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968244"/>
      </p:ext>
    </p:extLst>
  </p:cSld>
  <p:clrMapOvr>
    <a:masterClrMapping/>
  </p:clrMapOvr>
  <p:transition spd="slow">
    <p:split orient="vert"/>
  </p:transition>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29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537560"/>
      </p:ext>
    </p:extLst>
  </p:cSld>
  <p:clrMapOvr>
    <a:masterClrMapping/>
  </p:clrMapOvr>
  <p:transition spd="slow">
    <p:split orient="vert"/>
  </p:transition>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30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833210"/>
      </p:ext>
    </p:extLst>
  </p:cSld>
  <p:clrMapOvr>
    <a:masterClrMapping/>
  </p:clrMapOvr>
  <p:transition spd="slow">
    <p:split orient="vert"/>
  </p:transition>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3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43C90015-E53F-4BB5-B32F-A8BBF929A985}" type="slidenum">
              <a:rPr lang="es-ES_tradnl" smtClean="0"/>
              <a:pPr>
                <a:defRPr/>
              </a:pPr>
              <a:t>‹Nº›</a:t>
            </a:fld>
            <a:endParaRPr lang="es-ES_tradnl" dirty="0"/>
          </a:p>
        </p:txBody>
      </p:sp>
      <p:pic>
        <p:nvPicPr>
          <p:cNvPr id="11"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3824013167"/>
      </p:ext>
    </p:extLst>
  </p:cSld>
  <p:clrMapOvr>
    <a:masterClrMapping/>
  </p:clrMapOvr>
  <p:transition spd="slow">
    <p:split orient="vert"/>
  </p:transition>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4_Diapositiva Gráfico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SmartArt"/>
          <p:cNvSpPr>
            <a:spLocks noGrp="1"/>
          </p:cNvSpPr>
          <p:nvPr>
            <p:ph type="dgm" sz="quarter" idx="13"/>
          </p:nvPr>
        </p:nvSpPr>
        <p:spPr>
          <a:xfrm>
            <a:off x="150814" y="1117865"/>
            <a:ext cx="8885237" cy="3959489"/>
          </a:xfrm>
          <a:prstGeom prst="rect">
            <a:avLst/>
          </a:prstGeom>
        </p:spPr>
        <p:txBody>
          <a:bodyPr/>
          <a:lstStyle/>
          <a:p>
            <a:pPr lvl="0"/>
            <a:r>
              <a:rPr lang="es-ES" noProof="0"/>
              <a:t>Haga clic en el icono para agregar un elemento gráfico SmartArt</a:t>
            </a:r>
            <a:endParaRPr lang="es-ES" noProof="0" dirty="0"/>
          </a:p>
        </p:txBody>
      </p:sp>
      <p:sp>
        <p:nvSpPr>
          <p:cNvPr id="7" name="6 Marcador de texto"/>
          <p:cNvSpPr>
            <a:spLocks noGrp="1"/>
          </p:cNvSpPr>
          <p:nvPr>
            <p:ph type="body" sz="quarter" idx="14"/>
          </p:nvPr>
        </p:nvSpPr>
        <p:spPr>
          <a:xfrm>
            <a:off x="150813" y="5119688"/>
            <a:ext cx="5448300" cy="177767"/>
          </a:xfrm>
          <a:prstGeom prst="rect">
            <a:avLst/>
          </a:prstGeom>
        </p:spPr>
        <p:txBody>
          <a:bodyPr/>
          <a:lstStyle>
            <a:lvl1pPr marL="0" indent="0">
              <a:buNone/>
              <a:defRPr sz="1200" baseline="0">
                <a:solidFill>
                  <a:schemeClr val="bg1">
                    <a:lumMod val="50000"/>
                  </a:schemeClr>
                </a:solidFill>
              </a:defRPr>
            </a:lvl1pPr>
            <a:lvl2pPr>
              <a:defRPr sz="1100">
                <a:solidFill>
                  <a:schemeClr val="bg1">
                    <a:lumMod val="50000"/>
                  </a:schemeClr>
                </a:solidFill>
              </a:defRPr>
            </a:lvl2pPr>
            <a:lvl3pPr>
              <a:defRPr sz="105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r>
              <a:rPr lang="es-ES"/>
              <a:t>Haga clic para modificar el estilo de texto del patrón</a:t>
            </a:r>
          </a:p>
        </p:txBody>
      </p:sp>
      <p:sp>
        <p:nvSpPr>
          <p:cNvPr id="11" name="16 Marcador de número de diapositiva"/>
          <p:cNvSpPr>
            <a:spLocks noGrp="1"/>
          </p:cNvSpPr>
          <p:nvPr>
            <p:ph type="sldNum" sz="quarter" idx="15"/>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2726CD8E-2BE6-470A-9FB2-8B6638B65506}" type="slidenum">
              <a:rPr lang="es-ES_tradnl" smtClean="0"/>
              <a:pPr>
                <a:defRPr/>
              </a:pPr>
              <a:t>‹Nº›</a:t>
            </a:fld>
            <a:endParaRPr lang="es-ES_tradnl" dirty="0"/>
          </a:p>
        </p:txBody>
      </p:sp>
      <p:pic>
        <p:nvPicPr>
          <p:cNvPr id="12"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1880341226"/>
      </p:ext>
    </p:extLst>
  </p:cSld>
  <p:clrMapOvr>
    <a:masterClrMapping/>
  </p:clrMapOvr>
  <p:transition spd="slow">
    <p:split orient="vert"/>
  </p:transition>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5_Diapositiva Gráficos">
    <p:spTree>
      <p:nvGrpSpPr>
        <p:cNvPr id="1" name=""/>
        <p:cNvGrpSpPr/>
        <p:nvPr/>
      </p:nvGrpSpPr>
      <p:grpSpPr>
        <a:xfrm>
          <a:off x="0" y="0"/>
          <a:ext cx="0" cy="0"/>
          <a:chOff x="0" y="0"/>
          <a:chExt cx="0" cy="0"/>
        </a:xfrm>
      </p:grpSpPr>
      <p:sp>
        <p:nvSpPr>
          <p:cNvPr id="2" name="1 Rectángulo"/>
          <p:cNvSpPr/>
          <p:nvPr/>
        </p:nvSpPr>
        <p:spPr>
          <a:xfrm>
            <a:off x="0" y="2376488"/>
            <a:ext cx="9144000" cy="322103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hangingPunct="0">
              <a:spcBef>
                <a:spcPct val="20000"/>
              </a:spcBef>
              <a:defRPr/>
            </a:pPr>
            <a:endParaRPr lang="es-ES" dirty="0"/>
          </a:p>
        </p:txBody>
      </p:sp>
      <p:pic>
        <p:nvPicPr>
          <p:cNvPr id="3" name="Picture 2" descr="F:\CONTADURIA\CONTADURIA 2015\4. ABRIL\SERVICIO EN LINEA\servicios en linea 1-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55113"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a:spLocks noChangeArrowheads="1"/>
          </p:cNvSpPr>
          <p:nvPr/>
        </p:nvSpPr>
        <p:spPr bwMode="auto">
          <a:xfrm>
            <a:off x="468313" y="2417763"/>
            <a:ext cx="8424862"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800">
                <a:solidFill>
                  <a:schemeClr val="bg1"/>
                </a:solidFill>
                <a:latin typeface="Calibri Light" pitchFamily="34" charset="0"/>
              </a:rPr>
              <a:t>1. Boletín de Deudores Morosos del Estado (BDME)</a:t>
            </a:r>
          </a:p>
          <a:p>
            <a:r>
              <a:rPr lang="es-ES" altLang="es-CO" sz="1800">
                <a:solidFill>
                  <a:schemeClr val="bg1"/>
                </a:solidFill>
                <a:latin typeface="Calibri Light" pitchFamily="34" charset="0"/>
              </a:rPr>
              <a:t>2. Información financiera, económica, social y ambiental</a:t>
            </a:r>
          </a:p>
          <a:p>
            <a:r>
              <a:rPr lang="es-ES" altLang="es-CO" sz="1800">
                <a:solidFill>
                  <a:schemeClr val="bg1"/>
                </a:solidFill>
                <a:latin typeface="Calibri Light" pitchFamily="34" charset="0"/>
              </a:rPr>
              <a:t>3. Normatividad contable pública</a:t>
            </a:r>
          </a:p>
          <a:p>
            <a:r>
              <a:rPr lang="es-ES" altLang="es-CO" sz="1800">
                <a:solidFill>
                  <a:schemeClr val="bg1"/>
                </a:solidFill>
                <a:latin typeface="Calibri Light" pitchFamily="34" charset="0"/>
              </a:rPr>
              <a:t>4. Asistencia y apoyo técnico</a:t>
            </a:r>
          </a:p>
          <a:p>
            <a:r>
              <a:rPr lang="es-ES" altLang="es-CO" sz="1800">
                <a:solidFill>
                  <a:schemeClr val="bg1"/>
                </a:solidFill>
                <a:latin typeface="Calibri Light" pitchFamily="34" charset="0"/>
              </a:rPr>
              <a:t>5. Solicitud de asignación de código institucional para el envío de la información financiera, económica, social y ambiental</a:t>
            </a:r>
          </a:p>
          <a:p>
            <a:r>
              <a:rPr lang="es-ES" altLang="es-CO" sz="1800">
                <a:solidFill>
                  <a:schemeClr val="bg1"/>
                </a:solidFill>
                <a:latin typeface="Calibri Light" pitchFamily="34" charset="0"/>
              </a:rPr>
              <a:t>6. Constancias de remisión e inclusión de la información financiera, económica social y ambiental de las entidades en la base de datos de la Contaduría General de la Nación</a:t>
            </a:r>
          </a:p>
          <a:p>
            <a:r>
              <a:rPr lang="es-ES" altLang="es-CO" sz="1800">
                <a:solidFill>
                  <a:schemeClr val="bg1"/>
                </a:solidFill>
                <a:latin typeface="Calibri Light" pitchFamily="34" charset="0"/>
              </a:rPr>
              <a:t>7. Emisión de conceptos y soluciones de consultas</a:t>
            </a:r>
          </a:p>
          <a:p>
            <a:r>
              <a:rPr lang="es-ES" altLang="es-CO" sz="1800">
                <a:solidFill>
                  <a:schemeClr val="bg1"/>
                </a:solidFill>
                <a:latin typeface="Calibri Light" pitchFamily="34" charset="0"/>
              </a:rPr>
              <a:t>8. Solicitudes específicas de capacitación</a:t>
            </a:r>
          </a:p>
        </p:txBody>
      </p:sp>
      <p:sp>
        <p:nvSpPr>
          <p:cNvPr id="5" name="11 CuadroTexto"/>
          <p:cNvSpPr txBox="1">
            <a:spLocks noChangeArrowheads="1"/>
          </p:cNvSpPr>
          <p:nvPr/>
        </p:nvSpPr>
        <p:spPr bwMode="auto">
          <a:xfrm>
            <a:off x="119063" y="5526088"/>
            <a:ext cx="29273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000"/>
              <a:t>Cuentas Claras, Estado Transparente</a:t>
            </a:r>
          </a:p>
        </p:txBody>
      </p:sp>
      <p:sp>
        <p:nvSpPr>
          <p:cNvPr id="6" name="12 CuadroTexto"/>
          <p:cNvSpPr txBox="1">
            <a:spLocks noChangeArrowheads="1"/>
          </p:cNvSpPr>
          <p:nvPr/>
        </p:nvSpPr>
        <p:spPr bwMode="auto">
          <a:xfrm>
            <a:off x="7380288" y="5521325"/>
            <a:ext cx="22320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000"/>
              <a:t>www.contaduria.gov.co</a:t>
            </a:r>
          </a:p>
        </p:txBody>
      </p:sp>
    </p:spTree>
    <p:extLst>
      <p:ext uri="{BB962C8B-B14F-4D97-AF65-F5344CB8AC3E}">
        <p14:creationId xmlns:p14="http://schemas.microsoft.com/office/powerpoint/2010/main" val="353786091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1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anim calcmode="lin" valueType="num">
                                      <p:cBhvr>
                                        <p:cTn id="13"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0"/>
                            </p:stCondLst>
                            <p:childTnLst>
                              <p:par>
                                <p:cTn id="16" presetID="47" presetClass="entr" presetSubtype="0" fill="hold" nodeType="afterEffect">
                                  <p:stCondLst>
                                    <p:cond delay="200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2000"/>
                                        <p:tgtEl>
                                          <p:spTgt spid="4">
                                            <p:txEl>
                                              <p:pRg st="2" end="2"/>
                                            </p:txEl>
                                          </p:spTgt>
                                        </p:tgtEl>
                                      </p:cBhvr>
                                    </p:animEffect>
                                    <p:anim calcmode="lin" valueType="num">
                                      <p:cBhvr>
                                        <p:cTn id="19"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9000"/>
                            </p:stCondLst>
                            <p:childTnLst>
                              <p:par>
                                <p:cTn id="22" presetID="47" presetClass="entr" presetSubtype="0" fill="hold" nodeType="afterEffect">
                                  <p:stCondLst>
                                    <p:cond delay="200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12000"/>
                            </p:stCondLst>
                            <p:childTnLst>
                              <p:par>
                                <p:cTn id="28" presetID="47" presetClass="entr" presetSubtype="0" fill="hold" nodeType="afterEffect">
                                  <p:stCondLst>
                                    <p:cond delay="200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1000"/>
                                        <p:tgtEl>
                                          <p:spTgt spid="4">
                                            <p:txEl>
                                              <p:pRg st="4" end="4"/>
                                            </p:txEl>
                                          </p:spTgt>
                                        </p:tgtEl>
                                      </p:cBhvr>
                                    </p:animEffect>
                                    <p:anim calcmode="lin" valueType="num">
                                      <p:cBhvr>
                                        <p:cTn id="3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15000"/>
                            </p:stCondLst>
                            <p:childTnLst>
                              <p:par>
                                <p:cTn id="34" presetID="42" presetClass="entr" presetSubtype="0" fill="hold" nodeType="afterEffect">
                                  <p:stCondLst>
                                    <p:cond delay="350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000"/>
                                        <p:tgtEl>
                                          <p:spTgt spid="4">
                                            <p:txEl>
                                              <p:pRg st="5" end="5"/>
                                            </p:txEl>
                                          </p:spTgt>
                                        </p:tgtEl>
                                      </p:cBhvr>
                                    </p:animEffect>
                                    <p:anim calcmode="lin" valueType="num">
                                      <p:cBhvr>
                                        <p:cTn id="3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19500"/>
                            </p:stCondLst>
                            <p:childTnLst>
                              <p:par>
                                <p:cTn id="40" presetID="42" presetClass="entr" presetSubtype="0" fill="hold" nodeType="afterEffect">
                                  <p:stCondLst>
                                    <p:cond delay="450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5" fill="hold">
                            <p:stCondLst>
                              <p:cond delay="25000"/>
                            </p:stCondLst>
                            <p:childTnLst>
                              <p:par>
                                <p:cTn id="46" presetID="42" presetClass="entr" presetSubtype="0" fill="hold" nodeType="afterEffect">
                                  <p:stCondLst>
                                    <p:cond delay="200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fade">
                                      <p:cBhvr>
                                        <p:cTn id="48" dur="1000"/>
                                        <p:tgtEl>
                                          <p:spTgt spid="4">
                                            <p:txEl>
                                              <p:pRg st="7" end="7"/>
                                            </p:txEl>
                                          </p:spTgt>
                                        </p:tgtEl>
                                      </p:cBhvr>
                                    </p:animEffect>
                                    <p:anim calcmode="lin" valueType="num">
                                      <p:cBhvr>
                                        <p:cTn id="4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6_Diapositiva despedida">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1113" y="-11113"/>
            <a:ext cx="9151937" cy="5715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5725" y="257175"/>
            <a:ext cx="1422400" cy="75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0488" y="-11113"/>
            <a:ext cx="2235200" cy="1098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11813" y="268288"/>
            <a:ext cx="6302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Rectángulo"/>
          <p:cNvSpPr>
            <a:spLocks noChangeArrowheads="1"/>
          </p:cNvSpPr>
          <p:nvPr/>
        </p:nvSpPr>
        <p:spPr bwMode="auto">
          <a:xfrm>
            <a:off x="3081338" y="3044825"/>
            <a:ext cx="1881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 @</a:t>
            </a:r>
            <a:r>
              <a:rPr lang="es-ES" altLang="es-ES" sz="1400" b="1" dirty="0" err="1">
                <a:latin typeface="Calibri" pitchFamily="34" charset="0"/>
                <a:cs typeface="+mn-cs"/>
              </a:rPr>
              <a:t>Contaduria_CGN</a:t>
            </a:r>
            <a:endParaRPr lang="es-ES" altLang="es-ES" sz="1400" b="1" dirty="0">
              <a:latin typeface="Calibri" pitchFamily="34" charset="0"/>
              <a:cs typeface="+mn-cs"/>
            </a:endParaRPr>
          </a:p>
        </p:txBody>
      </p:sp>
      <p:sp>
        <p:nvSpPr>
          <p:cNvPr id="8" name="7 CuadroTexto"/>
          <p:cNvSpPr txBox="1">
            <a:spLocks noChangeArrowheads="1"/>
          </p:cNvSpPr>
          <p:nvPr/>
        </p:nvSpPr>
        <p:spPr bwMode="auto">
          <a:xfrm>
            <a:off x="419100" y="1717675"/>
            <a:ext cx="82851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0" hangingPunct="0">
              <a:spcBef>
                <a:spcPct val="20000"/>
              </a:spcBef>
              <a:defRPr/>
            </a:pPr>
            <a:r>
              <a:rPr lang="es-CO" altLang="es-CO" sz="3200" i="1" dirty="0">
                <a:latin typeface="Calibri" pitchFamily="34" charset="0"/>
              </a:rPr>
              <a:t>“POR PERMITIRNOS HACER PÚBLICO </a:t>
            </a:r>
          </a:p>
        </p:txBody>
      </p:sp>
      <p:sp>
        <p:nvSpPr>
          <p:cNvPr id="9" name="8 CuadroTexto"/>
          <p:cNvSpPr txBox="1"/>
          <p:nvPr/>
        </p:nvSpPr>
        <p:spPr>
          <a:xfrm>
            <a:off x="1542270" y="841276"/>
            <a:ext cx="5991717" cy="1107996"/>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fontAlgn="auto" hangingPunct="0">
              <a:spcBef>
                <a:spcPts val="0"/>
              </a:spcBef>
              <a:spcAft>
                <a:spcPts val="0"/>
              </a:spcAft>
              <a:defRPr/>
            </a:pPr>
            <a:r>
              <a:rPr lang="es-CO" sz="6600" kern="0" cap="all" dirty="0">
                <a:ln w="0"/>
                <a:solidFill>
                  <a:schemeClr val="accent1">
                    <a:lumMod val="50000"/>
                  </a:schemeClr>
                </a:solidFill>
                <a:effectLst>
                  <a:outerShdw blurRad="38100" dist="38100" dir="2700000" algn="tl">
                    <a:srgbClr val="000000">
                      <a:alpha val="43137"/>
                    </a:srgbClr>
                  </a:outerShdw>
                  <a:reflection stA="29000" endPos="43000" dir="5400000" sy="-100000" algn="bl" rotWithShape="0"/>
                </a:effectLst>
                <a:latin typeface="Calibri"/>
                <a:cs typeface="+mn-cs"/>
              </a:rPr>
              <a:t>G  r  a  c  i  a  s</a:t>
            </a:r>
          </a:p>
        </p:txBody>
      </p:sp>
      <p:pic>
        <p:nvPicPr>
          <p:cNvPr id="10" name="Picture 4" descr="http://www.ignition-mktg.com/wp-content/uploads/2014/07/Social-Media-Icons.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46538" y="4683125"/>
            <a:ext cx="5207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ignition-mktg.com/wp-content/uploads/2014/07/Social-Media-Icons.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527300" y="2974975"/>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http://www.ignition-mktg.com/wp-content/uploads/2014/07/Social-Media-Icons.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09900" y="3532188"/>
            <a:ext cx="4937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57738" y="5035550"/>
            <a:ext cx="557212"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3 Rectángulo"/>
          <p:cNvSpPr>
            <a:spLocks noChangeArrowheads="1"/>
          </p:cNvSpPr>
          <p:nvPr/>
        </p:nvSpPr>
        <p:spPr bwMode="auto">
          <a:xfrm>
            <a:off x="3402013" y="2114550"/>
            <a:ext cx="23193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lgn="ctr" eaLnBrk="1" hangingPunct="1">
              <a:defRPr/>
            </a:pPr>
            <a:r>
              <a:rPr lang="es-CO" altLang="es-CO" sz="3200" b="1" i="1" dirty="0">
                <a:latin typeface="Calibri" pitchFamily="34" charset="0"/>
                <a:cs typeface="+mn-cs"/>
              </a:rPr>
              <a:t>LO</a:t>
            </a:r>
            <a:r>
              <a:rPr lang="es-CO" altLang="es-CO" sz="1800" i="1" dirty="0">
                <a:latin typeface="Calibri" pitchFamily="34" charset="0"/>
                <a:cs typeface="+mn-cs"/>
              </a:rPr>
              <a:t> </a:t>
            </a:r>
            <a:r>
              <a:rPr lang="es-CO" altLang="es-CO" sz="3200" b="1" i="1" dirty="0">
                <a:latin typeface="Calibri" pitchFamily="34" charset="0"/>
                <a:cs typeface="+mn-cs"/>
              </a:rPr>
              <a:t>PÚBLICO</a:t>
            </a:r>
            <a:r>
              <a:rPr lang="es-CO" altLang="es-CO" sz="1800" i="1" dirty="0">
                <a:latin typeface="Calibri" pitchFamily="34" charset="0"/>
                <a:cs typeface="+mn-cs"/>
              </a:rPr>
              <a:t> ”</a:t>
            </a:r>
          </a:p>
        </p:txBody>
      </p:sp>
      <p:sp>
        <p:nvSpPr>
          <p:cNvPr id="15" name="15 Rectángulo"/>
          <p:cNvSpPr>
            <a:spLocks noChangeArrowheads="1"/>
          </p:cNvSpPr>
          <p:nvPr/>
        </p:nvSpPr>
        <p:spPr bwMode="auto">
          <a:xfrm>
            <a:off x="3641725" y="3544888"/>
            <a:ext cx="1598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err="1">
                <a:latin typeface="Calibri" pitchFamily="34" charset="0"/>
                <a:cs typeface="+mn-cs"/>
              </a:rPr>
              <a:t>CGNOficial</a:t>
            </a:r>
            <a:endParaRPr lang="es-ES" altLang="es-ES" sz="1400" b="1" dirty="0">
              <a:latin typeface="Calibri" pitchFamily="34" charset="0"/>
              <a:cs typeface="+mn-cs"/>
            </a:endParaRPr>
          </a:p>
        </p:txBody>
      </p:sp>
      <p:pic>
        <p:nvPicPr>
          <p:cNvPr id="16" name="Picture 12" descr="http://www.ignition-mktg.com/wp-content/uploads/2014/07/Social-Media-Icons.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33763" y="4179888"/>
            <a:ext cx="508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www.cartagenacaribe.com/images/boton-contactenos.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60438" y="4011613"/>
            <a:ext cx="16684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4 Rectángulo"/>
          <p:cNvSpPr>
            <a:spLocks noChangeArrowheads="1"/>
          </p:cNvSpPr>
          <p:nvPr/>
        </p:nvSpPr>
        <p:spPr bwMode="auto">
          <a:xfrm>
            <a:off x="5435600" y="5173663"/>
            <a:ext cx="24177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a:t>
            </a:r>
            <a:r>
              <a:rPr lang="es-ES" altLang="es-ES" sz="1400" b="1" dirty="0" err="1">
                <a:latin typeface="Calibri" pitchFamily="34" charset="0"/>
                <a:cs typeface="+mn-cs"/>
              </a:rPr>
              <a:t>contaduriacgn</a:t>
            </a:r>
            <a:endParaRPr lang="es-ES" altLang="es-ES" sz="1400" b="1" dirty="0">
              <a:latin typeface="Calibri" pitchFamily="34" charset="0"/>
              <a:cs typeface="+mn-cs"/>
            </a:endParaRPr>
          </a:p>
        </p:txBody>
      </p:sp>
      <p:sp>
        <p:nvSpPr>
          <p:cNvPr id="19" name="18 Rectángulo"/>
          <p:cNvSpPr>
            <a:spLocks noChangeArrowheads="1"/>
          </p:cNvSpPr>
          <p:nvPr/>
        </p:nvSpPr>
        <p:spPr bwMode="auto">
          <a:xfrm>
            <a:off x="4727575" y="4657725"/>
            <a:ext cx="301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a:t>
            </a:r>
            <a:r>
              <a:rPr lang="es-ES" altLang="es-ES" sz="1400" b="1" dirty="0" err="1">
                <a:latin typeface="Calibri" pitchFamily="34" charset="0"/>
                <a:cs typeface="+mn-cs"/>
              </a:rPr>
              <a:t>ContaduríaGeneraldelaNaciónCG</a:t>
            </a:r>
            <a:endParaRPr lang="es-ES" altLang="es-ES" sz="1400" b="1" dirty="0">
              <a:latin typeface="Calibri" pitchFamily="34" charset="0"/>
              <a:cs typeface="+mn-cs"/>
            </a:endParaRPr>
          </a:p>
        </p:txBody>
      </p:sp>
      <p:sp>
        <p:nvSpPr>
          <p:cNvPr id="20" name="20 Rectángulo"/>
          <p:cNvSpPr>
            <a:spLocks noChangeArrowheads="1"/>
          </p:cNvSpPr>
          <p:nvPr/>
        </p:nvSpPr>
        <p:spPr bwMode="auto">
          <a:xfrm>
            <a:off x="3941763" y="4157663"/>
            <a:ext cx="3259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Contaduría-General-de-la-Nación</a:t>
            </a:r>
          </a:p>
        </p:txBody>
      </p:sp>
      <p:sp>
        <p:nvSpPr>
          <p:cNvPr id="54" name="18 Marcador de texto"/>
          <p:cNvSpPr>
            <a:spLocks noGrp="1"/>
          </p:cNvSpPr>
          <p:nvPr>
            <p:ph type="body" sz="quarter" idx="11"/>
          </p:nvPr>
        </p:nvSpPr>
        <p:spPr>
          <a:xfrm>
            <a:off x="622632" y="2641476"/>
            <a:ext cx="8081631" cy="350838"/>
          </a:xfrm>
          <a:prstGeom prst="rect">
            <a:avLst/>
          </a:prstGeom>
        </p:spPr>
        <p:txBody>
          <a:bodyPr/>
          <a:lstStyle>
            <a:lvl1pPr marL="0" indent="0" algn="ctr">
              <a:buNone/>
              <a:defRPr lang="es-ES" sz="1800" b="0" baseline="0" dirty="0" smtClean="0">
                <a:solidFill>
                  <a:schemeClr val="bg1">
                    <a:lumMod val="50000"/>
                  </a:schemeClr>
                </a:solidFill>
                <a:latin typeface="Sylfaen"/>
                <a:ea typeface="+mn-ea"/>
                <a:cs typeface="+mn-cs"/>
              </a:defRPr>
            </a:lvl1pPr>
            <a:lvl4pPr marL="1371600" indent="0" algn="ctr">
              <a:buNone/>
              <a:defRPr sz="1600"/>
            </a:lvl4pPr>
          </a:lstStyle>
          <a:p>
            <a:pPr lvl="0"/>
            <a:r>
              <a:rPr lang="es-ES"/>
              <a:t>Haga clic para modificar el estilo de texto del patrón</a:t>
            </a:r>
          </a:p>
        </p:txBody>
      </p:sp>
    </p:spTree>
    <p:extLst>
      <p:ext uri="{BB962C8B-B14F-4D97-AF65-F5344CB8AC3E}">
        <p14:creationId xmlns:p14="http://schemas.microsoft.com/office/powerpoint/2010/main" val="39521544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par>
                                <p:cTn id="12" presetID="6" presetClass="entr" presetSubtype="16" fill="hold" grpId="0" nodeType="withEffect">
                                  <p:stCondLst>
                                    <p:cond delay="75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par>
                                <p:cTn id="15" presetID="42" presetClass="entr" presetSubtype="0" fill="hold"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4750"/>
                            </p:stCondLst>
                            <p:childTnLst>
                              <p:par>
                                <p:cTn id="21" presetID="49" presetClass="entr" presetSubtype="0" decel="10000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500" fill="hold"/>
                                        <p:tgtEl>
                                          <p:spTgt spid="11"/>
                                        </p:tgtEl>
                                        <p:attrNameLst>
                                          <p:attrName>ppt_w</p:attrName>
                                        </p:attrNameLst>
                                      </p:cBhvr>
                                      <p:tavLst>
                                        <p:tav tm="0">
                                          <p:val>
                                            <p:fltVal val="0"/>
                                          </p:val>
                                        </p:tav>
                                        <p:tav tm="100000">
                                          <p:val>
                                            <p:strVal val="#ppt_w"/>
                                          </p:val>
                                        </p:tav>
                                      </p:tavLst>
                                    </p:anim>
                                    <p:anim calcmode="lin" valueType="num">
                                      <p:cBhvr>
                                        <p:cTn id="24" dur="1500" fill="hold"/>
                                        <p:tgtEl>
                                          <p:spTgt spid="11"/>
                                        </p:tgtEl>
                                        <p:attrNameLst>
                                          <p:attrName>ppt_h</p:attrName>
                                        </p:attrNameLst>
                                      </p:cBhvr>
                                      <p:tavLst>
                                        <p:tav tm="0">
                                          <p:val>
                                            <p:fltVal val="0"/>
                                          </p:val>
                                        </p:tav>
                                        <p:tav tm="100000">
                                          <p:val>
                                            <p:strVal val="#ppt_h"/>
                                          </p:val>
                                        </p:tav>
                                      </p:tavLst>
                                    </p:anim>
                                    <p:anim calcmode="lin" valueType="num">
                                      <p:cBhvr>
                                        <p:cTn id="25" dur="1500" fill="hold"/>
                                        <p:tgtEl>
                                          <p:spTgt spid="11"/>
                                        </p:tgtEl>
                                        <p:attrNameLst>
                                          <p:attrName>style.rotation</p:attrName>
                                        </p:attrNameLst>
                                      </p:cBhvr>
                                      <p:tavLst>
                                        <p:tav tm="0">
                                          <p:val>
                                            <p:fltVal val="360"/>
                                          </p:val>
                                        </p:tav>
                                        <p:tav tm="100000">
                                          <p:val>
                                            <p:fltVal val="0"/>
                                          </p:val>
                                        </p:tav>
                                      </p:tavLst>
                                    </p:anim>
                                    <p:animEffect transition="in" filter="fade">
                                      <p:cBhvr>
                                        <p:cTn id="26" dur="1500"/>
                                        <p:tgtEl>
                                          <p:spTgt spid="11"/>
                                        </p:tgtEl>
                                      </p:cBhvr>
                                    </p:animEffect>
                                  </p:childTnLst>
                                </p:cTn>
                              </p:par>
                            </p:childTnLst>
                          </p:cTn>
                        </p:par>
                        <p:par>
                          <p:cTn id="27" fill="hold">
                            <p:stCondLst>
                              <p:cond delay="6250"/>
                            </p:stCondLst>
                            <p:childTnLst>
                              <p:par>
                                <p:cTn id="28" presetID="49" presetClass="entr" presetSubtype="0" decel="10000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500" fill="hold"/>
                                        <p:tgtEl>
                                          <p:spTgt spid="12"/>
                                        </p:tgtEl>
                                        <p:attrNameLst>
                                          <p:attrName>ppt_w</p:attrName>
                                        </p:attrNameLst>
                                      </p:cBhvr>
                                      <p:tavLst>
                                        <p:tav tm="0">
                                          <p:val>
                                            <p:fltVal val="0"/>
                                          </p:val>
                                        </p:tav>
                                        <p:tav tm="100000">
                                          <p:val>
                                            <p:strVal val="#ppt_w"/>
                                          </p:val>
                                        </p:tav>
                                      </p:tavLst>
                                    </p:anim>
                                    <p:anim calcmode="lin" valueType="num">
                                      <p:cBhvr>
                                        <p:cTn id="31" dur="1500" fill="hold"/>
                                        <p:tgtEl>
                                          <p:spTgt spid="12"/>
                                        </p:tgtEl>
                                        <p:attrNameLst>
                                          <p:attrName>ppt_h</p:attrName>
                                        </p:attrNameLst>
                                      </p:cBhvr>
                                      <p:tavLst>
                                        <p:tav tm="0">
                                          <p:val>
                                            <p:fltVal val="0"/>
                                          </p:val>
                                        </p:tav>
                                        <p:tav tm="100000">
                                          <p:val>
                                            <p:strVal val="#ppt_h"/>
                                          </p:val>
                                        </p:tav>
                                      </p:tavLst>
                                    </p:anim>
                                    <p:anim calcmode="lin" valueType="num">
                                      <p:cBhvr>
                                        <p:cTn id="32" dur="1500" fill="hold"/>
                                        <p:tgtEl>
                                          <p:spTgt spid="12"/>
                                        </p:tgtEl>
                                        <p:attrNameLst>
                                          <p:attrName>style.rotation</p:attrName>
                                        </p:attrNameLst>
                                      </p:cBhvr>
                                      <p:tavLst>
                                        <p:tav tm="0">
                                          <p:val>
                                            <p:fltVal val="360"/>
                                          </p:val>
                                        </p:tav>
                                        <p:tav tm="100000">
                                          <p:val>
                                            <p:fltVal val="0"/>
                                          </p:val>
                                        </p:tav>
                                      </p:tavLst>
                                    </p:anim>
                                    <p:animEffect transition="in" filter="fade">
                                      <p:cBhvr>
                                        <p:cTn id="33" dur="1500"/>
                                        <p:tgtEl>
                                          <p:spTgt spid="12"/>
                                        </p:tgtEl>
                                      </p:cBhvr>
                                    </p:animEffect>
                                  </p:childTnLst>
                                </p:cTn>
                              </p:par>
                            </p:childTnLst>
                          </p:cTn>
                        </p:par>
                        <p:par>
                          <p:cTn id="34" fill="hold">
                            <p:stCondLst>
                              <p:cond delay="7750"/>
                            </p:stCondLst>
                            <p:childTnLst>
                              <p:par>
                                <p:cTn id="35" presetID="49" presetClass="entr" presetSubtype="0" decel="10000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500" fill="hold"/>
                                        <p:tgtEl>
                                          <p:spTgt spid="16"/>
                                        </p:tgtEl>
                                        <p:attrNameLst>
                                          <p:attrName>ppt_w</p:attrName>
                                        </p:attrNameLst>
                                      </p:cBhvr>
                                      <p:tavLst>
                                        <p:tav tm="0">
                                          <p:val>
                                            <p:fltVal val="0"/>
                                          </p:val>
                                        </p:tav>
                                        <p:tav tm="100000">
                                          <p:val>
                                            <p:strVal val="#ppt_w"/>
                                          </p:val>
                                        </p:tav>
                                      </p:tavLst>
                                    </p:anim>
                                    <p:anim calcmode="lin" valueType="num">
                                      <p:cBhvr>
                                        <p:cTn id="38" dur="1500" fill="hold"/>
                                        <p:tgtEl>
                                          <p:spTgt spid="16"/>
                                        </p:tgtEl>
                                        <p:attrNameLst>
                                          <p:attrName>ppt_h</p:attrName>
                                        </p:attrNameLst>
                                      </p:cBhvr>
                                      <p:tavLst>
                                        <p:tav tm="0">
                                          <p:val>
                                            <p:fltVal val="0"/>
                                          </p:val>
                                        </p:tav>
                                        <p:tav tm="100000">
                                          <p:val>
                                            <p:strVal val="#ppt_h"/>
                                          </p:val>
                                        </p:tav>
                                      </p:tavLst>
                                    </p:anim>
                                    <p:anim calcmode="lin" valueType="num">
                                      <p:cBhvr>
                                        <p:cTn id="39" dur="1500" fill="hold"/>
                                        <p:tgtEl>
                                          <p:spTgt spid="16"/>
                                        </p:tgtEl>
                                        <p:attrNameLst>
                                          <p:attrName>style.rotation</p:attrName>
                                        </p:attrNameLst>
                                      </p:cBhvr>
                                      <p:tavLst>
                                        <p:tav tm="0">
                                          <p:val>
                                            <p:fltVal val="360"/>
                                          </p:val>
                                        </p:tav>
                                        <p:tav tm="100000">
                                          <p:val>
                                            <p:fltVal val="0"/>
                                          </p:val>
                                        </p:tav>
                                      </p:tavLst>
                                    </p:anim>
                                    <p:animEffect transition="in" filter="fade">
                                      <p:cBhvr>
                                        <p:cTn id="40" dur="1500"/>
                                        <p:tgtEl>
                                          <p:spTgt spid="16"/>
                                        </p:tgtEl>
                                      </p:cBhvr>
                                    </p:animEffect>
                                  </p:childTnLst>
                                </p:cTn>
                              </p:par>
                            </p:childTnLst>
                          </p:cTn>
                        </p:par>
                        <p:par>
                          <p:cTn id="41" fill="hold">
                            <p:stCondLst>
                              <p:cond delay="9250"/>
                            </p:stCondLst>
                            <p:childTnLst>
                              <p:par>
                                <p:cTn id="42" presetID="49" presetClass="entr" presetSubtype="0" decel="10000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500" fill="hold"/>
                                        <p:tgtEl>
                                          <p:spTgt spid="10"/>
                                        </p:tgtEl>
                                        <p:attrNameLst>
                                          <p:attrName>ppt_w</p:attrName>
                                        </p:attrNameLst>
                                      </p:cBhvr>
                                      <p:tavLst>
                                        <p:tav tm="0">
                                          <p:val>
                                            <p:fltVal val="0"/>
                                          </p:val>
                                        </p:tav>
                                        <p:tav tm="100000">
                                          <p:val>
                                            <p:strVal val="#ppt_w"/>
                                          </p:val>
                                        </p:tav>
                                      </p:tavLst>
                                    </p:anim>
                                    <p:anim calcmode="lin" valueType="num">
                                      <p:cBhvr>
                                        <p:cTn id="45" dur="1500" fill="hold"/>
                                        <p:tgtEl>
                                          <p:spTgt spid="10"/>
                                        </p:tgtEl>
                                        <p:attrNameLst>
                                          <p:attrName>ppt_h</p:attrName>
                                        </p:attrNameLst>
                                      </p:cBhvr>
                                      <p:tavLst>
                                        <p:tav tm="0">
                                          <p:val>
                                            <p:fltVal val="0"/>
                                          </p:val>
                                        </p:tav>
                                        <p:tav tm="100000">
                                          <p:val>
                                            <p:strVal val="#ppt_h"/>
                                          </p:val>
                                        </p:tav>
                                      </p:tavLst>
                                    </p:anim>
                                    <p:anim calcmode="lin" valueType="num">
                                      <p:cBhvr>
                                        <p:cTn id="46" dur="1500" fill="hold"/>
                                        <p:tgtEl>
                                          <p:spTgt spid="10"/>
                                        </p:tgtEl>
                                        <p:attrNameLst>
                                          <p:attrName>style.rotation</p:attrName>
                                        </p:attrNameLst>
                                      </p:cBhvr>
                                      <p:tavLst>
                                        <p:tav tm="0">
                                          <p:val>
                                            <p:fltVal val="360"/>
                                          </p:val>
                                        </p:tav>
                                        <p:tav tm="100000">
                                          <p:val>
                                            <p:fltVal val="0"/>
                                          </p:val>
                                        </p:tav>
                                      </p:tavLst>
                                    </p:anim>
                                    <p:animEffect transition="in" filter="fade">
                                      <p:cBhvr>
                                        <p:cTn id="47" dur="1500"/>
                                        <p:tgtEl>
                                          <p:spTgt spid="10"/>
                                        </p:tgtEl>
                                      </p:cBhvr>
                                    </p:animEffect>
                                  </p:childTnLst>
                                </p:cTn>
                              </p:par>
                            </p:childTnLst>
                          </p:cTn>
                        </p:par>
                        <p:par>
                          <p:cTn id="48" fill="hold">
                            <p:stCondLst>
                              <p:cond delay="10750"/>
                            </p:stCondLst>
                            <p:childTnLst>
                              <p:par>
                                <p:cTn id="49" presetID="49" presetClass="entr" presetSubtype="0" decel="10000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500" fill="hold"/>
                                        <p:tgtEl>
                                          <p:spTgt spid="13"/>
                                        </p:tgtEl>
                                        <p:attrNameLst>
                                          <p:attrName>ppt_w</p:attrName>
                                        </p:attrNameLst>
                                      </p:cBhvr>
                                      <p:tavLst>
                                        <p:tav tm="0">
                                          <p:val>
                                            <p:fltVal val="0"/>
                                          </p:val>
                                        </p:tav>
                                        <p:tav tm="100000">
                                          <p:val>
                                            <p:strVal val="#ppt_w"/>
                                          </p:val>
                                        </p:tav>
                                      </p:tavLst>
                                    </p:anim>
                                    <p:anim calcmode="lin" valueType="num">
                                      <p:cBhvr>
                                        <p:cTn id="52" dur="1500" fill="hold"/>
                                        <p:tgtEl>
                                          <p:spTgt spid="13"/>
                                        </p:tgtEl>
                                        <p:attrNameLst>
                                          <p:attrName>ppt_h</p:attrName>
                                        </p:attrNameLst>
                                      </p:cBhvr>
                                      <p:tavLst>
                                        <p:tav tm="0">
                                          <p:val>
                                            <p:fltVal val="0"/>
                                          </p:val>
                                        </p:tav>
                                        <p:tav tm="100000">
                                          <p:val>
                                            <p:strVal val="#ppt_h"/>
                                          </p:val>
                                        </p:tav>
                                      </p:tavLst>
                                    </p:anim>
                                    <p:anim calcmode="lin" valueType="num">
                                      <p:cBhvr>
                                        <p:cTn id="53" dur="1500" fill="hold"/>
                                        <p:tgtEl>
                                          <p:spTgt spid="13"/>
                                        </p:tgtEl>
                                        <p:attrNameLst>
                                          <p:attrName>style.rotation</p:attrName>
                                        </p:attrNameLst>
                                      </p:cBhvr>
                                      <p:tavLst>
                                        <p:tav tm="0">
                                          <p:val>
                                            <p:fltVal val="360"/>
                                          </p:val>
                                        </p:tav>
                                        <p:tav tm="100000">
                                          <p:val>
                                            <p:fltVal val="0"/>
                                          </p:val>
                                        </p:tav>
                                      </p:tavLst>
                                    </p:anim>
                                    <p:animEffect transition="in" filter="fade">
                                      <p:cBhvr>
                                        <p:cTn id="54" dur="1500"/>
                                        <p:tgtEl>
                                          <p:spTgt spid="13"/>
                                        </p:tgtEl>
                                      </p:cBhvr>
                                    </p:animEffect>
                                  </p:childTnLst>
                                </p:cTn>
                              </p:par>
                            </p:childTnLst>
                          </p:cTn>
                        </p:par>
                        <p:par>
                          <p:cTn id="55" fill="hold">
                            <p:stCondLst>
                              <p:cond delay="12250"/>
                            </p:stCondLst>
                            <p:childTnLst>
                              <p:par>
                                <p:cTn id="56" presetID="49" presetClass="entr" presetSubtype="0" decel="10000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ppt_w</p:attrName>
                                        </p:attrNameLst>
                                      </p:cBhvr>
                                      <p:tavLst>
                                        <p:tav tm="0">
                                          <p:val>
                                            <p:fltVal val="0"/>
                                          </p:val>
                                        </p:tav>
                                        <p:tav tm="100000">
                                          <p:val>
                                            <p:strVal val="#ppt_w"/>
                                          </p:val>
                                        </p:tav>
                                      </p:tavLst>
                                    </p:anim>
                                    <p:anim calcmode="lin" valueType="num">
                                      <p:cBhvr>
                                        <p:cTn id="59" dur="500" fill="hold"/>
                                        <p:tgtEl>
                                          <p:spTgt spid="7"/>
                                        </p:tgtEl>
                                        <p:attrNameLst>
                                          <p:attrName>ppt_h</p:attrName>
                                        </p:attrNameLst>
                                      </p:cBhvr>
                                      <p:tavLst>
                                        <p:tav tm="0">
                                          <p:val>
                                            <p:fltVal val="0"/>
                                          </p:val>
                                        </p:tav>
                                        <p:tav tm="100000">
                                          <p:val>
                                            <p:strVal val="#ppt_h"/>
                                          </p:val>
                                        </p:tav>
                                      </p:tavLst>
                                    </p:anim>
                                    <p:anim calcmode="lin" valueType="num">
                                      <p:cBhvr>
                                        <p:cTn id="60" dur="500" fill="hold"/>
                                        <p:tgtEl>
                                          <p:spTgt spid="7"/>
                                        </p:tgtEl>
                                        <p:attrNameLst>
                                          <p:attrName>style.rotation</p:attrName>
                                        </p:attrNameLst>
                                      </p:cBhvr>
                                      <p:tavLst>
                                        <p:tav tm="0">
                                          <p:val>
                                            <p:fltVal val="360"/>
                                          </p:val>
                                        </p:tav>
                                        <p:tav tm="100000">
                                          <p:val>
                                            <p:fltVal val="0"/>
                                          </p:val>
                                        </p:tav>
                                      </p:tavLst>
                                    </p:anim>
                                    <p:animEffect transition="in" filter="fade">
                                      <p:cBhvr>
                                        <p:cTn id="61" dur="500"/>
                                        <p:tgtEl>
                                          <p:spTgt spid="7"/>
                                        </p:tgtEl>
                                      </p:cBhvr>
                                    </p:animEffect>
                                  </p:childTnLst>
                                </p:cTn>
                              </p:par>
                            </p:childTnLst>
                          </p:cTn>
                        </p:par>
                        <p:par>
                          <p:cTn id="62" fill="hold">
                            <p:stCondLst>
                              <p:cond delay="12750"/>
                            </p:stCondLst>
                            <p:childTnLst>
                              <p:par>
                                <p:cTn id="63" presetID="49" presetClass="entr" presetSubtype="0" decel="10000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fltVal val="0"/>
                                          </p:val>
                                        </p:tav>
                                        <p:tav tm="100000">
                                          <p:val>
                                            <p:strVal val="#ppt_h"/>
                                          </p:val>
                                        </p:tav>
                                      </p:tavLst>
                                    </p:anim>
                                    <p:anim calcmode="lin" valueType="num">
                                      <p:cBhvr>
                                        <p:cTn id="67" dur="500" fill="hold"/>
                                        <p:tgtEl>
                                          <p:spTgt spid="15"/>
                                        </p:tgtEl>
                                        <p:attrNameLst>
                                          <p:attrName>style.rotation</p:attrName>
                                        </p:attrNameLst>
                                      </p:cBhvr>
                                      <p:tavLst>
                                        <p:tav tm="0">
                                          <p:val>
                                            <p:fltVal val="360"/>
                                          </p:val>
                                        </p:tav>
                                        <p:tav tm="100000">
                                          <p:val>
                                            <p:fltVal val="0"/>
                                          </p:val>
                                        </p:tav>
                                      </p:tavLst>
                                    </p:anim>
                                    <p:animEffect transition="in" filter="fade">
                                      <p:cBhvr>
                                        <p:cTn id="68" dur="500"/>
                                        <p:tgtEl>
                                          <p:spTgt spid="15"/>
                                        </p:tgtEl>
                                      </p:cBhvr>
                                    </p:animEffect>
                                  </p:childTnLst>
                                </p:cTn>
                              </p:par>
                            </p:childTnLst>
                          </p:cTn>
                        </p:par>
                        <p:par>
                          <p:cTn id="69" fill="hold">
                            <p:stCondLst>
                              <p:cond delay="13250"/>
                            </p:stCondLst>
                            <p:childTnLst>
                              <p:par>
                                <p:cTn id="70" presetID="49" presetClass="entr" presetSubtype="0" decel="10000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 calcmode="lin" valueType="num">
                                      <p:cBhvr>
                                        <p:cTn id="74" dur="500" fill="hold"/>
                                        <p:tgtEl>
                                          <p:spTgt spid="20"/>
                                        </p:tgtEl>
                                        <p:attrNameLst>
                                          <p:attrName>style.rotation</p:attrName>
                                        </p:attrNameLst>
                                      </p:cBhvr>
                                      <p:tavLst>
                                        <p:tav tm="0">
                                          <p:val>
                                            <p:fltVal val="360"/>
                                          </p:val>
                                        </p:tav>
                                        <p:tav tm="100000">
                                          <p:val>
                                            <p:fltVal val="0"/>
                                          </p:val>
                                        </p:tav>
                                      </p:tavLst>
                                    </p:anim>
                                    <p:animEffect transition="in" filter="fade">
                                      <p:cBhvr>
                                        <p:cTn id="75" dur="500"/>
                                        <p:tgtEl>
                                          <p:spTgt spid="20"/>
                                        </p:tgtEl>
                                      </p:cBhvr>
                                    </p:animEffect>
                                  </p:childTnLst>
                                </p:cTn>
                              </p:par>
                            </p:childTnLst>
                          </p:cTn>
                        </p:par>
                        <p:par>
                          <p:cTn id="76" fill="hold">
                            <p:stCondLst>
                              <p:cond delay="13750"/>
                            </p:stCondLst>
                            <p:childTnLst>
                              <p:par>
                                <p:cTn id="77" presetID="49" presetClass="entr" presetSubtype="0" decel="100000"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 calcmode="lin" valueType="num">
                                      <p:cBhvr>
                                        <p:cTn id="81" dur="500" fill="hold"/>
                                        <p:tgtEl>
                                          <p:spTgt spid="19"/>
                                        </p:tgtEl>
                                        <p:attrNameLst>
                                          <p:attrName>style.rotation</p:attrName>
                                        </p:attrNameLst>
                                      </p:cBhvr>
                                      <p:tavLst>
                                        <p:tav tm="0">
                                          <p:val>
                                            <p:fltVal val="360"/>
                                          </p:val>
                                        </p:tav>
                                        <p:tav tm="100000">
                                          <p:val>
                                            <p:fltVal val="0"/>
                                          </p:val>
                                        </p:tav>
                                      </p:tavLst>
                                    </p:anim>
                                    <p:animEffect transition="in" filter="fade">
                                      <p:cBhvr>
                                        <p:cTn id="82" dur="500"/>
                                        <p:tgtEl>
                                          <p:spTgt spid="19"/>
                                        </p:tgtEl>
                                      </p:cBhvr>
                                    </p:animEffect>
                                  </p:childTnLst>
                                </p:cTn>
                              </p:par>
                            </p:childTnLst>
                          </p:cTn>
                        </p:par>
                        <p:par>
                          <p:cTn id="83" fill="hold">
                            <p:stCondLst>
                              <p:cond delay="14250"/>
                            </p:stCondLst>
                            <p:childTnLst>
                              <p:par>
                                <p:cTn id="84" presetID="49" presetClass="entr" presetSubtype="0" decel="100000" fill="hold" grpId="0" nodeType="afterEffect">
                                  <p:stCondLst>
                                    <p:cond delay="0"/>
                                  </p:stCondLst>
                                  <p:childTnLst>
                                    <p:set>
                                      <p:cBhvr>
                                        <p:cTn id="85" dur="1" fill="hold">
                                          <p:stCondLst>
                                            <p:cond delay="0"/>
                                          </p:stCondLst>
                                        </p:cTn>
                                        <p:tgtEl>
                                          <p:spTgt spid="18"/>
                                        </p:tgtEl>
                                        <p:attrNameLst>
                                          <p:attrName>style.visibility</p:attrName>
                                        </p:attrNameLst>
                                      </p:cBhvr>
                                      <p:to>
                                        <p:strVal val="visible"/>
                                      </p:to>
                                    </p:set>
                                    <p:anim calcmode="lin" valueType="num">
                                      <p:cBhvr>
                                        <p:cTn id="86" dur="500" fill="hold"/>
                                        <p:tgtEl>
                                          <p:spTgt spid="18"/>
                                        </p:tgtEl>
                                        <p:attrNameLst>
                                          <p:attrName>ppt_w</p:attrName>
                                        </p:attrNameLst>
                                      </p:cBhvr>
                                      <p:tavLst>
                                        <p:tav tm="0">
                                          <p:val>
                                            <p:fltVal val="0"/>
                                          </p:val>
                                        </p:tav>
                                        <p:tav tm="100000">
                                          <p:val>
                                            <p:strVal val="#ppt_w"/>
                                          </p:val>
                                        </p:tav>
                                      </p:tavLst>
                                    </p:anim>
                                    <p:anim calcmode="lin" valueType="num">
                                      <p:cBhvr>
                                        <p:cTn id="87" dur="500" fill="hold"/>
                                        <p:tgtEl>
                                          <p:spTgt spid="18"/>
                                        </p:tgtEl>
                                        <p:attrNameLst>
                                          <p:attrName>ppt_h</p:attrName>
                                        </p:attrNameLst>
                                      </p:cBhvr>
                                      <p:tavLst>
                                        <p:tav tm="0">
                                          <p:val>
                                            <p:fltVal val="0"/>
                                          </p:val>
                                        </p:tav>
                                        <p:tav tm="100000">
                                          <p:val>
                                            <p:strVal val="#ppt_h"/>
                                          </p:val>
                                        </p:tav>
                                      </p:tavLst>
                                    </p:anim>
                                    <p:anim calcmode="lin" valueType="num">
                                      <p:cBhvr>
                                        <p:cTn id="88" dur="500" fill="hold"/>
                                        <p:tgtEl>
                                          <p:spTgt spid="18"/>
                                        </p:tgtEl>
                                        <p:attrNameLst>
                                          <p:attrName>style.rotation</p:attrName>
                                        </p:attrNameLst>
                                      </p:cBhvr>
                                      <p:tavLst>
                                        <p:tav tm="0">
                                          <p:val>
                                            <p:fltVal val="360"/>
                                          </p:val>
                                        </p:tav>
                                        <p:tav tm="100000">
                                          <p:val>
                                            <p:fltVal val="0"/>
                                          </p:val>
                                        </p:tav>
                                      </p:tavLst>
                                    </p:anim>
                                    <p:animEffect transition="in" filter="fade">
                                      <p:cBhvr>
                                        <p:cTn id="8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p:bldP spid="18" grpId="0"/>
      <p:bldP spid="19" grpId="0"/>
      <p:bldP spid="20" grpId="0"/>
    </p:bldLst>
  </p:timing>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ultima">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621341"/>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jpe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2 Imagen"/>
          <p:cNvPicPr>
            <a:picLocks noChangeAspect="1"/>
          </p:cNvPicPr>
          <p:nvPr userDrawn="1"/>
        </p:nvPicPr>
        <p:blipFill rotWithShape="1">
          <a:blip r:embed="rId47" cstate="email">
            <a:extLst>
              <a:ext uri="{28A0092B-C50C-407E-A947-70E740481C1C}">
                <a14:useLocalDpi xmlns:a14="http://schemas.microsoft.com/office/drawing/2010/main"/>
              </a:ext>
            </a:extLst>
          </a:blip>
          <a:srcRect/>
          <a:stretch/>
        </p:blipFill>
        <p:spPr>
          <a:xfrm>
            <a:off x="-16907" y="4877"/>
            <a:ext cx="9191365" cy="3906865"/>
          </a:xfrm>
          <a:prstGeom prst="rect">
            <a:avLst/>
          </a:prstGeom>
        </p:spPr>
      </p:pic>
      <p:pic>
        <p:nvPicPr>
          <p:cNvPr id="9" name="9 Imagen"/>
          <p:cNvPicPr>
            <a:picLocks noChangeAspect="1"/>
          </p:cNvPicPr>
          <p:nvPr userDrawn="1"/>
        </p:nvPicPr>
        <p:blipFill rotWithShape="1">
          <a:blip r:embed="rId48" cstate="email">
            <a:extLst>
              <a:ext uri="{28A0092B-C50C-407E-A947-70E740481C1C}">
                <a14:useLocalDpi xmlns:a14="http://schemas.microsoft.com/office/drawing/2010/main"/>
              </a:ext>
            </a:extLst>
          </a:blip>
          <a:srcRect/>
          <a:stretch/>
        </p:blipFill>
        <p:spPr>
          <a:xfrm>
            <a:off x="18993" y="3318223"/>
            <a:ext cx="9132152" cy="2402181"/>
          </a:xfrm>
          <a:prstGeom prst="rect">
            <a:avLst/>
          </a:prstGeom>
        </p:spPr>
      </p:pic>
      <p:pic>
        <p:nvPicPr>
          <p:cNvPr id="10" name="4 Imagen"/>
          <p:cNvPicPr>
            <a:picLocks noChangeAspect="1"/>
          </p:cNvPicPr>
          <p:nvPr userDrawn="1"/>
        </p:nvPicPr>
        <p:blipFill>
          <a:blip r:embed="rId49" cstate="email">
            <a:extLst>
              <a:ext uri="{28A0092B-C50C-407E-A947-70E740481C1C}">
                <a14:useLocalDpi xmlns:a14="http://schemas.microsoft.com/office/drawing/2010/main"/>
              </a:ext>
            </a:extLst>
          </a:blip>
          <a:stretch>
            <a:fillRect/>
          </a:stretch>
        </p:blipFill>
        <p:spPr>
          <a:xfrm>
            <a:off x="2771800" y="797717"/>
            <a:ext cx="2875779" cy="3721596"/>
          </a:xfrm>
          <a:prstGeom prst="rect">
            <a:avLst/>
          </a:prstGeom>
        </p:spPr>
      </p:pic>
      <p:sp>
        <p:nvSpPr>
          <p:cNvPr id="11" name="Rectangle 7"/>
          <p:cNvSpPr txBox="1">
            <a:spLocks noChangeArrowheads="1"/>
          </p:cNvSpPr>
          <p:nvPr userDrawn="1"/>
        </p:nvSpPr>
        <p:spPr>
          <a:xfrm>
            <a:off x="2364085" y="4180940"/>
            <a:ext cx="3648075" cy="1008062"/>
          </a:xfrm>
          <a:prstGeom prst="rect">
            <a:avLst/>
          </a:prstGeom>
        </p:spPr>
        <p:txBody>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Narrow" pitchFamily="34" charset="0"/>
              </a:defRPr>
            </a:lvl2pPr>
            <a:lvl3pPr algn="ctr" rtl="0" eaLnBrk="0" fontAlgn="base" hangingPunct="0">
              <a:spcBef>
                <a:spcPct val="0"/>
              </a:spcBef>
              <a:spcAft>
                <a:spcPct val="0"/>
              </a:spcAft>
              <a:defRPr sz="3200" b="1">
                <a:solidFill>
                  <a:schemeClr val="tx2"/>
                </a:solidFill>
                <a:latin typeface="Arial Narrow" pitchFamily="34" charset="0"/>
              </a:defRPr>
            </a:lvl3pPr>
            <a:lvl4pPr algn="ctr" rtl="0" eaLnBrk="0" fontAlgn="base" hangingPunct="0">
              <a:spcBef>
                <a:spcPct val="0"/>
              </a:spcBef>
              <a:spcAft>
                <a:spcPct val="0"/>
              </a:spcAft>
              <a:defRPr sz="3200" b="1">
                <a:solidFill>
                  <a:schemeClr val="tx2"/>
                </a:solidFill>
                <a:latin typeface="Arial Narrow" pitchFamily="34" charset="0"/>
              </a:defRPr>
            </a:lvl4pPr>
            <a:lvl5pPr algn="ctr" rtl="0" eaLnBrk="0" fontAlgn="base" hangingPunct="0">
              <a:spcBef>
                <a:spcPct val="0"/>
              </a:spcBef>
              <a:spcAft>
                <a:spcPct val="0"/>
              </a:spcAft>
              <a:defRPr sz="3200" b="1">
                <a:solidFill>
                  <a:schemeClr val="tx2"/>
                </a:solidFill>
                <a:latin typeface="Arial Narrow" pitchFamily="34" charset="0"/>
              </a:defRPr>
            </a:lvl5pPr>
            <a:lvl6pPr marL="457200" algn="ctr" rtl="0" eaLnBrk="0" fontAlgn="base" hangingPunct="0">
              <a:spcBef>
                <a:spcPct val="0"/>
              </a:spcBef>
              <a:spcAft>
                <a:spcPct val="0"/>
              </a:spcAft>
              <a:defRPr sz="3200" b="1">
                <a:solidFill>
                  <a:schemeClr val="tx2"/>
                </a:solidFill>
                <a:latin typeface="Arial Narrow" pitchFamily="34" charset="0"/>
              </a:defRPr>
            </a:lvl6pPr>
            <a:lvl7pPr marL="914400" algn="ctr" rtl="0" eaLnBrk="0" fontAlgn="base" hangingPunct="0">
              <a:spcBef>
                <a:spcPct val="0"/>
              </a:spcBef>
              <a:spcAft>
                <a:spcPct val="0"/>
              </a:spcAft>
              <a:defRPr sz="3200" b="1">
                <a:solidFill>
                  <a:schemeClr val="tx2"/>
                </a:solidFill>
                <a:latin typeface="Arial Narrow" pitchFamily="34" charset="0"/>
              </a:defRPr>
            </a:lvl7pPr>
            <a:lvl8pPr marL="1371600" algn="ctr" rtl="0" eaLnBrk="0" fontAlgn="base" hangingPunct="0">
              <a:spcBef>
                <a:spcPct val="0"/>
              </a:spcBef>
              <a:spcAft>
                <a:spcPct val="0"/>
              </a:spcAft>
              <a:defRPr sz="3200" b="1">
                <a:solidFill>
                  <a:schemeClr val="tx2"/>
                </a:solidFill>
                <a:latin typeface="Arial Narrow" pitchFamily="34" charset="0"/>
              </a:defRPr>
            </a:lvl8pPr>
            <a:lvl9pPr marL="1828800" algn="ctr" rtl="0" eaLnBrk="0" fontAlgn="base" hangingPunct="0">
              <a:spcBef>
                <a:spcPct val="0"/>
              </a:spcBef>
              <a:spcAft>
                <a:spcPct val="0"/>
              </a:spcAft>
              <a:defRPr sz="3200" b="1">
                <a:solidFill>
                  <a:schemeClr val="tx2"/>
                </a:solidFill>
                <a:latin typeface="Arial Narrow" pitchFamily="34" charset="0"/>
              </a:defRPr>
            </a:lvl9pPr>
          </a:lstStyle>
          <a:p>
            <a:pPr>
              <a:defRPr/>
            </a:pPr>
            <a:r>
              <a:rPr lang="es-CO" sz="2000" b="0" i="1" dirty="0">
                <a:solidFill>
                  <a:schemeClr val="accent1">
                    <a:lumMod val="50000"/>
                  </a:schemeClr>
                </a:solidFill>
              </a:rPr>
              <a:t>Cuentas Claras, </a:t>
            </a:r>
          </a:p>
          <a:p>
            <a:pPr>
              <a:defRPr/>
            </a:pPr>
            <a:r>
              <a:rPr lang="es-CO" sz="2000" b="0" i="1" dirty="0">
                <a:solidFill>
                  <a:schemeClr val="accent1">
                    <a:lumMod val="50000"/>
                  </a:schemeClr>
                </a:solidFill>
              </a:rPr>
              <a:t>Estado Transparente</a:t>
            </a:r>
            <a:endParaRPr lang="es-ES" sz="2000" b="0" i="1" dirty="0">
              <a:solidFill>
                <a:schemeClr val="accent1">
                  <a:lumMod val="50000"/>
                </a:schemeClr>
              </a:solidFill>
            </a:endParaRPr>
          </a:p>
        </p:txBody>
      </p:sp>
    </p:spTree>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13" r:id="rId19"/>
    <p:sldLayoutId id="2147483914" r:id="rId20"/>
    <p:sldLayoutId id="2147483915" r:id="rId21"/>
    <p:sldLayoutId id="2147483916" r:id="rId22"/>
    <p:sldLayoutId id="2147483917" r:id="rId23"/>
    <p:sldLayoutId id="2147483918" r:id="rId24"/>
    <p:sldLayoutId id="2147483920" r:id="rId25"/>
    <p:sldLayoutId id="2147483921" r:id="rId26"/>
    <p:sldLayoutId id="2147483922" r:id="rId27"/>
    <p:sldLayoutId id="2147483923" r:id="rId28"/>
    <p:sldLayoutId id="2147483924" r:id="rId29"/>
    <p:sldLayoutId id="2147483925" r:id="rId30"/>
    <p:sldLayoutId id="2147483926" r:id="rId31"/>
    <p:sldLayoutId id="2147483927" r:id="rId32"/>
    <p:sldLayoutId id="2147483928" r:id="rId33"/>
    <p:sldLayoutId id="2147483929" r:id="rId34"/>
    <p:sldLayoutId id="2147483930" r:id="rId35"/>
    <p:sldLayoutId id="2147483931" r:id="rId36"/>
    <p:sldLayoutId id="2147483932" r:id="rId37"/>
    <p:sldLayoutId id="2147483933" r:id="rId38"/>
    <p:sldLayoutId id="2147483934" r:id="rId39"/>
    <p:sldLayoutId id="2147483935" r:id="rId40"/>
    <p:sldLayoutId id="2147483936" r:id="rId41"/>
    <p:sldLayoutId id="2147483937" r:id="rId42"/>
    <p:sldLayoutId id="2147483938" r:id="rId43"/>
    <p:sldLayoutId id="2147483939" r:id="rId44"/>
    <p:sldLayoutId id="2147483940" r:id="rId45"/>
  </p:sldLayoutIdLs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hf hd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6.xml"/><Relationship Id="rId5" Type="http://schemas.openxmlformats.org/officeDocument/2006/relationships/image" Target="../media/image31.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w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2.xml"/><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3.xml"/><Relationship Id="rId6" Type="http://schemas.openxmlformats.org/officeDocument/2006/relationships/hyperlink" Target="https://es.wikipedia.org/wiki/Marduk" TargetMode="External"/><Relationship Id="rId5" Type="http://schemas.openxmlformats.org/officeDocument/2006/relationships/hyperlink" Target="https://es.wikipedia.org/wiki/Esagila" TargetMode="External"/><Relationship Id="rId4" Type="http://schemas.openxmlformats.org/officeDocument/2006/relationships/image" Target="../media/image6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72.emf"/></Relationships>
</file>

<file path=ppt/slides/_rels/slide2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78.jpe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5.xml"/><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3.emf"/></Relationships>
</file>

<file path=ppt/slides/_rels/slide49.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93.emf"/><Relationship Id="rId4" Type="http://schemas.openxmlformats.org/officeDocument/2006/relationships/image" Target="../media/image95.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60.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0.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14.xml"/><Relationship Id="rId5" Type="http://schemas.openxmlformats.org/officeDocument/2006/relationships/image" Target="../media/image111.jpeg"/><Relationship Id="rId4" Type="http://schemas.openxmlformats.org/officeDocument/2006/relationships/image" Target="../media/image11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8.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png"/><Relationship Id="rId1" Type="http://schemas.openxmlformats.org/officeDocument/2006/relationships/slideLayout" Target="../slideLayouts/slideLayout4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Resultado de imagen para campus universidad de antioquia"/>
          <p:cNvSpPr>
            <a:spLocks noChangeAspect="1" noChangeArrowheads="1"/>
          </p:cNvSpPr>
          <p:nvPr/>
        </p:nvSpPr>
        <p:spPr bwMode="auto">
          <a:xfrm>
            <a:off x="891646" y="-120386"/>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s-CO" sz="1917"/>
          </a:p>
        </p:txBody>
      </p:sp>
      <p:pic>
        <p:nvPicPr>
          <p:cNvPr id="3" name="Imagen 2"/>
          <p:cNvPicPr>
            <a:picLocks noChangeAspect="1"/>
          </p:cNvPicPr>
          <p:nvPr/>
        </p:nvPicPr>
        <p:blipFill>
          <a:blip r:embed="rId2"/>
          <a:stretch>
            <a:fillRect/>
          </a:stretch>
        </p:blipFill>
        <p:spPr>
          <a:xfrm>
            <a:off x="6028322" y="6615"/>
            <a:ext cx="2384105" cy="3630972"/>
          </a:xfrm>
          <a:prstGeom prst="rect">
            <a:avLst/>
          </a:prstGeom>
        </p:spPr>
      </p:pic>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5843" y="1357334"/>
            <a:ext cx="1785938" cy="1785938"/>
          </a:xfrm>
          <a:prstGeom prst="rect">
            <a:avLst/>
          </a:prstGeom>
        </p:spPr>
      </p:pic>
      <p:cxnSp>
        <p:nvCxnSpPr>
          <p:cNvPr id="9" name="Conector curvado 8"/>
          <p:cNvCxnSpPr/>
          <p:nvPr/>
        </p:nvCxnSpPr>
        <p:spPr bwMode="auto">
          <a:xfrm>
            <a:off x="2891813" y="2017407"/>
            <a:ext cx="762000" cy="762000"/>
          </a:xfrm>
          <a:prstGeom prst="curvedConnector3">
            <a:avLst/>
          </a:prstGeom>
          <a:solidFill>
            <a:srgbClr val="1B369A"/>
          </a:solidFill>
          <a:ln w="9525" cap="flat" cmpd="sng" algn="ctr">
            <a:noFill/>
            <a:prstDash val="solid"/>
            <a:round/>
            <a:headEnd type="triangle"/>
            <a:tailEnd type="triangle"/>
          </a:ln>
          <a:effectLst/>
        </p:spPr>
      </p:cxnSp>
      <p:cxnSp>
        <p:nvCxnSpPr>
          <p:cNvPr id="11" name="Conector curvado 10"/>
          <p:cNvCxnSpPr/>
          <p:nvPr/>
        </p:nvCxnSpPr>
        <p:spPr bwMode="auto">
          <a:xfrm>
            <a:off x="2831807" y="2197427"/>
            <a:ext cx="762000" cy="762000"/>
          </a:xfrm>
          <a:prstGeom prst="curvedConnector3">
            <a:avLst/>
          </a:prstGeom>
          <a:solidFill>
            <a:srgbClr val="1B369A"/>
          </a:solidFill>
          <a:ln w="9525" cap="flat" cmpd="sng" algn="ctr">
            <a:noFill/>
            <a:prstDash val="solid"/>
            <a:round/>
            <a:headEnd type="triangle"/>
            <a:tailEnd type="triangle"/>
          </a:ln>
          <a:effectLst/>
        </p:spPr>
      </p:cxnSp>
      <p:sp>
        <p:nvSpPr>
          <p:cNvPr id="13" name="Rectángulo 12"/>
          <p:cNvSpPr/>
          <p:nvPr/>
        </p:nvSpPr>
        <p:spPr bwMode="auto">
          <a:xfrm>
            <a:off x="762000" y="3457567"/>
            <a:ext cx="7530414" cy="2220247"/>
          </a:xfrm>
          <a:prstGeom prst="rect">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marL="238115" indent="-238115">
              <a:buFont typeface="Wingdings" panose="05000000000000000000" pitchFamily="2" charset="2"/>
              <a:buChar char="ü"/>
            </a:pPr>
            <a:r>
              <a:rPr lang="es-CO" sz="1750" b="1" dirty="0"/>
              <a:t>Cuarta nación en extensión territorial de América del Sur y, con alrededor de 48 millones de habitantes, tercera en población de América Latina. Tercera nación del mundo con mayor cantidad de hispanohablantes. Posee una población multicultural, en regiones y razas.</a:t>
            </a:r>
          </a:p>
          <a:p>
            <a:pPr marL="238115" indent="-238115">
              <a:buFont typeface="Wingdings" panose="05000000000000000000" pitchFamily="2" charset="2"/>
              <a:buChar char="ü"/>
            </a:pPr>
            <a:r>
              <a:rPr lang="es-CO" sz="1750" b="1" dirty="0"/>
              <a:t>Población en su mayoría, resultado del mestizaje entre europeos, indígenas y africanos, con minorías de indígenas y afrodescendientes.</a:t>
            </a:r>
          </a:p>
          <a:p>
            <a:pPr marL="238115" indent="-238115">
              <a:buFont typeface="Wingdings" panose="05000000000000000000" pitchFamily="2" charset="2"/>
              <a:buChar char="ü"/>
            </a:pPr>
            <a:r>
              <a:rPr lang="es-CO" sz="1750" b="1" dirty="0"/>
              <a:t>Con una superficie de 2.129.748 km², de los cuales 1.141.748 km² corresponden a su territorio continental y los restantes 988.000 km² a su extensión marítima</a:t>
            </a:r>
          </a:p>
          <a:p>
            <a:pPr>
              <a:spcBef>
                <a:spcPct val="0"/>
              </a:spcBef>
            </a:pPr>
            <a:r>
              <a:rPr lang="es-CO" sz="1750" dirty="0"/>
              <a:t> </a:t>
            </a:r>
            <a:endParaRPr lang="es-CO" sz="1750" dirty="0">
              <a:latin typeface="Times New Roman" pitchFamily="18" charset="0"/>
            </a:endParaRPr>
          </a:p>
        </p:txBody>
      </p:sp>
      <p:sp>
        <p:nvSpPr>
          <p:cNvPr id="14" name="Rectángulo 13"/>
          <p:cNvSpPr/>
          <p:nvPr/>
        </p:nvSpPr>
        <p:spPr bwMode="auto">
          <a:xfrm>
            <a:off x="2591780" y="1237321"/>
            <a:ext cx="3496550" cy="2160239"/>
          </a:xfrm>
          <a:prstGeom prst="rect">
            <a:avLst/>
          </a:prstGeom>
          <a:solidFill>
            <a:schemeClr val="accent2">
              <a:lumMod val="20000"/>
              <a:lumOff val="80000"/>
            </a:schemeClr>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a:spcBef>
                <a:spcPct val="0"/>
              </a:spcBef>
            </a:pPr>
            <a:r>
              <a:rPr lang="es-CO" sz="1750" b="1" dirty="0"/>
              <a:t>República  unitaria de América situada en la región noroccidental de América del Sur. Es un estado social y democrático cuya forma de gobierno es presidencialista. Organizada políticamente en 32 departamentos y un distrito capital Bogotá D.C.</a:t>
            </a:r>
            <a:endParaRPr lang="es-CO" sz="1750" b="1" dirty="0">
              <a:latin typeface="Times New Roman" pitchFamily="18" charset="0"/>
            </a:endParaRPr>
          </a:p>
        </p:txBody>
      </p:sp>
      <p:pic>
        <p:nvPicPr>
          <p:cNvPr id="15" name="Imagen 14"/>
          <p:cNvPicPr>
            <a:picLocks noChangeAspect="1"/>
          </p:cNvPicPr>
          <p:nvPr/>
        </p:nvPicPr>
        <p:blipFill>
          <a:blip r:embed="rId4"/>
          <a:stretch>
            <a:fillRect/>
          </a:stretch>
        </p:blipFill>
        <p:spPr>
          <a:xfrm>
            <a:off x="731574" y="1"/>
            <a:ext cx="3646143" cy="1117307"/>
          </a:xfrm>
          <a:prstGeom prst="rect">
            <a:avLst/>
          </a:prstGeom>
        </p:spPr>
      </p:pic>
      <p:pic>
        <p:nvPicPr>
          <p:cNvPr id="16" name="Imagen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71667" y="397227"/>
            <a:ext cx="4920547" cy="1500167"/>
          </a:xfrm>
          <a:prstGeom prst="rect">
            <a:avLst/>
          </a:prstGeom>
        </p:spPr>
      </p:pic>
    </p:spTree>
    <p:extLst>
      <p:ext uri="{BB962C8B-B14F-4D97-AF65-F5344CB8AC3E}">
        <p14:creationId xmlns:p14="http://schemas.microsoft.com/office/powerpoint/2010/main" val="28580578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Resultado de imagen para campus universidad de antioquia"/>
          <p:cNvSpPr>
            <a:spLocks noChangeAspect="1" noChangeArrowheads="1"/>
          </p:cNvSpPr>
          <p:nvPr/>
        </p:nvSpPr>
        <p:spPr bwMode="auto">
          <a:xfrm>
            <a:off x="891646" y="-120386"/>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s-CO" sz="1917"/>
          </a:p>
        </p:txBody>
      </p:sp>
      <p:pic>
        <p:nvPicPr>
          <p:cNvPr id="1026" name="Picture 2" descr="https://upload.wikimedia.org/wikipedia/commons/thumb/0/07/Mapa_de_Colombia_%28regiones_naturales%29.svg/800px-Mapa_de_Colombia_%28regiones_naturales%29.svg.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11860" y="1"/>
            <a:ext cx="5160573" cy="571499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983" y="0"/>
            <a:ext cx="2568877" cy="1297327"/>
          </a:xfrm>
          <a:prstGeom prst="rect">
            <a:avLst/>
          </a:prstGeom>
        </p:spPr>
      </p:pic>
      <p:pic>
        <p:nvPicPr>
          <p:cNvPr id="4" name="Imagen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2983" y="2257434"/>
            <a:ext cx="2568877" cy="1380153"/>
          </a:xfrm>
          <a:prstGeom prst="rect">
            <a:avLst/>
          </a:prstGeom>
        </p:spPr>
      </p:pic>
      <p:pic>
        <p:nvPicPr>
          <p:cNvPr id="7" name="Imagen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2983" y="1297327"/>
            <a:ext cx="2568877" cy="1200133"/>
          </a:xfrm>
          <a:prstGeom prst="rect">
            <a:avLst/>
          </a:prstGeom>
        </p:spPr>
      </p:pic>
      <p:pic>
        <p:nvPicPr>
          <p:cNvPr id="9" name="Imagen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2983" y="4837719"/>
            <a:ext cx="2568877" cy="900098"/>
          </a:xfrm>
          <a:prstGeom prst="rect">
            <a:avLst/>
          </a:prstGeom>
        </p:spPr>
      </p:pic>
      <p:sp>
        <p:nvSpPr>
          <p:cNvPr id="2" name="AutoShape 2" descr="Resultado de imagen para imagenes PAISAJES de risaralda"/>
          <p:cNvSpPr>
            <a:spLocks noChangeAspect="1" noChangeArrowheads="1"/>
          </p:cNvSpPr>
          <p:nvPr/>
        </p:nvSpPr>
        <p:spPr bwMode="auto">
          <a:xfrm>
            <a:off x="1018646" y="6615"/>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s-CO" sz="1917"/>
          </a:p>
        </p:txBody>
      </p:sp>
      <p:pic>
        <p:nvPicPr>
          <p:cNvPr id="1027"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2983" y="3637586"/>
            <a:ext cx="2568877" cy="1200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664129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type="body" idx="4294967295"/>
          </p:nvPr>
        </p:nvSpPr>
        <p:spPr>
          <a:xfrm>
            <a:off x="2066644" y="458270"/>
            <a:ext cx="6165763" cy="4379450"/>
          </a:xfrm>
          <a:prstGeom prst="rect">
            <a:avLst/>
          </a:prstGeom>
          <a:noFill/>
          <a:ln>
            <a:solidFill>
              <a:schemeClr val="tx1"/>
            </a:solidFill>
            <a:miter lim="800000"/>
            <a:headEnd/>
            <a:tailEnd/>
          </a:ln>
          <a:effectLst>
            <a:glow rad="101600">
              <a:schemeClr val="accent6">
                <a:satMod val="175000"/>
                <a:alpha val="40000"/>
              </a:schemeClr>
            </a:glow>
          </a:effectLst>
        </p:spPr>
        <p:txBody>
          <a:bodyPr/>
          <a:lstStyle/>
          <a:p>
            <a:pPr algn="just" eaLnBrk="1" hangingPunct="1">
              <a:buClr>
                <a:schemeClr val="tx1"/>
              </a:buClr>
              <a:buFont typeface="Wingdings" panose="05000000000000000000" pitchFamily="2" charset="2"/>
              <a:buChar char="Ø"/>
            </a:pPr>
            <a:r>
              <a:rPr lang="es-MX" altLang="es-CO" sz="3000" b="1" dirty="0"/>
              <a:t>Estado social de derecho.</a:t>
            </a:r>
          </a:p>
          <a:p>
            <a:pPr algn="just" eaLnBrk="1" hangingPunct="1">
              <a:buClr>
                <a:schemeClr val="tx1"/>
              </a:buClr>
              <a:buFont typeface="Wingdings" panose="05000000000000000000" pitchFamily="2" charset="2"/>
              <a:buChar char="Ø"/>
            </a:pPr>
            <a:r>
              <a:rPr lang="es-MX" altLang="es-CO" sz="3000" b="1" dirty="0"/>
              <a:t>República unitaria, </a:t>
            </a:r>
            <a:r>
              <a:rPr lang="es-MX" altLang="es-CO" sz="3000" b="1" i="1" u="sng" dirty="0"/>
              <a:t>descentralizada</a:t>
            </a:r>
            <a:r>
              <a:rPr lang="es-MX" altLang="es-CO" sz="3000" b="1" i="1" dirty="0"/>
              <a:t>,</a:t>
            </a:r>
            <a:r>
              <a:rPr lang="es-MX" altLang="es-CO" sz="3000" b="1" dirty="0"/>
              <a:t> con autonomía de sus entidades territoriales, democrática, participativa, pluralista.</a:t>
            </a:r>
          </a:p>
          <a:p>
            <a:pPr algn="just" eaLnBrk="1" hangingPunct="1">
              <a:buClr>
                <a:schemeClr val="tx1"/>
              </a:buClr>
              <a:buFont typeface="Wingdings" panose="05000000000000000000" pitchFamily="2" charset="2"/>
              <a:buChar char="Ø"/>
            </a:pPr>
            <a:r>
              <a:rPr lang="es-MX" altLang="es-CO" sz="3000" b="1" dirty="0"/>
              <a:t>Fundada en el respeto a la dignidad humana, en el trabajo, la solidaridad y en la prevalencia del interés general. </a:t>
            </a:r>
          </a:p>
          <a:p>
            <a:pPr algn="just" eaLnBrk="1" hangingPunct="1">
              <a:buClr>
                <a:schemeClr val="tx1"/>
              </a:buClr>
              <a:buFont typeface="Wingdings" panose="05000000000000000000" pitchFamily="2" charset="2"/>
              <a:buChar char="Ø"/>
            </a:pPr>
            <a:endParaRPr lang="es-MX" altLang="es-CO" sz="3000" b="1" dirty="0"/>
          </a:p>
          <a:p>
            <a:pPr algn="just" eaLnBrk="1" hangingPunct="1">
              <a:buClr>
                <a:schemeClr val="tx1"/>
              </a:buClr>
              <a:buFont typeface="Wingdings" panose="05000000000000000000" pitchFamily="2" charset="2"/>
              <a:buChar char="Ø"/>
            </a:pPr>
            <a:endParaRPr lang="es-MX" altLang="es-CO" sz="833" b="1" dirty="0"/>
          </a:p>
          <a:p>
            <a:pPr marL="0" indent="0" algn="just">
              <a:buClr>
                <a:schemeClr val="tx1"/>
              </a:buClr>
              <a:buNone/>
            </a:pPr>
            <a:r>
              <a:rPr lang="es-MX" altLang="es-CO" sz="833" b="1" dirty="0"/>
              <a:t>	</a:t>
            </a:r>
            <a:r>
              <a:rPr lang="es-MX" altLang="es-CO" sz="833" dirty="0"/>
              <a:t>Constitución Política, art. 1</a:t>
            </a:r>
            <a:endParaRPr lang="es-ES" altLang="es-CO" sz="833" dirty="0"/>
          </a:p>
          <a:p>
            <a:pPr algn="just" eaLnBrk="1" hangingPunct="1">
              <a:buClr>
                <a:schemeClr val="tx1"/>
              </a:buClr>
              <a:buFont typeface="Wingdings" panose="05000000000000000000" pitchFamily="2" charset="2"/>
              <a:buChar char="Ø"/>
            </a:pPr>
            <a:endParaRPr lang="es-MX" altLang="es-CO" dirty="0"/>
          </a:p>
          <a:p>
            <a:pPr algn="just" eaLnBrk="1" hangingPunct="1">
              <a:buClr>
                <a:schemeClr val="tx1"/>
              </a:buClr>
              <a:buFont typeface="Wingdings" panose="05000000000000000000" pitchFamily="2" charset="2"/>
              <a:buChar char="Ø"/>
            </a:pPr>
            <a:endParaRPr lang="es-MX" altLang="es-CO" dirty="0"/>
          </a:p>
          <a:p>
            <a:pPr algn="just" eaLnBrk="1" hangingPunct="1">
              <a:buClr>
                <a:schemeClr val="tx1"/>
              </a:buClr>
              <a:buFont typeface="Wingdings" panose="05000000000000000000" pitchFamily="2" charset="2"/>
              <a:buChar char="Ø"/>
            </a:pPr>
            <a:endParaRPr lang="es-ES" altLang="es-CO" dirty="0"/>
          </a:p>
        </p:txBody>
      </p:sp>
      <p:sp>
        <p:nvSpPr>
          <p:cNvPr id="9" name="Rectángulo 8"/>
          <p:cNvSpPr/>
          <p:nvPr/>
        </p:nvSpPr>
        <p:spPr bwMode="auto">
          <a:xfrm>
            <a:off x="851587" y="337220"/>
            <a:ext cx="420047" cy="4620513"/>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a:glow rad="63500">
              <a:schemeClr val="accent6">
                <a:satMod val="175000"/>
                <a:alpha val="40000"/>
              </a:schemeClr>
            </a:glow>
          </a:effectLst>
        </p:spPr>
        <p:txBody>
          <a:bodyPr vert="horz" wrap="square" lIns="76200" tIns="38100" rIns="76200" bIns="38100" numCol="1" rtlCol="0" anchor="t" anchorCtr="0" compatLnSpc="1">
            <a:prstTxWarp prst="textNoShape">
              <a:avLst/>
            </a:prstTxWarp>
          </a:bodyPr>
          <a:lstStyle/>
          <a:p>
            <a:pPr defTabSz="761970" eaLnBrk="0" hangingPunct="0"/>
            <a:endParaRPr lang="es-CO" sz="2667" dirty="0">
              <a:latin typeface="Times New Roman" pitchFamily="18" charset="0"/>
            </a:endParaRPr>
          </a:p>
          <a:p>
            <a:pPr defTabSz="761970" eaLnBrk="0" hangingPunct="0"/>
            <a:r>
              <a:rPr lang="es-CO" sz="2667" dirty="0">
                <a:latin typeface="Times New Roman" pitchFamily="18" charset="0"/>
              </a:rPr>
              <a:t>C</a:t>
            </a:r>
          </a:p>
          <a:p>
            <a:pPr defTabSz="761970" eaLnBrk="0" hangingPunct="0"/>
            <a:r>
              <a:rPr lang="es-CO" sz="2667" dirty="0">
                <a:latin typeface="Times New Roman" pitchFamily="18" charset="0"/>
              </a:rPr>
              <a:t>O</a:t>
            </a:r>
          </a:p>
          <a:p>
            <a:pPr defTabSz="761970" eaLnBrk="0" hangingPunct="0"/>
            <a:r>
              <a:rPr lang="es-CO" sz="2667" dirty="0">
                <a:latin typeface="Times New Roman" pitchFamily="18" charset="0"/>
              </a:rPr>
              <a:t>L</a:t>
            </a:r>
          </a:p>
          <a:p>
            <a:pPr defTabSz="761970" eaLnBrk="0" hangingPunct="0"/>
            <a:r>
              <a:rPr lang="es-CO" sz="2667" dirty="0">
                <a:latin typeface="Times New Roman" pitchFamily="18" charset="0"/>
              </a:rPr>
              <a:t>O</a:t>
            </a:r>
          </a:p>
          <a:p>
            <a:pPr defTabSz="761970" eaLnBrk="0" hangingPunct="0"/>
            <a:r>
              <a:rPr lang="es-CO" sz="2667" dirty="0">
                <a:latin typeface="Times New Roman" pitchFamily="18" charset="0"/>
              </a:rPr>
              <a:t>M</a:t>
            </a:r>
          </a:p>
          <a:p>
            <a:pPr defTabSz="761970" eaLnBrk="0" hangingPunct="0"/>
            <a:r>
              <a:rPr lang="es-CO" sz="2667" dirty="0">
                <a:latin typeface="Times New Roman" pitchFamily="18" charset="0"/>
              </a:rPr>
              <a:t>B</a:t>
            </a:r>
          </a:p>
          <a:p>
            <a:pPr defTabSz="761970" eaLnBrk="0" hangingPunct="0"/>
            <a:r>
              <a:rPr lang="es-CO" sz="2667" dirty="0">
                <a:latin typeface="Times New Roman" pitchFamily="18" charset="0"/>
              </a:rPr>
              <a:t>I</a:t>
            </a:r>
          </a:p>
          <a:p>
            <a:pPr defTabSz="761970" eaLnBrk="0" hangingPunct="0"/>
            <a:r>
              <a:rPr lang="es-CO" sz="2667" dirty="0">
                <a:latin typeface="Times New Roman" pitchFamily="18" charset="0"/>
              </a:rPr>
              <a:t>A</a:t>
            </a:r>
          </a:p>
        </p:txBody>
      </p:sp>
      <p:sp>
        <p:nvSpPr>
          <p:cNvPr id="2" name="Flecha derecha 1"/>
          <p:cNvSpPr/>
          <p:nvPr/>
        </p:nvSpPr>
        <p:spPr bwMode="auto">
          <a:xfrm>
            <a:off x="1391647" y="2235527"/>
            <a:ext cx="612615" cy="561967"/>
          </a:xfrm>
          <a:prstGeom prst="rightArrow">
            <a:avLst>
              <a:gd name="adj1" fmla="val 50000"/>
              <a:gd name="adj2" fmla="val 45393"/>
            </a:avLst>
          </a:prstGeom>
          <a:solidFill>
            <a:srgbClr val="1B369A"/>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spTree>
    <p:extLst>
      <p:ext uri="{BB962C8B-B14F-4D97-AF65-F5344CB8AC3E}">
        <p14:creationId xmlns:p14="http://schemas.microsoft.com/office/powerpoint/2010/main" val="15050018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51853" y="3217540"/>
            <a:ext cx="2549860" cy="1080120"/>
          </a:xfrm>
          <a:prstGeom prst="rect">
            <a:avLst/>
          </a:prstGeom>
        </p:spPr>
      </p:pic>
      <p:pic>
        <p:nvPicPr>
          <p:cNvPr id="16"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 y="3227291"/>
            <a:ext cx="2489853" cy="960107"/>
          </a:xfrm>
          <a:prstGeom prst="rect">
            <a:avLst/>
          </a:prstGeom>
        </p:spPr>
      </p:pic>
      <p:pic>
        <p:nvPicPr>
          <p:cNvPr id="17" name="Imagen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01714" y="3227291"/>
            <a:ext cx="2580286" cy="1070369"/>
          </a:xfrm>
          <a:prstGeom prst="rect">
            <a:avLst/>
          </a:prstGeom>
        </p:spPr>
      </p:pic>
      <p:sp>
        <p:nvSpPr>
          <p:cNvPr id="19" name="18 CuadroTexto"/>
          <p:cNvSpPr txBox="1"/>
          <p:nvPr/>
        </p:nvSpPr>
        <p:spPr>
          <a:xfrm>
            <a:off x="0" y="-598884"/>
            <a:ext cx="9036496" cy="1631024"/>
          </a:xfrm>
          <a:prstGeom prst="rect">
            <a:avLst/>
          </a:prstGeom>
          <a:noFill/>
        </p:spPr>
        <p:txBody>
          <a:bodyPr wrap="square" rtlCol="0">
            <a:spAutoFit/>
          </a:bodyPr>
          <a:lstStyle/>
          <a:p>
            <a:pPr algn="ctr"/>
            <a:endParaRPr lang="es-CO" sz="3333" b="1" dirty="0">
              <a:solidFill>
                <a:schemeClr val="bg1"/>
              </a:solidFill>
              <a:latin typeface="+mn-lt"/>
            </a:endParaRPr>
          </a:p>
          <a:p>
            <a:pPr algn="ctr"/>
            <a:r>
              <a:rPr lang="es-CO" sz="3333" b="1" dirty="0">
                <a:solidFill>
                  <a:schemeClr val="bg1"/>
                </a:solidFill>
                <a:latin typeface="+mn-lt"/>
              </a:rPr>
              <a:t>G E R E N C I A   Y </a:t>
            </a:r>
          </a:p>
          <a:p>
            <a:pPr algn="just"/>
            <a:r>
              <a:rPr lang="es-CO" sz="3333" b="1" dirty="0">
                <a:solidFill>
                  <a:schemeClr val="bg1"/>
                </a:solidFill>
                <a:latin typeface="+mn-lt"/>
              </a:rPr>
              <a:t>             C O N T A B I L I D A D     P Ú B L I C A </a:t>
            </a:r>
          </a:p>
        </p:txBody>
      </p:sp>
      <p:sp>
        <p:nvSpPr>
          <p:cNvPr id="20" name="Rectángulo 6"/>
          <p:cNvSpPr/>
          <p:nvPr/>
        </p:nvSpPr>
        <p:spPr>
          <a:xfrm>
            <a:off x="911594" y="2377446"/>
            <a:ext cx="7274144" cy="789838"/>
          </a:xfrm>
          <a:prstGeom prst="rect">
            <a:avLst/>
          </a:prstGeom>
          <a:solidFill>
            <a:schemeClr val="accent3"/>
          </a:solidFill>
          <a:ln>
            <a:solidFill>
              <a:schemeClr val="tx1"/>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667" b="1" dirty="0">
                <a:solidFill>
                  <a:schemeClr val="tx1"/>
                </a:solidFill>
              </a:rPr>
              <a:t>UN GRAN QUEHACER PARA UN </a:t>
            </a:r>
          </a:p>
          <a:p>
            <a:pPr algn="ctr"/>
            <a:r>
              <a:rPr lang="es-CO" sz="2667" b="1" dirty="0">
                <a:solidFill>
                  <a:schemeClr val="tx1"/>
                </a:solidFill>
              </a:rPr>
              <a:t>PAÍS DE MUCHA PROSPERIDAD </a:t>
            </a:r>
          </a:p>
        </p:txBody>
      </p:sp>
      <p:sp>
        <p:nvSpPr>
          <p:cNvPr id="21" name="Rectángulo 7"/>
          <p:cNvSpPr/>
          <p:nvPr/>
        </p:nvSpPr>
        <p:spPr>
          <a:xfrm>
            <a:off x="855570" y="1191564"/>
            <a:ext cx="7596693" cy="729832"/>
          </a:xfrm>
          <a:prstGeom prst="rect">
            <a:avLst/>
          </a:prstGeom>
          <a:solidFill>
            <a:schemeClr val="accent6">
              <a:lumMod val="20000"/>
              <a:lumOff val="80000"/>
            </a:schemeClr>
          </a:solidFill>
          <a:ln w="76200">
            <a:solidFill>
              <a:srgbClr val="006666"/>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667" b="1" dirty="0">
                <a:solidFill>
                  <a:schemeClr val="tx1"/>
                </a:solidFill>
                <a:latin typeface="Calibri" panose="020F0502020204030204" pitchFamily="34" charset="0"/>
                <a:cs typeface="Calibri" panose="020F0502020204030204" pitchFamily="34" charset="0"/>
              </a:rPr>
              <a:t>GENERADORA DE VALOR PARA UN PAÍS </a:t>
            </a:r>
          </a:p>
          <a:p>
            <a:pPr algn="ctr"/>
            <a:r>
              <a:rPr lang="es-CO" sz="2667" b="1" dirty="0">
                <a:solidFill>
                  <a:schemeClr val="tx1"/>
                </a:solidFill>
                <a:latin typeface="Calibri" panose="020F0502020204030204" pitchFamily="34" charset="0"/>
                <a:cs typeface="Calibri" panose="020F0502020204030204" pitchFamily="34" charset="0"/>
              </a:rPr>
              <a:t>DE BUENAS PRÁCTICAS DE GOBIERNO</a:t>
            </a:r>
          </a:p>
        </p:txBody>
      </p:sp>
      <p:sp>
        <p:nvSpPr>
          <p:cNvPr id="2" name="Flecha abajo 1"/>
          <p:cNvSpPr/>
          <p:nvPr/>
        </p:nvSpPr>
        <p:spPr bwMode="auto">
          <a:xfrm>
            <a:off x="4451987" y="2013068"/>
            <a:ext cx="403860" cy="282300"/>
          </a:xfrm>
          <a:prstGeom prst="downArrow">
            <a:avLst/>
          </a:prstGeom>
          <a:solidFill>
            <a:schemeClr val="tx2">
              <a:lumMod val="95000"/>
              <a:lumOff val="5000"/>
            </a:schemeClr>
          </a:solidFill>
          <a:ln w="9525" cap="flat" cmpd="sng" algn="ctr">
            <a:noFill/>
            <a:prstDash val="solid"/>
            <a:round/>
            <a:headEnd type="none" w="med" len="med"/>
            <a:tailEnd type="none" w="med" len="med"/>
          </a:ln>
          <a:effectLst>
            <a:glow rad="63500">
              <a:schemeClr val="accent6">
                <a:satMod val="175000"/>
                <a:alpha val="40000"/>
              </a:schemeClr>
            </a:glow>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sp>
        <p:nvSpPr>
          <p:cNvPr id="4" name="3 Rectángulo"/>
          <p:cNvSpPr/>
          <p:nvPr/>
        </p:nvSpPr>
        <p:spPr>
          <a:xfrm>
            <a:off x="107504" y="4357181"/>
            <a:ext cx="8928991" cy="707886"/>
          </a:xfrm>
          <a:prstGeom prst="rect">
            <a:avLst/>
          </a:prstGeom>
        </p:spPr>
        <p:txBody>
          <a:bodyPr wrap="square">
            <a:spAutoFit/>
          </a:bodyPr>
          <a:lstStyle/>
          <a:p>
            <a:pPr algn="just">
              <a:spcBef>
                <a:spcPct val="0"/>
              </a:spcBef>
              <a:spcAft>
                <a:spcPct val="25000"/>
              </a:spcAft>
            </a:pPr>
            <a:r>
              <a:rPr lang="en-GB" altLang="es-CO" sz="2000" b="1" dirty="0"/>
              <a:t>Contabilidad para el </a:t>
            </a:r>
            <a:r>
              <a:rPr lang="en-GB" altLang="es-CO" sz="2000" b="1" u="sng" dirty="0"/>
              <a:t>Buen Gobierno</a:t>
            </a:r>
            <a:r>
              <a:rPr lang="en-GB" altLang="es-CO" sz="2000" b="1" dirty="0"/>
              <a:t> de las organizaciones Adecuación de la Contabilidad Pública a un </a:t>
            </a:r>
            <a:r>
              <a:rPr lang="en-GB" altLang="es-CO" sz="2000" b="1" u="sng" dirty="0"/>
              <a:t>nuevo concepto de Rendición de Cuentas</a:t>
            </a:r>
            <a:r>
              <a:rPr lang="en-GB" altLang="es-CO" sz="2000" b="1" dirty="0"/>
              <a:t> (“Accountability”)</a:t>
            </a:r>
          </a:p>
        </p:txBody>
      </p:sp>
    </p:spTree>
    <p:extLst>
      <p:ext uri="{BB962C8B-B14F-4D97-AF65-F5344CB8AC3E}">
        <p14:creationId xmlns:p14="http://schemas.microsoft.com/office/powerpoint/2010/main" val="175351161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8A025F99-1DAF-4D1C-906F-3757E7DA4970}" type="slidenum">
              <a:rPr lang="es-ES_tradnl" smtClean="0"/>
              <a:pPr>
                <a:defRPr/>
              </a:pPr>
              <a:t>14</a:t>
            </a:fld>
            <a:endParaRPr lang="es-ES_tradnl" dirty="0"/>
          </a:p>
        </p:txBody>
      </p:sp>
      <p:sp>
        <p:nvSpPr>
          <p:cNvPr id="6" name="Rectángulo 1"/>
          <p:cNvSpPr/>
          <p:nvPr/>
        </p:nvSpPr>
        <p:spPr>
          <a:xfrm>
            <a:off x="1031607" y="97194"/>
            <a:ext cx="7080787" cy="829473"/>
          </a:xfrm>
          <a:prstGeom prst="rect">
            <a:avLst/>
          </a:prstGeom>
          <a:solidFill>
            <a:schemeClr val="accent1">
              <a:lumMod val="20000"/>
              <a:lumOff val="80000"/>
            </a:schemeClr>
          </a:solidFill>
          <a:ln>
            <a:solidFill>
              <a:srgbClr val="FFFF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000" b="1" dirty="0">
                <a:solidFill>
                  <a:schemeClr val="tx1"/>
                </a:solidFill>
              </a:rPr>
              <a:t>ASUNTOS  DE  LA  GESTIÓN ESTATAL COMO RESPONSABILIDAD SOCIAL</a:t>
            </a:r>
          </a:p>
        </p:txBody>
      </p:sp>
      <p:sp>
        <p:nvSpPr>
          <p:cNvPr id="8" name="Rectángulo 3"/>
          <p:cNvSpPr/>
          <p:nvPr/>
        </p:nvSpPr>
        <p:spPr>
          <a:xfrm>
            <a:off x="866511" y="1767701"/>
            <a:ext cx="7809945" cy="3322047"/>
          </a:xfrm>
          <a:prstGeom prst="rect">
            <a:avLst/>
          </a:prstGeom>
          <a:solidFill>
            <a:schemeClr val="accent5">
              <a:lumMod val="20000"/>
              <a:lumOff val="80000"/>
            </a:schemeClr>
          </a:solidFill>
          <a:ln>
            <a:solidFill>
              <a:schemeClr val="tx1"/>
            </a:solidFill>
          </a:ln>
          <a:effectLst>
            <a:glow rad="63500">
              <a:schemeClr val="accent6">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2667" b="1" dirty="0">
                <a:solidFill>
                  <a:schemeClr val="tx1"/>
                </a:solidFill>
              </a:rPr>
              <a:t>- </a:t>
            </a:r>
            <a:r>
              <a:rPr lang="es-CO" sz="2750" b="1" dirty="0">
                <a:solidFill>
                  <a:schemeClr val="tx1"/>
                </a:solidFill>
              </a:rPr>
              <a:t>GOBIERNO DE LA ORGANIZACIÓN</a:t>
            </a:r>
          </a:p>
          <a:p>
            <a:pPr algn="just"/>
            <a:r>
              <a:rPr lang="es-CO" sz="2750" b="1" dirty="0">
                <a:solidFill>
                  <a:schemeClr val="tx1"/>
                </a:solidFill>
              </a:rPr>
              <a:t>- DERECHOS HUMANOS</a:t>
            </a:r>
          </a:p>
          <a:p>
            <a:pPr algn="just"/>
            <a:r>
              <a:rPr lang="es-CO" sz="2750" b="1" dirty="0">
                <a:solidFill>
                  <a:schemeClr val="tx1"/>
                </a:solidFill>
              </a:rPr>
              <a:t>- PRÁCTICAS LABORALES</a:t>
            </a:r>
          </a:p>
          <a:p>
            <a:pPr algn="just"/>
            <a:r>
              <a:rPr lang="es-CO" sz="2750" b="1" dirty="0">
                <a:solidFill>
                  <a:schemeClr val="tx1"/>
                </a:solidFill>
              </a:rPr>
              <a:t>- MEDIO AMBIENTE</a:t>
            </a:r>
          </a:p>
          <a:p>
            <a:pPr algn="just"/>
            <a:r>
              <a:rPr lang="es-CO" sz="2750" b="1" dirty="0">
                <a:solidFill>
                  <a:schemeClr val="tx1"/>
                </a:solidFill>
              </a:rPr>
              <a:t>- PRÁCTICAS OPERATIVAS JUSTAS </a:t>
            </a:r>
          </a:p>
          <a:p>
            <a:pPr algn="just"/>
            <a:r>
              <a:rPr lang="es-CO" sz="2750" b="1" dirty="0">
                <a:solidFill>
                  <a:schemeClr val="tx1"/>
                </a:solidFill>
              </a:rPr>
              <a:t>- ASUNTOS DEL CONSUMIDOR</a:t>
            </a:r>
          </a:p>
          <a:p>
            <a:pPr algn="just"/>
            <a:r>
              <a:rPr lang="es-CO" sz="2750" b="1" dirty="0">
                <a:solidFill>
                  <a:schemeClr val="tx1"/>
                </a:solidFill>
              </a:rPr>
              <a:t>- DESARROLLO SOCIAL</a:t>
            </a:r>
            <a:endParaRPr lang="es-CO" sz="2750" dirty="0"/>
          </a:p>
        </p:txBody>
      </p:sp>
      <p:sp>
        <p:nvSpPr>
          <p:cNvPr id="9" name="Flecha abajo 8"/>
          <p:cNvSpPr/>
          <p:nvPr/>
        </p:nvSpPr>
        <p:spPr>
          <a:xfrm>
            <a:off x="4092258" y="1057300"/>
            <a:ext cx="779775" cy="469250"/>
          </a:xfrm>
          <a:prstGeom prst="downArrow">
            <a:avLst/>
          </a:prstGeom>
          <a:solidFill>
            <a:schemeClr val="accent2">
              <a:lumMod val="20000"/>
              <a:lumOff val="80000"/>
            </a:schemeClr>
          </a:solidFill>
          <a:ln>
            <a:solidFill>
              <a:schemeClr val="tx1"/>
            </a:solidFill>
          </a:ln>
          <a:effectLst>
            <a:glow rad="63500">
              <a:schemeClr val="accent2">
                <a:satMod val="175000"/>
                <a:alpha val="40000"/>
              </a:schemeClr>
            </a:glow>
            <a:reflection blurRad="6350" stA="50000" endA="300" endPos="55000" dir="5400000" sy="-100000" algn="bl" rotWithShape="0"/>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917"/>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72200" y="1833573"/>
            <a:ext cx="1992220" cy="3196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1084" y="1057300"/>
            <a:ext cx="1410663" cy="540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88235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15</a:t>
            </a:fld>
            <a:endParaRPr lang="es-ES_tradnl" dirty="0"/>
          </a:p>
        </p:txBody>
      </p:sp>
      <p:sp>
        <p:nvSpPr>
          <p:cNvPr id="6" name="2 CuadroTexto"/>
          <p:cNvSpPr txBox="1"/>
          <p:nvPr/>
        </p:nvSpPr>
        <p:spPr>
          <a:xfrm>
            <a:off x="1811694" y="217207"/>
            <a:ext cx="6060673" cy="605230"/>
          </a:xfrm>
          <a:prstGeom prst="rect">
            <a:avLst/>
          </a:prstGeom>
          <a:noFill/>
        </p:spPr>
        <p:txBody>
          <a:bodyPr wrap="square" rtlCol="0">
            <a:spAutoFit/>
          </a:bodyPr>
          <a:lstStyle/>
          <a:p>
            <a:pPr algn="ctr"/>
            <a:r>
              <a:rPr lang="en-US" sz="3333" b="1" dirty="0">
                <a:solidFill>
                  <a:schemeClr val="bg1"/>
                </a:solidFill>
              </a:rPr>
              <a:t>L A S   I D E A S   A P O R T A N  . . .</a:t>
            </a:r>
            <a:endParaRPr lang="es-CO" sz="3333" b="1" dirty="0">
              <a:solidFill>
                <a:schemeClr val="bg1"/>
              </a:solidFill>
            </a:endParaRPr>
          </a:p>
        </p:txBody>
      </p:sp>
      <p:sp>
        <p:nvSpPr>
          <p:cNvPr id="8" name="Flecha abajo 7"/>
          <p:cNvSpPr/>
          <p:nvPr/>
        </p:nvSpPr>
        <p:spPr bwMode="auto">
          <a:xfrm>
            <a:off x="4091947" y="1057300"/>
            <a:ext cx="600067" cy="420047"/>
          </a:xfrm>
          <a:prstGeom prst="downArrow">
            <a:avLst/>
          </a:prstGeom>
          <a:solidFill>
            <a:schemeClr val="tx1">
              <a:lumMod val="95000"/>
              <a:lumOff val="5000"/>
            </a:schemeClr>
          </a:solidFill>
          <a:ln w="9525" cap="flat" cmpd="sng" algn="ctr">
            <a:solidFill>
              <a:srgbClr val="FFFF00"/>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pic>
        <p:nvPicPr>
          <p:cNvPr id="2" name="V1">
            <a:hlinkClick r:id="" action="ppaction://media"/>
            <a:extLst>
              <a:ext uri="{FF2B5EF4-FFF2-40B4-BE49-F238E27FC236}">
                <a16:creationId xmlns:a16="http://schemas.microsoft.com/office/drawing/2014/main" id="{8D005464-C3C3-46A1-9FD3-89AD32AB7A4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1489348"/>
            <a:ext cx="7620000" cy="3240359"/>
          </a:xfrm>
          <a:prstGeom prst="rect">
            <a:avLst/>
          </a:prstGeom>
        </p:spPr>
      </p:pic>
    </p:spTree>
    <p:extLst>
      <p:ext uri="{BB962C8B-B14F-4D97-AF65-F5344CB8AC3E}">
        <p14:creationId xmlns:p14="http://schemas.microsoft.com/office/powerpoint/2010/main" val="21169762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3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2726CD8E-2BE6-470A-9FB2-8B6638B65506}" type="slidenum">
              <a:rPr lang="es-ES_tradnl" smtClean="0"/>
              <a:pPr>
                <a:defRPr/>
              </a:pPr>
              <a:t>16</a:t>
            </a:fld>
            <a:endParaRPr lang="es-ES_tradnl" dirty="0"/>
          </a:p>
        </p:txBody>
      </p:sp>
      <p:sp>
        <p:nvSpPr>
          <p:cNvPr id="6" name="Rectangle 2"/>
          <p:cNvSpPr txBox="1">
            <a:spLocks noChangeArrowheads="1"/>
          </p:cNvSpPr>
          <p:nvPr/>
        </p:nvSpPr>
        <p:spPr>
          <a:xfrm>
            <a:off x="33405" y="1705372"/>
            <a:ext cx="9144000" cy="4149080"/>
          </a:xfrm>
          <a:prstGeom prst="rect">
            <a:avLst/>
          </a:prstGeom>
        </p:spPr>
        <p:txBody>
          <a:bodyPr/>
          <a:lstStyle>
            <a:lvl1pPr marL="447675" indent="-382588" algn="l" rtl="0" eaLnBrk="1" fontAlgn="base" hangingPunct="1">
              <a:spcBef>
                <a:spcPct val="20000"/>
              </a:spcBef>
              <a:spcAft>
                <a:spcPct val="0"/>
              </a:spcAft>
              <a:buClr>
                <a:schemeClr val="accent1"/>
              </a:buClr>
              <a:buSzPct val="80000"/>
              <a:buFont typeface="Wingdings 2" pitchFamily="18" charset="2"/>
              <a:buChar char=""/>
              <a:defRPr lang="es-ES" sz="3000" kern="1200">
                <a:solidFill>
                  <a:schemeClr val="tx1"/>
                </a:solidFill>
                <a:latin typeface="+mn-lt"/>
                <a:ea typeface="+mn-ea"/>
                <a:cs typeface="+mn-cs"/>
              </a:defRPr>
            </a:lvl1pPr>
            <a:lvl2pPr marL="822325" indent="-285750" algn="l" rtl="0" eaLnBrk="1" fontAlgn="base" hangingPunct="1">
              <a:spcBef>
                <a:spcPct val="20000"/>
              </a:spcBef>
              <a:spcAft>
                <a:spcPct val="0"/>
              </a:spcAft>
              <a:buClr>
                <a:schemeClr val="accent1"/>
              </a:buClr>
              <a:buSzPct val="95000"/>
              <a:buFont typeface="Verdana" pitchFamily="34" charset="0"/>
              <a:buChar char="›"/>
              <a:defRPr lang="es-ES" sz="2600" kern="1200">
                <a:solidFill>
                  <a:schemeClr val="tx1"/>
                </a:solidFill>
                <a:latin typeface="+mn-lt"/>
                <a:ea typeface="+mn-ea"/>
                <a:cs typeface="+mn-cs"/>
              </a:defRPr>
            </a:lvl2pPr>
            <a:lvl3pPr marL="1104900" indent="-228600" algn="l" rtl="0" eaLnBrk="1" fontAlgn="base" hangingPunct="1">
              <a:spcBef>
                <a:spcPct val="20000"/>
              </a:spcBef>
              <a:spcAft>
                <a:spcPct val="0"/>
              </a:spcAft>
              <a:buClr>
                <a:schemeClr val="accent1"/>
              </a:buClr>
              <a:buFont typeface="Wingdings 2" pitchFamily="18" charset="2"/>
              <a:buChar char=""/>
              <a:defRPr lang="es-ES" sz="2400" kern="1200">
                <a:solidFill>
                  <a:schemeClr val="tx1"/>
                </a:solidFill>
                <a:latin typeface="+mn-lt"/>
                <a:ea typeface="+mn-ea"/>
                <a:cs typeface="+mn-cs"/>
              </a:defRPr>
            </a:lvl3pPr>
            <a:lvl4pPr marL="1371600" indent="-209550" algn="l" rtl="0" eaLnBrk="1" fontAlgn="base" hangingPunct="1">
              <a:spcBef>
                <a:spcPct val="20000"/>
              </a:spcBef>
              <a:spcAft>
                <a:spcPct val="0"/>
              </a:spcAft>
              <a:buClr>
                <a:schemeClr val="accent1"/>
              </a:buClr>
              <a:buFont typeface="Wingdings 2" pitchFamily="18" charset="2"/>
              <a:buChar char=""/>
              <a:defRPr lang="es-ES" sz="2000" kern="1200">
                <a:solidFill>
                  <a:schemeClr val="tx1"/>
                </a:solidFill>
                <a:latin typeface="+mn-lt"/>
                <a:ea typeface="+mn-ea"/>
                <a:cs typeface="+mn-cs"/>
              </a:defRPr>
            </a:lvl4pPr>
            <a:lvl5pPr marL="1600200" indent="-209550" algn="l" rtl="0" eaLnBrk="1" fontAlgn="base" hangingPunct="1">
              <a:spcBef>
                <a:spcPct val="20000"/>
              </a:spcBef>
              <a:spcAft>
                <a:spcPct val="0"/>
              </a:spcAft>
              <a:buClr>
                <a:srgbClr val="C1CBB6"/>
              </a:buClr>
              <a:buFont typeface="Wingdings 2" pitchFamily="18" charset="2"/>
              <a:buChar char=""/>
              <a:defRPr lang="es-ES"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lang="es-ES"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9pPr>
          </a:lstStyle>
          <a:p>
            <a:pPr marL="571500" indent="-571500">
              <a:buClr>
                <a:schemeClr val="accent1">
                  <a:lumMod val="50000"/>
                </a:schemeClr>
              </a:buClr>
            </a:pPr>
            <a:r>
              <a:rPr lang="es-CL" altLang="es-CO" sz="3600" b="1" dirty="0"/>
              <a:t>Problema Financiero </a:t>
            </a:r>
            <a:r>
              <a:rPr lang="es-CL" altLang="es-CO" sz="2800" b="1" dirty="0"/>
              <a:t>(disciplina fiscal)</a:t>
            </a:r>
          </a:p>
          <a:p>
            <a:pPr marL="571500" indent="-571500">
              <a:buClr>
                <a:schemeClr val="accent1">
                  <a:lumMod val="50000"/>
                </a:schemeClr>
              </a:buClr>
            </a:pPr>
            <a:r>
              <a:rPr lang="es-CL" altLang="es-CO" sz="3600" b="1" dirty="0"/>
              <a:t>Problema Económico </a:t>
            </a:r>
            <a:r>
              <a:rPr lang="es-CL" altLang="es-CO" sz="2800" b="1" dirty="0"/>
              <a:t>(Globalización)</a:t>
            </a:r>
          </a:p>
          <a:p>
            <a:pPr marL="571500" indent="-571500">
              <a:buClr>
                <a:schemeClr val="accent1">
                  <a:lumMod val="50000"/>
                </a:schemeClr>
              </a:buClr>
            </a:pPr>
            <a:r>
              <a:rPr lang="es-CL" altLang="es-CO" sz="3600" b="1" dirty="0"/>
              <a:t>Problema Social </a:t>
            </a:r>
            <a:r>
              <a:rPr lang="es-CL" altLang="es-CO" sz="2800" b="1" dirty="0"/>
              <a:t>(Pobreza, desigualdad</a:t>
            </a:r>
            <a:r>
              <a:rPr lang="en-US" altLang="es-CO" sz="2800" b="1" dirty="0"/>
              <a:t> </a:t>
            </a:r>
            <a:r>
              <a:rPr lang="es-CL" altLang="es-CO" sz="2800" b="1" dirty="0"/>
              <a:t>)</a:t>
            </a:r>
          </a:p>
          <a:p>
            <a:pPr marL="571500" indent="-571500">
              <a:buClr>
                <a:schemeClr val="accent1">
                  <a:lumMod val="50000"/>
                </a:schemeClr>
              </a:buClr>
            </a:pPr>
            <a:r>
              <a:rPr lang="es-CL" altLang="es-CO" sz="3600" b="1" dirty="0"/>
              <a:t>Problema Político</a:t>
            </a:r>
            <a:r>
              <a:rPr lang="es-CL" altLang="es-CO" dirty="0"/>
              <a:t> </a:t>
            </a:r>
          </a:p>
          <a:p>
            <a:pPr marL="812800" indent="-812800" algn="ctr">
              <a:lnSpc>
                <a:spcPct val="90000"/>
              </a:lnSpc>
              <a:buClr>
                <a:srgbClr val="FF0000"/>
              </a:buClr>
              <a:buFont typeface="Symbol" pitchFamily="18" charset="2"/>
              <a:buNone/>
            </a:pPr>
            <a:r>
              <a:rPr lang="es-CL" altLang="es-CO" sz="2800" b="1" dirty="0"/>
              <a:t>(Gobernabilidad e deslegitimación del Estado </a:t>
            </a:r>
          </a:p>
          <a:p>
            <a:pPr marL="812800" indent="-812800" algn="ctr">
              <a:lnSpc>
                <a:spcPct val="90000"/>
              </a:lnSpc>
              <a:buClr>
                <a:srgbClr val="FF0000"/>
              </a:buClr>
              <a:buFont typeface="Symbol" pitchFamily="18" charset="2"/>
              <a:buNone/>
            </a:pPr>
            <a:r>
              <a:rPr lang="es-CL" altLang="es-CO" sz="2800" b="1" dirty="0"/>
              <a:t>para conseguir valor público)</a:t>
            </a:r>
          </a:p>
        </p:txBody>
      </p:sp>
      <p:sp>
        <p:nvSpPr>
          <p:cNvPr id="8" name="6 Flecha abajo"/>
          <p:cNvSpPr/>
          <p:nvPr/>
        </p:nvSpPr>
        <p:spPr>
          <a:xfrm>
            <a:off x="3851920" y="1129308"/>
            <a:ext cx="484632" cy="576064"/>
          </a:xfrm>
          <a:prstGeom prst="downArrow">
            <a:avLst/>
          </a:prstGeom>
          <a:solidFill>
            <a:srgbClr val="00918E"/>
          </a:solidFill>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1 Rectángulo"/>
          <p:cNvSpPr/>
          <p:nvPr/>
        </p:nvSpPr>
        <p:spPr>
          <a:xfrm>
            <a:off x="467544" y="193204"/>
            <a:ext cx="8496944" cy="646331"/>
          </a:xfrm>
          <a:prstGeom prst="rect">
            <a:avLst/>
          </a:prstGeom>
        </p:spPr>
        <p:txBody>
          <a:bodyPr wrap="square">
            <a:spAutoFit/>
          </a:bodyPr>
          <a:lstStyle/>
          <a:p>
            <a:pPr algn="just"/>
            <a:r>
              <a:rPr lang="es-CL" altLang="es-CO" sz="3600" b="1" dirty="0">
                <a:solidFill>
                  <a:schemeClr val="bg1"/>
                </a:solidFill>
                <a:latin typeface="+mn-lt"/>
              </a:rPr>
              <a:t>La Discusión</a:t>
            </a:r>
            <a:r>
              <a:rPr lang="en-US" altLang="es-CO" sz="3600" b="1" dirty="0">
                <a:solidFill>
                  <a:schemeClr val="bg1"/>
                </a:solidFill>
                <a:latin typeface="+mn-lt"/>
              </a:rPr>
              <a:t> </a:t>
            </a:r>
            <a:r>
              <a:rPr lang="es-CL" altLang="es-CO" sz="3600" b="1" dirty="0">
                <a:solidFill>
                  <a:schemeClr val="bg1"/>
                </a:solidFill>
                <a:latin typeface="+mn-lt"/>
              </a:rPr>
              <a:t>del Modelo de Gestión Pública</a:t>
            </a:r>
          </a:p>
        </p:txBody>
      </p:sp>
    </p:spTree>
    <p:extLst>
      <p:ext uri="{BB962C8B-B14F-4D97-AF65-F5344CB8AC3E}">
        <p14:creationId xmlns:p14="http://schemas.microsoft.com/office/powerpoint/2010/main" val="23873126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2726CD8E-2BE6-470A-9FB2-8B6638B65506}" type="slidenum">
              <a:rPr lang="es-ES_tradnl" smtClean="0"/>
              <a:pPr>
                <a:defRPr/>
              </a:pPr>
              <a:t>17</a:t>
            </a:fld>
            <a:endParaRPr lang="es-ES_tradnl" dirty="0"/>
          </a:p>
        </p:txBody>
      </p:sp>
      <p:sp>
        <p:nvSpPr>
          <p:cNvPr id="6" name="Rectangle 2050"/>
          <p:cNvSpPr txBox="1">
            <a:spLocks noChangeArrowheads="1"/>
          </p:cNvSpPr>
          <p:nvPr/>
        </p:nvSpPr>
        <p:spPr>
          <a:xfrm>
            <a:off x="323528" y="-22820"/>
            <a:ext cx="8384232" cy="1512168"/>
          </a:xfrm>
          <a:prstGeom prst="rect">
            <a:avLst/>
          </a:prstGeom>
        </p:spPr>
        <p:txBody>
          <a:bodyPr/>
          <a:lstStyle>
            <a:lvl1pPr marL="484188" indent="-484188" algn="l" rtl="0" eaLnBrk="1" fontAlgn="base" hangingPunct="1">
              <a:spcBef>
                <a:spcPct val="0"/>
              </a:spcBef>
              <a:spcAft>
                <a:spcPct val="0"/>
              </a:spcAft>
              <a:defRPr lang="es-ES" sz="1600" kern="1200">
                <a:ln w="6350">
                  <a:noFill/>
                </a:ln>
                <a:solidFill>
                  <a:schemeClr val="tx2"/>
                </a:solidFill>
                <a:latin typeface="Calibri" pitchFamily="34" charset="0"/>
                <a:ea typeface="+mj-ea"/>
                <a:cs typeface="Calibri" pitchFamily="34" charset="0"/>
              </a:defRPr>
            </a:lvl1pPr>
            <a:lvl2pPr marL="484188" indent="-484188" algn="l" rtl="0" eaLnBrk="1" fontAlgn="base" hangingPunct="1">
              <a:spcBef>
                <a:spcPct val="0"/>
              </a:spcBef>
              <a:spcAft>
                <a:spcPct val="0"/>
              </a:spcAft>
              <a:defRPr sz="1600">
                <a:solidFill>
                  <a:schemeClr val="tx2"/>
                </a:solidFill>
                <a:latin typeface="Calibri" pitchFamily="34" charset="0"/>
              </a:defRPr>
            </a:lvl2pPr>
            <a:lvl3pPr marL="484188" indent="-484188" algn="l" rtl="0" eaLnBrk="1" fontAlgn="base" hangingPunct="1">
              <a:spcBef>
                <a:spcPct val="0"/>
              </a:spcBef>
              <a:spcAft>
                <a:spcPct val="0"/>
              </a:spcAft>
              <a:defRPr sz="1600">
                <a:solidFill>
                  <a:schemeClr val="tx2"/>
                </a:solidFill>
                <a:latin typeface="Calibri" pitchFamily="34" charset="0"/>
              </a:defRPr>
            </a:lvl3pPr>
            <a:lvl4pPr marL="484188" indent="-484188" algn="l" rtl="0" eaLnBrk="1" fontAlgn="base" hangingPunct="1">
              <a:spcBef>
                <a:spcPct val="0"/>
              </a:spcBef>
              <a:spcAft>
                <a:spcPct val="0"/>
              </a:spcAft>
              <a:defRPr sz="1600">
                <a:solidFill>
                  <a:schemeClr val="tx2"/>
                </a:solidFill>
                <a:latin typeface="Calibri" pitchFamily="34" charset="0"/>
              </a:defRPr>
            </a:lvl4pPr>
            <a:lvl5pPr marL="484188" indent="-484188" algn="l" rtl="0" eaLnBrk="1" fontAlgn="base" hangingPunct="1">
              <a:spcBef>
                <a:spcPct val="0"/>
              </a:spcBef>
              <a:spcAft>
                <a:spcPct val="0"/>
              </a:spcAft>
              <a:defRPr sz="1600">
                <a:solidFill>
                  <a:schemeClr val="tx2"/>
                </a:solidFill>
                <a:latin typeface="Calibri" pitchFamily="34" charset="0"/>
              </a:defRPr>
            </a:lvl5pPr>
            <a:lvl6pPr marL="941388" indent="-484188" algn="l" rtl="0" eaLnBrk="1" fontAlgn="base" hangingPunct="1">
              <a:spcBef>
                <a:spcPct val="0"/>
              </a:spcBef>
              <a:spcAft>
                <a:spcPct val="0"/>
              </a:spcAft>
              <a:defRPr sz="1600">
                <a:solidFill>
                  <a:schemeClr val="tx2"/>
                </a:solidFill>
                <a:latin typeface="Calibri" pitchFamily="34" charset="0"/>
              </a:defRPr>
            </a:lvl6pPr>
            <a:lvl7pPr marL="1398588" indent="-484188" algn="l" rtl="0" eaLnBrk="1" fontAlgn="base" hangingPunct="1">
              <a:spcBef>
                <a:spcPct val="0"/>
              </a:spcBef>
              <a:spcAft>
                <a:spcPct val="0"/>
              </a:spcAft>
              <a:defRPr sz="1600">
                <a:solidFill>
                  <a:schemeClr val="tx2"/>
                </a:solidFill>
                <a:latin typeface="Calibri" pitchFamily="34" charset="0"/>
              </a:defRPr>
            </a:lvl7pPr>
            <a:lvl8pPr marL="1855788" indent="-484188" algn="l" rtl="0" eaLnBrk="1" fontAlgn="base" hangingPunct="1">
              <a:spcBef>
                <a:spcPct val="0"/>
              </a:spcBef>
              <a:spcAft>
                <a:spcPct val="0"/>
              </a:spcAft>
              <a:defRPr sz="1600">
                <a:solidFill>
                  <a:schemeClr val="tx2"/>
                </a:solidFill>
                <a:latin typeface="Calibri" pitchFamily="34" charset="0"/>
              </a:defRPr>
            </a:lvl8pPr>
            <a:lvl9pPr marL="2312988" indent="-484188" algn="l" rtl="0" eaLnBrk="1" fontAlgn="base" hangingPunct="1">
              <a:spcBef>
                <a:spcPct val="0"/>
              </a:spcBef>
              <a:spcAft>
                <a:spcPct val="0"/>
              </a:spcAft>
              <a:defRPr sz="1600">
                <a:solidFill>
                  <a:schemeClr val="tx2"/>
                </a:solidFill>
                <a:latin typeface="Calibri" pitchFamily="34" charset="0"/>
              </a:defRPr>
            </a:lvl9pPr>
          </a:lstStyle>
          <a:p>
            <a:pPr algn="ctr"/>
            <a:r>
              <a:rPr lang="es-MX" altLang="es-CO" sz="3200" b="1" dirty="0">
                <a:solidFill>
                  <a:schemeClr val="bg1"/>
                </a:solidFill>
              </a:rPr>
              <a:t>A partir de experiencia, en qué consiste “Nueva Gerencia Pública” ? </a:t>
            </a:r>
            <a:br>
              <a:rPr lang="es-MX" altLang="es-CO" sz="3200" b="1" dirty="0">
                <a:solidFill>
                  <a:schemeClr val="bg1"/>
                </a:solidFill>
              </a:rPr>
            </a:br>
            <a:r>
              <a:rPr lang="es-MX" altLang="es-CO" sz="3200" b="1" dirty="0">
                <a:solidFill>
                  <a:schemeClr val="tx1"/>
                </a:solidFill>
              </a:rPr>
              <a:t>(</a:t>
            </a:r>
            <a:r>
              <a:rPr lang="es-MX" altLang="es-CO" sz="3200" b="1" i="1" dirty="0">
                <a:solidFill>
                  <a:schemeClr val="tx1"/>
                </a:solidFill>
              </a:rPr>
              <a:t>New </a:t>
            </a:r>
            <a:r>
              <a:rPr lang="es-MX" altLang="es-CO" sz="3200" b="1" i="1" dirty="0" err="1">
                <a:solidFill>
                  <a:schemeClr val="tx1"/>
                </a:solidFill>
              </a:rPr>
              <a:t>Public</a:t>
            </a:r>
            <a:r>
              <a:rPr lang="es-MX" altLang="es-CO" sz="3200" b="1" i="1" dirty="0">
                <a:solidFill>
                  <a:schemeClr val="tx1"/>
                </a:solidFill>
              </a:rPr>
              <a:t> Management</a:t>
            </a:r>
            <a:r>
              <a:rPr lang="es-MX" altLang="es-CO" sz="3200" b="1" dirty="0">
                <a:solidFill>
                  <a:schemeClr val="tx1"/>
                </a:solidFill>
              </a:rPr>
              <a:t>)</a:t>
            </a:r>
          </a:p>
        </p:txBody>
      </p:sp>
      <p:sp>
        <p:nvSpPr>
          <p:cNvPr id="7" name="Rectangle 2051"/>
          <p:cNvSpPr txBox="1">
            <a:spLocks noChangeArrowheads="1"/>
          </p:cNvSpPr>
          <p:nvPr/>
        </p:nvSpPr>
        <p:spPr>
          <a:xfrm>
            <a:off x="148208" y="2282180"/>
            <a:ext cx="8816280" cy="2735560"/>
          </a:xfrm>
          <a:prstGeom prst="rect">
            <a:avLst/>
          </a:prstGeom>
          <a:effectLst>
            <a:glow rad="228600">
              <a:schemeClr val="accent3">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447675" indent="-382588" algn="l" rtl="0" eaLnBrk="1" fontAlgn="base" hangingPunct="1">
              <a:spcBef>
                <a:spcPct val="20000"/>
              </a:spcBef>
              <a:spcAft>
                <a:spcPct val="0"/>
              </a:spcAft>
              <a:buClr>
                <a:schemeClr val="accent1"/>
              </a:buClr>
              <a:buSzPct val="80000"/>
              <a:buFont typeface="Wingdings 2" pitchFamily="18" charset="2"/>
              <a:buChar char=""/>
              <a:defRPr lang="es-ES" sz="3000" kern="1200">
                <a:solidFill>
                  <a:schemeClr val="tx1"/>
                </a:solidFill>
                <a:latin typeface="+mn-lt"/>
                <a:ea typeface="+mn-ea"/>
                <a:cs typeface="+mn-cs"/>
              </a:defRPr>
            </a:lvl1pPr>
            <a:lvl2pPr marL="822325" indent="-285750" algn="l" rtl="0" eaLnBrk="1" fontAlgn="base" hangingPunct="1">
              <a:spcBef>
                <a:spcPct val="20000"/>
              </a:spcBef>
              <a:spcAft>
                <a:spcPct val="0"/>
              </a:spcAft>
              <a:buClr>
                <a:schemeClr val="accent1"/>
              </a:buClr>
              <a:buSzPct val="95000"/>
              <a:buFont typeface="Verdana" pitchFamily="34" charset="0"/>
              <a:buChar char="›"/>
              <a:defRPr lang="es-ES" sz="2600" kern="1200">
                <a:solidFill>
                  <a:schemeClr val="tx1"/>
                </a:solidFill>
                <a:latin typeface="+mn-lt"/>
                <a:ea typeface="+mn-ea"/>
                <a:cs typeface="+mn-cs"/>
              </a:defRPr>
            </a:lvl2pPr>
            <a:lvl3pPr marL="1104900" indent="-228600" algn="l" rtl="0" eaLnBrk="1" fontAlgn="base" hangingPunct="1">
              <a:spcBef>
                <a:spcPct val="20000"/>
              </a:spcBef>
              <a:spcAft>
                <a:spcPct val="0"/>
              </a:spcAft>
              <a:buClr>
                <a:schemeClr val="accent1"/>
              </a:buClr>
              <a:buFont typeface="Wingdings 2" pitchFamily="18" charset="2"/>
              <a:buChar char=""/>
              <a:defRPr lang="es-ES" sz="2400" kern="1200">
                <a:solidFill>
                  <a:schemeClr val="tx1"/>
                </a:solidFill>
                <a:latin typeface="+mn-lt"/>
                <a:ea typeface="+mn-ea"/>
                <a:cs typeface="+mn-cs"/>
              </a:defRPr>
            </a:lvl3pPr>
            <a:lvl4pPr marL="1371600" indent="-209550" algn="l" rtl="0" eaLnBrk="1" fontAlgn="base" hangingPunct="1">
              <a:spcBef>
                <a:spcPct val="20000"/>
              </a:spcBef>
              <a:spcAft>
                <a:spcPct val="0"/>
              </a:spcAft>
              <a:buClr>
                <a:schemeClr val="accent1"/>
              </a:buClr>
              <a:buFont typeface="Wingdings 2" pitchFamily="18" charset="2"/>
              <a:buChar char=""/>
              <a:defRPr lang="es-ES" sz="2000" kern="1200">
                <a:solidFill>
                  <a:schemeClr val="tx1"/>
                </a:solidFill>
                <a:latin typeface="+mn-lt"/>
                <a:ea typeface="+mn-ea"/>
                <a:cs typeface="+mn-cs"/>
              </a:defRPr>
            </a:lvl4pPr>
            <a:lvl5pPr marL="1600200" indent="-209550" algn="l" rtl="0" eaLnBrk="1" fontAlgn="base" hangingPunct="1">
              <a:spcBef>
                <a:spcPct val="20000"/>
              </a:spcBef>
              <a:spcAft>
                <a:spcPct val="0"/>
              </a:spcAft>
              <a:buClr>
                <a:srgbClr val="C1CBB6"/>
              </a:buClr>
              <a:buFont typeface="Wingdings 2" pitchFamily="18" charset="2"/>
              <a:buChar char=""/>
              <a:defRPr lang="es-ES"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lang="es-ES"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9pPr>
          </a:lstStyle>
          <a:p>
            <a:pPr algn="just"/>
            <a:r>
              <a:rPr lang="es-CO" altLang="es-CO" b="1" dirty="0"/>
              <a:t>La  “</a:t>
            </a:r>
            <a:r>
              <a:rPr lang="es-CO" altLang="es-CO" b="1" i="1" u="sng" dirty="0"/>
              <a:t>Nueva Ger</a:t>
            </a:r>
            <a:r>
              <a:rPr lang="es-CO" altLang="es-CO" b="1" i="1" u="sng" dirty="0">
                <a:cs typeface="Arial" pitchFamily="34" charset="0"/>
              </a:rPr>
              <a:t>e</a:t>
            </a:r>
            <a:r>
              <a:rPr lang="es-CO" altLang="es-CO" b="1" i="1" u="sng" dirty="0"/>
              <a:t>ncia Pública</a:t>
            </a:r>
            <a:r>
              <a:rPr lang="es-CO" altLang="es-CO" b="1" dirty="0"/>
              <a:t>” intenta trasladar la cultura de orienta</a:t>
            </a:r>
            <a:r>
              <a:rPr lang="es-CO" altLang="es-CO" b="1" dirty="0">
                <a:cs typeface="Arial" pitchFamily="34" charset="0"/>
              </a:rPr>
              <a:t>ción de los</a:t>
            </a:r>
            <a:r>
              <a:rPr lang="es-CO" altLang="es-CO" b="1" dirty="0"/>
              <a:t>  resultados a las organiza</a:t>
            </a:r>
            <a:r>
              <a:rPr lang="es-CO" altLang="es-CO" b="1" dirty="0">
                <a:cs typeface="Arial" pitchFamily="34" charset="0"/>
              </a:rPr>
              <a:t>ciones</a:t>
            </a:r>
            <a:r>
              <a:rPr lang="es-CO" altLang="es-CO" b="1" dirty="0"/>
              <a:t> del sector público mediante la introducción  de algunas reformas estructurales en la gestión.</a:t>
            </a:r>
          </a:p>
        </p:txBody>
      </p:sp>
      <p:sp>
        <p:nvSpPr>
          <p:cNvPr id="8" name="Flecha abajo 7"/>
          <p:cNvSpPr/>
          <p:nvPr/>
        </p:nvSpPr>
        <p:spPr>
          <a:xfrm>
            <a:off x="3875446" y="1561357"/>
            <a:ext cx="840570" cy="576063"/>
          </a:xfrm>
          <a:prstGeom prst="downArrow">
            <a:avLst/>
          </a:prstGeom>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 name="Imagen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1" y="5089748"/>
            <a:ext cx="5139373" cy="530398"/>
          </a:xfrm>
          <a:prstGeom prst="rect">
            <a:avLst/>
          </a:prstGeom>
        </p:spPr>
      </p:pic>
    </p:spTree>
    <p:extLst>
      <p:ext uri="{BB962C8B-B14F-4D97-AF65-F5344CB8AC3E}">
        <p14:creationId xmlns:p14="http://schemas.microsoft.com/office/powerpoint/2010/main" val="238489299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autoUpdateAnimBg="0" advAuto="1000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2726CD8E-2BE6-470A-9FB2-8B6638B65506}" type="slidenum">
              <a:rPr lang="es-ES_tradnl" smtClean="0"/>
              <a:pPr>
                <a:defRPr/>
              </a:pPr>
              <a:t>18</a:t>
            </a:fld>
            <a:endParaRPr lang="es-ES_tradnl" dirty="0"/>
          </a:p>
        </p:txBody>
      </p:sp>
      <p:pic>
        <p:nvPicPr>
          <p:cNvPr id="7" name="Picture 2051" descr="j018805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195219" y="2785492"/>
            <a:ext cx="2359011" cy="1974853"/>
          </a:xfrm>
          <a:prstGeom prst="rect">
            <a:avLst/>
          </a:prstGeom>
          <a:noFill/>
          <a:ln>
            <a:solidFill>
              <a:schemeClr val="tx1"/>
            </a:solidFill>
          </a:ln>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graphicFrame>
        <p:nvGraphicFramePr>
          <p:cNvPr id="8" name="Group 2052"/>
          <p:cNvGraphicFramePr>
            <a:graphicFrameLocks noGrp="1"/>
          </p:cNvGraphicFramePr>
          <p:nvPr>
            <p:extLst>
              <p:ext uri="{D42A27DB-BD31-4B8C-83A1-F6EECF244321}">
                <p14:modId xmlns:p14="http://schemas.microsoft.com/office/powerpoint/2010/main" val="3713440985"/>
              </p:ext>
            </p:extLst>
          </p:nvPr>
        </p:nvGraphicFramePr>
        <p:xfrm>
          <a:off x="213083" y="1201316"/>
          <a:ext cx="2683191" cy="3528392"/>
        </p:xfrm>
        <a:graphic>
          <a:graphicData uri="http://schemas.openxmlformats.org/drawingml/2006/table">
            <a:tbl>
              <a:tblPr>
                <a:effectLst>
                  <a:outerShdw blurRad="50800" dist="38100" dir="16200000" rotWithShape="0">
                    <a:prstClr val="black">
                      <a:alpha val="40000"/>
                    </a:prstClr>
                  </a:outerShdw>
                </a:effectLst>
              </a:tblPr>
              <a:tblGrid>
                <a:gridCol w="2683191">
                  <a:extLst>
                    <a:ext uri="{9D8B030D-6E8A-4147-A177-3AD203B41FA5}">
                      <a16:colId xmlns:a16="http://schemas.microsoft.com/office/drawing/2014/main" val="20000"/>
                    </a:ext>
                  </a:extLst>
                </a:gridCol>
              </a:tblGrid>
              <a:tr h="1764196">
                <a:tc>
                  <a:txBody>
                    <a:bodyPr/>
                    <a:lstStyle>
                      <a:lvl1pPr>
                        <a:spcBef>
                          <a:spcPct val="20000"/>
                        </a:spcBef>
                        <a:buClr>
                          <a:schemeClr val="tx2"/>
                        </a:buClr>
                        <a:buSzPct val="75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folHlink"/>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2pPr>
                      <a:lvl3pPr>
                        <a:spcBef>
                          <a:spcPct val="20000"/>
                        </a:spcBef>
                        <a:buClr>
                          <a:schemeClr val="tx2"/>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s-DO"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DO"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rPr>
                        <a:t>Medición de Resultados</a:t>
                      </a:r>
                      <a:endParaRPr kumimoji="0" lang="en-US"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64196">
                <a:tc>
                  <a:txBody>
                    <a:bodyPr/>
                    <a:lstStyle>
                      <a:lvl1pPr>
                        <a:spcBef>
                          <a:spcPct val="20000"/>
                        </a:spcBef>
                        <a:buClr>
                          <a:schemeClr val="tx2"/>
                        </a:buClr>
                        <a:buSzPct val="75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folHlink"/>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2pPr>
                      <a:lvl3pPr>
                        <a:spcBef>
                          <a:spcPct val="20000"/>
                        </a:spcBef>
                        <a:buClr>
                          <a:schemeClr val="tx2"/>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DO"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rPr>
                        <a:t>Participación Ciudadana y Transparencia</a:t>
                      </a:r>
                      <a:endParaRPr kumimoji="0" lang="en-US"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9" name="Group 2060"/>
          <p:cNvGraphicFramePr>
            <a:graphicFrameLocks noGrp="1"/>
          </p:cNvGraphicFramePr>
          <p:nvPr>
            <p:extLst>
              <p:ext uri="{D42A27DB-BD31-4B8C-83A1-F6EECF244321}">
                <p14:modId xmlns:p14="http://schemas.microsoft.com/office/powerpoint/2010/main" val="3150981308"/>
              </p:ext>
            </p:extLst>
          </p:nvPr>
        </p:nvGraphicFramePr>
        <p:xfrm>
          <a:off x="5648479" y="1201316"/>
          <a:ext cx="3382141" cy="3634740"/>
        </p:xfrm>
        <a:graphic>
          <a:graphicData uri="http://schemas.openxmlformats.org/drawingml/2006/table">
            <a:tbl>
              <a:tblPr>
                <a:effectLst>
                  <a:innerShdw blurRad="63500" dist="50800" dir="18900000">
                    <a:prstClr val="black">
                      <a:alpha val="50000"/>
                    </a:prstClr>
                  </a:innerShdw>
                </a:effectLst>
              </a:tblPr>
              <a:tblGrid>
                <a:gridCol w="3382141">
                  <a:extLst>
                    <a:ext uri="{9D8B030D-6E8A-4147-A177-3AD203B41FA5}">
                      <a16:colId xmlns:a16="http://schemas.microsoft.com/office/drawing/2014/main" val="20000"/>
                    </a:ext>
                  </a:extLst>
                </a:gridCol>
              </a:tblGrid>
              <a:tr h="1714500">
                <a:tc>
                  <a:txBody>
                    <a:bodyPr/>
                    <a:lstStyle>
                      <a:lvl1pPr>
                        <a:spcBef>
                          <a:spcPct val="20000"/>
                        </a:spcBef>
                        <a:buClr>
                          <a:schemeClr val="tx2"/>
                        </a:buClr>
                        <a:buSzPct val="75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folHlink"/>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2pPr>
                      <a:lvl3pPr>
                        <a:spcBef>
                          <a:spcPct val="20000"/>
                        </a:spcBef>
                        <a:buClr>
                          <a:schemeClr val="tx2"/>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rPr>
                        <a:t>Dimensiones Cualitativas de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rPr>
                        <a:t>la Gestión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14500">
                <a:tc>
                  <a:txBody>
                    <a:bodyPr/>
                    <a:lstStyle>
                      <a:lvl1pPr>
                        <a:spcBef>
                          <a:spcPct val="20000"/>
                        </a:spcBef>
                        <a:buClr>
                          <a:schemeClr val="tx2"/>
                        </a:buClr>
                        <a:buSzPct val="75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folHlink"/>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2pPr>
                      <a:lvl3pPr>
                        <a:spcBef>
                          <a:spcPct val="20000"/>
                        </a:spcBef>
                        <a:buClr>
                          <a:schemeClr val="tx2"/>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s-CO" sz="2400" b="0" i="0" u="none" strike="noStrike" cap="none" normalizeH="0" baseline="0" dirty="0">
                          <a:ln>
                            <a:noFill/>
                          </a:ln>
                          <a:solidFill>
                            <a:schemeClr val="tx2"/>
                          </a:solidFill>
                          <a:effectLst>
                            <a:outerShdw blurRad="38100" dist="38100" dir="2700000" algn="tl">
                              <a:srgbClr val="000000"/>
                            </a:outerShdw>
                          </a:effectLst>
                          <a:latin typeface="Tahoma" pitchFamily="34" charset="0"/>
                        </a:rPr>
                        <a:t>Ciudadanos pueden evaluar calidad, cantidad y oportunidad de los bienes y servicios recibidos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0" name="Flecha abajo 9"/>
          <p:cNvSpPr/>
          <p:nvPr/>
        </p:nvSpPr>
        <p:spPr>
          <a:xfrm>
            <a:off x="3711309" y="1345332"/>
            <a:ext cx="1098189" cy="1224136"/>
          </a:xfrm>
          <a:prstGeom prst="downArrow">
            <a:avLst/>
          </a:prstGeom>
          <a:solidFill>
            <a:srgbClr val="00918E"/>
          </a:solidFill>
          <a:ln>
            <a:solidFill>
              <a:schemeClr val="tx1"/>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 name="Imagen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881" y="5017740"/>
            <a:ext cx="5431223" cy="530398"/>
          </a:xfrm>
          <a:prstGeom prst="rect">
            <a:avLst/>
          </a:prstGeom>
        </p:spPr>
      </p:pic>
      <p:sp>
        <p:nvSpPr>
          <p:cNvPr id="2" name="1 Rectángulo"/>
          <p:cNvSpPr/>
          <p:nvPr/>
        </p:nvSpPr>
        <p:spPr>
          <a:xfrm>
            <a:off x="76881" y="-22820"/>
            <a:ext cx="9067119" cy="1138773"/>
          </a:xfrm>
          <a:prstGeom prst="rect">
            <a:avLst/>
          </a:prstGeom>
        </p:spPr>
        <p:txBody>
          <a:bodyPr wrap="square">
            <a:spAutoFit/>
          </a:bodyPr>
          <a:lstStyle/>
          <a:p>
            <a:pPr algn="ctr"/>
            <a:r>
              <a:rPr lang="es-DO" altLang="es-CO" sz="3400" b="1" dirty="0">
                <a:solidFill>
                  <a:schemeClr val="bg1"/>
                </a:solidFill>
                <a:latin typeface="+mn-lt"/>
              </a:rPr>
              <a:t>Pilares del Modelo de Gestión</a:t>
            </a:r>
          </a:p>
          <a:p>
            <a:pPr algn="ctr"/>
            <a:r>
              <a:rPr lang="es-DO" altLang="es-CO" sz="3400" b="1" dirty="0">
                <a:solidFill>
                  <a:schemeClr val="bg1"/>
                </a:solidFill>
                <a:latin typeface="+mn-lt"/>
              </a:rPr>
              <a:t>Nueva Gerencia Pública</a:t>
            </a:r>
          </a:p>
        </p:txBody>
      </p:sp>
    </p:spTree>
    <p:extLst>
      <p:ext uri="{BB962C8B-B14F-4D97-AF65-F5344CB8AC3E}">
        <p14:creationId xmlns:p14="http://schemas.microsoft.com/office/powerpoint/2010/main" val="537516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19</a:t>
            </a:fld>
            <a:endParaRPr lang="es-ES_tradnl" dirty="0"/>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1" y="217207"/>
            <a:ext cx="7620000" cy="4980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1631673" y="-82827"/>
            <a:ext cx="5410705" cy="605230"/>
          </a:xfrm>
          <a:prstGeom prst="rect">
            <a:avLst/>
          </a:prstGeom>
        </p:spPr>
        <p:txBody>
          <a:bodyPr wrap="square">
            <a:spAutoFit/>
          </a:bodyPr>
          <a:lstStyle/>
          <a:p>
            <a:pPr marL="403474" algn="ctr">
              <a:defRPr/>
            </a:pPr>
            <a:r>
              <a:rPr lang="es-CO" sz="3333" b="1" dirty="0">
                <a:ln w="6350">
                  <a:noFill/>
                </a:ln>
                <a:solidFill>
                  <a:srgbClr val="000000"/>
                </a:solidFill>
                <a:latin typeface="Calibri" pitchFamily="34" charset="0"/>
                <a:cs typeface="Calibri" pitchFamily="34" charset="0"/>
              </a:rPr>
              <a:t>G l o b a l i z a c i </a:t>
            </a:r>
            <a:r>
              <a:rPr lang="es-CO" sz="3333" b="1" dirty="0" err="1">
                <a:ln w="6350">
                  <a:noFill/>
                </a:ln>
                <a:solidFill>
                  <a:srgbClr val="000000"/>
                </a:solidFill>
                <a:latin typeface="Calibri" pitchFamily="34" charset="0"/>
                <a:cs typeface="Calibri" pitchFamily="34" charset="0"/>
              </a:rPr>
              <a:t>ó</a:t>
            </a:r>
            <a:r>
              <a:rPr lang="es-CO" sz="3333" b="1" dirty="0">
                <a:ln w="6350">
                  <a:noFill/>
                </a:ln>
                <a:solidFill>
                  <a:srgbClr val="000000"/>
                </a:solidFill>
                <a:latin typeface="Calibri" pitchFamily="34" charset="0"/>
                <a:cs typeface="Calibri" pitchFamily="34" charset="0"/>
              </a:rPr>
              <a:t> n</a:t>
            </a:r>
          </a:p>
        </p:txBody>
      </p:sp>
      <p:pic>
        <p:nvPicPr>
          <p:cNvPr id="2" name="Imagen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1574" y="3697593"/>
            <a:ext cx="2147454" cy="2017408"/>
          </a:xfrm>
          <a:prstGeom prst="rect">
            <a:avLst/>
          </a:prstGeom>
        </p:spPr>
      </p:pic>
      <p:pic>
        <p:nvPicPr>
          <p:cNvPr id="1026" name="Picture 2" descr="Resultado de imagen para globalizac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52120" y="2130136"/>
            <a:ext cx="2729880" cy="156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05022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par>
                                <p:cTn id="16" presetID="31"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p:cTn id="18" dur="1000" fill="hold"/>
                                        <p:tgtEl>
                                          <p:spTgt spid="1026"/>
                                        </p:tgtEl>
                                        <p:attrNameLst>
                                          <p:attrName>ppt_w</p:attrName>
                                        </p:attrNameLst>
                                      </p:cBhvr>
                                      <p:tavLst>
                                        <p:tav tm="0">
                                          <p:val>
                                            <p:fltVal val="0"/>
                                          </p:val>
                                        </p:tav>
                                        <p:tav tm="100000">
                                          <p:val>
                                            <p:strVal val="#ppt_w"/>
                                          </p:val>
                                        </p:tav>
                                      </p:tavLst>
                                    </p:anim>
                                    <p:anim calcmode="lin" valueType="num">
                                      <p:cBhvr>
                                        <p:cTn id="19" dur="1000" fill="hold"/>
                                        <p:tgtEl>
                                          <p:spTgt spid="1026"/>
                                        </p:tgtEl>
                                        <p:attrNameLst>
                                          <p:attrName>ppt_h</p:attrName>
                                        </p:attrNameLst>
                                      </p:cBhvr>
                                      <p:tavLst>
                                        <p:tav tm="0">
                                          <p:val>
                                            <p:fltVal val="0"/>
                                          </p:val>
                                        </p:tav>
                                        <p:tav tm="100000">
                                          <p:val>
                                            <p:strVal val="#ppt_h"/>
                                          </p:val>
                                        </p:tav>
                                      </p:tavLst>
                                    </p:anim>
                                    <p:anim calcmode="lin" valueType="num">
                                      <p:cBhvr>
                                        <p:cTn id="20" dur="1000" fill="hold"/>
                                        <p:tgtEl>
                                          <p:spTgt spid="1026"/>
                                        </p:tgtEl>
                                        <p:attrNameLst>
                                          <p:attrName>style.rotation</p:attrName>
                                        </p:attrNameLst>
                                      </p:cBhvr>
                                      <p:tavLst>
                                        <p:tav tm="0">
                                          <p:val>
                                            <p:fltVal val="90"/>
                                          </p:val>
                                        </p:tav>
                                        <p:tav tm="100000">
                                          <p:val>
                                            <p:fltVal val="0"/>
                                          </p:val>
                                        </p:tav>
                                      </p:tavLst>
                                    </p:anim>
                                    <p:animEffect transition="in" filter="fade">
                                      <p:cBhvr>
                                        <p:cTn id="21"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68" y="1633365"/>
            <a:ext cx="3527920" cy="1872207"/>
          </a:xfrm>
          <a:prstGeom prst="rect">
            <a:avLst/>
          </a:prstGeom>
        </p:spPr>
      </p:pic>
      <p:pic>
        <p:nvPicPr>
          <p:cNvPr id="6" name="Imagen 5"/>
          <p:cNvPicPr>
            <a:picLocks noChangeAspect="1"/>
          </p:cNvPicPr>
          <p:nvPr/>
        </p:nvPicPr>
        <p:blipFill>
          <a:blip r:embed="rId3"/>
          <a:stretch>
            <a:fillRect/>
          </a:stretch>
        </p:blipFill>
        <p:spPr>
          <a:xfrm>
            <a:off x="4355976" y="2137420"/>
            <a:ext cx="4752528" cy="1800200"/>
          </a:xfrm>
          <a:prstGeom prst="rect">
            <a:avLst/>
          </a:prstGeom>
        </p:spPr>
      </p:pic>
      <p:pic>
        <p:nvPicPr>
          <p:cNvPr id="7" name="Imagen 6"/>
          <p:cNvPicPr>
            <a:picLocks noChangeAspect="1"/>
          </p:cNvPicPr>
          <p:nvPr/>
        </p:nvPicPr>
        <p:blipFill>
          <a:blip r:embed="rId4"/>
          <a:stretch>
            <a:fillRect/>
          </a:stretch>
        </p:blipFill>
        <p:spPr>
          <a:xfrm>
            <a:off x="3563888" y="121196"/>
            <a:ext cx="1647056" cy="1872208"/>
          </a:xfrm>
          <a:prstGeom prst="rect">
            <a:avLst/>
          </a:prstGeom>
        </p:spPr>
      </p:pic>
      <p:pic>
        <p:nvPicPr>
          <p:cNvPr id="8" name="Imagen 7"/>
          <p:cNvPicPr>
            <a:picLocks noChangeAspect="1"/>
          </p:cNvPicPr>
          <p:nvPr/>
        </p:nvPicPr>
        <p:blipFill>
          <a:blip r:embed="rId5"/>
          <a:stretch>
            <a:fillRect/>
          </a:stretch>
        </p:blipFill>
        <p:spPr>
          <a:xfrm>
            <a:off x="35968" y="3145532"/>
            <a:ext cx="3743944" cy="1944216"/>
          </a:xfrm>
          <a:prstGeom prst="rect">
            <a:avLst/>
          </a:prstGeom>
        </p:spPr>
      </p:pic>
      <p:pic>
        <p:nvPicPr>
          <p:cNvPr id="2" name="Imagen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11960" y="3721596"/>
            <a:ext cx="5112568" cy="1506687"/>
          </a:xfrm>
          <a:prstGeom prst="rect">
            <a:avLst/>
          </a:prstGeom>
        </p:spPr>
      </p:pic>
    </p:spTree>
    <p:extLst>
      <p:ext uri="{BB962C8B-B14F-4D97-AF65-F5344CB8AC3E}">
        <p14:creationId xmlns:p14="http://schemas.microsoft.com/office/powerpoint/2010/main" val="4265850991"/>
      </p:ext>
    </p:extLst>
  </p:cSld>
  <p:clrMapOvr>
    <a:masterClrMapping/>
  </p:clrMapOvr>
  <p:transition spd="slow">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a:xfrm>
            <a:off x="125413" y="5388240"/>
            <a:ext cx="1905000" cy="231093"/>
          </a:xfrm>
        </p:spPr>
        <p:txBody>
          <a:bodyPr/>
          <a:lstStyle/>
          <a:p>
            <a:pPr>
              <a:defRPr/>
            </a:pPr>
            <a:fld id="{25F2CEDC-C121-4A35-A220-69FF99A1891C}" type="slidenum">
              <a:rPr lang="es-ES_tradnl" smtClean="0"/>
              <a:pPr>
                <a:defRPr/>
              </a:pPr>
              <a:t>20</a:t>
            </a:fld>
            <a:endParaRPr lang="es-ES_tradnl" dirty="0"/>
          </a:p>
        </p:txBody>
      </p:sp>
      <p:pic>
        <p:nvPicPr>
          <p:cNvPr id="1028" name="Picture 4" descr="http://historiaybiografias.com/archivos_varios2/babel.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5649064" cy="27015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https://abelial.files.wordpress.com/2013/04/torre-de-babel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49064" y="-1"/>
            <a:ext cx="3507799" cy="27015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descr="Resultado de imagen para torre de bab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701588"/>
            <a:ext cx="2845239" cy="30134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ángulo 4"/>
          <p:cNvSpPr/>
          <p:nvPr/>
        </p:nvSpPr>
        <p:spPr bwMode="auto">
          <a:xfrm>
            <a:off x="2845239" y="2701591"/>
            <a:ext cx="6295122" cy="3013410"/>
          </a:xfrm>
          <a:prstGeom prst="rect">
            <a:avLst/>
          </a:prstGeom>
          <a:solidFill>
            <a:srgbClr val="00B050"/>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r>
              <a:rPr lang="es-CO" sz="1500" b="1" i="1" dirty="0"/>
              <a:t>Significativa edificación mencionada en el judeocristiano, construida por los hombres en tiempos inmemoriales y que fehacientemente se lo puede identificar con el histórico zigurat de la antigua ciudad de Babilonia. Este edificio, en cuya cúspide estaba la </a:t>
            </a:r>
            <a:r>
              <a:rPr lang="es-CO" sz="1500" b="1" i="1" u="sng" dirty="0" err="1">
                <a:hlinkClick r:id="rId5" tooltip="Esagila"/>
              </a:rPr>
              <a:t>Esagila</a:t>
            </a:r>
            <a:r>
              <a:rPr lang="es-CO" sz="1500" b="1" i="1" dirty="0"/>
              <a:t> -templo dedicado a </a:t>
            </a:r>
            <a:r>
              <a:rPr lang="es-CO" sz="1500" b="1" i="1" u="sng" dirty="0" err="1">
                <a:hlinkClick r:id="rId6" tooltip="Marduk"/>
              </a:rPr>
              <a:t>Marduk</a:t>
            </a:r>
            <a:r>
              <a:rPr lang="es-CO" sz="1500" b="1" i="1" dirty="0"/>
              <a:t>-, originalmente tenía siete pisos de altura y más de 91 metros, pero pocos de sus restos permanecen en la actualidad.</a:t>
            </a:r>
          </a:p>
          <a:p>
            <a:r>
              <a:rPr lang="es-CO" sz="1500" b="1" i="1" dirty="0"/>
              <a:t>La Torre de Babel no solo es una edificación clave en la tradición judeocristiana y mencionada en el antiguo Testamento, sino también pertenece al ideario universal y su historia ha trascendido generaciones. Pero la leyenda de la torre reposa sobre una realidad, pues existía en efecto en Babilonia una construcción de varios pisos y de origen desconocido, que era ya restaurada en tiempos de </a:t>
            </a:r>
            <a:r>
              <a:rPr lang="es-CO" sz="1500" b="1" i="1" dirty="0" err="1"/>
              <a:t>Nabopolasar</a:t>
            </a:r>
            <a:r>
              <a:rPr lang="es-CO" sz="1500" b="1" i="1" dirty="0"/>
              <a:t> (625-605 AC), fundador de la dinastía caldea.</a:t>
            </a:r>
          </a:p>
        </p:txBody>
      </p:sp>
    </p:spTree>
    <p:extLst>
      <p:ext uri="{BB962C8B-B14F-4D97-AF65-F5344CB8AC3E}">
        <p14:creationId xmlns:p14="http://schemas.microsoft.com/office/powerpoint/2010/main" val="25058790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fade">
                                      <p:cBhvr>
                                        <p:cTn id="12" dur="1000"/>
                                        <p:tgtEl>
                                          <p:spTgt spid="1032"/>
                                        </p:tgtEl>
                                      </p:cBhvr>
                                    </p:animEffect>
                                    <p:anim calcmode="lin" valueType="num">
                                      <p:cBhvr>
                                        <p:cTn id="13" dur="1000" fill="hold"/>
                                        <p:tgtEl>
                                          <p:spTgt spid="1032"/>
                                        </p:tgtEl>
                                        <p:attrNameLst>
                                          <p:attrName>ppt_x</p:attrName>
                                        </p:attrNameLst>
                                      </p:cBhvr>
                                      <p:tavLst>
                                        <p:tav tm="0">
                                          <p:val>
                                            <p:strVal val="#ppt_x"/>
                                          </p:val>
                                        </p:tav>
                                        <p:tav tm="100000">
                                          <p:val>
                                            <p:strVal val="#ppt_x"/>
                                          </p:val>
                                        </p:tav>
                                      </p:tavLst>
                                    </p:anim>
                                    <p:anim calcmode="lin" valueType="num">
                                      <p:cBhvr>
                                        <p:cTn id="14"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 calcmode="lin" valueType="num">
                                      <p:cBhvr additive="base">
                                        <p:cTn id="19" dur="500" fill="hold"/>
                                        <p:tgtEl>
                                          <p:spTgt spid="1036"/>
                                        </p:tgtEl>
                                        <p:attrNameLst>
                                          <p:attrName>ppt_x</p:attrName>
                                        </p:attrNameLst>
                                      </p:cBhvr>
                                      <p:tavLst>
                                        <p:tav tm="0">
                                          <p:val>
                                            <p:strVal val="#ppt_x"/>
                                          </p:val>
                                        </p:tav>
                                        <p:tav tm="100000">
                                          <p:val>
                                            <p:strVal val="#ppt_x"/>
                                          </p:val>
                                        </p:tav>
                                      </p:tavLst>
                                    </p:anim>
                                    <p:anim calcmode="lin" valueType="num">
                                      <p:cBhvr additive="base">
                                        <p:cTn id="20"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quarter" idx="18"/>
          </p:nvPr>
        </p:nvSpPr>
        <p:spPr>
          <a:xfrm>
            <a:off x="855928" y="4732714"/>
            <a:ext cx="4540250" cy="165013"/>
          </a:xfrm>
        </p:spPr>
        <p:txBody>
          <a:bodyPr/>
          <a:lstStyle/>
          <a:p>
            <a:r>
              <a:rPr lang="es-CO" dirty="0"/>
              <a:t>Fuente: Vicente Montesinos</a:t>
            </a:r>
          </a:p>
        </p:txBody>
      </p:sp>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21</a:t>
            </a:fld>
            <a:endParaRPr lang="es-ES_tradnl" dirty="0"/>
          </a:p>
        </p:txBody>
      </p:sp>
      <p:sp>
        <p:nvSpPr>
          <p:cNvPr id="5" name="Text Box 2"/>
          <p:cNvSpPr txBox="1">
            <a:spLocks noChangeArrowheads="1"/>
          </p:cNvSpPr>
          <p:nvPr/>
        </p:nvSpPr>
        <p:spPr bwMode="auto">
          <a:xfrm>
            <a:off x="762000" y="0"/>
            <a:ext cx="7620000" cy="913199"/>
          </a:xfrm>
          <a:prstGeom prst="rect">
            <a:avLst/>
          </a:prstGeom>
          <a:solidFill>
            <a:srgbClr val="E8EEA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ltLang="es-CO" sz="2667" b="1" dirty="0">
                <a:solidFill>
                  <a:srgbClr val="000066"/>
                </a:solidFill>
                <a:effectLst>
                  <a:outerShdw blurRad="38100" dist="38100" dir="2700000" algn="tl">
                    <a:srgbClr val="000000"/>
                  </a:outerShdw>
                </a:effectLst>
              </a:rPr>
              <a:t>Transparencia y E.E.E. en la gestión de las entidades públicas</a:t>
            </a:r>
          </a:p>
        </p:txBody>
      </p:sp>
      <p:sp>
        <p:nvSpPr>
          <p:cNvPr id="6" name="Text Box 3"/>
          <p:cNvSpPr txBox="1">
            <a:spLocks noChangeArrowheads="1"/>
          </p:cNvSpPr>
          <p:nvPr/>
        </p:nvSpPr>
        <p:spPr bwMode="auto">
          <a:xfrm>
            <a:off x="3671900" y="957126"/>
            <a:ext cx="186020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 altLang="es-CO" sz="2000" b="1" dirty="0"/>
              <a:t>Claves para una buena gestión pública</a:t>
            </a:r>
          </a:p>
        </p:txBody>
      </p:sp>
      <p:sp>
        <p:nvSpPr>
          <p:cNvPr id="7" name="Text Box 4"/>
          <p:cNvSpPr txBox="1">
            <a:spLocks noChangeArrowheads="1"/>
          </p:cNvSpPr>
          <p:nvPr/>
        </p:nvSpPr>
        <p:spPr bwMode="auto">
          <a:xfrm>
            <a:off x="1272275" y="1268429"/>
            <a:ext cx="1799559" cy="400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 altLang="es-CO" sz="2000" b="1" dirty="0"/>
              <a:t>Transparencia</a:t>
            </a:r>
          </a:p>
        </p:txBody>
      </p:sp>
      <p:sp>
        <p:nvSpPr>
          <p:cNvPr id="8" name="Text Box 5"/>
          <p:cNvSpPr txBox="1">
            <a:spLocks noChangeArrowheads="1"/>
          </p:cNvSpPr>
          <p:nvPr/>
        </p:nvSpPr>
        <p:spPr bwMode="auto">
          <a:xfrm>
            <a:off x="6012161" y="988194"/>
            <a:ext cx="1980219" cy="10772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 altLang="es-CO" sz="1600" b="1" dirty="0"/>
              <a:t>Eficiencia</a:t>
            </a:r>
          </a:p>
          <a:p>
            <a:pPr algn="ctr">
              <a:spcBef>
                <a:spcPct val="50000"/>
              </a:spcBef>
            </a:pPr>
            <a:r>
              <a:rPr lang="es-ES" altLang="es-CO" sz="1600" b="1" dirty="0"/>
              <a:t>Eficacia</a:t>
            </a:r>
          </a:p>
          <a:p>
            <a:pPr algn="ctr">
              <a:spcBef>
                <a:spcPct val="50000"/>
              </a:spcBef>
            </a:pPr>
            <a:r>
              <a:rPr lang="es-ES" altLang="es-CO" sz="1600" b="1" dirty="0"/>
              <a:t>Efectividad</a:t>
            </a:r>
          </a:p>
        </p:txBody>
      </p:sp>
      <p:sp>
        <p:nvSpPr>
          <p:cNvPr id="9" name="Text Box 6"/>
          <p:cNvSpPr txBox="1">
            <a:spLocks noChangeArrowheads="1"/>
          </p:cNvSpPr>
          <p:nvPr/>
        </p:nvSpPr>
        <p:spPr bwMode="auto">
          <a:xfrm>
            <a:off x="1151620" y="2377447"/>
            <a:ext cx="3034771" cy="227299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itchFamily="18" charset="0"/>
              </a:defRPr>
            </a:lvl1pPr>
            <a:lvl2pPr marL="914400" indent="-457200" eaLnBrk="0" hangingPunct="0">
              <a:defRPr sz="2400">
                <a:solidFill>
                  <a:schemeClr val="tx1"/>
                </a:solidFill>
                <a:latin typeface="Times New Roman" pitchFamily="18" charset="0"/>
              </a:defRPr>
            </a:lvl2pPr>
            <a:lvl3pPr marL="1371600" indent="-457200" eaLnBrk="0" hangingPunct="0">
              <a:defRPr sz="2400">
                <a:solidFill>
                  <a:schemeClr val="tx1"/>
                </a:solidFill>
                <a:latin typeface="Times New Roman" pitchFamily="18" charset="0"/>
              </a:defRPr>
            </a:lvl3pPr>
            <a:lvl4pPr marL="1828800" indent="-457200" eaLnBrk="0" hangingPunct="0">
              <a:defRPr sz="2400">
                <a:solidFill>
                  <a:schemeClr val="tx1"/>
                </a:solidFill>
                <a:latin typeface="Times New Roman" pitchFamily="18" charset="0"/>
              </a:defRPr>
            </a:lvl4pPr>
            <a:lvl5pPr marL="2286000" indent="-457200" eaLnBrk="0" hangingPunct="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buFontTx/>
              <a:buChar char="•"/>
            </a:pPr>
            <a:r>
              <a:rPr lang="es-ES" altLang="es-CO" sz="1667" b="1" dirty="0">
                <a:latin typeface="Arial" charset="0"/>
              </a:rPr>
              <a:t>Consideración de </a:t>
            </a:r>
            <a:r>
              <a:rPr lang="es-ES" altLang="es-CO" sz="1667" b="1" i="1" dirty="0">
                <a:latin typeface="Arial" charset="0"/>
              </a:rPr>
              <a:t>todos los </a:t>
            </a:r>
            <a:r>
              <a:rPr lang="es-ES" altLang="es-CO" sz="1667" b="1" i="1" dirty="0" err="1">
                <a:latin typeface="Arial" charset="0"/>
              </a:rPr>
              <a:t>stakeholders</a:t>
            </a:r>
            <a:r>
              <a:rPr lang="es-ES" altLang="es-CO" sz="1667" b="1" dirty="0">
                <a:latin typeface="Arial" charset="0"/>
              </a:rPr>
              <a:t>: instituciones, ciudadanos, terceros</a:t>
            </a:r>
          </a:p>
          <a:p>
            <a:pPr algn="just" eaLnBrk="1" hangingPunct="1">
              <a:spcBef>
                <a:spcPct val="50000"/>
              </a:spcBef>
              <a:buFontTx/>
              <a:buChar char="•"/>
            </a:pPr>
            <a:r>
              <a:rPr lang="es-ES" altLang="es-CO" sz="1667" b="1" i="1" dirty="0">
                <a:latin typeface="Arial" charset="0"/>
              </a:rPr>
              <a:t>Información</a:t>
            </a:r>
            <a:r>
              <a:rPr lang="es-ES" altLang="es-CO" sz="1667" b="1" dirty="0">
                <a:latin typeface="Arial" charset="0"/>
              </a:rPr>
              <a:t> completa, clara, oportuna y fácilmente accesible (Internet)</a:t>
            </a:r>
          </a:p>
        </p:txBody>
      </p:sp>
      <p:sp>
        <p:nvSpPr>
          <p:cNvPr id="10" name="Text Box 7"/>
          <p:cNvSpPr txBox="1">
            <a:spLocks noChangeArrowheads="1"/>
          </p:cNvSpPr>
          <p:nvPr/>
        </p:nvSpPr>
        <p:spPr bwMode="auto">
          <a:xfrm>
            <a:off x="4392724" y="2125100"/>
            <a:ext cx="3989275" cy="31709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defRPr sz="2400">
                <a:solidFill>
                  <a:schemeClr val="tx1"/>
                </a:solidFill>
                <a:latin typeface="Times New Roman" pitchFamily="18" charset="0"/>
              </a:defRPr>
            </a:lvl1pPr>
            <a:lvl2pPr marL="914400" indent="-457200" eaLnBrk="0" hangingPunct="0">
              <a:defRPr sz="2400">
                <a:solidFill>
                  <a:schemeClr val="tx1"/>
                </a:solidFill>
                <a:latin typeface="Times New Roman" pitchFamily="18" charset="0"/>
              </a:defRPr>
            </a:lvl2pPr>
            <a:lvl3pPr marL="1371600" indent="-457200" eaLnBrk="0" hangingPunct="0">
              <a:defRPr sz="2400">
                <a:solidFill>
                  <a:schemeClr val="tx1"/>
                </a:solidFill>
                <a:latin typeface="Times New Roman" pitchFamily="18" charset="0"/>
              </a:defRPr>
            </a:lvl3pPr>
            <a:lvl4pPr marL="1828800" indent="-457200" eaLnBrk="0" hangingPunct="0">
              <a:defRPr sz="2400">
                <a:solidFill>
                  <a:schemeClr val="tx1"/>
                </a:solidFill>
                <a:latin typeface="Times New Roman" pitchFamily="18" charset="0"/>
              </a:defRPr>
            </a:lvl4pPr>
            <a:lvl5pPr marL="2286000" indent="-457200" eaLnBrk="0" hangingPunct="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buFontTx/>
              <a:buChar char="•"/>
            </a:pPr>
            <a:r>
              <a:rPr lang="es-ES" altLang="es-CO" sz="1667" b="1" dirty="0">
                <a:latin typeface="Arial" charset="0"/>
              </a:rPr>
              <a:t>Introducción de nuevos conceptos y técnicas, como el </a:t>
            </a:r>
            <a:r>
              <a:rPr lang="es-ES" altLang="es-CO" sz="1667" b="1" i="1" dirty="0">
                <a:latin typeface="Arial" charset="0"/>
              </a:rPr>
              <a:t>benchmarking</a:t>
            </a:r>
            <a:r>
              <a:rPr lang="es-ES" altLang="es-CO" sz="1667" b="1" dirty="0">
                <a:latin typeface="Arial" charset="0"/>
              </a:rPr>
              <a:t> y las </a:t>
            </a:r>
            <a:r>
              <a:rPr lang="es-ES" altLang="es-CO" sz="1667" b="1" i="1" dirty="0">
                <a:latin typeface="Arial" charset="0"/>
              </a:rPr>
              <a:t>buenas prácticas</a:t>
            </a:r>
          </a:p>
          <a:p>
            <a:pPr algn="just" eaLnBrk="1" hangingPunct="1">
              <a:spcBef>
                <a:spcPct val="50000"/>
              </a:spcBef>
              <a:buFontTx/>
              <a:buChar char="•"/>
            </a:pPr>
            <a:r>
              <a:rPr lang="es-ES" altLang="es-CO" sz="1667" b="1" dirty="0">
                <a:latin typeface="Arial" charset="0"/>
              </a:rPr>
              <a:t>Situar en primer término otros valores diferentes a los mecanismos de mercado, ligados a la </a:t>
            </a:r>
            <a:r>
              <a:rPr lang="es-ES" altLang="es-CO" sz="1667" b="1" i="1" dirty="0">
                <a:latin typeface="Arial" charset="0"/>
              </a:rPr>
              <a:t>calidad</a:t>
            </a:r>
          </a:p>
          <a:p>
            <a:pPr algn="just" eaLnBrk="1" hangingPunct="1">
              <a:spcBef>
                <a:spcPct val="50000"/>
              </a:spcBef>
              <a:buFontTx/>
              <a:buChar char="•"/>
            </a:pPr>
            <a:r>
              <a:rPr lang="es-ES" altLang="es-CO" sz="1667" b="1" dirty="0">
                <a:latin typeface="Arial" charset="0"/>
              </a:rPr>
              <a:t>Importancia fundamental de la </a:t>
            </a:r>
            <a:r>
              <a:rPr lang="es-ES" altLang="es-CO" sz="1667" b="1" i="1" dirty="0">
                <a:latin typeface="Arial" charset="0"/>
              </a:rPr>
              <a:t>comparación</a:t>
            </a:r>
            <a:r>
              <a:rPr lang="es-ES" altLang="es-CO" sz="1667" b="1" dirty="0">
                <a:latin typeface="Arial" charset="0"/>
              </a:rPr>
              <a:t> de prácticas, políticas y actuaciones</a:t>
            </a:r>
          </a:p>
        </p:txBody>
      </p:sp>
      <p:sp>
        <p:nvSpPr>
          <p:cNvPr id="11" name="AutoShape 9"/>
          <p:cNvSpPr>
            <a:spLocks noChangeArrowheads="1"/>
          </p:cNvSpPr>
          <p:nvPr/>
        </p:nvSpPr>
        <p:spPr bwMode="auto">
          <a:xfrm>
            <a:off x="3251729" y="1306794"/>
            <a:ext cx="420688" cy="350573"/>
          </a:xfrm>
          <a:prstGeom prst="rightArrow">
            <a:avLst>
              <a:gd name="adj1" fmla="val 50000"/>
              <a:gd name="adj2" fmla="val 30000"/>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917"/>
          </a:p>
        </p:txBody>
      </p:sp>
      <p:sp>
        <p:nvSpPr>
          <p:cNvPr id="12" name="AutoShape 10"/>
          <p:cNvSpPr>
            <a:spLocks noChangeArrowheads="1"/>
          </p:cNvSpPr>
          <p:nvPr/>
        </p:nvSpPr>
        <p:spPr bwMode="auto">
          <a:xfrm>
            <a:off x="5412094" y="1379554"/>
            <a:ext cx="484188" cy="277813"/>
          </a:xfrm>
          <a:prstGeom prst="leftArrow">
            <a:avLst>
              <a:gd name="adj1" fmla="val 50000"/>
              <a:gd name="adj2" fmla="val 43571"/>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917"/>
          </a:p>
        </p:txBody>
      </p:sp>
      <p:sp>
        <p:nvSpPr>
          <p:cNvPr id="13" name="AutoShape 11"/>
          <p:cNvSpPr>
            <a:spLocks noChangeArrowheads="1"/>
          </p:cNvSpPr>
          <p:nvPr/>
        </p:nvSpPr>
        <p:spPr bwMode="auto">
          <a:xfrm flipV="1">
            <a:off x="8446719" y="757266"/>
            <a:ext cx="445761" cy="3863847"/>
          </a:xfrm>
          <a:prstGeom prst="curvedLeftArrow">
            <a:avLst>
              <a:gd name="adj1" fmla="val 195859"/>
              <a:gd name="adj2" fmla="val 391717"/>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917"/>
          </a:p>
        </p:txBody>
      </p:sp>
      <p:sp>
        <p:nvSpPr>
          <p:cNvPr id="14" name="AutoShape 12"/>
          <p:cNvSpPr>
            <a:spLocks noChangeArrowheads="1"/>
          </p:cNvSpPr>
          <p:nvPr/>
        </p:nvSpPr>
        <p:spPr bwMode="auto">
          <a:xfrm flipV="1">
            <a:off x="791580" y="817273"/>
            <a:ext cx="329406" cy="3480387"/>
          </a:xfrm>
          <a:prstGeom prst="curvedRightArrow">
            <a:avLst>
              <a:gd name="adj1" fmla="val 196305"/>
              <a:gd name="adj2" fmla="val 392611"/>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917"/>
          </a:p>
        </p:txBody>
      </p:sp>
    </p:spTree>
    <p:extLst>
      <p:ext uri="{BB962C8B-B14F-4D97-AF65-F5344CB8AC3E}">
        <p14:creationId xmlns:p14="http://schemas.microsoft.com/office/powerpoint/2010/main" val="47791446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22</a:t>
            </a:fld>
            <a:endParaRPr lang="es-ES_tradnl" dirty="0"/>
          </a:p>
        </p:txBody>
      </p:sp>
      <p:pic>
        <p:nvPicPr>
          <p:cNvPr id="5" name="Imagen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6511" y="1066860"/>
            <a:ext cx="1764143" cy="2158052"/>
          </a:xfrm>
          <a:prstGeom prst="rect">
            <a:avLst/>
          </a:prstGeom>
          <a:effectLst>
            <a:glow rad="139700">
              <a:schemeClr val="accent3">
                <a:satMod val="175000"/>
                <a:alpha val="40000"/>
              </a:schemeClr>
            </a:glow>
          </a:effectLst>
        </p:spPr>
      </p:pic>
      <p:pic>
        <p:nvPicPr>
          <p:cNvPr id="6" name="Imagen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71800" y="217208"/>
            <a:ext cx="5460607" cy="4920546"/>
          </a:xfrm>
          <a:prstGeom prst="rect">
            <a:avLst/>
          </a:prstGeom>
        </p:spPr>
      </p:pic>
      <p:sp>
        <p:nvSpPr>
          <p:cNvPr id="7" name="Flecha doblada 8"/>
          <p:cNvSpPr/>
          <p:nvPr/>
        </p:nvSpPr>
        <p:spPr>
          <a:xfrm rot="16200000">
            <a:off x="1609397" y="3036376"/>
            <a:ext cx="741367" cy="1301148"/>
          </a:xfrm>
          <a:prstGeom prst="bentArrow">
            <a:avLst/>
          </a:prstGeom>
          <a:solidFill>
            <a:schemeClr val="bg1">
              <a:lumMod val="50000"/>
            </a:schemeClr>
          </a:solidFill>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917">
              <a:solidFill>
                <a:schemeClr val="tx1"/>
              </a:solidFill>
            </a:endParaRPr>
          </a:p>
        </p:txBody>
      </p:sp>
    </p:spTree>
    <p:extLst>
      <p:ext uri="{BB962C8B-B14F-4D97-AF65-F5344CB8AC3E}">
        <p14:creationId xmlns:p14="http://schemas.microsoft.com/office/powerpoint/2010/main" val="18490941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02221" y="409228"/>
            <a:ext cx="3261667" cy="4492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accent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Imagen 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19872" y="125760"/>
            <a:ext cx="5724128" cy="558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31781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24</a:t>
            </a:fld>
            <a:endParaRPr lang="es-ES_tradnl" dirty="0"/>
          </a:p>
        </p:txBody>
      </p:sp>
      <p:pic>
        <p:nvPicPr>
          <p:cNvPr id="3686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91580" y="877280"/>
            <a:ext cx="3300367" cy="42467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accent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28" name="Picture 8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11893" y="95044"/>
            <a:ext cx="4770107" cy="5462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87934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25</a:t>
            </a:fld>
            <a:endParaRPr lang="es-ES_tradnl" dirty="0"/>
          </a:p>
        </p:txBody>
      </p:sp>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2330624"/>
            <a:ext cx="9144000" cy="3384376"/>
          </a:xfrm>
          <a:prstGeom prst="rect">
            <a:avLst/>
          </a:prstGeom>
        </p:spPr>
      </p:pic>
      <p:sp>
        <p:nvSpPr>
          <p:cNvPr id="5" name="CuadroTexto 4"/>
          <p:cNvSpPr txBox="1"/>
          <p:nvPr/>
        </p:nvSpPr>
        <p:spPr>
          <a:xfrm>
            <a:off x="762000" y="0"/>
            <a:ext cx="7620000" cy="2208297"/>
          </a:xfrm>
          <a:prstGeom prst="rect">
            <a:avLst/>
          </a:prstGeom>
          <a:noFill/>
        </p:spPr>
        <p:txBody>
          <a:bodyPr wrap="square" rtlCol="0">
            <a:spAutoFit/>
          </a:bodyPr>
          <a:lstStyle/>
          <a:p>
            <a:pPr algn="ctr"/>
            <a:r>
              <a:rPr lang="es-CO" sz="2750" b="1" dirty="0">
                <a:latin typeface="+mn-lt"/>
              </a:rPr>
              <a:t>Estados Contables Consolidados</a:t>
            </a:r>
          </a:p>
          <a:p>
            <a:pPr algn="ctr"/>
            <a:r>
              <a:rPr lang="es-CO" sz="2750" b="1" dirty="0">
                <a:latin typeface="+mn-lt"/>
              </a:rPr>
              <a:t>NIVEL NACIONAL</a:t>
            </a:r>
          </a:p>
          <a:p>
            <a:pPr algn="ctr"/>
            <a:r>
              <a:rPr lang="es-CO" sz="2750" b="1" dirty="0">
                <a:latin typeface="+mn-lt"/>
              </a:rPr>
              <a:t>NIVEL TERRITORIAL</a:t>
            </a:r>
          </a:p>
          <a:p>
            <a:pPr algn="ctr"/>
            <a:r>
              <a:rPr lang="es-CO" sz="2750" b="1" dirty="0">
                <a:latin typeface="+mn-lt"/>
              </a:rPr>
              <a:t>SECTOR PÚBLICO</a:t>
            </a:r>
          </a:p>
          <a:p>
            <a:pPr algn="ctr"/>
            <a:r>
              <a:rPr lang="es-CO" sz="2750" b="1" dirty="0">
                <a:latin typeface="+mn-lt"/>
              </a:rPr>
              <a:t>A 31 de diciembre 2015</a:t>
            </a:r>
          </a:p>
        </p:txBody>
      </p:sp>
    </p:spTree>
    <p:extLst>
      <p:ext uri="{BB962C8B-B14F-4D97-AF65-F5344CB8AC3E}">
        <p14:creationId xmlns:p14="http://schemas.microsoft.com/office/powerpoint/2010/main" val="350130943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26</a:t>
            </a:fld>
            <a:endParaRPr lang="es-ES_tradnl" dirty="0"/>
          </a:p>
        </p:txBody>
      </p:sp>
      <p:pic>
        <p:nvPicPr>
          <p:cNvPr id="5" name="Imagen 4"/>
          <p:cNvPicPr/>
          <p:nvPr/>
        </p:nvPicPr>
        <p:blipFill>
          <a:blip r:embed="rId2">
            <a:extLst>
              <a:ext uri="{28A0092B-C50C-407E-A947-70E740481C1C}">
                <a14:useLocalDpi xmlns:a14="http://schemas.microsoft.com/office/drawing/2010/main"/>
              </a:ext>
            </a:extLst>
          </a:blip>
          <a:srcRect/>
          <a:stretch>
            <a:fillRect/>
          </a:stretch>
        </p:blipFill>
        <p:spPr bwMode="auto">
          <a:xfrm>
            <a:off x="179512" y="49188"/>
            <a:ext cx="8712968" cy="4968552"/>
          </a:xfrm>
          <a:prstGeom prst="rect">
            <a:avLst/>
          </a:prstGeom>
          <a:noFill/>
          <a:ln>
            <a:solidFill>
              <a:schemeClr val="tx1"/>
            </a:solidFill>
          </a:ln>
        </p:spPr>
      </p:pic>
    </p:spTree>
    <p:extLst>
      <p:ext uri="{BB962C8B-B14F-4D97-AF65-F5344CB8AC3E}">
        <p14:creationId xmlns:p14="http://schemas.microsoft.com/office/powerpoint/2010/main" val="2361087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27</a:t>
            </a:fld>
            <a:endParaRPr lang="es-ES_tradnl" dirty="0"/>
          </a:p>
        </p:txBody>
      </p:sp>
      <p:pic>
        <p:nvPicPr>
          <p:cNvPr id="5" name="Imagen 4"/>
          <p:cNvPicPr/>
          <p:nvPr/>
        </p:nvPicPr>
        <p:blipFill>
          <a:blip r:embed="rId2">
            <a:extLst>
              <a:ext uri="{28A0092B-C50C-407E-A947-70E740481C1C}">
                <a14:useLocalDpi xmlns:a14="http://schemas.microsoft.com/office/drawing/2010/main"/>
              </a:ext>
            </a:extLst>
          </a:blip>
          <a:srcRect/>
          <a:stretch>
            <a:fillRect/>
          </a:stretch>
        </p:blipFill>
        <p:spPr bwMode="auto">
          <a:xfrm>
            <a:off x="0" y="49189"/>
            <a:ext cx="9036496" cy="4896543"/>
          </a:xfrm>
          <a:prstGeom prst="rect">
            <a:avLst/>
          </a:prstGeom>
          <a:noFill/>
          <a:ln>
            <a:solidFill>
              <a:schemeClr val="tx1"/>
            </a:solidFill>
          </a:ln>
        </p:spPr>
      </p:pic>
    </p:spTree>
    <p:extLst>
      <p:ext uri="{BB962C8B-B14F-4D97-AF65-F5344CB8AC3E}">
        <p14:creationId xmlns:p14="http://schemas.microsoft.com/office/powerpoint/2010/main" val="71803837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4 Título"/>
          <p:cNvSpPr>
            <a:spLocks noGrp="1"/>
          </p:cNvSpPr>
          <p:nvPr>
            <p:ph type="ctrTitle"/>
          </p:nvPr>
        </p:nvSpPr>
        <p:spPr bwMode="auto">
          <a:xfrm>
            <a:off x="-108520" y="614507"/>
            <a:ext cx="4651417" cy="600067"/>
          </a:xfrm>
          <a:noFill/>
          <a:ln w="9525">
            <a:noFill/>
            <a:miter lim="800000"/>
            <a:headEnd/>
            <a:tailEnd/>
          </a:ln>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noAutofit/>
          </a:bodyPr>
          <a:lstStyle/>
          <a:p>
            <a:pPr algn="ctr"/>
            <a:r>
              <a:rPr lang="es-ES" sz="1667" dirty="0">
                <a:cs typeface="Times New Roman" pitchFamily="18" charset="0"/>
              </a:rPr>
              <a:t>Estrategia de Convergencia de la</a:t>
            </a:r>
            <a:br>
              <a:rPr lang="es-ES" sz="1667" dirty="0">
                <a:cs typeface="Times New Roman" pitchFamily="18" charset="0"/>
              </a:rPr>
            </a:br>
            <a:r>
              <a:rPr lang="es-ES" sz="1667" dirty="0">
                <a:cs typeface="Times New Roman" pitchFamily="18" charset="0"/>
              </a:rPr>
              <a:t>Regulación Contable Pública</a:t>
            </a:r>
            <a:endParaRPr lang="es-ES" altLang="es-ES" sz="1667" dirty="0"/>
          </a:p>
        </p:txBody>
      </p:sp>
      <p:sp>
        <p:nvSpPr>
          <p:cNvPr id="4" name="3 Marcador de número de diapositiva"/>
          <p:cNvSpPr>
            <a:spLocks noGrp="1"/>
          </p:cNvSpPr>
          <p:nvPr>
            <p:ph type="sldNum" sz="quarter" idx="4294967295"/>
          </p:nvPr>
        </p:nvSpPr>
        <p:spPr>
          <a:xfrm>
            <a:off x="125413" y="5387975"/>
            <a:ext cx="1905000" cy="269875"/>
          </a:xfrm>
          <a:prstGeom prst="rect">
            <a:avLst/>
          </a:prstGeom>
        </p:spPr>
        <p:txBody>
          <a:bodyPr/>
          <a:lstStyle/>
          <a:p>
            <a:pPr>
              <a:defRPr/>
            </a:pPr>
            <a:fld id="{A734510A-6B79-433E-8C0E-44E491A537AF}" type="slidenum">
              <a:rPr lang="es-ES_tradnl"/>
              <a:pPr>
                <a:defRPr/>
              </a:pPr>
              <a:t>28</a:t>
            </a:fld>
            <a:endParaRPr lang="es-ES_tradnl" dirty="0"/>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51987" y="2078082"/>
            <a:ext cx="4110457" cy="3899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bwMode="auto">
          <a:xfrm>
            <a:off x="5436096" y="4268404"/>
            <a:ext cx="2016224" cy="245280"/>
          </a:xfrm>
          <a:prstGeom prst="rect">
            <a:avLst/>
          </a:prstGeom>
          <a:solidFill>
            <a:schemeClr val="bg1"/>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r>
              <a:rPr lang="es-CO" sz="1667" dirty="0">
                <a:latin typeface="Times New Roman" pitchFamily="18" charset="0"/>
              </a:rPr>
              <a:t>          </a:t>
            </a:r>
            <a:r>
              <a:rPr lang="es-CO" sz="1667" b="1" dirty="0">
                <a:solidFill>
                  <a:schemeClr val="accent2">
                    <a:lumMod val="50000"/>
                  </a:schemeClr>
                </a:solidFill>
                <a:latin typeface="Times New Roman" pitchFamily="18" charset="0"/>
              </a:rPr>
              <a:t>NICSP</a:t>
            </a:r>
          </a:p>
        </p:txBody>
      </p:sp>
      <p:pic>
        <p:nvPicPr>
          <p:cNvPr id="11" name="Imagen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92013" y="277214"/>
            <a:ext cx="3600400" cy="1920213"/>
          </a:xfrm>
          <a:prstGeom prst="rect">
            <a:avLst/>
          </a:prstGeom>
          <a:ln>
            <a:solidFill>
              <a:schemeClr val="bg1"/>
            </a:solidFill>
          </a:ln>
          <a:effectLst>
            <a:glow rad="139700">
              <a:srgbClr val="809EC2">
                <a:satMod val="175000"/>
                <a:alpha val="40000"/>
              </a:srgbClr>
            </a:glow>
            <a:outerShdw blurRad="50800" dist="38100" algn="l" rotWithShape="0">
              <a:prstClr val="black">
                <a:alpha val="40000"/>
              </a:prstClr>
            </a:outerShdw>
          </a:effectLst>
        </p:spPr>
      </p:pic>
      <p:pic>
        <p:nvPicPr>
          <p:cNvPr id="1028" name="Picture 4" descr="http://www.enciclopediacolombiana.com/enciclopediacolombiana/departamentos/mapa_colombia_jpg.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1600" y="1237320"/>
            <a:ext cx="3120347" cy="4420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0049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wipe(left)">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a:xfrm>
            <a:off x="125413" y="4486524"/>
            <a:ext cx="1905000" cy="269875"/>
          </a:xfrm>
        </p:spPr>
        <p:txBody>
          <a:bodyPr/>
          <a:lstStyle/>
          <a:p>
            <a:pPr>
              <a:defRPr/>
            </a:pPr>
            <a:fld id="{AEB14108-B812-43B4-9694-255BBB9249A7}" type="slidenum">
              <a:rPr lang="es-ES_tradnl" smtClean="0"/>
              <a:pPr>
                <a:defRPr/>
              </a:pPr>
              <a:t>29</a:t>
            </a:fld>
            <a:endParaRPr lang="es-ES_tradnl" dirty="0"/>
          </a:p>
        </p:txBody>
      </p:sp>
      <p:pic>
        <p:nvPicPr>
          <p:cNvPr id="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2654" y="1109734"/>
            <a:ext cx="2293678" cy="1440160"/>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113" y="2623208"/>
            <a:ext cx="2360228" cy="1253872"/>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459" y="3983608"/>
            <a:ext cx="2528137" cy="1371620"/>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14 Grupo"/>
          <p:cNvGrpSpPr>
            <a:grpSpLocks/>
          </p:cNvGrpSpPr>
          <p:nvPr/>
        </p:nvGrpSpPr>
        <p:grpSpPr bwMode="auto">
          <a:xfrm>
            <a:off x="3364705" y="1129308"/>
            <a:ext cx="5740769" cy="4503099"/>
            <a:chOff x="2039479" y="2050761"/>
            <a:chExt cx="5318334" cy="4412296"/>
          </a:xfrm>
        </p:grpSpPr>
        <p:sp>
          <p:nvSpPr>
            <p:cNvPr id="11" name="11 Forma libre"/>
            <p:cNvSpPr/>
            <p:nvPr/>
          </p:nvSpPr>
          <p:spPr>
            <a:xfrm>
              <a:off x="2039479" y="2050761"/>
              <a:ext cx="5318334" cy="448017"/>
            </a:xfrm>
            <a:custGeom>
              <a:avLst/>
              <a:gdLst>
                <a:gd name="connsiteX0" fmla="*/ 0 w 2610000"/>
                <a:gd name="connsiteY0" fmla="*/ 0 h 650919"/>
                <a:gd name="connsiteX1" fmla="*/ 2610000 w 2610000"/>
                <a:gd name="connsiteY1" fmla="*/ 0 h 650919"/>
                <a:gd name="connsiteX2" fmla="*/ 2610000 w 2610000"/>
                <a:gd name="connsiteY2" fmla="*/ 650919 h 650919"/>
                <a:gd name="connsiteX3" fmla="*/ 0 w 2610000"/>
                <a:gd name="connsiteY3" fmla="*/ 650919 h 650919"/>
                <a:gd name="connsiteX4" fmla="*/ 0 w 261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000" h="650919">
                  <a:moveTo>
                    <a:pt x="0" y="0"/>
                  </a:moveTo>
                  <a:lnTo>
                    <a:pt x="2610000" y="0"/>
                  </a:lnTo>
                  <a:lnTo>
                    <a:pt x="2610000" y="650919"/>
                  </a:lnTo>
                  <a:lnTo>
                    <a:pt x="0" y="650919"/>
                  </a:lnTo>
                  <a:lnTo>
                    <a:pt x="0" y="0"/>
                  </a:lnTo>
                  <a:close/>
                </a:path>
              </a:pathLst>
            </a:custGeom>
            <a:solidFill>
              <a:schemeClr val="accent1">
                <a:lumMod val="20000"/>
                <a:lumOff val="80000"/>
              </a:schemeClr>
            </a:solidFill>
            <a:ln>
              <a:solidFill>
                <a:schemeClr val="tx1"/>
              </a:solidFill>
            </a:ln>
            <a:effectLst>
              <a:glow rad="635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500" b="1" dirty="0">
                  <a:solidFill>
                    <a:srgbClr val="000000"/>
                  </a:solidFill>
                </a:rPr>
                <a:t>Países en desarrollo y países en transición</a:t>
              </a:r>
              <a:endParaRPr lang="es-CO" sz="2500" b="1" dirty="0">
                <a:solidFill>
                  <a:srgbClr val="000000"/>
                </a:solidFill>
              </a:endParaRPr>
            </a:p>
          </p:txBody>
        </p:sp>
        <p:sp>
          <p:nvSpPr>
            <p:cNvPr id="12" name="12 Forma libre"/>
            <p:cNvSpPr/>
            <p:nvPr/>
          </p:nvSpPr>
          <p:spPr>
            <a:xfrm>
              <a:off x="2047029" y="2699322"/>
              <a:ext cx="5292566" cy="489981"/>
            </a:xfrm>
            <a:custGeom>
              <a:avLst/>
              <a:gdLst>
                <a:gd name="connsiteX0" fmla="*/ 0 w 2385000"/>
                <a:gd name="connsiteY0" fmla="*/ 0 h 650919"/>
                <a:gd name="connsiteX1" fmla="*/ 2385000 w 2385000"/>
                <a:gd name="connsiteY1" fmla="*/ 0 h 650919"/>
                <a:gd name="connsiteX2" fmla="*/ 2385000 w 2385000"/>
                <a:gd name="connsiteY2" fmla="*/ 650919 h 650919"/>
                <a:gd name="connsiteX3" fmla="*/ 0 w 2385000"/>
                <a:gd name="connsiteY3" fmla="*/ 650919 h 650919"/>
                <a:gd name="connsiteX4" fmla="*/ 0 w 238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5000" h="650919">
                  <a:moveTo>
                    <a:pt x="0" y="0"/>
                  </a:moveTo>
                  <a:lnTo>
                    <a:pt x="2385000" y="0"/>
                  </a:lnTo>
                  <a:lnTo>
                    <a:pt x="2385000" y="650919"/>
                  </a:lnTo>
                  <a:lnTo>
                    <a:pt x="0" y="650919"/>
                  </a:lnTo>
                  <a:lnTo>
                    <a:pt x="0" y="0"/>
                  </a:lnTo>
                  <a:close/>
                </a:path>
              </a:pathLst>
            </a:custGeom>
            <a:solidFill>
              <a:schemeClr val="accent1">
                <a:lumMod val="20000"/>
                <a:lumOff val="80000"/>
              </a:schemeClr>
            </a:solidFill>
            <a:ln>
              <a:solidFill>
                <a:schemeClr val="tx1"/>
              </a:solidFill>
            </a:ln>
            <a:effectLst>
              <a:glow rad="1016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500" b="1" dirty="0">
                  <a:solidFill>
                    <a:srgbClr val="000000"/>
                  </a:solidFill>
                </a:rPr>
                <a:t>Modifican sus Modelos Contables</a:t>
              </a:r>
              <a:endParaRPr lang="es-CO" sz="2500" b="1" dirty="0">
                <a:solidFill>
                  <a:srgbClr val="000000"/>
                </a:solidFill>
              </a:endParaRPr>
            </a:p>
          </p:txBody>
        </p:sp>
        <p:sp>
          <p:nvSpPr>
            <p:cNvPr id="13" name="13 Forma libre"/>
            <p:cNvSpPr/>
            <p:nvPr/>
          </p:nvSpPr>
          <p:spPr>
            <a:xfrm>
              <a:off x="2075642" y="3342301"/>
              <a:ext cx="5263954" cy="371527"/>
            </a:xfrm>
            <a:custGeom>
              <a:avLst/>
              <a:gdLst>
                <a:gd name="connsiteX0" fmla="*/ 0 w 2025000"/>
                <a:gd name="connsiteY0" fmla="*/ 0 h 650919"/>
                <a:gd name="connsiteX1" fmla="*/ 2025000 w 2025000"/>
                <a:gd name="connsiteY1" fmla="*/ 0 h 650919"/>
                <a:gd name="connsiteX2" fmla="*/ 2025000 w 2025000"/>
                <a:gd name="connsiteY2" fmla="*/ 650919 h 650919"/>
                <a:gd name="connsiteX3" fmla="*/ 0 w 2025000"/>
                <a:gd name="connsiteY3" fmla="*/ 650919 h 650919"/>
                <a:gd name="connsiteX4" fmla="*/ 0 w 202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000" h="650919">
                  <a:moveTo>
                    <a:pt x="0" y="0"/>
                  </a:moveTo>
                  <a:lnTo>
                    <a:pt x="2025000" y="0"/>
                  </a:lnTo>
                  <a:lnTo>
                    <a:pt x="2025000" y="650919"/>
                  </a:lnTo>
                  <a:lnTo>
                    <a:pt x="0" y="650919"/>
                  </a:lnTo>
                  <a:lnTo>
                    <a:pt x="0" y="0"/>
                  </a:lnTo>
                  <a:close/>
                </a:path>
              </a:pathLst>
            </a:custGeom>
            <a:solidFill>
              <a:schemeClr val="accent1">
                <a:lumMod val="20000"/>
                <a:lumOff val="80000"/>
              </a:schemeClr>
            </a:solidFill>
            <a:ln>
              <a:solidFill>
                <a:schemeClr val="tx1"/>
              </a:solidFill>
            </a:ln>
            <a:effectLst>
              <a:glow rad="1016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500" b="1" dirty="0">
                  <a:solidFill>
                    <a:srgbClr val="000000"/>
                  </a:solidFill>
                </a:rPr>
                <a:t>Configurados a sus necesidades</a:t>
              </a:r>
              <a:endParaRPr lang="es-CO" sz="2500" b="1" dirty="0">
                <a:solidFill>
                  <a:srgbClr val="000000"/>
                </a:solidFill>
              </a:endParaRPr>
            </a:p>
          </p:txBody>
        </p:sp>
        <p:sp>
          <p:nvSpPr>
            <p:cNvPr id="14" name="14 Forma libre"/>
            <p:cNvSpPr/>
            <p:nvPr/>
          </p:nvSpPr>
          <p:spPr>
            <a:xfrm>
              <a:off x="2075642" y="3878687"/>
              <a:ext cx="5263954" cy="682086"/>
            </a:xfrm>
            <a:custGeom>
              <a:avLst/>
              <a:gdLst>
                <a:gd name="connsiteX0" fmla="*/ 0 w 4680000"/>
                <a:gd name="connsiteY0" fmla="*/ 0 h 650919"/>
                <a:gd name="connsiteX1" fmla="*/ 4680000 w 4680000"/>
                <a:gd name="connsiteY1" fmla="*/ 0 h 650919"/>
                <a:gd name="connsiteX2" fmla="*/ 4680000 w 4680000"/>
                <a:gd name="connsiteY2" fmla="*/ 650919 h 650919"/>
                <a:gd name="connsiteX3" fmla="*/ 0 w 4680000"/>
                <a:gd name="connsiteY3" fmla="*/ 650919 h 650919"/>
                <a:gd name="connsiteX4" fmla="*/ 0 w 468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000" h="650919">
                  <a:moveTo>
                    <a:pt x="0" y="0"/>
                  </a:moveTo>
                  <a:lnTo>
                    <a:pt x="4680000" y="0"/>
                  </a:lnTo>
                  <a:lnTo>
                    <a:pt x="4680000" y="650919"/>
                  </a:lnTo>
                  <a:lnTo>
                    <a:pt x="0" y="650919"/>
                  </a:lnTo>
                  <a:lnTo>
                    <a:pt x="0" y="0"/>
                  </a:lnTo>
                  <a:close/>
                </a:path>
              </a:pathLst>
            </a:custGeom>
            <a:solidFill>
              <a:schemeClr val="accent1">
                <a:lumMod val="20000"/>
                <a:lumOff val="80000"/>
              </a:schemeClr>
            </a:solidFill>
            <a:ln>
              <a:solidFill>
                <a:schemeClr val="tx1"/>
              </a:solidFill>
            </a:ln>
            <a:effectLst>
              <a:glow rad="1016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a:lnSpc>
                  <a:spcPct val="90000"/>
                </a:lnSpc>
                <a:spcAft>
                  <a:spcPct val="35000"/>
                </a:spcAft>
                <a:defRPr/>
              </a:pPr>
              <a:r>
                <a:rPr lang="es-ES" sz="2500" b="1" dirty="0">
                  <a:solidFill>
                    <a:srgbClr val="000000"/>
                  </a:solidFill>
                </a:rPr>
                <a:t>Procesos de Adopción, Convergencia, Armonización, Adaptación</a:t>
              </a:r>
              <a:endParaRPr lang="es-CO" sz="2500" b="1" dirty="0">
                <a:solidFill>
                  <a:srgbClr val="000000"/>
                </a:solidFill>
              </a:endParaRPr>
            </a:p>
          </p:txBody>
        </p:sp>
        <p:sp>
          <p:nvSpPr>
            <p:cNvPr id="15" name="15 Forma libre"/>
            <p:cNvSpPr/>
            <p:nvPr/>
          </p:nvSpPr>
          <p:spPr>
            <a:xfrm>
              <a:off x="2075642" y="4721153"/>
              <a:ext cx="5263954" cy="406168"/>
            </a:xfrm>
            <a:custGeom>
              <a:avLst/>
              <a:gdLst>
                <a:gd name="connsiteX0" fmla="*/ 0 w 2340000"/>
                <a:gd name="connsiteY0" fmla="*/ 0 h 650919"/>
                <a:gd name="connsiteX1" fmla="*/ 2340000 w 2340000"/>
                <a:gd name="connsiteY1" fmla="*/ 0 h 650919"/>
                <a:gd name="connsiteX2" fmla="*/ 2340000 w 2340000"/>
                <a:gd name="connsiteY2" fmla="*/ 650919 h 650919"/>
                <a:gd name="connsiteX3" fmla="*/ 0 w 2340000"/>
                <a:gd name="connsiteY3" fmla="*/ 650919 h 650919"/>
                <a:gd name="connsiteX4" fmla="*/ 0 w 234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650919">
                  <a:moveTo>
                    <a:pt x="0" y="0"/>
                  </a:moveTo>
                  <a:lnTo>
                    <a:pt x="2340000" y="0"/>
                  </a:lnTo>
                  <a:lnTo>
                    <a:pt x="2340000" y="650919"/>
                  </a:lnTo>
                  <a:lnTo>
                    <a:pt x="0" y="650919"/>
                  </a:lnTo>
                  <a:lnTo>
                    <a:pt x="0" y="0"/>
                  </a:lnTo>
                  <a:close/>
                </a:path>
              </a:pathLst>
            </a:custGeom>
            <a:solidFill>
              <a:schemeClr val="accent1">
                <a:lumMod val="20000"/>
                <a:lumOff val="80000"/>
              </a:schemeClr>
            </a:solidFill>
            <a:ln>
              <a:solidFill>
                <a:schemeClr val="tx1"/>
              </a:solidFill>
            </a:ln>
            <a:effectLst>
              <a:glow rad="1016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500" b="1" dirty="0">
                  <a:solidFill>
                    <a:srgbClr val="000000"/>
                  </a:solidFill>
                </a:rPr>
                <a:t>Modelos Contables Homogéneos</a:t>
              </a:r>
              <a:endParaRPr lang="es-CO" sz="2500" b="1" dirty="0">
                <a:solidFill>
                  <a:srgbClr val="000000"/>
                </a:solidFill>
              </a:endParaRPr>
            </a:p>
          </p:txBody>
        </p:sp>
        <p:sp>
          <p:nvSpPr>
            <p:cNvPr id="16" name="16 Forma libre"/>
            <p:cNvSpPr/>
            <p:nvPr/>
          </p:nvSpPr>
          <p:spPr>
            <a:xfrm>
              <a:off x="2075642" y="5277404"/>
              <a:ext cx="5263954" cy="458129"/>
            </a:xfrm>
            <a:custGeom>
              <a:avLst/>
              <a:gdLst>
                <a:gd name="connsiteX0" fmla="*/ 0 w 1755000"/>
                <a:gd name="connsiteY0" fmla="*/ 0 h 650919"/>
                <a:gd name="connsiteX1" fmla="*/ 1755000 w 1755000"/>
                <a:gd name="connsiteY1" fmla="*/ 0 h 650919"/>
                <a:gd name="connsiteX2" fmla="*/ 1755000 w 1755000"/>
                <a:gd name="connsiteY2" fmla="*/ 650919 h 650919"/>
                <a:gd name="connsiteX3" fmla="*/ 0 w 1755000"/>
                <a:gd name="connsiteY3" fmla="*/ 650919 h 650919"/>
                <a:gd name="connsiteX4" fmla="*/ 0 w 175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000" h="650919">
                  <a:moveTo>
                    <a:pt x="0" y="0"/>
                  </a:moveTo>
                  <a:lnTo>
                    <a:pt x="1755000" y="0"/>
                  </a:lnTo>
                  <a:lnTo>
                    <a:pt x="1755000" y="650919"/>
                  </a:lnTo>
                  <a:lnTo>
                    <a:pt x="0" y="650919"/>
                  </a:lnTo>
                  <a:lnTo>
                    <a:pt x="0" y="0"/>
                  </a:lnTo>
                  <a:close/>
                </a:path>
              </a:pathLst>
            </a:custGeom>
            <a:solidFill>
              <a:schemeClr val="accent1">
                <a:lumMod val="20000"/>
                <a:lumOff val="80000"/>
              </a:schemeClr>
            </a:solidFill>
            <a:ln>
              <a:solidFill>
                <a:schemeClr val="tx1"/>
              </a:solidFill>
            </a:ln>
            <a:effectLst>
              <a:glow rad="635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500" b="1" dirty="0">
                  <a:solidFill>
                    <a:schemeClr val="tx1"/>
                  </a:solidFill>
                </a:rPr>
                <a:t>Vinculados al Capital Global</a:t>
              </a:r>
              <a:endParaRPr lang="es-CO" sz="2500" b="1" dirty="0">
                <a:solidFill>
                  <a:schemeClr val="tx1"/>
                </a:solidFill>
              </a:endParaRPr>
            </a:p>
          </p:txBody>
        </p:sp>
        <p:sp>
          <p:nvSpPr>
            <p:cNvPr id="17" name="17 Forma libre"/>
            <p:cNvSpPr/>
            <p:nvPr/>
          </p:nvSpPr>
          <p:spPr>
            <a:xfrm>
              <a:off x="2061913" y="5873212"/>
              <a:ext cx="5277683" cy="589845"/>
            </a:xfrm>
            <a:custGeom>
              <a:avLst/>
              <a:gdLst>
                <a:gd name="connsiteX0" fmla="*/ 0 w 3510000"/>
                <a:gd name="connsiteY0" fmla="*/ 0 h 650919"/>
                <a:gd name="connsiteX1" fmla="*/ 3510000 w 3510000"/>
                <a:gd name="connsiteY1" fmla="*/ 0 h 650919"/>
                <a:gd name="connsiteX2" fmla="*/ 3510000 w 3510000"/>
                <a:gd name="connsiteY2" fmla="*/ 650919 h 650919"/>
                <a:gd name="connsiteX3" fmla="*/ 0 w 3510000"/>
                <a:gd name="connsiteY3" fmla="*/ 650919 h 650919"/>
                <a:gd name="connsiteX4" fmla="*/ 0 w 351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0000" h="650919">
                  <a:moveTo>
                    <a:pt x="0" y="0"/>
                  </a:moveTo>
                  <a:lnTo>
                    <a:pt x="3510000" y="0"/>
                  </a:lnTo>
                  <a:lnTo>
                    <a:pt x="3510000" y="650919"/>
                  </a:lnTo>
                  <a:lnTo>
                    <a:pt x="0" y="650919"/>
                  </a:lnTo>
                  <a:lnTo>
                    <a:pt x="0" y="0"/>
                  </a:lnTo>
                  <a:close/>
                </a:path>
              </a:pathLst>
            </a:custGeom>
            <a:solidFill>
              <a:schemeClr val="accent1">
                <a:lumMod val="20000"/>
                <a:lumOff val="80000"/>
              </a:schemeClr>
            </a:solidFill>
            <a:ln>
              <a:solidFill>
                <a:schemeClr val="tx1"/>
              </a:solidFill>
            </a:ln>
            <a:effectLst>
              <a:glow rad="1016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500" b="1" dirty="0">
                  <a:solidFill>
                    <a:srgbClr val="000000"/>
                  </a:solidFill>
                </a:rPr>
                <a:t>Asociados a las necesidades de países desarrollados</a:t>
              </a:r>
              <a:endParaRPr lang="es-CO" sz="2500" b="1" dirty="0">
                <a:solidFill>
                  <a:srgbClr val="000000"/>
                </a:solidFill>
              </a:endParaRPr>
            </a:p>
          </p:txBody>
        </p:sp>
      </p:grpSp>
      <p:sp>
        <p:nvSpPr>
          <p:cNvPr id="18" name="Rectángulo 16"/>
          <p:cNvSpPr/>
          <p:nvPr/>
        </p:nvSpPr>
        <p:spPr>
          <a:xfrm>
            <a:off x="101457" y="5422540"/>
            <a:ext cx="2232246" cy="2321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800" b="1" dirty="0">
                <a:solidFill>
                  <a:schemeClr val="tx1"/>
                </a:solidFill>
              </a:rPr>
              <a:t>* </a:t>
            </a:r>
            <a:r>
              <a:rPr lang="es-CO" sz="600" b="1" dirty="0">
                <a:solidFill>
                  <a:schemeClr val="tx1"/>
                </a:solidFill>
              </a:rPr>
              <a:t>Original Ajustada de John Cardona A </a:t>
            </a:r>
          </a:p>
        </p:txBody>
      </p:sp>
      <p:sp>
        <p:nvSpPr>
          <p:cNvPr id="19" name="Flecha izquierda y derecha 21"/>
          <p:cNvSpPr/>
          <p:nvPr/>
        </p:nvSpPr>
        <p:spPr>
          <a:xfrm rot="5400000">
            <a:off x="749701" y="3212949"/>
            <a:ext cx="4281635" cy="396240"/>
          </a:xfrm>
          <a:prstGeom prst="leftRightArrow">
            <a:avLst/>
          </a:prstGeom>
          <a:solidFill>
            <a:schemeClr val="accent1">
              <a:lumMod val="75000"/>
            </a:schemeClr>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CuadroTexto 22"/>
          <p:cNvSpPr txBox="1"/>
          <p:nvPr/>
        </p:nvSpPr>
        <p:spPr>
          <a:xfrm>
            <a:off x="1045234" y="121196"/>
            <a:ext cx="7415198" cy="769441"/>
          </a:xfrm>
          <a:prstGeom prst="rect">
            <a:avLst/>
          </a:prstGeom>
          <a:noFill/>
        </p:spPr>
        <p:txBody>
          <a:bodyPr wrap="square" rtlCol="0">
            <a:spAutoFit/>
          </a:bodyPr>
          <a:lstStyle/>
          <a:p>
            <a:r>
              <a:rPr lang="es-CO" sz="4400" b="1" dirty="0">
                <a:solidFill>
                  <a:schemeClr val="bg1"/>
                </a:solidFill>
                <a:latin typeface="+mn-lt"/>
              </a:rPr>
              <a:t>Procesos de cambio contable *</a:t>
            </a:r>
          </a:p>
        </p:txBody>
      </p:sp>
    </p:spTree>
    <p:extLst>
      <p:ext uri="{BB962C8B-B14F-4D97-AF65-F5344CB8AC3E}">
        <p14:creationId xmlns:p14="http://schemas.microsoft.com/office/powerpoint/2010/main" val="412174351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1000" fill="hold"/>
                                        <p:tgtEl>
                                          <p:spTgt spid="19"/>
                                        </p:tgtEl>
                                        <p:attrNameLst>
                                          <p:attrName>ppt_w</p:attrName>
                                        </p:attrNameLst>
                                      </p:cBhvr>
                                      <p:tavLst>
                                        <p:tav tm="0">
                                          <p:val>
                                            <p:fltVal val="0"/>
                                          </p:val>
                                        </p:tav>
                                        <p:tav tm="100000">
                                          <p:val>
                                            <p:strVal val="#ppt_w"/>
                                          </p:val>
                                        </p:tav>
                                      </p:tavLst>
                                    </p:anim>
                                    <p:anim calcmode="lin" valueType="num">
                                      <p:cBhvr>
                                        <p:cTn id="25" dur="1000" fill="hold"/>
                                        <p:tgtEl>
                                          <p:spTgt spid="19"/>
                                        </p:tgtEl>
                                        <p:attrNameLst>
                                          <p:attrName>ppt_h</p:attrName>
                                        </p:attrNameLst>
                                      </p:cBhvr>
                                      <p:tavLst>
                                        <p:tav tm="0">
                                          <p:val>
                                            <p:fltVal val="0"/>
                                          </p:val>
                                        </p:tav>
                                        <p:tav tm="100000">
                                          <p:val>
                                            <p:strVal val="#ppt_h"/>
                                          </p:val>
                                        </p:tav>
                                      </p:tavLst>
                                    </p:anim>
                                    <p:anim calcmode="lin" valueType="num">
                                      <p:cBhvr>
                                        <p:cTn id="26" dur="1000" fill="hold"/>
                                        <p:tgtEl>
                                          <p:spTgt spid="19"/>
                                        </p:tgtEl>
                                        <p:attrNameLst>
                                          <p:attrName>style.rotation</p:attrName>
                                        </p:attrNameLst>
                                      </p:cBhvr>
                                      <p:tavLst>
                                        <p:tav tm="0">
                                          <p:val>
                                            <p:fltVal val="90"/>
                                          </p:val>
                                        </p:tav>
                                        <p:tav tm="100000">
                                          <p:val>
                                            <p:fltVal val="0"/>
                                          </p:val>
                                        </p:tav>
                                      </p:tavLst>
                                    </p:anim>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1 Título"/>
          <p:cNvSpPr>
            <a:spLocks noGrp="1"/>
          </p:cNvSpPr>
          <p:nvPr>
            <p:ph type="ctrTitle"/>
          </p:nvPr>
        </p:nvSpPr>
        <p:spPr bwMode="auto">
          <a:xfrm>
            <a:off x="107504" y="2209428"/>
            <a:ext cx="8928992" cy="980670"/>
          </a:xfrm>
          <a:prstGeom prst="rect">
            <a:avLst/>
          </a:prstGeom>
        </p:spPr>
        <p:txBody>
          <a:bodyPr/>
          <a:lstStyle/>
          <a:p>
            <a:pPr algn="ctr"/>
            <a:r>
              <a:rPr lang="es-ES" sz="3600" dirty="0">
                <a:cs typeface="Times New Roman" pitchFamily="18" charset="0"/>
              </a:rPr>
              <a:t>CONVERGENCIA CONTABLE PÚBLICA </a:t>
            </a:r>
            <a:br>
              <a:rPr lang="es-ES" sz="3600" dirty="0">
                <a:cs typeface="Times New Roman" pitchFamily="18" charset="0"/>
              </a:rPr>
            </a:br>
            <a:r>
              <a:rPr lang="es-ES" sz="3600" dirty="0">
                <a:cs typeface="Times New Roman" pitchFamily="18" charset="0"/>
              </a:rPr>
              <a:t>EN COLOMBIA</a:t>
            </a:r>
            <a:endParaRPr lang="es-ES" sz="3600" cap="all" dirty="0">
              <a:ln w="9000" cmpd="sng">
                <a:solidFill>
                  <a:schemeClr val="accent4">
                    <a:shade val="50000"/>
                    <a:satMod val="120000"/>
                  </a:schemeClr>
                </a:solidFill>
                <a:prstDash val="solid"/>
              </a:ln>
            </a:endParaRPr>
          </a:p>
        </p:txBody>
      </p:sp>
      <p:pic>
        <p:nvPicPr>
          <p:cNvPr id="5" name="17 Imagen"/>
          <p:cNvPicPr/>
          <p:nvPr/>
        </p:nvPicPr>
        <p:blipFill>
          <a:blip r:embed="rId3" cstate="email">
            <a:extLst>
              <a:ext uri="{28A0092B-C50C-407E-A947-70E740481C1C}">
                <a14:useLocalDpi xmlns:a14="http://schemas.microsoft.com/office/drawing/2010/main"/>
              </a:ext>
            </a:extLst>
          </a:blip>
          <a:srcRect/>
          <a:stretch>
            <a:fillRect/>
          </a:stretch>
        </p:blipFill>
        <p:spPr bwMode="auto">
          <a:xfrm>
            <a:off x="3064793" y="3646628"/>
            <a:ext cx="2088232" cy="1849128"/>
          </a:xfrm>
          <a:prstGeom prst="rect">
            <a:avLst/>
          </a:prstGeom>
          <a:noFill/>
          <a:ln>
            <a:noFill/>
          </a:ln>
        </p:spPr>
      </p:pic>
      <p:sp>
        <p:nvSpPr>
          <p:cNvPr id="2" name="AutoShape 2" descr="Resultado de imagen para u gran colomb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 name="AutoShape 7" descr="228_CONFERENCIA_CONTADOR_GENERA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 name="AutoShape 9" descr="228_CONFERENCIA_CONTADOR_GENERAL"/>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Tree>
    <p:extLst>
      <p:ext uri="{BB962C8B-B14F-4D97-AF65-F5344CB8AC3E}">
        <p14:creationId xmlns:p14="http://schemas.microsoft.com/office/powerpoint/2010/main" val="6638574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791580" y="2092854"/>
            <a:ext cx="7460968" cy="1317360"/>
          </a:xfrm>
        </p:spPr>
        <p:txBody>
          <a:bodyPr/>
          <a:lstStyle/>
          <a:p>
            <a:pPr algn="ctr"/>
            <a:r>
              <a:rPr lang="es-CO" altLang="es-ES" sz="3833" dirty="0"/>
              <a:t>2. Referentes para la Convergencia NIIF/NIC y NICSP</a:t>
            </a:r>
            <a:endParaRPr lang="es-CO" sz="3833" dirty="0"/>
          </a:p>
        </p:txBody>
      </p:sp>
    </p:spTree>
    <p:extLst>
      <p:ext uri="{BB962C8B-B14F-4D97-AF65-F5344CB8AC3E}">
        <p14:creationId xmlns:p14="http://schemas.microsoft.com/office/powerpoint/2010/main" val="27468560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5"/>
          </p:nvPr>
        </p:nvSpPr>
        <p:spPr/>
        <p:txBody>
          <a:bodyPr/>
          <a:lstStyle/>
          <a:p>
            <a:pPr>
              <a:defRPr/>
            </a:pPr>
            <a:fld id="{41691127-B32D-4E7D-8BFA-A06DEB7EA862}" type="slidenum">
              <a:rPr lang="es-ES_tradnl"/>
              <a:pPr>
                <a:defRPr/>
              </a:pPr>
              <a:t>31</a:t>
            </a:fld>
            <a:endParaRPr lang="es-ES_tradnl" dirty="0"/>
          </a:p>
        </p:txBody>
      </p:sp>
      <p:pic>
        <p:nvPicPr>
          <p:cNvPr id="7" name="Imagen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3468" y="157200"/>
            <a:ext cx="7254445" cy="630677"/>
          </a:xfrm>
          <a:prstGeom prst="rect">
            <a:avLst/>
          </a:prstGeom>
          <a:solidFill>
            <a:schemeClr val="tx1">
              <a:lumMod val="50000"/>
              <a:lumOff val="50000"/>
            </a:schemeClr>
          </a:solidFill>
          <a:ln>
            <a:solidFill>
              <a:schemeClr val="tx1"/>
            </a:solidFill>
          </a:ln>
        </p:spPr>
      </p:pic>
      <p:pic>
        <p:nvPicPr>
          <p:cNvPr id="8" name="Imagen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0" y="1117307"/>
            <a:ext cx="1829780" cy="2667493"/>
          </a:xfrm>
          <a:prstGeom prst="rect">
            <a:avLst/>
          </a:prstGeom>
          <a:effectLst>
            <a:glow rad="139700">
              <a:schemeClr val="accent3">
                <a:satMod val="175000"/>
                <a:alpha val="40000"/>
              </a:schemeClr>
            </a:glow>
          </a:effectLst>
        </p:spPr>
      </p:pic>
      <p:pic>
        <p:nvPicPr>
          <p:cNvPr id="9"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91780" y="1057301"/>
            <a:ext cx="5790220" cy="4380486"/>
          </a:xfrm>
          <a:prstGeom prst="rect">
            <a:avLst/>
          </a:prstGeom>
        </p:spPr>
      </p:pic>
      <p:sp>
        <p:nvSpPr>
          <p:cNvPr id="10" name="Flecha doblada 8"/>
          <p:cNvSpPr/>
          <p:nvPr/>
        </p:nvSpPr>
        <p:spPr>
          <a:xfrm rot="16200000">
            <a:off x="1516629" y="3642555"/>
            <a:ext cx="932906" cy="1217397"/>
          </a:xfrm>
          <a:prstGeom prst="bentArrow">
            <a:avLst/>
          </a:prstGeom>
          <a:solidFill>
            <a:srgbClr val="00B050"/>
          </a:solidFill>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917">
              <a:solidFill>
                <a:schemeClr val="tx1"/>
              </a:solidFill>
            </a:endParaRPr>
          </a:p>
        </p:txBody>
      </p:sp>
    </p:spTree>
    <p:extLst>
      <p:ext uri="{BB962C8B-B14F-4D97-AF65-F5344CB8AC3E}">
        <p14:creationId xmlns:p14="http://schemas.microsoft.com/office/powerpoint/2010/main" val="87875816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32</a:t>
            </a:fld>
            <a:endParaRPr lang="es-ES_tradnl" dirty="0"/>
          </a:p>
        </p:txBody>
      </p:sp>
      <p:sp>
        <p:nvSpPr>
          <p:cNvPr id="2" name="Rectángulo 1"/>
          <p:cNvSpPr/>
          <p:nvPr/>
        </p:nvSpPr>
        <p:spPr bwMode="auto">
          <a:xfrm>
            <a:off x="762000" y="0"/>
            <a:ext cx="7620000" cy="757267"/>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62001" y="0"/>
            <a:ext cx="7619999" cy="5137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ángulo 4"/>
          <p:cNvSpPr/>
          <p:nvPr/>
        </p:nvSpPr>
        <p:spPr bwMode="auto">
          <a:xfrm>
            <a:off x="791581" y="5416270"/>
            <a:ext cx="3950074" cy="261544"/>
          </a:xfrm>
          <a:prstGeom prst="rect">
            <a:avLst/>
          </a:prstGeom>
          <a:solidFill>
            <a:schemeClr val="bg1"/>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l">
              <a:spcBef>
                <a:spcPct val="0"/>
              </a:spcBef>
            </a:pPr>
            <a:r>
              <a:rPr lang="es-CO" sz="917" b="1" i="1" dirty="0"/>
              <a:t>Fuente: </a:t>
            </a:r>
            <a:r>
              <a:rPr lang="es-CO" sz="833" i="1" dirty="0"/>
              <a:t>https://plataforma-proesad.upeu.edu.pe/.../201011482_1594_13689420</a:t>
            </a:r>
            <a:endParaRPr lang="es-CO" sz="833" dirty="0">
              <a:latin typeface="Times New Roman" pitchFamily="18" charset="0"/>
            </a:endParaRPr>
          </a:p>
        </p:txBody>
      </p:sp>
    </p:spTree>
    <p:extLst>
      <p:ext uri="{BB962C8B-B14F-4D97-AF65-F5344CB8AC3E}">
        <p14:creationId xmlns:p14="http://schemas.microsoft.com/office/powerpoint/2010/main" val="39691021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a:xfrm>
            <a:off x="866511" y="5467945"/>
            <a:ext cx="1587500" cy="269875"/>
          </a:xfrm>
        </p:spPr>
        <p:txBody>
          <a:bodyPr/>
          <a:lstStyle/>
          <a:p>
            <a:pPr>
              <a:defRPr/>
            </a:pPr>
            <a:r>
              <a:rPr lang="es-ES_tradnl" dirty="0"/>
              <a:t>Fuente: Adaptado de Vicente Montesinos</a:t>
            </a:r>
          </a:p>
        </p:txBody>
      </p:sp>
      <p:sp>
        <p:nvSpPr>
          <p:cNvPr id="5" name="Oval 2"/>
          <p:cNvSpPr>
            <a:spLocks noChangeArrowheads="1"/>
          </p:cNvSpPr>
          <p:nvPr/>
        </p:nvSpPr>
        <p:spPr bwMode="auto">
          <a:xfrm>
            <a:off x="1011267" y="2374573"/>
            <a:ext cx="1460500" cy="1143000"/>
          </a:xfrm>
          <a:prstGeom prst="ellipse">
            <a:avLst/>
          </a:prstGeom>
          <a:noFill/>
          <a:ln w="38100">
            <a:solidFill>
              <a:schemeClr val="tx1"/>
            </a:solidFill>
            <a:round/>
            <a:headEnd/>
            <a:tailEnd/>
          </a:ln>
          <a:effectLst/>
          <a:extLst>
            <a:ext uri="{909E8E84-426E-40DD-AFC4-6F175D3DCCD1}">
              <a14:hiddenFill xmlns:a14="http://schemas.microsoft.com/office/drawing/2010/main">
                <a:solidFill>
                  <a:srgbClr val="66FFCC"/>
                </a:solidFill>
              </a14:hiddenFill>
            </a:ext>
            <a:ext uri="{AF507438-7753-43E0-B8FC-AC1667EBCBE1}">
              <a14:hiddenEffects xmlns:a14="http://schemas.microsoft.com/office/drawing/2010/main">
                <a:effectLst>
                  <a:outerShdw dist="53882" dir="13500000" algn="ctr" rotWithShape="0">
                    <a:srgbClr val="808080"/>
                  </a:outerShdw>
                </a:effectLst>
              </a14:hiddenEffects>
            </a:ext>
          </a:extLst>
        </p:spPr>
        <p:txBody>
          <a:bodyPr wrap="none" anchor="ctr"/>
          <a:lstStyle/>
          <a:p>
            <a:endParaRPr lang="es-CO" sz="1917"/>
          </a:p>
        </p:txBody>
      </p:sp>
      <p:sp>
        <p:nvSpPr>
          <p:cNvPr id="6" name="Text Box 3"/>
          <p:cNvSpPr txBox="1">
            <a:spLocks noChangeArrowheads="1"/>
          </p:cNvSpPr>
          <p:nvPr/>
        </p:nvSpPr>
        <p:spPr bwMode="auto">
          <a:xfrm>
            <a:off x="1014760" y="2557467"/>
            <a:ext cx="1397000" cy="86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 altLang="es-CO" sz="1667" b="1" dirty="0">
                <a:latin typeface="Times New Roman" pitchFamily="18" charset="0"/>
              </a:rPr>
              <a:t>Mercados Financieros Globales</a:t>
            </a:r>
          </a:p>
        </p:txBody>
      </p:sp>
      <p:sp>
        <p:nvSpPr>
          <p:cNvPr id="7" name="Oval 6"/>
          <p:cNvSpPr>
            <a:spLocks noChangeArrowheads="1"/>
          </p:cNvSpPr>
          <p:nvPr/>
        </p:nvSpPr>
        <p:spPr bwMode="auto">
          <a:xfrm>
            <a:off x="1271633" y="757267"/>
            <a:ext cx="2284367" cy="1097814"/>
          </a:xfrm>
          <a:prstGeom prst="ellipse">
            <a:avLst/>
          </a:prstGeom>
          <a:noFill/>
          <a:ln w="38100">
            <a:solidFill>
              <a:schemeClr val="tx1"/>
            </a:solidFill>
            <a:round/>
            <a:headEnd/>
            <a:tailEnd/>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gradFill rotWithShape="0">
                  <a:gsLst>
                    <a:gs pos="0">
                      <a:srgbClr val="CCCCFF"/>
                    </a:gs>
                    <a:gs pos="100000">
                      <a:srgbClr val="B1EEF1"/>
                    </a:gs>
                  </a:gsLst>
                  <a:lin ang="18900000" scaled="1"/>
                </a:gradFill>
              </a14:hiddenFill>
            </a:ext>
          </a:extLst>
        </p:spPr>
        <p:txBody>
          <a:bodyPr wrap="none" anchor="ctr"/>
          <a:lstStyle/>
          <a:p>
            <a:endParaRPr lang="es-CO" sz="1917"/>
          </a:p>
        </p:txBody>
      </p:sp>
      <p:sp>
        <p:nvSpPr>
          <p:cNvPr id="8" name="Text Box 7"/>
          <p:cNvSpPr txBox="1">
            <a:spLocks noChangeArrowheads="1"/>
          </p:cNvSpPr>
          <p:nvPr/>
        </p:nvSpPr>
        <p:spPr bwMode="auto">
          <a:xfrm>
            <a:off x="1451240" y="734521"/>
            <a:ext cx="1841500" cy="1118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 altLang="es-CO" sz="1667" b="1" dirty="0">
                <a:latin typeface="Times New Roman" pitchFamily="18" charset="0"/>
              </a:rPr>
              <a:t>Normas Internacionales de Información  Financiera</a:t>
            </a:r>
          </a:p>
        </p:txBody>
      </p:sp>
      <p:sp>
        <p:nvSpPr>
          <p:cNvPr id="9" name="Oval 8"/>
          <p:cNvSpPr>
            <a:spLocks noChangeArrowheads="1"/>
          </p:cNvSpPr>
          <p:nvPr/>
        </p:nvSpPr>
        <p:spPr bwMode="auto">
          <a:xfrm>
            <a:off x="855927" y="3800760"/>
            <a:ext cx="2425692" cy="1457006"/>
          </a:xfrm>
          <a:prstGeom prst="ellipse">
            <a:avLst/>
          </a:prstGeom>
          <a:noFill/>
          <a:ln w="38100">
            <a:solidFill>
              <a:schemeClr val="tx1"/>
            </a:solidFill>
            <a:round/>
            <a:headEnd/>
            <a:tailEnd/>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gradFill rotWithShape="0">
                  <a:gsLst>
                    <a:gs pos="0">
                      <a:srgbClr val="5E9EFF"/>
                    </a:gs>
                    <a:gs pos="39999">
                      <a:srgbClr val="85C2FF"/>
                    </a:gs>
                    <a:gs pos="70000">
                      <a:srgbClr val="C4D6EB"/>
                    </a:gs>
                    <a:gs pos="100000">
                      <a:srgbClr val="FFEBFA"/>
                    </a:gs>
                  </a:gsLst>
                  <a:lin ang="5400000" scaled="1"/>
                </a:gradFill>
              </a14:hiddenFill>
            </a:ext>
          </a:extLst>
        </p:spPr>
        <p:txBody>
          <a:bodyPr wrap="none" anchor="ctr"/>
          <a:lstStyle/>
          <a:p>
            <a:endParaRPr lang="es-CO" sz="1917"/>
          </a:p>
        </p:txBody>
      </p:sp>
      <p:sp>
        <p:nvSpPr>
          <p:cNvPr id="10" name="Text Box 9"/>
          <p:cNvSpPr txBox="1">
            <a:spLocks noChangeArrowheads="1"/>
          </p:cNvSpPr>
          <p:nvPr/>
        </p:nvSpPr>
        <p:spPr bwMode="auto">
          <a:xfrm>
            <a:off x="902353" y="4028199"/>
            <a:ext cx="23495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 altLang="es-CO" sz="2000" b="1" dirty="0">
                <a:latin typeface="Times New Roman" pitchFamily="18" charset="0"/>
              </a:rPr>
              <a:t>La Contabilidad, </a:t>
            </a:r>
            <a:r>
              <a:rPr lang="es-ES" altLang="es-CO" sz="2000" b="1" i="1" dirty="0">
                <a:solidFill>
                  <a:srgbClr val="000066"/>
                </a:solidFill>
                <a:effectLst>
                  <a:outerShdw blurRad="38100" dist="38100" dir="2700000" algn="tl">
                    <a:srgbClr val="C0C0C0"/>
                  </a:outerShdw>
                </a:effectLst>
                <a:latin typeface="Times New Roman" pitchFamily="18" charset="0"/>
              </a:rPr>
              <a:t>“lenguaje común de los negocios”</a:t>
            </a:r>
          </a:p>
        </p:txBody>
      </p:sp>
      <p:sp>
        <p:nvSpPr>
          <p:cNvPr id="11" name="Oval 10"/>
          <p:cNvSpPr>
            <a:spLocks noChangeArrowheads="1"/>
          </p:cNvSpPr>
          <p:nvPr/>
        </p:nvSpPr>
        <p:spPr bwMode="auto">
          <a:xfrm>
            <a:off x="5396177" y="3800760"/>
            <a:ext cx="2836229" cy="1397000"/>
          </a:xfrm>
          <a:prstGeom prst="ellipse">
            <a:avLst/>
          </a:prstGeom>
          <a:noFill/>
          <a:ln w="38100">
            <a:solidFill>
              <a:schemeClr val="tx1"/>
            </a:solidFill>
            <a:round/>
            <a:headEnd/>
            <a:tailEnd/>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gradFill rotWithShape="0">
                  <a:gsLst>
                    <a:gs pos="0">
                      <a:srgbClr val="5E9EFF"/>
                    </a:gs>
                    <a:gs pos="39999">
                      <a:srgbClr val="85C2FF"/>
                    </a:gs>
                    <a:gs pos="70000">
                      <a:srgbClr val="C4D6EB"/>
                    </a:gs>
                    <a:gs pos="100000">
                      <a:srgbClr val="FFEBFA"/>
                    </a:gs>
                  </a:gsLst>
                  <a:lin ang="5400000" scaled="1"/>
                </a:gradFill>
              </a14:hiddenFill>
            </a:ext>
          </a:extLst>
        </p:spPr>
        <p:txBody>
          <a:bodyPr wrap="none" anchor="ctr"/>
          <a:lstStyle/>
          <a:p>
            <a:endParaRPr lang="es-CO" sz="1917"/>
          </a:p>
        </p:txBody>
      </p:sp>
      <p:sp>
        <p:nvSpPr>
          <p:cNvPr id="12" name="Text Box 11"/>
          <p:cNvSpPr txBox="1">
            <a:spLocks noChangeArrowheads="1"/>
          </p:cNvSpPr>
          <p:nvPr/>
        </p:nvSpPr>
        <p:spPr bwMode="auto">
          <a:xfrm>
            <a:off x="5532107" y="3877614"/>
            <a:ext cx="254661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 altLang="es-CO" sz="2000" b="1" dirty="0">
                <a:latin typeface="Times New Roman" pitchFamily="18" charset="0"/>
              </a:rPr>
              <a:t>La Contabilidad Pública, debe ser el </a:t>
            </a:r>
            <a:r>
              <a:rPr lang="es-ES" altLang="es-CO" sz="2000" b="1" i="1" dirty="0">
                <a:solidFill>
                  <a:srgbClr val="000066"/>
                </a:solidFill>
                <a:effectLst>
                  <a:outerShdw blurRad="38100" dist="38100" dir="2700000" algn="tl">
                    <a:srgbClr val="C0C0C0"/>
                  </a:outerShdw>
                </a:effectLst>
                <a:latin typeface="Times New Roman" pitchFamily="18" charset="0"/>
              </a:rPr>
              <a:t>“lenguaje común de los gobiernos”</a:t>
            </a:r>
            <a:endParaRPr lang="es-ES" altLang="es-CO" sz="2000" i="1" dirty="0">
              <a:solidFill>
                <a:srgbClr val="000066"/>
              </a:solidFill>
              <a:effectLst>
                <a:outerShdw blurRad="38100" dist="38100" dir="2700000" algn="tl">
                  <a:srgbClr val="C0C0C0"/>
                </a:outerShdw>
              </a:effectLst>
              <a:latin typeface="Times New Roman" pitchFamily="18" charset="0"/>
            </a:endParaRPr>
          </a:p>
        </p:txBody>
      </p:sp>
      <p:sp>
        <p:nvSpPr>
          <p:cNvPr id="13" name="Text Box 12"/>
          <p:cNvSpPr txBox="1">
            <a:spLocks noChangeArrowheads="1"/>
          </p:cNvSpPr>
          <p:nvPr/>
        </p:nvSpPr>
        <p:spPr bwMode="auto">
          <a:xfrm>
            <a:off x="5143501" y="775581"/>
            <a:ext cx="2235729" cy="86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 altLang="es-CO" sz="1667" b="1" dirty="0">
                <a:latin typeface="Times New Roman" pitchFamily="18" charset="0"/>
              </a:rPr>
              <a:t>Normas Internacionales de Contabilidad Pública</a:t>
            </a:r>
            <a:endParaRPr lang="es-ES" altLang="es-CO" sz="2667" dirty="0">
              <a:latin typeface="Times New Roman" pitchFamily="18" charset="0"/>
            </a:endParaRPr>
          </a:p>
        </p:txBody>
      </p:sp>
      <p:sp>
        <p:nvSpPr>
          <p:cNvPr id="14" name="Oval 13"/>
          <p:cNvSpPr>
            <a:spLocks noChangeArrowheads="1"/>
          </p:cNvSpPr>
          <p:nvPr/>
        </p:nvSpPr>
        <p:spPr bwMode="auto">
          <a:xfrm>
            <a:off x="4294167" y="2317440"/>
            <a:ext cx="1778000" cy="101600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53882" dir="13500000" algn="ctr" rotWithShape="0">
                    <a:schemeClr val="bg2"/>
                  </a:outerShdw>
                </a:effectLst>
              </a14:hiddenEffects>
            </a:ext>
          </a:extLst>
        </p:spPr>
        <p:txBody>
          <a:bodyPr wrap="none" anchor="ctr"/>
          <a:lstStyle/>
          <a:p>
            <a:endParaRPr lang="es-CO" sz="1917"/>
          </a:p>
        </p:txBody>
      </p:sp>
      <p:sp>
        <p:nvSpPr>
          <p:cNvPr id="15" name="Text Box 14"/>
          <p:cNvSpPr txBox="1">
            <a:spLocks noChangeArrowheads="1"/>
          </p:cNvSpPr>
          <p:nvPr/>
        </p:nvSpPr>
        <p:spPr bwMode="auto">
          <a:xfrm>
            <a:off x="4361160" y="2363081"/>
            <a:ext cx="1651000" cy="86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 altLang="es-CO" sz="1667" b="1" dirty="0">
                <a:latin typeface="Times New Roman" pitchFamily="18" charset="0"/>
              </a:rPr>
              <a:t>Organismos Financieros Globales </a:t>
            </a:r>
            <a:endParaRPr lang="es-ES" altLang="es-CO" sz="2667" dirty="0">
              <a:latin typeface="Times New Roman" pitchFamily="18" charset="0"/>
            </a:endParaRPr>
          </a:p>
        </p:txBody>
      </p:sp>
      <p:sp>
        <p:nvSpPr>
          <p:cNvPr id="16" name="Oval 15"/>
          <p:cNvSpPr>
            <a:spLocks noChangeArrowheads="1"/>
          </p:cNvSpPr>
          <p:nvPr/>
        </p:nvSpPr>
        <p:spPr bwMode="auto">
          <a:xfrm>
            <a:off x="6637920" y="2426581"/>
            <a:ext cx="1714500" cy="101600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53882" dir="13500000" algn="ctr" rotWithShape="0">
                    <a:schemeClr val="bg2"/>
                  </a:outerShdw>
                </a:effectLst>
              </a14:hiddenEffects>
            </a:ext>
          </a:extLst>
        </p:spPr>
        <p:txBody>
          <a:bodyPr wrap="none" anchor="ctr"/>
          <a:lstStyle/>
          <a:p>
            <a:endParaRPr lang="es-CO" sz="1917"/>
          </a:p>
        </p:txBody>
      </p:sp>
      <p:sp>
        <p:nvSpPr>
          <p:cNvPr id="17" name="Text Box 16"/>
          <p:cNvSpPr txBox="1">
            <a:spLocks noChangeArrowheads="1"/>
          </p:cNvSpPr>
          <p:nvPr/>
        </p:nvSpPr>
        <p:spPr bwMode="auto">
          <a:xfrm>
            <a:off x="6612227" y="2491168"/>
            <a:ext cx="1714500" cy="86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s-ES" altLang="es-CO" sz="1667" b="1" dirty="0">
                <a:latin typeface="Times New Roman" pitchFamily="18" charset="0"/>
              </a:rPr>
              <a:t>Entidades de Gobierno y Sector Público</a:t>
            </a:r>
            <a:endParaRPr lang="es-ES" altLang="es-CO" sz="2667" dirty="0">
              <a:latin typeface="Times New Roman" pitchFamily="18" charset="0"/>
            </a:endParaRPr>
          </a:p>
        </p:txBody>
      </p:sp>
      <p:sp>
        <p:nvSpPr>
          <p:cNvPr id="18" name="Line 17"/>
          <p:cNvSpPr>
            <a:spLocks noChangeShapeType="1"/>
          </p:cNvSpPr>
          <p:nvPr/>
        </p:nvSpPr>
        <p:spPr bwMode="auto">
          <a:xfrm flipV="1">
            <a:off x="1332178" y="1614310"/>
            <a:ext cx="119063" cy="81227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917"/>
          </a:p>
        </p:txBody>
      </p:sp>
      <p:sp>
        <p:nvSpPr>
          <p:cNvPr id="19" name="Line 18"/>
          <p:cNvSpPr>
            <a:spLocks noChangeShapeType="1"/>
          </p:cNvSpPr>
          <p:nvPr/>
        </p:nvSpPr>
        <p:spPr bwMode="auto">
          <a:xfrm>
            <a:off x="2730500" y="1897393"/>
            <a:ext cx="0" cy="19685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lstStyle/>
          <a:p>
            <a:endParaRPr lang="es-CO" sz="1917"/>
          </a:p>
        </p:txBody>
      </p:sp>
      <p:sp>
        <p:nvSpPr>
          <p:cNvPr id="20" name="Line 20"/>
          <p:cNvSpPr>
            <a:spLocks noChangeShapeType="1"/>
          </p:cNvSpPr>
          <p:nvPr/>
        </p:nvSpPr>
        <p:spPr bwMode="auto">
          <a:xfrm flipH="1" flipV="1">
            <a:off x="7152287" y="1601081"/>
            <a:ext cx="342883"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917"/>
          </a:p>
        </p:txBody>
      </p:sp>
      <p:sp>
        <p:nvSpPr>
          <p:cNvPr id="21" name="Line 21"/>
          <p:cNvSpPr>
            <a:spLocks noChangeShapeType="1"/>
          </p:cNvSpPr>
          <p:nvPr/>
        </p:nvSpPr>
        <p:spPr bwMode="auto">
          <a:xfrm>
            <a:off x="6252187" y="1791581"/>
            <a:ext cx="16537" cy="202602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917"/>
          </a:p>
        </p:txBody>
      </p:sp>
      <p:sp>
        <p:nvSpPr>
          <p:cNvPr id="22" name="Line 22"/>
          <p:cNvSpPr>
            <a:spLocks noChangeShapeType="1"/>
          </p:cNvSpPr>
          <p:nvPr/>
        </p:nvSpPr>
        <p:spPr bwMode="auto">
          <a:xfrm>
            <a:off x="3612349" y="1343113"/>
            <a:ext cx="155971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sz="1917"/>
          </a:p>
        </p:txBody>
      </p:sp>
      <p:sp>
        <p:nvSpPr>
          <p:cNvPr id="23" name="Line 23"/>
          <p:cNvSpPr>
            <a:spLocks noChangeShapeType="1"/>
          </p:cNvSpPr>
          <p:nvPr/>
        </p:nvSpPr>
        <p:spPr bwMode="auto">
          <a:xfrm>
            <a:off x="3322650" y="4477680"/>
            <a:ext cx="1969430" cy="0"/>
          </a:xfrm>
          <a:prstGeom prst="line">
            <a:avLst/>
          </a:prstGeom>
          <a:noFill/>
          <a:ln w="3810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sz="1917"/>
          </a:p>
        </p:txBody>
      </p:sp>
      <p:sp>
        <p:nvSpPr>
          <p:cNvPr id="24" name="Text Box 24"/>
          <p:cNvSpPr txBox="1">
            <a:spLocks noChangeArrowheads="1"/>
          </p:cNvSpPr>
          <p:nvPr/>
        </p:nvSpPr>
        <p:spPr bwMode="auto">
          <a:xfrm>
            <a:off x="5651500" y="97193"/>
            <a:ext cx="1260740" cy="502766"/>
          </a:xfrm>
          <a:prstGeom prst="rect">
            <a:avLst/>
          </a:prstGeom>
          <a:solidFill>
            <a:srgbClr val="E8F8A6"/>
          </a:solidFill>
          <a:ln w="9525">
            <a:solidFill>
              <a:schemeClr val="tx1"/>
            </a:solidFill>
            <a:miter lim="800000"/>
            <a:headEnd/>
            <a:tailEnd/>
          </a:ln>
          <a:effectLst>
            <a:glow rad="63500">
              <a:schemeClr val="accent6">
                <a:satMod val="175000"/>
                <a:alpha val="40000"/>
              </a:schemeClr>
            </a:glow>
            <a:outerShdw dist="35921" dir="2700000" algn="ctr" rotWithShape="0">
              <a:schemeClr val="bg2"/>
            </a:outerShdw>
          </a:effectLst>
        </p:spPr>
        <p:txBody>
          <a:bodyPr>
            <a:spAutoFit/>
          </a:bodyPr>
          <a:lstStyle/>
          <a:p>
            <a:pPr algn="ctr">
              <a:spcBef>
                <a:spcPct val="50000"/>
              </a:spcBef>
            </a:pPr>
            <a:r>
              <a:rPr lang="es-ES" altLang="es-CO" sz="2667" b="1" dirty="0"/>
              <a:t>NICSP</a:t>
            </a:r>
          </a:p>
        </p:txBody>
      </p:sp>
      <p:sp>
        <p:nvSpPr>
          <p:cNvPr id="25" name="Text Box 25"/>
          <p:cNvSpPr txBox="1">
            <a:spLocks noChangeArrowheads="1"/>
          </p:cNvSpPr>
          <p:nvPr/>
        </p:nvSpPr>
        <p:spPr bwMode="auto">
          <a:xfrm>
            <a:off x="1631157" y="97193"/>
            <a:ext cx="1561042" cy="502766"/>
          </a:xfrm>
          <a:prstGeom prst="rect">
            <a:avLst/>
          </a:prstGeom>
          <a:solidFill>
            <a:srgbClr val="E8F8A6"/>
          </a:solidFill>
          <a:ln w="9525">
            <a:solidFill>
              <a:schemeClr val="tx1"/>
            </a:solidFill>
            <a:miter lim="800000"/>
            <a:headEnd/>
            <a:tailEnd/>
          </a:ln>
          <a:effectLst>
            <a:glow rad="63500">
              <a:schemeClr val="accent6">
                <a:satMod val="175000"/>
                <a:alpha val="40000"/>
              </a:schemeClr>
            </a:glow>
            <a:outerShdw dist="35921" dir="2700000" algn="ctr" rotWithShape="0">
              <a:schemeClr val="bg2"/>
            </a:outerShdw>
          </a:effectLst>
        </p:spPr>
        <p:txBody>
          <a:bodyPr>
            <a:spAutoFit/>
          </a:bodyPr>
          <a:lstStyle/>
          <a:p>
            <a:pPr algn="ctr">
              <a:spcBef>
                <a:spcPct val="50000"/>
              </a:spcBef>
            </a:pPr>
            <a:r>
              <a:rPr lang="es-ES" altLang="es-CO" sz="2667" b="1" dirty="0"/>
              <a:t>NIC/NIIF</a:t>
            </a:r>
          </a:p>
        </p:txBody>
      </p:sp>
      <p:sp>
        <p:nvSpPr>
          <p:cNvPr id="26" name="Text Box 26"/>
          <p:cNvSpPr txBox="1">
            <a:spLocks noChangeArrowheads="1"/>
          </p:cNvSpPr>
          <p:nvPr/>
        </p:nvSpPr>
        <p:spPr bwMode="auto">
          <a:xfrm>
            <a:off x="3401632" y="4673038"/>
            <a:ext cx="1890448" cy="707886"/>
          </a:xfrm>
          <a:prstGeom prst="rect">
            <a:avLst/>
          </a:prstGeom>
          <a:solidFill>
            <a:schemeClr val="accent2">
              <a:lumMod val="40000"/>
              <a:lumOff val="60000"/>
            </a:schemeClr>
          </a:solidFill>
          <a:ln>
            <a:solidFill>
              <a:schemeClr val="tx2"/>
            </a:solidFill>
          </a:ln>
          <a:effectLst>
            <a:glow rad="63500">
              <a:schemeClr val="accent6">
                <a:satMod val="175000"/>
                <a:alpha val="40000"/>
              </a:schemeClr>
            </a:glow>
          </a:effectLst>
        </p:spPr>
        <p:txBody>
          <a:bodyPr>
            <a:spAutoFit/>
          </a:bodyPr>
          <a:lstStyle/>
          <a:p>
            <a:pPr algn="ctr">
              <a:spcBef>
                <a:spcPct val="50000"/>
              </a:spcBef>
            </a:pPr>
            <a:r>
              <a:rPr lang="es-ES" altLang="es-CO" sz="2000" b="1" i="1" dirty="0">
                <a:effectLst>
                  <a:outerShdw blurRad="38100" dist="38100" dir="2700000" algn="tl">
                    <a:srgbClr val="FFFFFF"/>
                  </a:outerShdw>
                </a:effectLst>
              </a:rPr>
              <a:t>PROCESO DE CONVERGENCIA</a:t>
            </a:r>
          </a:p>
        </p:txBody>
      </p:sp>
      <p:sp>
        <p:nvSpPr>
          <p:cNvPr id="27" name="Oval 5"/>
          <p:cNvSpPr>
            <a:spLocks noChangeArrowheads="1"/>
          </p:cNvSpPr>
          <p:nvPr/>
        </p:nvSpPr>
        <p:spPr bwMode="auto">
          <a:xfrm>
            <a:off x="5143500" y="757267"/>
            <a:ext cx="2222500" cy="1016000"/>
          </a:xfrm>
          <a:prstGeom prst="ellipse">
            <a:avLst/>
          </a:prstGeom>
          <a:noFill/>
          <a:ln w="28575">
            <a:solidFill>
              <a:schemeClr val="tx1"/>
            </a:solidFill>
            <a:round/>
            <a:headEnd/>
            <a:tailEnd/>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gradFill rotWithShape="0">
                  <a:gsLst>
                    <a:gs pos="0">
                      <a:srgbClr val="B1EEF1"/>
                    </a:gs>
                    <a:gs pos="100000">
                      <a:srgbClr val="FFFFFF"/>
                    </a:gs>
                  </a:gsLst>
                  <a:lin ang="5400000" scaled="1"/>
                </a:gradFill>
              </a14:hiddenFill>
            </a:ext>
          </a:extLst>
        </p:spPr>
        <p:txBody>
          <a:bodyPr wrap="none" anchor="ctr"/>
          <a:lstStyle/>
          <a:p>
            <a:endParaRPr lang="es-CO" sz="1917"/>
          </a:p>
        </p:txBody>
      </p:sp>
      <p:sp>
        <p:nvSpPr>
          <p:cNvPr id="28" name="Line 20"/>
          <p:cNvSpPr>
            <a:spLocks noChangeShapeType="1"/>
          </p:cNvSpPr>
          <p:nvPr/>
        </p:nvSpPr>
        <p:spPr bwMode="auto">
          <a:xfrm flipV="1">
            <a:off x="5052053" y="1657367"/>
            <a:ext cx="420357" cy="59795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917"/>
          </a:p>
        </p:txBody>
      </p:sp>
      <p:sp>
        <p:nvSpPr>
          <p:cNvPr id="29" name="28 Rectángulo"/>
          <p:cNvSpPr/>
          <p:nvPr/>
        </p:nvSpPr>
        <p:spPr>
          <a:xfrm>
            <a:off x="5472100" y="1705517"/>
            <a:ext cx="642355" cy="387350"/>
          </a:xfrm>
          <a:prstGeom prst="rect">
            <a:avLst/>
          </a:prstGeom>
        </p:spPr>
        <p:txBody>
          <a:bodyPr wrap="none">
            <a:spAutoFit/>
          </a:bodyPr>
          <a:lstStyle/>
          <a:p>
            <a:r>
              <a:rPr lang="es-CO" sz="1917" b="1" i="1" dirty="0"/>
              <a:t>IFAC</a:t>
            </a:r>
          </a:p>
        </p:txBody>
      </p:sp>
      <p:sp>
        <p:nvSpPr>
          <p:cNvPr id="30" name="29 Rectángulo"/>
          <p:cNvSpPr/>
          <p:nvPr/>
        </p:nvSpPr>
        <p:spPr>
          <a:xfrm>
            <a:off x="1391647" y="1825530"/>
            <a:ext cx="1329210" cy="387350"/>
          </a:xfrm>
          <a:prstGeom prst="rect">
            <a:avLst/>
          </a:prstGeom>
        </p:spPr>
        <p:txBody>
          <a:bodyPr wrap="none">
            <a:spAutoFit/>
          </a:bodyPr>
          <a:lstStyle/>
          <a:p>
            <a:r>
              <a:rPr lang="es-CO" sz="1917" b="1" i="1" dirty="0"/>
              <a:t>IASC - IASB</a:t>
            </a:r>
          </a:p>
        </p:txBody>
      </p:sp>
    </p:spTree>
    <p:extLst>
      <p:ext uri="{BB962C8B-B14F-4D97-AF65-F5344CB8AC3E}">
        <p14:creationId xmlns:p14="http://schemas.microsoft.com/office/powerpoint/2010/main" val="207883637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9"/>
          </p:nvPr>
        </p:nvSpPr>
        <p:spPr>
          <a:xfrm>
            <a:off x="1004280" y="5388240"/>
            <a:ext cx="1587500" cy="269875"/>
          </a:xfrm>
        </p:spPr>
        <p:txBody>
          <a:bodyPr/>
          <a:lstStyle/>
          <a:p>
            <a:pPr>
              <a:defRPr/>
            </a:pPr>
            <a:fld id="{BD78BF63-D6E5-49D8-99EB-4D36175B83F1}" type="slidenum">
              <a:rPr lang="es-ES_tradnl" smtClean="0"/>
              <a:pPr>
                <a:defRPr/>
              </a:pPr>
              <a:t>34</a:t>
            </a:fld>
            <a:endParaRPr lang="es-ES_tradnl" dirty="0"/>
          </a:p>
        </p:txBody>
      </p:sp>
      <p:grpSp>
        <p:nvGrpSpPr>
          <p:cNvPr id="6" name="Organization Chart 5"/>
          <p:cNvGrpSpPr>
            <a:grpSpLocks/>
          </p:cNvGrpSpPr>
          <p:nvPr/>
        </p:nvGrpSpPr>
        <p:grpSpPr bwMode="auto">
          <a:xfrm>
            <a:off x="2711094" y="796708"/>
            <a:ext cx="3603953" cy="813634"/>
            <a:chOff x="1481" y="683"/>
            <a:chExt cx="1209" cy="385"/>
          </a:xfrm>
        </p:grpSpPr>
        <p:cxnSp>
          <p:nvCxnSpPr>
            <p:cNvPr id="7" name="_s14340"/>
            <p:cNvCxnSpPr>
              <a:cxnSpLocks noChangeShapeType="1"/>
            </p:cNvCxnSpPr>
            <p:nvPr/>
          </p:nvCxnSpPr>
          <p:spPr bwMode="auto">
            <a:xfrm rot="16200000" flipV="1">
              <a:off x="2195" y="574"/>
              <a:ext cx="385" cy="604"/>
            </a:xfrm>
            <a:prstGeom prst="bentConnector3">
              <a:avLst>
                <a:gd name="adj1" fmla="val 50000"/>
              </a:avLst>
            </a:prstGeom>
            <a:noFill/>
            <a:ln w="28575">
              <a:solidFill>
                <a:schemeClr val="accent1">
                  <a:lumMod val="50000"/>
                </a:schemeClr>
              </a:solidFill>
              <a:miter lim="800000"/>
              <a:headEnd/>
              <a:tailEnd/>
            </a:ln>
          </p:spPr>
        </p:cxnSp>
        <p:cxnSp>
          <p:nvCxnSpPr>
            <p:cNvPr id="8" name="_s14341"/>
            <p:cNvCxnSpPr>
              <a:cxnSpLocks noChangeShapeType="1"/>
            </p:cNvCxnSpPr>
            <p:nvPr/>
          </p:nvCxnSpPr>
          <p:spPr bwMode="auto">
            <a:xfrm rot="5400000" flipH="1" flipV="1">
              <a:off x="1624" y="578"/>
              <a:ext cx="318" cy="604"/>
            </a:xfrm>
            <a:prstGeom prst="bentConnector3">
              <a:avLst>
                <a:gd name="adj1" fmla="val 50000"/>
              </a:avLst>
            </a:prstGeom>
            <a:noFill/>
            <a:ln w="28575">
              <a:solidFill>
                <a:schemeClr val="accent1">
                  <a:lumMod val="50000"/>
                </a:schemeClr>
              </a:solidFill>
              <a:miter lim="800000"/>
              <a:headEnd/>
              <a:tailEnd/>
            </a:ln>
          </p:spPr>
        </p:cxnSp>
      </p:grpSp>
      <p:sp>
        <p:nvSpPr>
          <p:cNvPr id="11" name="AutoShape 4"/>
          <p:cNvSpPr txBox="1">
            <a:spLocks noChangeArrowheads="1"/>
          </p:cNvSpPr>
          <p:nvPr/>
        </p:nvSpPr>
        <p:spPr bwMode="auto">
          <a:xfrm>
            <a:off x="1431231" y="107557"/>
            <a:ext cx="6165639" cy="871985"/>
          </a:xfrm>
          <a:prstGeom prst="roundRect">
            <a:avLst>
              <a:gd name="adj" fmla="val 21667"/>
            </a:avLst>
          </a:prstGeom>
          <a:ln>
            <a:solidFill>
              <a:schemeClr val="accent2"/>
            </a:solidFill>
            <a:headEnd/>
            <a:tailEnd/>
          </a:ln>
          <a:effectLst>
            <a:glow rad="101600">
              <a:schemeClr val="accent4">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anchor="ctr" anchorCtr="1"/>
          <a:lstStyle>
            <a:lvl1pPr marL="447675" indent="-382588" algn="l" rtl="0" eaLnBrk="0" fontAlgn="base" hangingPunct="0">
              <a:spcBef>
                <a:spcPct val="20000"/>
              </a:spcBef>
              <a:spcAft>
                <a:spcPct val="0"/>
              </a:spcAft>
              <a:buClr>
                <a:schemeClr val="accent1"/>
              </a:buClr>
              <a:buSzPct val="80000"/>
              <a:buFont typeface="Wingdings 2" pitchFamily="18" charset="2"/>
              <a:buChar char=""/>
              <a:defRPr lang="es-ES"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lang="es-ES"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itchFamily="18" charset="2"/>
              <a:buChar char=""/>
              <a:defRPr lang="es-ES"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itchFamily="18" charset="2"/>
              <a:buChar char=""/>
              <a:defRPr lang="es-ES"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C1CBB6"/>
              </a:buClr>
              <a:buFont typeface="Wingdings 2" pitchFamily="18" charset="2"/>
              <a:buChar char=""/>
              <a:defRPr lang="es-ES"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lang="es-ES"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9pPr>
          </a:lstStyle>
          <a:p>
            <a:pPr marL="52915" indent="0" algn="ctr" eaLnBrk="1" hangingPunct="1">
              <a:buNone/>
              <a:defRPr/>
            </a:pPr>
            <a:r>
              <a:rPr lang="es-CO" altLang="es-ES" b="1" dirty="0">
                <a:solidFill>
                  <a:schemeClr val="tx1">
                    <a:lumMod val="95000"/>
                    <a:lumOff val="5000"/>
                  </a:schemeClr>
                </a:solidFill>
                <a:latin typeface="Calibri" panose="020F0502020204030204" pitchFamily="34" charset="0"/>
              </a:rPr>
              <a:t>Referentes para la  Convergencia  NIC - NIIF  y  NICSP</a:t>
            </a:r>
            <a:endParaRPr lang="es-ES" b="1" dirty="0">
              <a:solidFill>
                <a:schemeClr val="tx1">
                  <a:lumMod val="95000"/>
                  <a:lumOff val="5000"/>
                </a:schemeClr>
              </a:solidFill>
              <a:effectLst>
                <a:outerShdw blurRad="38100" dist="38100" dir="2700000" algn="tl">
                  <a:srgbClr val="000000"/>
                </a:outerShdw>
              </a:effectLst>
              <a:latin typeface="Calibri" panose="020F0502020204030204" pitchFamily="34" charset="0"/>
              <a:cs typeface="Arial" charset="0"/>
            </a:endParaRPr>
          </a:p>
        </p:txBody>
      </p:sp>
      <p:sp>
        <p:nvSpPr>
          <p:cNvPr id="12" name="Text Box 51"/>
          <p:cNvSpPr txBox="1">
            <a:spLocks noChangeArrowheads="1"/>
          </p:cNvSpPr>
          <p:nvPr/>
        </p:nvSpPr>
        <p:spPr bwMode="auto">
          <a:xfrm>
            <a:off x="3236641" y="2282198"/>
            <a:ext cx="2581011"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000" i="1" dirty="0">
                <a:latin typeface="Calibri" panose="020F0502020204030204" pitchFamily="34" charset="0"/>
              </a:rPr>
              <a:t>Gobierno  </a:t>
            </a:r>
            <a:endParaRPr lang="es-ES" altLang="es-CO" sz="2000" i="1" dirty="0">
              <a:latin typeface="Calibri" panose="020F0502020204030204" pitchFamily="34" charset="0"/>
            </a:endParaRPr>
          </a:p>
        </p:txBody>
      </p:sp>
      <p:cxnSp>
        <p:nvCxnSpPr>
          <p:cNvPr id="13" name="33 Conector recto de flecha"/>
          <p:cNvCxnSpPr/>
          <p:nvPr/>
        </p:nvCxnSpPr>
        <p:spPr>
          <a:xfrm flipH="1">
            <a:off x="5242182" y="2616150"/>
            <a:ext cx="407087" cy="0"/>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14" name="Text Box 47"/>
          <p:cNvSpPr txBox="1">
            <a:spLocks noChangeArrowheads="1"/>
          </p:cNvSpPr>
          <p:nvPr/>
        </p:nvSpPr>
        <p:spPr bwMode="auto">
          <a:xfrm>
            <a:off x="3236641" y="3871321"/>
            <a:ext cx="2581011" cy="8617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000" i="1" dirty="0">
                <a:latin typeface="Calibri" panose="020F0502020204030204" pitchFamily="34" charset="0"/>
              </a:rPr>
              <a:t>Sector privado</a:t>
            </a:r>
          </a:p>
          <a:p>
            <a:pPr algn="ctr" eaLnBrk="1" hangingPunct="1">
              <a:spcBef>
                <a:spcPct val="50000"/>
              </a:spcBef>
            </a:pPr>
            <a:r>
              <a:rPr lang="es-CO" altLang="es-CO" sz="2000" i="1" dirty="0">
                <a:latin typeface="Calibri" panose="020F0502020204030204" pitchFamily="34" charset="0"/>
              </a:rPr>
              <a:t>-Empresas-</a:t>
            </a:r>
            <a:endParaRPr lang="es-ES" altLang="es-CO" sz="2000" i="1" dirty="0">
              <a:latin typeface="Calibri" panose="020F0502020204030204" pitchFamily="34" charset="0"/>
            </a:endParaRPr>
          </a:p>
        </p:txBody>
      </p:sp>
      <p:cxnSp>
        <p:nvCxnSpPr>
          <p:cNvPr id="15" name="33 Conector recto de flecha"/>
          <p:cNvCxnSpPr/>
          <p:nvPr/>
        </p:nvCxnSpPr>
        <p:spPr>
          <a:xfrm>
            <a:off x="3375195" y="4296338"/>
            <a:ext cx="416719" cy="1323"/>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cxnSp>
        <p:nvCxnSpPr>
          <p:cNvPr id="16" name="33 Conector recto de flecha"/>
          <p:cNvCxnSpPr/>
          <p:nvPr/>
        </p:nvCxnSpPr>
        <p:spPr>
          <a:xfrm flipH="1">
            <a:off x="5242182" y="4236992"/>
            <a:ext cx="407088" cy="662"/>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17" name="Text Box 46"/>
          <p:cNvSpPr txBox="1">
            <a:spLocks noChangeArrowheads="1"/>
          </p:cNvSpPr>
          <p:nvPr/>
        </p:nvSpPr>
        <p:spPr bwMode="auto">
          <a:xfrm>
            <a:off x="3476792" y="2762418"/>
            <a:ext cx="2391833"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000" i="1" dirty="0">
                <a:latin typeface="Calibri" panose="020F0502020204030204" pitchFamily="34" charset="0"/>
              </a:rPr>
              <a:t>Empresas estatales</a:t>
            </a:r>
          </a:p>
        </p:txBody>
      </p:sp>
      <p:cxnSp>
        <p:nvCxnSpPr>
          <p:cNvPr id="18" name="33 Conector recto de flecha"/>
          <p:cNvCxnSpPr/>
          <p:nvPr/>
        </p:nvCxnSpPr>
        <p:spPr>
          <a:xfrm>
            <a:off x="3247225" y="2938364"/>
            <a:ext cx="416719" cy="1323"/>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cxnSp>
        <p:nvCxnSpPr>
          <p:cNvPr id="19" name="33 Conector recto de flecha"/>
          <p:cNvCxnSpPr/>
          <p:nvPr/>
        </p:nvCxnSpPr>
        <p:spPr>
          <a:xfrm>
            <a:off x="3375195" y="2462114"/>
            <a:ext cx="416719" cy="1323"/>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20" name="19 CuadroTexto"/>
          <p:cNvSpPr txBox="1"/>
          <p:nvPr/>
        </p:nvSpPr>
        <p:spPr>
          <a:xfrm>
            <a:off x="1556536" y="1382615"/>
            <a:ext cx="2340240" cy="631135"/>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63500">
              <a:schemeClr val="accent6">
                <a:satMod val="175000"/>
                <a:alpha val="40000"/>
              </a:schemeClr>
            </a:glow>
          </a:effectLst>
        </p:spPr>
        <p:txBody>
          <a:bodyPr>
            <a:spAutoFit/>
          </a:bodyPr>
          <a:lstStyle/>
          <a:p>
            <a:pPr algn="ctr" fontAlgn="ctr">
              <a:spcBef>
                <a:spcPts val="0"/>
              </a:spcBef>
              <a:spcAft>
                <a:spcPts val="0"/>
              </a:spcAft>
              <a:defRPr/>
            </a:pPr>
            <a:endParaRPr lang="es-ES" sz="417" b="1" dirty="0">
              <a:solidFill>
                <a:srgbClr val="000000"/>
              </a:solidFill>
              <a:effectLst>
                <a:outerShdw blurRad="38100" dist="38100" dir="2700000" algn="tl">
                  <a:srgbClr val="000000">
                    <a:alpha val="43137"/>
                  </a:srgbClr>
                </a:outerShdw>
              </a:effectLst>
              <a:latin typeface="Calibri" panose="020F0502020204030204" pitchFamily="34" charset="0"/>
            </a:endParaRPr>
          </a:p>
          <a:p>
            <a:pPr algn="ctr" fontAlgn="ctr">
              <a:spcBef>
                <a:spcPts val="0"/>
              </a:spcBef>
              <a:spcAft>
                <a:spcPts val="0"/>
              </a:spcAft>
              <a:defRPr/>
            </a:pPr>
            <a:r>
              <a:rPr lang="es-ES" sz="2667" b="1" dirty="0">
                <a:solidFill>
                  <a:srgbClr val="000000"/>
                </a:solidFill>
                <a:effectLst>
                  <a:outerShdw blurRad="38100" dist="38100" dir="2700000" algn="tl">
                    <a:srgbClr val="000000">
                      <a:alpha val="43137"/>
                    </a:srgbClr>
                  </a:outerShdw>
                </a:effectLst>
                <a:latin typeface="Calibri" panose="020F0502020204030204" pitchFamily="34" charset="0"/>
              </a:rPr>
              <a:t>NACIONALES</a:t>
            </a:r>
          </a:p>
          <a:p>
            <a:pPr algn="ctr" fontAlgn="ctr">
              <a:spcBef>
                <a:spcPts val="0"/>
              </a:spcBef>
              <a:spcAft>
                <a:spcPts val="0"/>
              </a:spcAft>
              <a:defRPr/>
            </a:pPr>
            <a:endParaRPr lang="es-ES" sz="417" b="1" dirty="0">
              <a:solidFill>
                <a:srgbClr val="000000"/>
              </a:solidFill>
              <a:effectLst>
                <a:outerShdw blurRad="38100" dist="38100" dir="2700000" algn="tl">
                  <a:srgbClr val="000000">
                    <a:alpha val="43137"/>
                  </a:srgbClr>
                </a:outerShdw>
              </a:effectLst>
              <a:latin typeface="Calibri" panose="020F0502020204030204" pitchFamily="34" charset="0"/>
            </a:endParaRPr>
          </a:p>
        </p:txBody>
      </p:sp>
      <p:sp>
        <p:nvSpPr>
          <p:cNvPr id="21" name="20 CuadroTexto"/>
          <p:cNvSpPr txBox="1"/>
          <p:nvPr/>
        </p:nvSpPr>
        <p:spPr>
          <a:xfrm>
            <a:off x="4450729" y="1382615"/>
            <a:ext cx="3106558" cy="631135"/>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63500">
              <a:schemeClr val="accent6">
                <a:satMod val="175000"/>
                <a:alpha val="40000"/>
              </a:schemeClr>
            </a:glow>
          </a:effectLst>
        </p:spPr>
        <p:txBody>
          <a:bodyPr wrap="square">
            <a:spAutoFit/>
          </a:bodyPr>
          <a:lstStyle/>
          <a:p>
            <a:pPr algn="ctr" fontAlgn="ctr">
              <a:spcBef>
                <a:spcPts val="0"/>
              </a:spcBef>
              <a:spcAft>
                <a:spcPts val="0"/>
              </a:spcAft>
              <a:defRPr/>
            </a:pPr>
            <a:endParaRPr lang="es-ES" sz="417" b="1" dirty="0">
              <a:solidFill>
                <a:srgbClr val="000000"/>
              </a:solidFill>
              <a:effectLst>
                <a:outerShdw blurRad="38100" dist="38100" dir="2700000" algn="tl">
                  <a:srgbClr val="000000">
                    <a:alpha val="43137"/>
                  </a:srgbClr>
                </a:outerShdw>
              </a:effectLst>
              <a:latin typeface="Calibri" panose="020F0502020204030204" pitchFamily="34" charset="0"/>
            </a:endParaRPr>
          </a:p>
          <a:p>
            <a:pPr algn="ctr" fontAlgn="ctr">
              <a:spcBef>
                <a:spcPts val="0"/>
              </a:spcBef>
              <a:spcAft>
                <a:spcPts val="0"/>
              </a:spcAft>
              <a:defRPr/>
            </a:pPr>
            <a:r>
              <a:rPr lang="es-ES" sz="2667" b="1" dirty="0">
                <a:solidFill>
                  <a:srgbClr val="000000"/>
                </a:solidFill>
                <a:effectLst>
                  <a:outerShdw blurRad="38100" dist="38100" dir="2700000" algn="tl">
                    <a:srgbClr val="000000">
                      <a:alpha val="43137"/>
                    </a:srgbClr>
                  </a:outerShdw>
                </a:effectLst>
                <a:latin typeface="Calibri" panose="020F0502020204030204" pitchFamily="34" charset="0"/>
              </a:rPr>
              <a:t>INTERNACIONALES</a:t>
            </a:r>
          </a:p>
          <a:p>
            <a:pPr algn="ctr" fontAlgn="ctr">
              <a:spcBef>
                <a:spcPts val="0"/>
              </a:spcBef>
              <a:spcAft>
                <a:spcPts val="0"/>
              </a:spcAft>
              <a:defRPr/>
            </a:pPr>
            <a:endParaRPr lang="es-ES" sz="417" b="1" dirty="0">
              <a:solidFill>
                <a:srgbClr val="000000"/>
              </a:solidFill>
              <a:effectLst>
                <a:outerShdw blurRad="38100" dist="38100" dir="2700000" algn="tl">
                  <a:srgbClr val="000000">
                    <a:alpha val="43137"/>
                  </a:srgbClr>
                </a:outerShdw>
              </a:effectLst>
              <a:latin typeface="Calibri" panose="020F0502020204030204" pitchFamily="34" charset="0"/>
            </a:endParaRPr>
          </a:p>
        </p:txBody>
      </p:sp>
      <p:sp>
        <p:nvSpPr>
          <p:cNvPr id="22" name="21 CuadroTexto"/>
          <p:cNvSpPr txBox="1"/>
          <p:nvPr/>
        </p:nvSpPr>
        <p:spPr>
          <a:xfrm>
            <a:off x="2216672" y="2150981"/>
            <a:ext cx="1079500" cy="1269586"/>
          </a:xfrm>
          <a:prstGeom prst="rect">
            <a:avLst/>
          </a:prstGeom>
          <a:gradFill>
            <a:gsLst>
              <a:gs pos="0">
                <a:schemeClr val="bg1"/>
              </a:gs>
              <a:gs pos="10000">
                <a:schemeClr val="accent2">
                  <a:lumMod val="40000"/>
                  <a:lumOff val="60000"/>
                </a:schemeClr>
              </a:gs>
              <a:gs pos="100000">
                <a:srgbClr val="F7B009"/>
              </a:gs>
            </a:gsLst>
            <a:lin ang="0" scaled="0"/>
          </a:gradFill>
          <a:ln w="12700">
            <a:solidFill>
              <a:schemeClr val="tx2"/>
            </a:solidFill>
            <a:prstDash val="solid"/>
          </a:ln>
          <a:effectLst>
            <a:glow rad="101600">
              <a:schemeClr val="accent1">
                <a:satMod val="175000"/>
                <a:alpha val="40000"/>
              </a:schemeClr>
            </a:glow>
          </a:effectLst>
        </p:spPr>
        <p:txBody>
          <a:bodyPr anchor="ctr"/>
          <a:lstStyle/>
          <a:p>
            <a:pPr algn="ctr" fontAlgn="ctr">
              <a:spcBef>
                <a:spcPts val="0"/>
              </a:spcBef>
              <a:spcAft>
                <a:spcPts val="0"/>
              </a:spcAft>
              <a:defRPr/>
            </a:pPr>
            <a:r>
              <a:rPr lang="es-ES" sz="2333" b="1" dirty="0">
                <a:effectLst>
                  <a:outerShdw blurRad="38100" dist="38100" dir="2700000" algn="tl">
                    <a:srgbClr val="000000">
                      <a:alpha val="43137"/>
                    </a:srgbClr>
                  </a:outerShdw>
                </a:effectLst>
                <a:latin typeface="Calibri" panose="020F0502020204030204" pitchFamily="34" charset="0"/>
              </a:rPr>
              <a:t>C G N</a:t>
            </a:r>
            <a:endParaRPr lang="es-ES" sz="2333" b="1" i="1" dirty="0">
              <a:effectLst>
                <a:outerShdw blurRad="38100" dist="38100" dir="2700000" algn="tl">
                  <a:srgbClr val="000000">
                    <a:alpha val="43137"/>
                  </a:srgbClr>
                </a:outerShdw>
              </a:effectLst>
              <a:latin typeface="Calibri" panose="020F0502020204030204" pitchFamily="34" charset="0"/>
            </a:endParaRPr>
          </a:p>
        </p:txBody>
      </p:sp>
      <p:sp>
        <p:nvSpPr>
          <p:cNvPr id="23" name="_s1030"/>
          <p:cNvSpPr>
            <a:spLocks noChangeArrowheads="1"/>
          </p:cNvSpPr>
          <p:nvPr/>
        </p:nvSpPr>
        <p:spPr bwMode="auto">
          <a:xfrm>
            <a:off x="1196704" y="2401240"/>
            <a:ext cx="840053" cy="745898"/>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p:spPr>
        <p:txBody>
          <a:bodyPr wrap="none" anchor="ctr"/>
          <a:lstStyle/>
          <a:p>
            <a:pPr algn="ctr" fontAlgn="auto">
              <a:spcBef>
                <a:spcPts val="0"/>
              </a:spcBef>
              <a:spcAft>
                <a:spcPts val="0"/>
              </a:spcAft>
              <a:defRPr/>
            </a:pPr>
            <a:r>
              <a:rPr lang="es-ES" sz="2667"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R C P</a:t>
            </a:r>
          </a:p>
        </p:txBody>
      </p:sp>
      <p:sp>
        <p:nvSpPr>
          <p:cNvPr id="24" name="23 CuadroTexto"/>
          <p:cNvSpPr txBox="1"/>
          <p:nvPr/>
        </p:nvSpPr>
        <p:spPr>
          <a:xfrm>
            <a:off x="5756798" y="2150982"/>
            <a:ext cx="960438" cy="971269"/>
          </a:xfrm>
          <a:prstGeom prst="rect">
            <a:avLst/>
          </a:prstGeom>
          <a:gradFill>
            <a:gsLst>
              <a:gs pos="0">
                <a:schemeClr val="bg1"/>
              </a:gs>
              <a:gs pos="10000">
                <a:schemeClr val="accent2">
                  <a:lumMod val="40000"/>
                  <a:lumOff val="60000"/>
                </a:schemeClr>
              </a:gs>
              <a:gs pos="100000">
                <a:srgbClr val="F7B009"/>
              </a:gs>
            </a:gsLst>
            <a:lin ang="0" scaled="0"/>
          </a:gradFill>
          <a:ln w="12700">
            <a:solidFill>
              <a:schemeClr val="tx2"/>
            </a:solidFill>
            <a:prstDash val="solid"/>
          </a:ln>
          <a:effectLst>
            <a:glow rad="101600">
              <a:schemeClr val="accent1">
                <a:satMod val="175000"/>
                <a:alpha val="40000"/>
              </a:schemeClr>
            </a:glow>
          </a:effectLst>
        </p:spPr>
        <p:txBody>
          <a:bodyPr anchor="ctr"/>
          <a:lstStyle>
            <a:defPPr>
              <a:defRPr lang="es-ES_tradnl"/>
            </a:defPPr>
            <a:lvl1pPr algn="ctr" fontAlgn="ctr">
              <a:spcBef>
                <a:spcPts val="0"/>
              </a:spcBef>
              <a:spcAft>
                <a:spcPts val="0"/>
              </a:spcAft>
              <a:defRPr sz="2800" b="1">
                <a:effectLst>
                  <a:outerShdw blurRad="38100" dist="38100" dir="2700000" algn="tl">
                    <a:srgbClr val="000000">
                      <a:alpha val="43137"/>
                    </a:srgbClr>
                  </a:outerShdw>
                </a:effectLst>
                <a:latin typeface="Calibri" panose="020F0502020204030204" pitchFamily="34" charset="0"/>
              </a:defRPr>
            </a:lvl1pPr>
          </a:lstStyle>
          <a:p>
            <a:r>
              <a:rPr lang="es-ES" sz="2333" dirty="0"/>
              <a:t>I F A C</a:t>
            </a:r>
          </a:p>
        </p:txBody>
      </p:sp>
      <p:sp>
        <p:nvSpPr>
          <p:cNvPr id="25" name="_s1030"/>
          <p:cNvSpPr>
            <a:spLocks noChangeArrowheads="1"/>
          </p:cNvSpPr>
          <p:nvPr/>
        </p:nvSpPr>
        <p:spPr bwMode="auto">
          <a:xfrm>
            <a:off x="6897151" y="2202530"/>
            <a:ext cx="899583" cy="944609"/>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p:spPr>
        <p:txBody>
          <a:bodyPr wrap="none" anchor="ctr"/>
          <a:lstStyle/>
          <a:p>
            <a:pPr algn="ctr" fontAlgn="auto">
              <a:spcBef>
                <a:spcPts val="0"/>
              </a:spcBef>
              <a:spcAft>
                <a:spcPts val="0"/>
              </a:spcAft>
              <a:defRPr/>
            </a:pPr>
            <a:r>
              <a:rPr lang="es-ES" sz="2667"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NICSP</a:t>
            </a:r>
          </a:p>
        </p:txBody>
      </p:sp>
      <p:sp>
        <p:nvSpPr>
          <p:cNvPr id="26" name="_s1030"/>
          <p:cNvSpPr>
            <a:spLocks noChangeArrowheads="1"/>
          </p:cNvSpPr>
          <p:nvPr/>
        </p:nvSpPr>
        <p:spPr bwMode="auto">
          <a:xfrm>
            <a:off x="6897152" y="3541615"/>
            <a:ext cx="960438" cy="1056078"/>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p:spPr>
        <p:txBody>
          <a:bodyPr wrap="none" anchor="ctr"/>
          <a:lstStyle/>
          <a:p>
            <a:pPr algn="ctr" fontAlgn="auto">
              <a:spcBef>
                <a:spcPts val="0"/>
              </a:spcBef>
              <a:spcAft>
                <a:spcPts val="0"/>
              </a:spcAft>
              <a:defRPr/>
            </a:pPr>
            <a:r>
              <a:rPr lang="es-ES" sz="2667"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NIC / </a:t>
            </a:r>
          </a:p>
          <a:p>
            <a:pPr algn="ctr" fontAlgn="auto">
              <a:spcBef>
                <a:spcPts val="0"/>
              </a:spcBef>
              <a:spcAft>
                <a:spcPts val="0"/>
              </a:spcAft>
              <a:defRPr/>
            </a:pPr>
            <a:r>
              <a:rPr lang="es-ES" sz="2667"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NIIF</a:t>
            </a:r>
          </a:p>
        </p:txBody>
      </p:sp>
      <p:cxnSp>
        <p:nvCxnSpPr>
          <p:cNvPr id="27" name="_s14340"/>
          <p:cNvCxnSpPr>
            <a:cxnSpLocks noChangeShapeType="1"/>
            <a:stCxn id="22" idx="1"/>
            <a:endCxn id="23" idx="3"/>
          </p:cNvCxnSpPr>
          <p:nvPr/>
        </p:nvCxnSpPr>
        <p:spPr bwMode="auto">
          <a:xfrm rot="10800000">
            <a:off x="2036757" y="2774189"/>
            <a:ext cx="179916" cy="11585"/>
          </a:xfrm>
          <a:prstGeom prst="bentConnector3">
            <a:avLst>
              <a:gd name="adj1" fmla="val 50000"/>
            </a:avLst>
          </a:prstGeom>
          <a:noFill/>
          <a:ln w="28575">
            <a:solidFill>
              <a:schemeClr val="accent1">
                <a:lumMod val="50000"/>
              </a:schemeClr>
            </a:solidFill>
            <a:miter lim="800000"/>
            <a:headEnd/>
            <a:tailEnd/>
          </a:ln>
        </p:spPr>
      </p:cxnSp>
      <p:cxnSp>
        <p:nvCxnSpPr>
          <p:cNvPr id="28" name="_s14340"/>
          <p:cNvCxnSpPr>
            <a:cxnSpLocks noChangeShapeType="1"/>
            <a:stCxn id="24" idx="3"/>
            <a:endCxn id="25" idx="1"/>
          </p:cNvCxnSpPr>
          <p:nvPr/>
        </p:nvCxnSpPr>
        <p:spPr bwMode="auto">
          <a:xfrm>
            <a:off x="6717235" y="2636617"/>
            <a:ext cx="179916" cy="38218"/>
          </a:xfrm>
          <a:prstGeom prst="bentConnector3">
            <a:avLst>
              <a:gd name="adj1" fmla="val 50000"/>
            </a:avLst>
          </a:prstGeom>
          <a:noFill/>
          <a:ln w="28575">
            <a:solidFill>
              <a:schemeClr val="bg1">
                <a:lumMod val="50000"/>
              </a:schemeClr>
            </a:solidFill>
            <a:miter lim="800000"/>
            <a:headEnd/>
            <a:tailEnd/>
          </a:ln>
        </p:spPr>
      </p:cxnSp>
      <p:cxnSp>
        <p:nvCxnSpPr>
          <p:cNvPr id="29" name="_s14340"/>
          <p:cNvCxnSpPr>
            <a:cxnSpLocks noChangeShapeType="1"/>
            <a:stCxn id="36" idx="3"/>
            <a:endCxn id="26" idx="1"/>
          </p:cNvCxnSpPr>
          <p:nvPr/>
        </p:nvCxnSpPr>
        <p:spPr bwMode="auto">
          <a:xfrm flipV="1">
            <a:off x="6707974" y="4069655"/>
            <a:ext cx="189178" cy="219191"/>
          </a:xfrm>
          <a:prstGeom prst="bentConnector3">
            <a:avLst>
              <a:gd name="adj1" fmla="val 50000"/>
            </a:avLst>
          </a:prstGeom>
          <a:noFill/>
          <a:ln w="28575">
            <a:solidFill>
              <a:schemeClr val="accent1">
                <a:lumMod val="50000"/>
              </a:schemeClr>
            </a:solidFill>
            <a:miter lim="800000"/>
            <a:headEnd/>
            <a:tailEnd/>
          </a:ln>
        </p:spPr>
      </p:cxnSp>
      <p:sp>
        <p:nvSpPr>
          <p:cNvPr id="30" name="29 CuadroTexto"/>
          <p:cNvSpPr txBox="1"/>
          <p:nvPr/>
        </p:nvSpPr>
        <p:spPr>
          <a:xfrm>
            <a:off x="2216672" y="3601620"/>
            <a:ext cx="1079500" cy="1476127"/>
          </a:xfrm>
          <a:prstGeom prst="rect">
            <a:avLst/>
          </a:prstGeom>
          <a:gradFill>
            <a:gsLst>
              <a:gs pos="0">
                <a:schemeClr val="bg1"/>
              </a:gs>
              <a:gs pos="10000">
                <a:schemeClr val="accent2">
                  <a:lumMod val="40000"/>
                  <a:lumOff val="60000"/>
                </a:schemeClr>
              </a:gs>
              <a:gs pos="100000">
                <a:srgbClr val="F7B009"/>
              </a:gs>
            </a:gsLst>
            <a:lin ang="0" scaled="0"/>
          </a:gradFill>
          <a:ln w="12700">
            <a:solidFill>
              <a:schemeClr val="tx2"/>
            </a:solidFill>
            <a:prstDash val="solid"/>
          </a:ln>
          <a:effectLst>
            <a:glow rad="101600">
              <a:schemeClr val="accent1">
                <a:satMod val="175000"/>
                <a:alpha val="40000"/>
              </a:schemeClr>
            </a:glow>
          </a:effectLst>
        </p:spPr>
        <p:txBody>
          <a:bodyPr anchor="ctr"/>
          <a:lstStyle>
            <a:defPPr>
              <a:defRPr lang="es-ES_tradnl"/>
            </a:defPPr>
            <a:lvl1pPr algn="ctr" fontAlgn="ctr">
              <a:spcBef>
                <a:spcPts val="0"/>
              </a:spcBef>
              <a:spcAft>
                <a:spcPts val="0"/>
              </a:spcAft>
              <a:defRPr sz="2800" b="1">
                <a:effectLst>
                  <a:outerShdw blurRad="38100" dist="38100" dir="2700000" algn="tl">
                    <a:srgbClr val="000000">
                      <a:alpha val="43137"/>
                    </a:srgbClr>
                  </a:outerShdw>
                </a:effectLst>
                <a:latin typeface="Calibri" panose="020F0502020204030204" pitchFamily="34" charset="0"/>
              </a:defRPr>
            </a:lvl1pPr>
          </a:lstStyle>
          <a:p>
            <a:r>
              <a:rPr lang="es-ES" sz="2000" dirty="0"/>
              <a:t>MHCP</a:t>
            </a:r>
          </a:p>
          <a:p>
            <a:r>
              <a:rPr lang="es-ES" sz="2000" dirty="0" err="1"/>
              <a:t>M.Cio</a:t>
            </a:r>
            <a:endParaRPr lang="es-ES" sz="2000" dirty="0"/>
          </a:p>
          <a:p>
            <a:r>
              <a:rPr lang="es-ES" sz="2000" dirty="0"/>
              <a:t>CTCP</a:t>
            </a:r>
          </a:p>
        </p:txBody>
      </p:sp>
      <p:cxnSp>
        <p:nvCxnSpPr>
          <p:cNvPr id="31" name="_s14341"/>
          <p:cNvCxnSpPr>
            <a:cxnSpLocks noChangeShapeType="1"/>
            <a:stCxn id="23" idx="1"/>
            <a:endCxn id="20" idx="1"/>
          </p:cNvCxnSpPr>
          <p:nvPr/>
        </p:nvCxnSpPr>
        <p:spPr bwMode="auto">
          <a:xfrm rot="10800000" flipH="1">
            <a:off x="1196704" y="1698183"/>
            <a:ext cx="359832" cy="1076006"/>
          </a:xfrm>
          <a:prstGeom prst="bentConnector3">
            <a:avLst>
              <a:gd name="adj1" fmla="val -63530"/>
            </a:avLst>
          </a:prstGeom>
          <a:noFill/>
          <a:ln w="28575">
            <a:solidFill>
              <a:schemeClr val="accent1">
                <a:lumMod val="50000"/>
              </a:schemeClr>
            </a:solidFill>
            <a:miter lim="800000"/>
            <a:headEnd/>
            <a:tailEnd/>
          </a:ln>
        </p:spPr>
      </p:cxnSp>
      <p:cxnSp>
        <p:nvCxnSpPr>
          <p:cNvPr id="32" name="_s14341"/>
          <p:cNvCxnSpPr>
            <a:cxnSpLocks noChangeShapeType="1"/>
          </p:cNvCxnSpPr>
          <p:nvPr/>
        </p:nvCxnSpPr>
        <p:spPr bwMode="auto">
          <a:xfrm rot="5400000" flipH="1" flipV="1">
            <a:off x="-41882" y="2883894"/>
            <a:ext cx="2392298" cy="5293"/>
          </a:xfrm>
          <a:prstGeom prst="bentConnector3">
            <a:avLst>
              <a:gd name="adj1" fmla="val 43485"/>
            </a:avLst>
          </a:prstGeom>
          <a:noFill/>
          <a:ln w="28575">
            <a:solidFill>
              <a:schemeClr val="accent1">
                <a:lumMod val="50000"/>
              </a:schemeClr>
            </a:solidFill>
            <a:miter lim="800000"/>
            <a:headEnd/>
            <a:tailEnd/>
          </a:ln>
        </p:spPr>
      </p:cxnSp>
      <p:cxnSp>
        <p:nvCxnSpPr>
          <p:cNvPr id="33" name="_s14341"/>
          <p:cNvCxnSpPr>
            <a:cxnSpLocks noChangeShapeType="1"/>
            <a:stCxn id="25" idx="3"/>
            <a:endCxn id="21" idx="3"/>
          </p:cNvCxnSpPr>
          <p:nvPr/>
        </p:nvCxnSpPr>
        <p:spPr bwMode="auto">
          <a:xfrm flipH="1" flipV="1">
            <a:off x="7557287" y="1698183"/>
            <a:ext cx="239447" cy="976652"/>
          </a:xfrm>
          <a:prstGeom prst="bentConnector3">
            <a:avLst>
              <a:gd name="adj1" fmla="val -95470"/>
            </a:avLst>
          </a:prstGeom>
          <a:noFill/>
          <a:ln w="28575">
            <a:solidFill>
              <a:schemeClr val="accent1">
                <a:lumMod val="50000"/>
              </a:schemeClr>
            </a:solidFill>
            <a:miter lim="800000"/>
            <a:headEnd/>
            <a:tailEnd/>
          </a:ln>
          <a:extLst>
            <a:ext uri="{909E8E84-426E-40DD-AFC4-6F175D3DCCD1}">
              <a14:hiddenFill xmlns:a14="http://schemas.microsoft.com/office/drawing/2010/main">
                <a:noFill/>
              </a14:hiddenFill>
            </a:ext>
          </a:extLst>
        </p:spPr>
      </p:cxnSp>
      <p:cxnSp>
        <p:nvCxnSpPr>
          <p:cNvPr id="34" name="_s14341"/>
          <p:cNvCxnSpPr>
            <a:cxnSpLocks noChangeShapeType="1"/>
          </p:cNvCxnSpPr>
          <p:nvPr/>
        </p:nvCxnSpPr>
        <p:spPr bwMode="auto">
          <a:xfrm flipH="1" flipV="1">
            <a:off x="7557286" y="1644552"/>
            <a:ext cx="292365" cy="2317750"/>
          </a:xfrm>
          <a:prstGeom prst="bentConnector3">
            <a:avLst>
              <a:gd name="adj1" fmla="val -65157"/>
            </a:avLst>
          </a:prstGeom>
          <a:noFill/>
          <a:ln w="28575">
            <a:solidFill>
              <a:schemeClr val="accent1">
                <a:lumMod val="50000"/>
              </a:schemeClr>
            </a:solidFill>
            <a:miter lim="800000"/>
            <a:headEnd/>
            <a:tailEnd/>
          </a:ln>
          <a:extLst>
            <a:ext uri="{909E8E84-426E-40DD-AFC4-6F175D3DCCD1}">
              <a14:hiddenFill xmlns:a14="http://schemas.microsoft.com/office/drawing/2010/main">
                <a:noFill/>
              </a14:hiddenFill>
            </a:ext>
          </a:extLst>
        </p:spPr>
      </p:cxnSp>
      <p:cxnSp>
        <p:nvCxnSpPr>
          <p:cNvPr id="35" name="34 Conector angular"/>
          <p:cNvCxnSpPr/>
          <p:nvPr/>
        </p:nvCxnSpPr>
        <p:spPr>
          <a:xfrm rot="16200000" flipV="1">
            <a:off x="5183974" y="3093146"/>
            <a:ext cx="771260" cy="654844"/>
          </a:xfrm>
          <a:prstGeom prst="bentConnector3">
            <a:avLst>
              <a:gd name="adj1" fmla="val 50000"/>
            </a:avLst>
          </a:prstGeom>
          <a:ln w="63500">
            <a:solidFill>
              <a:srgbClr val="F7B03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6" name="35 CuadroTexto"/>
          <p:cNvSpPr txBox="1"/>
          <p:nvPr/>
        </p:nvSpPr>
        <p:spPr>
          <a:xfrm>
            <a:off x="5747537" y="3679964"/>
            <a:ext cx="960438" cy="1217763"/>
          </a:xfrm>
          <a:prstGeom prst="rect">
            <a:avLst/>
          </a:prstGeom>
          <a:gradFill>
            <a:gsLst>
              <a:gs pos="0">
                <a:schemeClr val="bg1"/>
              </a:gs>
              <a:gs pos="10000">
                <a:schemeClr val="accent2">
                  <a:lumMod val="40000"/>
                  <a:lumOff val="60000"/>
                </a:schemeClr>
              </a:gs>
              <a:gs pos="100000">
                <a:srgbClr val="F7B009"/>
              </a:gs>
            </a:gsLst>
            <a:lin ang="0" scaled="0"/>
          </a:gradFill>
          <a:ln w="12700">
            <a:solidFill>
              <a:schemeClr val="tx2"/>
            </a:solidFill>
            <a:prstDash val="solid"/>
          </a:ln>
          <a:effectLst>
            <a:glow rad="101600">
              <a:schemeClr val="accent1">
                <a:satMod val="175000"/>
                <a:alpha val="40000"/>
              </a:schemeClr>
            </a:glow>
          </a:effectLst>
        </p:spPr>
        <p:txBody>
          <a:bodyPr anchor="ctr"/>
          <a:lstStyle>
            <a:defPPr>
              <a:defRPr lang="es-ES_tradnl"/>
            </a:defPPr>
            <a:lvl1pPr algn="ctr" fontAlgn="ctr">
              <a:spcBef>
                <a:spcPts val="0"/>
              </a:spcBef>
              <a:spcAft>
                <a:spcPts val="0"/>
              </a:spcAft>
              <a:defRPr sz="2800" b="1">
                <a:effectLst>
                  <a:outerShdw blurRad="38100" dist="38100" dir="2700000" algn="tl">
                    <a:srgbClr val="000000">
                      <a:alpha val="43137"/>
                    </a:srgbClr>
                  </a:outerShdw>
                </a:effectLst>
                <a:latin typeface="Calibri" panose="020F0502020204030204" pitchFamily="34" charset="0"/>
              </a:defRPr>
            </a:lvl1pPr>
          </a:lstStyle>
          <a:p>
            <a:r>
              <a:rPr lang="es-ES" sz="2333" dirty="0"/>
              <a:t>I A S B</a:t>
            </a:r>
          </a:p>
        </p:txBody>
      </p:sp>
      <p:cxnSp>
        <p:nvCxnSpPr>
          <p:cNvPr id="43" name="_s14340"/>
          <p:cNvCxnSpPr>
            <a:cxnSpLocks noChangeShapeType="1"/>
          </p:cNvCxnSpPr>
          <p:nvPr/>
        </p:nvCxnSpPr>
        <p:spPr bwMode="auto">
          <a:xfrm rot="10800000" flipV="1">
            <a:off x="1146487" y="3992068"/>
            <a:ext cx="1050394" cy="69180"/>
          </a:xfrm>
          <a:prstGeom prst="bentConnector3">
            <a:avLst>
              <a:gd name="adj1" fmla="val 50000"/>
            </a:avLst>
          </a:prstGeom>
          <a:noFill/>
          <a:ln w="28575">
            <a:solidFill>
              <a:srgbClr val="008080"/>
            </a:solidFill>
            <a:miter lim="800000"/>
            <a:headEnd/>
            <a:tailEnd/>
          </a:ln>
        </p:spPr>
      </p:cxnSp>
    </p:spTree>
    <p:extLst>
      <p:ext uri="{BB962C8B-B14F-4D97-AF65-F5344CB8AC3E}">
        <p14:creationId xmlns:p14="http://schemas.microsoft.com/office/powerpoint/2010/main" val="37409215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arcador de número de diapositiva 4"/>
          <p:cNvSpPr>
            <a:spLocks noGrp="1"/>
          </p:cNvSpPr>
          <p:nvPr>
            <p:ph type="sldNum" sz="quarter" idx="15"/>
          </p:nvPr>
        </p:nvSpPr>
        <p:spPr>
          <a:xfrm>
            <a:off x="35496" y="5518054"/>
            <a:ext cx="1905000" cy="219766"/>
          </a:xfrm>
        </p:spPr>
        <p:txBody>
          <a:bodyPr/>
          <a:lstStyle/>
          <a:p>
            <a:pPr>
              <a:defRPr/>
            </a:pPr>
            <a:fld id="{8A025F99-1DAF-4D1C-906F-3757E7DA4970}" type="slidenum">
              <a:rPr lang="es-ES_tradnl" smtClean="0"/>
              <a:pPr>
                <a:defRPr/>
              </a:pPr>
              <a:t>35</a:t>
            </a:fld>
            <a:endParaRPr lang="es-ES_tradnl" dirty="0"/>
          </a:p>
        </p:txBody>
      </p:sp>
      <p:sp>
        <p:nvSpPr>
          <p:cNvPr id="31" name="18 CuadroTexto"/>
          <p:cNvSpPr txBox="1"/>
          <p:nvPr/>
        </p:nvSpPr>
        <p:spPr>
          <a:xfrm>
            <a:off x="35496" y="193204"/>
            <a:ext cx="9001000" cy="686342"/>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63500">
              <a:schemeClr val="accent6">
                <a:satMod val="175000"/>
                <a:alpha val="40000"/>
              </a:schemeClr>
            </a:glow>
          </a:effectLst>
        </p:spPr>
        <p:txBody>
          <a:bodyPr wrap="square">
            <a:spAutoFit/>
          </a:bodyPr>
          <a:lstStyle>
            <a:lvl1pPr>
              <a:defRPr sz="2200">
                <a:solidFill>
                  <a:schemeClr val="tx1"/>
                </a:solidFill>
                <a:latin typeface="Century Gothic" pitchFamily="34" charset="0"/>
                <a:cs typeface="Arial" charset="0"/>
              </a:defRPr>
            </a:lvl1pPr>
            <a:lvl2pPr marL="742950" indent="-285750">
              <a:defRPr sz="2200">
                <a:solidFill>
                  <a:schemeClr val="tx1"/>
                </a:solidFill>
                <a:latin typeface="Century Gothic" pitchFamily="34" charset="0"/>
                <a:cs typeface="Arial" charset="0"/>
              </a:defRPr>
            </a:lvl2pPr>
            <a:lvl3pPr marL="1143000" indent="-228600">
              <a:defRPr sz="2200">
                <a:solidFill>
                  <a:schemeClr val="tx1"/>
                </a:solidFill>
                <a:latin typeface="Century Gothic" pitchFamily="34" charset="0"/>
                <a:cs typeface="Arial" charset="0"/>
              </a:defRPr>
            </a:lvl3pPr>
            <a:lvl4pPr marL="1600200" indent="-228600">
              <a:defRPr sz="2200">
                <a:solidFill>
                  <a:schemeClr val="tx1"/>
                </a:solidFill>
                <a:latin typeface="Century Gothic" pitchFamily="34" charset="0"/>
                <a:cs typeface="Arial" charset="0"/>
              </a:defRPr>
            </a:lvl4pPr>
            <a:lvl5pPr marL="2057400" indent="-228600">
              <a:defRPr sz="2200">
                <a:solidFill>
                  <a:schemeClr val="tx1"/>
                </a:solidFill>
                <a:latin typeface="Century Gothic" pitchFamily="34" charset="0"/>
                <a:cs typeface="Arial" charset="0"/>
              </a:defRPr>
            </a:lvl5pPr>
            <a:lvl6pPr marL="2514600" indent="-228600" fontAlgn="base">
              <a:spcBef>
                <a:spcPct val="0"/>
              </a:spcBef>
              <a:spcAft>
                <a:spcPct val="0"/>
              </a:spcAft>
              <a:defRPr sz="2200">
                <a:solidFill>
                  <a:schemeClr val="tx1"/>
                </a:solidFill>
                <a:latin typeface="Century Gothic" pitchFamily="34" charset="0"/>
                <a:cs typeface="Arial" charset="0"/>
              </a:defRPr>
            </a:lvl6pPr>
            <a:lvl7pPr marL="2971800" indent="-228600" fontAlgn="base">
              <a:spcBef>
                <a:spcPct val="0"/>
              </a:spcBef>
              <a:spcAft>
                <a:spcPct val="0"/>
              </a:spcAft>
              <a:defRPr sz="2200">
                <a:solidFill>
                  <a:schemeClr val="tx1"/>
                </a:solidFill>
                <a:latin typeface="Century Gothic" pitchFamily="34" charset="0"/>
                <a:cs typeface="Arial" charset="0"/>
              </a:defRPr>
            </a:lvl7pPr>
            <a:lvl8pPr marL="3429000" indent="-228600" fontAlgn="base">
              <a:spcBef>
                <a:spcPct val="0"/>
              </a:spcBef>
              <a:spcAft>
                <a:spcPct val="0"/>
              </a:spcAft>
              <a:defRPr sz="2200">
                <a:solidFill>
                  <a:schemeClr val="tx1"/>
                </a:solidFill>
                <a:latin typeface="Century Gothic" pitchFamily="34" charset="0"/>
                <a:cs typeface="Arial" charset="0"/>
              </a:defRPr>
            </a:lvl8pPr>
            <a:lvl9pPr marL="3886200" indent="-228600" fontAlgn="base">
              <a:spcBef>
                <a:spcPct val="0"/>
              </a:spcBef>
              <a:spcAft>
                <a:spcPct val="0"/>
              </a:spcAft>
              <a:defRPr sz="2200">
                <a:solidFill>
                  <a:schemeClr val="tx1"/>
                </a:solidFill>
                <a:latin typeface="Century Gothic" pitchFamily="34" charset="0"/>
                <a:cs typeface="Arial" charset="0"/>
              </a:defRPr>
            </a:lvl9pPr>
          </a:lstStyle>
          <a:p>
            <a:pPr algn="ctr" fontAlgn="ctr">
              <a:defRPr/>
            </a:pPr>
            <a:endParaRPr lang="es-ES" sz="500" b="1" dirty="0">
              <a:solidFill>
                <a:srgbClr val="000000"/>
              </a:solidFill>
            </a:endParaRPr>
          </a:p>
          <a:p>
            <a:pPr algn="ctr" fontAlgn="ctr">
              <a:defRPr/>
            </a:pPr>
            <a:r>
              <a:rPr lang="es-ES" sz="2800" b="1" dirty="0">
                <a:solidFill>
                  <a:srgbClr val="000000"/>
                </a:solidFill>
                <a:latin typeface="Calibri" pitchFamily="34" charset="0"/>
              </a:rPr>
              <a:t>RÉGIMEN DE CONTABILIDAD PÚBLICA - RCP</a:t>
            </a:r>
          </a:p>
        </p:txBody>
      </p:sp>
      <p:sp>
        <p:nvSpPr>
          <p:cNvPr id="33" name="_s1030"/>
          <p:cNvSpPr>
            <a:spLocks noChangeArrowheads="1"/>
          </p:cNvSpPr>
          <p:nvPr/>
        </p:nvSpPr>
        <p:spPr bwMode="auto">
          <a:xfrm>
            <a:off x="291753" y="1897670"/>
            <a:ext cx="1648743" cy="344623"/>
          </a:xfrm>
          <a:prstGeom prst="roundRect">
            <a:avLst>
              <a:gd name="adj" fmla="val 16667"/>
            </a:avLst>
          </a:prstGeom>
          <a:gradFill rotWithShape="0">
            <a:gsLst>
              <a:gs pos="0">
                <a:srgbClr val="A6A6A6"/>
              </a:gs>
              <a:gs pos="50000">
                <a:srgbClr val="FFFFFF"/>
              </a:gs>
              <a:gs pos="100000">
                <a:srgbClr val="D9D9D9"/>
              </a:gs>
            </a:gsLst>
            <a:path path="rect">
              <a:fillToRect l="100000" t="100000"/>
            </a:path>
          </a:gradFill>
          <a:ln w="12700" algn="ctr">
            <a:solidFill>
              <a:schemeClr val="tx1"/>
            </a:solidFill>
            <a:round/>
            <a:headEnd/>
            <a:tailEnd/>
          </a:ln>
          <a:effectLst>
            <a:glow rad="63500">
              <a:schemeClr val="accent6">
                <a:satMod val="175000"/>
                <a:alpha val="40000"/>
              </a:schemeClr>
            </a:glo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es-CO" b="1" dirty="0">
                <a:solidFill>
                  <a:srgbClr val="4E75A3"/>
                </a:solidFill>
              </a:rPr>
              <a:t>NICSP</a:t>
            </a:r>
          </a:p>
        </p:txBody>
      </p:sp>
      <p:sp>
        <p:nvSpPr>
          <p:cNvPr id="34" name="20 CuadroTexto"/>
          <p:cNvSpPr txBox="1">
            <a:spLocks noChangeArrowheads="1"/>
          </p:cNvSpPr>
          <p:nvPr/>
        </p:nvSpPr>
        <p:spPr bwMode="auto">
          <a:xfrm>
            <a:off x="7826" y="2629114"/>
            <a:ext cx="2325430" cy="588426"/>
          </a:xfrm>
          <a:prstGeom prst="rect">
            <a:avLst/>
          </a:prstGeom>
          <a:ln>
            <a:solidFill>
              <a:schemeClr val="tx1"/>
            </a:solidFill>
            <a:headEnd/>
            <a:tailEnd/>
          </a:ln>
          <a:effectLst>
            <a:glow rad="635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ctr">
              <a:spcBef>
                <a:spcPct val="0"/>
              </a:spcBef>
              <a:buFontTx/>
              <a:buNone/>
            </a:pPr>
            <a:r>
              <a:rPr lang="es-ES" altLang="es-CO" sz="2000" b="1" dirty="0"/>
              <a:t>Entidades </a:t>
            </a:r>
          </a:p>
          <a:p>
            <a:pPr algn="ctr" fontAlgn="ctr">
              <a:spcBef>
                <a:spcPct val="0"/>
              </a:spcBef>
              <a:buFontTx/>
              <a:buNone/>
            </a:pPr>
            <a:r>
              <a:rPr lang="es-ES" altLang="es-CO" sz="2000" b="1" dirty="0"/>
              <a:t>Gobierno General</a:t>
            </a:r>
          </a:p>
        </p:txBody>
      </p:sp>
      <p:sp>
        <p:nvSpPr>
          <p:cNvPr id="35" name="20 CuadroTexto"/>
          <p:cNvSpPr txBox="1">
            <a:spLocks noChangeArrowheads="1"/>
          </p:cNvSpPr>
          <p:nvPr/>
        </p:nvSpPr>
        <p:spPr bwMode="auto">
          <a:xfrm>
            <a:off x="4985941" y="2569468"/>
            <a:ext cx="1987550" cy="266089"/>
          </a:xfrm>
          <a:prstGeom prst="rect">
            <a:avLst/>
          </a:prstGeom>
          <a:gradFill rotWithShape="0">
            <a:gsLst>
              <a:gs pos="0">
                <a:srgbClr val="FFFFFF"/>
              </a:gs>
              <a:gs pos="50000">
                <a:srgbClr val="FFFFFF"/>
              </a:gs>
              <a:gs pos="100000">
                <a:srgbClr val="F7B009"/>
              </a:gs>
            </a:gsLst>
            <a:lin ang="0"/>
          </a:gradFill>
          <a:ln w="19050">
            <a:solidFill>
              <a:schemeClr val="tx1"/>
            </a:solidFill>
            <a:miter lim="800000"/>
            <a:headEnd/>
            <a:tailEnd/>
          </a:ln>
          <a:effectLst>
            <a:glow rad="63500">
              <a:schemeClr val="accent4">
                <a:satMod val="175000"/>
                <a:alpha val="40000"/>
              </a:schemeClr>
            </a:glo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ctr">
              <a:spcBef>
                <a:spcPct val="0"/>
              </a:spcBef>
              <a:buFontTx/>
              <a:buNone/>
            </a:pPr>
            <a:r>
              <a:rPr lang="es-ES" altLang="es-CO" sz="1800" b="1" dirty="0"/>
              <a:t>Empresas Públicas</a:t>
            </a:r>
          </a:p>
        </p:txBody>
      </p:sp>
      <p:sp>
        <p:nvSpPr>
          <p:cNvPr id="36" name="_s1030"/>
          <p:cNvSpPr>
            <a:spLocks noChangeArrowheads="1"/>
          </p:cNvSpPr>
          <p:nvPr/>
        </p:nvSpPr>
        <p:spPr bwMode="auto">
          <a:xfrm>
            <a:off x="2268139" y="3361557"/>
            <a:ext cx="3167957" cy="720080"/>
          </a:xfrm>
          <a:prstGeom prst="roundRect">
            <a:avLst>
              <a:gd name="adj" fmla="val 16667"/>
            </a:avLst>
          </a:prstGeom>
          <a:ln>
            <a:solidFill>
              <a:schemeClr val="tx1"/>
            </a:solidFill>
            <a:headEnd/>
            <a:tailEnd/>
          </a:ln>
          <a:effectLst>
            <a:glow rad="63500">
              <a:schemeClr val="accent4">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lgn="ctr">
              <a:lnSpc>
                <a:spcPts val="1600"/>
              </a:lnSpc>
              <a:defRPr/>
            </a:pPr>
            <a:r>
              <a:rPr lang="es-ES" sz="1800" b="1" dirty="0">
                <a:solidFill>
                  <a:srgbClr val="C00000"/>
                </a:solidFill>
                <a:latin typeface="Calibri" pitchFamily="34" charset="0"/>
                <a:cs typeface="Arial" charset="0"/>
              </a:rPr>
              <a:t>Que cotizan en el mercado  de</a:t>
            </a:r>
          </a:p>
          <a:p>
            <a:pPr algn="ctr">
              <a:lnSpc>
                <a:spcPts val="1600"/>
              </a:lnSpc>
              <a:defRPr/>
            </a:pPr>
            <a:r>
              <a:rPr lang="es-ES" sz="1800" b="1" dirty="0">
                <a:solidFill>
                  <a:srgbClr val="C00000"/>
                </a:solidFill>
                <a:latin typeface="Calibri" pitchFamily="34" charset="0"/>
                <a:cs typeface="Arial" charset="0"/>
              </a:rPr>
              <a:t> valores o captan o administran </a:t>
            </a:r>
          </a:p>
          <a:p>
            <a:pPr algn="ctr">
              <a:lnSpc>
                <a:spcPts val="1600"/>
              </a:lnSpc>
              <a:defRPr/>
            </a:pPr>
            <a:r>
              <a:rPr lang="es-ES" sz="1800" b="1" dirty="0">
                <a:solidFill>
                  <a:srgbClr val="C00000"/>
                </a:solidFill>
                <a:latin typeface="Calibri" pitchFamily="34" charset="0"/>
                <a:cs typeface="Arial" charset="0"/>
              </a:rPr>
              <a:t>ahorro del público</a:t>
            </a:r>
          </a:p>
        </p:txBody>
      </p:sp>
      <p:sp>
        <p:nvSpPr>
          <p:cNvPr id="37" name="_s1030"/>
          <p:cNvSpPr>
            <a:spLocks noChangeArrowheads="1"/>
          </p:cNvSpPr>
          <p:nvPr/>
        </p:nvSpPr>
        <p:spPr bwMode="auto">
          <a:xfrm>
            <a:off x="5849540" y="3269687"/>
            <a:ext cx="3186955" cy="708127"/>
          </a:xfrm>
          <a:prstGeom prst="roundRect">
            <a:avLst>
              <a:gd name="adj" fmla="val 16667"/>
            </a:avLst>
          </a:prstGeom>
          <a:ln>
            <a:solidFill>
              <a:schemeClr val="tx1"/>
            </a:solidFill>
            <a:headEnd/>
            <a:tailEnd/>
          </a:ln>
          <a:effectLst>
            <a:glow rad="63500">
              <a:schemeClr val="accent4">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lgn="ctr">
              <a:lnSpc>
                <a:spcPts val="1800"/>
              </a:lnSpc>
              <a:defRPr/>
            </a:pPr>
            <a:endParaRPr lang="es-ES" sz="1800" b="1" dirty="0">
              <a:solidFill>
                <a:srgbClr val="C00000"/>
              </a:solidFill>
              <a:latin typeface="Calibri" pitchFamily="34" charset="0"/>
              <a:cs typeface="Arial" charset="0"/>
            </a:endParaRPr>
          </a:p>
          <a:p>
            <a:pPr algn="ctr">
              <a:lnSpc>
                <a:spcPts val="1800"/>
              </a:lnSpc>
              <a:defRPr/>
            </a:pPr>
            <a:endParaRPr lang="es-ES" sz="1800" b="1" dirty="0">
              <a:solidFill>
                <a:srgbClr val="C00000"/>
              </a:solidFill>
              <a:latin typeface="Calibri" pitchFamily="34" charset="0"/>
              <a:cs typeface="Arial" charset="0"/>
            </a:endParaRPr>
          </a:p>
          <a:p>
            <a:pPr algn="ctr">
              <a:lnSpc>
                <a:spcPts val="1800"/>
              </a:lnSpc>
              <a:defRPr/>
            </a:pPr>
            <a:endParaRPr lang="es-ES" sz="1800" b="1" dirty="0">
              <a:solidFill>
                <a:srgbClr val="C00000"/>
              </a:solidFill>
              <a:latin typeface="Calibri" pitchFamily="34" charset="0"/>
              <a:cs typeface="Arial" charset="0"/>
            </a:endParaRPr>
          </a:p>
          <a:p>
            <a:pPr algn="ctr">
              <a:lnSpc>
                <a:spcPts val="1800"/>
              </a:lnSpc>
              <a:defRPr/>
            </a:pPr>
            <a:r>
              <a:rPr lang="es-ES" sz="1800" b="1" dirty="0">
                <a:solidFill>
                  <a:srgbClr val="C00000"/>
                </a:solidFill>
                <a:latin typeface="Calibri" pitchFamily="34" charset="0"/>
                <a:cs typeface="Arial" charset="0"/>
              </a:rPr>
              <a:t>Que no cotizan en el mercado</a:t>
            </a:r>
          </a:p>
          <a:p>
            <a:pPr algn="ctr">
              <a:lnSpc>
                <a:spcPts val="1800"/>
              </a:lnSpc>
              <a:defRPr/>
            </a:pPr>
            <a:r>
              <a:rPr lang="es-ES" sz="1800" b="1" dirty="0">
                <a:solidFill>
                  <a:srgbClr val="C00000"/>
                </a:solidFill>
                <a:latin typeface="Calibri" pitchFamily="34" charset="0"/>
                <a:cs typeface="Arial" charset="0"/>
              </a:rPr>
              <a:t> de valores y que  no captan  ni</a:t>
            </a:r>
          </a:p>
          <a:p>
            <a:pPr algn="ctr">
              <a:lnSpc>
                <a:spcPts val="1800"/>
              </a:lnSpc>
              <a:defRPr/>
            </a:pPr>
            <a:r>
              <a:rPr lang="es-ES" sz="1800" b="1" dirty="0">
                <a:solidFill>
                  <a:srgbClr val="C00000"/>
                </a:solidFill>
                <a:latin typeface="Calibri" pitchFamily="34" charset="0"/>
                <a:cs typeface="Arial" charset="0"/>
              </a:rPr>
              <a:t> administran ahorro del público</a:t>
            </a:r>
          </a:p>
          <a:p>
            <a:pPr algn="ctr">
              <a:lnSpc>
                <a:spcPts val="1800"/>
              </a:lnSpc>
              <a:defRPr/>
            </a:pPr>
            <a:endParaRPr lang="es-ES" sz="2000" b="1" dirty="0">
              <a:solidFill>
                <a:srgbClr val="4E75A3"/>
              </a:solidFill>
              <a:latin typeface="Calibri" pitchFamily="34" charset="0"/>
              <a:cs typeface="Arial" charset="0"/>
            </a:endParaRPr>
          </a:p>
          <a:p>
            <a:pPr algn="ctr">
              <a:lnSpc>
                <a:spcPts val="1800"/>
              </a:lnSpc>
              <a:defRPr/>
            </a:pPr>
            <a:endParaRPr lang="es-ES" sz="2000" b="1" dirty="0">
              <a:solidFill>
                <a:srgbClr val="4E75A3"/>
              </a:solidFill>
              <a:latin typeface="Calibri" pitchFamily="34" charset="0"/>
              <a:cs typeface="Arial" charset="0"/>
            </a:endParaRPr>
          </a:p>
          <a:p>
            <a:pPr algn="ctr">
              <a:lnSpc>
                <a:spcPts val="1800"/>
              </a:lnSpc>
              <a:defRPr/>
            </a:pPr>
            <a:endParaRPr lang="es-ES" sz="2000" b="1" dirty="0">
              <a:solidFill>
                <a:srgbClr val="4E75A3"/>
              </a:solidFill>
              <a:latin typeface="Calibri" pitchFamily="34" charset="0"/>
              <a:cs typeface="Arial" charset="0"/>
            </a:endParaRPr>
          </a:p>
        </p:txBody>
      </p:sp>
      <p:sp>
        <p:nvSpPr>
          <p:cNvPr id="38" name="10 CuadroTexto"/>
          <p:cNvSpPr txBox="1">
            <a:spLocks noChangeArrowheads="1"/>
          </p:cNvSpPr>
          <p:nvPr/>
        </p:nvSpPr>
        <p:spPr bwMode="auto">
          <a:xfrm>
            <a:off x="2333256" y="4618791"/>
            <a:ext cx="2958824" cy="830997"/>
          </a:xfrm>
          <a:prstGeom prst="rect">
            <a:avLst/>
          </a:prstGeom>
          <a:ln>
            <a:solidFill>
              <a:schemeClr val="tx1"/>
            </a:solidFill>
            <a:headEnd/>
            <a:tailEnd/>
          </a:ln>
          <a:effectLst>
            <a:glow rad="63500">
              <a:schemeClr val="accent4">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nchor="ctr" anchorCtr="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 typeface="Wingdings" panose="05000000000000000000" pitchFamily="2" charset="2"/>
              <a:buNone/>
            </a:pPr>
            <a:r>
              <a:rPr lang="es-AR" altLang="es-CO" sz="1600" b="1" dirty="0">
                <a:solidFill>
                  <a:srgbClr val="000000"/>
                </a:solidFill>
              </a:rPr>
              <a:t>Resolución (CGN) 743 / 2013, modificada por Res.  598 /2014 , 509/2015,576/2015,662/2015</a:t>
            </a:r>
          </a:p>
        </p:txBody>
      </p:sp>
      <p:sp>
        <p:nvSpPr>
          <p:cNvPr id="39" name="_s1030"/>
          <p:cNvSpPr>
            <a:spLocks noChangeArrowheads="1"/>
          </p:cNvSpPr>
          <p:nvPr/>
        </p:nvSpPr>
        <p:spPr bwMode="auto">
          <a:xfrm>
            <a:off x="1763689" y="1064692"/>
            <a:ext cx="3760416" cy="342576"/>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63500">
              <a:schemeClr val="accent6">
                <a:satMod val="175000"/>
                <a:alpha val="40000"/>
              </a:schemeClr>
            </a:glow>
          </a:effectLst>
        </p:spPr>
        <p:txBody>
          <a:bodyPr wrap="none" anchor="ctr"/>
          <a:lstStyle/>
          <a:p>
            <a:pPr algn="ctr">
              <a:defRPr/>
            </a:pPr>
            <a:r>
              <a:rPr lang="es-CO" sz="3600" b="1" dirty="0">
                <a:solidFill>
                  <a:srgbClr val="4E75A3"/>
                </a:solidFill>
                <a:latin typeface="Calibri" pitchFamily="34" charset="0"/>
                <a:cs typeface="Arial" charset="0"/>
              </a:rPr>
              <a:t>Alineado con </a:t>
            </a:r>
            <a:endParaRPr lang="es-ES" sz="3600" b="1" dirty="0">
              <a:solidFill>
                <a:srgbClr val="4E75A3"/>
              </a:solidFill>
              <a:latin typeface="Calibri" pitchFamily="34" charset="0"/>
              <a:cs typeface="Arial" charset="0"/>
            </a:endParaRPr>
          </a:p>
        </p:txBody>
      </p:sp>
      <p:sp>
        <p:nvSpPr>
          <p:cNvPr id="41" name="_s1030"/>
          <p:cNvSpPr>
            <a:spLocks noChangeArrowheads="1"/>
          </p:cNvSpPr>
          <p:nvPr/>
        </p:nvSpPr>
        <p:spPr bwMode="auto">
          <a:xfrm>
            <a:off x="5148064" y="1852317"/>
            <a:ext cx="2016224" cy="389976"/>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63500">
              <a:schemeClr val="accent4">
                <a:satMod val="175000"/>
                <a:alpha val="40000"/>
              </a:schemeClr>
            </a:glow>
          </a:effectLst>
        </p:spPr>
        <p:txBody>
          <a:bodyPr wrap="none" anchor="ctr"/>
          <a:lstStyle/>
          <a:p>
            <a:pPr algn="ctr">
              <a:defRPr/>
            </a:pPr>
            <a:r>
              <a:rPr lang="es-ES" sz="3200" b="1" dirty="0">
                <a:solidFill>
                  <a:srgbClr val="4E75A3"/>
                </a:solidFill>
                <a:cs typeface="Arial" charset="0"/>
              </a:rPr>
              <a:t>NIC / NIIF</a:t>
            </a:r>
          </a:p>
        </p:txBody>
      </p:sp>
      <p:sp>
        <p:nvSpPr>
          <p:cNvPr id="42" name="Line 27"/>
          <p:cNvSpPr>
            <a:spLocks noChangeShapeType="1"/>
          </p:cNvSpPr>
          <p:nvPr/>
        </p:nvSpPr>
        <p:spPr bwMode="auto">
          <a:xfrm>
            <a:off x="4120754" y="936930"/>
            <a:ext cx="0" cy="48362"/>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sz="2800" dirty="0"/>
          </a:p>
        </p:txBody>
      </p:sp>
      <p:cxnSp>
        <p:nvCxnSpPr>
          <p:cNvPr id="43" name="AutoShape 28"/>
          <p:cNvCxnSpPr>
            <a:cxnSpLocks noChangeShapeType="1"/>
            <a:stCxn id="39" idx="2"/>
            <a:endCxn id="33" idx="0"/>
          </p:cNvCxnSpPr>
          <p:nvPr/>
        </p:nvCxnSpPr>
        <p:spPr bwMode="auto">
          <a:xfrm rot="5400000">
            <a:off x="2134810" y="388583"/>
            <a:ext cx="490402" cy="2527772"/>
          </a:xfrm>
          <a:prstGeom prst="bentConnector3">
            <a:avLst>
              <a:gd name="adj1" fmla="val 50000"/>
            </a:avLst>
          </a:prstGeom>
          <a:noFill/>
          <a:ln w="25400">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AutoShape 29"/>
          <p:cNvCxnSpPr>
            <a:cxnSpLocks noChangeShapeType="1"/>
          </p:cNvCxnSpPr>
          <p:nvPr/>
        </p:nvCxnSpPr>
        <p:spPr bwMode="auto">
          <a:xfrm rot="16200000" flipH="1">
            <a:off x="4677512" y="383726"/>
            <a:ext cx="445049" cy="2512279"/>
          </a:xfrm>
          <a:prstGeom prst="bentConnector3">
            <a:avLst>
              <a:gd name="adj1" fmla="val 51902"/>
            </a:avLst>
          </a:prstGeom>
          <a:noFill/>
          <a:ln w="25400">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10 CuadroTexto"/>
          <p:cNvSpPr txBox="1">
            <a:spLocks noChangeArrowheads="1"/>
          </p:cNvSpPr>
          <p:nvPr/>
        </p:nvSpPr>
        <p:spPr bwMode="auto">
          <a:xfrm>
            <a:off x="6446390" y="4257304"/>
            <a:ext cx="2014042" cy="738664"/>
          </a:xfrm>
          <a:prstGeom prst="rect">
            <a:avLst/>
          </a:prstGeom>
          <a:ln>
            <a:solidFill>
              <a:schemeClr val="tx1"/>
            </a:solidFill>
            <a:headEnd/>
            <a:tailEnd/>
          </a:ln>
          <a:effectLst>
            <a:glow rad="63500">
              <a:schemeClr val="accent4">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nchor="ctr" anchorCtr="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 typeface="Wingdings" panose="05000000000000000000" pitchFamily="2" charset="2"/>
              <a:buNone/>
            </a:pPr>
            <a:r>
              <a:rPr lang="es-AR" altLang="es-CO" sz="1400" b="1" dirty="0">
                <a:solidFill>
                  <a:srgbClr val="000000"/>
                </a:solidFill>
              </a:rPr>
              <a:t>Resolución (CGN) 414 de 2014, modificada Res. 663/2015</a:t>
            </a:r>
          </a:p>
        </p:txBody>
      </p:sp>
      <p:sp>
        <p:nvSpPr>
          <p:cNvPr id="46" name="10 CuadroTexto"/>
          <p:cNvSpPr txBox="1">
            <a:spLocks noChangeArrowheads="1"/>
          </p:cNvSpPr>
          <p:nvPr/>
        </p:nvSpPr>
        <p:spPr bwMode="auto">
          <a:xfrm>
            <a:off x="121050" y="3627397"/>
            <a:ext cx="1990148" cy="707886"/>
          </a:xfrm>
          <a:prstGeom prst="rect">
            <a:avLst/>
          </a:prstGeom>
          <a:gradFill rotWithShape="0">
            <a:gsLst>
              <a:gs pos="0">
                <a:schemeClr val="bg1">
                  <a:lumMod val="75000"/>
                </a:schemeClr>
              </a:gs>
              <a:gs pos="14000">
                <a:srgbClr val="FFFFFF"/>
              </a:gs>
              <a:gs pos="50000">
                <a:srgbClr val="FFFFFF"/>
              </a:gs>
              <a:gs pos="100000">
                <a:schemeClr val="bg1"/>
              </a:gs>
            </a:gsLst>
            <a:lin ang="5400000"/>
          </a:gradFill>
          <a:ln w="6350" algn="ctr">
            <a:solidFill>
              <a:schemeClr val="tx1"/>
            </a:solidFill>
            <a:miter lim="800000"/>
            <a:headEnd/>
            <a:tailEnd/>
          </a:ln>
          <a:effectLst>
            <a:glow rad="63500">
              <a:schemeClr val="accent6">
                <a:satMod val="175000"/>
                <a:alpha val="40000"/>
              </a:schemeClr>
            </a:glow>
          </a:effectLst>
        </p:spPr>
        <p:txBody>
          <a:bodyPr wrap="square" anchor="ctr" anchorCtr="1">
            <a:spAutoFit/>
          </a:bodyPr>
          <a:lstStyle>
            <a:lvl1pPr>
              <a:defRPr sz="2200">
                <a:solidFill>
                  <a:schemeClr val="tx1"/>
                </a:solidFill>
                <a:latin typeface="Century Gothic" pitchFamily="34" charset="0"/>
                <a:cs typeface="Arial" charset="0"/>
              </a:defRPr>
            </a:lvl1pPr>
            <a:lvl2pPr marL="742950" indent="-285750">
              <a:defRPr sz="2200">
                <a:solidFill>
                  <a:schemeClr val="tx1"/>
                </a:solidFill>
                <a:latin typeface="Century Gothic" pitchFamily="34" charset="0"/>
                <a:cs typeface="Arial" charset="0"/>
              </a:defRPr>
            </a:lvl2pPr>
            <a:lvl3pPr marL="1143000" indent="-228600">
              <a:defRPr sz="2200">
                <a:solidFill>
                  <a:schemeClr val="tx1"/>
                </a:solidFill>
                <a:latin typeface="Century Gothic" pitchFamily="34" charset="0"/>
                <a:cs typeface="Arial" charset="0"/>
              </a:defRPr>
            </a:lvl3pPr>
            <a:lvl4pPr marL="1600200" indent="-228600">
              <a:defRPr sz="2200">
                <a:solidFill>
                  <a:schemeClr val="tx1"/>
                </a:solidFill>
                <a:latin typeface="Century Gothic" pitchFamily="34" charset="0"/>
                <a:cs typeface="Arial" charset="0"/>
              </a:defRPr>
            </a:lvl4pPr>
            <a:lvl5pPr marL="2057400" indent="-228600">
              <a:defRPr sz="2200">
                <a:solidFill>
                  <a:schemeClr val="tx1"/>
                </a:solidFill>
                <a:latin typeface="Century Gothic" pitchFamily="34" charset="0"/>
                <a:cs typeface="Arial" charset="0"/>
              </a:defRPr>
            </a:lvl5pPr>
            <a:lvl6pPr marL="2514600" indent="-228600" fontAlgn="base">
              <a:spcBef>
                <a:spcPct val="0"/>
              </a:spcBef>
              <a:spcAft>
                <a:spcPct val="0"/>
              </a:spcAft>
              <a:defRPr sz="2200">
                <a:solidFill>
                  <a:schemeClr val="tx1"/>
                </a:solidFill>
                <a:latin typeface="Century Gothic" pitchFamily="34" charset="0"/>
                <a:cs typeface="Arial" charset="0"/>
              </a:defRPr>
            </a:lvl6pPr>
            <a:lvl7pPr marL="2971800" indent="-228600" fontAlgn="base">
              <a:spcBef>
                <a:spcPct val="0"/>
              </a:spcBef>
              <a:spcAft>
                <a:spcPct val="0"/>
              </a:spcAft>
              <a:defRPr sz="2200">
                <a:solidFill>
                  <a:schemeClr val="tx1"/>
                </a:solidFill>
                <a:latin typeface="Century Gothic" pitchFamily="34" charset="0"/>
                <a:cs typeface="Arial" charset="0"/>
              </a:defRPr>
            </a:lvl7pPr>
            <a:lvl8pPr marL="3429000" indent="-228600" fontAlgn="base">
              <a:spcBef>
                <a:spcPct val="0"/>
              </a:spcBef>
              <a:spcAft>
                <a:spcPct val="0"/>
              </a:spcAft>
              <a:defRPr sz="2200">
                <a:solidFill>
                  <a:schemeClr val="tx1"/>
                </a:solidFill>
                <a:latin typeface="Century Gothic" pitchFamily="34" charset="0"/>
                <a:cs typeface="Arial" charset="0"/>
              </a:defRPr>
            </a:lvl8pPr>
            <a:lvl9pPr marL="3886200" indent="-228600" fontAlgn="base">
              <a:spcBef>
                <a:spcPct val="0"/>
              </a:spcBef>
              <a:spcAft>
                <a:spcPct val="0"/>
              </a:spcAft>
              <a:defRPr sz="2200">
                <a:solidFill>
                  <a:schemeClr val="tx1"/>
                </a:solidFill>
                <a:latin typeface="Century Gothic" pitchFamily="34" charset="0"/>
                <a:cs typeface="Arial" charset="0"/>
              </a:defRPr>
            </a:lvl9pPr>
          </a:lstStyle>
          <a:p>
            <a:pPr algn="ctr">
              <a:buFont typeface="Wingdings" pitchFamily="2" charset="2"/>
              <a:buNone/>
              <a:defRPr/>
            </a:pPr>
            <a:r>
              <a:rPr lang="es-AR" sz="2000" b="1" dirty="0">
                <a:solidFill>
                  <a:srgbClr val="000000"/>
                </a:solidFill>
                <a:latin typeface="Calibri" pitchFamily="34" charset="0"/>
              </a:rPr>
              <a:t>Resolución 533  e </a:t>
            </a:r>
            <a:r>
              <a:rPr lang="es-AR" sz="2000" b="1" dirty="0" err="1">
                <a:solidFill>
                  <a:srgbClr val="000000"/>
                </a:solidFill>
                <a:latin typeface="Calibri" pitchFamily="34" charset="0"/>
              </a:rPr>
              <a:t>Inst</a:t>
            </a:r>
            <a:r>
              <a:rPr lang="es-AR" sz="2000" b="1" dirty="0">
                <a:solidFill>
                  <a:srgbClr val="000000"/>
                </a:solidFill>
                <a:latin typeface="Calibri" pitchFamily="34" charset="0"/>
              </a:rPr>
              <a:t> 002 /15</a:t>
            </a:r>
          </a:p>
        </p:txBody>
      </p:sp>
      <p:sp>
        <p:nvSpPr>
          <p:cNvPr id="47" name="Flecha abajo 21"/>
          <p:cNvSpPr/>
          <p:nvPr/>
        </p:nvSpPr>
        <p:spPr>
          <a:xfrm>
            <a:off x="998190" y="3308152"/>
            <a:ext cx="287337" cy="219867"/>
          </a:xfrm>
          <a:prstGeom prst="downArrow">
            <a:avLst/>
          </a:prstGeom>
          <a:gradFill>
            <a:gsLst>
              <a:gs pos="50000">
                <a:srgbClr val="0070C0"/>
              </a:gs>
              <a:gs pos="0">
                <a:schemeClr val="tx2">
                  <a:lumMod val="75000"/>
                </a:schemeClr>
              </a:gs>
              <a:gs pos="100000">
                <a:srgbClr val="002060"/>
              </a:gs>
            </a:gsLst>
            <a:lin ang="0" scaled="0"/>
          </a:gradFill>
          <a:ln>
            <a:solidFill>
              <a:schemeClr val="tx1"/>
            </a:solidFill>
          </a:ln>
          <a:effectLst>
            <a:glow rad="63500">
              <a:schemeClr val="accent2">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51" name="Flecha abajo 25"/>
          <p:cNvSpPr/>
          <p:nvPr/>
        </p:nvSpPr>
        <p:spPr>
          <a:xfrm>
            <a:off x="3617987" y="4287824"/>
            <a:ext cx="288925" cy="194046"/>
          </a:xfrm>
          <a:prstGeom prst="downArrow">
            <a:avLst/>
          </a:prstGeom>
          <a:ln>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52" name="Flecha abajo 26"/>
          <p:cNvSpPr/>
          <p:nvPr/>
        </p:nvSpPr>
        <p:spPr>
          <a:xfrm>
            <a:off x="7236296" y="4063369"/>
            <a:ext cx="287337" cy="162283"/>
          </a:xfrm>
          <a:prstGeom prst="downArrow">
            <a:avLst/>
          </a:prstGeom>
          <a:ln>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53" name="Flecha abajo 27"/>
          <p:cNvSpPr/>
          <p:nvPr/>
        </p:nvSpPr>
        <p:spPr>
          <a:xfrm>
            <a:off x="5849541" y="2362737"/>
            <a:ext cx="287338" cy="158361"/>
          </a:xfrm>
          <a:prstGeom prst="downArrow">
            <a:avLst/>
          </a:prstGeom>
          <a:solidFill>
            <a:schemeClr val="bg1">
              <a:lumMod val="75000"/>
            </a:schemeClr>
          </a:solidFill>
          <a:ln>
            <a:solidFill>
              <a:schemeClr val="tx1"/>
            </a:solidFill>
          </a:ln>
          <a:effectLst>
            <a:glow rad="63500">
              <a:schemeClr val="accent4">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54" name="Flecha abajo 31"/>
          <p:cNvSpPr/>
          <p:nvPr/>
        </p:nvSpPr>
        <p:spPr>
          <a:xfrm>
            <a:off x="1026872" y="2327361"/>
            <a:ext cx="258655" cy="193737"/>
          </a:xfrm>
          <a:prstGeom prst="downArrow">
            <a:avLst/>
          </a:prstGeom>
          <a:gradFill>
            <a:gsLst>
              <a:gs pos="50000">
                <a:srgbClr val="0070C0"/>
              </a:gs>
              <a:gs pos="0">
                <a:schemeClr val="tx2">
                  <a:lumMod val="75000"/>
                </a:schemeClr>
              </a:gs>
              <a:gs pos="100000">
                <a:srgbClr val="002060"/>
              </a:gs>
            </a:gsLst>
            <a:lin ang="0" scaled="0"/>
          </a:gradFill>
          <a:ln>
            <a:solidFill>
              <a:schemeClr val="tx1"/>
            </a:solidFill>
          </a:ln>
          <a:effectLst>
            <a:glow rad="63500">
              <a:schemeClr val="accent2">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cxnSp>
        <p:nvCxnSpPr>
          <p:cNvPr id="57" name="Conector angular 23"/>
          <p:cNvCxnSpPr/>
          <p:nvPr/>
        </p:nvCxnSpPr>
        <p:spPr>
          <a:xfrm rot="5400000">
            <a:off x="4810517" y="2011760"/>
            <a:ext cx="424259" cy="2091594"/>
          </a:xfrm>
          <a:prstGeom prst="bentConnector3">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ector angular 24"/>
          <p:cNvCxnSpPr/>
          <p:nvPr/>
        </p:nvCxnSpPr>
        <p:spPr>
          <a:xfrm rot="16200000" flipH="1">
            <a:off x="6546281" y="2395584"/>
            <a:ext cx="355004" cy="1310679"/>
          </a:xfrm>
          <a:prstGeom prst="bentConnector3">
            <a:avLst>
              <a:gd name="adj1" fmla="val 50000"/>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11454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ctrTitle"/>
          </p:nvPr>
        </p:nvSpPr>
        <p:spPr>
          <a:prstGeom prst="rect">
            <a:avLst/>
          </a:prstGeom>
        </p:spPr>
        <p:txBody>
          <a:bodyPr>
            <a:normAutofit/>
          </a:bodyPr>
          <a:lstStyle/>
          <a:p>
            <a:pPr marL="342900" indent="-342900" eaLnBrk="1" fontAlgn="auto" hangingPunct="1">
              <a:spcBef>
                <a:spcPts val="0"/>
              </a:spcBef>
              <a:spcAft>
                <a:spcPts val="0"/>
              </a:spcAft>
              <a:defRPr/>
            </a:pPr>
            <a:r>
              <a:rPr sz="3200" b="1" kern="0" dirty="0">
                <a:ln>
                  <a:noFill/>
                </a:ln>
                <a:solidFill>
                  <a:srgbClr val="1F497D"/>
                </a:solidFill>
              </a:rPr>
              <a:t> </a:t>
            </a:r>
            <a:endParaRPr lang="es-CO" sz="3000" b="1" kern="0" dirty="0">
              <a:ln>
                <a:noFill/>
              </a:ln>
              <a:solidFill>
                <a:srgbClr val="1F497D"/>
              </a:solidFill>
              <a:effectLst>
                <a:outerShdw blurRad="38100" dist="38100" dir="2700000" algn="tl">
                  <a:srgbClr val="000000"/>
                </a:outerShdw>
              </a:effectLst>
              <a:cs typeface="Arial" charset="0"/>
            </a:endParaRPr>
          </a:p>
        </p:txBody>
      </p:sp>
      <p:sp>
        <p:nvSpPr>
          <p:cNvPr id="10" name="1 Título"/>
          <p:cNvSpPr txBox="1">
            <a:spLocks/>
          </p:cNvSpPr>
          <p:nvPr/>
        </p:nvSpPr>
        <p:spPr>
          <a:xfrm>
            <a:off x="150218" y="-22269"/>
            <a:ext cx="8742957" cy="1079569"/>
          </a:xfrm>
          <a:prstGeom prst="rect">
            <a:avLst/>
          </a:prstGeom>
        </p:spPr>
        <p:txBody>
          <a:bodyPr anchor="ctr"/>
          <a:lstStyle>
            <a:lvl1pPr algn="l" rtl="0" eaLnBrk="1" fontAlgn="base" hangingPunct="1">
              <a:spcBef>
                <a:spcPct val="0"/>
              </a:spcBef>
              <a:spcAft>
                <a:spcPct val="0"/>
              </a:spcAft>
              <a:defRPr sz="3200" b="1" baseline="0">
                <a:solidFill>
                  <a:schemeClr val="bg1"/>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pPr algn="ctr"/>
            <a:r>
              <a:rPr lang="es-CO" kern="0" dirty="0">
                <a:effectLst>
                  <a:outerShdw blurRad="38100" dist="38100" dir="2700000" algn="tl">
                    <a:srgbClr val="000000">
                      <a:alpha val="43137"/>
                    </a:srgbClr>
                  </a:outerShdw>
                </a:effectLst>
              </a:rPr>
              <a:t>Política de Regulación Contable Pública</a:t>
            </a:r>
          </a:p>
        </p:txBody>
      </p:sp>
      <p:graphicFrame>
        <p:nvGraphicFramePr>
          <p:cNvPr id="4" name="3 Diagrama"/>
          <p:cNvGraphicFramePr/>
          <p:nvPr>
            <p:extLst>
              <p:ext uri="{D42A27DB-BD31-4B8C-83A1-F6EECF244321}">
                <p14:modId xmlns:p14="http://schemas.microsoft.com/office/powerpoint/2010/main" val="2378194707"/>
              </p:ext>
            </p:extLst>
          </p:nvPr>
        </p:nvGraphicFramePr>
        <p:xfrm>
          <a:off x="0" y="1057300"/>
          <a:ext cx="903649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9"/>
          <p:cNvSpPr txBox="1">
            <a:spLocks/>
          </p:cNvSpPr>
          <p:nvPr/>
        </p:nvSpPr>
        <p:spPr>
          <a:xfrm>
            <a:off x="0" y="5377780"/>
            <a:ext cx="2843808" cy="250825"/>
          </a:xfrm>
          <a:prstGeom prst="rect">
            <a:avLst/>
          </a:prstGeom>
        </p:spPr>
        <p:txBody>
          <a:bodyPr/>
          <a:ls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lgn="ctr">
              <a:defRPr/>
            </a:pPr>
            <a:r>
              <a:rPr lang="es-CO" sz="800">
                <a:solidFill>
                  <a:srgbClr val="008080"/>
                </a:solidFill>
                <a:latin typeface="+mn-lt"/>
              </a:rPr>
              <a:t>Contaduría General de la Nación</a:t>
            </a:r>
            <a:endParaRPr lang="es-CO" sz="800" dirty="0">
              <a:solidFill>
                <a:srgbClr val="008080"/>
              </a:solidFill>
              <a:latin typeface="+mn-lt"/>
            </a:endParaRPr>
          </a:p>
        </p:txBody>
      </p:sp>
      <p:sp>
        <p:nvSpPr>
          <p:cNvPr id="7" name="2 Marcador de fecha"/>
          <p:cNvSpPr txBox="1">
            <a:spLocks/>
          </p:cNvSpPr>
          <p:nvPr/>
        </p:nvSpPr>
        <p:spPr bwMode="auto">
          <a:xfrm>
            <a:off x="3059833" y="5377780"/>
            <a:ext cx="864096"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s-ES_tradnl"/>
            </a:defPPr>
            <a:lvl1pPr algn="l" rtl="0" eaLnBrk="0" fontAlgn="base" hangingPunct="0">
              <a:spcBef>
                <a:spcPct val="0"/>
              </a:spcBef>
              <a:spcAft>
                <a:spcPct val="0"/>
              </a:spcAft>
              <a:defRPr sz="1400" kern="1200">
                <a:solidFill>
                  <a:schemeClr val="tx1"/>
                </a:solidFill>
                <a:latin typeface="+mn-lt"/>
                <a:ea typeface="+mn-ea"/>
                <a:cs typeface="+mn-cs"/>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lgn="ctr">
              <a:defRPr/>
            </a:pPr>
            <a:fld id="{952CA26A-404C-43A2-B28E-A9186550AB00}" type="datetime1">
              <a:rPr lang="es-CO" sz="800" smtClean="0">
                <a:solidFill>
                  <a:srgbClr val="008080"/>
                </a:solidFill>
              </a:rPr>
              <a:pPr algn="ctr">
                <a:defRPr/>
              </a:pPr>
              <a:t>27/05/2021</a:t>
            </a:fld>
            <a:endParaRPr lang="es-CO" sz="800" dirty="0">
              <a:solidFill>
                <a:srgbClr val="008080"/>
              </a:solidFill>
            </a:endParaRPr>
          </a:p>
        </p:txBody>
      </p:sp>
      <p:sp>
        <p:nvSpPr>
          <p:cNvPr id="8" name="3 Marcador de número de diapositiva"/>
          <p:cNvSpPr txBox="1">
            <a:spLocks/>
          </p:cNvSpPr>
          <p:nvPr/>
        </p:nvSpPr>
        <p:spPr>
          <a:xfrm>
            <a:off x="125413" y="5387975"/>
            <a:ext cx="1905000" cy="269875"/>
          </a:xfrm>
          <a:prstGeom prst="rect">
            <a:avLst/>
          </a:prstGeom>
        </p:spPr>
        <p:txBody>
          <a:bodyPr/>
          <a:ls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defRPr/>
            </a:pPr>
            <a:fld id="{953B75A0-CCA2-402A-B187-FB865F01CFF5}" type="slidenum">
              <a:rPr lang="es-ES_tradnl" sz="800" smtClean="0">
                <a:solidFill>
                  <a:srgbClr val="008080"/>
                </a:solidFill>
                <a:latin typeface="+mn-lt"/>
              </a:rPr>
              <a:pPr>
                <a:defRPr/>
              </a:pPr>
              <a:t>36</a:t>
            </a:fld>
            <a:endParaRPr lang="es-ES_tradnl" sz="800" dirty="0">
              <a:solidFill>
                <a:srgbClr val="008080"/>
              </a:solidFill>
              <a:latin typeface="+mn-lt"/>
            </a:endParaRPr>
          </a:p>
        </p:txBody>
      </p:sp>
    </p:spTree>
    <p:extLst>
      <p:ext uri="{BB962C8B-B14F-4D97-AF65-F5344CB8AC3E}">
        <p14:creationId xmlns:p14="http://schemas.microsoft.com/office/powerpoint/2010/main" val="38931180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Título"/>
          <p:cNvSpPr>
            <a:spLocks noGrp="1"/>
          </p:cNvSpPr>
          <p:nvPr>
            <p:ph type="ctrTitle"/>
          </p:nvPr>
        </p:nvSpPr>
        <p:spPr>
          <a:xfrm>
            <a:off x="887181" y="-22820"/>
            <a:ext cx="7404861" cy="1020113"/>
          </a:xfrm>
        </p:spPr>
        <p:txBody>
          <a:bodyPr/>
          <a:lstStyle/>
          <a:p>
            <a:pPr algn="ctr"/>
            <a:r>
              <a:rPr lang="es-ES" sz="3333" dirty="0">
                <a:effectLst>
                  <a:outerShdw blurRad="38100" dist="38100" dir="2700000" algn="tl">
                    <a:srgbClr val="000000"/>
                  </a:outerShdw>
                </a:effectLst>
                <a:latin typeface="Calibri" pitchFamily="34" charset="0"/>
                <a:cs typeface="Arial" charset="0"/>
              </a:rPr>
              <a:t>MODELOS DE CONTABILIDAD</a:t>
            </a:r>
            <a:br>
              <a:rPr lang="es-ES" sz="3333" dirty="0">
                <a:effectLst>
                  <a:outerShdw blurRad="38100" dist="38100" dir="2700000" algn="tl">
                    <a:srgbClr val="000000"/>
                  </a:outerShdw>
                </a:effectLst>
                <a:latin typeface="Calibri" pitchFamily="34" charset="0"/>
                <a:cs typeface="Arial" charset="0"/>
              </a:rPr>
            </a:br>
            <a:r>
              <a:rPr lang="es-ES" sz="3333" dirty="0">
                <a:effectLst>
                  <a:outerShdw blurRad="38100" dist="38100" dir="2700000" algn="tl">
                    <a:srgbClr val="000000"/>
                  </a:outerShdw>
                </a:effectLst>
                <a:latin typeface="Calibri" pitchFamily="34" charset="0"/>
                <a:cs typeface="Arial" charset="0"/>
              </a:rPr>
              <a:t> - CONVERGENCIA -</a:t>
            </a:r>
            <a:br>
              <a:rPr lang="es-ES" sz="3333" dirty="0">
                <a:effectLst>
                  <a:outerShdw blurRad="38100" dist="38100" dir="2700000" algn="tl">
                    <a:srgbClr val="000000"/>
                  </a:outerShdw>
                </a:effectLst>
                <a:latin typeface="Calibri" pitchFamily="34" charset="0"/>
                <a:cs typeface="Arial" charset="0"/>
              </a:rPr>
            </a:br>
            <a:endParaRPr lang="es-CO" sz="3333" dirty="0"/>
          </a:p>
        </p:txBody>
      </p:sp>
      <p:sp>
        <p:nvSpPr>
          <p:cNvPr id="4" name="3 Marcador de número de diapositiva"/>
          <p:cNvSpPr>
            <a:spLocks noGrp="1"/>
          </p:cNvSpPr>
          <p:nvPr>
            <p:ph type="sldNum" sz="quarter" idx="15"/>
          </p:nvPr>
        </p:nvSpPr>
        <p:spPr/>
        <p:txBody>
          <a:bodyPr/>
          <a:lstStyle/>
          <a:p>
            <a:pPr>
              <a:defRPr/>
            </a:pPr>
            <a:fld id="{BD78BF63-D6E5-49D8-99EB-4D36175B83F1}" type="slidenum">
              <a:rPr lang="es-ES_tradnl" smtClean="0"/>
              <a:pPr>
                <a:defRPr/>
              </a:pPr>
              <a:t>37</a:t>
            </a:fld>
            <a:endParaRPr lang="es-ES_tradnl" dirty="0"/>
          </a:p>
        </p:txBody>
      </p:sp>
      <p:graphicFrame>
        <p:nvGraphicFramePr>
          <p:cNvPr id="18" name="17 Marcador de SmartArt"/>
          <p:cNvGraphicFramePr>
            <a:graphicFrameLocks noGrp="1"/>
          </p:cNvGraphicFramePr>
          <p:nvPr>
            <p:ph type="dgm" sz="quarter" idx="13"/>
            <p:extLst>
              <p:ext uri="{D42A27DB-BD31-4B8C-83A1-F6EECF244321}">
                <p14:modId xmlns:p14="http://schemas.microsoft.com/office/powerpoint/2010/main" val="3132564369"/>
              </p:ext>
            </p:extLst>
          </p:nvPr>
        </p:nvGraphicFramePr>
        <p:xfrm>
          <a:off x="791581" y="1068150"/>
          <a:ext cx="7528449" cy="4540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18 CuadroTexto"/>
          <p:cNvSpPr txBox="1"/>
          <p:nvPr/>
        </p:nvSpPr>
        <p:spPr>
          <a:xfrm>
            <a:off x="791580" y="2781426"/>
            <a:ext cx="1920213" cy="784830"/>
          </a:xfrm>
          <a:prstGeom prst="rect">
            <a:avLst/>
          </a:prstGeom>
          <a:noFill/>
        </p:spPr>
        <p:txBody>
          <a:bodyPr wrap="square" rtlCol="0">
            <a:spAutoFit/>
          </a:bodyPr>
          <a:lstStyle/>
          <a:p>
            <a:pPr algn="ctr"/>
            <a:r>
              <a:rPr lang="es-ES" sz="1500" b="1" spc="25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MODELOS </a:t>
            </a:r>
          </a:p>
          <a:p>
            <a:pPr algn="ctr"/>
            <a:r>
              <a:rPr lang="es-ES" sz="1500" b="1" spc="25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DE</a:t>
            </a:r>
          </a:p>
          <a:p>
            <a:pPr algn="ctr"/>
            <a:r>
              <a:rPr lang="es-ES" sz="1500" b="1" spc="25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CONTABILIDAD</a:t>
            </a:r>
            <a:endParaRPr lang="es-CO" sz="1500" dirty="0">
              <a:solidFill>
                <a:schemeClr val="accent6">
                  <a:lumMod val="75000"/>
                </a:schemeClr>
              </a:solidFill>
            </a:endParaRPr>
          </a:p>
        </p:txBody>
      </p:sp>
      <p:sp>
        <p:nvSpPr>
          <p:cNvPr id="20" name="_s1030"/>
          <p:cNvSpPr>
            <a:spLocks noChangeArrowheads="1"/>
          </p:cNvSpPr>
          <p:nvPr/>
        </p:nvSpPr>
        <p:spPr bwMode="auto">
          <a:xfrm>
            <a:off x="7044966" y="1218627"/>
            <a:ext cx="1775506" cy="1098813"/>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228600">
              <a:schemeClr val="accent6">
                <a:satMod val="175000"/>
                <a:alpha val="40000"/>
              </a:schemeClr>
            </a:glow>
          </a:effectLst>
        </p:spPr>
        <p:txBody>
          <a:bodyPr wrap="none" anchor="ctr"/>
          <a:lstStyle/>
          <a:p>
            <a:pPr algn="ctr" fontAlgn="auto">
              <a:spcBef>
                <a:spcPts val="0"/>
              </a:spcBef>
              <a:spcAft>
                <a:spcPts val="0"/>
              </a:spcAft>
              <a:defRPr/>
            </a:pPr>
            <a:r>
              <a:rPr lang="es-ES" sz="2667" b="1" dirty="0">
                <a:solidFill>
                  <a:schemeClr val="accent6"/>
                </a:solidFill>
                <a:effectLst>
                  <a:outerShdw blurRad="38100" dist="38100" dir="2700000" algn="tl">
                    <a:srgbClr val="000000">
                      <a:alpha val="43137"/>
                    </a:srgbClr>
                  </a:outerShdw>
                </a:effectLst>
                <a:latin typeface="Calibri" panose="020F0502020204030204" pitchFamily="34" charset="0"/>
              </a:rPr>
              <a:t>NIIF</a:t>
            </a:r>
          </a:p>
          <a:p>
            <a:pPr algn="ctr" fontAlgn="auto">
              <a:spcBef>
                <a:spcPts val="0"/>
              </a:spcBef>
              <a:spcAft>
                <a:spcPts val="0"/>
              </a:spcAft>
              <a:defRPr/>
            </a:pPr>
            <a:r>
              <a:rPr lang="es-ES" sz="1583" b="1" dirty="0">
                <a:solidFill>
                  <a:schemeClr val="accent6"/>
                </a:solidFill>
                <a:effectLst>
                  <a:outerShdw blurRad="38100" dist="38100" dir="2700000" algn="tl">
                    <a:srgbClr val="000000">
                      <a:alpha val="43137"/>
                    </a:srgbClr>
                  </a:outerShdw>
                </a:effectLst>
                <a:latin typeface="Calibri" panose="020F0502020204030204" pitchFamily="34" charset="0"/>
              </a:rPr>
              <a:t>Resoluciones</a:t>
            </a:r>
          </a:p>
          <a:p>
            <a:pPr algn="ctr" fontAlgn="auto">
              <a:spcBef>
                <a:spcPts val="0"/>
              </a:spcBef>
              <a:spcAft>
                <a:spcPts val="0"/>
              </a:spcAft>
              <a:defRPr/>
            </a:pPr>
            <a:r>
              <a:rPr lang="es-ES" sz="1583" b="1" dirty="0">
                <a:solidFill>
                  <a:schemeClr val="accent6"/>
                </a:solidFill>
                <a:effectLst>
                  <a:outerShdw blurRad="38100" dist="38100" dir="2700000" algn="tl">
                    <a:srgbClr val="000000">
                      <a:alpha val="43137"/>
                    </a:srgbClr>
                  </a:outerShdw>
                </a:effectLst>
                <a:latin typeface="Calibri" panose="020F0502020204030204" pitchFamily="34" charset="0"/>
              </a:rPr>
              <a:t>743 / 13</a:t>
            </a:r>
          </a:p>
          <a:p>
            <a:pPr algn="ctr" fontAlgn="auto">
              <a:spcBef>
                <a:spcPts val="0"/>
              </a:spcBef>
              <a:spcAft>
                <a:spcPts val="0"/>
              </a:spcAft>
              <a:defRPr/>
            </a:pPr>
            <a:r>
              <a:rPr lang="es-ES" sz="1583" b="1" dirty="0">
                <a:solidFill>
                  <a:schemeClr val="accent6"/>
                </a:solidFill>
                <a:effectLst>
                  <a:outerShdw blurRad="38100" dist="38100" dir="2700000" algn="tl">
                    <a:srgbClr val="000000">
                      <a:alpha val="43137"/>
                    </a:srgbClr>
                  </a:outerShdw>
                </a:effectLst>
                <a:latin typeface="Calibri" panose="020F0502020204030204" pitchFamily="34" charset="0"/>
              </a:rPr>
              <a:t>598 / 14</a:t>
            </a:r>
          </a:p>
        </p:txBody>
      </p:sp>
      <p:sp>
        <p:nvSpPr>
          <p:cNvPr id="21" name="_s1030"/>
          <p:cNvSpPr>
            <a:spLocks noChangeArrowheads="1"/>
          </p:cNvSpPr>
          <p:nvPr/>
        </p:nvSpPr>
        <p:spPr bwMode="auto">
          <a:xfrm>
            <a:off x="7285710" y="2676440"/>
            <a:ext cx="1534762" cy="1081161"/>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228600">
              <a:schemeClr val="accent6">
                <a:satMod val="175000"/>
                <a:alpha val="40000"/>
              </a:schemeClr>
            </a:glow>
          </a:effectLst>
        </p:spPr>
        <p:txBody>
          <a:bodyPr wrap="none" anchor="ctr"/>
          <a:lstStyle/>
          <a:p>
            <a:pPr algn="ctr" fontAlgn="auto">
              <a:spcBef>
                <a:spcPts val="0"/>
              </a:spcBef>
              <a:spcAft>
                <a:spcPts val="0"/>
              </a:spcAft>
              <a:defRPr/>
            </a:pPr>
            <a:r>
              <a:rPr lang="es-ES" sz="2667" b="1" dirty="0">
                <a:solidFill>
                  <a:schemeClr val="accent6"/>
                </a:solidFill>
                <a:effectLst>
                  <a:outerShdw blurRad="38100" dist="38100" dir="2700000" algn="tl">
                    <a:srgbClr val="000000">
                      <a:alpha val="43137"/>
                    </a:srgbClr>
                  </a:outerShdw>
                </a:effectLst>
                <a:latin typeface="Calibri" panose="020F0502020204030204" pitchFamily="34" charset="0"/>
              </a:rPr>
              <a:t>NIIF</a:t>
            </a:r>
          </a:p>
          <a:p>
            <a:pPr algn="ctr" fontAlgn="auto">
              <a:spcBef>
                <a:spcPts val="0"/>
              </a:spcBef>
              <a:spcAft>
                <a:spcPts val="0"/>
              </a:spcAft>
              <a:defRPr/>
            </a:pPr>
            <a:r>
              <a:rPr lang="es-ES" sz="1583" b="1" dirty="0">
                <a:solidFill>
                  <a:schemeClr val="accent6"/>
                </a:solidFill>
                <a:effectLst>
                  <a:outerShdw blurRad="38100" dist="38100" dir="2700000" algn="tl">
                    <a:srgbClr val="000000">
                      <a:alpha val="43137"/>
                    </a:srgbClr>
                  </a:outerShdw>
                </a:effectLst>
                <a:latin typeface="Calibri" panose="020F0502020204030204" pitchFamily="34" charset="0"/>
              </a:rPr>
              <a:t>Resolución </a:t>
            </a:r>
          </a:p>
          <a:p>
            <a:pPr algn="ctr" fontAlgn="auto">
              <a:spcBef>
                <a:spcPts val="0"/>
              </a:spcBef>
              <a:spcAft>
                <a:spcPts val="0"/>
              </a:spcAft>
              <a:defRPr/>
            </a:pPr>
            <a:r>
              <a:rPr lang="es-ES" sz="1583" b="1" dirty="0">
                <a:solidFill>
                  <a:schemeClr val="accent6"/>
                </a:solidFill>
                <a:effectLst>
                  <a:outerShdw blurRad="38100" dist="38100" dir="2700000" algn="tl">
                    <a:srgbClr val="000000">
                      <a:alpha val="43137"/>
                    </a:srgbClr>
                  </a:outerShdw>
                </a:effectLst>
                <a:latin typeface="Calibri" panose="020F0502020204030204" pitchFamily="34" charset="0"/>
              </a:rPr>
              <a:t>414 / 14</a:t>
            </a:r>
          </a:p>
        </p:txBody>
      </p:sp>
      <p:sp>
        <p:nvSpPr>
          <p:cNvPr id="22" name="_s1030"/>
          <p:cNvSpPr>
            <a:spLocks noChangeArrowheads="1"/>
          </p:cNvSpPr>
          <p:nvPr/>
        </p:nvSpPr>
        <p:spPr bwMode="auto">
          <a:xfrm>
            <a:off x="7213702" y="4153644"/>
            <a:ext cx="1606770" cy="840093"/>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63500">
              <a:schemeClr val="accent4">
                <a:satMod val="175000"/>
                <a:alpha val="40000"/>
              </a:schemeClr>
            </a:glow>
          </a:effectLst>
        </p:spPr>
        <p:txBody>
          <a:bodyPr wrap="none" anchor="ctr"/>
          <a:lstStyle/>
          <a:p>
            <a:pPr algn="ctr" fontAlgn="auto">
              <a:spcBef>
                <a:spcPts val="0"/>
              </a:spcBef>
              <a:spcAft>
                <a:spcPts val="0"/>
              </a:spcAft>
              <a:defRPr/>
            </a:pPr>
            <a:r>
              <a:rPr lang="es-ES" sz="2667" b="1" dirty="0">
                <a:solidFill>
                  <a:schemeClr val="accent6"/>
                </a:solidFill>
                <a:effectLst>
                  <a:outerShdw blurRad="38100" dist="38100" dir="2700000" algn="tl">
                    <a:srgbClr val="000000">
                      <a:alpha val="43137"/>
                    </a:srgbClr>
                  </a:outerShdw>
                </a:effectLst>
                <a:latin typeface="Calibri" panose="020F0502020204030204" pitchFamily="34" charset="0"/>
              </a:rPr>
              <a:t>NICSP</a:t>
            </a:r>
          </a:p>
          <a:p>
            <a:pPr algn="ctr" fontAlgn="auto">
              <a:spcBef>
                <a:spcPts val="0"/>
              </a:spcBef>
              <a:spcAft>
                <a:spcPts val="0"/>
              </a:spcAft>
              <a:defRPr/>
            </a:pPr>
            <a:r>
              <a:rPr lang="es-ES" sz="1583" b="1" dirty="0">
                <a:solidFill>
                  <a:schemeClr val="accent6"/>
                </a:solidFill>
                <a:effectLst>
                  <a:outerShdw blurRad="38100" dist="38100" dir="2700000" algn="tl">
                    <a:srgbClr val="000000">
                      <a:alpha val="43137"/>
                    </a:srgbClr>
                  </a:outerShdw>
                </a:effectLst>
                <a:latin typeface="Calibri" panose="020F0502020204030204" pitchFamily="34" charset="0"/>
              </a:rPr>
              <a:t>Resolución</a:t>
            </a:r>
          </a:p>
          <a:p>
            <a:pPr algn="ctr" fontAlgn="auto">
              <a:spcBef>
                <a:spcPts val="0"/>
              </a:spcBef>
              <a:spcAft>
                <a:spcPts val="0"/>
              </a:spcAft>
              <a:defRPr/>
            </a:pPr>
            <a:r>
              <a:rPr lang="es-ES" sz="1583" b="1" dirty="0">
                <a:solidFill>
                  <a:schemeClr val="accent6"/>
                </a:solidFill>
                <a:effectLst>
                  <a:outerShdw blurRad="38100" dist="38100" dir="2700000" algn="tl">
                    <a:srgbClr val="000000">
                      <a:alpha val="43137"/>
                    </a:srgbClr>
                  </a:outerShdw>
                </a:effectLst>
                <a:latin typeface="Calibri" panose="020F0502020204030204" pitchFamily="34" charset="0"/>
              </a:rPr>
              <a:t> 533 / 15</a:t>
            </a:r>
          </a:p>
        </p:txBody>
      </p:sp>
      <p:cxnSp>
        <p:nvCxnSpPr>
          <p:cNvPr id="23" name="Conector recto 3"/>
          <p:cNvCxnSpPr/>
          <p:nvPr/>
        </p:nvCxnSpPr>
        <p:spPr>
          <a:xfrm>
            <a:off x="6776310" y="1777380"/>
            <a:ext cx="191513"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4" name="Conector recto 17"/>
          <p:cNvCxnSpPr/>
          <p:nvPr/>
        </p:nvCxnSpPr>
        <p:spPr>
          <a:xfrm>
            <a:off x="6912260" y="3217540"/>
            <a:ext cx="301442"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5" name="Conector recto 18"/>
          <p:cNvCxnSpPr/>
          <p:nvPr/>
        </p:nvCxnSpPr>
        <p:spPr>
          <a:xfrm>
            <a:off x="6804248" y="4657700"/>
            <a:ext cx="341636"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32" name="Conector recto 17"/>
          <p:cNvCxnSpPr/>
          <p:nvPr/>
        </p:nvCxnSpPr>
        <p:spPr>
          <a:xfrm flipV="1">
            <a:off x="2735627" y="3338274"/>
            <a:ext cx="480053" cy="1"/>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41" name="Conector recto 17"/>
          <p:cNvCxnSpPr/>
          <p:nvPr/>
        </p:nvCxnSpPr>
        <p:spPr>
          <a:xfrm flipV="1">
            <a:off x="2312872" y="1777381"/>
            <a:ext cx="938982" cy="822689"/>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53" name="Conector recto 17"/>
          <p:cNvCxnSpPr/>
          <p:nvPr/>
        </p:nvCxnSpPr>
        <p:spPr>
          <a:xfrm>
            <a:off x="2531773" y="4057634"/>
            <a:ext cx="720080" cy="660073"/>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0489439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762000" y="2140581"/>
            <a:ext cx="7620000" cy="1220975"/>
          </a:xfrm>
          <a:prstGeom prst="rect">
            <a:avLst/>
          </a:prstGeom>
        </p:spPr>
        <p:txBody>
          <a:bodyPr wrap="square">
            <a:spAutoFit/>
          </a:bodyPr>
          <a:lstStyle/>
          <a:p>
            <a:pPr algn="ctr"/>
            <a:r>
              <a:rPr lang="es-CO" altLang="es-ES" sz="3667" b="1" dirty="0">
                <a:solidFill>
                  <a:schemeClr val="bg1">
                    <a:lumMod val="95000"/>
                  </a:schemeClr>
                </a:solidFill>
                <a:effectLst>
                  <a:outerShdw blurRad="38100" dist="38100" dir="2700000" algn="tl">
                    <a:srgbClr val="000000">
                      <a:alpha val="43137"/>
                    </a:srgbClr>
                  </a:outerShdw>
                </a:effectLst>
                <a:latin typeface="+mj-lt"/>
              </a:rPr>
              <a:t>3.1. Resoluciones 743 del 17/12/  y</a:t>
            </a:r>
          </a:p>
          <a:p>
            <a:pPr algn="ctr"/>
            <a:r>
              <a:rPr lang="es-CO" sz="3667" b="1" dirty="0">
                <a:solidFill>
                  <a:schemeClr val="bg1">
                    <a:lumMod val="95000"/>
                  </a:schemeClr>
                </a:solidFill>
                <a:effectLst>
                  <a:outerShdw blurRad="38100" dist="38100" dir="2700000" algn="tl">
                    <a:srgbClr val="000000">
                      <a:alpha val="43137"/>
                    </a:srgbClr>
                  </a:outerShdw>
                </a:effectLst>
                <a:latin typeface="+mj-lt"/>
              </a:rPr>
              <a:t>598  del 10/12/2014</a:t>
            </a:r>
          </a:p>
        </p:txBody>
      </p:sp>
    </p:spTree>
    <p:extLst>
      <p:ext uri="{BB962C8B-B14F-4D97-AF65-F5344CB8AC3E}">
        <p14:creationId xmlns:p14="http://schemas.microsoft.com/office/powerpoint/2010/main" val="28605058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39</a:t>
            </a:fld>
            <a:endParaRPr lang="es-ES_tradnl" dirty="0"/>
          </a:p>
        </p:txBody>
      </p:sp>
      <p:grpSp>
        <p:nvGrpSpPr>
          <p:cNvPr id="7" name="11 Grupo"/>
          <p:cNvGrpSpPr>
            <a:grpSpLocks/>
          </p:cNvGrpSpPr>
          <p:nvPr/>
        </p:nvGrpSpPr>
        <p:grpSpPr bwMode="auto">
          <a:xfrm>
            <a:off x="7020272" y="1345332"/>
            <a:ext cx="2003713" cy="3584651"/>
            <a:chOff x="5377120" y="2731622"/>
            <a:chExt cx="2879094" cy="3358803"/>
          </a:xfrm>
        </p:grpSpPr>
        <p:sp>
          <p:nvSpPr>
            <p:cNvPr id="8" name="7 Forma libre"/>
            <p:cNvSpPr/>
            <p:nvPr/>
          </p:nvSpPr>
          <p:spPr>
            <a:xfrm rot="16200000">
              <a:off x="5137265" y="2971477"/>
              <a:ext cx="3358803" cy="2879094"/>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blipFill>
              <a:blip r:embed="rId2" cstate="print">
                <a:duotone>
                  <a:schemeClr val="accent3">
                    <a:shade val="45000"/>
                    <a:satMod val="135000"/>
                  </a:schemeClr>
                  <a:prstClr val="white"/>
                </a:duotone>
              </a:blip>
              <a:tile tx="0" ty="0" sx="100000" sy="100000" flip="none" algn="tl"/>
            </a:blipFill>
            <a:ln w="38100" cap="flat" cmpd="sng" algn="ctr">
              <a:solidFill>
                <a:schemeClr val="tx1"/>
              </a:solidFill>
              <a:prstDash val="solid"/>
            </a:ln>
            <a:effectLst>
              <a:outerShdw blurRad="40000" dist="20000" dir="5400000" rotWithShape="0">
                <a:srgbClr val="000000">
                  <a:alpha val="38000"/>
                </a:srgbClr>
              </a:outerShdw>
            </a:effectLst>
          </p:spPr>
          <p:txBody>
            <a:bodyPr lIns="815532" tIns="164591" rIns="213359" bIns="2774357" spcCol="1270"/>
            <a:lstStyle/>
            <a:p>
              <a:pPr algn="r" defTabSz="2133600" fontAlgn="auto">
                <a:spcBef>
                  <a:spcPts val="0"/>
                </a:spcBef>
                <a:spcAft>
                  <a:spcPts val="0"/>
                </a:spcAft>
                <a:defRPr/>
              </a:pPr>
              <a:endParaRPr lang="es-ES" sz="1500" b="1" kern="0" dirty="0">
                <a:solidFill>
                  <a:srgbClr val="4F81BD">
                    <a:lumMod val="50000"/>
                  </a:srgbClr>
                </a:solidFill>
                <a:effectLst>
                  <a:outerShdw blurRad="38100" dist="38100" dir="2700000" algn="tl">
                    <a:srgbClr val="000000">
                      <a:alpha val="43137"/>
                    </a:srgbClr>
                  </a:outerShdw>
                </a:effectLst>
                <a:latin typeface="Calibri"/>
                <a:cs typeface="+mn-cs"/>
              </a:endParaRPr>
            </a:p>
          </p:txBody>
        </p:sp>
        <p:sp>
          <p:nvSpPr>
            <p:cNvPr id="9" name="3 CuadroTexto"/>
            <p:cNvSpPr txBox="1">
              <a:spLocks noChangeArrowheads="1"/>
            </p:cNvSpPr>
            <p:nvPr/>
          </p:nvSpPr>
          <p:spPr bwMode="auto">
            <a:xfrm>
              <a:off x="6124685" y="3910175"/>
              <a:ext cx="1919741" cy="1329217"/>
            </a:xfrm>
            <a:prstGeom prst="rect">
              <a:avLst/>
            </a:prstGeom>
            <a:ln>
              <a:solidFill>
                <a:schemeClr val="tx1"/>
              </a:solidFill>
              <a:headEnd/>
              <a:tailEnd/>
            </a:ln>
            <a:effectLst>
              <a:glow rad="101600">
                <a:schemeClr val="accent4">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fontAlgn="auto">
                <a:spcBef>
                  <a:spcPts val="0"/>
                </a:spcBef>
                <a:spcAft>
                  <a:spcPts val="0"/>
                </a:spcAft>
                <a:defRPr/>
              </a:pPr>
              <a:r>
                <a:rPr lang="es-ES" sz="1500" b="1" kern="0" dirty="0">
                  <a:latin typeface="Calibri" pitchFamily="34" charset="0"/>
                </a:rPr>
                <a:t>Anexo del Decreto 2784 de 2012</a:t>
              </a:r>
            </a:p>
            <a:p>
              <a:pPr algn="ctr" fontAlgn="auto">
                <a:spcBef>
                  <a:spcPts val="0"/>
                </a:spcBef>
                <a:spcAft>
                  <a:spcPts val="0"/>
                </a:spcAft>
                <a:defRPr/>
              </a:pPr>
              <a:r>
                <a:rPr lang="es-ES" sz="1500" b="1" kern="0" dirty="0">
                  <a:latin typeface="Calibri" pitchFamily="34" charset="0"/>
                </a:rPr>
                <a:t>(NIIF) –Incorporado al RCP.</a:t>
              </a:r>
            </a:p>
          </p:txBody>
        </p:sp>
      </p:grpSp>
      <p:sp>
        <p:nvSpPr>
          <p:cNvPr id="10" name="7 Rectángulo"/>
          <p:cNvSpPr>
            <a:spLocks noChangeArrowheads="1"/>
          </p:cNvSpPr>
          <p:nvPr/>
        </p:nvSpPr>
        <p:spPr bwMode="auto">
          <a:xfrm>
            <a:off x="251519" y="985292"/>
            <a:ext cx="6206881" cy="4696670"/>
          </a:xfrm>
          <a:prstGeom prst="rect">
            <a:avLst/>
          </a:prstGeom>
          <a:noFill/>
          <a:ln w="9525">
            <a:noFill/>
            <a:miter lim="800000"/>
            <a:headEnd/>
            <a:tailEnd/>
          </a:ln>
        </p:spPr>
        <p:txBody>
          <a:bodyPr wrap="square">
            <a:spAutoFit/>
          </a:bodyPr>
          <a:lstStyle/>
          <a:p>
            <a:pPr algn="just" fontAlgn="auto">
              <a:spcBef>
                <a:spcPct val="20000"/>
              </a:spcBef>
              <a:spcAft>
                <a:spcPts val="0"/>
              </a:spcAft>
              <a:buClr>
                <a:schemeClr val="accent1"/>
              </a:buClr>
              <a:buSzPct val="80000"/>
              <a:defRPr/>
            </a:pPr>
            <a:r>
              <a:rPr lang="es-ES" sz="1700" b="1" dirty="0">
                <a:latin typeface="Calibri" pitchFamily="34" charset="0"/>
              </a:rPr>
              <a:t>Empresas bajo el ámbito del RCP que cumplan alguna de las siguientes condiciones: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Emisoras de valores.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Empresas que hagan parte de un grupo económico cuya matriz tenga valores inscritos en el RNVE.</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Sociedades fiduciarias.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Negocios fiduciarios cuyo fideicomitente sea una empresa pública que cumpla las condiciones establecidas en a), b) f) g) y h)</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Negocios fiduciarios cuyos títulos estén inscritos en el RNVE y su fideicomitente sea directa o indirectamente una o más empresas públicas.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Establecimientos bancarios y aseguradoras.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Fondos de garantías y entidades financieras con regímenes especiales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Banco de la República.</a:t>
            </a:r>
          </a:p>
        </p:txBody>
      </p:sp>
      <p:sp>
        <p:nvSpPr>
          <p:cNvPr id="11" name="CuadroTexto 1"/>
          <p:cNvSpPr txBox="1"/>
          <p:nvPr/>
        </p:nvSpPr>
        <p:spPr>
          <a:xfrm>
            <a:off x="6970330" y="1921396"/>
            <a:ext cx="553998" cy="2511653"/>
          </a:xfrm>
          <a:prstGeom prst="rect">
            <a:avLst/>
          </a:prstGeom>
          <a:noFill/>
        </p:spPr>
        <p:txBody>
          <a:bodyPr vert="vert270" wrap="square" rtlCol="0">
            <a:spAutoFit/>
          </a:bodyPr>
          <a:lstStyle/>
          <a:p>
            <a:r>
              <a:rPr lang="es-ES" sz="2400" b="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rPr>
              <a:t>Marco Normativo</a:t>
            </a:r>
            <a:endParaRPr lang="es-CO"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nvGrpSpPr>
          <p:cNvPr id="12" name="11 Grupo"/>
          <p:cNvGrpSpPr/>
          <p:nvPr/>
        </p:nvGrpSpPr>
        <p:grpSpPr>
          <a:xfrm>
            <a:off x="6533046" y="2929508"/>
            <a:ext cx="415218" cy="543598"/>
            <a:chOff x="6876256" y="3284984"/>
            <a:chExt cx="415218" cy="576064"/>
          </a:xfrm>
        </p:grpSpPr>
        <p:sp>
          <p:nvSpPr>
            <p:cNvPr id="13" name="12 Extracto"/>
            <p:cNvSpPr>
              <a:spLocks noChangeArrowheads="1"/>
            </p:cNvSpPr>
            <p:nvPr/>
          </p:nvSpPr>
          <p:spPr bwMode="auto">
            <a:xfrm rot="5400000">
              <a:off x="6833156" y="3402729"/>
              <a:ext cx="576063" cy="340573"/>
            </a:xfrm>
            <a:prstGeom prst="flowChartExtract">
              <a:avLst/>
            </a:prstGeom>
            <a:ln>
              <a:solidFill>
                <a:schemeClr val="tx1"/>
              </a:solidFill>
              <a:headEnd/>
              <a:tailEnd/>
            </a:ln>
          </p:spPr>
          <p:style>
            <a:lnRef idx="0">
              <a:schemeClr val="accent3"/>
            </a:lnRef>
            <a:fillRef idx="3">
              <a:schemeClr val="accent3"/>
            </a:fillRef>
            <a:effectRef idx="3">
              <a:schemeClr val="accent3"/>
            </a:effectRef>
            <a:fontRef idx="minor">
              <a:schemeClr val="lt1"/>
            </a:fontRef>
          </p:style>
          <p:txBody>
            <a:bodyPr/>
            <a:lstStyle/>
            <a:p>
              <a:pPr eaLnBrk="1" hangingPunct="1"/>
              <a:endParaRPr lang="es-CO" altLang="es-CO" sz="1500" b="1">
                <a:solidFill>
                  <a:schemeClr val="accent4">
                    <a:lumMod val="95000"/>
                    <a:lumOff val="5000"/>
                  </a:schemeClr>
                </a:solidFill>
                <a:latin typeface="Century Gothic" pitchFamily="34" charset="0"/>
                <a:cs typeface="Arial" charset="0"/>
              </a:endParaRPr>
            </a:p>
          </p:txBody>
        </p:sp>
        <p:sp>
          <p:nvSpPr>
            <p:cNvPr id="14" name="13 Extracto"/>
            <p:cNvSpPr>
              <a:spLocks noChangeArrowheads="1"/>
            </p:cNvSpPr>
            <p:nvPr/>
          </p:nvSpPr>
          <p:spPr bwMode="auto">
            <a:xfrm rot="5400000">
              <a:off x="6758511" y="3402730"/>
              <a:ext cx="576063" cy="340573"/>
            </a:xfrm>
            <a:prstGeom prst="flowChartExtract">
              <a:avLst/>
            </a:prstGeom>
            <a:ln>
              <a:solidFill>
                <a:schemeClr val="tx1"/>
              </a:solidFill>
              <a:headEnd/>
              <a:tailEnd/>
            </a:ln>
          </p:spPr>
          <p:style>
            <a:lnRef idx="0">
              <a:schemeClr val="accent6"/>
            </a:lnRef>
            <a:fillRef idx="3">
              <a:schemeClr val="accent6"/>
            </a:fillRef>
            <a:effectRef idx="3">
              <a:schemeClr val="accent6"/>
            </a:effectRef>
            <a:fontRef idx="minor">
              <a:schemeClr val="lt1"/>
            </a:fontRef>
          </p:style>
          <p:txBody>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hangingPunct="1"/>
              <a:endParaRPr lang="es-CO" altLang="es-CO" sz="1500"/>
            </a:p>
          </p:txBody>
        </p:sp>
      </p:grpSp>
      <p:sp>
        <p:nvSpPr>
          <p:cNvPr id="15" name="5 Rectángulo"/>
          <p:cNvSpPr/>
          <p:nvPr/>
        </p:nvSpPr>
        <p:spPr>
          <a:xfrm>
            <a:off x="107504" y="100754"/>
            <a:ext cx="8964488" cy="812530"/>
          </a:xfrm>
          <a:prstGeom prst="rect">
            <a:avLst/>
          </a:prstGeom>
        </p:spPr>
        <p:txBody>
          <a:bodyPr wrap="square">
            <a:spAutoFit/>
          </a:bodyPr>
          <a:lstStyle/>
          <a:p>
            <a:pPr marL="444500" indent="-444500" algn="ctr" fontAlgn="auto">
              <a:lnSpc>
                <a:spcPct val="90000"/>
              </a:lnSpc>
              <a:spcAft>
                <a:spcPct val="35000"/>
              </a:spcAft>
              <a:buSzPct val="90000"/>
              <a:defRPr/>
            </a:pPr>
            <a:r>
              <a:rPr lang="es-ES" sz="2600" b="1" dirty="0">
                <a:solidFill>
                  <a:schemeClr val="bg1"/>
                </a:solidFill>
                <a:effectLst>
                  <a:outerShdw blurRad="38100" dist="38100" dir="2700000" algn="tl">
                    <a:srgbClr val="000000">
                      <a:alpha val="43137"/>
                    </a:srgbClr>
                  </a:outerShdw>
                </a:effectLst>
                <a:latin typeface="Calibri" pitchFamily="34" charset="0"/>
              </a:rPr>
              <a:t>MODELO DE CONTABILIDAD PARA EMPRESAS QUE COTIZAN EN EL MERCADO DE VALORES (RESOLUCIÓNES 743/13, 598/14)</a:t>
            </a:r>
          </a:p>
        </p:txBody>
      </p:sp>
    </p:spTree>
    <p:extLst>
      <p:ext uri="{BB962C8B-B14F-4D97-AF65-F5344CB8AC3E}">
        <p14:creationId xmlns:p14="http://schemas.microsoft.com/office/powerpoint/2010/main" val="34064305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
                                        <p:tgtEl>
                                          <p:spTgt spid="12"/>
                                        </p:tgtEl>
                                      </p:cBhvr>
                                    </p:animEffect>
                                    <p:anim calcmode="lin" valueType="num">
                                      <p:cBhvr>
                                        <p:cTn id="8" dur="400" fill="hold"/>
                                        <p:tgtEl>
                                          <p:spTgt spid="12"/>
                                        </p:tgtEl>
                                        <p:attrNameLst>
                                          <p:attrName>ppt_x</p:attrName>
                                        </p:attrNameLst>
                                      </p:cBhvr>
                                      <p:tavLst>
                                        <p:tav tm="0">
                                          <p:val>
                                            <p:strVal val="#ppt_x"/>
                                          </p:val>
                                        </p:tav>
                                        <p:tav tm="100000">
                                          <p:val>
                                            <p:strVal val="#ppt_x"/>
                                          </p:val>
                                        </p:tav>
                                      </p:tavLst>
                                    </p:anim>
                                    <p:anim calcmode="lin" valueType="num">
                                      <p:cBhvr>
                                        <p:cTn id="9" dur="400" fill="hold"/>
                                        <p:tgtEl>
                                          <p:spTgt spid="1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p:cNvPicPr>
            <a:picLocks noChangeAspect="1"/>
          </p:cNvPicPr>
          <p:nvPr/>
        </p:nvPicPr>
        <p:blipFill>
          <a:blip r:embed="rId2"/>
          <a:stretch>
            <a:fillRect/>
          </a:stretch>
        </p:blipFill>
        <p:spPr>
          <a:xfrm>
            <a:off x="44274" y="49188"/>
            <a:ext cx="9099726" cy="4104456"/>
          </a:xfrm>
          <a:prstGeom prst="rect">
            <a:avLst/>
          </a:prstGeom>
          <a:effectLst>
            <a:glow rad="139700">
              <a:schemeClr val="accent6">
                <a:satMod val="175000"/>
                <a:alpha val="40000"/>
              </a:schemeClr>
            </a:glow>
          </a:effectLst>
        </p:spPr>
      </p:pic>
      <p:sp>
        <p:nvSpPr>
          <p:cNvPr id="5" name="4 CuadroTexto"/>
          <p:cNvSpPr txBox="1"/>
          <p:nvPr/>
        </p:nvSpPr>
        <p:spPr>
          <a:xfrm>
            <a:off x="-36512" y="4153644"/>
            <a:ext cx="9470662" cy="1077218"/>
          </a:xfrm>
          <a:prstGeom prst="rect">
            <a:avLst/>
          </a:prstGeom>
          <a:noFill/>
        </p:spPr>
        <p:txBody>
          <a:bodyPr wrap="square" rtlCol="0">
            <a:spAutoFit/>
          </a:bodyPr>
          <a:lstStyle/>
          <a:p>
            <a:r>
              <a:rPr lang="es-CO" sz="2800" b="1" dirty="0"/>
              <a:t>“ CUIDADO DE LAS CUENTAS... CUSTODIA DE LA HONRADEZ ”</a:t>
            </a:r>
          </a:p>
          <a:p>
            <a:pPr algn="ctr"/>
            <a:r>
              <a:rPr lang="es-CO" sz="3600" b="1" i="1" dirty="0">
                <a:latin typeface="Monotype Corsiva" panose="03010101010201010101" pitchFamily="66" charset="0"/>
              </a:rPr>
              <a:t>Cura </a:t>
            </a:r>
            <a:r>
              <a:rPr lang="es-CO" sz="3600" b="1" i="1" dirty="0" err="1">
                <a:latin typeface="Monotype Corsiva" panose="03010101010201010101" pitchFamily="66" charset="0"/>
              </a:rPr>
              <a:t>rationun</a:t>
            </a:r>
            <a:r>
              <a:rPr lang="es-CO" sz="3600" b="1" i="1" dirty="0">
                <a:latin typeface="Monotype Corsiva" panose="03010101010201010101" pitchFamily="66" charset="0"/>
              </a:rPr>
              <a:t> … Custodia </a:t>
            </a:r>
            <a:r>
              <a:rPr lang="es-CO" sz="3600" b="1" i="1" dirty="0" err="1">
                <a:latin typeface="Monotype Corsiva" panose="03010101010201010101" pitchFamily="66" charset="0"/>
              </a:rPr>
              <a:t>probitatis</a:t>
            </a:r>
            <a:endParaRPr lang="es-CO" sz="3600" b="1" i="1" dirty="0">
              <a:latin typeface="Monotype Corsiva" panose="03010101010201010101" pitchFamily="66" charset="0"/>
            </a:endParaRPr>
          </a:p>
        </p:txBody>
      </p:sp>
    </p:spTree>
    <p:extLst>
      <p:ext uri="{BB962C8B-B14F-4D97-AF65-F5344CB8AC3E}">
        <p14:creationId xmlns:p14="http://schemas.microsoft.com/office/powerpoint/2010/main" val="427400603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40</a:t>
            </a:fld>
            <a:endParaRPr lang="es-ES_tradnl" dirty="0"/>
          </a:p>
        </p:txBody>
      </p:sp>
      <p:sp>
        <p:nvSpPr>
          <p:cNvPr id="7" name="6 Rectángulo"/>
          <p:cNvSpPr/>
          <p:nvPr/>
        </p:nvSpPr>
        <p:spPr>
          <a:xfrm>
            <a:off x="35496" y="1358429"/>
            <a:ext cx="2627560" cy="547136"/>
          </a:xfrm>
          <a:prstGeom prst="rect">
            <a:avLst/>
          </a:prstGeom>
          <a:solidFill>
            <a:srgbClr val="C0504D">
              <a:hueOff val="0"/>
              <a:satOff val="0"/>
              <a:lumOff val="0"/>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r>
              <a:rPr lang="es-CO" sz="1400" b="1" kern="0" dirty="0">
                <a:solidFill>
                  <a:sysClr val="window" lastClr="FFFFFF"/>
                </a:solidFill>
                <a:latin typeface="Calibri"/>
                <a:cs typeface="+mn-cs"/>
              </a:rPr>
              <a:t>PERÍODO DE PREPARACIÓN OBLIGATORIA</a:t>
            </a:r>
          </a:p>
        </p:txBody>
      </p:sp>
      <p:sp>
        <p:nvSpPr>
          <p:cNvPr id="8" name="7 Rectángulo"/>
          <p:cNvSpPr/>
          <p:nvPr/>
        </p:nvSpPr>
        <p:spPr>
          <a:xfrm>
            <a:off x="3131690" y="1358429"/>
            <a:ext cx="2808014" cy="547136"/>
          </a:xfrm>
          <a:prstGeom prst="rect">
            <a:avLst/>
          </a:prstGeom>
          <a:solidFill>
            <a:srgbClr val="C0504D">
              <a:hueOff val="2340759"/>
              <a:satOff val="-2919"/>
              <a:lumOff val="686"/>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r>
              <a:rPr lang="es-CO" sz="1400" b="1" kern="0" dirty="0">
                <a:solidFill>
                  <a:schemeClr val="bg1"/>
                </a:solidFill>
                <a:latin typeface="Calibri"/>
                <a:cs typeface="+mn-cs"/>
              </a:rPr>
              <a:t>PERÍODO DE TRANSICIÓN </a:t>
            </a:r>
          </a:p>
        </p:txBody>
      </p:sp>
      <p:sp>
        <p:nvSpPr>
          <p:cNvPr id="9" name="8 Rectángulo"/>
          <p:cNvSpPr/>
          <p:nvPr/>
        </p:nvSpPr>
        <p:spPr>
          <a:xfrm>
            <a:off x="6298753" y="1358429"/>
            <a:ext cx="2448817" cy="547136"/>
          </a:xfrm>
          <a:prstGeom prst="rect">
            <a:avLst/>
          </a:prstGeom>
          <a:solidFill>
            <a:srgbClr val="C0504D">
              <a:hueOff val="4681519"/>
              <a:satOff val="-5839"/>
              <a:lumOff val="1373"/>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r>
              <a:rPr lang="es-CO" sz="1400" b="1" kern="0" dirty="0">
                <a:solidFill>
                  <a:sysClr val="window" lastClr="FFFFFF"/>
                </a:solidFill>
                <a:latin typeface="Calibri"/>
                <a:cs typeface="+mn-cs"/>
              </a:rPr>
              <a:t>PERÍODO DE APLICACIÓN </a:t>
            </a:r>
          </a:p>
        </p:txBody>
      </p:sp>
      <p:sp>
        <p:nvSpPr>
          <p:cNvPr id="10" name="8 CuadroTexto"/>
          <p:cNvSpPr txBox="1">
            <a:spLocks noChangeArrowheads="1"/>
          </p:cNvSpPr>
          <p:nvPr/>
        </p:nvSpPr>
        <p:spPr bwMode="auto">
          <a:xfrm>
            <a:off x="151954" y="986453"/>
            <a:ext cx="255649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200" dirty="0">
                <a:latin typeface="Calibri" panose="020F0502020204030204" pitchFamily="34" charset="0"/>
              </a:rPr>
              <a:t>2013</a:t>
            </a:r>
          </a:p>
        </p:txBody>
      </p:sp>
      <p:sp>
        <p:nvSpPr>
          <p:cNvPr id="11" name="9 CuadroTexto"/>
          <p:cNvSpPr txBox="1">
            <a:spLocks noChangeArrowheads="1"/>
          </p:cNvSpPr>
          <p:nvPr/>
        </p:nvSpPr>
        <p:spPr bwMode="auto">
          <a:xfrm>
            <a:off x="3131690" y="986453"/>
            <a:ext cx="280756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200" dirty="0">
                <a:latin typeface="Calibri" panose="020F0502020204030204" pitchFamily="34" charset="0"/>
              </a:rPr>
              <a:t>2014</a:t>
            </a:r>
          </a:p>
        </p:txBody>
      </p:sp>
      <p:sp>
        <p:nvSpPr>
          <p:cNvPr id="12" name="10 CuadroTexto"/>
          <p:cNvSpPr txBox="1">
            <a:spLocks noChangeArrowheads="1"/>
          </p:cNvSpPr>
          <p:nvPr/>
        </p:nvSpPr>
        <p:spPr bwMode="auto">
          <a:xfrm>
            <a:off x="6298753" y="986453"/>
            <a:ext cx="244881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200" dirty="0">
                <a:latin typeface="Calibri" panose="020F0502020204030204" pitchFamily="34" charset="0"/>
              </a:rPr>
              <a:t>2015</a:t>
            </a:r>
          </a:p>
        </p:txBody>
      </p:sp>
      <p:sp>
        <p:nvSpPr>
          <p:cNvPr id="13" name="12 Rectángulo"/>
          <p:cNvSpPr>
            <a:spLocks noChangeArrowheads="1"/>
          </p:cNvSpPr>
          <p:nvPr/>
        </p:nvSpPr>
        <p:spPr bwMode="auto">
          <a:xfrm>
            <a:off x="3022773" y="2497460"/>
            <a:ext cx="3061395" cy="301621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marL="268288" indent="-268288" algn="l" fontAlgn="auto">
              <a:spcBef>
                <a:spcPts val="0"/>
              </a:spcBef>
              <a:spcAft>
                <a:spcPts val="0"/>
              </a:spcAft>
              <a:defRPr/>
            </a:pPr>
            <a:r>
              <a:rPr lang="es-ES" sz="1900" b="1" kern="0" dirty="0">
                <a:solidFill>
                  <a:sysClr val="windowText" lastClr="000000"/>
                </a:solidFill>
                <a:latin typeface="Calibri"/>
              </a:rPr>
              <a:t>1. Para efectos legales, aplicación del PGCP, MP y DC y, simultáneamente se debe preparar información con base en el nuevo marco normativo.</a:t>
            </a:r>
          </a:p>
          <a:p>
            <a:pPr marL="268288" indent="-268288" algn="l" fontAlgn="auto">
              <a:spcBef>
                <a:spcPts val="0"/>
              </a:spcBef>
              <a:spcAft>
                <a:spcPts val="0"/>
              </a:spcAft>
              <a:defRPr/>
            </a:pPr>
            <a:r>
              <a:rPr lang="es-ES" sz="1900" b="1" kern="0" dirty="0">
                <a:solidFill>
                  <a:sysClr val="windowText" lastClr="000000"/>
                </a:solidFill>
                <a:latin typeface="Calibri"/>
              </a:rPr>
              <a:t>2. Enero 1: Preparación del estado de situación financiera de apertura.</a:t>
            </a:r>
            <a:endParaRPr lang="es-CO" sz="1900" b="1" kern="0" dirty="0">
              <a:solidFill>
                <a:sysClr val="windowText" lastClr="000000"/>
              </a:solidFill>
              <a:latin typeface="Calibri"/>
            </a:endParaRPr>
          </a:p>
        </p:txBody>
      </p:sp>
      <p:sp>
        <p:nvSpPr>
          <p:cNvPr id="14" name="19 Rectángulo"/>
          <p:cNvSpPr>
            <a:spLocks noChangeArrowheads="1"/>
          </p:cNvSpPr>
          <p:nvPr/>
        </p:nvSpPr>
        <p:spPr bwMode="auto">
          <a:xfrm>
            <a:off x="6329800" y="2713484"/>
            <a:ext cx="2418664" cy="213904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algn="ctr" fontAlgn="auto">
              <a:spcBef>
                <a:spcPts val="0"/>
              </a:spcBef>
              <a:spcAft>
                <a:spcPts val="0"/>
              </a:spcAft>
              <a:defRPr/>
            </a:pPr>
            <a:r>
              <a:rPr lang="es-ES" sz="1900" b="1" kern="0" dirty="0">
                <a:solidFill>
                  <a:sysClr val="windowText" lastClr="000000"/>
                </a:solidFill>
                <a:latin typeface="Calibri"/>
              </a:rPr>
              <a:t>Para todos los efectos, aplicación del nuevo marco normativo anexo del Decreto 2784 de 2012 a partir del 1 de enero.</a:t>
            </a:r>
            <a:endParaRPr lang="es-CO" sz="1900" b="1" kern="0" dirty="0">
              <a:solidFill>
                <a:sysClr val="windowText" lastClr="000000"/>
              </a:solidFill>
              <a:latin typeface="Calibri"/>
            </a:endParaRPr>
          </a:p>
        </p:txBody>
      </p:sp>
      <p:sp>
        <p:nvSpPr>
          <p:cNvPr id="15" name="20 CuadroTexto"/>
          <p:cNvSpPr txBox="1">
            <a:spLocks noChangeArrowheads="1"/>
          </p:cNvSpPr>
          <p:nvPr/>
        </p:nvSpPr>
        <p:spPr bwMode="auto">
          <a:xfrm>
            <a:off x="170860" y="2857500"/>
            <a:ext cx="2600940" cy="1846659"/>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fontAlgn="auto" hangingPunct="1">
              <a:spcBef>
                <a:spcPts val="0"/>
              </a:spcBef>
              <a:spcAft>
                <a:spcPts val="0"/>
              </a:spcAft>
              <a:defRPr/>
            </a:pPr>
            <a:r>
              <a:rPr lang="es-CO" sz="1900" kern="0" dirty="0">
                <a:solidFill>
                  <a:sysClr val="windowText" lastClr="000000"/>
                </a:solidFill>
                <a:latin typeface="Calibri" pitchFamily="34" charset="0"/>
              </a:rPr>
              <a:t>Actividades de preparación para aplicar el marco normativo anexo del Decreto 2784 de 2012.</a:t>
            </a:r>
          </a:p>
          <a:p>
            <a:pPr algn="ctr" eaLnBrk="1" fontAlgn="auto" hangingPunct="1">
              <a:spcBef>
                <a:spcPts val="0"/>
              </a:spcBef>
              <a:spcAft>
                <a:spcPts val="0"/>
              </a:spcAft>
              <a:defRPr/>
            </a:pPr>
            <a:endParaRPr lang="es-CO" sz="1900" b="0" kern="0" dirty="0">
              <a:solidFill>
                <a:sysClr val="windowText" lastClr="000000"/>
              </a:solidFill>
              <a:latin typeface="Calibri" pitchFamily="34" charset="0"/>
            </a:endParaRPr>
          </a:p>
        </p:txBody>
      </p:sp>
      <p:sp>
        <p:nvSpPr>
          <p:cNvPr id="16" name="15 Flecha derecha"/>
          <p:cNvSpPr/>
          <p:nvPr/>
        </p:nvSpPr>
        <p:spPr>
          <a:xfrm>
            <a:off x="2771800" y="1561356"/>
            <a:ext cx="288354" cy="171929"/>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900" kern="0">
              <a:solidFill>
                <a:sysClr val="window" lastClr="FFFFFF"/>
              </a:solidFill>
              <a:latin typeface="Calibri"/>
              <a:cs typeface="+mn-cs"/>
            </a:endParaRPr>
          </a:p>
        </p:txBody>
      </p:sp>
      <p:sp>
        <p:nvSpPr>
          <p:cNvPr id="17" name="16 Flecha izquierda y derecha"/>
          <p:cNvSpPr/>
          <p:nvPr/>
        </p:nvSpPr>
        <p:spPr>
          <a:xfrm>
            <a:off x="151954" y="2065412"/>
            <a:ext cx="2556491" cy="360040"/>
          </a:xfrm>
          <a:prstGeom prst="leftRightArrow">
            <a:avLst/>
          </a:prstGeom>
          <a:solidFill>
            <a:srgbClr val="C0504D">
              <a:hueOff val="0"/>
              <a:satOff val="0"/>
              <a:lumOff val="0"/>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900" kern="0">
              <a:solidFill>
                <a:sysClr val="window" lastClr="FFFFFF"/>
              </a:solidFill>
              <a:latin typeface="Calibri"/>
              <a:cs typeface="+mn-cs"/>
            </a:endParaRPr>
          </a:p>
        </p:txBody>
      </p:sp>
      <p:sp>
        <p:nvSpPr>
          <p:cNvPr id="18" name="17 Flecha izquierda y derecha"/>
          <p:cNvSpPr/>
          <p:nvPr/>
        </p:nvSpPr>
        <p:spPr>
          <a:xfrm>
            <a:off x="3131690" y="1952506"/>
            <a:ext cx="2808014" cy="400938"/>
          </a:xfrm>
          <a:prstGeom prst="leftRightArrow">
            <a:avLst/>
          </a:prstGeom>
          <a:solidFill>
            <a:srgbClr val="C0504D">
              <a:hueOff val="2340759"/>
              <a:satOff val="-2919"/>
              <a:lumOff val="686"/>
              <a:alphaOff val="0"/>
            </a:srgbClr>
          </a:solidFill>
          <a:ln w="25400" cap="flat" cmpd="sng" algn="ctr">
            <a:solidFill>
              <a:schemeClr val="tx1"/>
            </a:solidFill>
            <a:prstDash val="solid"/>
          </a:ln>
          <a:effectLst/>
        </p:spPr>
        <p:txBody>
          <a:bodyPr lIns="563189" tIns="42672" rIns="477845" bIns="42672" spcCol="1270" anchor="ctr"/>
          <a:lstStyle/>
          <a:p>
            <a:pPr defTabSz="1422400" fontAlgn="auto">
              <a:lnSpc>
                <a:spcPct val="90000"/>
              </a:lnSpc>
              <a:spcBef>
                <a:spcPts val="0"/>
              </a:spcBef>
              <a:spcAft>
                <a:spcPct val="35000"/>
              </a:spcAft>
              <a:defRPr/>
            </a:pPr>
            <a:endParaRPr lang="es-CO" sz="1900" kern="0" dirty="0">
              <a:solidFill>
                <a:sysClr val="window" lastClr="FFFFFF"/>
              </a:solidFill>
              <a:latin typeface="Calibri"/>
              <a:cs typeface="+mn-cs"/>
            </a:endParaRPr>
          </a:p>
        </p:txBody>
      </p:sp>
      <p:sp>
        <p:nvSpPr>
          <p:cNvPr id="19" name="18 Flecha izquierda y derecha"/>
          <p:cNvSpPr/>
          <p:nvPr/>
        </p:nvSpPr>
        <p:spPr>
          <a:xfrm>
            <a:off x="6328915" y="2065412"/>
            <a:ext cx="2418654" cy="432048"/>
          </a:xfrm>
          <a:prstGeom prst="leftRightArrow">
            <a:avLst/>
          </a:prstGeom>
          <a:solidFill>
            <a:srgbClr val="FF0000"/>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900" kern="0" dirty="0">
              <a:solidFill>
                <a:sysClr val="window" lastClr="FFFFFF"/>
              </a:solidFill>
              <a:latin typeface="Calibri"/>
              <a:cs typeface="+mn-cs"/>
            </a:endParaRPr>
          </a:p>
        </p:txBody>
      </p:sp>
      <p:sp>
        <p:nvSpPr>
          <p:cNvPr id="20" name="19 Flecha derecha"/>
          <p:cNvSpPr/>
          <p:nvPr/>
        </p:nvSpPr>
        <p:spPr>
          <a:xfrm>
            <a:off x="6012732" y="1561356"/>
            <a:ext cx="287460" cy="171929"/>
          </a:xfrm>
          <a:prstGeom prst="rightArrow">
            <a:avLst/>
          </a:prstGeom>
          <a:solidFill>
            <a:srgbClr val="FF0000"/>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900" kern="0">
              <a:solidFill>
                <a:sysClr val="window" lastClr="FFFFFF"/>
              </a:solidFill>
              <a:latin typeface="Calibri"/>
              <a:cs typeface="+mn-cs"/>
            </a:endParaRPr>
          </a:p>
        </p:txBody>
      </p:sp>
      <p:sp>
        <p:nvSpPr>
          <p:cNvPr id="21" name="5 Rectángulo"/>
          <p:cNvSpPr/>
          <p:nvPr/>
        </p:nvSpPr>
        <p:spPr>
          <a:xfrm>
            <a:off x="107504" y="100754"/>
            <a:ext cx="8964488" cy="812530"/>
          </a:xfrm>
          <a:prstGeom prst="rect">
            <a:avLst/>
          </a:prstGeom>
        </p:spPr>
        <p:txBody>
          <a:bodyPr wrap="square">
            <a:spAutoFit/>
          </a:bodyPr>
          <a:lstStyle/>
          <a:p>
            <a:pPr marL="444500" indent="-444500" algn="ctr" fontAlgn="auto">
              <a:lnSpc>
                <a:spcPct val="90000"/>
              </a:lnSpc>
              <a:spcAft>
                <a:spcPct val="35000"/>
              </a:spcAft>
              <a:buSzPct val="90000"/>
              <a:defRPr/>
            </a:pPr>
            <a:r>
              <a:rPr lang="es-ES" sz="2600" b="1" dirty="0">
                <a:solidFill>
                  <a:schemeClr val="bg1"/>
                </a:solidFill>
                <a:effectLst>
                  <a:outerShdw blurRad="38100" dist="38100" dir="2700000" algn="tl">
                    <a:srgbClr val="000000">
                      <a:alpha val="43137"/>
                    </a:srgbClr>
                  </a:outerShdw>
                </a:effectLst>
                <a:latin typeface="Calibri" pitchFamily="34" charset="0"/>
              </a:rPr>
              <a:t>MODELO DE CONTABILIDAD PARA EMPRESAS QUE COTIZAN EN EL MERCADO DE VALORES (RESOLUCIÓNES 743/13, 598/14)</a:t>
            </a:r>
          </a:p>
        </p:txBody>
      </p:sp>
    </p:spTree>
    <p:extLst>
      <p:ext uri="{BB962C8B-B14F-4D97-AF65-F5344CB8AC3E}">
        <p14:creationId xmlns:p14="http://schemas.microsoft.com/office/powerpoint/2010/main" val="124061997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1520" y="2405741"/>
            <a:ext cx="8892480" cy="769441"/>
          </a:xfrm>
          <a:prstGeom prst="rect">
            <a:avLst/>
          </a:prstGeom>
        </p:spPr>
        <p:txBody>
          <a:bodyPr wrap="square">
            <a:spAutoFit/>
          </a:bodyPr>
          <a:lstStyle/>
          <a:p>
            <a:pPr algn="ctr"/>
            <a:r>
              <a:rPr lang="es-CO" altLang="es-ES" sz="4400" b="1" dirty="0">
                <a:solidFill>
                  <a:schemeClr val="bg1"/>
                </a:solidFill>
                <a:latin typeface="+mj-lt"/>
              </a:rPr>
              <a:t>3.2. Resolución 414 del 8/09/2014</a:t>
            </a:r>
            <a:endParaRPr lang="es-CO" sz="4400" b="1"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6198246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42</a:t>
            </a:fld>
            <a:endParaRPr lang="es-ES_tradnl" dirty="0"/>
          </a:p>
        </p:txBody>
      </p:sp>
      <p:sp>
        <p:nvSpPr>
          <p:cNvPr id="6" name="5 Rectángulo"/>
          <p:cNvSpPr/>
          <p:nvPr/>
        </p:nvSpPr>
        <p:spPr>
          <a:xfrm>
            <a:off x="-22864" y="24123"/>
            <a:ext cx="9166864" cy="1089529"/>
          </a:xfrm>
          <a:prstGeom prst="rect">
            <a:avLst/>
          </a:prstGeom>
        </p:spPr>
        <p:txBody>
          <a:bodyPr wrap="square">
            <a:spAutoFit/>
          </a:bodyPr>
          <a:lstStyle/>
          <a:p>
            <a:pPr marL="444500" indent="-444500" algn="ctr" fontAlgn="auto">
              <a:lnSpc>
                <a:spcPct val="90000"/>
              </a:lnSpc>
              <a:spcAft>
                <a:spcPct val="35000"/>
              </a:spcAft>
              <a:buSzPct val="90000"/>
              <a:defRPr/>
            </a:pPr>
            <a:r>
              <a:rPr lang="es-ES" sz="2400" b="1" dirty="0">
                <a:solidFill>
                  <a:schemeClr val="bg1"/>
                </a:solidFill>
                <a:effectLst>
                  <a:outerShdw blurRad="38100" dist="38100" dir="2700000" algn="tl">
                    <a:srgbClr val="000000">
                      <a:alpha val="43137"/>
                    </a:srgbClr>
                  </a:outerShdw>
                </a:effectLst>
                <a:latin typeface="Calibri" pitchFamily="34" charset="0"/>
              </a:rPr>
              <a:t>MODELO DE CONTABILIDAD PARA EMPRESAS QUE NO COTIZAN EN EL MERCADO DE VALORES, Y QUE NO CAPTAN NI ADMINISTRAN AHORRO DEL PÚBLICO (RESOLUCIÓN 414/14)</a:t>
            </a:r>
          </a:p>
        </p:txBody>
      </p:sp>
      <p:sp>
        <p:nvSpPr>
          <p:cNvPr id="7" name="6 Forma libre"/>
          <p:cNvSpPr/>
          <p:nvPr/>
        </p:nvSpPr>
        <p:spPr bwMode="auto">
          <a:xfrm rot="16200000">
            <a:off x="6681873" y="2416322"/>
            <a:ext cx="3065573" cy="1787688"/>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blipFill>
            <a:blip r:embed="rId2" cstate="print">
              <a:duotone>
                <a:schemeClr val="accent3">
                  <a:shade val="45000"/>
                  <a:satMod val="135000"/>
                </a:schemeClr>
                <a:prstClr val="white"/>
              </a:duotone>
            </a:blip>
            <a:tile tx="0" ty="0" sx="100000" sy="100000" flip="none" algn="tl"/>
          </a:blipFill>
          <a:ln w="38100" cap="flat" cmpd="sng" algn="ctr">
            <a:solidFill>
              <a:schemeClr val="tx1"/>
            </a:solidFill>
            <a:prstDash val="solid"/>
          </a:ln>
          <a:effectLst>
            <a:outerShdw blurRad="40000" dist="20000" dir="5400000" rotWithShape="0">
              <a:srgbClr val="000000">
                <a:alpha val="38000"/>
              </a:srgbClr>
            </a:outerShdw>
          </a:effectLst>
        </p:spPr>
        <p:txBody>
          <a:bodyPr lIns="815532" tIns="164591" rIns="213359" bIns="2774357" spcCol="1270"/>
          <a:lstStyle/>
          <a:p>
            <a:pPr algn="r" defTabSz="2133600" fontAlgn="auto">
              <a:spcBef>
                <a:spcPts val="0"/>
              </a:spcBef>
              <a:spcAft>
                <a:spcPts val="0"/>
              </a:spcAft>
            </a:pPr>
            <a:endParaRPr lang="es-ES" sz="1500" b="1" kern="0" dirty="0">
              <a:solidFill>
                <a:srgbClr val="4F81BD">
                  <a:lumMod val="50000"/>
                </a:srgbClr>
              </a:solidFill>
              <a:effectLst>
                <a:outerShdw blurRad="38100" dist="38100" dir="2700000" algn="tl">
                  <a:srgbClr val="000000">
                    <a:alpha val="43137"/>
                  </a:srgbClr>
                </a:outerShdw>
              </a:effectLst>
              <a:latin typeface="Calibri"/>
            </a:endParaRPr>
          </a:p>
        </p:txBody>
      </p:sp>
      <p:sp>
        <p:nvSpPr>
          <p:cNvPr id="8" name="6 Forma libre"/>
          <p:cNvSpPr/>
          <p:nvPr/>
        </p:nvSpPr>
        <p:spPr>
          <a:xfrm rot="16200000">
            <a:off x="1434516" y="-173868"/>
            <a:ext cx="4374234" cy="6987871"/>
          </a:xfrm>
          <a:custGeom>
            <a:avLst/>
            <a:gdLst>
              <a:gd name="connsiteX0" fmla="*/ 0 w 4788391"/>
              <a:gd name="connsiteY0" fmla="*/ 226536 h 4530725"/>
              <a:gd name="connsiteX1" fmla="*/ 226536 w 4788391"/>
              <a:gd name="connsiteY1" fmla="*/ 0 h 4530725"/>
              <a:gd name="connsiteX2" fmla="*/ 4561855 w 4788391"/>
              <a:gd name="connsiteY2" fmla="*/ 0 h 4530725"/>
              <a:gd name="connsiteX3" fmla="*/ 4788391 w 4788391"/>
              <a:gd name="connsiteY3" fmla="*/ 226536 h 4530725"/>
              <a:gd name="connsiteX4" fmla="*/ 4788391 w 4788391"/>
              <a:gd name="connsiteY4" fmla="*/ 4304189 h 4530725"/>
              <a:gd name="connsiteX5" fmla="*/ 4561855 w 4788391"/>
              <a:gd name="connsiteY5" fmla="*/ 4530725 h 4530725"/>
              <a:gd name="connsiteX6" fmla="*/ 226536 w 4788391"/>
              <a:gd name="connsiteY6" fmla="*/ 4530725 h 4530725"/>
              <a:gd name="connsiteX7" fmla="*/ 0 w 4788391"/>
              <a:gd name="connsiteY7" fmla="*/ 4304189 h 4530725"/>
              <a:gd name="connsiteX8" fmla="*/ 0 w 4788391"/>
              <a:gd name="connsiteY8" fmla="*/ 226536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8391" h="4530725">
                <a:moveTo>
                  <a:pt x="4548971" y="0"/>
                </a:moveTo>
                <a:cubicBezTo>
                  <a:pt x="4681198" y="0"/>
                  <a:pt x="4788390" y="95967"/>
                  <a:pt x="4788390" y="214346"/>
                </a:cubicBezTo>
                <a:lnTo>
                  <a:pt x="4788390" y="4316379"/>
                </a:lnTo>
                <a:cubicBezTo>
                  <a:pt x="4788390" y="4434758"/>
                  <a:pt x="4681198" y="4530725"/>
                  <a:pt x="4548971" y="4530725"/>
                </a:cubicBezTo>
                <a:lnTo>
                  <a:pt x="239420" y="4530725"/>
                </a:lnTo>
                <a:cubicBezTo>
                  <a:pt x="107193" y="4530725"/>
                  <a:pt x="1" y="4434758"/>
                  <a:pt x="1" y="4316379"/>
                </a:cubicBezTo>
                <a:lnTo>
                  <a:pt x="1" y="214346"/>
                </a:lnTo>
                <a:cubicBezTo>
                  <a:pt x="1" y="95967"/>
                  <a:pt x="107193" y="0"/>
                  <a:pt x="239420" y="0"/>
                </a:cubicBezTo>
                <a:lnTo>
                  <a:pt x="4548971" y="0"/>
                </a:lnTo>
                <a:close/>
              </a:path>
            </a:pathLst>
          </a:custGeom>
          <a:blipFill>
            <a:blip r:embed="rId3" cstate="print">
              <a:extLst>
                <a:ext uri="{BEBA8EAE-BF5A-486C-A8C5-ECC9F3942E4B}">
                  <a14:imgProps xmlns:a14="http://schemas.microsoft.com/office/drawing/2010/main">
                    <a14:imgLayer r:embed="rId4">
                      <a14:imgEffect>
                        <a14:colorTemperature colorTemp="5300"/>
                      </a14:imgEffect>
                      <a14:imgEffect>
                        <a14:saturation sat="400000"/>
                      </a14:imgEffect>
                    </a14:imgLayer>
                  </a14:imgProps>
                </a:ext>
              </a:extLst>
            </a:blip>
            <a:tile tx="0" ty="0" sx="100000" sy="100000" flip="none" algn="tl"/>
          </a:blipFill>
          <a:ln w="38100" cap="flat" cmpd="sng" algn="ctr">
            <a:solidFill>
              <a:schemeClr val="tx1"/>
            </a:solidFill>
            <a:prstDash val="solid"/>
          </a:ln>
          <a:effectLst>
            <a:outerShdw blurRad="40000" dist="20000" dir="5400000" rotWithShape="0">
              <a:srgbClr val="000000">
                <a:alpha val="38000"/>
              </a:srgbClr>
            </a:outerShdw>
          </a:effectLst>
        </p:spPr>
        <p:txBody>
          <a:bodyPr lIns="815531" tIns="164594" rIns="213361" bIns="3830711" spcCol="1270"/>
          <a:lstStyle/>
          <a:p>
            <a:pPr algn="ctr" defTabSz="2133600" fontAlgn="auto">
              <a:lnSpc>
                <a:spcPct val="90000"/>
              </a:lnSpc>
              <a:spcBef>
                <a:spcPts val="0"/>
              </a:spcBef>
              <a:spcAft>
                <a:spcPct val="35000"/>
              </a:spcAft>
            </a:pPr>
            <a:r>
              <a:rPr lang="es-ES" sz="2800" b="1" kern="0" dirty="0">
                <a:effectLst>
                  <a:outerShdw blurRad="38100" dist="38100" dir="2700000" algn="tl">
                    <a:srgbClr val="000000">
                      <a:alpha val="43137"/>
                    </a:srgbClr>
                  </a:outerShdw>
                </a:effectLst>
                <a:latin typeface="Calibri"/>
              </a:rPr>
              <a:t>Ámbito de aplicación</a:t>
            </a:r>
          </a:p>
        </p:txBody>
      </p:sp>
      <p:sp>
        <p:nvSpPr>
          <p:cNvPr id="9" name="7 Rectángulo"/>
          <p:cNvSpPr>
            <a:spLocks noChangeArrowheads="1"/>
          </p:cNvSpPr>
          <p:nvPr/>
        </p:nvSpPr>
        <p:spPr bwMode="auto">
          <a:xfrm>
            <a:off x="812610" y="1057300"/>
            <a:ext cx="6181391" cy="3785652"/>
          </a:xfrm>
          <a:prstGeom prst="rect">
            <a:avLst/>
          </a:prstGeom>
          <a:noFill/>
          <a:ln w="9525">
            <a:noFill/>
            <a:miter lim="800000"/>
            <a:headEnd/>
            <a:tailEnd/>
          </a:ln>
        </p:spPr>
        <p:txBody>
          <a:bodyPr wrap="square">
            <a:spAutoFit/>
          </a:bodyPr>
          <a:lstStyle/>
          <a:p>
            <a:pPr fontAlgn="auto">
              <a:spcAft>
                <a:spcPts val="0"/>
              </a:spcAft>
              <a:buClr>
                <a:schemeClr val="accent1"/>
              </a:buClr>
              <a:buSzPct val="80000"/>
              <a:defRPr/>
            </a:pPr>
            <a:r>
              <a:rPr lang="es-ES" sz="2400" b="1" dirty="0">
                <a:latin typeface="Calibri" pitchFamily="34" charset="0"/>
              </a:rPr>
              <a:t>Empresas bajo el ámbito del RCP y que tengan las siguientes características:</a:t>
            </a:r>
          </a:p>
          <a:p>
            <a:pPr fontAlgn="auto">
              <a:spcAft>
                <a:spcPts val="0"/>
              </a:spcAft>
              <a:buClr>
                <a:schemeClr val="accent1"/>
              </a:buClr>
              <a:buSzPct val="80000"/>
              <a:defRPr/>
            </a:pPr>
            <a:endParaRPr lang="es-ES" sz="2400" b="1" dirty="0">
              <a:latin typeface="Calibri" pitchFamily="34" charset="0"/>
            </a:endParaRPr>
          </a:p>
          <a:p>
            <a:pPr marL="342900" indent="-342900" fontAlgn="auto">
              <a:spcAft>
                <a:spcPts val="0"/>
              </a:spcAft>
              <a:buClr>
                <a:schemeClr val="tx2"/>
              </a:buClr>
              <a:buSzPct val="100000"/>
              <a:buFontTx/>
              <a:buAutoNum type="alphaLcPeriod"/>
              <a:defRPr/>
            </a:pPr>
            <a:r>
              <a:rPr lang="es-ES" sz="2400" b="1" dirty="0">
                <a:latin typeface="Calibri" pitchFamily="34" charset="0"/>
              </a:rPr>
              <a:t>No cotizan en el mercado de valores.</a:t>
            </a:r>
          </a:p>
          <a:p>
            <a:pPr marL="342900" indent="-342900" fontAlgn="auto">
              <a:spcAft>
                <a:spcPts val="0"/>
              </a:spcAft>
              <a:buClr>
                <a:schemeClr val="tx2"/>
              </a:buClr>
              <a:buSzPct val="100000"/>
              <a:buFontTx/>
              <a:buAutoNum type="alphaLcPeriod"/>
              <a:defRPr/>
            </a:pPr>
            <a:r>
              <a:rPr lang="es-ES" sz="2400" b="1" dirty="0">
                <a:latin typeface="Calibri" pitchFamily="34" charset="0"/>
              </a:rPr>
              <a:t>No captan ni administran ahorro del público.</a:t>
            </a:r>
          </a:p>
          <a:p>
            <a:pPr marL="342900" indent="-342900" fontAlgn="auto">
              <a:spcAft>
                <a:spcPts val="0"/>
              </a:spcAft>
              <a:buClr>
                <a:schemeClr val="tx2"/>
              </a:buClr>
              <a:buSzPct val="100000"/>
              <a:buFontTx/>
              <a:buAutoNum type="alphaLcPeriod"/>
              <a:defRPr/>
            </a:pPr>
            <a:r>
              <a:rPr lang="es-ES" sz="2400" b="1" dirty="0">
                <a:latin typeface="Calibri" pitchFamily="34" charset="0"/>
              </a:rPr>
              <a:t>Estén clasificadas como empresas por el </a:t>
            </a:r>
            <a:r>
              <a:rPr lang="es-ES" sz="2400" b="1" i="1" u="sng" dirty="0">
                <a:latin typeface="Calibri" pitchFamily="34" charset="0"/>
              </a:rPr>
              <a:t>Comité Interinstitucional de la Comisión de Estadísticas de Finanzas Públicas</a:t>
            </a:r>
            <a:r>
              <a:rPr lang="es-ES" sz="2400" i="1" dirty="0">
                <a:latin typeface="Calibri" pitchFamily="34" charset="0"/>
              </a:rPr>
              <a:t> </a:t>
            </a:r>
            <a:r>
              <a:rPr lang="es-ES" sz="2400" b="1" dirty="0">
                <a:latin typeface="Calibri" pitchFamily="34" charset="0"/>
              </a:rPr>
              <a:t>según los criterios establecidos en el</a:t>
            </a:r>
            <a:r>
              <a:rPr lang="es-ES" sz="2400" dirty="0">
                <a:latin typeface="Calibri" pitchFamily="34" charset="0"/>
              </a:rPr>
              <a:t> </a:t>
            </a:r>
            <a:r>
              <a:rPr lang="es-ES" sz="2400" b="1" u="sng" dirty="0">
                <a:latin typeface="Calibri" pitchFamily="34" charset="0"/>
              </a:rPr>
              <a:t>Manual de Estadísticas de las Finanzas Públicas</a:t>
            </a:r>
            <a:r>
              <a:rPr lang="es-ES" sz="2400" b="1" dirty="0">
                <a:latin typeface="Calibri" pitchFamily="34" charset="0"/>
              </a:rPr>
              <a:t>.</a:t>
            </a:r>
          </a:p>
        </p:txBody>
      </p:sp>
      <p:sp>
        <p:nvSpPr>
          <p:cNvPr id="10" name="CuadroTexto 1"/>
          <p:cNvSpPr txBox="1"/>
          <p:nvPr/>
        </p:nvSpPr>
        <p:spPr>
          <a:xfrm>
            <a:off x="7201743" y="1561356"/>
            <a:ext cx="538609" cy="2952328"/>
          </a:xfrm>
          <a:prstGeom prst="rect">
            <a:avLst/>
          </a:prstGeom>
          <a:noFill/>
        </p:spPr>
        <p:txBody>
          <a:bodyPr vert="vert270" wrap="square" rtlCol="0">
            <a:spAutoFit/>
          </a:bodyPr>
          <a:lstStyle>
            <a:defPPr>
              <a:defRPr lang="es-ES_tradnl"/>
            </a:defPPr>
            <a:lvl1pPr>
              <a:defRPr b="1" ker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defRPr>
            </a:lvl1pPr>
          </a:lstStyle>
          <a:p>
            <a:r>
              <a:rPr lang="es-ES" dirty="0"/>
              <a:t>Marco Normativo</a:t>
            </a:r>
            <a:endParaRPr lang="es-CO" dirty="0"/>
          </a:p>
        </p:txBody>
      </p:sp>
      <p:sp>
        <p:nvSpPr>
          <p:cNvPr id="11" name="3 CuadroTexto"/>
          <p:cNvSpPr txBox="1">
            <a:spLocks noChangeArrowheads="1"/>
          </p:cNvSpPr>
          <p:nvPr/>
        </p:nvSpPr>
        <p:spPr bwMode="auto">
          <a:xfrm>
            <a:off x="7668344" y="2675736"/>
            <a:ext cx="1296144" cy="1261884"/>
          </a:xfrm>
          <a:prstGeom prst="rect">
            <a:avLst/>
          </a:prstGeom>
          <a:ln>
            <a:solidFill>
              <a:schemeClr val="tx1"/>
            </a:solidFill>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s-ES_tradnl"/>
            </a:defPPr>
            <a:lvl1pPr algn="ctr" fontAlgn="auto">
              <a:spcBef>
                <a:spcPts val="0"/>
              </a:spcBef>
              <a:spcAft>
                <a:spcPts val="0"/>
              </a:spcAft>
              <a:defRPr sz="1500" b="1" kern="0">
                <a:latin typeface="Calibri" pitchFamily="34" charset="0"/>
              </a:defRPr>
            </a:lvl1pPr>
          </a:lstStyle>
          <a:p>
            <a:r>
              <a:rPr lang="es-ES" sz="1800" dirty="0"/>
              <a:t>Anexo de la Resolución </a:t>
            </a:r>
          </a:p>
          <a:p>
            <a:r>
              <a:rPr lang="es-ES" sz="2000" dirty="0"/>
              <a:t>414 de 2014</a:t>
            </a:r>
          </a:p>
        </p:txBody>
      </p:sp>
      <p:grpSp>
        <p:nvGrpSpPr>
          <p:cNvPr id="12" name="11 Grupo"/>
          <p:cNvGrpSpPr/>
          <p:nvPr/>
        </p:nvGrpSpPr>
        <p:grpSpPr>
          <a:xfrm>
            <a:off x="6895723" y="3001516"/>
            <a:ext cx="412581" cy="576064"/>
            <a:chOff x="6967731" y="3284984"/>
            <a:chExt cx="412581" cy="576064"/>
          </a:xfrm>
        </p:grpSpPr>
        <p:sp>
          <p:nvSpPr>
            <p:cNvPr id="13" name="12 Extracto"/>
            <p:cNvSpPr>
              <a:spLocks noChangeArrowheads="1"/>
            </p:cNvSpPr>
            <p:nvPr/>
          </p:nvSpPr>
          <p:spPr bwMode="auto">
            <a:xfrm rot="5400000">
              <a:off x="6921994" y="3402729"/>
              <a:ext cx="576063" cy="340573"/>
            </a:xfrm>
            <a:prstGeom prst="flowChartExtract">
              <a:avLst/>
            </a:prstGeom>
            <a:ln>
              <a:headEnd/>
              <a:tailEnd/>
            </a:ln>
          </p:spPr>
          <p:style>
            <a:lnRef idx="0">
              <a:schemeClr val="accent3"/>
            </a:lnRef>
            <a:fillRef idx="3">
              <a:schemeClr val="accent3"/>
            </a:fillRef>
            <a:effectRef idx="3">
              <a:schemeClr val="accent3"/>
            </a:effectRef>
            <a:fontRef idx="minor">
              <a:schemeClr val="lt1"/>
            </a:fontRef>
          </p:style>
          <p:txBody>
            <a:bodyPr/>
            <a:lstStyle/>
            <a:p>
              <a:pPr eaLnBrk="1" hangingPunct="1"/>
              <a:endParaRPr lang="es-CO" altLang="es-CO" sz="1500" b="1">
                <a:solidFill>
                  <a:schemeClr val="accent4">
                    <a:lumMod val="95000"/>
                    <a:lumOff val="5000"/>
                  </a:schemeClr>
                </a:solidFill>
                <a:latin typeface="Century Gothic" pitchFamily="34" charset="0"/>
                <a:cs typeface="Arial" charset="0"/>
              </a:endParaRPr>
            </a:p>
          </p:txBody>
        </p:sp>
        <p:sp>
          <p:nvSpPr>
            <p:cNvPr id="14" name="13 Extracto"/>
            <p:cNvSpPr>
              <a:spLocks noChangeArrowheads="1"/>
            </p:cNvSpPr>
            <p:nvPr/>
          </p:nvSpPr>
          <p:spPr bwMode="auto">
            <a:xfrm rot="5400000">
              <a:off x="6849986" y="3402730"/>
              <a:ext cx="576063" cy="340573"/>
            </a:xfrm>
            <a:prstGeom prst="flowChartExtract">
              <a:avLst/>
            </a:prstGeom>
            <a:ln>
              <a:headEnd/>
              <a:tailEnd/>
            </a:ln>
          </p:spPr>
          <p:style>
            <a:lnRef idx="0">
              <a:schemeClr val="accent6"/>
            </a:lnRef>
            <a:fillRef idx="3">
              <a:schemeClr val="accent6"/>
            </a:fillRef>
            <a:effectRef idx="3">
              <a:schemeClr val="accent6"/>
            </a:effectRef>
            <a:fontRef idx="minor">
              <a:schemeClr val="lt1"/>
            </a:fontRef>
          </p:style>
          <p:txBody>
            <a:bodyPr/>
            <a:lstStyle/>
            <a:p>
              <a:pPr eaLnBrk="1" hangingPunct="1"/>
              <a:endParaRPr lang="es-CO" altLang="es-CO" sz="1500" b="1">
                <a:latin typeface="Century Gothic" pitchFamily="34" charset="0"/>
                <a:cs typeface="Arial" charset="0"/>
              </a:endParaRPr>
            </a:p>
          </p:txBody>
        </p:sp>
      </p:grpSp>
    </p:spTree>
    <p:extLst>
      <p:ext uri="{BB962C8B-B14F-4D97-AF65-F5344CB8AC3E}">
        <p14:creationId xmlns:p14="http://schemas.microsoft.com/office/powerpoint/2010/main" val="23993405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
                                        <p:tgtEl>
                                          <p:spTgt spid="12"/>
                                        </p:tgtEl>
                                      </p:cBhvr>
                                    </p:animEffect>
                                    <p:anim calcmode="lin" valueType="num">
                                      <p:cBhvr>
                                        <p:cTn id="8" dur="400" fill="hold"/>
                                        <p:tgtEl>
                                          <p:spTgt spid="12"/>
                                        </p:tgtEl>
                                        <p:attrNameLst>
                                          <p:attrName>ppt_x</p:attrName>
                                        </p:attrNameLst>
                                      </p:cBhvr>
                                      <p:tavLst>
                                        <p:tav tm="0">
                                          <p:val>
                                            <p:strVal val="#ppt_x"/>
                                          </p:val>
                                        </p:tav>
                                        <p:tav tm="100000">
                                          <p:val>
                                            <p:strVal val="#ppt_x"/>
                                          </p:val>
                                        </p:tav>
                                      </p:tavLst>
                                    </p:anim>
                                    <p:anim calcmode="lin" valueType="num">
                                      <p:cBhvr>
                                        <p:cTn id="9" dur="400" fill="hold"/>
                                        <p:tgtEl>
                                          <p:spTgt spid="1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43</a:t>
            </a:fld>
            <a:endParaRPr lang="es-ES_tradnl" dirty="0"/>
          </a:p>
        </p:txBody>
      </p:sp>
      <p:sp>
        <p:nvSpPr>
          <p:cNvPr id="6" name="128 Flecha derecha"/>
          <p:cNvSpPr/>
          <p:nvPr/>
        </p:nvSpPr>
        <p:spPr>
          <a:xfrm>
            <a:off x="769429" y="3651514"/>
            <a:ext cx="418195" cy="519545"/>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600" kern="0">
              <a:solidFill>
                <a:sysClr val="window" lastClr="FFFFFF"/>
              </a:solidFill>
              <a:latin typeface="Calibri"/>
              <a:cs typeface="+mn-cs"/>
            </a:endParaRPr>
          </a:p>
        </p:txBody>
      </p:sp>
      <p:sp>
        <p:nvSpPr>
          <p:cNvPr id="7" name="129 Rectángulo"/>
          <p:cNvSpPr/>
          <p:nvPr/>
        </p:nvSpPr>
        <p:spPr>
          <a:xfrm rot="10800000" flipV="1">
            <a:off x="107505" y="1054033"/>
            <a:ext cx="558650" cy="4395172"/>
          </a:xfrm>
          <a:prstGeom prst="rect">
            <a:avLst/>
          </a:prstGeom>
          <a:blipFill>
            <a:blip r:embed="rId2" cstate="print"/>
            <a:tile tx="0" ty="0" sx="100000" sy="100000" flip="none" algn="tl"/>
          </a:blipFill>
          <a:ln w="25400" cap="flat" cmpd="sng" algn="ctr">
            <a:solidFill>
              <a:schemeClr val="accent2">
                <a:lumMod val="75000"/>
              </a:schemeClr>
            </a:solidFill>
            <a:prstDash val="solid"/>
          </a:ln>
          <a:effectLst>
            <a:glow rad="63500">
              <a:schemeClr val="accent6">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800" b="1" kern="0" dirty="0">
                <a:effectLst>
                  <a:outerShdw blurRad="38100" dist="38100" dir="2700000" algn="tl">
                    <a:srgbClr val="000000">
                      <a:alpha val="43137"/>
                    </a:srgbClr>
                  </a:outerShdw>
                </a:effectLst>
                <a:latin typeface="Calibri"/>
                <a:cs typeface="+mn-cs"/>
              </a:rPr>
              <a:t>MARCO</a:t>
            </a:r>
          </a:p>
          <a:p>
            <a:pPr algn="ctr" defTabSz="1454603" fontAlgn="auto">
              <a:lnSpc>
                <a:spcPct val="90000"/>
              </a:lnSpc>
              <a:spcBef>
                <a:spcPts val="0"/>
              </a:spcBef>
              <a:spcAft>
                <a:spcPct val="35000"/>
              </a:spcAft>
              <a:defRPr/>
            </a:pPr>
            <a:endParaRPr lang="es-CO" sz="1800" b="1" kern="0" dirty="0">
              <a:effectLst>
                <a:outerShdw blurRad="38100" dist="38100" dir="2700000" algn="tl">
                  <a:srgbClr val="000000">
                    <a:alpha val="43137"/>
                  </a:srgbClr>
                </a:outerShdw>
              </a:effectLst>
              <a:latin typeface="Calibri"/>
              <a:cs typeface="+mn-cs"/>
            </a:endParaRPr>
          </a:p>
          <a:p>
            <a:pPr algn="ctr" defTabSz="1454603" fontAlgn="auto">
              <a:lnSpc>
                <a:spcPct val="90000"/>
              </a:lnSpc>
              <a:spcBef>
                <a:spcPts val="0"/>
              </a:spcBef>
              <a:spcAft>
                <a:spcPct val="35000"/>
              </a:spcAft>
              <a:defRPr/>
            </a:pPr>
            <a:r>
              <a:rPr lang="es-CO" sz="1800" b="1" kern="0" dirty="0">
                <a:effectLst>
                  <a:outerShdw blurRad="38100" dist="38100" dir="2700000" algn="tl">
                    <a:srgbClr val="000000">
                      <a:alpha val="43137"/>
                    </a:srgbClr>
                  </a:outerShdw>
                </a:effectLst>
                <a:latin typeface="Calibri"/>
                <a:cs typeface="+mn-cs"/>
              </a:rPr>
              <a:t>NORMARIVO</a:t>
            </a:r>
          </a:p>
        </p:txBody>
      </p:sp>
      <p:sp>
        <p:nvSpPr>
          <p:cNvPr id="8" name="8 CuadroTexto"/>
          <p:cNvSpPr txBox="1">
            <a:spLocks noChangeArrowheads="1"/>
          </p:cNvSpPr>
          <p:nvPr/>
        </p:nvSpPr>
        <p:spPr bwMode="auto">
          <a:xfrm>
            <a:off x="1619673" y="955675"/>
            <a:ext cx="11521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2014</a:t>
            </a:r>
          </a:p>
        </p:txBody>
      </p:sp>
      <p:sp>
        <p:nvSpPr>
          <p:cNvPr id="9" name="10 CuadroTexto"/>
          <p:cNvSpPr txBox="1">
            <a:spLocks noChangeArrowheads="1"/>
          </p:cNvSpPr>
          <p:nvPr/>
        </p:nvSpPr>
        <p:spPr bwMode="auto">
          <a:xfrm>
            <a:off x="4489798" y="1027683"/>
            <a:ext cx="1162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2015</a:t>
            </a:r>
          </a:p>
        </p:txBody>
      </p:sp>
      <p:sp>
        <p:nvSpPr>
          <p:cNvPr id="10" name="10 CuadroTexto"/>
          <p:cNvSpPr txBox="1">
            <a:spLocks noChangeArrowheads="1"/>
          </p:cNvSpPr>
          <p:nvPr/>
        </p:nvSpPr>
        <p:spPr bwMode="auto">
          <a:xfrm>
            <a:off x="7181167" y="955675"/>
            <a:ext cx="1135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2016</a:t>
            </a:r>
          </a:p>
        </p:txBody>
      </p:sp>
      <p:sp>
        <p:nvSpPr>
          <p:cNvPr id="11" name="134 Rectángulo"/>
          <p:cNvSpPr/>
          <p:nvPr/>
        </p:nvSpPr>
        <p:spPr>
          <a:xfrm>
            <a:off x="1055632" y="1406871"/>
            <a:ext cx="2264625" cy="874565"/>
          </a:xfrm>
          <a:prstGeom prst="rect">
            <a:avLst/>
          </a:prstGeom>
          <a:solidFill>
            <a:srgbClr val="C0504D">
              <a:hueOff val="0"/>
              <a:satOff val="0"/>
              <a:lumOff val="0"/>
              <a:alphaOff val="0"/>
            </a:srgbClr>
          </a:solidFill>
          <a:ln w="25400" cap="flat" cmpd="sng" algn="ctr">
            <a:solidFill>
              <a:schemeClr val="tx1"/>
            </a:solidFill>
            <a:prstDash val="solid"/>
          </a:ln>
          <a:effectLst>
            <a:glow rad="635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500" b="1" kern="0" dirty="0">
                <a:latin typeface="Calibri" panose="020F0502020204030204" pitchFamily="34" charset="0"/>
                <a:cs typeface="+mn-cs"/>
              </a:rPr>
              <a:t>PERÍODO DE PREPARACIÓN OBLIGATORIA</a:t>
            </a:r>
          </a:p>
        </p:txBody>
      </p:sp>
      <p:sp>
        <p:nvSpPr>
          <p:cNvPr id="12" name="135 Rectángulo"/>
          <p:cNvSpPr/>
          <p:nvPr/>
        </p:nvSpPr>
        <p:spPr>
          <a:xfrm>
            <a:off x="3986119" y="1489348"/>
            <a:ext cx="2241530" cy="678892"/>
          </a:xfrm>
          <a:prstGeom prst="rect">
            <a:avLst/>
          </a:prstGeom>
          <a:solidFill>
            <a:srgbClr val="C0504D">
              <a:hueOff val="2340759"/>
              <a:satOff val="-2919"/>
              <a:lumOff val="686"/>
              <a:alphaOff val="0"/>
            </a:srgbClr>
          </a:solidFill>
          <a:ln w="25400" cap="flat" cmpd="sng" algn="ctr">
            <a:solidFill>
              <a:schemeClr val="tx1"/>
            </a:solidFill>
            <a:prstDash val="solid"/>
          </a:ln>
          <a:effectLst>
            <a:glow rad="635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800" b="1" kern="0" dirty="0">
                <a:latin typeface="Calibri" panose="020F0502020204030204" pitchFamily="34" charset="0"/>
                <a:cs typeface="+mn-cs"/>
              </a:rPr>
              <a:t>PERÍODO DE TRANSICIÓN </a:t>
            </a:r>
          </a:p>
        </p:txBody>
      </p:sp>
      <p:sp>
        <p:nvSpPr>
          <p:cNvPr id="13" name="136 Rectángulo"/>
          <p:cNvSpPr/>
          <p:nvPr/>
        </p:nvSpPr>
        <p:spPr>
          <a:xfrm>
            <a:off x="6876256" y="1406871"/>
            <a:ext cx="2023500" cy="874565"/>
          </a:xfrm>
          <a:prstGeom prst="rect">
            <a:avLst/>
          </a:prstGeom>
          <a:solidFill>
            <a:srgbClr val="C0504D">
              <a:hueOff val="4681519"/>
              <a:satOff val="-5839"/>
              <a:lumOff val="1373"/>
              <a:alphaOff val="0"/>
            </a:srgbClr>
          </a:solidFill>
          <a:ln w="25400" cap="flat" cmpd="sng" algn="ctr">
            <a:solidFill>
              <a:schemeClr val="tx1"/>
            </a:solidFill>
            <a:prstDash val="solid"/>
          </a:ln>
          <a:effectLst>
            <a:glow rad="635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500" b="1" kern="0" dirty="0">
                <a:latin typeface="Calibri" panose="020F0502020204030204" pitchFamily="34" charset="0"/>
                <a:cs typeface="+mn-cs"/>
              </a:rPr>
              <a:t>PERÍODO DE APLICACIÓN </a:t>
            </a:r>
          </a:p>
        </p:txBody>
      </p:sp>
      <p:sp>
        <p:nvSpPr>
          <p:cNvPr id="14" name="12 Rectángulo"/>
          <p:cNvSpPr>
            <a:spLocks noChangeArrowheads="1"/>
          </p:cNvSpPr>
          <p:nvPr/>
        </p:nvSpPr>
        <p:spPr bwMode="auto">
          <a:xfrm>
            <a:off x="3707904" y="2676889"/>
            <a:ext cx="2913825" cy="2862322"/>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marL="342900" indent="-342900" algn="l" fontAlgn="auto">
              <a:spcBef>
                <a:spcPts val="0"/>
              </a:spcBef>
              <a:spcAft>
                <a:spcPts val="0"/>
              </a:spcAft>
              <a:buAutoNum type="arabicPeriod"/>
              <a:defRPr/>
            </a:pPr>
            <a:r>
              <a:rPr lang="es-ES" sz="1800" b="1" kern="0" dirty="0">
                <a:solidFill>
                  <a:sysClr val="windowText" lastClr="000000"/>
                </a:solidFill>
                <a:latin typeface="Calibri" panose="020F0502020204030204" pitchFamily="34" charset="0"/>
              </a:rPr>
              <a:t>Para efectos legales, aplicación del PGCP, MP y DC y, simultáneamente se debe preparar información con base en el nuevo marco normativo</a:t>
            </a:r>
          </a:p>
          <a:p>
            <a:pPr marL="268288" indent="-268288" algn="l" fontAlgn="auto">
              <a:spcBef>
                <a:spcPts val="0"/>
              </a:spcBef>
              <a:spcAft>
                <a:spcPts val="0"/>
              </a:spcAft>
              <a:defRPr/>
            </a:pPr>
            <a:r>
              <a:rPr lang="es-ES" sz="1800" b="1" kern="0" dirty="0">
                <a:solidFill>
                  <a:sysClr val="windowText" lastClr="000000"/>
                </a:solidFill>
                <a:latin typeface="Calibri" panose="020F0502020204030204" pitchFamily="34" charset="0"/>
              </a:rPr>
              <a:t>2.  Enero 1: Preparación del estado de situación financiera de apertura</a:t>
            </a:r>
            <a:endParaRPr lang="es-CO" sz="1800" b="1" kern="0" dirty="0">
              <a:solidFill>
                <a:sysClr val="windowText" lastClr="000000"/>
              </a:solidFill>
              <a:latin typeface="Calibri" panose="020F0502020204030204" pitchFamily="34" charset="0"/>
            </a:endParaRPr>
          </a:p>
        </p:txBody>
      </p:sp>
      <p:sp>
        <p:nvSpPr>
          <p:cNvPr id="15" name="19 Rectángulo"/>
          <p:cNvSpPr>
            <a:spLocks noChangeArrowheads="1"/>
          </p:cNvSpPr>
          <p:nvPr/>
        </p:nvSpPr>
        <p:spPr bwMode="auto">
          <a:xfrm>
            <a:off x="6861469" y="2983505"/>
            <a:ext cx="2116488" cy="2123658"/>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algn="l" fontAlgn="auto">
              <a:spcBef>
                <a:spcPts val="0"/>
              </a:spcBef>
              <a:spcAft>
                <a:spcPts val="0"/>
              </a:spcAft>
              <a:defRPr/>
            </a:pPr>
            <a:r>
              <a:rPr lang="es-ES" sz="2200" b="1" kern="0" dirty="0">
                <a:solidFill>
                  <a:sysClr val="windowText" lastClr="000000"/>
                </a:solidFill>
                <a:latin typeface="Calibri" panose="020F0502020204030204" pitchFamily="34" charset="0"/>
              </a:rPr>
              <a:t>Para todos los efectos, aplicación del nuevo marco normativo a partir de las NIIF</a:t>
            </a:r>
            <a:endParaRPr lang="es-CO" sz="2200" b="1" kern="0" dirty="0">
              <a:solidFill>
                <a:sysClr val="windowText" lastClr="000000"/>
              </a:solidFill>
              <a:latin typeface="Calibri" panose="020F0502020204030204" pitchFamily="34" charset="0"/>
            </a:endParaRPr>
          </a:p>
        </p:txBody>
      </p:sp>
      <p:sp>
        <p:nvSpPr>
          <p:cNvPr id="16" name="20 CuadroTexto"/>
          <p:cNvSpPr txBox="1">
            <a:spLocks noChangeArrowheads="1"/>
          </p:cNvSpPr>
          <p:nvPr/>
        </p:nvSpPr>
        <p:spPr bwMode="auto">
          <a:xfrm>
            <a:off x="1203380" y="3055513"/>
            <a:ext cx="2131256" cy="2123658"/>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l" eaLnBrk="1" fontAlgn="auto" hangingPunct="1">
              <a:spcBef>
                <a:spcPts val="0"/>
              </a:spcBef>
              <a:spcAft>
                <a:spcPts val="0"/>
              </a:spcAft>
              <a:defRPr/>
            </a:pPr>
            <a:r>
              <a:rPr lang="es-CO" sz="2200" kern="0" dirty="0">
                <a:solidFill>
                  <a:sysClr val="windowText" lastClr="000000"/>
                </a:solidFill>
                <a:latin typeface="Calibri" panose="020F0502020204030204" pitchFamily="34" charset="0"/>
              </a:rPr>
              <a:t>Actividades de preparación para aplicar el nuevo marco normativo a partir de las NIIF</a:t>
            </a:r>
          </a:p>
        </p:txBody>
      </p:sp>
      <p:sp>
        <p:nvSpPr>
          <p:cNvPr id="17" name="140 Flecha derecha"/>
          <p:cNvSpPr/>
          <p:nvPr/>
        </p:nvSpPr>
        <p:spPr>
          <a:xfrm>
            <a:off x="3491880" y="1686100"/>
            <a:ext cx="360362" cy="287337"/>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500" kern="0">
              <a:solidFill>
                <a:sysClr val="window" lastClr="FFFFFF"/>
              </a:solidFill>
              <a:latin typeface="Calibri"/>
              <a:cs typeface="+mn-cs"/>
            </a:endParaRPr>
          </a:p>
        </p:txBody>
      </p:sp>
      <p:sp>
        <p:nvSpPr>
          <p:cNvPr id="18" name="141 Flecha derecha"/>
          <p:cNvSpPr/>
          <p:nvPr/>
        </p:nvSpPr>
        <p:spPr>
          <a:xfrm>
            <a:off x="6399271" y="1686101"/>
            <a:ext cx="288925" cy="287337"/>
          </a:xfrm>
          <a:prstGeom prst="rightArrow">
            <a:avLst/>
          </a:prstGeom>
          <a:solidFill>
            <a:srgbClr val="F79646"/>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500" kern="0">
              <a:solidFill>
                <a:sysClr val="window" lastClr="FFFFFF"/>
              </a:solidFill>
              <a:latin typeface="Calibri"/>
              <a:cs typeface="+mn-cs"/>
            </a:endParaRPr>
          </a:p>
        </p:txBody>
      </p:sp>
      <p:sp>
        <p:nvSpPr>
          <p:cNvPr id="19" name="142 Flecha izquierda y derecha"/>
          <p:cNvSpPr/>
          <p:nvPr/>
        </p:nvSpPr>
        <p:spPr>
          <a:xfrm>
            <a:off x="1039423" y="2443115"/>
            <a:ext cx="2295213" cy="431800"/>
          </a:xfrm>
          <a:prstGeom prst="leftRightArrow">
            <a:avLst/>
          </a:prstGeom>
          <a:solidFill>
            <a:srgbClr val="C0504D">
              <a:hueOff val="0"/>
              <a:satOff val="0"/>
              <a:lumOff val="0"/>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b="0" kern="0">
              <a:solidFill>
                <a:sysClr val="window" lastClr="FFFFFF"/>
              </a:solidFill>
              <a:latin typeface="Calibri" panose="020F0502020204030204" pitchFamily="34" charset="0"/>
              <a:cs typeface="+mn-cs"/>
            </a:endParaRPr>
          </a:p>
        </p:txBody>
      </p:sp>
      <p:sp>
        <p:nvSpPr>
          <p:cNvPr id="20" name="143 Flecha izquierda y derecha"/>
          <p:cNvSpPr/>
          <p:nvPr/>
        </p:nvSpPr>
        <p:spPr>
          <a:xfrm>
            <a:off x="3871084" y="2227091"/>
            <a:ext cx="2492427" cy="431800"/>
          </a:xfrm>
          <a:prstGeom prst="leftRightArrow">
            <a:avLst/>
          </a:prstGeom>
          <a:solidFill>
            <a:srgbClr val="C0504D">
              <a:hueOff val="2340759"/>
              <a:satOff val="-2919"/>
              <a:lumOff val="686"/>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kern="0">
              <a:solidFill>
                <a:sysClr val="window" lastClr="FFFFFF"/>
              </a:solidFill>
              <a:latin typeface="Calibri" panose="020F0502020204030204" pitchFamily="34" charset="0"/>
              <a:cs typeface="+mn-cs"/>
            </a:endParaRPr>
          </a:p>
        </p:txBody>
      </p:sp>
      <p:sp>
        <p:nvSpPr>
          <p:cNvPr id="21" name="144 Flecha izquierda y derecha"/>
          <p:cNvSpPr/>
          <p:nvPr/>
        </p:nvSpPr>
        <p:spPr>
          <a:xfrm>
            <a:off x="6861469" y="2425700"/>
            <a:ext cx="2116488" cy="431800"/>
          </a:xfrm>
          <a:prstGeom prst="leftRightArrow">
            <a:avLst/>
          </a:prstGeom>
          <a:solidFill>
            <a:srgbClr val="C0504D">
              <a:hueOff val="4681519"/>
              <a:satOff val="-5839"/>
              <a:lumOff val="1373"/>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kern="0">
              <a:solidFill>
                <a:sysClr val="window" lastClr="FFFFFF"/>
              </a:solidFill>
              <a:latin typeface="Calibri" panose="020F0502020204030204" pitchFamily="34" charset="0"/>
              <a:cs typeface="+mn-cs"/>
            </a:endParaRPr>
          </a:p>
        </p:txBody>
      </p:sp>
      <p:sp>
        <p:nvSpPr>
          <p:cNvPr id="23" name="6 Rectángulo"/>
          <p:cNvSpPr/>
          <p:nvPr/>
        </p:nvSpPr>
        <p:spPr>
          <a:xfrm>
            <a:off x="-22864" y="-22820"/>
            <a:ext cx="9166864" cy="1089529"/>
          </a:xfrm>
          <a:prstGeom prst="rect">
            <a:avLst/>
          </a:prstGeom>
        </p:spPr>
        <p:txBody>
          <a:bodyPr wrap="square">
            <a:spAutoFit/>
          </a:bodyPr>
          <a:lstStyle/>
          <a:p>
            <a:pPr marL="444500" indent="-444500" algn="ctr" fontAlgn="auto">
              <a:lnSpc>
                <a:spcPct val="90000"/>
              </a:lnSpc>
              <a:spcAft>
                <a:spcPct val="35000"/>
              </a:spcAft>
              <a:buSzPct val="90000"/>
              <a:defRPr/>
            </a:pPr>
            <a:r>
              <a:rPr lang="es-ES" sz="2400" b="1" dirty="0">
                <a:solidFill>
                  <a:schemeClr val="bg1"/>
                </a:solidFill>
                <a:effectLst>
                  <a:outerShdw blurRad="38100" dist="38100" dir="2700000" algn="tl">
                    <a:srgbClr val="000000">
                      <a:alpha val="43137"/>
                    </a:srgbClr>
                  </a:outerShdw>
                </a:effectLst>
                <a:latin typeface="Calibri" pitchFamily="34" charset="0"/>
              </a:rPr>
              <a:t>MODELO DE CONTABILIDAD PARA EMPRESAS QUE NO COTIZAN EN EL MERCADO DE VALORES, Y QUE NO CAPTAN NI ADMINISTRAN AHORRO DEL PÚBLICO (RESOLUCIÓN 414/14)</a:t>
            </a:r>
          </a:p>
        </p:txBody>
      </p:sp>
    </p:spTree>
    <p:extLst>
      <p:ext uri="{BB962C8B-B14F-4D97-AF65-F5344CB8AC3E}">
        <p14:creationId xmlns:p14="http://schemas.microsoft.com/office/powerpoint/2010/main" val="73151995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250" autoRev="1" fill="remove"/>
                                        <p:tgtEl>
                                          <p:spTgt spid="6"/>
                                        </p:tgtEl>
                                        <p:attrNameLst>
                                          <p:attrName>style.color</p:attrName>
                                        </p:attrNameLst>
                                      </p:cBhvr>
                                      <p:to>
                                        <a:schemeClr val="bg1"/>
                                      </p:to>
                                    </p:animClr>
                                    <p:animClr clrSpc="rgb" dir="cw">
                                      <p:cBhvr>
                                        <p:cTn id="7" dur="250" autoRev="1" fill="remove"/>
                                        <p:tgtEl>
                                          <p:spTgt spid="6"/>
                                        </p:tgtEl>
                                        <p:attrNameLst>
                                          <p:attrName>fillcolor</p:attrName>
                                        </p:attrNameLst>
                                      </p:cBhvr>
                                      <p:to>
                                        <a:schemeClr val="bg1"/>
                                      </p:to>
                                    </p:animClr>
                                    <p:set>
                                      <p:cBhvr>
                                        <p:cTn id="8" dur="250" autoRev="1" fill="remove"/>
                                        <p:tgtEl>
                                          <p:spTgt spid="6"/>
                                        </p:tgtEl>
                                        <p:attrNameLst>
                                          <p:attrName>fill.type</p:attrName>
                                        </p:attrNameLst>
                                      </p:cBhvr>
                                      <p:to>
                                        <p:strVal val="solid"/>
                                      </p:to>
                                    </p:set>
                                    <p:set>
                                      <p:cBhvr>
                                        <p:cTn id="9" dur="250" autoRev="1" fill="remove"/>
                                        <p:tgtEl>
                                          <p:spTgt spid="6"/>
                                        </p:tgtEl>
                                        <p:attrNameLst>
                                          <p:attrName>fill.on</p:attrName>
                                        </p:attrNameLst>
                                      </p:cBhvr>
                                      <p:to>
                                        <p:strVal val="true"/>
                                      </p:to>
                                    </p:set>
                                  </p:childTnLst>
                                </p:cTn>
                              </p:par>
                            </p:childTnLst>
                          </p:cTn>
                        </p:par>
                        <p:par>
                          <p:cTn id="10" fill="hold">
                            <p:stCondLst>
                              <p:cond delay="500"/>
                            </p:stCondLst>
                            <p:childTnLst>
                              <p:par>
                                <p:cTn id="11" presetID="27" presetClass="emph" presetSubtype="0" fill="remove" grpId="0" nodeType="afterEffect">
                                  <p:stCondLst>
                                    <p:cond delay="500"/>
                                  </p:stCondLst>
                                  <p:childTnLst>
                                    <p:animClr clrSpc="rgb" dir="cw">
                                      <p:cBhvr override="childStyle">
                                        <p:cTn id="12" dur="250" autoRev="1" fill="remove"/>
                                        <p:tgtEl>
                                          <p:spTgt spid="17"/>
                                        </p:tgtEl>
                                        <p:attrNameLst>
                                          <p:attrName>style.color</p:attrName>
                                        </p:attrNameLst>
                                      </p:cBhvr>
                                      <p:to>
                                        <a:schemeClr val="bg1"/>
                                      </p:to>
                                    </p:animClr>
                                    <p:animClr clrSpc="rgb" dir="cw">
                                      <p:cBhvr>
                                        <p:cTn id="13" dur="250" autoRev="1" fill="remove"/>
                                        <p:tgtEl>
                                          <p:spTgt spid="17"/>
                                        </p:tgtEl>
                                        <p:attrNameLst>
                                          <p:attrName>fillcolor</p:attrName>
                                        </p:attrNameLst>
                                      </p:cBhvr>
                                      <p:to>
                                        <a:schemeClr val="bg1"/>
                                      </p:to>
                                    </p:animClr>
                                    <p:set>
                                      <p:cBhvr>
                                        <p:cTn id="14" dur="250" autoRev="1" fill="remove"/>
                                        <p:tgtEl>
                                          <p:spTgt spid="17"/>
                                        </p:tgtEl>
                                        <p:attrNameLst>
                                          <p:attrName>fill.type</p:attrName>
                                        </p:attrNameLst>
                                      </p:cBhvr>
                                      <p:to>
                                        <p:strVal val="solid"/>
                                      </p:to>
                                    </p:set>
                                    <p:set>
                                      <p:cBhvr>
                                        <p:cTn id="15" dur="250" autoRev="1" fill="remove"/>
                                        <p:tgtEl>
                                          <p:spTgt spid="17"/>
                                        </p:tgtEl>
                                        <p:attrNameLst>
                                          <p:attrName>fill.on</p:attrName>
                                        </p:attrNameLst>
                                      </p:cBhvr>
                                      <p:to>
                                        <p:strVal val="true"/>
                                      </p:to>
                                    </p:set>
                                  </p:childTnLst>
                                </p:cTn>
                              </p:par>
                            </p:childTnLst>
                          </p:cTn>
                        </p:par>
                        <p:par>
                          <p:cTn id="16" fill="hold">
                            <p:stCondLst>
                              <p:cond delay="1500"/>
                            </p:stCondLst>
                            <p:childTnLst>
                              <p:par>
                                <p:cTn id="17" presetID="27" presetClass="emph" presetSubtype="0" fill="remove" grpId="0" nodeType="afterEffect">
                                  <p:stCondLst>
                                    <p:cond delay="750"/>
                                  </p:stCondLst>
                                  <p:childTnLst>
                                    <p:animClr clrSpc="rgb" dir="cw">
                                      <p:cBhvr override="childStyle">
                                        <p:cTn id="18" dur="250" autoRev="1" fill="remove"/>
                                        <p:tgtEl>
                                          <p:spTgt spid="18"/>
                                        </p:tgtEl>
                                        <p:attrNameLst>
                                          <p:attrName>style.color</p:attrName>
                                        </p:attrNameLst>
                                      </p:cBhvr>
                                      <p:to>
                                        <a:schemeClr val="bg1"/>
                                      </p:to>
                                    </p:animClr>
                                    <p:animClr clrSpc="rgb" dir="cw">
                                      <p:cBhvr>
                                        <p:cTn id="19" dur="250" autoRev="1" fill="remove"/>
                                        <p:tgtEl>
                                          <p:spTgt spid="18"/>
                                        </p:tgtEl>
                                        <p:attrNameLst>
                                          <p:attrName>fillcolor</p:attrName>
                                        </p:attrNameLst>
                                      </p:cBhvr>
                                      <p:to>
                                        <a:schemeClr val="bg1"/>
                                      </p:to>
                                    </p:animClr>
                                    <p:set>
                                      <p:cBhvr>
                                        <p:cTn id="20" dur="250" autoRev="1" fill="remove"/>
                                        <p:tgtEl>
                                          <p:spTgt spid="18"/>
                                        </p:tgtEl>
                                        <p:attrNameLst>
                                          <p:attrName>fill.type</p:attrName>
                                        </p:attrNameLst>
                                      </p:cBhvr>
                                      <p:to>
                                        <p:strVal val="solid"/>
                                      </p:to>
                                    </p:set>
                                    <p:set>
                                      <p:cBhvr>
                                        <p:cTn id="21" dur="250" autoRev="1" fill="remove"/>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44</a:t>
            </a:fld>
            <a:endParaRPr lang="es-ES_tradnl" dirty="0"/>
          </a:p>
        </p:txBody>
      </p:sp>
      <p:sp>
        <p:nvSpPr>
          <p:cNvPr id="6" name="6 Rectángulo"/>
          <p:cNvSpPr/>
          <p:nvPr/>
        </p:nvSpPr>
        <p:spPr>
          <a:xfrm>
            <a:off x="-22864" y="24123"/>
            <a:ext cx="9166864" cy="1089529"/>
          </a:xfrm>
          <a:prstGeom prst="rect">
            <a:avLst/>
          </a:prstGeom>
        </p:spPr>
        <p:txBody>
          <a:bodyPr wrap="square">
            <a:spAutoFit/>
          </a:bodyPr>
          <a:lstStyle/>
          <a:p>
            <a:pPr marL="444500" indent="-444500" algn="ctr" fontAlgn="auto">
              <a:lnSpc>
                <a:spcPct val="90000"/>
              </a:lnSpc>
              <a:spcAft>
                <a:spcPct val="35000"/>
              </a:spcAft>
              <a:buSzPct val="90000"/>
              <a:defRPr/>
            </a:pPr>
            <a:r>
              <a:rPr lang="es-ES" sz="2400" b="1" dirty="0">
                <a:solidFill>
                  <a:schemeClr val="bg1"/>
                </a:solidFill>
                <a:effectLst>
                  <a:outerShdw blurRad="38100" dist="38100" dir="2700000" algn="tl">
                    <a:srgbClr val="000000">
                      <a:alpha val="43137"/>
                    </a:srgbClr>
                  </a:outerShdw>
                </a:effectLst>
                <a:latin typeface="Calibri" pitchFamily="34" charset="0"/>
              </a:rPr>
              <a:t>MODELO DE CONTABILIDAD PARA EMPRESAS QUE NO COTIZAN EN EL MERCADO DE VALORES, Y QUE NO CAPTAN NI ADMINISTRAN AHORRO DEL PÚBLICO (RESOLUCIÓN 414/14)</a:t>
            </a:r>
          </a:p>
        </p:txBody>
      </p:sp>
      <p:sp>
        <p:nvSpPr>
          <p:cNvPr id="7" name="4 Forma libre"/>
          <p:cNvSpPr/>
          <p:nvPr/>
        </p:nvSpPr>
        <p:spPr>
          <a:xfrm>
            <a:off x="43132" y="1999806"/>
            <a:ext cx="2728668" cy="2691439"/>
          </a:xfrm>
          <a:custGeom>
            <a:avLst/>
            <a:gdLst>
              <a:gd name="connsiteX0" fmla="*/ 0 w 3186930"/>
              <a:gd name="connsiteY0" fmla="*/ 1593490 h 3186980"/>
              <a:gd name="connsiteX1" fmla="*/ 1593465 w 3186930"/>
              <a:gd name="connsiteY1" fmla="*/ 0 h 3186980"/>
              <a:gd name="connsiteX2" fmla="*/ 3186930 w 3186930"/>
              <a:gd name="connsiteY2" fmla="*/ 1593490 h 3186980"/>
              <a:gd name="connsiteX3" fmla="*/ 1593465 w 3186930"/>
              <a:gd name="connsiteY3" fmla="*/ 3186980 h 3186980"/>
              <a:gd name="connsiteX4" fmla="*/ 0 w 3186930"/>
              <a:gd name="connsiteY4" fmla="*/ 1593490 h 3186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6930" h="3186980">
                <a:moveTo>
                  <a:pt x="0" y="1593490"/>
                </a:moveTo>
                <a:cubicBezTo>
                  <a:pt x="0" y="713430"/>
                  <a:pt x="713419" y="0"/>
                  <a:pt x="1593465" y="0"/>
                </a:cubicBezTo>
                <a:cubicBezTo>
                  <a:pt x="2473511" y="0"/>
                  <a:pt x="3186930" y="713430"/>
                  <a:pt x="3186930" y="1593490"/>
                </a:cubicBezTo>
                <a:cubicBezTo>
                  <a:pt x="3186930" y="2473550"/>
                  <a:pt x="2473511" y="3186980"/>
                  <a:pt x="1593465" y="3186980"/>
                </a:cubicBezTo>
                <a:cubicBezTo>
                  <a:pt x="713419" y="3186980"/>
                  <a:pt x="0" y="2473550"/>
                  <a:pt x="0" y="1593490"/>
                </a:cubicBezTo>
                <a:close/>
              </a:path>
            </a:pathLst>
          </a:custGeom>
          <a:solidFill>
            <a:schemeClr val="accent3">
              <a:lumMod val="85000"/>
            </a:schemeClr>
          </a:solidFill>
          <a:ln>
            <a:solidFill>
              <a:schemeClr val="tx1"/>
            </a:solidFill>
          </a:ln>
          <a:effectLst>
            <a:glow rad="63500">
              <a:schemeClr val="accent6">
                <a:satMod val="175000"/>
                <a:alpha val="40000"/>
              </a:schemeClr>
            </a:glow>
            <a:outerShdw blurRad="40000" dist="23000" dir="5400000" rotWithShape="0">
              <a:srgbClr val="000000">
                <a:alpha val="35000"/>
              </a:srgbClr>
            </a:outerShdw>
          </a:effectLst>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512435" tIns="512442" rIns="512435" bIns="512442" numCol="1" spcCol="1270" anchor="ctr" anchorCtr="0">
            <a:noAutofit/>
          </a:bodyPr>
          <a:lstStyle/>
          <a:p>
            <a:pPr lvl="0" algn="ctr" defTabSz="1600200">
              <a:lnSpc>
                <a:spcPct val="90000"/>
              </a:lnSpc>
              <a:spcBef>
                <a:spcPct val="0"/>
              </a:spcBef>
              <a:spcAft>
                <a:spcPct val="35000"/>
              </a:spcAft>
            </a:pPr>
            <a:r>
              <a:rPr lang="es-CO" sz="3200" b="1" kern="1200" dirty="0">
                <a:solidFill>
                  <a:schemeClr val="accent6">
                    <a:lumMod val="75000"/>
                  </a:schemeClr>
                </a:solidFill>
                <a:latin typeface="Calibri" pitchFamily="34" charset="0"/>
              </a:rPr>
              <a:t>Excepción ámbito de aplicación</a:t>
            </a:r>
            <a:endParaRPr lang="es-ES" sz="3200" kern="1200" dirty="0">
              <a:solidFill>
                <a:schemeClr val="accent6">
                  <a:lumMod val="75000"/>
                </a:schemeClr>
              </a:solidFill>
            </a:endParaRPr>
          </a:p>
        </p:txBody>
      </p:sp>
      <p:sp>
        <p:nvSpPr>
          <p:cNvPr id="8" name="8 Forma libre"/>
          <p:cNvSpPr/>
          <p:nvPr/>
        </p:nvSpPr>
        <p:spPr>
          <a:xfrm>
            <a:off x="4644008" y="1201331"/>
            <a:ext cx="4392488" cy="1584161"/>
          </a:xfrm>
          <a:custGeom>
            <a:avLst/>
            <a:gdLst>
              <a:gd name="connsiteX0" fmla="*/ 0 w 2285231"/>
              <a:gd name="connsiteY0" fmla="*/ 0 h 1652756"/>
              <a:gd name="connsiteX1" fmla="*/ 2285231 w 2285231"/>
              <a:gd name="connsiteY1" fmla="*/ 0 h 1652756"/>
              <a:gd name="connsiteX2" fmla="*/ 2285231 w 2285231"/>
              <a:gd name="connsiteY2" fmla="*/ 1652756 h 1652756"/>
              <a:gd name="connsiteX3" fmla="*/ 0 w 2285231"/>
              <a:gd name="connsiteY3" fmla="*/ 1652756 h 1652756"/>
              <a:gd name="connsiteX4" fmla="*/ 0 w 2285231"/>
              <a:gd name="connsiteY4" fmla="*/ 0 h 1652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231" h="1652756">
                <a:moveTo>
                  <a:pt x="0" y="0"/>
                </a:moveTo>
                <a:lnTo>
                  <a:pt x="2285231" y="0"/>
                </a:lnTo>
                <a:lnTo>
                  <a:pt x="2285231" y="1652756"/>
                </a:lnTo>
                <a:lnTo>
                  <a:pt x="0" y="16527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lvl="0" defTabSz="444500">
              <a:lnSpc>
                <a:spcPct val="90000"/>
              </a:lnSpc>
              <a:spcBef>
                <a:spcPct val="0"/>
              </a:spcBef>
              <a:spcAft>
                <a:spcPct val="10000"/>
              </a:spcAft>
            </a:pPr>
            <a:r>
              <a:rPr lang="es-CO" sz="1900" b="1" kern="1200" dirty="0">
                <a:latin typeface="Calibri" pitchFamily="34" charset="0"/>
              </a:rPr>
              <a:t>Cuando una entidad considere que la clasificación asignada no corresponda con la función económica que desarrolla. </a:t>
            </a:r>
            <a:r>
              <a:rPr lang="es-CO" sz="1900" b="1" u="sng" kern="1200" dirty="0">
                <a:latin typeface="Calibri" pitchFamily="34" charset="0"/>
              </a:rPr>
              <a:t>Elevar solicitud a la CGN antes del 31 de octubre de 2014</a:t>
            </a:r>
            <a:r>
              <a:rPr lang="es-CO" sz="1900" b="1" kern="1200" dirty="0">
                <a:latin typeface="Calibri" pitchFamily="34" charset="0"/>
              </a:rPr>
              <a:t> </a:t>
            </a:r>
            <a:r>
              <a:rPr lang="es-CO" sz="1900" b="1" i="1" kern="1200" dirty="0">
                <a:latin typeface="Calibri" pitchFamily="34" charset="0"/>
              </a:rPr>
              <a:t>(Carta Circular No. 003 del 3 de octubre de 2014)</a:t>
            </a:r>
            <a:endParaRPr lang="es-ES" sz="1900" b="1" i="1" kern="1200" dirty="0"/>
          </a:p>
        </p:txBody>
      </p:sp>
      <p:sp>
        <p:nvSpPr>
          <p:cNvPr id="9" name="10 Forma libre"/>
          <p:cNvSpPr/>
          <p:nvPr/>
        </p:nvSpPr>
        <p:spPr>
          <a:xfrm>
            <a:off x="4650983" y="2652966"/>
            <a:ext cx="4248472" cy="2736319"/>
          </a:xfrm>
          <a:custGeom>
            <a:avLst/>
            <a:gdLst>
              <a:gd name="connsiteX0" fmla="*/ 0 w 2285231"/>
              <a:gd name="connsiteY0" fmla="*/ 0 h 1652756"/>
              <a:gd name="connsiteX1" fmla="*/ 2285231 w 2285231"/>
              <a:gd name="connsiteY1" fmla="*/ 0 h 1652756"/>
              <a:gd name="connsiteX2" fmla="*/ 2285231 w 2285231"/>
              <a:gd name="connsiteY2" fmla="*/ 1652756 h 1652756"/>
              <a:gd name="connsiteX3" fmla="*/ 0 w 2285231"/>
              <a:gd name="connsiteY3" fmla="*/ 1652756 h 1652756"/>
              <a:gd name="connsiteX4" fmla="*/ 0 w 2285231"/>
              <a:gd name="connsiteY4" fmla="*/ 0 h 1652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231" h="1652756">
                <a:moveTo>
                  <a:pt x="0" y="0"/>
                </a:moveTo>
                <a:lnTo>
                  <a:pt x="2285231" y="0"/>
                </a:lnTo>
                <a:lnTo>
                  <a:pt x="2285231" y="1652756"/>
                </a:lnTo>
                <a:lnTo>
                  <a:pt x="0" y="16527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defTabSz="444500">
              <a:lnSpc>
                <a:spcPct val="90000"/>
              </a:lnSpc>
              <a:spcBef>
                <a:spcPct val="0"/>
              </a:spcBef>
              <a:spcAft>
                <a:spcPct val="10000"/>
              </a:spcAft>
            </a:pPr>
            <a:r>
              <a:rPr lang="es-CO" sz="1900" b="1" dirty="0">
                <a:latin typeface="Calibri" pitchFamily="34" charset="0"/>
              </a:rPr>
              <a:t>Sociedades de economía mixta y las que se asimilen, en las que el Sector Público tenga participación de forma directa e indirecta entre el 50% y 90%, podrán optar por aplicar el anexo al Decreto 3022 de 2013 (NIIF para pymes), siempre que participen en condiciones de mercado en competencia con entidades del sector privado</a:t>
            </a:r>
            <a:endParaRPr lang="es-ES" sz="1900" b="1" dirty="0">
              <a:latin typeface="Calibri" pitchFamily="34" charset="0"/>
            </a:endParaRPr>
          </a:p>
        </p:txBody>
      </p:sp>
      <p:sp>
        <p:nvSpPr>
          <p:cNvPr id="10" name="11 Elipse"/>
          <p:cNvSpPr/>
          <p:nvPr/>
        </p:nvSpPr>
        <p:spPr bwMode="auto">
          <a:xfrm>
            <a:off x="2460525" y="1201316"/>
            <a:ext cx="2183667" cy="1663096"/>
          </a:xfrm>
          <a:prstGeom prst="ellipse">
            <a:avLst/>
          </a:prstGeom>
          <a:solidFill>
            <a:schemeClr val="accent6">
              <a:lumMod val="20000"/>
              <a:lumOff val="80000"/>
            </a:schemeClr>
          </a:solidFill>
          <a:ln>
            <a:solidFill>
              <a:srgbClr val="FFFF00"/>
            </a:solidFill>
          </a:ln>
        </p:spPr>
        <p:style>
          <a:lnRef idx="0">
            <a:schemeClr val="lt1">
              <a:hueOff val="0"/>
              <a:satOff val="0"/>
              <a:lumOff val="0"/>
              <a:alphaOff val="0"/>
            </a:schemeClr>
          </a:lnRef>
          <a:fillRef idx="1">
            <a:schemeClr val="accent5">
              <a:tint val="50000"/>
              <a:hueOff val="0"/>
              <a:satOff val="0"/>
              <a:lumOff val="0"/>
              <a:alphaOff val="0"/>
            </a:schemeClr>
          </a:fillRef>
          <a:effectRef idx="2">
            <a:schemeClr val="accent5">
              <a:tint val="50000"/>
              <a:hueOff val="0"/>
              <a:satOff val="0"/>
              <a:lumOff val="0"/>
              <a:alphaOff val="0"/>
            </a:schemeClr>
          </a:effectRef>
          <a:fontRef idx="minor">
            <a:schemeClr val="lt1">
              <a:hueOff val="0"/>
              <a:satOff val="0"/>
              <a:lumOff val="0"/>
              <a:alphaOff val="0"/>
            </a:schemeClr>
          </a:fontRef>
        </p:style>
        <p:txBody>
          <a:bodyPr vert="horz" wrap="square" lIns="91440" tIns="45720" rIns="91440" bIns="45720" numCol="1" rtlCol="0" anchor="t" anchorCtr="0" compatLnSpc="1">
            <a:prstTxWarp prst="textNoShape">
              <a:avLst/>
            </a:prstTxWarp>
          </a:bodyPr>
          <a:lstStyle/>
          <a:p>
            <a:pPr algn="l">
              <a:spcBef>
                <a:spcPct val="0"/>
              </a:spcBef>
            </a:pPr>
            <a:r>
              <a:rPr lang="es-CO" sz="2100" b="1" dirty="0">
                <a:solidFill>
                  <a:schemeClr val="tx1"/>
                </a:solidFill>
                <a:latin typeface="Calibri" pitchFamily="34" charset="0"/>
              </a:rPr>
              <a:t>Parágrafo 1 del Art. 2 de la R. 414/14 </a:t>
            </a:r>
          </a:p>
          <a:p>
            <a:pPr marL="0" marR="0" indent="0" algn="l" defTabSz="914400" rtl="0" eaLnBrk="0" fontAlgn="base" latinLnBrk="0" hangingPunct="0">
              <a:lnSpc>
                <a:spcPct val="100000"/>
              </a:lnSpc>
              <a:spcBef>
                <a:spcPct val="0"/>
              </a:spcBef>
              <a:spcAft>
                <a:spcPct val="0"/>
              </a:spcAft>
              <a:buClrTx/>
              <a:buSzTx/>
              <a:buFontTx/>
              <a:buNone/>
              <a:tabLst/>
            </a:pPr>
            <a:endParaRPr kumimoji="0" lang="es-ES" sz="1600" b="0" i="0" u="none" strike="noStrike" cap="none" normalizeH="0" baseline="0" dirty="0">
              <a:ln>
                <a:noFill/>
              </a:ln>
              <a:solidFill>
                <a:schemeClr val="tx1"/>
              </a:solidFill>
              <a:effectLst/>
              <a:latin typeface="Times New Roman" pitchFamily="18" charset="0"/>
            </a:endParaRPr>
          </a:p>
        </p:txBody>
      </p:sp>
      <p:sp>
        <p:nvSpPr>
          <p:cNvPr id="11" name="13 Elipse"/>
          <p:cNvSpPr/>
          <p:nvPr/>
        </p:nvSpPr>
        <p:spPr bwMode="auto">
          <a:xfrm>
            <a:off x="2454696" y="3755141"/>
            <a:ext cx="2189312" cy="1663096"/>
          </a:xfrm>
          <a:prstGeom prst="ellipse">
            <a:avLst/>
          </a:prstGeom>
          <a:ln>
            <a:solidFill>
              <a:srgbClr val="FFFF00"/>
            </a:solidFill>
          </a:ln>
        </p:spPr>
        <p:style>
          <a:lnRef idx="0">
            <a:schemeClr val="lt1">
              <a:hueOff val="0"/>
              <a:satOff val="0"/>
              <a:lumOff val="0"/>
              <a:alphaOff val="0"/>
            </a:schemeClr>
          </a:lnRef>
          <a:fillRef idx="1">
            <a:schemeClr val="accent5">
              <a:tint val="50000"/>
              <a:hueOff val="5246602"/>
              <a:satOff val="-10248"/>
              <a:lumOff val="-8968"/>
              <a:alphaOff val="0"/>
            </a:schemeClr>
          </a:fillRef>
          <a:effectRef idx="2">
            <a:schemeClr val="accent5">
              <a:tint val="50000"/>
              <a:hueOff val="5246602"/>
              <a:satOff val="-10248"/>
              <a:lumOff val="-8968"/>
              <a:alphaOff val="0"/>
            </a:schemeClr>
          </a:effectRef>
          <a:fontRef idx="minor">
            <a:schemeClr val="lt1">
              <a:hueOff val="0"/>
              <a:satOff val="0"/>
              <a:lumOff val="0"/>
              <a:alphaOff val="0"/>
            </a:schemeClr>
          </a:fontRef>
        </p:style>
        <p:txBody>
          <a:bodyPr vert="horz" wrap="square" lIns="91440" tIns="45720" rIns="91440" bIns="45720" numCol="1" rtlCol="0" anchor="t" anchorCtr="0" compatLnSpc="1">
            <a:prstTxWarp prst="textNoShape">
              <a:avLst/>
            </a:prstTxWarp>
          </a:bodyPr>
          <a:lstStyle/>
          <a:p>
            <a:pPr algn="l">
              <a:spcBef>
                <a:spcPct val="0"/>
              </a:spcBef>
            </a:pPr>
            <a:r>
              <a:rPr lang="es-CO" sz="2100" b="1" dirty="0">
                <a:solidFill>
                  <a:schemeClr val="tx1"/>
                </a:solidFill>
                <a:latin typeface="Calibri" pitchFamily="34" charset="0"/>
              </a:rPr>
              <a:t>Parágrafo 2 del Art. 2 de la R. 414/14</a:t>
            </a:r>
          </a:p>
          <a:p>
            <a:pPr marL="0" marR="0" indent="0" algn="l" defTabSz="914400" rtl="0" eaLnBrk="0" fontAlgn="base" latinLnBrk="0" hangingPunct="0">
              <a:lnSpc>
                <a:spcPct val="100000"/>
              </a:lnSpc>
              <a:spcBef>
                <a:spcPct val="0"/>
              </a:spcBef>
              <a:spcAft>
                <a:spcPct val="0"/>
              </a:spcAft>
              <a:buClrTx/>
              <a:buSzTx/>
              <a:buFontTx/>
              <a:buNone/>
              <a:tabLst/>
            </a:pPr>
            <a:endParaRPr kumimoji="0" lang="es-ES" sz="20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6112054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55"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par>
                          <p:cTn id="17" fill="hold">
                            <p:stCondLst>
                              <p:cond delay="2000"/>
                            </p:stCondLst>
                            <p:childTnLst>
                              <p:par>
                                <p:cTn id="18" presetID="31" presetClass="entr" presetSubtype="0" fill="hold" grpId="0" nodeType="afterEffect">
                                  <p:stCondLst>
                                    <p:cond delay="300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 calcmode="lin" valueType="num">
                                      <p:cBhvr>
                                        <p:cTn id="22" dur="1000" fill="hold"/>
                                        <p:tgtEl>
                                          <p:spTgt spid="11"/>
                                        </p:tgtEl>
                                        <p:attrNameLst>
                                          <p:attrName>style.rotation</p:attrName>
                                        </p:attrNameLst>
                                      </p:cBhvr>
                                      <p:tavLst>
                                        <p:tav tm="0">
                                          <p:val>
                                            <p:fltVal val="90"/>
                                          </p:val>
                                        </p:tav>
                                        <p:tav tm="100000">
                                          <p:val>
                                            <p:fltVal val="0"/>
                                          </p:val>
                                        </p:tav>
                                      </p:tavLst>
                                    </p:anim>
                                    <p:animEffect transition="in" filter="fade">
                                      <p:cBhvr>
                                        <p:cTn id="23" dur="1000"/>
                                        <p:tgtEl>
                                          <p:spTgt spid="11"/>
                                        </p:tgtEl>
                                      </p:cBhvr>
                                    </p:animEffect>
                                  </p:childTnLst>
                                </p:cTn>
                              </p:par>
                            </p:childTnLst>
                          </p:cTn>
                        </p:par>
                        <p:par>
                          <p:cTn id="24" fill="hold">
                            <p:stCondLst>
                              <p:cond delay="6000"/>
                            </p:stCondLst>
                            <p:childTnLst>
                              <p:par>
                                <p:cTn id="25" presetID="55" presetClass="entr" presetSubtype="0" fill="hold" grpId="0" nodeType="afterEffect">
                                  <p:stCondLst>
                                    <p:cond delay="75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0.70"/>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2699792" y="1268060"/>
            <a:ext cx="6336704" cy="3539430"/>
          </a:xfrm>
          <a:prstGeom prst="rect">
            <a:avLst/>
          </a:prstGeom>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CO" sz="2800" b="1" dirty="0"/>
              <a:t>“Por la cual se incorpora, como parte del Régimen de Contabilidad Pública, el Marco normativo para empresas que no cotizan en el mercado de valores, y que no captan ni administran ahorro del público; y se define el Catálogo General de Cuentas que utilizarán las entidades obligadas a observar dicho marco”</a:t>
            </a:r>
          </a:p>
        </p:txBody>
      </p:sp>
      <p:sp>
        <p:nvSpPr>
          <p:cNvPr id="13" name="12 Forma libre"/>
          <p:cNvSpPr/>
          <p:nvPr/>
        </p:nvSpPr>
        <p:spPr bwMode="auto">
          <a:xfrm rot="16200000">
            <a:off x="-330025" y="2235658"/>
            <a:ext cx="3168353" cy="1951173"/>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blipFill>
            <a:blip r:embed="rId2" cstate="print">
              <a:duotone>
                <a:schemeClr val="accent3">
                  <a:shade val="45000"/>
                  <a:satMod val="135000"/>
                </a:schemeClr>
                <a:prstClr val="white"/>
              </a:duotone>
            </a:blip>
            <a:tile tx="0" ty="0" sx="100000" sy="100000" flip="none" algn="tl"/>
          </a:blipFill>
          <a:ln w="38100" cap="flat" cmpd="sng" algn="ctr">
            <a:solidFill>
              <a:schemeClr val="tx1"/>
            </a:solidFill>
            <a:prstDash val="solid"/>
          </a:ln>
          <a:effectLst>
            <a:outerShdw blurRad="40000" dist="20000" dir="5400000" rotWithShape="0">
              <a:srgbClr val="000000">
                <a:alpha val="38000"/>
              </a:srgbClr>
            </a:outerShdw>
          </a:effectLst>
        </p:spPr>
        <p:txBody>
          <a:bodyPr lIns="815532" tIns="164591" rIns="213359" bIns="2774357" spcCol="1270"/>
          <a:lstStyle/>
          <a:p>
            <a:pPr algn="r" defTabSz="2133600" fontAlgn="auto">
              <a:spcBef>
                <a:spcPts val="0"/>
              </a:spcBef>
              <a:spcAft>
                <a:spcPts val="0"/>
              </a:spcAft>
            </a:pPr>
            <a:endParaRPr lang="es-ES" sz="1500" b="1" kern="0" dirty="0">
              <a:solidFill>
                <a:srgbClr val="4F81BD">
                  <a:lumMod val="50000"/>
                </a:srgbClr>
              </a:solidFill>
              <a:effectLst>
                <a:outerShdw blurRad="38100" dist="38100" dir="2700000" algn="tl">
                  <a:srgbClr val="000000">
                    <a:alpha val="43137"/>
                  </a:srgbClr>
                </a:outerShdw>
              </a:effectLst>
              <a:latin typeface="Calibri"/>
            </a:endParaRPr>
          </a:p>
        </p:txBody>
      </p:sp>
      <p:sp>
        <p:nvSpPr>
          <p:cNvPr id="14" name="CuadroTexto 1"/>
          <p:cNvSpPr txBox="1"/>
          <p:nvPr/>
        </p:nvSpPr>
        <p:spPr>
          <a:xfrm>
            <a:off x="248351" y="1583128"/>
            <a:ext cx="477054" cy="3096344"/>
          </a:xfrm>
          <a:prstGeom prst="rect">
            <a:avLst/>
          </a:prstGeom>
          <a:noFill/>
        </p:spPr>
        <p:txBody>
          <a:bodyPr vert="vert270" wrap="square" rtlCol="0">
            <a:spAutoFit/>
          </a:bodyPr>
          <a:lstStyle>
            <a:defPPr>
              <a:defRPr lang="es-ES_tradnl"/>
            </a:defPPr>
            <a:lvl1pPr>
              <a:defRPr b="1" ker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defRPr>
            </a:lvl1pPr>
          </a:lstStyle>
          <a:p>
            <a:r>
              <a:rPr lang="es-ES" sz="1900" dirty="0"/>
              <a:t>Catálogo General de Cuentas</a:t>
            </a:r>
            <a:endParaRPr lang="es-CO" sz="1900" dirty="0"/>
          </a:p>
        </p:txBody>
      </p:sp>
      <p:sp>
        <p:nvSpPr>
          <p:cNvPr id="15" name="3 CuadroTexto"/>
          <p:cNvSpPr txBox="1">
            <a:spLocks noChangeArrowheads="1"/>
          </p:cNvSpPr>
          <p:nvPr/>
        </p:nvSpPr>
        <p:spPr bwMode="auto">
          <a:xfrm>
            <a:off x="683568" y="2686626"/>
            <a:ext cx="1414676" cy="1061829"/>
          </a:xfrm>
          <a:prstGeom prst="rect">
            <a:avLst/>
          </a:prstGeom>
          <a:ln>
            <a:solidFill>
              <a:schemeClr val="tx1"/>
            </a:solidFill>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s-ES_tradnl"/>
            </a:defPPr>
            <a:lvl1pPr algn="ctr" fontAlgn="auto">
              <a:spcBef>
                <a:spcPts val="0"/>
              </a:spcBef>
              <a:spcAft>
                <a:spcPts val="0"/>
              </a:spcAft>
              <a:defRPr sz="1500" b="1" kern="0">
                <a:latin typeface="Calibri" pitchFamily="34" charset="0"/>
              </a:defRPr>
            </a:lvl1pPr>
          </a:lstStyle>
          <a:p>
            <a:r>
              <a:rPr lang="es-ES" sz="2100" dirty="0"/>
              <a:t>Resolución 139 de 2015</a:t>
            </a:r>
          </a:p>
        </p:txBody>
      </p:sp>
      <p:grpSp>
        <p:nvGrpSpPr>
          <p:cNvPr id="16" name="15 Grupo"/>
          <p:cNvGrpSpPr/>
          <p:nvPr/>
        </p:nvGrpSpPr>
        <p:grpSpPr>
          <a:xfrm>
            <a:off x="2411760" y="2704486"/>
            <a:ext cx="450312" cy="595378"/>
            <a:chOff x="6967731" y="3284984"/>
            <a:chExt cx="412581" cy="576064"/>
          </a:xfrm>
        </p:grpSpPr>
        <p:sp>
          <p:nvSpPr>
            <p:cNvPr id="17" name="16 Extracto"/>
            <p:cNvSpPr>
              <a:spLocks noChangeArrowheads="1"/>
            </p:cNvSpPr>
            <p:nvPr/>
          </p:nvSpPr>
          <p:spPr bwMode="auto">
            <a:xfrm rot="5400000">
              <a:off x="6921994" y="3402729"/>
              <a:ext cx="576063" cy="340573"/>
            </a:xfrm>
            <a:prstGeom prst="flowChartExtract">
              <a:avLst/>
            </a:prstGeom>
            <a:ln>
              <a:headEnd/>
              <a:tailEnd/>
            </a:ln>
          </p:spPr>
          <p:style>
            <a:lnRef idx="0">
              <a:schemeClr val="accent3"/>
            </a:lnRef>
            <a:fillRef idx="3">
              <a:schemeClr val="accent3"/>
            </a:fillRef>
            <a:effectRef idx="3">
              <a:schemeClr val="accent3"/>
            </a:effectRef>
            <a:fontRef idx="minor">
              <a:schemeClr val="lt1"/>
            </a:fontRef>
          </p:style>
          <p:txBody>
            <a:bodyPr/>
            <a:lstStyle/>
            <a:p>
              <a:pPr eaLnBrk="1" hangingPunct="1"/>
              <a:endParaRPr lang="es-CO" altLang="es-CO" sz="1500" b="1">
                <a:solidFill>
                  <a:schemeClr val="accent4">
                    <a:lumMod val="95000"/>
                    <a:lumOff val="5000"/>
                  </a:schemeClr>
                </a:solidFill>
                <a:latin typeface="Century Gothic" pitchFamily="34" charset="0"/>
                <a:cs typeface="Arial" charset="0"/>
              </a:endParaRPr>
            </a:p>
          </p:txBody>
        </p:sp>
        <p:sp>
          <p:nvSpPr>
            <p:cNvPr id="18" name="17 Extracto"/>
            <p:cNvSpPr>
              <a:spLocks noChangeArrowheads="1"/>
            </p:cNvSpPr>
            <p:nvPr/>
          </p:nvSpPr>
          <p:spPr bwMode="auto">
            <a:xfrm rot="5400000">
              <a:off x="6849986" y="3402730"/>
              <a:ext cx="576063" cy="340573"/>
            </a:xfrm>
            <a:prstGeom prst="flowChartExtract">
              <a:avLst/>
            </a:prstGeom>
            <a:ln>
              <a:headEnd/>
              <a:tailEnd/>
            </a:ln>
          </p:spPr>
          <p:style>
            <a:lnRef idx="0">
              <a:schemeClr val="accent6"/>
            </a:lnRef>
            <a:fillRef idx="3">
              <a:schemeClr val="accent6"/>
            </a:fillRef>
            <a:effectRef idx="3">
              <a:schemeClr val="accent6"/>
            </a:effectRef>
            <a:fontRef idx="minor">
              <a:schemeClr val="lt1"/>
            </a:fontRef>
          </p:style>
          <p:txBody>
            <a:bodyPr/>
            <a:lstStyle/>
            <a:p>
              <a:pPr eaLnBrk="1" hangingPunct="1"/>
              <a:endParaRPr lang="es-CO" altLang="es-CO" sz="1500" b="1">
                <a:latin typeface="Century Gothic" pitchFamily="34" charset="0"/>
                <a:cs typeface="Arial" charset="0"/>
              </a:endParaRPr>
            </a:p>
          </p:txBody>
        </p:sp>
      </p:grpSp>
      <p:sp>
        <p:nvSpPr>
          <p:cNvPr id="19" name="6 Rectángulo"/>
          <p:cNvSpPr/>
          <p:nvPr/>
        </p:nvSpPr>
        <p:spPr>
          <a:xfrm>
            <a:off x="-22864" y="24123"/>
            <a:ext cx="9166864" cy="1089529"/>
          </a:xfrm>
          <a:prstGeom prst="rect">
            <a:avLst/>
          </a:prstGeom>
        </p:spPr>
        <p:txBody>
          <a:bodyPr wrap="square">
            <a:spAutoFit/>
          </a:bodyPr>
          <a:lstStyle/>
          <a:p>
            <a:pPr marL="444500" indent="-444500" algn="ctr" fontAlgn="auto">
              <a:lnSpc>
                <a:spcPct val="90000"/>
              </a:lnSpc>
              <a:spcAft>
                <a:spcPct val="35000"/>
              </a:spcAft>
              <a:buSzPct val="90000"/>
              <a:defRPr/>
            </a:pPr>
            <a:r>
              <a:rPr lang="es-ES" sz="2400" b="1" dirty="0">
                <a:solidFill>
                  <a:schemeClr val="bg1"/>
                </a:solidFill>
                <a:effectLst>
                  <a:outerShdw blurRad="38100" dist="38100" dir="2700000" algn="tl">
                    <a:srgbClr val="000000">
                      <a:alpha val="43137"/>
                    </a:srgbClr>
                  </a:outerShdw>
                </a:effectLst>
                <a:latin typeface="Calibri" pitchFamily="34" charset="0"/>
              </a:rPr>
              <a:t>MODELO DE CONTABILIDAD PARA EMPRESAS QUE NO COTIZAN EN EL MERCADO DE VALORES, Y QUE NO CAPTAN NI ADMINISTRAN AHORRO DEL PÚBLICO (RESOLUCIÓN 414/14)</a:t>
            </a:r>
          </a:p>
        </p:txBody>
      </p:sp>
    </p:spTree>
    <p:extLst>
      <p:ext uri="{BB962C8B-B14F-4D97-AF65-F5344CB8AC3E}">
        <p14:creationId xmlns:p14="http://schemas.microsoft.com/office/powerpoint/2010/main" val="223731991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500"/>
                                        <p:tgtEl>
                                          <p:spTgt spid="14"/>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31"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1000" fill="hold"/>
                                        <p:tgtEl>
                                          <p:spTgt spid="16"/>
                                        </p:tgtEl>
                                        <p:attrNameLst>
                                          <p:attrName>ppt_w</p:attrName>
                                        </p:attrNameLst>
                                      </p:cBhvr>
                                      <p:tavLst>
                                        <p:tav tm="0">
                                          <p:val>
                                            <p:fltVal val="0"/>
                                          </p:val>
                                        </p:tav>
                                        <p:tav tm="100000">
                                          <p:val>
                                            <p:strVal val="#ppt_w"/>
                                          </p:val>
                                        </p:tav>
                                      </p:tavLst>
                                    </p:anim>
                                    <p:anim calcmode="lin" valueType="num">
                                      <p:cBhvr>
                                        <p:cTn id="19" dur="1000" fill="hold"/>
                                        <p:tgtEl>
                                          <p:spTgt spid="16"/>
                                        </p:tgtEl>
                                        <p:attrNameLst>
                                          <p:attrName>ppt_h</p:attrName>
                                        </p:attrNameLst>
                                      </p:cBhvr>
                                      <p:tavLst>
                                        <p:tav tm="0">
                                          <p:val>
                                            <p:fltVal val="0"/>
                                          </p:val>
                                        </p:tav>
                                        <p:tav tm="100000">
                                          <p:val>
                                            <p:strVal val="#ppt_h"/>
                                          </p:val>
                                        </p:tav>
                                      </p:tavLst>
                                    </p:anim>
                                    <p:anim calcmode="lin" valueType="num">
                                      <p:cBhvr>
                                        <p:cTn id="20" dur="1000" fill="hold"/>
                                        <p:tgtEl>
                                          <p:spTgt spid="16"/>
                                        </p:tgtEl>
                                        <p:attrNameLst>
                                          <p:attrName>style.rotation</p:attrName>
                                        </p:attrNameLst>
                                      </p:cBhvr>
                                      <p:tavLst>
                                        <p:tav tm="0">
                                          <p:val>
                                            <p:fltVal val="90"/>
                                          </p:val>
                                        </p:tav>
                                        <p:tav tm="100000">
                                          <p:val>
                                            <p:fltVal val="0"/>
                                          </p:val>
                                        </p:tav>
                                      </p:tavLst>
                                    </p:anim>
                                    <p:animEffect transition="in" filter="fade">
                                      <p:cBhvr>
                                        <p:cTn id="21" dur="1000"/>
                                        <p:tgtEl>
                                          <p:spTgt spid="16"/>
                                        </p:tgtEl>
                                      </p:cBhvr>
                                    </p:animEffect>
                                  </p:childTnLst>
                                </p:cTn>
                              </p:par>
                              <p:par>
                                <p:cTn id="22" presetID="2" presetClass="entr" presetSubtype="8"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0-#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7 Imagen"/>
          <p:cNvPicPr/>
          <p:nvPr/>
        </p:nvPicPr>
        <p:blipFill>
          <a:blip r:embed="rId2" cstate="email">
            <a:extLst>
              <a:ext uri="{28A0092B-C50C-407E-A947-70E740481C1C}">
                <a14:useLocalDpi xmlns:a14="http://schemas.microsoft.com/office/drawing/2010/main"/>
              </a:ext>
            </a:extLst>
          </a:blip>
          <a:srcRect/>
          <a:stretch>
            <a:fillRect/>
          </a:stretch>
        </p:blipFill>
        <p:spPr bwMode="auto">
          <a:xfrm>
            <a:off x="3431873" y="1357333"/>
            <a:ext cx="4950127" cy="3881417"/>
          </a:xfrm>
          <a:prstGeom prst="rect">
            <a:avLst/>
          </a:prstGeom>
          <a:noFill/>
          <a:ln>
            <a:noFill/>
          </a:ln>
        </p:spPr>
      </p:pic>
      <p:sp>
        <p:nvSpPr>
          <p:cNvPr id="6" name="6 Rectángulo"/>
          <p:cNvSpPr/>
          <p:nvPr/>
        </p:nvSpPr>
        <p:spPr>
          <a:xfrm>
            <a:off x="742947" y="97194"/>
            <a:ext cx="7639053" cy="957763"/>
          </a:xfrm>
          <a:prstGeom prst="rect">
            <a:avLst/>
          </a:prstGeom>
        </p:spPr>
        <p:txBody>
          <a:bodyPr wrap="square">
            <a:spAutoFit/>
          </a:bodyPr>
          <a:lstStyle/>
          <a:p>
            <a:pPr marL="370402" indent="-370402" algn="ctr" fontAlgn="auto">
              <a:lnSpc>
                <a:spcPct val="90000"/>
              </a:lnSpc>
              <a:spcAft>
                <a:spcPct val="35000"/>
              </a:spcAft>
              <a:buSzPct val="90000"/>
              <a:defRPr/>
            </a:pPr>
            <a:r>
              <a:rPr lang="es-ES" sz="2083" b="1" dirty="0">
                <a:solidFill>
                  <a:schemeClr val="bg1"/>
                </a:solidFill>
                <a:effectLst>
                  <a:outerShdw blurRad="38100" dist="38100" dir="2700000" algn="tl">
                    <a:srgbClr val="000000">
                      <a:alpha val="43137"/>
                    </a:srgbClr>
                  </a:outerShdw>
                </a:effectLst>
                <a:latin typeface="Calibri" pitchFamily="34" charset="0"/>
              </a:rPr>
              <a:t>MODELO DE CONTABILIDAD PARA EMPRESAS QUE NO COTIZAN EN EL MERCADO DE VALORES, Y QUE NO CAPTAN NI ADMINISTRAN AHORRO DEL PÚBLICO (RESOLUCIÓN 414/14)</a:t>
            </a:r>
          </a:p>
        </p:txBody>
      </p:sp>
      <p:sp>
        <p:nvSpPr>
          <p:cNvPr id="11" name="10 Proceso alternativo"/>
          <p:cNvSpPr/>
          <p:nvPr/>
        </p:nvSpPr>
        <p:spPr bwMode="auto">
          <a:xfrm>
            <a:off x="251520" y="1477347"/>
            <a:ext cx="3060340" cy="3660407"/>
          </a:xfrm>
          <a:prstGeom prst="flowChartAlternateProcess">
            <a:avLst/>
          </a:prstGeom>
          <a:noFill/>
          <a:ln>
            <a:solidFill>
              <a:schemeClr val="tx1"/>
            </a:solidFill>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76200" tIns="38100" rIns="76200" bIns="38100" numCol="1" rtlCol="0" anchor="t" anchorCtr="0" compatLnSpc="1">
            <a:prstTxWarp prst="textNoShape">
              <a:avLst/>
            </a:prstTxWarp>
          </a:bodyPr>
          <a:lstStyle/>
          <a:p>
            <a:pPr algn="ctr"/>
            <a:r>
              <a:rPr lang="es-CO" sz="2800" b="1" dirty="0"/>
              <a:t>CAMBIOS EN LA POLÍTICA DE REGULACIÓN CONTABLE PÚBLICA Y EN LA DEFINICIÓN DEL MARCO NORMATIVO</a:t>
            </a:r>
          </a:p>
        </p:txBody>
      </p:sp>
    </p:spTree>
    <p:extLst>
      <p:ext uri="{BB962C8B-B14F-4D97-AF65-F5344CB8AC3E}">
        <p14:creationId xmlns:p14="http://schemas.microsoft.com/office/powerpoint/2010/main" val="34368980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14"/>
          </p:nvPr>
        </p:nvSpPr>
        <p:spPr>
          <a:xfrm>
            <a:off x="611560" y="1273324"/>
            <a:ext cx="8208912" cy="3816424"/>
          </a:xfrm>
        </p:spPr>
        <p:txBody>
          <a:bodyPr/>
          <a:lstStyle/>
          <a:p>
            <a:r>
              <a:rPr lang="es-CO" sz="4000" b="1" u="sng" dirty="0">
                <a:solidFill>
                  <a:schemeClr val="tx1"/>
                </a:solidFill>
              </a:rPr>
              <a:t>CATÁLOGO GENERAL DE CUENTAS</a:t>
            </a:r>
          </a:p>
          <a:p>
            <a:endParaRPr lang="es-CO" sz="2000" b="1" dirty="0">
              <a:solidFill>
                <a:schemeClr val="tx1"/>
              </a:solidFill>
            </a:endParaRPr>
          </a:p>
          <a:p>
            <a:pPr marL="571500" indent="-571500">
              <a:buFont typeface="Arial" panose="020B0604020202020204" pitchFamily="34" charset="0"/>
              <a:buChar char="•"/>
            </a:pPr>
            <a:r>
              <a:rPr lang="es-CO" sz="1600" b="1" dirty="0">
                <a:solidFill>
                  <a:schemeClr val="tx1"/>
                </a:solidFill>
              </a:rPr>
              <a:t>ACTIVOS</a:t>
            </a:r>
          </a:p>
          <a:p>
            <a:pPr marL="571500" indent="-571500">
              <a:buFont typeface="Arial" panose="020B0604020202020204" pitchFamily="34" charset="0"/>
              <a:buChar char="•"/>
            </a:pPr>
            <a:r>
              <a:rPr lang="es-CO" sz="1600" b="1" dirty="0">
                <a:solidFill>
                  <a:schemeClr val="tx1"/>
                </a:solidFill>
              </a:rPr>
              <a:t>PASIVOS</a:t>
            </a:r>
          </a:p>
          <a:p>
            <a:pPr marL="571500" indent="-571500">
              <a:buFont typeface="Arial" panose="020B0604020202020204" pitchFamily="34" charset="0"/>
              <a:buChar char="•"/>
            </a:pPr>
            <a:r>
              <a:rPr lang="es-CO" sz="1600" b="1" dirty="0">
                <a:solidFill>
                  <a:schemeClr val="tx1"/>
                </a:solidFill>
              </a:rPr>
              <a:t>PATRIMONIO</a:t>
            </a:r>
          </a:p>
          <a:p>
            <a:pPr marL="571500" indent="-571500">
              <a:buFont typeface="Arial" panose="020B0604020202020204" pitchFamily="34" charset="0"/>
              <a:buChar char="•"/>
            </a:pPr>
            <a:r>
              <a:rPr lang="es-CO" sz="1600" b="1" dirty="0">
                <a:solidFill>
                  <a:schemeClr val="tx1"/>
                </a:solidFill>
              </a:rPr>
              <a:t>INGRESOS</a:t>
            </a:r>
          </a:p>
          <a:p>
            <a:pPr marL="571500" indent="-571500">
              <a:buFont typeface="Arial" panose="020B0604020202020204" pitchFamily="34" charset="0"/>
              <a:buChar char="•"/>
            </a:pPr>
            <a:r>
              <a:rPr lang="es-CO" sz="1600" b="1" dirty="0">
                <a:solidFill>
                  <a:schemeClr val="tx1"/>
                </a:solidFill>
              </a:rPr>
              <a:t>GASTOS</a:t>
            </a:r>
          </a:p>
          <a:p>
            <a:pPr marL="571500" indent="-571500">
              <a:buFont typeface="Arial" panose="020B0604020202020204" pitchFamily="34" charset="0"/>
              <a:buChar char="•"/>
            </a:pPr>
            <a:r>
              <a:rPr lang="es-CO" sz="1600" b="1" dirty="0">
                <a:solidFill>
                  <a:schemeClr val="tx1"/>
                </a:solidFill>
              </a:rPr>
              <a:t>COSTOS DE VENTAS</a:t>
            </a:r>
          </a:p>
          <a:p>
            <a:pPr marL="571500" indent="-571500">
              <a:buFont typeface="Arial" panose="020B0604020202020204" pitchFamily="34" charset="0"/>
              <a:buChar char="•"/>
            </a:pPr>
            <a:r>
              <a:rPr lang="es-CO" sz="1600" b="1" dirty="0">
                <a:solidFill>
                  <a:schemeClr val="tx1"/>
                </a:solidFill>
              </a:rPr>
              <a:t>COSTOS DE TRANSFORMACIÓN</a:t>
            </a:r>
          </a:p>
          <a:p>
            <a:pPr marL="571500" indent="-571500">
              <a:buFont typeface="Arial" panose="020B0604020202020204" pitchFamily="34" charset="0"/>
              <a:buChar char="•"/>
            </a:pPr>
            <a:r>
              <a:rPr lang="es-CO" sz="1600" b="1" dirty="0">
                <a:solidFill>
                  <a:schemeClr val="tx1"/>
                </a:solidFill>
              </a:rPr>
              <a:t>CUENTAS DE ORDEN DEUDORAS</a:t>
            </a:r>
          </a:p>
          <a:p>
            <a:pPr marL="571500" indent="-571500">
              <a:buFont typeface="Arial" panose="020B0604020202020204" pitchFamily="34" charset="0"/>
              <a:buChar char="•"/>
            </a:pPr>
            <a:r>
              <a:rPr lang="es-CO" sz="1600" b="1" dirty="0">
                <a:solidFill>
                  <a:schemeClr val="tx1"/>
                </a:solidFill>
              </a:rPr>
              <a:t>CUENTAS DE ORDEN ACREEDORAS</a:t>
            </a:r>
          </a:p>
        </p:txBody>
      </p:sp>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47</a:t>
            </a:fld>
            <a:endParaRPr lang="es-ES_tradnl" dirty="0"/>
          </a:p>
        </p:txBody>
      </p:sp>
      <p:sp>
        <p:nvSpPr>
          <p:cNvPr id="7" name="6 Rectángulo"/>
          <p:cNvSpPr/>
          <p:nvPr/>
        </p:nvSpPr>
        <p:spPr>
          <a:xfrm>
            <a:off x="-22864" y="24123"/>
            <a:ext cx="9166864" cy="1089529"/>
          </a:xfrm>
          <a:prstGeom prst="rect">
            <a:avLst/>
          </a:prstGeom>
        </p:spPr>
        <p:txBody>
          <a:bodyPr wrap="square">
            <a:spAutoFit/>
          </a:bodyPr>
          <a:lstStyle/>
          <a:p>
            <a:pPr marL="444500" indent="-444500" algn="ctr" fontAlgn="auto">
              <a:lnSpc>
                <a:spcPct val="90000"/>
              </a:lnSpc>
              <a:spcAft>
                <a:spcPct val="35000"/>
              </a:spcAft>
              <a:buSzPct val="90000"/>
              <a:defRPr/>
            </a:pPr>
            <a:r>
              <a:rPr lang="es-ES" sz="2400" b="1" dirty="0">
                <a:solidFill>
                  <a:schemeClr val="bg1"/>
                </a:solidFill>
                <a:effectLst>
                  <a:outerShdw blurRad="38100" dist="38100" dir="2700000" algn="tl">
                    <a:srgbClr val="000000">
                      <a:alpha val="43137"/>
                    </a:srgbClr>
                  </a:outerShdw>
                </a:effectLst>
                <a:latin typeface="Calibri" pitchFamily="34" charset="0"/>
              </a:rPr>
              <a:t>MODELO DE CONTABILIDAD PARA EMPRESAS QUE NO COTIZAN EN EL MERCADO DE VALORES, Y QUE NO CAPTAN NI ADMINISTRAN AHORRO DEL PÚBLICO (RESOLUCIÓN 414/14)</a:t>
            </a:r>
          </a:p>
        </p:txBody>
      </p:sp>
    </p:spTree>
    <p:extLst>
      <p:ext uri="{BB962C8B-B14F-4D97-AF65-F5344CB8AC3E}">
        <p14:creationId xmlns:p14="http://schemas.microsoft.com/office/powerpoint/2010/main" val="23435997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942020" y="2197427"/>
            <a:ext cx="7410400" cy="656655"/>
          </a:xfrm>
          <a:prstGeom prst="rect">
            <a:avLst/>
          </a:prstGeom>
        </p:spPr>
        <p:txBody>
          <a:bodyPr wrap="square">
            <a:spAutoFit/>
          </a:bodyPr>
          <a:lstStyle/>
          <a:p>
            <a:pPr algn="ctr"/>
            <a:r>
              <a:rPr lang="es-CO" altLang="es-ES" sz="3667" b="1" dirty="0">
                <a:solidFill>
                  <a:schemeClr val="bg1"/>
                </a:solidFill>
                <a:latin typeface="+mj-lt"/>
              </a:rPr>
              <a:t>3.3. Modelo Entidades de Gobierno</a:t>
            </a:r>
            <a:endParaRPr lang="es-CO" sz="3667" b="1" dirty="0">
              <a:solidFill>
                <a:schemeClr val="bg1"/>
              </a:solidFill>
              <a:effectLst>
                <a:outerShdw blurRad="38100" dist="38100" dir="2700000" algn="tl">
                  <a:srgbClr val="000000">
                    <a:alpha val="43137"/>
                  </a:srgbClr>
                </a:outerShdw>
              </a:effectLst>
              <a:latin typeface="+mj-lt"/>
            </a:endParaRPr>
          </a:p>
        </p:txBody>
      </p:sp>
      <p:pic>
        <p:nvPicPr>
          <p:cNvPr id="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31773" y="3529145"/>
            <a:ext cx="2949431" cy="226868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 Rectángulo"/>
          <p:cNvSpPr/>
          <p:nvPr/>
        </p:nvSpPr>
        <p:spPr bwMode="auto">
          <a:xfrm>
            <a:off x="3251854" y="4647100"/>
            <a:ext cx="1441458" cy="310634"/>
          </a:xfrm>
          <a:prstGeom prst="rect">
            <a:avLst/>
          </a:prstGeom>
          <a:solidFill>
            <a:schemeClr val="bg1"/>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r>
              <a:rPr lang="es-CO" sz="1667" dirty="0">
                <a:latin typeface="Times New Roman" pitchFamily="18" charset="0"/>
              </a:rPr>
              <a:t>        </a:t>
            </a:r>
            <a:r>
              <a:rPr lang="es-CO" sz="1583" b="1" dirty="0">
                <a:solidFill>
                  <a:schemeClr val="accent2">
                    <a:lumMod val="50000"/>
                  </a:schemeClr>
                </a:solidFill>
                <a:latin typeface="Times New Roman" pitchFamily="18" charset="0"/>
              </a:rPr>
              <a:t>NICSP</a:t>
            </a:r>
          </a:p>
        </p:txBody>
      </p:sp>
      <p:pic>
        <p:nvPicPr>
          <p:cNvPr id="5" name="Imagen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51855" y="4957734"/>
            <a:ext cx="1441458" cy="282748"/>
          </a:xfrm>
          <a:prstGeom prst="rect">
            <a:avLst/>
          </a:prstGeom>
        </p:spPr>
      </p:pic>
    </p:spTree>
    <p:extLst>
      <p:ext uri="{BB962C8B-B14F-4D97-AF65-F5344CB8AC3E}">
        <p14:creationId xmlns:p14="http://schemas.microsoft.com/office/powerpoint/2010/main" val="11271272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49</a:t>
            </a:fld>
            <a:endParaRPr lang="es-ES_tradnl" dirty="0"/>
          </a:p>
        </p:txBody>
      </p:sp>
      <p:pic>
        <p:nvPicPr>
          <p:cNvPr id="5"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1580" y="67575"/>
            <a:ext cx="3360373" cy="3269979"/>
          </a:xfrm>
          <a:prstGeom prst="rect">
            <a:avLst/>
          </a:prstGeom>
          <a:effectLst>
            <a:glow rad="63500">
              <a:schemeClr val="accent6">
                <a:satMod val="175000"/>
                <a:alpha val="40000"/>
              </a:schemeClr>
            </a:glow>
          </a:effectLst>
        </p:spPr>
      </p:pic>
      <p:sp>
        <p:nvSpPr>
          <p:cNvPr id="6" name="Rectángulo 5"/>
          <p:cNvSpPr/>
          <p:nvPr/>
        </p:nvSpPr>
        <p:spPr>
          <a:xfrm>
            <a:off x="791580" y="429162"/>
            <a:ext cx="3564396" cy="2144498"/>
          </a:xfrm>
          <a:prstGeom prst="rect">
            <a:avLst/>
          </a:prstGeom>
        </p:spPr>
        <p:txBody>
          <a:bodyPr wrap="square">
            <a:spAutoFit/>
          </a:bodyPr>
          <a:lstStyle/>
          <a:p>
            <a:pPr algn="l"/>
            <a:r>
              <a:rPr lang="pt-BR" sz="2500" b="1" i="1" dirty="0">
                <a:latin typeface="Calibri,BoldItalic"/>
              </a:rPr>
              <a:t> </a:t>
            </a:r>
            <a:r>
              <a:rPr lang="pt-BR" sz="2667" b="1" i="1" u="sng" dirty="0">
                <a:latin typeface="Calibri,BoldItalic"/>
              </a:rPr>
              <a:t>I</a:t>
            </a:r>
            <a:r>
              <a:rPr lang="pt-BR" sz="2667" b="1" i="1" dirty="0">
                <a:latin typeface="Calibri,BoldItalic"/>
              </a:rPr>
              <a:t> </a:t>
            </a:r>
            <a:r>
              <a:rPr lang="pt-BR" sz="2500" b="1" i="1" dirty="0">
                <a:latin typeface="Calibri,BoldItalic"/>
              </a:rPr>
              <a:t> </a:t>
            </a:r>
            <a:r>
              <a:rPr lang="pt-BR" sz="2500" b="1" dirty="0">
                <a:latin typeface="Calibri,Bold"/>
              </a:rPr>
              <a:t>n t e r n a t i o n a l</a:t>
            </a:r>
          </a:p>
          <a:p>
            <a:pPr algn="l"/>
            <a:r>
              <a:rPr lang="es-CO" sz="2500" b="1" i="1" dirty="0">
                <a:latin typeface="Calibri,BoldItalic"/>
              </a:rPr>
              <a:t> </a:t>
            </a:r>
            <a:r>
              <a:rPr lang="pl-PL" sz="2667" b="1" i="1" u="sng" dirty="0">
                <a:latin typeface="Calibri,BoldItalic"/>
              </a:rPr>
              <a:t>P</a:t>
            </a:r>
            <a:r>
              <a:rPr lang="pl-PL" sz="2500" b="1" i="1" dirty="0">
                <a:latin typeface="Calibri,BoldItalic"/>
              </a:rPr>
              <a:t> </a:t>
            </a:r>
            <a:r>
              <a:rPr lang="pl-PL" sz="2500" b="1" dirty="0">
                <a:latin typeface="Calibri,Bold"/>
              </a:rPr>
              <a:t>u b l i c</a:t>
            </a:r>
          </a:p>
          <a:p>
            <a:pPr algn="l"/>
            <a:r>
              <a:rPr lang="pt-BR" sz="2500" b="1" i="1" dirty="0">
                <a:latin typeface="Calibri,BoldItalic"/>
              </a:rPr>
              <a:t> </a:t>
            </a:r>
            <a:r>
              <a:rPr lang="pt-BR" sz="2667" b="1" i="1" u="sng" dirty="0">
                <a:latin typeface="Calibri,BoldItalic"/>
              </a:rPr>
              <a:t>S</a:t>
            </a:r>
            <a:r>
              <a:rPr lang="pt-BR" sz="2500" b="1" i="1" dirty="0">
                <a:latin typeface="Calibri,BoldItalic"/>
              </a:rPr>
              <a:t> </a:t>
            </a:r>
            <a:r>
              <a:rPr lang="pt-BR" sz="2500" b="1" dirty="0">
                <a:latin typeface="Calibri,Bold"/>
              </a:rPr>
              <a:t>e c t o r</a:t>
            </a:r>
          </a:p>
          <a:p>
            <a:pPr algn="l"/>
            <a:r>
              <a:rPr lang="pt-BR" sz="2500" b="1" i="1" dirty="0">
                <a:latin typeface="Calibri,BoldItalic"/>
              </a:rPr>
              <a:t> </a:t>
            </a:r>
            <a:r>
              <a:rPr lang="pt-BR" sz="2667" b="1" i="1" u="sng" dirty="0">
                <a:latin typeface="Calibri,BoldItalic"/>
              </a:rPr>
              <a:t>A</a:t>
            </a:r>
            <a:r>
              <a:rPr lang="pt-BR" sz="2500" b="1" i="1" dirty="0">
                <a:latin typeface="Calibri,BoldItalic"/>
              </a:rPr>
              <a:t> </a:t>
            </a:r>
            <a:r>
              <a:rPr lang="pt-BR" sz="2500" b="1" dirty="0">
                <a:latin typeface="Calibri,Bold"/>
              </a:rPr>
              <a:t>c </a:t>
            </a:r>
            <a:r>
              <a:rPr lang="pt-BR" sz="2500" b="1" dirty="0" err="1">
                <a:latin typeface="Calibri,Bold"/>
              </a:rPr>
              <a:t>c</a:t>
            </a:r>
            <a:r>
              <a:rPr lang="pt-BR" sz="2500" b="1" dirty="0">
                <a:latin typeface="Calibri,Bold"/>
              </a:rPr>
              <a:t> o u n t i n g</a:t>
            </a:r>
          </a:p>
          <a:p>
            <a:pPr algn="l"/>
            <a:r>
              <a:rPr lang="pt-BR" sz="2500" b="1" i="1" dirty="0">
                <a:latin typeface="Calibri,BoldItalic"/>
              </a:rPr>
              <a:t> </a:t>
            </a:r>
            <a:r>
              <a:rPr lang="pt-BR" sz="2667" b="1" i="1" u="sng" dirty="0">
                <a:latin typeface="Calibri,BoldItalic"/>
              </a:rPr>
              <a:t>S</a:t>
            </a:r>
            <a:r>
              <a:rPr lang="pt-BR" sz="2500" b="1" i="1" dirty="0">
                <a:latin typeface="Calibri,BoldItalic"/>
              </a:rPr>
              <a:t> </a:t>
            </a:r>
            <a:r>
              <a:rPr lang="pt-BR" sz="2500" b="1" dirty="0">
                <a:latin typeface="Calibri,Bold"/>
              </a:rPr>
              <a:t>t a n d a r d s</a:t>
            </a:r>
            <a:endParaRPr lang="es-CO" sz="2500" dirty="0"/>
          </a:p>
        </p:txBody>
      </p:sp>
      <p:pic>
        <p:nvPicPr>
          <p:cNvPr id="7" name="Imagen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51953" y="-16285"/>
            <a:ext cx="4992047" cy="3347304"/>
          </a:xfrm>
          <a:prstGeom prst="rect">
            <a:avLst/>
          </a:prstGeom>
        </p:spPr>
      </p:pic>
      <p:pic>
        <p:nvPicPr>
          <p:cNvPr id="8"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12260" y="1693371"/>
            <a:ext cx="1260140" cy="300033"/>
          </a:xfrm>
          <a:prstGeom prst="rect">
            <a:avLst/>
          </a:prstGeom>
        </p:spPr>
      </p:pic>
      <p:sp>
        <p:nvSpPr>
          <p:cNvPr id="9" name="Rectángulo 8"/>
          <p:cNvSpPr/>
          <p:nvPr/>
        </p:nvSpPr>
        <p:spPr>
          <a:xfrm>
            <a:off x="251520" y="3453209"/>
            <a:ext cx="8640959" cy="1708160"/>
          </a:xfrm>
          <a:prstGeom prst="rect">
            <a:avLst/>
          </a:prstGeom>
        </p:spPr>
        <p:txBody>
          <a:bodyPr wrap="square">
            <a:spAutoFit/>
          </a:bodyPr>
          <a:lstStyle/>
          <a:p>
            <a:pPr algn="just"/>
            <a:r>
              <a:rPr lang="es-CO" sz="2100" b="1" dirty="0">
                <a:latin typeface="Calibri,Bold"/>
              </a:rPr>
              <a:t>IPSAS tiene como objetivo mejorar la calidad de la información financiera de propósito general de las entidades del sector público, lo que implica una valoración mejor de las decisiones de asignación de recursos de los gobiernos, con lo que se aumenta la transparencia y fortalece la rendición de cuentas.</a:t>
            </a:r>
            <a:endParaRPr lang="es-CO" sz="2100" dirty="0"/>
          </a:p>
        </p:txBody>
      </p:sp>
    </p:spTree>
    <p:extLst>
      <p:ext uri="{BB962C8B-B14F-4D97-AF65-F5344CB8AC3E}">
        <p14:creationId xmlns:p14="http://schemas.microsoft.com/office/powerpoint/2010/main" val="41894246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ctrTitle"/>
          </p:nvPr>
        </p:nvSpPr>
        <p:spPr>
          <a:xfrm>
            <a:off x="539553" y="2293437"/>
            <a:ext cx="7855500" cy="2292255"/>
          </a:xfrm>
        </p:spPr>
        <p:txBody>
          <a:bodyPr>
            <a:normAutofit fontScale="90000"/>
          </a:bodyPr>
          <a:lstStyle/>
          <a:p>
            <a:pPr algn="ctr">
              <a:lnSpc>
                <a:spcPts val="3333"/>
              </a:lnSpc>
              <a:spcAft>
                <a:spcPts val="0"/>
              </a:spcAft>
              <a:defRPr/>
            </a:pPr>
            <a:r>
              <a:rPr lang="es-CO" sz="3750" kern="1200" dirty="0">
                <a:latin typeface="Calibri" panose="020F0502020204030204" pitchFamily="34" charset="0"/>
                <a:cs typeface="Arial" charset="0"/>
              </a:rPr>
              <a:t> </a:t>
            </a:r>
            <a:r>
              <a:rPr lang="es-CO" kern="1200" dirty="0">
                <a:latin typeface="Calibri" panose="020F0502020204030204" pitchFamily="34" charset="0"/>
                <a:cs typeface="Arial" charset="0"/>
              </a:rPr>
              <a:t>ESTADO ACTUAL Y PROSPECTIVA </a:t>
            </a:r>
            <a:br>
              <a:rPr lang="es-CO" kern="1200" dirty="0">
                <a:latin typeface="Calibri" panose="020F0502020204030204" pitchFamily="34" charset="0"/>
                <a:cs typeface="Arial" charset="0"/>
              </a:rPr>
            </a:br>
            <a:r>
              <a:rPr lang="es-CO" kern="1200" dirty="0">
                <a:latin typeface="Calibri" panose="020F0502020204030204" pitchFamily="34" charset="0"/>
                <a:cs typeface="Arial" charset="0"/>
              </a:rPr>
              <a:t>DEL PROCESO DE CONVERGENCIA</a:t>
            </a:r>
            <a:br>
              <a:rPr lang="es-CO" sz="3750" kern="1200" dirty="0">
                <a:latin typeface="Calibri" panose="020F0502020204030204" pitchFamily="34" charset="0"/>
                <a:cs typeface="Arial" charset="0"/>
              </a:rPr>
            </a:br>
            <a:br>
              <a:rPr lang="es-CO" sz="3750" kern="1200" dirty="0">
                <a:latin typeface="Calibri" panose="020F0502020204030204" pitchFamily="34" charset="0"/>
                <a:cs typeface="Arial" charset="0"/>
              </a:rPr>
            </a:br>
            <a:br>
              <a:rPr lang="es-CO" sz="6700" kern="1200" dirty="0">
                <a:latin typeface="Calibri" panose="020F0502020204030204" pitchFamily="34" charset="0"/>
                <a:cs typeface="Arial" charset="0"/>
              </a:rPr>
            </a:br>
            <a:r>
              <a:rPr lang="es-CO" sz="7200" kern="1200" dirty="0">
                <a:solidFill>
                  <a:schemeClr val="tx1"/>
                </a:solidFill>
                <a:latin typeface="Calibri" panose="020F0502020204030204" pitchFamily="34" charset="0"/>
                <a:cs typeface="Arial" charset="0"/>
              </a:rPr>
              <a:t>UTOPIA O REALIDAD</a:t>
            </a:r>
            <a:endParaRPr lang="es-CO" sz="3750" dirty="0">
              <a:solidFill>
                <a:schemeClr val="tx1"/>
              </a:solidFill>
            </a:endParaRPr>
          </a:p>
        </p:txBody>
      </p:sp>
      <p:sp>
        <p:nvSpPr>
          <p:cNvPr id="4" name="3 Marcador de número de diapositiva"/>
          <p:cNvSpPr>
            <a:spLocks noGrp="1"/>
          </p:cNvSpPr>
          <p:nvPr>
            <p:ph type="sldNum" sz="quarter" idx="4294967295"/>
          </p:nvPr>
        </p:nvSpPr>
        <p:spPr>
          <a:xfrm>
            <a:off x="7874000" y="5335323"/>
            <a:ext cx="238125" cy="269875"/>
          </a:xfrm>
          <a:prstGeom prst="rect">
            <a:avLst/>
          </a:prstGeom>
        </p:spPr>
        <p:txBody>
          <a:bodyPr/>
          <a:lstStyle/>
          <a:p>
            <a:pPr>
              <a:defRPr/>
            </a:pPr>
            <a:fld id="{436C3D6B-98AF-41D2-8553-E4499C5EBE38}" type="slidenum">
              <a:rPr lang="es-ES_tradnl" sz="875">
                <a:solidFill>
                  <a:srgbClr val="008080"/>
                </a:solidFill>
                <a:latin typeface="Arial Narrow" panose="020B0606020202030204" pitchFamily="34" charset="0"/>
              </a:rPr>
              <a:pPr>
                <a:defRPr/>
              </a:pPr>
              <a:t>5</a:t>
            </a:fld>
            <a:endParaRPr lang="es-ES_tradnl" sz="875" dirty="0">
              <a:solidFill>
                <a:srgbClr val="008080"/>
              </a:solidFill>
              <a:latin typeface="Arial Narrow" panose="020B0606020202030204" pitchFamily="34" charset="0"/>
            </a:endParaRPr>
          </a:p>
        </p:txBody>
      </p:sp>
      <p:sp>
        <p:nvSpPr>
          <p:cNvPr id="3" name="AutoShape 2" descr="Resultado de imagen para logo de la contaduria publica"/>
          <p:cNvSpPr>
            <a:spLocks noChangeAspect="1" noChangeArrowheads="1"/>
          </p:cNvSpPr>
          <p:nvPr/>
        </p:nvSpPr>
        <p:spPr bwMode="auto">
          <a:xfrm>
            <a:off x="891646" y="-135825"/>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s-CO" sz="1917"/>
          </a:p>
        </p:txBody>
      </p:sp>
      <p:sp>
        <p:nvSpPr>
          <p:cNvPr id="5" name="AutoShape 4" descr="Resultado de imagen para logo de la contaduria publica"/>
          <p:cNvSpPr>
            <a:spLocks noChangeAspect="1" noChangeArrowheads="1"/>
          </p:cNvSpPr>
          <p:nvPr/>
        </p:nvSpPr>
        <p:spPr bwMode="auto">
          <a:xfrm>
            <a:off x="1018646" y="-8825"/>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s-CO" sz="1917"/>
          </a:p>
        </p:txBody>
      </p:sp>
    </p:spTree>
    <p:extLst>
      <p:ext uri="{BB962C8B-B14F-4D97-AF65-F5344CB8AC3E}">
        <p14:creationId xmlns:p14="http://schemas.microsoft.com/office/powerpoint/2010/main" val="20134805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50</a:t>
            </a:fld>
            <a:endParaRPr lang="es-ES_tradnl" dirty="0"/>
          </a:p>
        </p:txBody>
      </p:sp>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0" y="277214"/>
            <a:ext cx="7439980" cy="4980553"/>
          </a:xfrm>
          <a:prstGeom prst="rect">
            <a:avLst/>
          </a:prstGeom>
        </p:spPr>
      </p:pic>
      <p:sp>
        <p:nvSpPr>
          <p:cNvPr id="6" name="Rectángulo 5"/>
          <p:cNvSpPr/>
          <p:nvPr/>
        </p:nvSpPr>
        <p:spPr>
          <a:xfrm>
            <a:off x="2111727" y="1417340"/>
            <a:ext cx="5940660" cy="3477875"/>
          </a:xfrm>
          <a:prstGeom prst="rect">
            <a:avLst/>
          </a:prstGeom>
        </p:spPr>
        <p:txBody>
          <a:bodyPr wrap="square">
            <a:spAutoFit/>
          </a:bodyPr>
          <a:lstStyle/>
          <a:p>
            <a:pPr algn="ctr"/>
            <a:r>
              <a:rPr lang="es-CO" sz="2000" b="1" dirty="0">
                <a:latin typeface="Calibri,Bold"/>
              </a:rPr>
              <a:t>BASADAS EN LA CONTABILIDAD DE CAUSACIÓN.</a:t>
            </a:r>
          </a:p>
          <a:p>
            <a:r>
              <a:rPr lang="es-CO" sz="2000" b="1" dirty="0">
                <a:latin typeface="Calibri,Bold"/>
              </a:rPr>
              <a:t>OBJETIVO: MEJORAR LA CALIDAD DE LA INFORMACIÓN FINANCIERA DE PROPÓSITO GENERAL DE LAS ENTIDADES DEL SECTOR PÚBLICO, LO QUE LLEVA A UNA VALORACIÓN MEJOR INFORMADA DE LAS DECISIONES DE ASIGNACIÓN DE RECURSOS DE LOS GOBIERNOS E IMPLICACIÓN EN LA TRANSPARENCIA Y EN LA RENDICIÓN DE CUENTAS.</a:t>
            </a:r>
            <a:endParaRPr lang="es-CO" sz="2000" dirty="0"/>
          </a:p>
        </p:txBody>
      </p:sp>
    </p:spTree>
    <p:extLst>
      <p:ext uri="{BB962C8B-B14F-4D97-AF65-F5344CB8AC3E}">
        <p14:creationId xmlns:p14="http://schemas.microsoft.com/office/powerpoint/2010/main" val="254763086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51</a:t>
            </a:fld>
            <a:endParaRPr lang="es-ES_tradnl" dirty="0"/>
          </a:p>
        </p:txBody>
      </p:sp>
      <p:sp>
        <p:nvSpPr>
          <p:cNvPr id="9" name="Rectangle 142"/>
          <p:cNvSpPr>
            <a:spLocks noChangeArrowheads="1"/>
          </p:cNvSpPr>
          <p:nvPr/>
        </p:nvSpPr>
        <p:spPr bwMode="auto">
          <a:xfrm>
            <a:off x="787370" y="-41853"/>
            <a:ext cx="7620000" cy="97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200" tIns="38100" rIns="76200" bIns="38100" numCol="1" anchor="ctr" anchorCtr="0" compatLnSpc="1">
            <a:prstTxWarp prst="textNoShape">
              <a:avLst/>
            </a:prstTxWarp>
            <a:spAutoFit/>
          </a:bodyPr>
          <a:lstStyle/>
          <a:p>
            <a:pPr algn="ctr"/>
            <a:br>
              <a:rPr lang="es-CO" altLang="es-CO" sz="500" dirty="0">
                <a:latin typeface="Arial" pitchFamily="34" charset="0"/>
                <a:cs typeface="Arial" pitchFamily="34" charset="0"/>
              </a:rPr>
            </a:br>
            <a:r>
              <a:rPr lang="es-CO" sz="2667" b="1" dirty="0"/>
              <a:t>Normas Internacionales de Contabilidad</a:t>
            </a:r>
          </a:p>
          <a:p>
            <a:pPr algn="ctr"/>
            <a:r>
              <a:rPr lang="es-CO" sz="2667" b="1" dirty="0"/>
              <a:t>para el Sector Público </a:t>
            </a:r>
            <a:r>
              <a:rPr lang="es-CO" altLang="es-CO" sz="2667" b="1" dirty="0">
                <a:latin typeface="Arial" pitchFamily="34" charset="0"/>
                <a:cs typeface="Arial" pitchFamily="34" charset="0"/>
              </a:rPr>
              <a:t>(IPSAS)</a:t>
            </a:r>
          </a:p>
        </p:txBody>
      </p:sp>
      <p:sp>
        <p:nvSpPr>
          <p:cNvPr id="10" name="Rectángulo 9"/>
          <p:cNvSpPr/>
          <p:nvPr/>
        </p:nvSpPr>
        <p:spPr bwMode="auto">
          <a:xfrm>
            <a:off x="866511" y="948943"/>
            <a:ext cx="7425903" cy="948450"/>
          </a:xfrm>
          <a:prstGeom prst="rect">
            <a:avLst/>
          </a:prstGeom>
          <a:solidFill>
            <a:schemeClr val="bg1"/>
          </a:solidFill>
          <a:ln w="9525" cap="flat" cmpd="sng" algn="ctr">
            <a:solidFill>
              <a:schemeClr val="tx1"/>
            </a:solidFill>
            <a:prstDash val="solid"/>
            <a:round/>
            <a:headEnd type="none" w="med" len="med"/>
            <a:tailEnd type="none" w="med" len="med"/>
          </a:ln>
          <a:effectLst>
            <a:glow rad="101600">
              <a:schemeClr val="accent6">
                <a:satMod val="175000"/>
                <a:alpha val="40000"/>
              </a:schemeClr>
            </a:glow>
          </a:effectLst>
        </p:spPr>
        <p:txBody>
          <a:bodyPr vert="horz" wrap="square" lIns="76200" tIns="38100" rIns="76200" bIns="38100" numCol="1" rtlCol="0" anchor="t" anchorCtr="0" compatLnSpc="1">
            <a:prstTxWarp prst="textNoShape">
              <a:avLst/>
            </a:prstTxWarp>
          </a:bodyPr>
          <a:lstStyle/>
          <a:p>
            <a:pPr algn="ctr"/>
            <a:r>
              <a:rPr lang="es-CO" sz="3167" b="1" dirty="0"/>
              <a:t>I P S A S B</a:t>
            </a:r>
          </a:p>
          <a:p>
            <a:pPr algn="ctr"/>
            <a:r>
              <a:rPr lang="es-CO" sz="1833" b="1" dirty="0"/>
              <a:t>(Consejo de Normas Internacionales de Contabilidad del Sector Público)</a:t>
            </a:r>
          </a:p>
        </p:txBody>
      </p:sp>
      <p:sp>
        <p:nvSpPr>
          <p:cNvPr id="11" name="Rectángulo 10"/>
          <p:cNvSpPr/>
          <p:nvPr/>
        </p:nvSpPr>
        <p:spPr>
          <a:xfrm>
            <a:off x="787370" y="1597361"/>
            <a:ext cx="7594630" cy="3516347"/>
          </a:xfrm>
          <a:prstGeom prst="rect">
            <a:avLst/>
          </a:prstGeom>
        </p:spPr>
        <p:txBody>
          <a:bodyPr wrap="square">
            <a:spAutoFit/>
          </a:bodyPr>
          <a:lstStyle/>
          <a:p>
            <a:pPr algn="ctr"/>
            <a:endParaRPr lang="es-CO" sz="2000" b="1" dirty="0"/>
          </a:p>
          <a:p>
            <a:endParaRPr lang="es-CO" sz="2250" b="1" dirty="0"/>
          </a:p>
          <a:p>
            <a:pPr marL="380985" indent="-380985">
              <a:buFont typeface="Wingdings" panose="05000000000000000000" pitchFamily="2" charset="2"/>
              <a:buChar char="ü"/>
            </a:pPr>
            <a:r>
              <a:rPr lang="es-CO" sz="2250" b="1" dirty="0"/>
              <a:t>Reconoce el derecho de las administraciones públicas y de los emisores de normas nacionales a establecer normas contables y directrices para la información financiera en sus jurisdicciones.</a:t>
            </a:r>
            <a:r>
              <a:rPr lang="es-CO" sz="2250" b="1" dirty="0">
                <a:solidFill>
                  <a:srgbClr val="FFFFFF"/>
                </a:solidFill>
                <a:latin typeface="Arial" panose="020B0604020202020204" pitchFamily="34" charset="0"/>
              </a:rPr>
              <a:t>(C de Normas I</a:t>
            </a:r>
          </a:p>
          <a:p>
            <a:pPr marL="380985" indent="-380985">
              <a:buFont typeface="Wingdings" panose="05000000000000000000" pitchFamily="2" charset="2"/>
              <a:buChar char="ü"/>
            </a:pPr>
            <a:r>
              <a:rPr lang="es-CO" sz="2250" b="1" dirty="0"/>
              <a:t>Fomenta la adopción de las NICSP y la armonización de los requisitos nacionales con las NICSP. Se considerará que los estados financieros cumplen con las NICSP sólo si cumplen con todos los requisitos de cada NICSP que les sea aplicable</a:t>
            </a:r>
            <a:r>
              <a:rPr lang="es-CO" sz="2250" b="1" dirty="0">
                <a:latin typeface="Arial" panose="020B0604020202020204" pitchFamily="34" charset="0"/>
              </a:rPr>
              <a:t>.</a:t>
            </a:r>
            <a:endParaRPr lang="es-CO" sz="2333" b="1" dirty="0">
              <a:latin typeface="Arial" panose="020B0604020202020204" pitchFamily="34" charset="0"/>
            </a:endParaRPr>
          </a:p>
        </p:txBody>
      </p:sp>
      <p:sp>
        <p:nvSpPr>
          <p:cNvPr id="12" name="Flecha abajo 11"/>
          <p:cNvSpPr/>
          <p:nvPr/>
        </p:nvSpPr>
        <p:spPr bwMode="auto">
          <a:xfrm>
            <a:off x="3976965" y="2046221"/>
            <a:ext cx="598068" cy="391233"/>
          </a:xfrm>
          <a:prstGeom prst="downArrow">
            <a:avLst/>
          </a:prstGeom>
          <a:solidFill>
            <a:srgbClr val="1B369A"/>
          </a:solidFill>
          <a:ln w="9525" cap="flat" cmpd="sng" algn="ctr">
            <a:solidFill>
              <a:schemeClr val="tx1"/>
            </a:solidFill>
            <a:prstDash val="solid"/>
            <a:round/>
            <a:headEnd type="none" w="med" len="med"/>
            <a:tailEnd type="none" w="med" len="med"/>
          </a:ln>
          <a:effectLst>
            <a:glow rad="63500">
              <a:schemeClr val="accent6">
                <a:satMod val="175000"/>
                <a:alpha val="40000"/>
              </a:schemeClr>
            </a:glow>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spTree>
    <p:extLst>
      <p:ext uri="{BB962C8B-B14F-4D97-AF65-F5344CB8AC3E}">
        <p14:creationId xmlns:p14="http://schemas.microsoft.com/office/powerpoint/2010/main" val="237271621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52</a:t>
            </a:fld>
            <a:endParaRPr lang="es-ES_tradnl" dirty="0"/>
          </a:p>
        </p:txBody>
      </p:sp>
      <p:sp>
        <p:nvSpPr>
          <p:cNvPr id="6" name="1 Rectángulo"/>
          <p:cNvSpPr/>
          <p:nvPr/>
        </p:nvSpPr>
        <p:spPr>
          <a:xfrm>
            <a:off x="4091947" y="1177314"/>
            <a:ext cx="4944549" cy="3836691"/>
          </a:xfrm>
          <a:prstGeom prst="rect">
            <a:avLst/>
          </a:prstGeom>
          <a:solidFill>
            <a:schemeClr val="accent1">
              <a:lumMod val="20000"/>
              <a:lumOff val="80000"/>
            </a:schemeClr>
          </a:solidFill>
          <a:ln>
            <a:solidFill>
              <a:schemeClr val="tx1"/>
            </a:solidFill>
          </a:ln>
          <a:effectLst>
            <a:glow rad="63500">
              <a:schemeClr val="accent6">
                <a:satMod val="175000"/>
                <a:alpha val="40000"/>
              </a:schemeClr>
            </a:glow>
          </a:effectLst>
        </p:spPr>
        <p:txBody>
          <a:bodyPr wrap="square">
            <a:spAutoFit/>
          </a:bodyPr>
          <a:lstStyle/>
          <a:p>
            <a:pPr algn="just"/>
            <a:r>
              <a:rPr lang="es-ES" sz="2333" b="1" dirty="0"/>
              <a:t>A partir de la </a:t>
            </a:r>
            <a:r>
              <a:rPr lang="es-ES" sz="2500" b="1" i="1" u="sng" dirty="0"/>
              <a:t>caracterización de las entidades de gobierno</a:t>
            </a:r>
            <a:r>
              <a:rPr lang="es-ES" sz="2500" b="1" dirty="0"/>
              <a:t> </a:t>
            </a:r>
            <a:r>
              <a:rPr lang="es-ES" sz="2333" b="1" dirty="0"/>
              <a:t>y del contexto en el que operan, establece los usuarios de la información y sus necesidades; los objetivos y las características de la información financiera, así como las bases conceptuales para la definición de los elementos de los estados financieros y los criterios de </a:t>
            </a:r>
            <a:r>
              <a:rPr lang="es-ES" sz="2667" b="1" i="1" u="sng" dirty="0"/>
              <a:t>reconocimiento</a:t>
            </a:r>
            <a:r>
              <a:rPr lang="es-ES" sz="2333" b="1" dirty="0"/>
              <a:t>, </a:t>
            </a:r>
            <a:r>
              <a:rPr lang="es-ES" sz="2667" b="1" i="1" u="sng" dirty="0"/>
              <a:t>medición</a:t>
            </a:r>
            <a:r>
              <a:rPr lang="es-ES" sz="2333" b="1" dirty="0"/>
              <a:t> y </a:t>
            </a:r>
            <a:r>
              <a:rPr lang="es-ES" sz="2667" b="1" i="1" u="sng" dirty="0"/>
              <a:t>revelación</a:t>
            </a:r>
          </a:p>
        </p:txBody>
      </p:sp>
      <p:sp>
        <p:nvSpPr>
          <p:cNvPr id="7" name="13 Rectángulo"/>
          <p:cNvSpPr/>
          <p:nvPr/>
        </p:nvSpPr>
        <p:spPr>
          <a:xfrm>
            <a:off x="791580" y="2545366"/>
            <a:ext cx="2520280" cy="2400657"/>
          </a:xfrm>
          <a:prstGeom prst="rect">
            <a:avLst/>
          </a:prstGeom>
        </p:spPr>
        <p:txBody>
          <a:bodyPr wrap="square">
            <a:spAutoFit/>
          </a:bodyPr>
          <a:lstStyle/>
          <a:p>
            <a:pPr algn="ctr"/>
            <a:r>
              <a:rPr lang="es-ES" sz="3000" b="1" dirty="0"/>
              <a:t>TIENE COMO REFERENTE EL MARCO CONCEPTUAL DE  </a:t>
            </a:r>
            <a:r>
              <a:rPr lang="es-ES" sz="3000" b="1" i="1" u="sng" dirty="0">
                <a:solidFill>
                  <a:srgbClr val="002060"/>
                </a:solidFill>
              </a:rPr>
              <a:t>I P S A S B</a:t>
            </a:r>
          </a:p>
        </p:txBody>
      </p:sp>
      <p:sp>
        <p:nvSpPr>
          <p:cNvPr id="11" name="3 Rectángulo"/>
          <p:cNvSpPr/>
          <p:nvPr/>
        </p:nvSpPr>
        <p:spPr>
          <a:xfrm>
            <a:off x="663508" y="1230061"/>
            <a:ext cx="3548452" cy="502766"/>
          </a:xfrm>
          <a:prstGeom prst="rect">
            <a:avLst/>
          </a:prstGeom>
        </p:spPr>
        <p:txBody>
          <a:bodyPr wrap="square">
            <a:spAutoFit/>
          </a:bodyPr>
          <a:lstStyle/>
          <a:p>
            <a:r>
              <a:rPr lang="es-ES" sz="2667" b="1" dirty="0">
                <a:solidFill>
                  <a:schemeClr val="accent6">
                    <a:lumMod val="75000"/>
                  </a:schemeClr>
                </a:solidFill>
                <a:effectLst>
                  <a:outerShdw blurRad="38100" dist="38100" dir="2700000" algn="tl">
                    <a:srgbClr val="000000">
                      <a:alpha val="43137"/>
                    </a:srgbClr>
                  </a:outerShdw>
                </a:effectLst>
              </a:rPr>
              <a:t>MARCO CONCEPTUAL </a:t>
            </a:r>
          </a:p>
        </p:txBody>
      </p:sp>
      <p:sp>
        <p:nvSpPr>
          <p:cNvPr id="13" name="Rectángulo 12"/>
          <p:cNvSpPr/>
          <p:nvPr/>
        </p:nvSpPr>
        <p:spPr>
          <a:xfrm>
            <a:off x="762000" y="37187"/>
            <a:ext cx="7620000" cy="810350"/>
          </a:xfrm>
          <a:prstGeom prst="rect">
            <a:avLst/>
          </a:prstGeom>
        </p:spPr>
        <p:txBody>
          <a:bodyPr wrap="square">
            <a:spAutoFit/>
          </a:bodyPr>
          <a:lstStyle/>
          <a:p>
            <a:pPr algn="ctr"/>
            <a:r>
              <a:rPr lang="es-ES" sz="2333" b="1" dirty="0">
                <a:solidFill>
                  <a:schemeClr val="bg1"/>
                </a:solidFill>
                <a:latin typeface="Arial" panose="020B0604020202020204" pitchFamily="34" charset="0"/>
                <a:cs typeface="Arial" panose="020B0604020202020204" pitchFamily="34" charset="0"/>
              </a:rPr>
              <a:t>PRINCIPALES ASPECTOS DEL MARCO NORMATIVO</a:t>
            </a:r>
            <a:br>
              <a:rPr lang="es-ES" sz="2333" b="1" dirty="0">
                <a:solidFill>
                  <a:schemeClr val="bg1"/>
                </a:solidFill>
                <a:latin typeface="Arial" panose="020B0604020202020204" pitchFamily="34" charset="0"/>
                <a:cs typeface="Arial" panose="020B0604020202020204" pitchFamily="34" charset="0"/>
              </a:rPr>
            </a:br>
            <a:r>
              <a:rPr lang="es-ES" sz="2333" b="1" dirty="0">
                <a:solidFill>
                  <a:schemeClr val="bg1"/>
                </a:solidFill>
                <a:latin typeface="Arial" panose="020B0604020202020204" pitchFamily="34" charset="0"/>
                <a:cs typeface="Arial" panose="020B0604020202020204" pitchFamily="34" charset="0"/>
              </a:rPr>
              <a:t>PARA ENTIDADES DE GOBIERNO</a:t>
            </a:r>
            <a:endParaRPr lang="es-CO" sz="2333" dirty="0">
              <a:solidFill>
                <a:schemeClr val="bg1"/>
              </a:solidFill>
            </a:endParaRPr>
          </a:p>
        </p:txBody>
      </p:sp>
      <p:sp>
        <p:nvSpPr>
          <p:cNvPr id="14" name="Flecha abajo 13"/>
          <p:cNvSpPr/>
          <p:nvPr/>
        </p:nvSpPr>
        <p:spPr bwMode="auto">
          <a:xfrm>
            <a:off x="1631674" y="1785124"/>
            <a:ext cx="822338" cy="772343"/>
          </a:xfrm>
          <a:prstGeom prst="downArrow">
            <a:avLst/>
          </a:prstGeom>
          <a:solidFill>
            <a:srgbClr val="7030A0"/>
          </a:solidFill>
          <a:ln w="9525" cap="flat" cmpd="sng" algn="ctr">
            <a:solidFill>
              <a:srgbClr val="FFFF00"/>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sp>
        <p:nvSpPr>
          <p:cNvPr id="15" name="Flecha abajo 14"/>
          <p:cNvSpPr/>
          <p:nvPr/>
        </p:nvSpPr>
        <p:spPr bwMode="auto">
          <a:xfrm rot="16200000">
            <a:off x="3303182" y="3088849"/>
            <a:ext cx="540060" cy="797444"/>
          </a:xfrm>
          <a:prstGeom prst="downArrow">
            <a:avLst>
              <a:gd name="adj1" fmla="val 50000"/>
              <a:gd name="adj2" fmla="val 37195"/>
            </a:avLst>
          </a:prstGeom>
          <a:solidFill>
            <a:srgbClr val="7030A0"/>
          </a:solidFill>
          <a:ln w="9525" cap="flat" cmpd="sng" algn="ctr">
            <a:solidFill>
              <a:srgbClr val="FFFF00"/>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spTree>
    <p:extLst>
      <p:ext uri="{BB962C8B-B14F-4D97-AF65-F5344CB8AC3E}">
        <p14:creationId xmlns:p14="http://schemas.microsoft.com/office/powerpoint/2010/main" val="327114017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heel(1)">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p:bldP spid="14" grpId="0" animBg="1"/>
      <p:bldP spid="1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8"/>
          </p:nvPr>
        </p:nvSpPr>
        <p:spPr/>
        <p:txBody>
          <a:bodyPr/>
          <a:lstStyle/>
          <a:p>
            <a:endParaRPr lang="es-CO"/>
          </a:p>
        </p:txBody>
      </p:sp>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53</a:t>
            </a:fld>
            <a:endParaRPr lang="es-ES_tradnl" dirty="0"/>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1" y="678388"/>
            <a:ext cx="7620000" cy="5119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2667000" y="37187"/>
            <a:ext cx="3810000" cy="605422"/>
          </a:xfrm>
          <a:prstGeom prst="rect">
            <a:avLst/>
          </a:prstGeom>
        </p:spPr>
        <p:txBody>
          <a:bodyPr>
            <a:spAutoFit/>
          </a:bodyPr>
          <a:lstStyle/>
          <a:p>
            <a:pPr algn="ctr"/>
            <a:r>
              <a:rPr lang="es-CO" sz="1667" b="1" dirty="0">
                <a:latin typeface="Arial,Bold"/>
              </a:rPr>
              <a:t>Listado de NICSP</a:t>
            </a:r>
          </a:p>
          <a:p>
            <a:pPr algn="ctr"/>
            <a:r>
              <a:rPr lang="es-CO" sz="1667" b="1" dirty="0">
                <a:latin typeface="Arial" panose="020B0604020202020204" pitchFamily="34" charset="0"/>
              </a:rPr>
              <a:t>Marco Conceptual</a:t>
            </a:r>
          </a:p>
        </p:txBody>
      </p:sp>
    </p:spTree>
    <p:extLst>
      <p:ext uri="{BB962C8B-B14F-4D97-AF65-F5344CB8AC3E}">
        <p14:creationId xmlns:p14="http://schemas.microsoft.com/office/powerpoint/2010/main" val="32265112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54</a:t>
            </a:fld>
            <a:endParaRPr lang="es-ES_tradnl" dirty="0"/>
          </a:p>
        </p:txBody>
      </p:sp>
      <p:pic>
        <p:nvPicPr>
          <p:cNvPr id="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 y="157200"/>
            <a:ext cx="7537333"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005025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55</a:t>
            </a:fld>
            <a:endParaRPr lang="es-ES_tradnl" dirty="0"/>
          </a:p>
        </p:txBody>
      </p:sp>
      <p:graphicFrame>
        <p:nvGraphicFramePr>
          <p:cNvPr id="2" name="Tabla 1"/>
          <p:cNvGraphicFramePr>
            <a:graphicFrameLocks noGrp="1"/>
          </p:cNvGraphicFramePr>
          <p:nvPr/>
        </p:nvGraphicFramePr>
        <p:xfrm>
          <a:off x="911594" y="397226"/>
          <a:ext cx="7380821" cy="4784703"/>
        </p:xfrm>
        <a:graphic>
          <a:graphicData uri="http://schemas.openxmlformats.org/drawingml/2006/table">
            <a:tbl>
              <a:tblPr firstRow="1" firstCol="1" bandRow="1">
                <a:tableStyleId>{5C22544A-7EE6-4342-B048-85BDC9FD1C3A}</a:tableStyleId>
              </a:tblPr>
              <a:tblGrid>
                <a:gridCol w="1635424">
                  <a:extLst>
                    <a:ext uri="{9D8B030D-6E8A-4147-A177-3AD203B41FA5}">
                      <a16:colId xmlns:a16="http://schemas.microsoft.com/office/drawing/2014/main" val="20000"/>
                    </a:ext>
                  </a:extLst>
                </a:gridCol>
                <a:gridCol w="5745397">
                  <a:extLst>
                    <a:ext uri="{9D8B030D-6E8A-4147-A177-3AD203B41FA5}">
                      <a16:colId xmlns:a16="http://schemas.microsoft.com/office/drawing/2014/main" val="20001"/>
                    </a:ext>
                  </a:extLst>
                </a:gridCol>
              </a:tblGrid>
              <a:tr h="942515">
                <a:tc>
                  <a:txBody>
                    <a:bodyPr/>
                    <a:lstStyle/>
                    <a:p>
                      <a:pPr>
                        <a:lnSpc>
                          <a:spcPct val="107000"/>
                        </a:lnSpc>
                        <a:spcAft>
                          <a:spcPts val="0"/>
                        </a:spcAft>
                      </a:pPr>
                      <a:endParaRPr lang="es-CO" sz="2300" b="1" dirty="0">
                        <a:solidFill>
                          <a:schemeClr val="tx1"/>
                        </a:solidFill>
                        <a:effectLst/>
                      </a:endParaRPr>
                    </a:p>
                    <a:p>
                      <a:pPr>
                        <a:lnSpc>
                          <a:spcPct val="107000"/>
                        </a:lnSpc>
                        <a:spcAft>
                          <a:spcPts val="0"/>
                        </a:spcAft>
                      </a:pPr>
                      <a:r>
                        <a:rPr lang="es-CO" sz="2300" b="1" dirty="0">
                          <a:solidFill>
                            <a:schemeClr val="tx1"/>
                          </a:solidFill>
                          <a:effectLst/>
                        </a:rPr>
                        <a:t>Codificación</a:t>
                      </a:r>
                      <a:endParaRPr lang="es-CO" sz="2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gn="ctr">
                        <a:lnSpc>
                          <a:spcPct val="107000"/>
                        </a:lnSpc>
                        <a:spcAft>
                          <a:spcPts val="0"/>
                        </a:spcAft>
                      </a:pPr>
                      <a:endParaRPr lang="es-CO" sz="2300" b="1" dirty="0">
                        <a:solidFill>
                          <a:schemeClr val="tx1"/>
                        </a:solidFill>
                        <a:effectLst/>
                      </a:endParaRPr>
                    </a:p>
                    <a:p>
                      <a:pPr algn="ctr">
                        <a:lnSpc>
                          <a:spcPct val="107000"/>
                        </a:lnSpc>
                        <a:spcAft>
                          <a:spcPts val="0"/>
                        </a:spcAft>
                      </a:pPr>
                      <a:r>
                        <a:rPr lang="es-CO" sz="2300" b="1" dirty="0">
                          <a:solidFill>
                            <a:schemeClr val="tx1"/>
                          </a:solidFill>
                          <a:effectLst/>
                        </a:rPr>
                        <a:t>Descripción</a:t>
                      </a:r>
                      <a:endParaRPr lang="es-CO" sz="2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10000"/>
                  </a:ext>
                </a:extLst>
              </a:tr>
              <a:tr h="477478">
                <a:tc>
                  <a:txBody>
                    <a:bodyPr/>
                    <a:lstStyle/>
                    <a:p>
                      <a:pPr>
                        <a:lnSpc>
                          <a:spcPct val="107000"/>
                        </a:lnSpc>
                        <a:spcAft>
                          <a:spcPts val="0"/>
                        </a:spcAft>
                      </a:pPr>
                      <a:r>
                        <a:rPr lang="es-CO" sz="2300" b="1" dirty="0">
                          <a:solidFill>
                            <a:schemeClr val="tx1"/>
                          </a:solidFill>
                          <a:effectLst/>
                        </a:rPr>
                        <a:t>NICSP 32</a:t>
                      </a:r>
                      <a:endParaRPr lang="es-CO" sz="2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es-CO" sz="2200" b="1" dirty="0">
                          <a:effectLst/>
                        </a:rPr>
                        <a:t>Concesiones (APP)</a:t>
                      </a:r>
                      <a:endParaRPr lang="es-CO"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10001"/>
                  </a:ext>
                </a:extLst>
              </a:tr>
              <a:tr h="753123">
                <a:tc>
                  <a:txBody>
                    <a:bodyPr/>
                    <a:lstStyle/>
                    <a:p>
                      <a:pPr>
                        <a:lnSpc>
                          <a:spcPct val="107000"/>
                        </a:lnSpc>
                        <a:spcAft>
                          <a:spcPts val="0"/>
                        </a:spcAft>
                      </a:pPr>
                      <a:r>
                        <a:rPr lang="es-CO" sz="2300" b="1" dirty="0">
                          <a:solidFill>
                            <a:schemeClr val="tx1"/>
                          </a:solidFill>
                          <a:effectLst/>
                        </a:rPr>
                        <a:t>NICSP 33</a:t>
                      </a:r>
                      <a:endParaRPr lang="es-CO" sz="2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es-CO" sz="2200" b="1" dirty="0">
                          <a:effectLst/>
                        </a:rPr>
                        <a:t>Adopción por primera vez de las IPSAS base devengada</a:t>
                      </a:r>
                      <a:endParaRPr lang="es-CO"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10002"/>
                  </a:ext>
                </a:extLst>
              </a:tr>
              <a:tr h="477478">
                <a:tc>
                  <a:txBody>
                    <a:bodyPr/>
                    <a:lstStyle/>
                    <a:p>
                      <a:pPr>
                        <a:lnSpc>
                          <a:spcPct val="107000"/>
                        </a:lnSpc>
                        <a:spcAft>
                          <a:spcPts val="0"/>
                        </a:spcAft>
                      </a:pPr>
                      <a:r>
                        <a:rPr lang="es-CO" sz="2300" b="1" dirty="0">
                          <a:solidFill>
                            <a:schemeClr val="tx1"/>
                          </a:solidFill>
                          <a:effectLst/>
                        </a:rPr>
                        <a:t>NICSP 34</a:t>
                      </a:r>
                      <a:endParaRPr lang="es-CO" sz="2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es-CO" sz="2200" b="1" dirty="0">
                          <a:effectLst/>
                        </a:rPr>
                        <a:t>Estados financieros individuales </a:t>
                      </a:r>
                      <a:endParaRPr lang="es-CO"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10003"/>
                  </a:ext>
                </a:extLst>
              </a:tr>
              <a:tr h="477478">
                <a:tc>
                  <a:txBody>
                    <a:bodyPr/>
                    <a:lstStyle/>
                    <a:p>
                      <a:pPr>
                        <a:lnSpc>
                          <a:spcPct val="107000"/>
                        </a:lnSpc>
                        <a:spcAft>
                          <a:spcPts val="0"/>
                        </a:spcAft>
                      </a:pPr>
                      <a:r>
                        <a:rPr lang="es-CO" sz="2300" b="1" dirty="0">
                          <a:solidFill>
                            <a:schemeClr val="tx1"/>
                          </a:solidFill>
                          <a:effectLst/>
                        </a:rPr>
                        <a:t>NICSP 35</a:t>
                      </a:r>
                      <a:endParaRPr lang="es-CO" sz="2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es-CO" sz="2200" b="1" dirty="0">
                          <a:effectLst/>
                        </a:rPr>
                        <a:t>Estados Financieros Consolidados</a:t>
                      </a:r>
                      <a:endParaRPr lang="es-CO"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10004"/>
                  </a:ext>
                </a:extLst>
              </a:tr>
              <a:tr h="477478">
                <a:tc>
                  <a:txBody>
                    <a:bodyPr/>
                    <a:lstStyle/>
                    <a:p>
                      <a:pPr>
                        <a:lnSpc>
                          <a:spcPct val="107000"/>
                        </a:lnSpc>
                        <a:spcAft>
                          <a:spcPts val="0"/>
                        </a:spcAft>
                      </a:pPr>
                      <a:r>
                        <a:rPr lang="es-CO" sz="2300" b="1" dirty="0">
                          <a:solidFill>
                            <a:schemeClr val="tx1"/>
                          </a:solidFill>
                          <a:effectLst/>
                        </a:rPr>
                        <a:t>NICSP 36</a:t>
                      </a:r>
                      <a:endParaRPr lang="es-CO" sz="2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es-CO" sz="2200" b="1" dirty="0">
                          <a:effectLst/>
                        </a:rPr>
                        <a:t>Inversiones en asociadas y negocios conjuntos</a:t>
                      </a:r>
                      <a:endParaRPr lang="es-CO"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10005"/>
                  </a:ext>
                </a:extLst>
              </a:tr>
              <a:tr h="477478">
                <a:tc>
                  <a:txBody>
                    <a:bodyPr/>
                    <a:lstStyle/>
                    <a:p>
                      <a:pPr>
                        <a:lnSpc>
                          <a:spcPct val="107000"/>
                        </a:lnSpc>
                        <a:spcAft>
                          <a:spcPts val="0"/>
                        </a:spcAft>
                      </a:pPr>
                      <a:r>
                        <a:rPr lang="es-CO" sz="2300" b="1" dirty="0">
                          <a:solidFill>
                            <a:schemeClr val="tx1"/>
                          </a:solidFill>
                          <a:effectLst/>
                        </a:rPr>
                        <a:t>NICSP 37</a:t>
                      </a:r>
                      <a:endParaRPr lang="es-CO" sz="2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es-CO" sz="2200" b="1" dirty="0">
                          <a:effectLst/>
                        </a:rPr>
                        <a:t>Acuerdos Conjuntos </a:t>
                      </a:r>
                      <a:endParaRPr lang="es-CO"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10006"/>
                  </a:ext>
                </a:extLst>
              </a:tr>
              <a:tr h="477478">
                <a:tc>
                  <a:txBody>
                    <a:bodyPr/>
                    <a:lstStyle/>
                    <a:p>
                      <a:pPr>
                        <a:lnSpc>
                          <a:spcPct val="107000"/>
                        </a:lnSpc>
                        <a:spcAft>
                          <a:spcPts val="0"/>
                        </a:spcAft>
                      </a:pPr>
                      <a:r>
                        <a:rPr lang="es-CO" sz="2300" b="1" dirty="0">
                          <a:solidFill>
                            <a:schemeClr val="tx1"/>
                          </a:solidFill>
                          <a:effectLst/>
                        </a:rPr>
                        <a:t>NICSP 38</a:t>
                      </a:r>
                      <a:endParaRPr lang="es-CO" sz="2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es-CO" sz="2200" b="1" dirty="0">
                          <a:effectLst/>
                        </a:rPr>
                        <a:t>Revelación de participaciones en otras entidades </a:t>
                      </a:r>
                      <a:endParaRPr lang="es-CO"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640864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56</a:t>
            </a:fld>
            <a:endParaRPr lang="es-ES_tradnl" dirty="0"/>
          </a:p>
        </p:txBody>
      </p:sp>
      <p:sp>
        <p:nvSpPr>
          <p:cNvPr id="6" name="Title 1"/>
          <p:cNvSpPr txBox="1">
            <a:spLocks/>
          </p:cNvSpPr>
          <p:nvPr/>
        </p:nvSpPr>
        <p:spPr>
          <a:xfrm>
            <a:off x="381000" y="457200"/>
            <a:ext cx="7543800" cy="533400"/>
          </a:xfrm>
          <a:prstGeom prst="rect">
            <a:avLst/>
          </a:prstGeom>
        </p:spPr>
        <p:txBody>
          <a:bodyPr/>
          <a:lstStyle>
            <a:lvl1pPr algn="l" rtl="0" eaLnBrk="1" fontAlgn="base" hangingPunct="1">
              <a:spcBef>
                <a:spcPct val="0"/>
              </a:spcBef>
              <a:spcAft>
                <a:spcPct val="0"/>
              </a:spcAft>
              <a:defRPr sz="3200" b="1" baseline="0">
                <a:solidFill>
                  <a:schemeClr val="bg1"/>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endParaRPr lang="de-CH" kern="0" dirty="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3728" y="-19664"/>
            <a:ext cx="7056784" cy="5734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97" y="2371234"/>
            <a:ext cx="2016223" cy="2117851"/>
          </a:xfrm>
          <a:prstGeom prst="rect">
            <a:avLst/>
          </a:prstGeom>
          <a:effectLst>
            <a:glow rad="63500">
              <a:schemeClr val="accent6">
                <a:satMod val="175000"/>
                <a:alpha val="40000"/>
              </a:schemeClr>
            </a:glow>
          </a:effectLst>
        </p:spPr>
      </p:pic>
      <p:sp>
        <p:nvSpPr>
          <p:cNvPr id="7" name="Rectángulo 5"/>
          <p:cNvSpPr/>
          <p:nvPr/>
        </p:nvSpPr>
        <p:spPr>
          <a:xfrm>
            <a:off x="35496" y="2415287"/>
            <a:ext cx="1944216" cy="1954381"/>
          </a:xfrm>
          <a:prstGeom prst="rect">
            <a:avLst/>
          </a:prstGeom>
        </p:spPr>
        <p:txBody>
          <a:bodyPr wrap="square">
            <a:spAutoFit/>
          </a:bodyPr>
          <a:lstStyle/>
          <a:p>
            <a:pPr algn="l"/>
            <a:r>
              <a:rPr lang="pt-BR" sz="2500" b="1" i="1" dirty="0">
                <a:latin typeface="Calibri,BoldItalic"/>
              </a:rPr>
              <a:t> </a:t>
            </a:r>
            <a:r>
              <a:rPr lang="pt-BR" sz="1200" b="1" i="1" u="sng" dirty="0">
                <a:latin typeface="Calibri,BoldItalic"/>
              </a:rPr>
              <a:t>I</a:t>
            </a:r>
            <a:r>
              <a:rPr lang="pt-BR" sz="1200" b="1" i="1" dirty="0">
                <a:latin typeface="Calibri,BoldItalic"/>
              </a:rPr>
              <a:t>     </a:t>
            </a:r>
            <a:r>
              <a:rPr lang="pt-BR" sz="1200" b="1" dirty="0">
                <a:latin typeface="Calibri,Bold"/>
              </a:rPr>
              <a:t>n t e r n a t i o n a l</a:t>
            </a:r>
          </a:p>
          <a:p>
            <a:pPr algn="l"/>
            <a:endParaRPr lang="pt-BR" sz="1200" b="1" dirty="0">
              <a:latin typeface="Calibri,Bold"/>
            </a:endParaRPr>
          </a:p>
          <a:p>
            <a:pPr algn="l"/>
            <a:r>
              <a:rPr lang="es-CO" sz="1200" b="1" i="1" dirty="0">
                <a:latin typeface="Calibri,BoldItalic"/>
              </a:rPr>
              <a:t> </a:t>
            </a:r>
            <a:r>
              <a:rPr lang="pl-PL" sz="1200" b="1" i="1" u="sng" dirty="0">
                <a:latin typeface="Calibri,BoldItalic"/>
              </a:rPr>
              <a:t>P</a:t>
            </a:r>
            <a:r>
              <a:rPr lang="pl-PL" sz="1200" b="1" i="1" dirty="0">
                <a:latin typeface="Calibri,BoldItalic"/>
              </a:rPr>
              <a:t> </a:t>
            </a:r>
            <a:r>
              <a:rPr lang="en-US" sz="1200" b="1" i="1" dirty="0">
                <a:latin typeface="Calibri,BoldItalic"/>
              </a:rPr>
              <a:t>   </a:t>
            </a:r>
            <a:r>
              <a:rPr lang="pl-PL" sz="1200" b="1" dirty="0">
                <a:latin typeface="Calibri,Bold"/>
              </a:rPr>
              <a:t>u b l i c</a:t>
            </a:r>
            <a:endParaRPr lang="en-US" sz="1200" b="1" dirty="0">
              <a:latin typeface="Calibri,Bold"/>
            </a:endParaRPr>
          </a:p>
          <a:p>
            <a:pPr algn="l"/>
            <a:endParaRPr lang="pl-PL"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e c t o r</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A</a:t>
            </a:r>
            <a:r>
              <a:rPr lang="pt-BR" sz="1200" b="1" i="1" dirty="0">
                <a:latin typeface="Calibri,BoldItalic"/>
              </a:rPr>
              <a:t>    </a:t>
            </a:r>
            <a:r>
              <a:rPr lang="pt-BR" sz="1200" b="1" dirty="0">
                <a:latin typeface="Calibri,Bold"/>
              </a:rPr>
              <a:t>c </a:t>
            </a:r>
            <a:r>
              <a:rPr lang="pt-BR" sz="1200" b="1" dirty="0" err="1">
                <a:latin typeface="Calibri,Bold"/>
              </a:rPr>
              <a:t>c</a:t>
            </a:r>
            <a:r>
              <a:rPr lang="pt-BR" sz="1200" b="1" dirty="0">
                <a:latin typeface="Calibri,Bold"/>
              </a:rPr>
              <a:t> o u n t i n g</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t a n d a r d s</a:t>
            </a:r>
            <a:endParaRPr lang="es-CO" sz="1200" b="1" dirty="0"/>
          </a:p>
        </p:txBody>
      </p:sp>
    </p:spTree>
    <p:extLst>
      <p:ext uri="{BB962C8B-B14F-4D97-AF65-F5344CB8AC3E}">
        <p14:creationId xmlns:p14="http://schemas.microsoft.com/office/powerpoint/2010/main" val="38215852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57</a:t>
            </a:fld>
            <a:endParaRPr lang="es-ES_tradn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05261" y="-9525"/>
            <a:ext cx="6941368"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97" y="2209428"/>
            <a:ext cx="2016223" cy="2117851"/>
          </a:xfrm>
          <a:prstGeom prst="rect">
            <a:avLst/>
          </a:prstGeom>
          <a:effectLst>
            <a:glow rad="63500">
              <a:schemeClr val="accent6">
                <a:satMod val="175000"/>
                <a:alpha val="40000"/>
              </a:schemeClr>
            </a:glow>
          </a:effectLst>
        </p:spPr>
      </p:pic>
      <p:sp>
        <p:nvSpPr>
          <p:cNvPr id="8" name="Rectángulo 5"/>
          <p:cNvSpPr/>
          <p:nvPr/>
        </p:nvSpPr>
        <p:spPr>
          <a:xfrm>
            <a:off x="35496" y="2209428"/>
            <a:ext cx="1944216" cy="1954381"/>
          </a:xfrm>
          <a:prstGeom prst="rect">
            <a:avLst/>
          </a:prstGeom>
        </p:spPr>
        <p:txBody>
          <a:bodyPr wrap="square">
            <a:spAutoFit/>
          </a:bodyPr>
          <a:lstStyle/>
          <a:p>
            <a:pPr algn="l"/>
            <a:r>
              <a:rPr lang="pt-BR" sz="2500" b="1" i="1" dirty="0">
                <a:latin typeface="Calibri,BoldItalic"/>
              </a:rPr>
              <a:t> </a:t>
            </a:r>
            <a:r>
              <a:rPr lang="pt-BR" sz="1200" b="1" i="1" u="sng" dirty="0">
                <a:latin typeface="Calibri,BoldItalic"/>
              </a:rPr>
              <a:t>I</a:t>
            </a:r>
            <a:r>
              <a:rPr lang="pt-BR" sz="1200" b="1" i="1" dirty="0">
                <a:latin typeface="Calibri,BoldItalic"/>
              </a:rPr>
              <a:t>     </a:t>
            </a:r>
            <a:r>
              <a:rPr lang="pt-BR" sz="1200" b="1" dirty="0">
                <a:latin typeface="Calibri,Bold"/>
              </a:rPr>
              <a:t>n t e r n a t i o n a l</a:t>
            </a:r>
          </a:p>
          <a:p>
            <a:pPr algn="l"/>
            <a:endParaRPr lang="pt-BR" sz="1200" b="1" dirty="0">
              <a:latin typeface="Calibri,Bold"/>
            </a:endParaRPr>
          </a:p>
          <a:p>
            <a:pPr algn="l"/>
            <a:r>
              <a:rPr lang="es-CO" sz="1200" b="1" i="1" dirty="0">
                <a:latin typeface="Calibri,BoldItalic"/>
              </a:rPr>
              <a:t> </a:t>
            </a:r>
            <a:r>
              <a:rPr lang="pl-PL" sz="1200" b="1" i="1" u="sng" dirty="0">
                <a:latin typeface="Calibri,BoldItalic"/>
              </a:rPr>
              <a:t>P</a:t>
            </a:r>
            <a:r>
              <a:rPr lang="pl-PL" sz="1200" b="1" i="1" dirty="0">
                <a:latin typeface="Calibri,BoldItalic"/>
              </a:rPr>
              <a:t> </a:t>
            </a:r>
            <a:r>
              <a:rPr lang="en-US" sz="1200" b="1" i="1" dirty="0">
                <a:latin typeface="Calibri,BoldItalic"/>
              </a:rPr>
              <a:t>   </a:t>
            </a:r>
            <a:r>
              <a:rPr lang="pl-PL" sz="1200" b="1" dirty="0">
                <a:latin typeface="Calibri,Bold"/>
              </a:rPr>
              <a:t>u b l i c</a:t>
            </a:r>
            <a:endParaRPr lang="en-US" sz="1200" b="1" dirty="0">
              <a:latin typeface="Calibri,Bold"/>
            </a:endParaRPr>
          </a:p>
          <a:p>
            <a:pPr algn="l"/>
            <a:endParaRPr lang="pl-PL"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e c t o r</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A</a:t>
            </a:r>
            <a:r>
              <a:rPr lang="pt-BR" sz="1200" b="1" i="1" dirty="0">
                <a:latin typeface="Calibri,BoldItalic"/>
              </a:rPr>
              <a:t>    </a:t>
            </a:r>
            <a:r>
              <a:rPr lang="pt-BR" sz="1200" b="1" dirty="0">
                <a:latin typeface="Calibri,Bold"/>
              </a:rPr>
              <a:t>c </a:t>
            </a:r>
            <a:r>
              <a:rPr lang="pt-BR" sz="1200" b="1" dirty="0" err="1">
                <a:latin typeface="Calibri,Bold"/>
              </a:rPr>
              <a:t>c</a:t>
            </a:r>
            <a:r>
              <a:rPr lang="pt-BR" sz="1200" b="1" dirty="0">
                <a:latin typeface="Calibri,Bold"/>
              </a:rPr>
              <a:t> o u n t i n g</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t a n d a r d s</a:t>
            </a:r>
            <a:endParaRPr lang="es-CO" sz="1200" b="1" dirty="0"/>
          </a:p>
        </p:txBody>
      </p:sp>
    </p:spTree>
    <p:extLst>
      <p:ext uri="{BB962C8B-B14F-4D97-AF65-F5344CB8AC3E}">
        <p14:creationId xmlns:p14="http://schemas.microsoft.com/office/powerpoint/2010/main" val="211508420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58</a:t>
            </a:fld>
            <a:endParaRPr lang="es-ES_tradn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62278" y="15224"/>
            <a:ext cx="6660232"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529" y="2371234"/>
            <a:ext cx="2016223" cy="2117851"/>
          </a:xfrm>
          <a:prstGeom prst="rect">
            <a:avLst/>
          </a:prstGeom>
          <a:effectLst>
            <a:glow rad="63500">
              <a:schemeClr val="accent6">
                <a:satMod val="175000"/>
                <a:alpha val="40000"/>
              </a:schemeClr>
            </a:glow>
          </a:effectLst>
        </p:spPr>
      </p:pic>
      <p:sp>
        <p:nvSpPr>
          <p:cNvPr id="6" name="Rectángulo 5"/>
          <p:cNvSpPr/>
          <p:nvPr/>
        </p:nvSpPr>
        <p:spPr>
          <a:xfrm>
            <a:off x="395536" y="2371234"/>
            <a:ext cx="1944216" cy="1954381"/>
          </a:xfrm>
          <a:prstGeom prst="rect">
            <a:avLst/>
          </a:prstGeom>
        </p:spPr>
        <p:txBody>
          <a:bodyPr wrap="square">
            <a:spAutoFit/>
          </a:bodyPr>
          <a:lstStyle/>
          <a:p>
            <a:pPr algn="l"/>
            <a:r>
              <a:rPr lang="pt-BR" sz="2500" b="1" i="1" dirty="0">
                <a:latin typeface="Calibri,BoldItalic"/>
              </a:rPr>
              <a:t> </a:t>
            </a:r>
            <a:r>
              <a:rPr lang="pt-BR" sz="1200" b="1" i="1" u="sng" dirty="0">
                <a:latin typeface="Calibri,BoldItalic"/>
              </a:rPr>
              <a:t>I</a:t>
            </a:r>
            <a:r>
              <a:rPr lang="pt-BR" sz="1200" b="1" i="1" dirty="0">
                <a:latin typeface="Calibri,BoldItalic"/>
              </a:rPr>
              <a:t>     </a:t>
            </a:r>
            <a:r>
              <a:rPr lang="pt-BR" sz="1200" b="1" dirty="0">
                <a:latin typeface="Calibri,Bold"/>
              </a:rPr>
              <a:t>n t e r n a t i o n a l</a:t>
            </a:r>
          </a:p>
          <a:p>
            <a:pPr algn="l"/>
            <a:endParaRPr lang="pt-BR" sz="1200" b="1" dirty="0">
              <a:latin typeface="Calibri,Bold"/>
            </a:endParaRPr>
          </a:p>
          <a:p>
            <a:pPr algn="l"/>
            <a:r>
              <a:rPr lang="es-CO" sz="1200" b="1" i="1" dirty="0">
                <a:latin typeface="Calibri,BoldItalic"/>
              </a:rPr>
              <a:t> </a:t>
            </a:r>
            <a:r>
              <a:rPr lang="pl-PL" sz="1200" b="1" i="1" u="sng" dirty="0">
                <a:latin typeface="Calibri,BoldItalic"/>
              </a:rPr>
              <a:t>P</a:t>
            </a:r>
            <a:r>
              <a:rPr lang="pl-PL" sz="1200" b="1" i="1" dirty="0">
                <a:latin typeface="Calibri,BoldItalic"/>
              </a:rPr>
              <a:t> </a:t>
            </a:r>
            <a:r>
              <a:rPr lang="en-US" sz="1200" b="1" i="1" dirty="0">
                <a:latin typeface="Calibri,BoldItalic"/>
              </a:rPr>
              <a:t>   </a:t>
            </a:r>
            <a:r>
              <a:rPr lang="pl-PL" sz="1200" b="1" dirty="0">
                <a:latin typeface="Calibri,Bold"/>
              </a:rPr>
              <a:t>u b l i c</a:t>
            </a:r>
            <a:endParaRPr lang="en-US" sz="1200" b="1" dirty="0">
              <a:latin typeface="Calibri,Bold"/>
            </a:endParaRPr>
          </a:p>
          <a:p>
            <a:pPr algn="l"/>
            <a:endParaRPr lang="pl-PL"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e c t o r</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A</a:t>
            </a:r>
            <a:r>
              <a:rPr lang="pt-BR" sz="1200" b="1" i="1" dirty="0">
                <a:latin typeface="Calibri,BoldItalic"/>
              </a:rPr>
              <a:t>    </a:t>
            </a:r>
            <a:r>
              <a:rPr lang="pt-BR" sz="1200" b="1" dirty="0">
                <a:latin typeface="Calibri,Bold"/>
              </a:rPr>
              <a:t>c </a:t>
            </a:r>
            <a:r>
              <a:rPr lang="pt-BR" sz="1200" b="1" dirty="0" err="1">
                <a:latin typeface="Calibri,Bold"/>
              </a:rPr>
              <a:t>c</a:t>
            </a:r>
            <a:r>
              <a:rPr lang="pt-BR" sz="1200" b="1" dirty="0">
                <a:latin typeface="Calibri,Bold"/>
              </a:rPr>
              <a:t> o u n t i n g</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t a n d a r d s</a:t>
            </a:r>
            <a:endParaRPr lang="es-CO" sz="1200" b="1" dirty="0"/>
          </a:p>
        </p:txBody>
      </p:sp>
    </p:spTree>
    <p:extLst>
      <p:ext uri="{BB962C8B-B14F-4D97-AF65-F5344CB8AC3E}">
        <p14:creationId xmlns:p14="http://schemas.microsoft.com/office/powerpoint/2010/main" val="184505495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59</a:t>
            </a:fld>
            <a:endParaRPr lang="es-ES_tradnl"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52592" y="-9525"/>
            <a:ext cx="6588224" cy="5690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5" y="2371234"/>
            <a:ext cx="2016223" cy="2117851"/>
          </a:xfrm>
          <a:prstGeom prst="rect">
            <a:avLst/>
          </a:prstGeom>
          <a:effectLst>
            <a:glow rad="63500">
              <a:schemeClr val="accent6">
                <a:satMod val="175000"/>
                <a:alpha val="40000"/>
              </a:schemeClr>
            </a:glow>
          </a:effectLst>
        </p:spPr>
      </p:pic>
      <p:sp>
        <p:nvSpPr>
          <p:cNvPr id="6" name="Rectángulo 5"/>
          <p:cNvSpPr/>
          <p:nvPr/>
        </p:nvSpPr>
        <p:spPr>
          <a:xfrm>
            <a:off x="97704" y="2408959"/>
            <a:ext cx="1944216" cy="1954381"/>
          </a:xfrm>
          <a:prstGeom prst="rect">
            <a:avLst/>
          </a:prstGeom>
        </p:spPr>
        <p:txBody>
          <a:bodyPr wrap="square">
            <a:spAutoFit/>
          </a:bodyPr>
          <a:lstStyle/>
          <a:p>
            <a:pPr algn="l"/>
            <a:r>
              <a:rPr lang="pt-BR" sz="2500" b="1" i="1" dirty="0">
                <a:latin typeface="Calibri,BoldItalic"/>
              </a:rPr>
              <a:t> </a:t>
            </a:r>
            <a:r>
              <a:rPr lang="pt-BR" sz="1200" b="1" i="1" u="sng" dirty="0">
                <a:latin typeface="Calibri,BoldItalic"/>
              </a:rPr>
              <a:t>I</a:t>
            </a:r>
            <a:r>
              <a:rPr lang="pt-BR" sz="1200" b="1" i="1" dirty="0">
                <a:latin typeface="Calibri,BoldItalic"/>
              </a:rPr>
              <a:t>     </a:t>
            </a:r>
            <a:r>
              <a:rPr lang="pt-BR" sz="1200" b="1" dirty="0">
                <a:latin typeface="Calibri,Bold"/>
              </a:rPr>
              <a:t>n t e r n a t i o n a l</a:t>
            </a:r>
          </a:p>
          <a:p>
            <a:pPr algn="l"/>
            <a:endParaRPr lang="pt-BR" sz="1200" b="1" dirty="0">
              <a:latin typeface="Calibri,Bold"/>
            </a:endParaRPr>
          </a:p>
          <a:p>
            <a:pPr algn="l"/>
            <a:r>
              <a:rPr lang="es-CO" sz="1200" b="1" i="1" dirty="0">
                <a:latin typeface="Calibri,BoldItalic"/>
              </a:rPr>
              <a:t> </a:t>
            </a:r>
            <a:r>
              <a:rPr lang="pl-PL" sz="1200" b="1" i="1" u="sng" dirty="0">
                <a:latin typeface="Calibri,BoldItalic"/>
              </a:rPr>
              <a:t>P</a:t>
            </a:r>
            <a:r>
              <a:rPr lang="pl-PL" sz="1200" b="1" i="1" dirty="0">
                <a:latin typeface="Calibri,BoldItalic"/>
              </a:rPr>
              <a:t> </a:t>
            </a:r>
            <a:r>
              <a:rPr lang="en-US" sz="1200" b="1" i="1" dirty="0">
                <a:latin typeface="Calibri,BoldItalic"/>
              </a:rPr>
              <a:t>   </a:t>
            </a:r>
            <a:r>
              <a:rPr lang="pl-PL" sz="1200" b="1" dirty="0">
                <a:latin typeface="Calibri,Bold"/>
              </a:rPr>
              <a:t>u b l i c</a:t>
            </a:r>
            <a:endParaRPr lang="en-US" sz="1200" b="1" dirty="0">
              <a:latin typeface="Calibri,Bold"/>
            </a:endParaRPr>
          </a:p>
          <a:p>
            <a:pPr algn="l"/>
            <a:endParaRPr lang="pl-PL"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e c t o r</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A</a:t>
            </a:r>
            <a:r>
              <a:rPr lang="pt-BR" sz="1200" b="1" i="1" dirty="0">
                <a:latin typeface="Calibri,BoldItalic"/>
              </a:rPr>
              <a:t>    </a:t>
            </a:r>
            <a:r>
              <a:rPr lang="pt-BR" sz="1200" b="1" dirty="0">
                <a:latin typeface="Calibri,Bold"/>
              </a:rPr>
              <a:t>c </a:t>
            </a:r>
            <a:r>
              <a:rPr lang="pt-BR" sz="1200" b="1" dirty="0" err="1">
                <a:latin typeface="Calibri,Bold"/>
              </a:rPr>
              <a:t>c</a:t>
            </a:r>
            <a:r>
              <a:rPr lang="pt-BR" sz="1200" b="1" dirty="0">
                <a:latin typeface="Calibri,Bold"/>
              </a:rPr>
              <a:t> o u n t i n g</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t a n d a r d s</a:t>
            </a:r>
            <a:endParaRPr lang="es-CO" sz="1200" b="1" dirty="0"/>
          </a:p>
        </p:txBody>
      </p:sp>
    </p:spTree>
    <p:extLst>
      <p:ext uri="{BB962C8B-B14F-4D97-AF65-F5344CB8AC3E}">
        <p14:creationId xmlns:p14="http://schemas.microsoft.com/office/powerpoint/2010/main" val="35800630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563888" y="1993404"/>
            <a:ext cx="5616624" cy="3293209"/>
          </a:xfrm>
          <a:prstGeom prst="rect">
            <a:avLst/>
          </a:prstGeom>
        </p:spPr>
        <p:txBody>
          <a:bodyPr wrap="square">
            <a:spAutoFit/>
          </a:bodyPr>
          <a:lstStyle/>
          <a:p>
            <a:pPr algn="r"/>
            <a:r>
              <a:rPr lang="es-CO" sz="4800" b="1" dirty="0">
                <a:latin typeface="+mn-lt"/>
              </a:rPr>
              <a:t>Utopía o realidad</a:t>
            </a:r>
            <a:endParaRPr lang="es-CO" sz="5400" b="1" dirty="0">
              <a:latin typeface="+mn-lt"/>
            </a:endParaRPr>
          </a:p>
          <a:p>
            <a:pPr algn="ctr"/>
            <a:endParaRPr lang="es-CO" sz="2400" b="1" dirty="0">
              <a:latin typeface="+mn-lt"/>
            </a:endParaRPr>
          </a:p>
          <a:p>
            <a:pPr algn="ctr"/>
            <a:endParaRPr lang="es-CO" sz="2400" b="1" dirty="0">
              <a:latin typeface="+mn-lt"/>
            </a:endParaRPr>
          </a:p>
          <a:p>
            <a:pPr algn="ctr"/>
            <a:r>
              <a:rPr lang="es-CO" sz="2400" b="1" dirty="0">
                <a:latin typeface="+mn-lt"/>
              </a:rPr>
              <a:t>Estrategia de Convergencia a Normas Internacionales de</a:t>
            </a:r>
            <a:endParaRPr lang="es-CO" sz="3600" b="1" dirty="0">
              <a:latin typeface="+mn-lt"/>
            </a:endParaRPr>
          </a:p>
          <a:p>
            <a:pPr algn="ctr"/>
            <a:r>
              <a:rPr lang="es-CO" sz="3200" b="1" dirty="0">
                <a:latin typeface="+mn-lt"/>
              </a:rPr>
              <a:t>Contabilidad del Sector Público NICSP y NIIF</a:t>
            </a:r>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00286" y="697261"/>
            <a:ext cx="2195737"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n 15"/>
          <p:cNvPicPr>
            <a:picLocks noChangeAspect="1"/>
          </p:cNvPicPr>
          <p:nvPr/>
        </p:nvPicPr>
        <p:blipFill>
          <a:blip r:embed="rId3"/>
          <a:stretch>
            <a:fillRect/>
          </a:stretch>
        </p:blipFill>
        <p:spPr>
          <a:xfrm>
            <a:off x="1691680" y="49188"/>
            <a:ext cx="6652912" cy="2160240"/>
          </a:xfrm>
          <a:prstGeom prst="rect">
            <a:avLst/>
          </a:prstGeom>
        </p:spPr>
      </p:pic>
      <p:pic>
        <p:nvPicPr>
          <p:cNvPr id="7" name="6 Imagen"/>
          <p:cNvPicPr/>
          <p:nvPr/>
        </p:nvPicPr>
        <p:blipFill>
          <a:blip r:embed="rId4">
            <a:extLst>
              <a:ext uri="{28A0092B-C50C-407E-A947-70E740481C1C}">
                <a14:useLocalDpi xmlns:a14="http://schemas.microsoft.com/office/drawing/2010/main"/>
              </a:ext>
            </a:extLst>
          </a:blip>
          <a:stretch>
            <a:fillRect/>
          </a:stretch>
        </p:blipFill>
        <p:spPr>
          <a:xfrm>
            <a:off x="899592" y="1845875"/>
            <a:ext cx="2664296" cy="3704034"/>
          </a:xfrm>
          <a:prstGeom prst="rect">
            <a:avLst/>
          </a:prstGeom>
        </p:spPr>
      </p:pic>
    </p:spTree>
    <p:extLst>
      <p:ext uri="{BB962C8B-B14F-4D97-AF65-F5344CB8AC3E}">
        <p14:creationId xmlns:p14="http://schemas.microsoft.com/office/powerpoint/2010/main" val="6775963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60</a:t>
            </a:fld>
            <a:endParaRPr lang="es-ES_tradn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11760" y="0"/>
            <a:ext cx="673224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5" y="2371234"/>
            <a:ext cx="2016223" cy="2117851"/>
          </a:xfrm>
          <a:prstGeom prst="rect">
            <a:avLst/>
          </a:prstGeom>
          <a:effectLst>
            <a:glow rad="63500">
              <a:schemeClr val="accent6">
                <a:satMod val="175000"/>
                <a:alpha val="40000"/>
              </a:schemeClr>
            </a:glow>
          </a:effectLst>
        </p:spPr>
      </p:pic>
      <p:sp>
        <p:nvSpPr>
          <p:cNvPr id="6" name="Rectángulo 5"/>
          <p:cNvSpPr/>
          <p:nvPr/>
        </p:nvSpPr>
        <p:spPr>
          <a:xfrm>
            <a:off x="86197" y="2408959"/>
            <a:ext cx="1944216" cy="1954381"/>
          </a:xfrm>
          <a:prstGeom prst="rect">
            <a:avLst/>
          </a:prstGeom>
        </p:spPr>
        <p:txBody>
          <a:bodyPr wrap="square">
            <a:spAutoFit/>
          </a:bodyPr>
          <a:lstStyle/>
          <a:p>
            <a:pPr algn="l"/>
            <a:r>
              <a:rPr lang="pt-BR" sz="2500" b="1" i="1" dirty="0">
                <a:latin typeface="Calibri,BoldItalic"/>
              </a:rPr>
              <a:t> </a:t>
            </a:r>
            <a:r>
              <a:rPr lang="pt-BR" sz="1200" b="1" i="1" u="sng" dirty="0">
                <a:latin typeface="Calibri,BoldItalic"/>
              </a:rPr>
              <a:t>I</a:t>
            </a:r>
            <a:r>
              <a:rPr lang="pt-BR" sz="1200" b="1" i="1" dirty="0">
                <a:latin typeface="Calibri,BoldItalic"/>
              </a:rPr>
              <a:t>     </a:t>
            </a:r>
            <a:r>
              <a:rPr lang="pt-BR" sz="1200" b="1" dirty="0">
                <a:latin typeface="Calibri,Bold"/>
              </a:rPr>
              <a:t>n t e r n a t i o n a l</a:t>
            </a:r>
          </a:p>
          <a:p>
            <a:pPr algn="l"/>
            <a:endParaRPr lang="pt-BR" sz="1200" b="1" dirty="0">
              <a:latin typeface="Calibri,Bold"/>
            </a:endParaRPr>
          </a:p>
          <a:p>
            <a:pPr algn="l"/>
            <a:r>
              <a:rPr lang="es-CO" sz="1200" b="1" i="1" dirty="0">
                <a:latin typeface="Calibri,BoldItalic"/>
              </a:rPr>
              <a:t> </a:t>
            </a:r>
            <a:r>
              <a:rPr lang="pl-PL" sz="1200" b="1" i="1" u="sng" dirty="0">
                <a:latin typeface="Calibri,BoldItalic"/>
              </a:rPr>
              <a:t>P</a:t>
            </a:r>
            <a:r>
              <a:rPr lang="pl-PL" sz="1200" b="1" i="1" dirty="0">
                <a:latin typeface="Calibri,BoldItalic"/>
              </a:rPr>
              <a:t> </a:t>
            </a:r>
            <a:r>
              <a:rPr lang="en-US" sz="1200" b="1" i="1" dirty="0">
                <a:latin typeface="Calibri,BoldItalic"/>
              </a:rPr>
              <a:t>   </a:t>
            </a:r>
            <a:r>
              <a:rPr lang="pl-PL" sz="1200" b="1" dirty="0">
                <a:latin typeface="Calibri,Bold"/>
              </a:rPr>
              <a:t>u b l i c</a:t>
            </a:r>
            <a:endParaRPr lang="en-US" sz="1200" b="1" dirty="0">
              <a:latin typeface="Calibri,Bold"/>
            </a:endParaRPr>
          </a:p>
          <a:p>
            <a:pPr algn="l"/>
            <a:endParaRPr lang="pl-PL"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e c t o r</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A</a:t>
            </a:r>
            <a:r>
              <a:rPr lang="pt-BR" sz="1200" b="1" i="1" dirty="0">
                <a:latin typeface="Calibri,BoldItalic"/>
              </a:rPr>
              <a:t>    </a:t>
            </a:r>
            <a:r>
              <a:rPr lang="pt-BR" sz="1200" b="1" dirty="0">
                <a:latin typeface="Calibri,Bold"/>
              </a:rPr>
              <a:t>c </a:t>
            </a:r>
            <a:r>
              <a:rPr lang="pt-BR" sz="1200" b="1" dirty="0" err="1">
                <a:latin typeface="Calibri,Bold"/>
              </a:rPr>
              <a:t>c</a:t>
            </a:r>
            <a:r>
              <a:rPr lang="pt-BR" sz="1200" b="1" dirty="0">
                <a:latin typeface="Calibri,Bold"/>
              </a:rPr>
              <a:t> o u n t i n g</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t a n d a r d s</a:t>
            </a:r>
            <a:endParaRPr lang="es-CO" sz="1200" b="1" dirty="0"/>
          </a:p>
        </p:txBody>
      </p:sp>
    </p:spTree>
    <p:extLst>
      <p:ext uri="{BB962C8B-B14F-4D97-AF65-F5344CB8AC3E}">
        <p14:creationId xmlns:p14="http://schemas.microsoft.com/office/powerpoint/2010/main" val="281927519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61</a:t>
            </a:fld>
            <a:endParaRPr lang="es-ES_tradnl"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61828" y="0"/>
            <a:ext cx="6984776" cy="571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97" y="2137420"/>
            <a:ext cx="2016223" cy="2117851"/>
          </a:xfrm>
          <a:prstGeom prst="rect">
            <a:avLst/>
          </a:prstGeom>
          <a:effectLst>
            <a:glow rad="63500">
              <a:schemeClr val="accent6">
                <a:satMod val="175000"/>
                <a:alpha val="40000"/>
              </a:schemeClr>
            </a:glow>
          </a:effectLst>
        </p:spPr>
      </p:pic>
      <p:sp>
        <p:nvSpPr>
          <p:cNvPr id="6" name="Rectángulo 5"/>
          <p:cNvSpPr/>
          <p:nvPr/>
        </p:nvSpPr>
        <p:spPr>
          <a:xfrm>
            <a:off x="35496" y="2209428"/>
            <a:ext cx="1944216" cy="1954381"/>
          </a:xfrm>
          <a:prstGeom prst="rect">
            <a:avLst/>
          </a:prstGeom>
        </p:spPr>
        <p:txBody>
          <a:bodyPr wrap="square">
            <a:spAutoFit/>
          </a:bodyPr>
          <a:lstStyle/>
          <a:p>
            <a:pPr algn="l"/>
            <a:r>
              <a:rPr lang="pt-BR" sz="2500" b="1" i="1" dirty="0">
                <a:latin typeface="Calibri,BoldItalic"/>
              </a:rPr>
              <a:t> </a:t>
            </a:r>
            <a:r>
              <a:rPr lang="pt-BR" sz="1200" b="1" i="1" u="sng" dirty="0">
                <a:latin typeface="Calibri,BoldItalic"/>
              </a:rPr>
              <a:t>I</a:t>
            </a:r>
            <a:r>
              <a:rPr lang="pt-BR" sz="1200" b="1" i="1" dirty="0">
                <a:latin typeface="Calibri,BoldItalic"/>
              </a:rPr>
              <a:t>     </a:t>
            </a:r>
            <a:r>
              <a:rPr lang="pt-BR" sz="1200" b="1" dirty="0">
                <a:latin typeface="Calibri,Bold"/>
              </a:rPr>
              <a:t>n t e r n a t i o n a l</a:t>
            </a:r>
          </a:p>
          <a:p>
            <a:pPr algn="l"/>
            <a:endParaRPr lang="pt-BR" sz="1200" b="1" dirty="0">
              <a:latin typeface="Calibri,Bold"/>
            </a:endParaRPr>
          </a:p>
          <a:p>
            <a:pPr algn="l"/>
            <a:r>
              <a:rPr lang="es-CO" sz="1200" b="1" i="1" dirty="0">
                <a:latin typeface="Calibri,BoldItalic"/>
              </a:rPr>
              <a:t> </a:t>
            </a:r>
            <a:r>
              <a:rPr lang="pl-PL" sz="1200" b="1" i="1" u="sng" dirty="0">
                <a:latin typeface="Calibri,BoldItalic"/>
              </a:rPr>
              <a:t>P</a:t>
            </a:r>
            <a:r>
              <a:rPr lang="pl-PL" sz="1200" b="1" i="1" dirty="0">
                <a:latin typeface="Calibri,BoldItalic"/>
              </a:rPr>
              <a:t> </a:t>
            </a:r>
            <a:r>
              <a:rPr lang="en-US" sz="1200" b="1" i="1" dirty="0">
                <a:latin typeface="Calibri,BoldItalic"/>
              </a:rPr>
              <a:t>   </a:t>
            </a:r>
            <a:r>
              <a:rPr lang="pl-PL" sz="1200" b="1" dirty="0">
                <a:latin typeface="Calibri,Bold"/>
              </a:rPr>
              <a:t>u b l i c</a:t>
            </a:r>
            <a:endParaRPr lang="en-US" sz="1200" b="1" dirty="0">
              <a:latin typeface="Calibri,Bold"/>
            </a:endParaRPr>
          </a:p>
          <a:p>
            <a:pPr algn="l"/>
            <a:endParaRPr lang="pl-PL"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e c t o r</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A</a:t>
            </a:r>
            <a:r>
              <a:rPr lang="pt-BR" sz="1200" b="1" i="1" dirty="0">
                <a:latin typeface="Calibri,BoldItalic"/>
              </a:rPr>
              <a:t>    </a:t>
            </a:r>
            <a:r>
              <a:rPr lang="pt-BR" sz="1200" b="1" dirty="0">
                <a:latin typeface="Calibri,Bold"/>
              </a:rPr>
              <a:t>c </a:t>
            </a:r>
            <a:r>
              <a:rPr lang="pt-BR" sz="1200" b="1" dirty="0" err="1">
                <a:latin typeface="Calibri,Bold"/>
              </a:rPr>
              <a:t>c</a:t>
            </a:r>
            <a:r>
              <a:rPr lang="pt-BR" sz="1200" b="1" dirty="0">
                <a:latin typeface="Calibri,Bold"/>
              </a:rPr>
              <a:t> o u n t i n g</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t a n d a r d s</a:t>
            </a:r>
            <a:endParaRPr lang="es-CO" sz="1200" b="1" dirty="0"/>
          </a:p>
        </p:txBody>
      </p:sp>
    </p:spTree>
    <p:extLst>
      <p:ext uri="{BB962C8B-B14F-4D97-AF65-F5344CB8AC3E}">
        <p14:creationId xmlns:p14="http://schemas.microsoft.com/office/powerpoint/2010/main" val="40642048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62</a:t>
            </a:fld>
            <a:endParaRPr lang="es-ES_tradnl" dirty="0"/>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30412" y="378362"/>
            <a:ext cx="6430019" cy="4855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513" y="2137420"/>
            <a:ext cx="2016223" cy="2117851"/>
          </a:xfrm>
          <a:prstGeom prst="rect">
            <a:avLst/>
          </a:prstGeom>
          <a:effectLst>
            <a:glow rad="63500">
              <a:schemeClr val="accent6">
                <a:satMod val="175000"/>
                <a:alpha val="40000"/>
              </a:schemeClr>
            </a:glow>
          </a:effectLst>
        </p:spPr>
      </p:pic>
      <p:sp>
        <p:nvSpPr>
          <p:cNvPr id="6" name="Rectángulo 5"/>
          <p:cNvSpPr/>
          <p:nvPr/>
        </p:nvSpPr>
        <p:spPr>
          <a:xfrm>
            <a:off x="179513" y="2196766"/>
            <a:ext cx="1944216" cy="1954381"/>
          </a:xfrm>
          <a:prstGeom prst="rect">
            <a:avLst/>
          </a:prstGeom>
        </p:spPr>
        <p:txBody>
          <a:bodyPr wrap="square">
            <a:spAutoFit/>
          </a:bodyPr>
          <a:lstStyle/>
          <a:p>
            <a:pPr algn="l"/>
            <a:r>
              <a:rPr lang="pt-BR" sz="2500" b="1" i="1" dirty="0">
                <a:latin typeface="Calibri,BoldItalic"/>
              </a:rPr>
              <a:t> </a:t>
            </a:r>
            <a:r>
              <a:rPr lang="pt-BR" sz="1200" b="1" i="1" u="sng" dirty="0">
                <a:latin typeface="Calibri,BoldItalic"/>
              </a:rPr>
              <a:t>I</a:t>
            </a:r>
            <a:r>
              <a:rPr lang="pt-BR" sz="1200" b="1" i="1" dirty="0">
                <a:latin typeface="Calibri,BoldItalic"/>
              </a:rPr>
              <a:t>     </a:t>
            </a:r>
            <a:r>
              <a:rPr lang="pt-BR" sz="1200" b="1" dirty="0">
                <a:latin typeface="Calibri,Bold"/>
              </a:rPr>
              <a:t>n t e r n a t i o n a l</a:t>
            </a:r>
          </a:p>
          <a:p>
            <a:pPr algn="l"/>
            <a:endParaRPr lang="pt-BR" sz="1200" b="1" dirty="0">
              <a:latin typeface="Calibri,Bold"/>
            </a:endParaRPr>
          </a:p>
          <a:p>
            <a:pPr algn="l"/>
            <a:r>
              <a:rPr lang="es-CO" sz="1200" b="1" i="1" dirty="0">
                <a:latin typeface="Calibri,BoldItalic"/>
              </a:rPr>
              <a:t> </a:t>
            </a:r>
            <a:r>
              <a:rPr lang="pl-PL" sz="1200" b="1" i="1" u="sng" dirty="0">
                <a:latin typeface="Calibri,BoldItalic"/>
              </a:rPr>
              <a:t>P</a:t>
            </a:r>
            <a:r>
              <a:rPr lang="pl-PL" sz="1200" b="1" i="1" dirty="0">
                <a:latin typeface="Calibri,BoldItalic"/>
              </a:rPr>
              <a:t> </a:t>
            </a:r>
            <a:r>
              <a:rPr lang="en-US" sz="1200" b="1" i="1" dirty="0">
                <a:latin typeface="Calibri,BoldItalic"/>
              </a:rPr>
              <a:t>   </a:t>
            </a:r>
            <a:r>
              <a:rPr lang="pl-PL" sz="1200" b="1" dirty="0">
                <a:latin typeface="Calibri,Bold"/>
              </a:rPr>
              <a:t>u b l i c</a:t>
            </a:r>
            <a:endParaRPr lang="en-US" sz="1200" b="1" dirty="0">
              <a:latin typeface="Calibri,Bold"/>
            </a:endParaRPr>
          </a:p>
          <a:p>
            <a:pPr algn="l"/>
            <a:endParaRPr lang="pl-PL"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e c t o r</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A</a:t>
            </a:r>
            <a:r>
              <a:rPr lang="pt-BR" sz="1200" b="1" i="1" dirty="0">
                <a:latin typeface="Calibri,BoldItalic"/>
              </a:rPr>
              <a:t>    </a:t>
            </a:r>
            <a:r>
              <a:rPr lang="pt-BR" sz="1200" b="1" dirty="0">
                <a:latin typeface="Calibri,Bold"/>
              </a:rPr>
              <a:t>c </a:t>
            </a:r>
            <a:r>
              <a:rPr lang="pt-BR" sz="1200" b="1" dirty="0" err="1">
                <a:latin typeface="Calibri,Bold"/>
              </a:rPr>
              <a:t>c</a:t>
            </a:r>
            <a:r>
              <a:rPr lang="pt-BR" sz="1200" b="1" dirty="0">
                <a:latin typeface="Calibri,Bold"/>
              </a:rPr>
              <a:t> o u n t i n g</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t a n d a r d s</a:t>
            </a:r>
            <a:endParaRPr lang="es-CO" sz="1200" b="1" dirty="0"/>
          </a:p>
        </p:txBody>
      </p:sp>
    </p:spTree>
    <p:extLst>
      <p:ext uri="{BB962C8B-B14F-4D97-AF65-F5344CB8AC3E}">
        <p14:creationId xmlns:p14="http://schemas.microsoft.com/office/powerpoint/2010/main" val="166445430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63</a:t>
            </a:fld>
            <a:endParaRPr lang="es-ES_tradnl" dirty="0"/>
          </a:p>
        </p:txBody>
      </p:sp>
      <p:sp>
        <p:nvSpPr>
          <p:cNvPr id="6" name="Rectángulo 5"/>
          <p:cNvSpPr/>
          <p:nvPr/>
        </p:nvSpPr>
        <p:spPr>
          <a:xfrm>
            <a:off x="866511" y="37187"/>
            <a:ext cx="7425903" cy="810350"/>
          </a:xfrm>
          <a:prstGeom prst="rect">
            <a:avLst/>
          </a:prstGeom>
        </p:spPr>
        <p:txBody>
          <a:bodyPr wrap="square">
            <a:spAutoFit/>
          </a:bodyPr>
          <a:lstStyle/>
          <a:p>
            <a:pPr algn="ctr"/>
            <a:r>
              <a:rPr lang="es-ES" sz="2333" b="1" dirty="0">
                <a:solidFill>
                  <a:schemeClr val="bg1"/>
                </a:solidFill>
                <a:latin typeface="Arial" panose="020B0604020202020204" pitchFamily="34" charset="0"/>
                <a:cs typeface="Arial" panose="020B0604020202020204" pitchFamily="34" charset="0"/>
              </a:rPr>
              <a:t>PRINCIPALES ASPECTOS DEL  MARCO NORMATIVO  PARA  ENTIDADES  DE  GOBIERNO </a:t>
            </a:r>
            <a:endParaRPr lang="es-CO" sz="2333" dirty="0">
              <a:solidFill>
                <a:schemeClr val="bg1"/>
              </a:solidFill>
            </a:endParaRPr>
          </a:p>
        </p:txBody>
      </p:sp>
      <p:sp>
        <p:nvSpPr>
          <p:cNvPr id="7" name="8 Forma libre"/>
          <p:cNvSpPr/>
          <p:nvPr/>
        </p:nvSpPr>
        <p:spPr>
          <a:xfrm>
            <a:off x="762000" y="1038397"/>
            <a:ext cx="7620000" cy="738983"/>
          </a:xfrm>
          <a:custGeom>
            <a:avLst/>
            <a:gdLst>
              <a:gd name="connsiteX0" fmla="*/ 0 w 1507457"/>
              <a:gd name="connsiteY0" fmla="*/ 0 h 715264"/>
              <a:gd name="connsiteX1" fmla="*/ 1507457 w 1507457"/>
              <a:gd name="connsiteY1" fmla="*/ 0 h 715264"/>
              <a:gd name="connsiteX2" fmla="*/ 1507457 w 1507457"/>
              <a:gd name="connsiteY2" fmla="*/ 715264 h 715264"/>
              <a:gd name="connsiteX3" fmla="*/ 0 w 1507457"/>
              <a:gd name="connsiteY3" fmla="*/ 715264 h 715264"/>
              <a:gd name="connsiteX4" fmla="*/ 0 w 1507457"/>
              <a:gd name="connsiteY4" fmla="*/ 0 h 71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457" h="715264">
                <a:moveTo>
                  <a:pt x="0" y="0"/>
                </a:moveTo>
                <a:lnTo>
                  <a:pt x="1507457" y="0"/>
                </a:lnTo>
                <a:lnTo>
                  <a:pt x="1507457" y="715264"/>
                </a:lnTo>
                <a:lnTo>
                  <a:pt x="0" y="715264"/>
                </a:lnTo>
                <a:lnTo>
                  <a:pt x="0" y="0"/>
                </a:lnTo>
                <a:close/>
              </a:path>
            </a:pathLst>
          </a:custGeom>
          <a:solidFill>
            <a:schemeClr val="bg2">
              <a:lumMod val="75000"/>
            </a:schemeClr>
          </a:solidFill>
          <a:ln>
            <a:solidFill>
              <a:schemeClr val="tx1"/>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167" tIns="21167" rIns="21167" bIns="21167" numCol="1" spcCol="1270" anchor="ctr" anchorCtr="0">
            <a:noAutofit/>
          </a:bodyPr>
          <a:lstStyle/>
          <a:p>
            <a:pPr algn="ctr" defTabSz="296321">
              <a:lnSpc>
                <a:spcPct val="90000"/>
              </a:lnSpc>
              <a:spcAft>
                <a:spcPct val="35000"/>
              </a:spcAft>
            </a:pPr>
            <a:r>
              <a:rPr lang="es-ES" sz="2167" b="1" dirty="0">
                <a:solidFill>
                  <a:schemeClr val="bg1"/>
                </a:solidFill>
              </a:rPr>
              <a:t>NORMAS PARA EL RECONOCIMIENTO, MEDICIÓN, REVELACIÓN  Y PRESENTACIÓN DE LOS HECHOS ECONÓMICOS </a:t>
            </a:r>
          </a:p>
        </p:txBody>
      </p:sp>
      <p:sp>
        <p:nvSpPr>
          <p:cNvPr id="8" name="7 Forma libre"/>
          <p:cNvSpPr/>
          <p:nvPr/>
        </p:nvSpPr>
        <p:spPr>
          <a:xfrm>
            <a:off x="6312193" y="2074912"/>
            <a:ext cx="2040227" cy="2942828"/>
          </a:xfrm>
          <a:custGeom>
            <a:avLst/>
            <a:gdLst>
              <a:gd name="connsiteX0" fmla="*/ 0 w 1507457"/>
              <a:gd name="connsiteY0" fmla="*/ 0 h 3349955"/>
              <a:gd name="connsiteX1" fmla="*/ 251243 w 1507457"/>
              <a:gd name="connsiteY1" fmla="*/ 0 h 3349955"/>
              <a:gd name="connsiteX2" fmla="*/ 251243 w 1507457"/>
              <a:gd name="connsiteY2" fmla="*/ 0 h 3349955"/>
              <a:gd name="connsiteX3" fmla="*/ 628107 w 1507457"/>
              <a:gd name="connsiteY3" fmla="*/ 0 h 3349955"/>
              <a:gd name="connsiteX4" fmla="*/ 1507457 w 1507457"/>
              <a:gd name="connsiteY4" fmla="*/ 0 h 3349955"/>
              <a:gd name="connsiteX5" fmla="*/ 1507457 w 1507457"/>
              <a:gd name="connsiteY5" fmla="*/ 558326 h 3349955"/>
              <a:gd name="connsiteX6" fmla="*/ 1507457 w 1507457"/>
              <a:gd name="connsiteY6" fmla="*/ 558326 h 3349955"/>
              <a:gd name="connsiteX7" fmla="*/ 1507457 w 1507457"/>
              <a:gd name="connsiteY7" fmla="*/ 1395815 h 3349955"/>
              <a:gd name="connsiteX8" fmla="*/ 1507457 w 1507457"/>
              <a:gd name="connsiteY8" fmla="*/ 3349955 h 3349955"/>
              <a:gd name="connsiteX9" fmla="*/ 628107 w 1507457"/>
              <a:gd name="connsiteY9" fmla="*/ 3349955 h 3349955"/>
              <a:gd name="connsiteX10" fmla="*/ 251243 w 1507457"/>
              <a:gd name="connsiteY10" fmla="*/ 3349955 h 3349955"/>
              <a:gd name="connsiteX11" fmla="*/ 251243 w 1507457"/>
              <a:gd name="connsiteY11" fmla="*/ 3349955 h 3349955"/>
              <a:gd name="connsiteX12" fmla="*/ 0 w 1507457"/>
              <a:gd name="connsiteY12" fmla="*/ 3349955 h 3349955"/>
              <a:gd name="connsiteX13" fmla="*/ 0 w 1507457"/>
              <a:gd name="connsiteY13" fmla="*/ 1395815 h 3349955"/>
              <a:gd name="connsiteX14" fmla="*/ 0 w 1507457"/>
              <a:gd name="connsiteY14" fmla="*/ 1674978 h 3349955"/>
              <a:gd name="connsiteX15" fmla="*/ 0 w 1507457"/>
              <a:gd name="connsiteY15" fmla="*/ 558326 h 3349955"/>
              <a:gd name="connsiteX16" fmla="*/ 0 w 1507457"/>
              <a:gd name="connsiteY16" fmla="*/ 0 h 334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7457" h="3349955">
                <a:moveTo>
                  <a:pt x="0" y="0"/>
                </a:moveTo>
                <a:lnTo>
                  <a:pt x="251243" y="0"/>
                </a:lnTo>
                <a:lnTo>
                  <a:pt x="251243" y="0"/>
                </a:lnTo>
                <a:lnTo>
                  <a:pt x="628107" y="0"/>
                </a:lnTo>
                <a:lnTo>
                  <a:pt x="1507457" y="0"/>
                </a:lnTo>
                <a:lnTo>
                  <a:pt x="1507457" y="558326"/>
                </a:lnTo>
                <a:lnTo>
                  <a:pt x="1507457" y="558326"/>
                </a:lnTo>
                <a:lnTo>
                  <a:pt x="1507457" y="1395815"/>
                </a:lnTo>
                <a:lnTo>
                  <a:pt x="1507457" y="3349955"/>
                </a:lnTo>
                <a:lnTo>
                  <a:pt x="628107" y="3349955"/>
                </a:lnTo>
                <a:lnTo>
                  <a:pt x="251243" y="3349955"/>
                </a:lnTo>
                <a:lnTo>
                  <a:pt x="251243" y="3349955"/>
                </a:lnTo>
                <a:lnTo>
                  <a:pt x="0" y="3349955"/>
                </a:lnTo>
                <a:lnTo>
                  <a:pt x="0" y="1395815"/>
                </a:lnTo>
                <a:lnTo>
                  <a:pt x="0" y="1674978"/>
                </a:lnTo>
                <a:lnTo>
                  <a:pt x="0" y="558326"/>
                </a:lnTo>
                <a:lnTo>
                  <a:pt x="0" y="0"/>
                </a:lnTo>
                <a:close/>
              </a:path>
            </a:pathLst>
          </a:custGeom>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180596" tIns="21167" rIns="21167" bIns="21167" numCol="1" spcCol="1270" anchor="t" anchorCtr="0">
            <a:noAutofit/>
          </a:bodyPr>
          <a:lstStyle/>
          <a:p>
            <a:pPr defTabSz="296321">
              <a:lnSpc>
                <a:spcPct val="90000"/>
              </a:lnSpc>
              <a:spcAft>
                <a:spcPct val="35000"/>
              </a:spcAft>
            </a:pPr>
            <a:endParaRPr lang="es-ES" sz="2000" b="1" dirty="0">
              <a:solidFill>
                <a:schemeClr val="tx1"/>
              </a:solidFill>
            </a:endParaRPr>
          </a:p>
          <a:p>
            <a:pPr defTabSz="296321">
              <a:lnSpc>
                <a:spcPct val="90000"/>
              </a:lnSpc>
              <a:spcAft>
                <a:spcPct val="35000"/>
              </a:spcAft>
            </a:pPr>
            <a:r>
              <a:rPr lang="es-ES" sz="2000" b="1" dirty="0">
                <a:solidFill>
                  <a:schemeClr val="tx1"/>
                </a:solidFill>
              </a:rPr>
              <a:t>REVELACIONES MAS EXIGENTES RELACIONADAS CON LOS ELEMENTOS DE LOS ESTADOS FINANCIEROS</a:t>
            </a:r>
          </a:p>
        </p:txBody>
      </p:sp>
      <p:sp>
        <p:nvSpPr>
          <p:cNvPr id="9" name="9 Forma libre"/>
          <p:cNvSpPr/>
          <p:nvPr/>
        </p:nvSpPr>
        <p:spPr>
          <a:xfrm>
            <a:off x="179512" y="1777380"/>
            <a:ext cx="5399700" cy="3900433"/>
          </a:xfrm>
          <a:custGeom>
            <a:avLst/>
            <a:gdLst>
              <a:gd name="connsiteX0" fmla="*/ 0 w 1507457"/>
              <a:gd name="connsiteY0" fmla="*/ 0 h 3110992"/>
              <a:gd name="connsiteX1" fmla="*/ 879350 w 1507457"/>
              <a:gd name="connsiteY1" fmla="*/ 0 h 3110992"/>
              <a:gd name="connsiteX2" fmla="*/ 879350 w 1507457"/>
              <a:gd name="connsiteY2" fmla="*/ 0 h 3110992"/>
              <a:gd name="connsiteX3" fmla="*/ 1256214 w 1507457"/>
              <a:gd name="connsiteY3" fmla="*/ 0 h 3110992"/>
              <a:gd name="connsiteX4" fmla="*/ 1507457 w 1507457"/>
              <a:gd name="connsiteY4" fmla="*/ 0 h 3110992"/>
              <a:gd name="connsiteX5" fmla="*/ 1507457 w 1507457"/>
              <a:gd name="connsiteY5" fmla="*/ 1814745 h 3110992"/>
              <a:gd name="connsiteX6" fmla="*/ 1695889 w 1507457"/>
              <a:gd name="connsiteY6" fmla="*/ 2203516 h 3110992"/>
              <a:gd name="connsiteX7" fmla="*/ 1507457 w 1507457"/>
              <a:gd name="connsiteY7" fmla="*/ 2592493 h 3110992"/>
              <a:gd name="connsiteX8" fmla="*/ 1507457 w 1507457"/>
              <a:gd name="connsiteY8" fmla="*/ 3110992 h 3110992"/>
              <a:gd name="connsiteX9" fmla="*/ 1256214 w 1507457"/>
              <a:gd name="connsiteY9" fmla="*/ 3110992 h 3110992"/>
              <a:gd name="connsiteX10" fmla="*/ 879350 w 1507457"/>
              <a:gd name="connsiteY10" fmla="*/ 3110992 h 3110992"/>
              <a:gd name="connsiteX11" fmla="*/ 879350 w 1507457"/>
              <a:gd name="connsiteY11" fmla="*/ 3110992 h 3110992"/>
              <a:gd name="connsiteX12" fmla="*/ 0 w 1507457"/>
              <a:gd name="connsiteY12" fmla="*/ 3110992 h 3110992"/>
              <a:gd name="connsiteX13" fmla="*/ 0 w 1507457"/>
              <a:gd name="connsiteY13" fmla="*/ 2592493 h 3110992"/>
              <a:gd name="connsiteX14" fmla="*/ 0 w 1507457"/>
              <a:gd name="connsiteY14" fmla="*/ 1814745 h 3110992"/>
              <a:gd name="connsiteX15" fmla="*/ 0 w 1507457"/>
              <a:gd name="connsiteY15" fmla="*/ 1814745 h 3110992"/>
              <a:gd name="connsiteX16" fmla="*/ 0 w 1507457"/>
              <a:gd name="connsiteY16" fmla="*/ 0 h 311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7457" h="3110992">
                <a:moveTo>
                  <a:pt x="0" y="0"/>
                </a:moveTo>
                <a:lnTo>
                  <a:pt x="879350" y="0"/>
                </a:lnTo>
                <a:lnTo>
                  <a:pt x="879350" y="0"/>
                </a:lnTo>
                <a:lnTo>
                  <a:pt x="1256214" y="0"/>
                </a:lnTo>
                <a:lnTo>
                  <a:pt x="1507457" y="0"/>
                </a:lnTo>
                <a:lnTo>
                  <a:pt x="1507457" y="1814745"/>
                </a:lnTo>
                <a:lnTo>
                  <a:pt x="1695889" y="2203516"/>
                </a:lnTo>
                <a:lnTo>
                  <a:pt x="1507457" y="2592493"/>
                </a:lnTo>
                <a:lnTo>
                  <a:pt x="1507457" y="3110992"/>
                </a:lnTo>
                <a:lnTo>
                  <a:pt x="1256214" y="3110992"/>
                </a:lnTo>
                <a:lnTo>
                  <a:pt x="879350" y="3110992"/>
                </a:lnTo>
                <a:lnTo>
                  <a:pt x="879350" y="3110992"/>
                </a:lnTo>
                <a:lnTo>
                  <a:pt x="0" y="3110992"/>
                </a:lnTo>
                <a:lnTo>
                  <a:pt x="0" y="2592493"/>
                </a:lnTo>
                <a:lnTo>
                  <a:pt x="0" y="1814745"/>
                </a:lnTo>
                <a:lnTo>
                  <a:pt x="0" y="1814745"/>
                </a:lnTo>
                <a:lnTo>
                  <a:pt x="0" y="0"/>
                </a:lnTo>
                <a:close/>
              </a:path>
            </a:pathLst>
          </a:custGeom>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1">
              <a:tint val="50000"/>
              <a:hueOff val="-6544757"/>
              <a:satOff val="-351"/>
              <a:lumOff val="5682"/>
              <a:alphaOff val="0"/>
            </a:schemeClr>
          </a:fillRef>
          <a:effectRef idx="0">
            <a:schemeClr val="accent1">
              <a:tint val="50000"/>
              <a:hueOff val="-6544757"/>
              <a:satOff val="-351"/>
              <a:lumOff val="5682"/>
              <a:alphaOff val="0"/>
            </a:schemeClr>
          </a:effectRef>
          <a:fontRef idx="minor">
            <a:schemeClr val="lt1">
              <a:hueOff val="0"/>
              <a:satOff val="0"/>
              <a:lumOff val="0"/>
              <a:alphaOff val="0"/>
            </a:schemeClr>
          </a:fontRef>
        </p:style>
        <p:txBody>
          <a:bodyPr spcFirstLastPara="0" vert="horz" wrap="square" lIns="180597" tIns="21167" rIns="21166" bIns="21167" numCol="1" spcCol="1270" anchor="t" anchorCtr="0">
            <a:noAutofit/>
          </a:bodyPr>
          <a:lstStyle/>
          <a:p>
            <a:r>
              <a:rPr lang="es-ES" sz="2500" b="1" dirty="0">
                <a:solidFill>
                  <a:schemeClr val="tx1"/>
                </a:solidFill>
              </a:rPr>
              <a:t>Desarrollo de nuevas normas, entre otras: Instrumentos Financieros (28,30), Propiedades de Inversión (16), Arrendamientos (13), Activos Biológicos (, Deterioro del Valor de los Activos Generadores y no Generadores de Efectivo (21), Ingresos sin Contraprestación (23), Acuerdos de Concesión (32) y Consolidación de Estados Financieros (35)</a:t>
            </a:r>
            <a:r>
              <a:rPr lang="es-ES" sz="2500" dirty="0">
                <a:solidFill>
                  <a:schemeClr val="tx1"/>
                </a:solidFill>
              </a:rPr>
              <a:t>.</a:t>
            </a:r>
          </a:p>
        </p:txBody>
      </p:sp>
    </p:spTree>
    <p:extLst>
      <p:ext uri="{BB962C8B-B14F-4D97-AF65-F5344CB8AC3E}">
        <p14:creationId xmlns:p14="http://schemas.microsoft.com/office/powerpoint/2010/main" val="3699187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742947" y="20103"/>
            <a:ext cx="7639053" cy="990143"/>
          </a:xfrm>
          <a:prstGeom prst="rect">
            <a:avLst/>
          </a:prstGeom>
        </p:spPr>
        <p:txBody>
          <a:bodyPr wrap="square">
            <a:spAutoFit/>
          </a:bodyPr>
          <a:lstStyle/>
          <a:p>
            <a:pPr marL="52915" algn="ctr">
              <a:defRPr/>
            </a:pPr>
            <a:r>
              <a:rPr lang="es-ES" sz="2917" b="1" dirty="0">
                <a:solidFill>
                  <a:schemeClr val="bg1"/>
                </a:solidFill>
                <a:effectLst>
                  <a:outerShdw blurRad="38100" dist="38100" dir="2700000" algn="tl">
                    <a:srgbClr val="000000"/>
                  </a:outerShdw>
                </a:effectLst>
                <a:latin typeface="Calibri" pitchFamily="34" charset="0"/>
              </a:rPr>
              <a:t>MODELO DE CONTABILIDAD PARA ENTIDADES DE GOBIERNO</a:t>
            </a:r>
          </a:p>
        </p:txBody>
      </p:sp>
      <p:sp>
        <p:nvSpPr>
          <p:cNvPr id="5" name="128 Flecha derecha"/>
          <p:cNvSpPr/>
          <p:nvPr/>
        </p:nvSpPr>
        <p:spPr>
          <a:xfrm>
            <a:off x="1368233" y="3734246"/>
            <a:ext cx="348496" cy="443401"/>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333" kern="0">
              <a:solidFill>
                <a:sysClr val="window" lastClr="FFFFFF"/>
              </a:solidFill>
              <a:latin typeface="Calibri"/>
              <a:cs typeface="+mn-cs"/>
            </a:endParaRPr>
          </a:p>
        </p:txBody>
      </p:sp>
      <p:sp>
        <p:nvSpPr>
          <p:cNvPr id="6" name="129 Rectángulo"/>
          <p:cNvSpPr/>
          <p:nvPr/>
        </p:nvSpPr>
        <p:spPr>
          <a:xfrm rot="10800000" flipV="1">
            <a:off x="791581" y="1849727"/>
            <a:ext cx="465542" cy="3828087"/>
          </a:xfrm>
          <a:prstGeom prst="rect">
            <a:avLst/>
          </a:prstGeom>
          <a:blipFill>
            <a:blip r:embed="rId2" cstate="print"/>
            <a:tile tx="0" ty="0" sx="100000" sy="100000" flip="none" algn="tl"/>
          </a:blipFill>
          <a:ln w="25400" cap="flat" cmpd="sng" algn="ctr">
            <a:solidFill>
              <a:schemeClr val="accent2">
                <a:lumMod val="75000"/>
              </a:schemeClr>
            </a:solidFill>
            <a:prstDash val="solid"/>
          </a:ln>
          <a:effectLst>
            <a:glow rad="63500">
              <a:schemeClr val="accent6">
                <a:satMod val="175000"/>
                <a:alpha val="40000"/>
              </a:schemeClr>
            </a:glow>
          </a:effectLst>
        </p:spPr>
        <p:txBody>
          <a:bodyPr lIns="479950" tIns="36365" rIns="407220" bIns="36365" spcCol="1298" anchor="ctr"/>
          <a:lstStyle/>
          <a:p>
            <a:pPr algn="ctr" defTabSz="1212121" fontAlgn="auto">
              <a:lnSpc>
                <a:spcPct val="90000"/>
              </a:lnSpc>
              <a:spcBef>
                <a:spcPts val="0"/>
              </a:spcBef>
              <a:spcAft>
                <a:spcPct val="35000"/>
              </a:spcAft>
              <a:defRPr/>
            </a:pPr>
            <a:endParaRPr lang="es-CO" sz="1500" b="1" kern="0" dirty="0">
              <a:effectLst>
                <a:outerShdw blurRad="38100" dist="38100" dir="2700000" algn="tl">
                  <a:srgbClr val="000000">
                    <a:alpha val="43137"/>
                  </a:srgbClr>
                </a:outerShdw>
              </a:effectLst>
              <a:latin typeface="Calibri"/>
            </a:endParaRPr>
          </a:p>
          <a:p>
            <a:pPr algn="ctr" defTabSz="1212121" fontAlgn="auto">
              <a:lnSpc>
                <a:spcPct val="90000"/>
              </a:lnSpc>
              <a:spcBef>
                <a:spcPts val="0"/>
              </a:spcBef>
              <a:spcAft>
                <a:spcPct val="35000"/>
              </a:spcAft>
              <a:defRPr/>
            </a:pPr>
            <a:r>
              <a:rPr lang="es-CO" sz="1500" b="1" kern="0" dirty="0">
                <a:effectLst>
                  <a:outerShdw blurRad="38100" dist="38100" dir="2700000" algn="tl">
                    <a:srgbClr val="000000">
                      <a:alpha val="43137"/>
                    </a:srgbClr>
                  </a:outerShdw>
                </a:effectLst>
                <a:latin typeface="Calibri"/>
              </a:rPr>
              <a:t>MARCO</a:t>
            </a:r>
          </a:p>
          <a:p>
            <a:pPr algn="ctr" defTabSz="1212121" fontAlgn="auto">
              <a:lnSpc>
                <a:spcPct val="90000"/>
              </a:lnSpc>
              <a:spcBef>
                <a:spcPts val="0"/>
              </a:spcBef>
              <a:spcAft>
                <a:spcPct val="35000"/>
              </a:spcAft>
              <a:defRPr/>
            </a:pPr>
            <a:endParaRPr lang="es-CO" sz="1500" b="1" kern="0" dirty="0">
              <a:effectLst>
                <a:outerShdw blurRad="38100" dist="38100" dir="2700000" algn="tl">
                  <a:srgbClr val="000000">
                    <a:alpha val="43137"/>
                  </a:srgbClr>
                </a:outerShdw>
              </a:effectLst>
              <a:latin typeface="Calibri"/>
            </a:endParaRPr>
          </a:p>
          <a:p>
            <a:pPr algn="ctr" defTabSz="1212121" fontAlgn="auto">
              <a:lnSpc>
                <a:spcPct val="90000"/>
              </a:lnSpc>
              <a:spcBef>
                <a:spcPts val="0"/>
              </a:spcBef>
              <a:spcAft>
                <a:spcPct val="35000"/>
              </a:spcAft>
              <a:defRPr/>
            </a:pPr>
            <a:r>
              <a:rPr lang="es-CO" sz="1500" b="1" kern="0" dirty="0">
                <a:effectLst>
                  <a:outerShdw blurRad="38100" dist="38100" dir="2700000" algn="tl">
                    <a:srgbClr val="000000">
                      <a:alpha val="43137"/>
                    </a:srgbClr>
                  </a:outerShdw>
                </a:effectLst>
                <a:latin typeface="Calibri"/>
              </a:rPr>
              <a:t>NORMA</a:t>
            </a:r>
          </a:p>
          <a:p>
            <a:pPr algn="ctr" defTabSz="1212121" fontAlgn="auto">
              <a:lnSpc>
                <a:spcPct val="90000"/>
              </a:lnSpc>
              <a:spcBef>
                <a:spcPts val="0"/>
              </a:spcBef>
              <a:spcAft>
                <a:spcPct val="35000"/>
              </a:spcAft>
              <a:defRPr/>
            </a:pPr>
            <a:r>
              <a:rPr lang="es-CO" sz="1500" b="1" kern="0" dirty="0">
                <a:effectLst>
                  <a:outerShdw blurRad="38100" dist="38100" dir="2700000" algn="tl">
                    <a:srgbClr val="000000">
                      <a:alpha val="43137"/>
                    </a:srgbClr>
                  </a:outerShdw>
                </a:effectLst>
                <a:latin typeface="Calibri"/>
              </a:rPr>
              <a:t>T</a:t>
            </a:r>
          </a:p>
          <a:p>
            <a:pPr algn="ctr" defTabSz="1212121" fontAlgn="auto">
              <a:lnSpc>
                <a:spcPct val="90000"/>
              </a:lnSpc>
              <a:spcBef>
                <a:spcPts val="0"/>
              </a:spcBef>
              <a:spcAft>
                <a:spcPct val="35000"/>
              </a:spcAft>
              <a:defRPr/>
            </a:pPr>
            <a:r>
              <a:rPr lang="es-CO" sz="1500" b="1" kern="0" dirty="0">
                <a:effectLst>
                  <a:outerShdw blurRad="38100" dist="38100" dir="2700000" algn="tl">
                    <a:srgbClr val="000000">
                      <a:alpha val="43137"/>
                    </a:srgbClr>
                  </a:outerShdw>
                </a:effectLst>
                <a:latin typeface="Calibri"/>
              </a:rPr>
              <a:t>IVO</a:t>
            </a:r>
          </a:p>
          <a:p>
            <a:pPr algn="ctr" defTabSz="1212121" fontAlgn="auto">
              <a:lnSpc>
                <a:spcPct val="90000"/>
              </a:lnSpc>
              <a:spcBef>
                <a:spcPts val="0"/>
              </a:spcBef>
              <a:spcAft>
                <a:spcPct val="35000"/>
              </a:spcAft>
              <a:defRPr/>
            </a:pPr>
            <a:endParaRPr lang="es-CO" sz="1500" b="1" kern="0" dirty="0">
              <a:effectLst>
                <a:outerShdw blurRad="38100" dist="38100" dir="2700000" algn="tl">
                  <a:srgbClr val="000000">
                    <a:alpha val="43137"/>
                  </a:srgbClr>
                </a:outerShdw>
              </a:effectLst>
              <a:latin typeface="Calibri"/>
            </a:endParaRPr>
          </a:p>
          <a:p>
            <a:pPr algn="ctr" defTabSz="1212121" fontAlgn="auto">
              <a:lnSpc>
                <a:spcPct val="90000"/>
              </a:lnSpc>
              <a:spcBef>
                <a:spcPts val="0"/>
              </a:spcBef>
              <a:spcAft>
                <a:spcPct val="35000"/>
              </a:spcAft>
              <a:defRPr/>
            </a:pPr>
            <a:endParaRPr lang="es-CO" sz="1500" b="1" kern="0" dirty="0">
              <a:effectLst>
                <a:outerShdw blurRad="38100" dist="38100" dir="2700000" algn="tl">
                  <a:srgbClr val="000000">
                    <a:alpha val="43137"/>
                  </a:srgbClr>
                </a:outerShdw>
              </a:effectLst>
              <a:latin typeface="Calibri"/>
            </a:endParaRPr>
          </a:p>
        </p:txBody>
      </p:sp>
      <p:sp>
        <p:nvSpPr>
          <p:cNvPr id="11" name="134 Rectángulo"/>
          <p:cNvSpPr/>
          <p:nvPr/>
        </p:nvSpPr>
        <p:spPr>
          <a:xfrm>
            <a:off x="1368234" y="1875172"/>
            <a:ext cx="2160648" cy="728804"/>
          </a:xfrm>
          <a:prstGeom prst="rect">
            <a:avLst/>
          </a:prstGeom>
          <a:solidFill>
            <a:srgbClr val="C0504D">
              <a:hueOff val="0"/>
              <a:satOff val="0"/>
              <a:lumOff val="0"/>
              <a:alphaOff val="0"/>
            </a:srgbClr>
          </a:solidFill>
          <a:ln w="25400" cap="flat" cmpd="sng" algn="ctr">
            <a:solidFill>
              <a:schemeClr val="tx1"/>
            </a:solidFill>
            <a:prstDash val="solid"/>
          </a:ln>
          <a:effectLst>
            <a:glow rad="101600">
              <a:schemeClr val="accent4">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r>
              <a:rPr lang="es-CO" sz="1500" b="1" kern="0" dirty="0">
                <a:latin typeface="Calibri" panose="020F0502020204030204" pitchFamily="34" charset="0"/>
                <a:cs typeface="+mn-cs"/>
              </a:rPr>
              <a:t>PERÍODO DE PREPARACIÓN OBLIGATORIA</a:t>
            </a:r>
          </a:p>
        </p:txBody>
      </p:sp>
      <p:sp>
        <p:nvSpPr>
          <p:cNvPr id="12" name="135 Rectángulo"/>
          <p:cNvSpPr/>
          <p:nvPr/>
        </p:nvSpPr>
        <p:spPr>
          <a:xfrm>
            <a:off x="4083766" y="1872725"/>
            <a:ext cx="1867942" cy="731251"/>
          </a:xfrm>
          <a:prstGeom prst="rect">
            <a:avLst/>
          </a:prstGeom>
          <a:solidFill>
            <a:srgbClr val="C0504D">
              <a:hueOff val="2340759"/>
              <a:satOff val="-2919"/>
              <a:lumOff val="686"/>
              <a:alphaOff val="0"/>
            </a:srgbClr>
          </a:solidFill>
          <a:ln w="25400" cap="flat" cmpd="sng" algn="ctr">
            <a:solidFill>
              <a:schemeClr val="tx1"/>
            </a:solidFill>
            <a:prstDash val="solid"/>
          </a:ln>
          <a:effectLst>
            <a:glow rad="101600">
              <a:schemeClr val="accent4">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r>
              <a:rPr lang="es-CO" sz="1500" b="1" kern="0" dirty="0">
                <a:latin typeface="Calibri" panose="020F0502020204030204" pitchFamily="34" charset="0"/>
                <a:cs typeface="+mn-cs"/>
              </a:rPr>
              <a:t>PERÍODO DE TRANSICIÓN </a:t>
            </a:r>
          </a:p>
        </p:txBody>
      </p:sp>
      <p:sp>
        <p:nvSpPr>
          <p:cNvPr id="13" name="136 Rectángulo"/>
          <p:cNvSpPr/>
          <p:nvPr/>
        </p:nvSpPr>
        <p:spPr>
          <a:xfrm>
            <a:off x="6335497" y="1875172"/>
            <a:ext cx="1842967" cy="728804"/>
          </a:xfrm>
          <a:prstGeom prst="rect">
            <a:avLst/>
          </a:prstGeom>
          <a:solidFill>
            <a:srgbClr val="C0504D">
              <a:hueOff val="4681519"/>
              <a:satOff val="-5839"/>
              <a:lumOff val="1373"/>
              <a:alphaOff val="0"/>
            </a:srgbClr>
          </a:solidFill>
          <a:ln w="25400" cap="flat" cmpd="sng" algn="ctr">
            <a:solidFill>
              <a:schemeClr val="tx1"/>
            </a:solidFill>
            <a:prstDash val="solid"/>
          </a:ln>
          <a:effectLst>
            <a:glow rad="101600">
              <a:schemeClr val="accent4">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r>
              <a:rPr lang="es-CO" sz="1500" b="1" kern="0" dirty="0">
                <a:latin typeface="Calibri" panose="020F0502020204030204" pitchFamily="34" charset="0"/>
                <a:cs typeface="+mn-cs"/>
              </a:rPr>
              <a:t>PERÍODO DE APLICACIÓN </a:t>
            </a:r>
          </a:p>
        </p:txBody>
      </p:sp>
      <p:sp>
        <p:nvSpPr>
          <p:cNvPr id="14" name="12 Rectángulo"/>
          <p:cNvSpPr>
            <a:spLocks noChangeArrowheads="1"/>
          </p:cNvSpPr>
          <p:nvPr/>
        </p:nvSpPr>
        <p:spPr bwMode="auto">
          <a:xfrm>
            <a:off x="3577189" y="3145532"/>
            <a:ext cx="2939027" cy="1938992"/>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marL="285739" indent="-285739" fontAlgn="auto">
              <a:spcBef>
                <a:spcPts val="0"/>
              </a:spcBef>
              <a:spcAft>
                <a:spcPts val="0"/>
              </a:spcAft>
              <a:buAutoNum type="arabicPeriod"/>
              <a:defRPr/>
            </a:pPr>
            <a:r>
              <a:rPr lang="es-ES" sz="1500" b="1" kern="0" dirty="0">
                <a:solidFill>
                  <a:sysClr val="windowText" lastClr="000000"/>
                </a:solidFill>
                <a:latin typeface="Calibri" panose="020F0502020204030204" pitchFamily="34" charset="0"/>
              </a:rPr>
              <a:t>Para efectos legales, aplicación del PGCP, MP y DC y, simultáneamente se debe preparar información con base en el nuevo marco normativo</a:t>
            </a:r>
          </a:p>
          <a:p>
            <a:pPr marL="223564" indent="-223564" fontAlgn="auto">
              <a:spcBef>
                <a:spcPts val="0"/>
              </a:spcBef>
              <a:spcAft>
                <a:spcPts val="0"/>
              </a:spcAft>
              <a:defRPr/>
            </a:pPr>
            <a:r>
              <a:rPr lang="es-ES" sz="1500" b="1" kern="0" dirty="0">
                <a:solidFill>
                  <a:sysClr val="windowText" lastClr="000000"/>
                </a:solidFill>
                <a:latin typeface="Calibri" panose="020F0502020204030204" pitchFamily="34" charset="0"/>
              </a:rPr>
              <a:t>2.  Enero 1: Preparación del estado de situación financiera de apertura</a:t>
            </a:r>
            <a:endParaRPr lang="es-CO" sz="1500" b="1" kern="0" dirty="0">
              <a:solidFill>
                <a:sysClr val="windowText" lastClr="000000"/>
              </a:solidFill>
              <a:latin typeface="Calibri" panose="020F0502020204030204" pitchFamily="34" charset="0"/>
            </a:endParaRPr>
          </a:p>
        </p:txBody>
      </p:sp>
      <p:sp>
        <p:nvSpPr>
          <p:cNvPr id="15" name="19 Rectángulo"/>
          <p:cNvSpPr>
            <a:spLocks noChangeArrowheads="1"/>
          </p:cNvSpPr>
          <p:nvPr/>
        </p:nvSpPr>
        <p:spPr bwMode="auto">
          <a:xfrm>
            <a:off x="6612455" y="3265446"/>
            <a:ext cx="1499939" cy="188814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fontAlgn="auto">
              <a:spcBef>
                <a:spcPts val="0"/>
              </a:spcBef>
              <a:spcAft>
                <a:spcPts val="0"/>
              </a:spcAft>
              <a:defRPr/>
            </a:pPr>
            <a:r>
              <a:rPr lang="es-ES" sz="1667" b="1" kern="0" dirty="0">
                <a:solidFill>
                  <a:sysClr val="windowText" lastClr="000000"/>
                </a:solidFill>
                <a:latin typeface="Calibri" panose="020F0502020204030204" pitchFamily="34" charset="0"/>
              </a:rPr>
              <a:t>Para todos los efectos, aplicación del nuevo marco normativo a partir de las NICSP</a:t>
            </a:r>
            <a:endParaRPr lang="es-CO" sz="1667" b="1" kern="0" dirty="0">
              <a:solidFill>
                <a:sysClr val="windowText" lastClr="000000"/>
              </a:solidFill>
              <a:latin typeface="Calibri" panose="020F0502020204030204" pitchFamily="34" charset="0"/>
            </a:endParaRPr>
          </a:p>
        </p:txBody>
      </p:sp>
      <p:sp>
        <p:nvSpPr>
          <p:cNvPr id="16" name="20 CuadroTexto"/>
          <p:cNvSpPr txBox="1">
            <a:spLocks noChangeArrowheads="1"/>
          </p:cNvSpPr>
          <p:nvPr/>
        </p:nvSpPr>
        <p:spPr bwMode="auto">
          <a:xfrm>
            <a:off x="1764817" y="3325453"/>
            <a:ext cx="1670080" cy="1888146"/>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fontAlgn="auto" hangingPunct="1">
              <a:spcBef>
                <a:spcPts val="0"/>
              </a:spcBef>
              <a:spcAft>
                <a:spcPts val="0"/>
              </a:spcAft>
              <a:defRPr/>
            </a:pPr>
            <a:r>
              <a:rPr lang="es-CO" sz="1667" kern="0" dirty="0">
                <a:solidFill>
                  <a:sysClr val="windowText" lastClr="000000"/>
                </a:solidFill>
                <a:latin typeface="Calibri" panose="020F0502020204030204" pitchFamily="34" charset="0"/>
              </a:rPr>
              <a:t>Actividades de preparación para aplicar el nuevo marco normativo a partir de las NICSP</a:t>
            </a:r>
          </a:p>
        </p:txBody>
      </p:sp>
      <p:sp>
        <p:nvSpPr>
          <p:cNvPr id="17" name="140 Flecha derecha"/>
          <p:cNvSpPr/>
          <p:nvPr/>
        </p:nvSpPr>
        <p:spPr>
          <a:xfrm>
            <a:off x="3671900" y="2166854"/>
            <a:ext cx="300302" cy="239448"/>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250" kern="0">
              <a:solidFill>
                <a:sysClr val="window" lastClr="FFFFFF"/>
              </a:solidFill>
              <a:latin typeface="Calibri"/>
              <a:cs typeface="+mn-cs"/>
            </a:endParaRPr>
          </a:p>
        </p:txBody>
      </p:sp>
      <p:sp>
        <p:nvSpPr>
          <p:cNvPr id="18" name="141 Flecha derecha"/>
          <p:cNvSpPr/>
          <p:nvPr/>
        </p:nvSpPr>
        <p:spPr>
          <a:xfrm>
            <a:off x="6094726" y="2166855"/>
            <a:ext cx="240771" cy="239448"/>
          </a:xfrm>
          <a:prstGeom prst="rightArrow">
            <a:avLst/>
          </a:prstGeom>
          <a:solidFill>
            <a:srgbClr val="F79646"/>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250" kern="0">
              <a:solidFill>
                <a:sysClr val="window" lastClr="FFFFFF"/>
              </a:solidFill>
              <a:latin typeface="Calibri"/>
              <a:cs typeface="+mn-cs"/>
            </a:endParaRPr>
          </a:p>
        </p:txBody>
      </p:sp>
      <p:sp>
        <p:nvSpPr>
          <p:cNvPr id="19" name="142 Flecha izquierda y derecha"/>
          <p:cNvSpPr/>
          <p:nvPr/>
        </p:nvSpPr>
        <p:spPr>
          <a:xfrm>
            <a:off x="1628186" y="2737694"/>
            <a:ext cx="1912678" cy="359833"/>
          </a:xfrm>
          <a:prstGeom prst="leftRightArrow">
            <a:avLst/>
          </a:prstGeom>
          <a:solidFill>
            <a:srgbClr val="C0504D">
              <a:hueOff val="0"/>
              <a:satOff val="0"/>
              <a:lumOff val="0"/>
              <a:alphaOff val="0"/>
            </a:srgbClr>
          </a:solidFill>
          <a:ln w="25400" cap="flat" cmpd="sng" algn="ctr">
            <a:solidFill>
              <a:schemeClr val="tx1"/>
            </a:solidFill>
            <a:prstDash val="solid"/>
          </a:ln>
          <a:effectLst>
            <a:glow rad="63500">
              <a:schemeClr val="accent6">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endParaRPr lang="es-CO" sz="1333" kern="0">
              <a:solidFill>
                <a:sysClr val="window" lastClr="FFFFFF"/>
              </a:solidFill>
              <a:latin typeface="Calibri" panose="020F0502020204030204" pitchFamily="34" charset="0"/>
              <a:cs typeface="+mn-cs"/>
            </a:endParaRPr>
          </a:p>
        </p:txBody>
      </p:sp>
      <p:sp>
        <p:nvSpPr>
          <p:cNvPr id="21" name="143 Flecha izquierda y derecha"/>
          <p:cNvSpPr/>
          <p:nvPr/>
        </p:nvSpPr>
        <p:spPr>
          <a:xfrm>
            <a:off x="3987904" y="2765764"/>
            <a:ext cx="2077023" cy="331763"/>
          </a:xfrm>
          <a:prstGeom prst="leftRightArrow">
            <a:avLst/>
          </a:prstGeom>
          <a:solidFill>
            <a:srgbClr val="C0504D">
              <a:hueOff val="2340759"/>
              <a:satOff val="-2919"/>
              <a:lumOff val="686"/>
              <a:alphaOff val="0"/>
            </a:srgbClr>
          </a:solidFill>
          <a:ln w="25400" cap="flat" cmpd="sng" algn="ctr">
            <a:solidFill>
              <a:schemeClr val="tx1"/>
            </a:solidFill>
            <a:prstDash val="solid"/>
          </a:ln>
          <a:effectLst>
            <a:glow rad="63500">
              <a:schemeClr val="accent6">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endParaRPr lang="es-CO" sz="1333" kern="0">
              <a:solidFill>
                <a:sysClr val="window" lastClr="FFFFFF"/>
              </a:solidFill>
              <a:latin typeface="Calibri" panose="020F0502020204030204" pitchFamily="34" charset="0"/>
              <a:cs typeface="+mn-cs"/>
            </a:endParaRPr>
          </a:p>
        </p:txBody>
      </p:sp>
      <p:sp>
        <p:nvSpPr>
          <p:cNvPr id="22" name="144 Flecha izquierda y derecha"/>
          <p:cNvSpPr/>
          <p:nvPr/>
        </p:nvSpPr>
        <p:spPr>
          <a:xfrm>
            <a:off x="6479891" y="2737694"/>
            <a:ext cx="1763740" cy="359833"/>
          </a:xfrm>
          <a:prstGeom prst="leftRightArrow">
            <a:avLst/>
          </a:prstGeom>
          <a:solidFill>
            <a:srgbClr val="C0504D">
              <a:hueOff val="4681519"/>
              <a:satOff val="-5839"/>
              <a:lumOff val="1373"/>
              <a:alphaOff val="0"/>
            </a:srgbClr>
          </a:solidFill>
          <a:ln w="25400" cap="flat" cmpd="sng" algn="ctr">
            <a:solidFill>
              <a:schemeClr val="tx1"/>
            </a:solidFill>
            <a:prstDash val="solid"/>
          </a:ln>
          <a:effectLst>
            <a:glow rad="63500">
              <a:schemeClr val="accent6">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endParaRPr lang="es-CO" sz="1333" kern="0">
              <a:solidFill>
                <a:sysClr val="window" lastClr="FFFFFF"/>
              </a:solidFill>
              <a:latin typeface="Calibri" panose="020F0502020204030204" pitchFamily="34" charset="0"/>
              <a:cs typeface="+mn-cs"/>
            </a:endParaRPr>
          </a:p>
        </p:txBody>
      </p:sp>
      <p:sp>
        <p:nvSpPr>
          <p:cNvPr id="23" name="AutoShape 4"/>
          <p:cNvSpPr>
            <a:spLocks noChangeArrowheads="1"/>
          </p:cNvSpPr>
          <p:nvPr/>
        </p:nvSpPr>
        <p:spPr bwMode="auto">
          <a:xfrm>
            <a:off x="994573" y="1084181"/>
            <a:ext cx="6997807" cy="422383"/>
          </a:xfrm>
          <a:prstGeom prst="roundRect">
            <a:avLst>
              <a:gd name="adj" fmla="val 21667"/>
            </a:avLst>
          </a:prstGeom>
          <a:gradFill rotWithShape="1">
            <a:gsLst>
              <a:gs pos="0">
                <a:srgbClr val="BDC9AF"/>
              </a:gs>
              <a:gs pos="100000">
                <a:srgbClr val="FFFFFF"/>
              </a:gs>
            </a:gsLst>
            <a:lin ang="2700000" scaled="1"/>
          </a:gradFill>
          <a:ln w="50800" algn="ctr">
            <a:solidFill>
              <a:schemeClr val="tx1"/>
            </a:solidFill>
            <a:round/>
            <a:headEnd/>
            <a:tailEnd/>
          </a:ln>
          <a:effectLst>
            <a:outerShdw dist="38100" dir="2700000" algn="tl" rotWithShape="0">
              <a:srgbClr val="000000">
                <a:alpha val="39998"/>
              </a:srgbClr>
            </a:outerShdw>
          </a:effectLst>
        </p:spPr>
        <p:txBody>
          <a:bodyPr anchor="ctr" anchorCtr="1"/>
          <a:lstStyle/>
          <a:p>
            <a:pPr algn="ctr" fontAlgn="auto">
              <a:spcBef>
                <a:spcPts val="0"/>
              </a:spcBef>
              <a:spcAft>
                <a:spcPts val="0"/>
              </a:spcAft>
            </a:pPr>
            <a:r>
              <a:rPr lang="es-ES" sz="2333" b="1" dirty="0">
                <a:solidFill>
                  <a:schemeClr val="tx2"/>
                </a:solidFill>
                <a:effectLst>
                  <a:outerShdw blurRad="38100" dist="38100" dir="2700000" algn="tl">
                    <a:srgbClr val="000000">
                      <a:alpha val="43137"/>
                    </a:srgbClr>
                  </a:outerShdw>
                </a:effectLst>
                <a:latin typeface="Calibri" pitchFamily="34" charset="0"/>
              </a:rPr>
              <a:t>C r o n o g r a m a</a:t>
            </a:r>
          </a:p>
        </p:txBody>
      </p:sp>
      <p:sp>
        <p:nvSpPr>
          <p:cNvPr id="20" name="8 CuadroTexto"/>
          <p:cNvSpPr txBox="1">
            <a:spLocks noChangeArrowheads="1"/>
          </p:cNvSpPr>
          <p:nvPr/>
        </p:nvSpPr>
        <p:spPr bwMode="auto">
          <a:xfrm>
            <a:off x="671567" y="1477347"/>
            <a:ext cx="7921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000" dirty="0">
                <a:latin typeface="Calibri" panose="020F0502020204030204" pitchFamily="34" charset="0"/>
              </a:rPr>
              <a:t>2014</a:t>
            </a:r>
          </a:p>
        </p:txBody>
      </p:sp>
      <p:sp>
        <p:nvSpPr>
          <p:cNvPr id="24" name="9 CuadroTexto"/>
          <p:cNvSpPr txBox="1">
            <a:spLocks noChangeArrowheads="1"/>
          </p:cNvSpPr>
          <p:nvPr/>
        </p:nvSpPr>
        <p:spPr bwMode="auto">
          <a:xfrm>
            <a:off x="1691680" y="1477347"/>
            <a:ext cx="19497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000" dirty="0">
                <a:latin typeface="Calibri" panose="020F0502020204030204" pitchFamily="34" charset="0"/>
              </a:rPr>
              <a:t>2015</a:t>
            </a:r>
          </a:p>
        </p:txBody>
      </p:sp>
      <p:sp>
        <p:nvSpPr>
          <p:cNvPr id="25" name="10 CuadroTexto"/>
          <p:cNvSpPr txBox="1">
            <a:spLocks noChangeArrowheads="1"/>
          </p:cNvSpPr>
          <p:nvPr/>
        </p:nvSpPr>
        <p:spPr bwMode="auto">
          <a:xfrm>
            <a:off x="3971809" y="1477347"/>
            <a:ext cx="20770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000" dirty="0">
                <a:latin typeface="Calibri" panose="020F0502020204030204" pitchFamily="34" charset="0"/>
              </a:rPr>
              <a:t>2016</a:t>
            </a:r>
          </a:p>
        </p:txBody>
      </p:sp>
      <p:sp>
        <p:nvSpPr>
          <p:cNvPr id="26" name="10 CuadroTexto"/>
          <p:cNvSpPr txBox="1">
            <a:spLocks noChangeArrowheads="1"/>
          </p:cNvSpPr>
          <p:nvPr/>
        </p:nvSpPr>
        <p:spPr bwMode="auto">
          <a:xfrm>
            <a:off x="6454942" y="1477347"/>
            <a:ext cx="17774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000" dirty="0">
                <a:latin typeface="Calibri" panose="020F0502020204030204" pitchFamily="34" charset="0"/>
              </a:rPr>
              <a:t>2017</a:t>
            </a:r>
          </a:p>
        </p:txBody>
      </p:sp>
    </p:spTree>
    <p:extLst>
      <p:ext uri="{BB962C8B-B14F-4D97-AF65-F5344CB8AC3E}">
        <p14:creationId xmlns:p14="http://schemas.microsoft.com/office/powerpoint/2010/main" val="229114492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5"/>
                                        </p:tgtEl>
                                        <p:attrNameLst>
                                          <p:attrName>style.color</p:attrName>
                                        </p:attrNameLst>
                                      </p:cBhvr>
                                      <p:by>
                                        <p:hsl h="7200000" s="0" l="0"/>
                                      </p:by>
                                    </p:animClr>
                                    <p:animClr clrSpc="hsl" dir="cw">
                                      <p:cBhvr>
                                        <p:cTn id="7" dur="500" fill="hold"/>
                                        <p:tgtEl>
                                          <p:spTgt spid="5"/>
                                        </p:tgtEl>
                                        <p:attrNameLst>
                                          <p:attrName>fillcolor</p:attrName>
                                        </p:attrNameLst>
                                      </p:cBhvr>
                                      <p:by>
                                        <p:hsl h="7200000" s="0" l="0"/>
                                      </p:by>
                                    </p:animClr>
                                    <p:animClr clrSpc="hsl" dir="cw">
                                      <p:cBhvr>
                                        <p:cTn id="8" dur="500" fill="hold"/>
                                        <p:tgtEl>
                                          <p:spTgt spid="5"/>
                                        </p:tgtEl>
                                        <p:attrNameLst>
                                          <p:attrName>stroke.color</p:attrName>
                                        </p:attrNameLst>
                                      </p:cBhvr>
                                      <p:by>
                                        <p:hsl h="7200000" s="0" l="0"/>
                                      </p:by>
                                    </p:animClr>
                                    <p:set>
                                      <p:cBhvr>
                                        <p:cTn id="9" dur="500" fill="hold"/>
                                        <p:tgtEl>
                                          <p:spTgt spid="5"/>
                                        </p:tgtEl>
                                        <p:attrNameLst>
                                          <p:attrName>fill.type</p:attrName>
                                        </p:attrNameLst>
                                      </p:cBhvr>
                                      <p:to>
                                        <p:strVal val="solid"/>
                                      </p:to>
                                    </p:set>
                                  </p:childTnLst>
                                </p:cTn>
                              </p:par>
                            </p:childTnLst>
                          </p:cTn>
                        </p:par>
                        <p:par>
                          <p:cTn id="10" fill="hold">
                            <p:stCondLst>
                              <p:cond delay="500"/>
                            </p:stCondLst>
                            <p:childTnLst>
                              <p:par>
                                <p:cTn id="11" presetID="21" presetClass="emph" presetSubtype="0" fill="hold" grpId="0" nodeType="afterEffect">
                                  <p:stCondLst>
                                    <p:cond delay="500"/>
                                  </p:stCondLst>
                                  <p:childTnLst>
                                    <p:animClr clrSpc="hsl" dir="cw">
                                      <p:cBhvr override="childStyle">
                                        <p:cTn id="12" dur="500" fill="hold"/>
                                        <p:tgtEl>
                                          <p:spTgt spid="17"/>
                                        </p:tgtEl>
                                        <p:attrNameLst>
                                          <p:attrName>style.color</p:attrName>
                                        </p:attrNameLst>
                                      </p:cBhvr>
                                      <p:by>
                                        <p:hsl h="7200000" s="0" l="0"/>
                                      </p:by>
                                    </p:animClr>
                                    <p:animClr clrSpc="hsl" dir="cw">
                                      <p:cBhvr>
                                        <p:cTn id="13" dur="500" fill="hold"/>
                                        <p:tgtEl>
                                          <p:spTgt spid="17"/>
                                        </p:tgtEl>
                                        <p:attrNameLst>
                                          <p:attrName>fillcolor</p:attrName>
                                        </p:attrNameLst>
                                      </p:cBhvr>
                                      <p:by>
                                        <p:hsl h="7200000" s="0" l="0"/>
                                      </p:by>
                                    </p:animClr>
                                    <p:animClr clrSpc="hsl" dir="cw">
                                      <p:cBhvr>
                                        <p:cTn id="14" dur="500" fill="hold"/>
                                        <p:tgtEl>
                                          <p:spTgt spid="17"/>
                                        </p:tgtEl>
                                        <p:attrNameLst>
                                          <p:attrName>stroke.color</p:attrName>
                                        </p:attrNameLst>
                                      </p:cBhvr>
                                      <p:by>
                                        <p:hsl h="7200000" s="0" l="0"/>
                                      </p:by>
                                    </p:animClr>
                                    <p:set>
                                      <p:cBhvr>
                                        <p:cTn id="15" dur="500" fill="hold"/>
                                        <p:tgtEl>
                                          <p:spTgt spid="17"/>
                                        </p:tgtEl>
                                        <p:attrNameLst>
                                          <p:attrName>fill.type</p:attrName>
                                        </p:attrNameLst>
                                      </p:cBhvr>
                                      <p:to>
                                        <p:strVal val="solid"/>
                                      </p:to>
                                    </p:set>
                                  </p:childTnLst>
                                </p:cTn>
                              </p:par>
                            </p:childTnLst>
                          </p:cTn>
                        </p:par>
                        <p:par>
                          <p:cTn id="16" fill="hold">
                            <p:stCondLst>
                              <p:cond delay="1500"/>
                            </p:stCondLst>
                            <p:childTnLst>
                              <p:par>
                                <p:cTn id="17" presetID="22" presetClass="emph" presetSubtype="0" fill="hold" grpId="0" nodeType="afterEffect">
                                  <p:stCondLst>
                                    <p:cond delay="1000"/>
                                  </p:stCondLst>
                                  <p:childTnLst>
                                    <p:animClr clrSpc="hsl" dir="cw">
                                      <p:cBhvr override="childStyle">
                                        <p:cTn id="18" dur="500" fill="hold"/>
                                        <p:tgtEl>
                                          <p:spTgt spid="18"/>
                                        </p:tgtEl>
                                        <p:attrNameLst>
                                          <p:attrName>style.color</p:attrName>
                                        </p:attrNameLst>
                                      </p:cBhvr>
                                      <p:by>
                                        <p:hsl h="-7200000" s="0" l="0"/>
                                      </p:by>
                                    </p:animClr>
                                    <p:animClr clrSpc="hsl" dir="cw">
                                      <p:cBhvr>
                                        <p:cTn id="19" dur="500" fill="hold"/>
                                        <p:tgtEl>
                                          <p:spTgt spid="18"/>
                                        </p:tgtEl>
                                        <p:attrNameLst>
                                          <p:attrName>fillcolor</p:attrName>
                                        </p:attrNameLst>
                                      </p:cBhvr>
                                      <p:by>
                                        <p:hsl h="-7200000" s="0" l="0"/>
                                      </p:by>
                                    </p:animClr>
                                    <p:animClr clrSpc="hsl" dir="cw">
                                      <p:cBhvr>
                                        <p:cTn id="20" dur="500" fill="hold"/>
                                        <p:tgtEl>
                                          <p:spTgt spid="18"/>
                                        </p:tgtEl>
                                        <p:attrNameLst>
                                          <p:attrName>stroke.color</p:attrName>
                                        </p:attrNameLst>
                                      </p:cBhvr>
                                      <p:by>
                                        <p:hsl h="-7200000" s="0" l="0"/>
                                      </p:by>
                                    </p:animClr>
                                    <p:set>
                                      <p:cBhvr>
                                        <p:cTn id="21" dur="500" fill="hold"/>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65</a:t>
            </a:fld>
            <a:endParaRPr lang="es-ES_tradnl" dirty="0"/>
          </a:p>
        </p:txBody>
      </p:sp>
      <p:sp>
        <p:nvSpPr>
          <p:cNvPr id="7" name="17 Forma libre"/>
          <p:cNvSpPr/>
          <p:nvPr/>
        </p:nvSpPr>
        <p:spPr>
          <a:xfrm>
            <a:off x="2351754" y="1597360"/>
            <a:ext cx="1740193" cy="628263"/>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22293" tIns="189653" rIns="189653" bIns="189653" numCol="1" spcCol="1270" anchor="ctr" anchorCtr="0">
            <a:noAutofit/>
          </a:bodyPr>
          <a:lstStyle/>
          <a:p>
            <a:pPr defTabSz="1185286">
              <a:lnSpc>
                <a:spcPct val="90000"/>
              </a:lnSpc>
              <a:spcAft>
                <a:spcPct val="35000"/>
              </a:spcAft>
            </a:pPr>
            <a:r>
              <a:rPr lang="es-ES" sz="2333" dirty="0"/>
              <a:t>     </a:t>
            </a:r>
            <a:r>
              <a:rPr lang="es-ES" sz="2667" b="1" dirty="0"/>
              <a:t>Costo</a:t>
            </a:r>
          </a:p>
        </p:txBody>
      </p:sp>
      <p:sp>
        <p:nvSpPr>
          <p:cNvPr id="8" name="18 Forma libre"/>
          <p:cNvSpPr/>
          <p:nvPr/>
        </p:nvSpPr>
        <p:spPr>
          <a:xfrm>
            <a:off x="2422107" y="2377447"/>
            <a:ext cx="1969873" cy="665499"/>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657618"/>
              <a:satOff val="3693"/>
              <a:lumOff val="235"/>
              <a:alphaOff val="0"/>
            </a:schemeClr>
          </a:lnRef>
          <a:fillRef idx="1">
            <a:schemeClr val="accent4">
              <a:tint val="40000"/>
              <a:alpha val="90000"/>
              <a:hueOff val="-657618"/>
              <a:satOff val="3693"/>
              <a:lumOff val="235"/>
              <a:alphaOff val="0"/>
            </a:schemeClr>
          </a:fillRef>
          <a:effectRef idx="0">
            <a:schemeClr val="accent4">
              <a:tint val="40000"/>
              <a:alpha val="90000"/>
              <a:hueOff val="-657618"/>
              <a:satOff val="3693"/>
              <a:lumOff val="235"/>
              <a:alphaOff val="0"/>
            </a:schemeClr>
          </a:effectRef>
          <a:fontRef idx="minor">
            <a:schemeClr val="dk1">
              <a:hueOff val="0"/>
              <a:satOff val="0"/>
              <a:lumOff val="0"/>
              <a:alphaOff val="0"/>
            </a:schemeClr>
          </a:fontRef>
        </p:style>
        <p:txBody>
          <a:bodyPr spcFirstLastPara="0" vert="horz" wrap="square" lIns="222293" tIns="189653" rIns="189653" bIns="189653" numCol="1" spcCol="1270" anchor="ctr" anchorCtr="0">
            <a:noAutofit/>
          </a:bodyPr>
          <a:lstStyle/>
          <a:p>
            <a:pPr defTabSz="1185286">
              <a:lnSpc>
                <a:spcPct val="90000"/>
              </a:lnSpc>
              <a:spcAft>
                <a:spcPct val="35000"/>
              </a:spcAft>
            </a:pPr>
            <a:r>
              <a:rPr lang="es-ES" sz="2667" b="1" dirty="0"/>
              <a:t>Valor de Mercado</a:t>
            </a:r>
          </a:p>
        </p:txBody>
      </p:sp>
      <p:sp>
        <p:nvSpPr>
          <p:cNvPr id="9" name="19 Forma libre"/>
          <p:cNvSpPr/>
          <p:nvPr/>
        </p:nvSpPr>
        <p:spPr>
          <a:xfrm>
            <a:off x="2471767" y="3217540"/>
            <a:ext cx="2340260" cy="667272"/>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657618"/>
              <a:satOff val="3693"/>
              <a:lumOff val="235"/>
              <a:alphaOff val="0"/>
            </a:schemeClr>
          </a:lnRef>
          <a:fillRef idx="1">
            <a:schemeClr val="accent4">
              <a:tint val="40000"/>
              <a:alpha val="90000"/>
              <a:hueOff val="-657618"/>
              <a:satOff val="3693"/>
              <a:lumOff val="235"/>
              <a:alphaOff val="0"/>
            </a:schemeClr>
          </a:fillRef>
          <a:effectRef idx="0">
            <a:schemeClr val="accent4">
              <a:tint val="40000"/>
              <a:alpha val="90000"/>
              <a:hueOff val="-657618"/>
              <a:satOff val="3693"/>
              <a:lumOff val="235"/>
              <a:alphaOff val="0"/>
            </a:schemeClr>
          </a:effectRef>
          <a:fontRef idx="minor">
            <a:schemeClr val="dk1">
              <a:hueOff val="0"/>
              <a:satOff val="0"/>
              <a:lumOff val="0"/>
              <a:alphaOff val="0"/>
            </a:schemeClr>
          </a:fontRef>
        </p:style>
        <p:txBody>
          <a:bodyPr spcFirstLastPara="0" vert="horz" wrap="square" lIns="222293" tIns="189653" rIns="189653" bIns="189653" numCol="1" spcCol="1270" anchor="ctr" anchorCtr="0">
            <a:noAutofit/>
          </a:bodyPr>
          <a:lstStyle/>
          <a:p>
            <a:pPr defTabSz="1185286">
              <a:lnSpc>
                <a:spcPct val="90000"/>
              </a:lnSpc>
              <a:spcAft>
                <a:spcPct val="35000"/>
              </a:spcAft>
            </a:pPr>
            <a:r>
              <a:rPr lang="es-ES" sz="2667" b="1" dirty="0"/>
              <a:t>Valor neto de realización</a:t>
            </a:r>
          </a:p>
        </p:txBody>
      </p:sp>
      <p:sp>
        <p:nvSpPr>
          <p:cNvPr id="10" name="20 Forma libre"/>
          <p:cNvSpPr/>
          <p:nvPr/>
        </p:nvSpPr>
        <p:spPr>
          <a:xfrm>
            <a:off x="2508888" y="4057634"/>
            <a:ext cx="2543166" cy="666258"/>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657618"/>
              <a:satOff val="3693"/>
              <a:lumOff val="235"/>
              <a:alphaOff val="0"/>
            </a:schemeClr>
          </a:lnRef>
          <a:fillRef idx="1">
            <a:schemeClr val="accent4">
              <a:tint val="40000"/>
              <a:alpha val="90000"/>
              <a:hueOff val="-657618"/>
              <a:satOff val="3693"/>
              <a:lumOff val="235"/>
              <a:alphaOff val="0"/>
            </a:schemeClr>
          </a:fillRef>
          <a:effectRef idx="0">
            <a:schemeClr val="accent4">
              <a:tint val="40000"/>
              <a:alpha val="90000"/>
              <a:hueOff val="-657618"/>
              <a:satOff val="3693"/>
              <a:lumOff val="235"/>
              <a:alphaOff val="0"/>
            </a:schemeClr>
          </a:effectRef>
          <a:fontRef idx="minor">
            <a:schemeClr val="dk1">
              <a:hueOff val="0"/>
              <a:satOff val="0"/>
              <a:lumOff val="0"/>
              <a:alphaOff val="0"/>
            </a:schemeClr>
          </a:fontRef>
        </p:style>
        <p:txBody>
          <a:bodyPr spcFirstLastPara="0" vert="horz" wrap="square" lIns="222293" tIns="189653" rIns="189653" bIns="189653" numCol="1" spcCol="1270" anchor="ctr" anchorCtr="0">
            <a:noAutofit/>
          </a:bodyPr>
          <a:lstStyle/>
          <a:p>
            <a:pPr defTabSz="1185286">
              <a:lnSpc>
                <a:spcPct val="90000"/>
              </a:lnSpc>
              <a:spcAft>
                <a:spcPct val="35000"/>
              </a:spcAft>
            </a:pPr>
            <a:r>
              <a:rPr lang="es-ES" sz="2667" b="1" dirty="0"/>
              <a:t>Costo de reposición</a:t>
            </a:r>
          </a:p>
        </p:txBody>
      </p:sp>
      <p:sp>
        <p:nvSpPr>
          <p:cNvPr id="11" name="21 Forma libre"/>
          <p:cNvSpPr/>
          <p:nvPr/>
        </p:nvSpPr>
        <p:spPr>
          <a:xfrm>
            <a:off x="971600" y="1121329"/>
            <a:ext cx="1633755" cy="1076098"/>
          </a:xfrm>
          <a:custGeom>
            <a:avLst/>
            <a:gdLst>
              <a:gd name="connsiteX0" fmla="*/ 0 w 1111467"/>
              <a:gd name="connsiteY0" fmla="*/ 555734 h 1111467"/>
              <a:gd name="connsiteX1" fmla="*/ 555734 w 1111467"/>
              <a:gd name="connsiteY1" fmla="*/ 0 h 1111467"/>
              <a:gd name="connsiteX2" fmla="*/ 1111468 w 1111467"/>
              <a:gd name="connsiteY2" fmla="*/ 555734 h 1111467"/>
              <a:gd name="connsiteX3" fmla="*/ 555734 w 1111467"/>
              <a:gd name="connsiteY3" fmla="*/ 1111468 h 1111467"/>
              <a:gd name="connsiteX4" fmla="*/ 0 w 1111467"/>
              <a:gd name="connsiteY4" fmla="*/ 555734 h 1111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467" h="1111467">
                <a:moveTo>
                  <a:pt x="0" y="555734"/>
                </a:moveTo>
                <a:cubicBezTo>
                  <a:pt x="0" y="248811"/>
                  <a:pt x="248811" y="0"/>
                  <a:pt x="555734" y="0"/>
                </a:cubicBezTo>
                <a:cubicBezTo>
                  <a:pt x="862657" y="0"/>
                  <a:pt x="1111468" y="248811"/>
                  <a:pt x="1111468" y="555734"/>
                </a:cubicBezTo>
                <a:cubicBezTo>
                  <a:pt x="1111468" y="862657"/>
                  <a:pt x="862657" y="1111468"/>
                  <a:pt x="555734" y="1111468"/>
                </a:cubicBezTo>
                <a:cubicBezTo>
                  <a:pt x="248811" y="1111468"/>
                  <a:pt x="0" y="862657"/>
                  <a:pt x="0" y="555734"/>
                </a:cubicBezTo>
                <a:close/>
              </a:path>
            </a:pathLst>
          </a:custGeom>
          <a:solidFill>
            <a:schemeClr val="accent3">
              <a:lumMod val="50000"/>
            </a:schemeClr>
          </a:solidFill>
          <a:ln>
            <a:solidFill>
              <a:srgbClr val="FFFF00"/>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35643" tIns="135643" rIns="135643" bIns="135643" numCol="1" spcCol="1270" anchor="ctr" anchorCtr="0">
            <a:noAutofit/>
          </a:bodyPr>
          <a:lstStyle/>
          <a:p>
            <a:pPr algn="ctr" defTabSz="740804">
              <a:lnSpc>
                <a:spcPct val="90000"/>
              </a:lnSpc>
              <a:spcAft>
                <a:spcPct val="35000"/>
              </a:spcAft>
            </a:pPr>
            <a:r>
              <a:rPr lang="es-ES" sz="2667" b="1" dirty="0"/>
              <a:t>Para Activos</a:t>
            </a:r>
          </a:p>
        </p:txBody>
      </p:sp>
      <p:sp>
        <p:nvSpPr>
          <p:cNvPr id="12" name="22 Forma libre"/>
          <p:cNvSpPr/>
          <p:nvPr/>
        </p:nvSpPr>
        <p:spPr>
          <a:xfrm>
            <a:off x="5652120" y="1515446"/>
            <a:ext cx="2290081" cy="748583"/>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2630471"/>
              <a:satOff val="14771"/>
              <a:lumOff val="939"/>
              <a:alphaOff val="0"/>
            </a:schemeClr>
          </a:lnRef>
          <a:fillRef idx="1">
            <a:schemeClr val="accent4">
              <a:tint val="40000"/>
              <a:alpha val="90000"/>
              <a:hueOff val="-2630471"/>
              <a:satOff val="14771"/>
              <a:lumOff val="939"/>
              <a:alphaOff val="0"/>
            </a:schemeClr>
          </a:fillRef>
          <a:effectRef idx="0">
            <a:schemeClr val="accent4">
              <a:tint val="40000"/>
              <a:alpha val="90000"/>
              <a:hueOff val="-2630471"/>
              <a:satOff val="14771"/>
              <a:lumOff val="939"/>
              <a:alphaOff val="0"/>
            </a:schemeClr>
          </a:effectRef>
          <a:fontRef idx="minor">
            <a:schemeClr val="dk1">
              <a:hueOff val="0"/>
              <a:satOff val="0"/>
              <a:lumOff val="0"/>
              <a:alphaOff val="0"/>
            </a:schemeClr>
          </a:fontRef>
        </p:style>
        <p:txBody>
          <a:bodyPr spcFirstLastPara="0" vert="horz" wrap="square" lIns="222293" tIns="189653" rIns="189653" bIns="189653" numCol="1" spcCol="1270" anchor="ctr" anchorCtr="0">
            <a:noAutofit/>
          </a:bodyPr>
          <a:lstStyle/>
          <a:p>
            <a:pPr defTabSz="1185286">
              <a:lnSpc>
                <a:spcPct val="90000"/>
              </a:lnSpc>
              <a:spcAft>
                <a:spcPct val="35000"/>
              </a:spcAft>
            </a:pPr>
            <a:r>
              <a:rPr lang="es-ES" sz="2333" dirty="0"/>
              <a:t>  </a:t>
            </a:r>
            <a:r>
              <a:rPr lang="es-ES" sz="2667" b="1" dirty="0"/>
              <a:t>Costo</a:t>
            </a:r>
          </a:p>
        </p:txBody>
      </p:sp>
      <p:sp>
        <p:nvSpPr>
          <p:cNvPr id="13" name="23 Forma libre"/>
          <p:cNvSpPr/>
          <p:nvPr/>
        </p:nvSpPr>
        <p:spPr>
          <a:xfrm>
            <a:off x="5652120" y="2578578"/>
            <a:ext cx="2400267" cy="698969"/>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3288088"/>
              <a:satOff val="18464"/>
              <a:lumOff val="1173"/>
              <a:alphaOff val="0"/>
            </a:schemeClr>
          </a:lnRef>
          <a:fillRef idx="1">
            <a:schemeClr val="accent4">
              <a:tint val="40000"/>
              <a:alpha val="90000"/>
              <a:hueOff val="-3288088"/>
              <a:satOff val="18464"/>
              <a:lumOff val="1173"/>
              <a:alphaOff val="0"/>
            </a:schemeClr>
          </a:fillRef>
          <a:effectRef idx="0">
            <a:schemeClr val="accent4">
              <a:tint val="40000"/>
              <a:alpha val="90000"/>
              <a:hueOff val="-3288088"/>
              <a:satOff val="18464"/>
              <a:lumOff val="1173"/>
              <a:alphaOff val="0"/>
            </a:schemeClr>
          </a:effectRef>
          <a:fontRef idx="minor">
            <a:schemeClr val="dk1">
              <a:hueOff val="0"/>
              <a:satOff val="0"/>
              <a:lumOff val="0"/>
              <a:alphaOff val="0"/>
            </a:schemeClr>
          </a:fontRef>
        </p:style>
        <p:txBody>
          <a:bodyPr spcFirstLastPara="0" vert="horz" wrap="square" lIns="222293" tIns="189653" rIns="189653" bIns="189653" numCol="1" spcCol="1270" anchor="ctr" anchorCtr="0">
            <a:noAutofit/>
          </a:bodyPr>
          <a:lstStyle/>
          <a:p>
            <a:pPr defTabSz="1185286">
              <a:lnSpc>
                <a:spcPct val="90000"/>
              </a:lnSpc>
              <a:spcAft>
                <a:spcPct val="35000"/>
              </a:spcAft>
            </a:pPr>
            <a:r>
              <a:rPr lang="es-ES" sz="2667" b="1" dirty="0"/>
              <a:t>Valor de mercado</a:t>
            </a:r>
          </a:p>
        </p:txBody>
      </p:sp>
      <p:sp>
        <p:nvSpPr>
          <p:cNvPr id="14" name="24 Forma libre"/>
          <p:cNvSpPr/>
          <p:nvPr/>
        </p:nvSpPr>
        <p:spPr>
          <a:xfrm>
            <a:off x="5602432" y="3637587"/>
            <a:ext cx="2629975" cy="1208954"/>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solidFill>
            <a:srgbClr val="FFC000">
              <a:alpha val="90000"/>
            </a:srgbClr>
          </a:solidFill>
          <a:ln>
            <a:solidFill>
              <a:schemeClr val="tx1">
                <a:alpha val="90000"/>
              </a:schemeClr>
            </a:solidFill>
          </a:ln>
          <a:effectLst>
            <a:glow rad="139700">
              <a:schemeClr val="accent6">
                <a:satMod val="175000"/>
                <a:alpha val="40000"/>
              </a:schemeClr>
            </a:glow>
          </a:effectLst>
        </p:spPr>
        <p:style>
          <a:lnRef idx="2">
            <a:schemeClr val="accent4">
              <a:tint val="40000"/>
              <a:alpha val="90000"/>
              <a:hueOff val="-3945706"/>
              <a:satOff val="22157"/>
              <a:lumOff val="1408"/>
              <a:alphaOff val="0"/>
            </a:schemeClr>
          </a:lnRef>
          <a:fillRef idx="1">
            <a:schemeClr val="accent4">
              <a:tint val="40000"/>
              <a:alpha val="90000"/>
              <a:hueOff val="-3945706"/>
              <a:satOff val="22157"/>
              <a:lumOff val="1408"/>
              <a:alphaOff val="0"/>
            </a:schemeClr>
          </a:fillRef>
          <a:effectRef idx="0">
            <a:schemeClr val="accent4">
              <a:tint val="40000"/>
              <a:alpha val="90000"/>
              <a:hueOff val="-3945706"/>
              <a:satOff val="22157"/>
              <a:lumOff val="1408"/>
              <a:alphaOff val="0"/>
            </a:schemeClr>
          </a:effectRef>
          <a:fontRef idx="minor">
            <a:schemeClr val="dk1">
              <a:hueOff val="0"/>
              <a:satOff val="0"/>
              <a:lumOff val="0"/>
              <a:alphaOff val="0"/>
            </a:schemeClr>
          </a:fontRef>
        </p:style>
        <p:txBody>
          <a:bodyPr spcFirstLastPara="0" vert="horz" wrap="square" lIns="222293" tIns="231140" rIns="231140" bIns="231140" numCol="1" spcCol="1270" anchor="ctr" anchorCtr="0">
            <a:noAutofit/>
          </a:bodyPr>
          <a:lstStyle/>
          <a:p>
            <a:pPr defTabSz="1444567">
              <a:lnSpc>
                <a:spcPct val="90000"/>
              </a:lnSpc>
              <a:spcAft>
                <a:spcPct val="35000"/>
              </a:spcAft>
            </a:pPr>
            <a:r>
              <a:rPr lang="es-ES" sz="2500" b="1" dirty="0">
                <a:effectLst>
                  <a:outerShdw blurRad="38100" dist="38100" dir="2700000" algn="tl">
                    <a:srgbClr val="000000">
                      <a:alpha val="43137"/>
                    </a:srgbClr>
                  </a:outerShdw>
                </a:effectLst>
              </a:rPr>
              <a:t>COSTO DE CUMPLIMIENTO     (Provisiones)</a:t>
            </a:r>
          </a:p>
        </p:txBody>
      </p:sp>
      <p:sp>
        <p:nvSpPr>
          <p:cNvPr id="15" name="25 Forma libre"/>
          <p:cNvSpPr/>
          <p:nvPr/>
        </p:nvSpPr>
        <p:spPr>
          <a:xfrm>
            <a:off x="4271967" y="1147921"/>
            <a:ext cx="1680188" cy="1049506"/>
          </a:xfrm>
          <a:custGeom>
            <a:avLst/>
            <a:gdLst>
              <a:gd name="connsiteX0" fmla="*/ 0 w 1111467"/>
              <a:gd name="connsiteY0" fmla="*/ 555734 h 1111467"/>
              <a:gd name="connsiteX1" fmla="*/ 555734 w 1111467"/>
              <a:gd name="connsiteY1" fmla="*/ 0 h 1111467"/>
              <a:gd name="connsiteX2" fmla="*/ 1111468 w 1111467"/>
              <a:gd name="connsiteY2" fmla="*/ 555734 h 1111467"/>
              <a:gd name="connsiteX3" fmla="*/ 555734 w 1111467"/>
              <a:gd name="connsiteY3" fmla="*/ 1111468 h 1111467"/>
              <a:gd name="connsiteX4" fmla="*/ 0 w 1111467"/>
              <a:gd name="connsiteY4" fmla="*/ 555734 h 1111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467" h="1111467">
                <a:moveTo>
                  <a:pt x="0" y="555734"/>
                </a:moveTo>
                <a:cubicBezTo>
                  <a:pt x="0" y="248811"/>
                  <a:pt x="248811" y="0"/>
                  <a:pt x="555734" y="0"/>
                </a:cubicBezTo>
                <a:cubicBezTo>
                  <a:pt x="862657" y="0"/>
                  <a:pt x="1111468" y="248811"/>
                  <a:pt x="1111468" y="555734"/>
                </a:cubicBezTo>
                <a:cubicBezTo>
                  <a:pt x="1111468" y="862657"/>
                  <a:pt x="862657" y="1111468"/>
                  <a:pt x="555734" y="1111468"/>
                </a:cubicBezTo>
                <a:cubicBezTo>
                  <a:pt x="248811" y="1111468"/>
                  <a:pt x="0" y="862657"/>
                  <a:pt x="0" y="555734"/>
                </a:cubicBezTo>
                <a:close/>
              </a:path>
            </a:pathLst>
          </a:custGeom>
          <a:solidFill>
            <a:schemeClr val="accent1">
              <a:lumMod val="75000"/>
            </a:schemeClr>
          </a:solidFill>
          <a:ln>
            <a:solidFill>
              <a:srgbClr val="FFFF00"/>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txBody>
          <a:bodyPr spcFirstLastPara="0" vert="horz" wrap="square" lIns="135643" tIns="135643" rIns="135643" bIns="135643" numCol="1" spcCol="1270" anchor="ctr" anchorCtr="0">
            <a:noAutofit/>
          </a:bodyPr>
          <a:lstStyle/>
          <a:p>
            <a:pPr algn="ctr" defTabSz="740804">
              <a:lnSpc>
                <a:spcPct val="90000"/>
              </a:lnSpc>
              <a:spcAft>
                <a:spcPct val="35000"/>
              </a:spcAft>
            </a:pPr>
            <a:r>
              <a:rPr lang="es-ES" sz="2583" b="1" dirty="0"/>
              <a:t>Para Pasivos</a:t>
            </a:r>
          </a:p>
        </p:txBody>
      </p:sp>
      <p:sp>
        <p:nvSpPr>
          <p:cNvPr id="16" name="26 Forma libre"/>
          <p:cNvSpPr/>
          <p:nvPr/>
        </p:nvSpPr>
        <p:spPr>
          <a:xfrm>
            <a:off x="2525046" y="4957734"/>
            <a:ext cx="2647021" cy="713733"/>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solidFill>
            <a:srgbClr val="FFC000">
              <a:alpha val="90000"/>
            </a:srgbClr>
          </a:solidFill>
          <a:ln>
            <a:solidFill>
              <a:schemeClr val="tx1">
                <a:alpha val="90000"/>
              </a:schemeClr>
            </a:solidFill>
          </a:ln>
          <a:effectLst>
            <a:glow rad="139700">
              <a:schemeClr val="accent6">
                <a:satMod val="175000"/>
                <a:alpha val="40000"/>
              </a:schemeClr>
            </a:glow>
          </a:effectLst>
        </p:spPr>
        <p:style>
          <a:lnRef idx="2">
            <a:schemeClr val="accent4">
              <a:tint val="40000"/>
              <a:alpha val="90000"/>
              <a:hueOff val="-3945706"/>
              <a:satOff val="22157"/>
              <a:lumOff val="1408"/>
              <a:alphaOff val="0"/>
            </a:schemeClr>
          </a:lnRef>
          <a:fillRef idx="1">
            <a:schemeClr val="accent4">
              <a:tint val="40000"/>
              <a:alpha val="90000"/>
              <a:hueOff val="-3945706"/>
              <a:satOff val="22157"/>
              <a:lumOff val="1408"/>
              <a:alphaOff val="0"/>
            </a:schemeClr>
          </a:fillRef>
          <a:effectRef idx="0">
            <a:schemeClr val="accent4">
              <a:tint val="40000"/>
              <a:alpha val="90000"/>
              <a:hueOff val="-3945706"/>
              <a:satOff val="22157"/>
              <a:lumOff val="1408"/>
              <a:alphaOff val="0"/>
            </a:schemeClr>
          </a:effectRef>
          <a:fontRef idx="minor">
            <a:schemeClr val="dk1">
              <a:hueOff val="0"/>
              <a:satOff val="0"/>
              <a:lumOff val="0"/>
              <a:alphaOff val="0"/>
            </a:schemeClr>
          </a:fontRef>
        </p:style>
        <p:txBody>
          <a:bodyPr spcFirstLastPara="0" vert="horz" wrap="square" lIns="222293" tIns="231140" rIns="231140" bIns="231140" numCol="1" spcCol="1270" anchor="ctr" anchorCtr="0">
            <a:noAutofit/>
          </a:bodyPr>
          <a:lstStyle/>
          <a:p>
            <a:pPr defTabSz="1444567">
              <a:lnSpc>
                <a:spcPct val="90000"/>
              </a:lnSpc>
              <a:spcAft>
                <a:spcPct val="35000"/>
              </a:spcAft>
            </a:pPr>
            <a:r>
              <a:rPr lang="es-ES" sz="2667" b="1" dirty="0">
                <a:effectLst>
                  <a:outerShdw blurRad="38100" dist="38100" dir="2700000" algn="tl">
                    <a:srgbClr val="000000">
                      <a:alpha val="43137"/>
                    </a:srgbClr>
                  </a:outerShdw>
                </a:effectLst>
              </a:rPr>
              <a:t>VALOR EN USO (Deterioro)</a:t>
            </a:r>
          </a:p>
        </p:txBody>
      </p:sp>
      <p:sp>
        <p:nvSpPr>
          <p:cNvPr id="17" name="1 Título"/>
          <p:cNvSpPr txBox="1">
            <a:spLocks/>
          </p:cNvSpPr>
          <p:nvPr/>
        </p:nvSpPr>
        <p:spPr>
          <a:xfrm>
            <a:off x="179512" y="3059641"/>
            <a:ext cx="1944216" cy="1310028"/>
          </a:xfrm>
          <a:prstGeom prst="rect">
            <a:avLst/>
          </a:prstGeom>
        </p:spPr>
        <p:txBody>
          <a:bodyPr/>
          <a:lstStyle>
            <a:lvl1pPr algn="ctr" defTabSz="914400" rtl="0" eaLnBrk="1" latinLnBrk="0" hangingPunct="1">
              <a:spcBef>
                <a:spcPct val="0"/>
              </a:spcBef>
              <a:buNone/>
              <a:defRPr sz="1800" kern="1200" baseline="0">
                <a:solidFill>
                  <a:schemeClr val="bg1"/>
                </a:solidFill>
                <a:latin typeface="+mj-lt"/>
                <a:ea typeface="+mj-ea"/>
                <a:cs typeface="+mj-cs"/>
              </a:defRPr>
            </a:lvl1pPr>
          </a:lstStyle>
          <a:p>
            <a:r>
              <a:rPr lang="es-ES" sz="2833" b="1" dirty="0">
                <a:solidFill>
                  <a:schemeClr val="tx1"/>
                </a:solidFill>
              </a:rPr>
              <a:t>CRITERIOSDE MEDICIÓN</a:t>
            </a:r>
          </a:p>
        </p:txBody>
      </p:sp>
      <p:sp>
        <p:nvSpPr>
          <p:cNvPr id="18" name="Rectángulo 17"/>
          <p:cNvSpPr/>
          <p:nvPr/>
        </p:nvSpPr>
        <p:spPr>
          <a:xfrm>
            <a:off x="1609599" y="157200"/>
            <a:ext cx="5961888" cy="553998"/>
          </a:xfrm>
          <a:prstGeom prst="rect">
            <a:avLst/>
          </a:prstGeom>
        </p:spPr>
        <p:txBody>
          <a:bodyPr wrap="none">
            <a:spAutoFit/>
          </a:bodyPr>
          <a:lstStyle/>
          <a:p>
            <a:r>
              <a:rPr lang="es-ES" sz="3000" b="1" dirty="0">
                <a:solidFill>
                  <a:schemeClr val="bg1"/>
                </a:solidFill>
                <a:latin typeface="Arial" panose="020B0604020202020204" pitchFamily="34" charset="0"/>
                <a:cs typeface="Arial" panose="020B0604020202020204" pitchFamily="34" charset="0"/>
              </a:rPr>
              <a:t>M A R C O   C O N C E P T U A L</a:t>
            </a:r>
            <a:endParaRPr lang="es-CO" sz="3000" dirty="0">
              <a:solidFill>
                <a:schemeClr val="bg1"/>
              </a:solidFill>
            </a:endParaRPr>
          </a:p>
        </p:txBody>
      </p:sp>
    </p:spTree>
    <p:extLst>
      <p:ext uri="{BB962C8B-B14F-4D97-AF65-F5344CB8AC3E}">
        <p14:creationId xmlns:p14="http://schemas.microsoft.com/office/powerpoint/2010/main" val="32270953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66</a:t>
            </a:fld>
            <a:endParaRPr lang="es-ES_tradnl" dirty="0"/>
          </a:p>
        </p:txBody>
      </p:sp>
      <p:sp>
        <p:nvSpPr>
          <p:cNvPr id="6" name="Rectángulo 5"/>
          <p:cNvSpPr/>
          <p:nvPr/>
        </p:nvSpPr>
        <p:spPr>
          <a:xfrm>
            <a:off x="866511" y="37187"/>
            <a:ext cx="7425903" cy="810350"/>
          </a:xfrm>
          <a:prstGeom prst="rect">
            <a:avLst/>
          </a:prstGeom>
        </p:spPr>
        <p:txBody>
          <a:bodyPr wrap="square">
            <a:spAutoFit/>
          </a:bodyPr>
          <a:lstStyle/>
          <a:p>
            <a:pPr algn="ctr"/>
            <a:r>
              <a:rPr lang="es-ES" sz="2333" b="1" dirty="0">
                <a:solidFill>
                  <a:schemeClr val="bg1"/>
                </a:solidFill>
                <a:latin typeface="Arial" panose="020B0604020202020204" pitchFamily="34" charset="0"/>
                <a:cs typeface="Arial" panose="020B0604020202020204" pitchFamily="34" charset="0"/>
              </a:rPr>
              <a:t>PRINCIPALES ASPECTOS DEL  MARCO NORMATIVO  PARA  ENTIDADES  DE  GOBIERNO </a:t>
            </a:r>
            <a:endParaRPr lang="es-CO" sz="2333" dirty="0">
              <a:solidFill>
                <a:schemeClr val="bg1"/>
              </a:solidFill>
            </a:endParaRPr>
          </a:p>
        </p:txBody>
      </p:sp>
      <p:sp>
        <p:nvSpPr>
          <p:cNvPr id="7" name="8 Forma libre"/>
          <p:cNvSpPr/>
          <p:nvPr/>
        </p:nvSpPr>
        <p:spPr>
          <a:xfrm>
            <a:off x="762000" y="1038397"/>
            <a:ext cx="7620000" cy="738983"/>
          </a:xfrm>
          <a:custGeom>
            <a:avLst/>
            <a:gdLst>
              <a:gd name="connsiteX0" fmla="*/ 0 w 1507457"/>
              <a:gd name="connsiteY0" fmla="*/ 0 h 715264"/>
              <a:gd name="connsiteX1" fmla="*/ 1507457 w 1507457"/>
              <a:gd name="connsiteY1" fmla="*/ 0 h 715264"/>
              <a:gd name="connsiteX2" fmla="*/ 1507457 w 1507457"/>
              <a:gd name="connsiteY2" fmla="*/ 715264 h 715264"/>
              <a:gd name="connsiteX3" fmla="*/ 0 w 1507457"/>
              <a:gd name="connsiteY3" fmla="*/ 715264 h 715264"/>
              <a:gd name="connsiteX4" fmla="*/ 0 w 1507457"/>
              <a:gd name="connsiteY4" fmla="*/ 0 h 71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457" h="715264">
                <a:moveTo>
                  <a:pt x="0" y="0"/>
                </a:moveTo>
                <a:lnTo>
                  <a:pt x="1507457" y="0"/>
                </a:lnTo>
                <a:lnTo>
                  <a:pt x="1507457" y="715264"/>
                </a:lnTo>
                <a:lnTo>
                  <a:pt x="0" y="715264"/>
                </a:lnTo>
                <a:lnTo>
                  <a:pt x="0" y="0"/>
                </a:lnTo>
                <a:close/>
              </a:path>
            </a:pathLst>
          </a:custGeom>
          <a:solidFill>
            <a:schemeClr val="bg2">
              <a:lumMod val="75000"/>
            </a:schemeClr>
          </a:solidFill>
          <a:ln>
            <a:solidFill>
              <a:schemeClr val="tx1"/>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167" tIns="21167" rIns="21167" bIns="21167" numCol="1" spcCol="1270" anchor="ctr" anchorCtr="0">
            <a:noAutofit/>
          </a:bodyPr>
          <a:lstStyle/>
          <a:p>
            <a:pPr algn="ctr" defTabSz="296321">
              <a:lnSpc>
                <a:spcPct val="90000"/>
              </a:lnSpc>
              <a:spcAft>
                <a:spcPct val="35000"/>
              </a:spcAft>
            </a:pPr>
            <a:r>
              <a:rPr lang="es-ES" sz="2167" b="1" dirty="0">
                <a:solidFill>
                  <a:schemeClr val="bg1"/>
                </a:solidFill>
              </a:rPr>
              <a:t>NORMAS PARA EL RECONOCIMIENTO, MEDICIÓN, REVELACIÓN  Y PRESENTACIÓN DE LOS HECHOS ECONÓMICOS </a:t>
            </a:r>
          </a:p>
        </p:txBody>
      </p:sp>
      <p:sp>
        <p:nvSpPr>
          <p:cNvPr id="8" name="7 Forma libre"/>
          <p:cNvSpPr/>
          <p:nvPr/>
        </p:nvSpPr>
        <p:spPr>
          <a:xfrm>
            <a:off x="6312193" y="1837387"/>
            <a:ext cx="2040227" cy="2942828"/>
          </a:xfrm>
          <a:custGeom>
            <a:avLst/>
            <a:gdLst>
              <a:gd name="connsiteX0" fmla="*/ 0 w 1507457"/>
              <a:gd name="connsiteY0" fmla="*/ 0 h 3349955"/>
              <a:gd name="connsiteX1" fmla="*/ 251243 w 1507457"/>
              <a:gd name="connsiteY1" fmla="*/ 0 h 3349955"/>
              <a:gd name="connsiteX2" fmla="*/ 251243 w 1507457"/>
              <a:gd name="connsiteY2" fmla="*/ 0 h 3349955"/>
              <a:gd name="connsiteX3" fmla="*/ 628107 w 1507457"/>
              <a:gd name="connsiteY3" fmla="*/ 0 h 3349955"/>
              <a:gd name="connsiteX4" fmla="*/ 1507457 w 1507457"/>
              <a:gd name="connsiteY4" fmla="*/ 0 h 3349955"/>
              <a:gd name="connsiteX5" fmla="*/ 1507457 w 1507457"/>
              <a:gd name="connsiteY5" fmla="*/ 558326 h 3349955"/>
              <a:gd name="connsiteX6" fmla="*/ 1507457 w 1507457"/>
              <a:gd name="connsiteY6" fmla="*/ 558326 h 3349955"/>
              <a:gd name="connsiteX7" fmla="*/ 1507457 w 1507457"/>
              <a:gd name="connsiteY7" fmla="*/ 1395815 h 3349955"/>
              <a:gd name="connsiteX8" fmla="*/ 1507457 w 1507457"/>
              <a:gd name="connsiteY8" fmla="*/ 3349955 h 3349955"/>
              <a:gd name="connsiteX9" fmla="*/ 628107 w 1507457"/>
              <a:gd name="connsiteY9" fmla="*/ 3349955 h 3349955"/>
              <a:gd name="connsiteX10" fmla="*/ 251243 w 1507457"/>
              <a:gd name="connsiteY10" fmla="*/ 3349955 h 3349955"/>
              <a:gd name="connsiteX11" fmla="*/ 251243 w 1507457"/>
              <a:gd name="connsiteY11" fmla="*/ 3349955 h 3349955"/>
              <a:gd name="connsiteX12" fmla="*/ 0 w 1507457"/>
              <a:gd name="connsiteY12" fmla="*/ 3349955 h 3349955"/>
              <a:gd name="connsiteX13" fmla="*/ 0 w 1507457"/>
              <a:gd name="connsiteY13" fmla="*/ 1395815 h 3349955"/>
              <a:gd name="connsiteX14" fmla="*/ 0 w 1507457"/>
              <a:gd name="connsiteY14" fmla="*/ 1674978 h 3349955"/>
              <a:gd name="connsiteX15" fmla="*/ 0 w 1507457"/>
              <a:gd name="connsiteY15" fmla="*/ 558326 h 3349955"/>
              <a:gd name="connsiteX16" fmla="*/ 0 w 1507457"/>
              <a:gd name="connsiteY16" fmla="*/ 0 h 334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7457" h="3349955">
                <a:moveTo>
                  <a:pt x="0" y="0"/>
                </a:moveTo>
                <a:lnTo>
                  <a:pt x="251243" y="0"/>
                </a:lnTo>
                <a:lnTo>
                  <a:pt x="251243" y="0"/>
                </a:lnTo>
                <a:lnTo>
                  <a:pt x="628107" y="0"/>
                </a:lnTo>
                <a:lnTo>
                  <a:pt x="1507457" y="0"/>
                </a:lnTo>
                <a:lnTo>
                  <a:pt x="1507457" y="558326"/>
                </a:lnTo>
                <a:lnTo>
                  <a:pt x="1507457" y="558326"/>
                </a:lnTo>
                <a:lnTo>
                  <a:pt x="1507457" y="1395815"/>
                </a:lnTo>
                <a:lnTo>
                  <a:pt x="1507457" y="3349955"/>
                </a:lnTo>
                <a:lnTo>
                  <a:pt x="628107" y="3349955"/>
                </a:lnTo>
                <a:lnTo>
                  <a:pt x="251243" y="3349955"/>
                </a:lnTo>
                <a:lnTo>
                  <a:pt x="251243" y="3349955"/>
                </a:lnTo>
                <a:lnTo>
                  <a:pt x="0" y="3349955"/>
                </a:lnTo>
                <a:lnTo>
                  <a:pt x="0" y="1395815"/>
                </a:lnTo>
                <a:lnTo>
                  <a:pt x="0" y="1674978"/>
                </a:lnTo>
                <a:lnTo>
                  <a:pt x="0" y="558326"/>
                </a:lnTo>
                <a:lnTo>
                  <a:pt x="0" y="0"/>
                </a:lnTo>
                <a:close/>
              </a:path>
            </a:pathLst>
          </a:custGeom>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180596" tIns="21167" rIns="21167" bIns="21167" numCol="1" spcCol="1270" anchor="t" anchorCtr="0">
            <a:noAutofit/>
          </a:bodyPr>
          <a:lstStyle/>
          <a:p>
            <a:pPr defTabSz="296321">
              <a:lnSpc>
                <a:spcPct val="90000"/>
              </a:lnSpc>
              <a:spcAft>
                <a:spcPct val="35000"/>
              </a:spcAft>
            </a:pPr>
            <a:endParaRPr lang="es-ES" sz="2000" b="1" dirty="0">
              <a:solidFill>
                <a:schemeClr val="tx1"/>
              </a:solidFill>
            </a:endParaRPr>
          </a:p>
          <a:p>
            <a:pPr defTabSz="296321">
              <a:lnSpc>
                <a:spcPct val="90000"/>
              </a:lnSpc>
              <a:spcAft>
                <a:spcPct val="35000"/>
              </a:spcAft>
            </a:pPr>
            <a:r>
              <a:rPr lang="es-ES" sz="2000" b="1" dirty="0">
                <a:solidFill>
                  <a:schemeClr val="tx1"/>
                </a:solidFill>
              </a:rPr>
              <a:t>REVELACIONES MAS EXIGENTES RELACIONADAS CON LOS ELEMENTOS DE LOS ESTADOS FINANCIEROS</a:t>
            </a:r>
          </a:p>
        </p:txBody>
      </p:sp>
      <p:sp>
        <p:nvSpPr>
          <p:cNvPr id="9" name="9 Forma libre"/>
          <p:cNvSpPr/>
          <p:nvPr/>
        </p:nvSpPr>
        <p:spPr>
          <a:xfrm>
            <a:off x="786777" y="1777380"/>
            <a:ext cx="5405403" cy="3900433"/>
          </a:xfrm>
          <a:custGeom>
            <a:avLst/>
            <a:gdLst>
              <a:gd name="connsiteX0" fmla="*/ 0 w 1507457"/>
              <a:gd name="connsiteY0" fmla="*/ 0 h 3110992"/>
              <a:gd name="connsiteX1" fmla="*/ 879350 w 1507457"/>
              <a:gd name="connsiteY1" fmla="*/ 0 h 3110992"/>
              <a:gd name="connsiteX2" fmla="*/ 879350 w 1507457"/>
              <a:gd name="connsiteY2" fmla="*/ 0 h 3110992"/>
              <a:gd name="connsiteX3" fmla="*/ 1256214 w 1507457"/>
              <a:gd name="connsiteY3" fmla="*/ 0 h 3110992"/>
              <a:gd name="connsiteX4" fmla="*/ 1507457 w 1507457"/>
              <a:gd name="connsiteY4" fmla="*/ 0 h 3110992"/>
              <a:gd name="connsiteX5" fmla="*/ 1507457 w 1507457"/>
              <a:gd name="connsiteY5" fmla="*/ 1814745 h 3110992"/>
              <a:gd name="connsiteX6" fmla="*/ 1695889 w 1507457"/>
              <a:gd name="connsiteY6" fmla="*/ 2203516 h 3110992"/>
              <a:gd name="connsiteX7" fmla="*/ 1507457 w 1507457"/>
              <a:gd name="connsiteY7" fmla="*/ 2592493 h 3110992"/>
              <a:gd name="connsiteX8" fmla="*/ 1507457 w 1507457"/>
              <a:gd name="connsiteY8" fmla="*/ 3110992 h 3110992"/>
              <a:gd name="connsiteX9" fmla="*/ 1256214 w 1507457"/>
              <a:gd name="connsiteY9" fmla="*/ 3110992 h 3110992"/>
              <a:gd name="connsiteX10" fmla="*/ 879350 w 1507457"/>
              <a:gd name="connsiteY10" fmla="*/ 3110992 h 3110992"/>
              <a:gd name="connsiteX11" fmla="*/ 879350 w 1507457"/>
              <a:gd name="connsiteY11" fmla="*/ 3110992 h 3110992"/>
              <a:gd name="connsiteX12" fmla="*/ 0 w 1507457"/>
              <a:gd name="connsiteY12" fmla="*/ 3110992 h 3110992"/>
              <a:gd name="connsiteX13" fmla="*/ 0 w 1507457"/>
              <a:gd name="connsiteY13" fmla="*/ 2592493 h 3110992"/>
              <a:gd name="connsiteX14" fmla="*/ 0 w 1507457"/>
              <a:gd name="connsiteY14" fmla="*/ 1814745 h 3110992"/>
              <a:gd name="connsiteX15" fmla="*/ 0 w 1507457"/>
              <a:gd name="connsiteY15" fmla="*/ 1814745 h 3110992"/>
              <a:gd name="connsiteX16" fmla="*/ 0 w 1507457"/>
              <a:gd name="connsiteY16" fmla="*/ 0 h 311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7457" h="3110992">
                <a:moveTo>
                  <a:pt x="0" y="0"/>
                </a:moveTo>
                <a:lnTo>
                  <a:pt x="879350" y="0"/>
                </a:lnTo>
                <a:lnTo>
                  <a:pt x="879350" y="0"/>
                </a:lnTo>
                <a:lnTo>
                  <a:pt x="1256214" y="0"/>
                </a:lnTo>
                <a:lnTo>
                  <a:pt x="1507457" y="0"/>
                </a:lnTo>
                <a:lnTo>
                  <a:pt x="1507457" y="1814745"/>
                </a:lnTo>
                <a:lnTo>
                  <a:pt x="1695889" y="2203516"/>
                </a:lnTo>
                <a:lnTo>
                  <a:pt x="1507457" y="2592493"/>
                </a:lnTo>
                <a:lnTo>
                  <a:pt x="1507457" y="3110992"/>
                </a:lnTo>
                <a:lnTo>
                  <a:pt x="1256214" y="3110992"/>
                </a:lnTo>
                <a:lnTo>
                  <a:pt x="879350" y="3110992"/>
                </a:lnTo>
                <a:lnTo>
                  <a:pt x="879350" y="3110992"/>
                </a:lnTo>
                <a:lnTo>
                  <a:pt x="0" y="3110992"/>
                </a:lnTo>
                <a:lnTo>
                  <a:pt x="0" y="2592493"/>
                </a:lnTo>
                <a:lnTo>
                  <a:pt x="0" y="1814745"/>
                </a:lnTo>
                <a:lnTo>
                  <a:pt x="0" y="1814745"/>
                </a:lnTo>
                <a:lnTo>
                  <a:pt x="0" y="0"/>
                </a:lnTo>
                <a:close/>
              </a:path>
            </a:pathLst>
          </a:custGeom>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1">
              <a:tint val="50000"/>
              <a:hueOff val="-6544757"/>
              <a:satOff val="-351"/>
              <a:lumOff val="5682"/>
              <a:alphaOff val="0"/>
            </a:schemeClr>
          </a:fillRef>
          <a:effectRef idx="0">
            <a:schemeClr val="accent1">
              <a:tint val="50000"/>
              <a:hueOff val="-6544757"/>
              <a:satOff val="-351"/>
              <a:lumOff val="5682"/>
              <a:alphaOff val="0"/>
            </a:schemeClr>
          </a:effectRef>
          <a:fontRef idx="minor">
            <a:schemeClr val="lt1">
              <a:hueOff val="0"/>
              <a:satOff val="0"/>
              <a:lumOff val="0"/>
              <a:alphaOff val="0"/>
            </a:schemeClr>
          </a:fontRef>
        </p:style>
        <p:txBody>
          <a:bodyPr spcFirstLastPara="0" vert="horz" wrap="square" lIns="180597" tIns="21167" rIns="21166" bIns="21167" numCol="1" spcCol="1270" anchor="t" anchorCtr="0">
            <a:noAutofit/>
          </a:bodyPr>
          <a:lstStyle/>
          <a:p>
            <a:r>
              <a:rPr lang="es-ES" sz="2500" b="1" dirty="0">
                <a:solidFill>
                  <a:schemeClr val="tx1"/>
                </a:solidFill>
              </a:rPr>
              <a:t>Desarrollo de nuevas normas, entre otras: Instrumentos Financieros (28,30), Propiedades de Inversión (16), Arrendamientos (13), Activos Biológicos (, Deterioro del Valor de los Activos Generadores y no Generadores de Efectivo (21), Ingresos sin Contraprestación (23), Acuerdos de Concesión (32) y Consolidación de Estados Financieros (35)</a:t>
            </a:r>
            <a:r>
              <a:rPr lang="es-ES" sz="2500" dirty="0">
                <a:solidFill>
                  <a:schemeClr val="tx1"/>
                </a:solidFill>
              </a:rPr>
              <a:t>.</a:t>
            </a:r>
          </a:p>
        </p:txBody>
      </p:sp>
    </p:spTree>
    <p:extLst>
      <p:ext uri="{BB962C8B-B14F-4D97-AF65-F5344CB8AC3E}">
        <p14:creationId xmlns:p14="http://schemas.microsoft.com/office/powerpoint/2010/main" val="245389362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a:xfrm>
            <a:off x="125413" y="5387975"/>
            <a:ext cx="2243550" cy="269875"/>
          </a:xfrm>
        </p:spPr>
        <p:txBody>
          <a:bodyPr/>
          <a:lstStyle/>
          <a:p>
            <a:pPr>
              <a:defRPr/>
            </a:pPr>
            <a:fld id="{8A025F99-1DAF-4D1C-906F-3757E7DA4970}" type="slidenum">
              <a:rPr lang="es-ES_tradnl" smtClean="0"/>
              <a:pPr>
                <a:defRPr/>
              </a:pPr>
              <a:t>67</a:t>
            </a:fld>
            <a:endParaRPr lang="es-ES_tradnl" dirty="0"/>
          </a:p>
        </p:txBody>
      </p:sp>
      <p:sp>
        <p:nvSpPr>
          <p:cNvPr id="6" name="Rectángulo 5"/>
          <p:cNvSpPr/>
          <p:nvPr/>
        </p:nvSpPr>
        <p:spPr>
          <a:xfrm>
            <a:off x="1115616" y="82287"/>
            <a:ext cx="6874047" cy="830997"/>
          </a:xfrm>
          <a:prstGeom prst="rect">
            <a:avLst/>
          </a:prstGeom>
        </p:spPr>
        <p:txBody>
          <a:bodyPr wrap="square">
            <a:spAutoFit/>
          </a:bodyPr>
          <a:lstStyle/>
          <a:p>
            <a:pPr algn="ctr"/>
            <a:r>
              <a:rPr lang="es-ES" sz="2400" b="1" dirty="0">
                <a:solidFill>
                  <a:schemeClr val="bg1"/>
                </a:solidFill>
                <a:latin typeface="+mn-lt"/>
                <a:cs typeface="Arial" panose="020B0604020202020204" pitchFamily="34" charset="0"/>
              </a:rPr>
              <a:t>ALGUNAS IMPLICACIONES DE LA IMPLEMENTACIÓN DEL NUEVO MARCO NORMATIVO</a:t>
            </a:r>
            <a:endParaRPr lang="es-CO" sz="2400" dirty="0">
              <a:solidFill>
                <a:schemeClr val="bg1"/>
              </a:solidFill>
              <a:latin typeface="+mn-lt"/>
            </a:endParaRPr>
          </a:p>
        </p:txBody>
      </p:sp>
      <p:sp>
        <p:nvSpPr>
          <p:cNvPr id="7" name="8 Rectángulo"/>
          <p:cNvSpPr/>
          <p:nvPr/>
        </p:nvSpPr>
        <p:spPr>
          <a:xfrm>
            <a:off x="179512" y="1345332"/>
            <a:ext cx="8784976" cy="3429645"/>
          </a:xfrm>
          <a:prstGeom prst="rect">
            <a:avLst/>
          </a:prstGeom>
          <a:solidFill>
            <a:schemeClr val="accent1">
              <a:lumMod val="20000"/>
              <a:lumOff val="80000"/>
              <a:alpha val="90000"/>
            </a:schemeClr>
          </a:solidFill>
          <a:ln>
            <a:solidFill>
              <a:srgbClr val="FFFF00"/>
            </a:solidFill>
          </a:ln>
          <a:effectLst>
            <a:glow rad="139700">
              <a:schemeClr val="accent5">
                <a:satMod val="175000"/>
                <a:alpha val="40000"/>
              </a:schemeClr>
            </a:glow>
          </a:effectLst>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9 Forma libre"/>
          <p:cNvSpPr/>
          <p:nvPr/>
        </p:nvSpPr>
        <p:spPr>
          <a:xfrm>
            <a:off x="332526" y="1145017"/>
            <a:ext cx="8430701" cy="1245264"/>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6">
              <a:lumMod val="20000"/>
              <a:lumOff val="80000"/>
            </a:schemeClr>
          </a:solidFill>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4854" tIns="19214" rIns="184854" bIns="19214" numCol="1" spcCol="1270" anchor="ctr" anchorCtr="0">
            <a:noAutofit/>
          </a:bodyPr>
          <a:lstStyle/>
          <a:p>
            <a:pPr algn="just" defTabSz="518563">
              <a:lnSpc>
                <a:spcPct val="90000"/>
              </a:lnSpc>
              <a:spcAft>
                <a:spcPct val="35000"/>
              </a:spcAft>
            </a:pPr>
            <a:r>
              <a:rPr lang="es-ES" sz="2500" b="1" dirty="0">
                <a:solidFill>
                  <a:schemeClr val="tx1"/>
                </a:solidFill>
              </a:rPr>
              <a:t>Impacto en la situación financiera de la entidad por el retiro de activos y la incorporación de pasivos, a partir de las definiciones de activo o pasivo del nuevo marco normativo</a:t>
            </a:r>
          </a:p>
        </p:txBody>
      </p:sp>
      <p:sp>
        <p:nvSpPr>
          <p:cNvPr id="9" name="11 Forma libre"/>
          <p:cNvSpPr/>
          <p:nvPr/>
        </p:nvSpPr>
        <p:spPr>
          <a:xfrm>
            <a:off x="312326" y="2569468"/>
            <a:ext cx="8551172" cy="748561"/>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6">
              <a:lumMod val="20000"/>
              <a:lumOff val="80000"/>
            </a:schemeClr>
          </a:solidFill>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744128"/>
              <a:satOff val="4483"/>
              <a:lumOff val="359"/>
              <a:alphaOff val="0"/>
            </a:schemeClr>
          </a:fillRef>
          <a:effectRef idx="0">
            <a:schemeClr val="accent4">
              <a:hueOff val="-744128"/>
              <a:satOff val="4483"/>
              <a:lumOff val="359"/>
              <a:alphaOff val="0"/>
            </a:schemeClr>
          </a:effectRef>
          <a:fontRef idx="minor">
            <a:schemeClr val="lt1"/>
          </a:fontRef>
        </p:style>
        <p:txBody>
          <a:bodyPr spcFirstLastPara="0" vert="horz" wrap="square" lIns="184854" tIns="19214" rIns="184854" bIns="19214" numCol="1" spcCol="1270" anchor="ctr" anchorCtr="0">
            <a:noAutofit/>
          </a:bodyPr>
          <a:lstStyle/>
          <a:p>
            <a:pPr defTabSz="518563">
              <a:lnSpc>
                <a:spcPct val="90000"/>
              </a:lnSpc>
              <a:spcAft>
                <a:spcPct val="35000"/>
              </a:spcAft>
            </a:pPr>
            <a:r>
              <a:rPr lang="es-ES" sz="2500" b="1" dirty="0">
                <a:solidFill>
                  <a:schemeClr val="tx1"/>
                </a:solidFill>
              </a:rPr>
              <a:t>Reconocimiento de los activos a partir del criterio de control y no de propiedad.</a:t>
            </a:r>
          </a:p>
        </p:txBody>
      </p:sp>
      <p:sp>
        <p:nvSpPr>
          <p:cNvPr id="10" name="13 Forma libre"/>
          <p:cNvSpPr/>
          <p:nvPr/>
        </p:nvSpPr>
        <p:spPr>
          <a:xfrm>
            <a:off x="312326" y="3505572"/>
            <a:ext cx="8551172" cy="1532462"/>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6">
              <a:lumMod val="20000"/>
              <a:lumOff val="80000"/>
            </a:schemeClr>
          </a:solidFill>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1488257"/>
              <a:satOff val="8966"/>
              <a:lumOff val="719"/>
              <a:alphaOff val="0"/>
            </a:schemeClr>
          </a:fillRef>
          <a:effectRef idx="0">
            <a:schemeClr val="accent4">
              <a:hueOff val="-1488257"/>
              <a:satOff val="8966"/>
              <a:lumOff val="719"/>
              <a:alphaOff val="0"/>
            </a:schemeClr>
          </a:effectRef>
          <a:fontRef idx="minor">
            <a:schemeClr val="lt1"/>
          </a:fontRef>
        </p:style>
        <p:txBody>
          <a:bodyPr spcFirstLastPara="0" vert="horz" wrap="square" lIns="184854" tIns="19214" rIns="184854" bIns="19214" numCol="1" spcCol="1270" anchor="ctr" anchorCtr="0">
            <a:noAutofit/>
          </a:bodyPr>
          <a:lstStyle/>
          <a:p>
            <a:pPr defTabSz="518563">
              <a:lnSpc>
                <a:spcPct val="90000"/>
              </a:lnSpc>
              <a:spcAft>
                <a:spcPct val="35000"/>
              </a:spcAft>
            </a:pPr>
            <a:r>
              <a:rPr lang="es-ES" sz="2500" b="1" dirty="0">
                <a:solidFill>
                  <a:schemeClr val="tx1"/>
                </a:solidFill>
              </a:rPr>
              <a:t>Criterios transversales de reconocimiento: Asociación del hecho económico con los elementos de los estados financieros; </a:t>
            </a:r>
            <a:r>
              <a:rPr lang="es-ES" sz="2500" b="1" i="1" u="sng" dirty="0">
                <a:solidFill>
                  <a:schemeClr val="tx1"/>
                </a:solidFill>
              </a:rPr>
              <a:t>medición fiable </a:t>
            </a:r>
            <a:r>
              <a:rPr lang="es-ES" sz="2500" b="1" dirty="0">
                <a:solidFill>
                  <a:schemeClr val="tx1"/>
                </a:solidFill>
              </a:rPr>
              <a:t>y probabilidad de entrada o salida de flujos</a:t>
            </a:r>
          </a:p>
        </p:txBody>
      </p:sp>
    </p:spTree>
    <p:extLst>
      <p:ext uri="{BB962C8B-B14F-4D97-AF65-F5344CB8AC3E}">
        <p14:creationId xmlns:p14="http://schemas.microsoft.com/office/powerpoint/2010/main" val="35386719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68</a:t>
            </a:fld>
            <a:endParaRPr lang="es-ES_tradnl" dirty="0"/>
          </a:p>
        </p:txBody>
      </p:sp>
      <p:sp>
        <p:nvSpPr>
          <p:cNvPr id="11" name="8 Rectángulo"/>
          <p:cNvSpPr/>
          <p:nvPr/>
        </p:nvSpPr>
        <p:spPr>
          <a:xfrm>
            <a:off x="251520" y="1477347"/>
            <a:ext cx="7414849" cy="3324369"/>
          </a:xfrm>
          <a:prstGeom prst="rect">
            <a:avLst/>
          </a:prstGeom>
          <a:solidFill>
            <a:schemeClr val="accent1">
              <a:lumMod val="20000"/>
              <a:lumOff val="80000"/>
              <a:alpha val="90000"/>
            </a:schemeClr>
          </a:solidFill>
          <a:ln>
            <a:solidFill>
              <a:srgbClr val="FFFF00"/>
            </a:solidFill>
          </a:ln>
          <a:effectLst>
            <a:glow rad="139700">
              <a:schemeClr val="accent1">
                <a:satMod val="175000"/>
                <a:alpha val="40000"/>
              </a:schemeClr>
            </a:glow>
          </a:effectLst>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Rectángulo 8"/>
          <p:cNvSpPr/>
          <p:nvPr/>
        </p:nvSpPr>
        <p:spPr>
          <a:xfrm>
            <a:off x="1370361" y="58603"/>
            <a:ext cx="6874047" cy="830997"/>
          </a:xfrm>
          <a:prstGeom prst="rect">
            <a:avLst/>
          </a:prstGeom>
        </p:spPr>
        <p:txBody>
          <a:bodyPr wrap="square">
            <a:spAutoFit/>
          </a:bodyPr>
          <a:lstStyle/>
          <a:p>
            <a:pPr algn="ctr"/>
            <a:r>
              <a:rPr lang="es-ES" sz="2400" b="1" dirty="0">
                <a:solidFill>
                  <a:schemeClr val="bg1"/>
                </a:solidFill>
                <a:latin typeface="+mn-lt"/>
                <a:cs typeface="Arial" panose="020B0604020202020204" pitchFamily="34" charset="0"/>
              </a:rPr>
              <a:t>ALGUNAS IMPLICACIONES DE LA IMPLEMENTACIÓN DEL NUEVO MARCO NORMATIVO</a:t>
            </a:r>
            <a:endParaRPr lang="es-CO" sz="2400" dirty="0">
              <a:solidFill>
                <a:schemeClr val="bg1"/>
              </a:solidFill>
              <a:latin typeface="+mn-lt"/>
            </a:endParaRPr>
          </a:p>
        </p:txBody>
      </p:sp>
      <p:sp>
        <p:nvSpPr>
          <p:cNvPr id="10" name="15 Forma libre"/>
          <p:cNvSpPr/>
          <p:nvPr/>
        </p:nvSpPr>
        <p:spPr>
          <a:xfrm>
            <a:off x="339337" y="1149360"/>
            <a:ext cx="8499305" cy="748387"/>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2">
              <a:lumMod val="20000"/>
              <a:lumOff val="80000"/>
            </a:schemeClr>
          </a:solidFill>
          <a:ln>
            <a:solidFill>
              <a:schemeClr val="tx1"/>
            </a:solidFill>
          </a:ln>
          <a:effectLst>
            <a:glow rad="63500">
              <a:schemeClr val="accent6">
                <a:satMod val="175000"/>
                <a:alpha val="40000"/>
              </a:schemeClr>
            </a:glow>
          </a:effectLst>
        </p:spPr>
        <p:style>
          <a:lnRef idx="2">
            <a:schemeClr val="lt1">
              <a:hueOff val="0"/>
              <a:satOff val="0"/>
              <a:lumOff val="0"/>
              <a:alphaOff val="0"/>
            </a:schemeClr>
          </a:lnRef>
          <a:fillRef idx="1">
            <a:schemeClr val="accent4">
              <a:hueOff val="-2232385"/>
              <a:satOff val="13449"/>
              <a:lumOff val="1078"/>
              <a:alphaOff val="0"/>
            </a:schemeClr>
          </a:fillRef>
          <a:effectRef idx="0">
            <a:schemeClr val="accent4">
              <a:hueOff val="-2232385"/>
              <a:satOff val="13449"/>
              <a:lumOff val="1078"/>
              <a:alphaOff val="0"/>
            </a:schemeClr>
          </a:effectRef>
          <a:fontRef idx="minor">
            <a:schemeClr val="lt1"/>
          </a:fontRef>
        </p:style>
        <p:txBody>
          <a:bodyPr spcFirstLastPara="0" vert="horz" wrap="square" lIns="184854" tIns="19214" rIns="184854" bIns="19214" numCol="1" spcCol="1270" anchor="ctr" anchorCtr="0">
            <a:noAutofit/>
          </a:bodyPr>
          <a:lstStyle/>
          <a:p>
            <a:pPr defTabSz="518563">
              <a:lnSpc>
                <a:spcPct val="90000"/>
              </a:lnSpc>
              <a:spcAft>
                <a:spcPct val="35000"/>
              </a:spcAft>
            </a:pPr>
            <a:r>
              <a:rPr lang="es-ES" sz="2500" b="1" dirty="0">
                <a:solidFill>
                  <a:schemeClr val="tx1"/>
                </a:solidFill>
              </a:rPr>
              <a:t>Mayores demandas en torno a estimaciones y aplicación de juicios profesionales.</a:t>
            </a:r>
          </a:p>
        </p:txBody>
      </p:sp>
      <p:sp>
        <p:nvSpPr>
          <p:cNvPr id="16" name="17 Forma libre"/>
          <p:cNvSpPr/>
          <p:nvPr/>
        </p:nvSpPr>
        <p:spPr>
          <a:xfrm>
            <a:off x="339337" y="2041763"/>
            <a:ext cx="8508945" cy="1152128"/>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2">
              <a:lumMod val="20000"/>
              <a:lumOff val="80000"/>
            </a:schemeClr>
          </a:solidFill>
          <a:ln>
            <a:solidFill>
              <a:schemeClr val="tx1"/>
            </a:solidFill>
          </a:ln>
          <a:effectLst>
            <a:glow rad="63500">
              <a:schemeClr val="accent6">
                <a:satMod val="175000"/>
                <a:alpha val="40000"/>
              </a:schemeClr>
            </a:glow>
          </a:effectLst>
        </p:spPr>
        <p:style>
          <a:lnRef idx="2">
            <a:schemeClr val="lt1">
              <a:hueOff val="0"/>
              <a:satOff val="0"/>
              <a:lumOff val="0"/>
              <a:alphaOff val="0"/>
            </a:schemeClr>
          </a:lnRef>
          <a:fillRef idx="1">
            <a:schemeClr val="accent4">
              <a:hueOff val="-2976513"/>
              <a:satOff val="17933"/>
              <a:lumOff val="1437"/>
              <a:alphaOff val="0"/>
            </a:schemeClr>
          </a:fillRef>
          <a:effectRef idx="0">
            <a:schemeClr val="accent4">
              <a:hueOff val="-2976513"/>
              <a:satOff val="17933"/>
              <a:lumOff val="1437"/>
              <a:alphaOff val="0"/>
            </a:schemeClr>
          </a:effectRef>
          <a:fontRef idx="minor">
            <a:schemeClr val="lt1"/>
          </a:fontRef>
        </p:style>
        <p:txBody>
          <a:bodyPr spcFirstLastPara="0" vert="horz" wrap="square" lIns="184854" tIns="19214" rIns="184854" bIns="19214" numCol="1" spcCol="1270" anchor="ctr" anchorCtr="0">
            <a:noAutofit/>
          </a:bodyPr>
          <a:lstStyle/>
          <a:p>
            <a:pPr algn="just" defTabSz="518563">
              <a:lnSpc>
                <a:spcPct val="90000"/>
              </a:lnSpc>
              <a:spcAft>
                <a:spcPct val="35000"/>
              </a:spcAft>
            </a:pPr>
            <a:r>
              <a:rPr lang="es-ES" sz="2500" b="1" dirty="0">
                <a:solidFill>
                  <a:schemeClr val="tx1"/>
                </a:solidFill>
              </a:rPr>
              <a:t>Reclasificaciones de partidas. Por ejemplo, de PPE a Propiedades de inversión o a Activos Biológicos; de Bienes Adquiridos en Leasing Financiero a PPE, entre otras.</a:t>
            </a:r>
          </a:p>
        </p:txBody>
      </p:sp>
      <p:sp>
        <p:nvSpPr>
          <p:cNvPr id="17" name="19 Forma libre"/>
          <p:cNvSpPr/>
          <p:nvPr/>
        </p:nvSpPr>
        <p:spPr>
          <a:xfrm>
            <a:off x="366342" y="3353673"/>
            <a:ext cx="8508945" cy="864096"/>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2">
              <a:lumMod val="20000"/>
              <a:lumOff val="80000"/>
            </a:schemeClr>
          </a:solidFill>
          <a:ln>
            <a:solidFill>
              <a:schemeClr val="tx1"/>
            </a:solidFill>
          </a:ln>
          <a:effectLst>
            <a:glow rad="63500">
              <a:schemeClr val="accent6">
                <a:satMod val="175000"/>
                <a:alpha val="40000"/>
              </a:schemeClr>
            </a:glow>
          </a:effectLst>
        </p:spPr>
        <p:style>
          <a:lnRef idx="2">
            <a:schemeClr val="lt1">
              <a:hueOff val="0"/>
              <a:satOff val="0"/>
              <a:lumOff val="0"/>
              <a:alphaOff val="0"/>
            </a:schemeClr>
          </a:lnRef>
          <a:fillRef idx="1">
            <a:schemeClr val="accent4">
              <a:hueOff val="-3720641"/>
              <a:satOff val="22416"/>
              <a:lumOff val="1797"/>
              <a:alphaOff val="0"/>
            </a:schemeClr>
          </a:fillRef>
          <a:effectRef idx="0">
            <a:schemeClr val="accent4">
              <a:hueOff val="-3720641"/>
              <a:satOff val="22416"/>
              <a:lumOff val="1797"/>
              <a:alphaOff val="0"/>
            </a:schemeClr>
          </a:effectRef>
          <a:fontRef idx="minor">
            <a:schemeClr val="lt1"/>
          </a:fontRef>
        </p:style>
        <p:txBody>
          <a:bodyPr spcFirstLastPara="0" vert="horz" wrap="square" lIns="184854" tIns="19214" rIns="184854" bIns="19214" numCol="1" spcCol="1270" anchor="ctr" anchorCtr="0">
            <a:noAutofit/>
          </a:bodyPr>
          <a:lstStyle/>
          <a:p>
            <a:pPr algn="just" defTabSz="518563">
              <a:lnSpc>
                <a:spcPct val="90000"/>
              </a:lnSpc>
              <a:spcAft>
                <a:spcPct val="35000"/>
              </a:spcAft>
            </a:pPr>
            <a:r>
              <a:rPr lang="es-ES" sz="2500" b="1" dirty="0">
                <a:solidFill>
                  <a:schemeClr val="tx1"/>
                </a:solidFill>
              </a:rPr>
              <a:t>Desarrollo de procedimientos en cada una de las entidades para efectos de evaluar indicios de deterioro.</a:t>
            </a:r>
          </a:p>
        </p:txBody>
      </p:sp>
      <p:sp>
        <p:nvSpPr>
          <p:cNvPr id="18" name="21 Forma libre"/>
          <p:cNvSpPr/>
          <p:nvPr/>
        </p:nvSpPr>
        <p:spPr>
          <a:xfrm>
            <a:off x="391494" y="4346541"/>
            <a:ext cx="8508945" cy="572406"/>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2">
              <a:lumMod val="20000"/>
              <a:lumOff val="80000"/>
            </a:schemeClr>
          </a:solidFill>
          <a:ln>
            <a:solidFill>
              <a:schemeClr val="tx1"/>
            </a:solidFill>
          </a:ln>
          <a:effectLst>
            <a:glow rad="63500">
              <a:schemeClr val="accent6">
                <a:satMod val="175000"/>
                <a:alpha val="40000"/>
              </a:schemeClr>
            </a:glow>
          </a:effectLst>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txBody>
          <a:bodyPr spcFirstLastPara="0" vert="horz" wrap="square" lIns="184854" tIns="19214" rIns="184854" bIns="19214" numCol="1" spcCol="1270" anchor="ctr" anchorCtr="0">
            <a:noAutofit/>
          </a:bodyPr>
          <a:lstStyle/>
          <a:p>
            <a:pPr defTabSz="518563">
              <a:lnSpc>
                <a:spcPct val="90000"/>
              </a:lnSpc>
              <a:spcAft>
                <a:spcPct val="35000"/>
              </a:spcAft>
            </a:pPr>
            <a:r>
              <a:rPr lang="es-ES" sz="2500" b="1" dirty="0">
                <a:solidFill>
                  <a:schemeClr val="tx1"/>
                </a:solidFill>
              </a:rPr>
              <a:t>Mayor exigencia en la información a revelar</a:t>
            </a:r>
          </a:p>
        </p:txBody>
      </p:sp>
    </p:spTree>
    <p:extLst>
      <p:ext uri="{BB962C8B-B14F-4D97-AF65-F5344CB8AC3E}">
        <p14:creationId xmlns:p14="http://schemas.microsoft.com/office/powerpoint/2010/main" val="39589437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69</a:t>
            </a:fld>
            <a:endParaRPr lang="es-ES_tradnl" dirty="0"/>
          </a:p>
        </p:txBody>
      </p:sp>
      <p:sp>
        <p:nvSpPr>
          <p:cNvPr id="6" name="2 Título"/>
          <p:cNvSpPr txBox="1">
            <a:spLocks/>
          </p:cNvSpPr>
          <p:nvPr/>
        </p:nvSpPr>
        <p:spPr>
          <a:xfrm>
            <a:off x="1271633" y="-82827"/>
            <a:ext cx="3060340" cy="540060"/>
          </a:xfrm>
          <a:prstGeom prst="rect">
            <a:avLst/>
          </a:prstGeom>
        </p:spPr>
        <p:txBody>
          <a:bodyPr/>
          <a:lst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r>
              <a:rPr lang="es-CO" altLang="de-DE" sz="2667" kern="0" dirty="0"/>
              <a:t>Normativo</a:t>
            </a:r>
          </a:p>
        </p:txBody>
      </p:sp>
      <p:sp>
        <p:nvSpPr>
          <p:cNvPr id="4" name="3 Rectángulo"/>
          <p:cNvSpPr/>
          <p:nvPr/>
        </p:nvSpPr>
        <p:spPr>
          <a:xfrm>
            <a:off x="822007" y="637254"/>
            <a:ext cx="3810000" cy="4517583"/>
          </a:xfrm>
          <a:prstGeom prst="rect">
            <a:avLst/>
          </a:prstGeom>
          <a:ln>
            <a:solidFill>
              <a:schemeClr val="tx1"/>
            </a:solidFill>
          </a:ln>
          <a:effectLst>
            <a:glow rad="63500">
              <a:schemeClr val="accent6">
                <a:satMod val="175000"/>
                <a:alpha val="40000"/>
              </a:schemeClr>
            </a:glow>
          </a:effectLst>
        </p:spPr>
        <p:txBody>
          <a:bodyPr>
            <a:spAutoFit/>
          </a:bodyPr>
          <a:lstStyle/>
          <a:p>
            <a:pPr marL="285739" indent="-285739">
              <a:buFont typeface="Arial" panose="020B0604020202020204" pitchFamily="34" charset="0"/>
              <a:buChar char="•"/>
            </a:pPr>
            <a:r>
              <a:rPr lang="es-CO" altLang="de-DE" sz="1917" b="1" dirty="0" err="1"/>
              <a:t>Analisis</a:t>
            </a:r>
            <a:r>
              <a:rPr lang="es-CO" altLang="de-DE" sz="1917" b="1" dirty="0"/>
              <a:t> de deficiencias (“Gap-</a:t>
            </a:r>
            <a:r>
              <a:rPr lang="es-CO" altLang="de-DE" sz="1917" b="1" dirty="0" err="1"/>
              <a:t>Analysis</a:t>
            </a:r>
            <a:r>
              <a:rPr lang="es-CO" altLang="de-DE" sz="1917" b="1" dirty="0"/>
              <a:t>”)</a:t>
            </a:r>
          </a:p>
          <a:p>
            <a:pPr marL="285739" indent="-285739">
              <a:buFont typeface="Arial" panose="020B0604020202020204" pitchFamily="34" charset="0"/>
              <a:buChar char="•"/>
            </a:pPr>
            <a:r>
              <a:rPr lang="es-CO" altLang="de-DE" sz="1917" b="1" dirty="0"/>
              <a:t>Desarrollo de las normas nacionales y/o política contable Directo o indirecto, </a:t>
            </a:r>
            <a:r>
              <a:rPr lang="es-CO" altLang="de-DE" sz="1917" b="1" dirty="0" err="1"/>
              <a:t>trás</a:t>
            </a:r>
            <a:r>
              <a:rPr lang="es-CO" altLang="de-DE" sz="1917" b="1" dirty="0"/>
              <a:t> normas nacionales?</a:t>
            </a:r>
          </a:p>
          <a:p>
            <a:pPr marL="285739" indent="-285739">
              <a:buFont typeface="Arial" panose="020B0604020202020204" pitchFamily="34" charset="0"/>
              <a:buChar char="•"/>
            </a:pPr>
            <a:r>
              <a:rPr lang="es-CO" altLang="de-DE" sz="1917" b="1" dirty="0"/>
              <a:t>Ajustes a las leyes nacionales? Presupuesto? Normativas de implementación?</a:t>
            </a:r>
          </a:p>
          <a:p>
            <a:pPr marL="285739" indent="-285739">
              <a:buFont typeface="Arial" panose="020B0604020202020204" pitchFamily="34" charset="0"/>
              <a:buChar char="•"/>
            </a:pPr>
            <a:r>
              <a:rPr lang="es-CO" altLang="de-DE" sz="1917" b="1" dirty="0"/>
              <a:t>Armonización de clasificadores</a:t>
            </a:r>
          </a:p>
          <a:p>
            <a:pPr marL="285739" indent="-285739">
              <a:buFont typeface="Arial" panose="020B0604020202020204" pitchFamily="34" charset="0"/>
              <a:buChar char="•"/>
            </a:pPr>
            <a:r>
              <a:rPr lang="es-CO" altLang="de-DE" sz="1917" b="1" dirty="0"/>
              <a:t>NICSP 33 ofrece plazos de implementación</a:t>
            </a:r>
          </a:p>
          <a:p>
            <a:r>
              <a:rPr lang="es-CO" altLang="de-DE" sz="1917" b="1" dirty="0"/>
              <a:t>Involucrar entidades: Contraloría, Presupuesto en particular </a:t>
            </a:r>
          </a:p>
          <a:p>
            <a:endParaRPr lang="es-CO" altLang="de-DE" sz="1917" dirty="0"/>
          </a:p>
        </p:txBody>
      </p:sp>
      <p:sp>
        <p:nvSpPr>
          <p:cNvPr id="8" name="2 Título"/>
          <p:cNvSpPr txBox="1">
            <a:spLocks/>
          </p:cNvSpPr>
          <p:nvPr/>
        </p:nvSpPr>
        <p:spPr>
          <a:xfrm>
            <a:off x="4933156" y="-82827"/>
            <a:ext cx="3245115" cy="740833"/>
          </a:xfrm>
          <a:prstGeom prst="rect">
            <a:avLst/>
          </a:prstGeom>
        </p:spPr>
        <p:txBody>
          <a:bodyPr/>
          <a:lst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r>
              <a:rPr lang="es-CO" altLang="de-DE" sz="2667" kern="0" dirty="0"/>
              <a:t>Sistemas Informáticos</a:t>
            </a:r>
          </a:p>
        </p:txBody>
      </p:sp>
      <p:sp>
        <p:nvSpPr>
          <p:cNvPr id="5" name="4 Rectángulo"/>
          <p:cNvSpPr/>
          <p:nvPr/>
        </p:nvSpPr>
        <p:spPr>
          <a:xfrm>
            <a:off x="4872034" y="1039874"/>
            <a:ext cx="3395824" cy="2849563"/>
          </a:xfrm>
          <a:prstGeom prst="rect">
            <a:avLst/>
          </a:prstGeom>
          <a:ln>
            <a:solidFill>
              <a:schemeClr val="tx1"/>
            </a:solidFill>
          </a:ln>
          <a:effectLst>
            <a:glow rad="63500">
              <a:schemeClr val="accent6">
                <a:satMod val="175000"/>
                <a:alpha val="40000"/>
              </a:schemeClr>
            </a:glow>
          </a:effectLst>
        </p:spPr>
        <p:txBody>
          <a:bodyPr wrap="square">
            <a:spAutoFit/>
          </a:bodyPr>
          <a:lstStyle/>
          <a:p>
            <a:pPr marL="285739" indent="-285739">
              <a:buFont typeface="Arial" panose="020B0604020202020204" pitchFamily="34" charset="0"/>
              <a:buChar char="•"/>
            </a:pPr>
            <a:r>
              <a:rPr lang="es-CO" altLang="de-DE" sz="2000" b="1" dirty="0"/>
              <a:t>Reemplazar o actualizar?</a:t>
            </a:r>
          </a:p>
          <a:p>
            <a:pPr marL="285739" indent="-285739">
              <a:buFont typeface="Arial" panose="020B0604020202020204" pitchFamily="34" charset="0"/>
              <a:buChar char="•"/>
            </a:pPr>
            <a:r>
              <a:rPr lang="es-CO" altLang="de-DE" sz="2000" b="1" dirty="0"/>
              <a:t>Retos, por ejemplo registro de bienes o consolidación</a:t>
            </a:r>
          </a:p>
          <a:p>
            <a:pPr marL="285739" indent="-285739">
              <a:buFont typeface="Arial" panose="020B0604020202020204" pitchFamily="34" charset="0"/>
              <a:buChar char="•"/>
            </a:pPr>
            <a:r>
              <a:rPr lang="es-CO" altLang="de-DE" sz="2000" b="1" dirty="0" err="1"/>
              <a:t>Analísis</a:t>
            </a:r>
            <a:r>
              <a:rPr lang="es-CO" altLang="de-DE" sz="2000" b="1" dirty="0"/>
              <a:t> de deficiencias (“Gap-</a:t>
            </a:r>
            <a:r>
              <a:rPr lang="es-CO" altLang="de-DE" sz="2000" b="1" dirty="0" err="1"/>
              <a:t>Analysis</a:t>
            </a:r>
            <a:r>
              <a:rPr lang="es-CO" altLang="de-DE" sz="2000" b="1" dirty="0"/>
              <a:t>”)</a:t>
            </a:r>
          </a:p>
          <a:p>
            <a:pPr marL="285739" indent="-285739">
              <a:buFont typeface="Arial" panose="020B0604020202020204" pitchFamily="34" charset="0"/>
              <a:buChar char="•"/>
            </a:pPr>
            <a:r>
              <a:rPr lang="es-CO" altLang="de-DE" sz="2000" b="1" dirty="0"/>
              <a:t>Generalmente, es el elemento más costoso (75-80% del costo total)</a:t>
            </a:r>
          </a:p>
          <a:p>
            <a:endParaRPr lang="es-CO" altLang="de-DE" sz="1917" dirty="0"/>
          </a:p>
        </p:txBody>
      </p:sp>
      <p:sp>
        <p:nvSpPr>
          <p:cNvPr id="7" name="6 Flecha derecha"/>
          <p:cNvSpPr/>
          <p:nvPr/>
        </p:nvSpPr>
        <p:spPr bwMode="auto">
          <a:xfrm rot="5400000">
            <a:off x="2668557" y="227002"/>
            <a:ext cx="282680" cy="403860"/>
          </a:xfrm>
          <a:prstGeom prst="rightArrow">
            <a:avLst/>
          </a:prstGeom>
          <a:solidFill>
            <a:srgbClr val="1B369A"/>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sp>
        <p:nvSpPr>
          <p:cNvPr id="12" name="11 Flecha derecha"/>
          <p:cNvSpPr/>
          <p:nvPr/>
        </p:nvSpPr>
        <p:spPr bwMode="auto">
          <a:xfrm rot="5400000">
            <a:off x="6323774" y="641859"/>
            <a:ext cx="293058" cy="403860"/>
          </a:xfrm>
          <a:prstGeom prst="rightArrow">
            <a:avLst>
              <a:gd name="adj1" fmla="val 50000"/>
              <a:gd name="adj2" fmla="val 60834"/>
            </a:avLst>
          </a:prstGeom>
          <a:solidFill>
            <a:srgbClr val="1B369A"/>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sp>
        <p:nvSpPr>
          <p:cNvPr id="9" name="8 Rectángulo"/>
          <p:cNvSpPr/>
          <p:nvPr/>
        </p:nvSpPr>
        <p:spPr>
          <a:xfrm>
            <a:off x="4602427" y="4177647"/>
            <a:ext cx="3810000" cy="1015663"/>
          </a:xfrm>
          <a:prstGeom prst="rect">
            <a:avLst/>
          </a:prstGeom>
        </p:spPr>
        <p:txBody>
          <a:bodyPr>
            <a:spAutoFit/>
          </a:bodyPr>
          <a:lstStyle/>
          <a:p>
            <a:pPr algn="ctr"/>
            <a:r>
              <a:rPr lang="es-CO" sz="2000" b="1" dirty="0"/>
              <a:t>Un proyecto plurianual que exige un apoyo de las autoridades y una gerencia de proyectos profesional</a:t>
            </a:r>
          </a:p>
        </p:txBody>
      </p:sp>
    </p:spTree>
    <p:extLst>
      <p:ext uri="{BB962C8B-B14F-4D97-AF65-F5344CB8AC3E}">
        <p14:creationId xmlns:p14="http://schemas.microsoft.com/office/powerpoint/2010/main" val="367086365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7</a:t>
            </a:fld>
            <a:endParaRPr lang="es-ES_tradnl" dirty="0"/>
          </a:p>
        </p:txBody>
      </p:sp>
      <p:pic>
        <p:nvPicPr>
          <p:cNvPr id="6" name="7 Imagen"/>
          <p:cNvPicPr>
            <a:picLocks noChangeAspect="1" noChangeArrowheads="1"/>
          </p:cNvPicPr>
          <p:nvPr/>
        </p:nvPicPr>
        <p:blipFill>
          <a:blip r:embed="rId2"/>
          <a:srcRect/>
          <a:stretch>
            <a:fillRect/>
          </a:stretch>
        </p:blipFill>
        <p:spPr bwMode="auto">
          <a:xfrm>
            <a:off x="3897844" y="0"/>
            <a:ext cx="5246158" cy="3423366"/>
          </a:xfrm>
          <a:prstGeom prst="rect">
            <a:avLst/>
          </a:prstGeom>
          <a:ln>
            <a:noFill/>
          </a:ln>
          <a:effectLst>
            <a:softEdge rad="112500"/>
          </a:effec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217039"/>
            <a:ext cx="3062478" cy="24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30476" y="3217380"/>
            <a:ext cx="3013525" cy="2438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56394" y="3217040"/>
            <a:ext cx="3271791" cy="2448772"/>
          </a:xfrm>
          <a:prstGeom prst="rect">
            <a:avLst/>
          </a:prstGeom>
        </p:spPr>
      </p:pic>
      <p:pic>
        <p:nvPicPr>
          <p:cNvPr id="10"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1"/>
            <a:ext cx="4283968" cy="321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184903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70</a:t>
            </a:fld>
            <a:endParaRPr lang="es-ES_tradnl" dirty="0"/>
          </a:p>
        </p:txBody>
      </p:sp>
      <p:pic>
        <p:nvPicPr>
          <p:cNvPr id="2" name="Imagen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 y="1897394"/>
            <a:ext cx="7620000" cy="3374121"/>
          </a:xfrm>
          <a:prstGeom prst="rect">
            <a:avLst/>
          </a:prstGeom>
        </p:spPr>
      </p:pic>
      <p:sp>
        <p:nvSpPr>
          <p:cNvPr id="10" name="Elipse 9"/>
          <p:cNvSpPr/>
          <p:nvPr/>
        </p:nvSpPr>
        <p:spPr bwMode="auto">
          <a:xfrm>
            <a:off x="2291747" y="147612"/>
            <a:ext cx="3540393" cy="1209722"/>
          </a:xfrm>
          <a:prstGeom prst="ellipse">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a:glow rad="101600">
              <a:schemeClr val="accent6">
                <a:satMod val="175000"/>
                <a:alpha val="40000"/>
              </a:schemeClr>
            </a:glow>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667" dirty="0">
                <a:latin typeface="Times New Roman" pitchFamily="18" charset="0"/>
              </a:rPr>
              <a:t>SISTEMA INTEGRADO </a:t>
            </a:r>
          </a:p>
        </p:txBody>
      </p:sp>
      <p:sp>
        <p:nvSpPr>
          <p:cNvPr id="11" name="Flecha derecha 10"/>
          <p:cNvSpPr/>
          <p:nvPr/>
        </p:nvSpPr>
        <p:spPr bwMode="auto">
          <a:xfrm rot="5400000">
            <a:off x="3671900" y="1717373"/>
            <a:ext cx="660073" cy="540060"/>
          </a:xfrm>
          <a:prstGeom prst="rightArrow">
            <a:avLst/>
          </a:prstGeom>
          <a:solidFill>
            <a:srgbClr val="1B369A"/>
          </a:solidFill>
          <a:ln w="9525" cap="flat" cmpd="sng" algn="ctr">
            <a:solidFill>
              <a:schemeClr val="tx1"/>
            </a:solidFill>
            <a:prstDash val="solid"/>
            <a:round/>
            <a:headEnd type="none" w="med" len="med"/>
            <a:tailEnd type="none" w="med" len="med"/>
          </a:ln>
          <a:effectLst>
            <a:glow rad="63500">
              <a:schemeClr val="accent6">
                <a:satMod val="175000"/>
                <a:alpha val="40000"/>
              </a:schemeClr>
            </a:glow>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spTree>
    <p:extLst>
      <p:ext uri="{BB962C8B-B14F-4D97-AF65-F5344CB8AC3E}">
        <p14:creationId xmlns:p14="http://schemas.microsoft.com/office/powerpoint/2010/main" val="120543145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0-#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Forma libre"/>
          <p:cNvSpPr/>
          <p:nvPr/>
        </p:nvSpPr>
        <p:spPr>
          <a:xfrm rot="16200000">
            <a:off x="1225690" y="1103140"/>
            <a:ext cx="3751777" cy="4380177"/>
          </a:xfrm>
          <a:custGeom>
            <a:avLst/>
            <a:gdLst>
              <a:gd name="connsiteX0" fmla="*/ 0 w 4788391"/>
              <a:gd name="connsiteY0" fmla="*/ 226536 h 4530725"/>
              <a:gd name="connsiteX1" fmla="*/ 226536 w 4788391"/>
              <a:gd name="connsiteY1" fmla="*/ 0 h 4530725"/>
              <a:gd name="connsiteX2" fmla="*/ 4561855 w 4788391"/>
              <a:gd name="connsiteY2" fmla="*/ 0 h 4530725"/>
              <a:gd name="connsiteX3" fmla="*/ 4788391 w 4788391"/>
              <a:gd name="connsiteY3" fmla="*/ 226536 h 4530725"/>
              <a:gd name="connsiteX4" fmla="*/ 4788391 w 4788391"/>
              <a:gd name="connsiteY4" fmla="*/ 4304189 h 4530725"/>
              <a:gd name="connsiteX5" fmla="*/ 4561855 w 4788391"/>
              <a:gd name="connsiteY5" fmla="*/ 4530725 h 4530725"/>
              <a:gd name="connsiteX6" fmla="*/ 226536 w 4788391"/>
              <a:gd name="connsiteY6" fmla="*/ 4530725 h 4530725"/>
              <a:gd name="connsiteX7" fmla="*/ 0 w 4788391"/>
              <a:gd name="connsiteY7" fmla="*/ 4304189 h 4530725"/>
              <a:gd name="connsiteX8" fmla="*/ 0 w 4788391"/>
              <a:gd name="connsiteY8" fmla="*/ 226536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8391" h="4530725">
                <a:moveTo>
                  <a:pt x="4548971" y="0"/>
                </a:moveTo>
                <a:cubicBezTo>
                  <a:pt x="4681198" y="0"/>
                  <a:pt x="4788390" y="95967"/>
                  <a:pt x="4788390" y="214346"/>
                </a:cubicBezTo>
                <a:lnTo>
                  <a:pt x="4788390" y="4316379"/>
                </a:lnTo>
                <a:cubicBezTo>
                  <a:pt x="4788390" y="4434758"/>
                  <a:pt x="4681198" y="4530725"/>
                  <a:pt x="4548971" y="4530725"/>
                </a:cubicBezTo>
                <a:lnTo>
                  <a:pt x="239420" y="4530725"/>
                </a:lnTo>
                <a:cubicBezTo>
                  <a:pt x="107193" y="4530725"/>
                  <a:pt x="1" y="4434758"/>
                  <a:pt x="1" y="4316379"/>
                </a:cubicBezTo>
                <a:lnTo>
                  <a:pt x="1" y="214346"/>
                </a:lnTo>
                <a:cubicBezTo>
                  <a:pt x="1" y="95967"/>
                  <a:pt x="107193" y="0"/>
                  <a:pt x="239420" y="0"/>
                </a:cubicBezTo>
                <a:lnTo>
                  <a:pt x="4548971" y="0"/>
                </a:lnTo>
                <a:close/>
              </a:path>
            </a:pathLst>
          </a:custGeom>
          <a:gradFill>
            <a:gsLst>
              <a:gs pos="0">
                <a:srgbClr val="F79646">
                  <a:lumMod val="40000"/>
                  <a:lumOff val="60000"/>
                </a:srgbClr>
              </a:gs>
              <a:gs pos="80000">
                <a:srgbClr val="F79646">
                  <a:lumMod val="20000"/>
                  <a:lumOff val="80000"/>
                </a:srgbClr>
              </a:gs>
              <a:gs pos="100000">
                <a:sysClr val="window" lastClr="FFFFFF"/>
              </a:gs>
            </a:gsLst>
            <a:lin ang="16200000" scaled="0"/>
          </a:gradFill>
          <a:ln w="38100" cap="flat" cmpd="sng" algn="ctr">
            <a:solidFill>
              <a:schemeClr val="tx1"/>
            </a:solidFill>
            <a:prstDash val="solid"/>
          </a:ln>
          <a:effectLst>
            <a:outerShdw blurRad="40000" dist="20000" dir="5400000" rotWithShape="0">
              <a:srgbClr val="000000">
                <a:alpha val="38000"/>
              </a:srgbClr>
            </a:outerShdw>
          </a:effectLst>
        </p:spPr>
        <p:txBody>
          <a:bodyPr lIns="679609" tIns="137162" rIns="177801" bIns="3192259" spcCol="1270"/>
          <a:lstStyle/>
          <a:p>
            <a:pPr algn="r" defTabSz="1777929" fontAlgn="auto">
              <a:lnSpc>
                <a:spcPct val="90000"/>
              </a:lnSpc>
              <a:spcBef>
                <a:spcPts val="0"/>
              </a:spcBef>
              <a:spcAft>
                <a:spcPct val="35000"/>
              </a:spcAft>
              <a:defRPr/>
            </a:pPr>
            <a:r>
              <a:rPr lang="es-ES" sz="2667" b="1" kern="0" dirty="0">
                <a:solidFill>
                  <a:sysClr val="windowText" lastClr="000000"/>
                </a:solidFill>
                <a:latin typeface="Calibri"/>
              </a:rPr>
              <a:t>Ámbito</a:t>
            </a:r>
          </a:p>
          <a:p>
            <a:pPr algn="r" defTabSz="1777929" fontAlgn="auto">
              <a:lnSpc>
                <a:spcPct val="90000"/>
              </a:lnSpc>
              <a:spcBef>
                <a:spcPts val="0"/>
              </a:spcBef>
              <a:spcAft>
                <a:spcPct val="35000"/>
              </a:spcAft>
              <a:defRPr/>
            </a:pPr>
            <a:endParaRPr lang="es-ES" sz="2667" b="1" kern="0" dirty="0">
              <a:solidFill>
                <a:sysClr val="windowText" lastClr="000000"/>
              </a:solidFill>
              <a:latin typeface="Calibri"/>
            </a:endParaRPr>
          </a:p>
        </p:txBody>
      </p:sp>
      <p:grpSp>
        <p:nvGrpSpPr>
          <p:cNvPr id="2" name="11 Grupo"/>
          <p:cNvGrpSpPr>
            <a:grpSpLocks/>
          </p:cNvGrpSpPr>
          <p:nvPr/>
        </p:nvGrpSpPr>
        <p:grpSpPr bwMode="auto">
          <a:xfrm>
            <a:off x="5922699" y="1357333"/>
            <a:ext cx="2489728" cy="2208682"/>
            <a:chOff x="6217772" y="2379775"/>
            <a:chExt cx="3023691" cy="3863170"/>
          </a:xfrm>
        </p:grpSpPr>
        <p:sp>
          <p:nvSpPr>
            <p:cNvPr id="11" name="10 Forma libre"/>
            <p:cNvSpPr/>
            <p:nvPr/>
          </p:nvSpPr>
          <p:spPr>
            <a:xfrm rot="16200000">
              <a:off x="5977626" y="2738827"/>
              <a:ext cx="3359387" cy="2879095"/>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solidFill>
              <a:srgbClr val="F79646">
                <a:lumMod val="20000"/>
                <a:lumOff val="8000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lIns="679610" tIns="137159" rIns="177799" bIns="2311964" spcCol="1270"/>
            <a:lstStyle/>
            <a:p>
              <a:pPr algn="r" defTabSz="1777929" fontAlgn="auto">
                <a:spcBef>
                  <a:spcPts val="0"/>
                </a:spcBef>
                <a:spcAft>
                  <a:spcPts val="0"/>
                </a:spcAft>
                <a:defRPr/>
              </a:pPr>
              <a:endParaRPr lang="es-ES" sz="2083" kern="0" dirty="0">
                <a:solidFill>
                  <a:srgbClr val="4F81BD">
                    <a:lumMod val="50000"/>
                  </a:srgbClr>
                </a:solidFill>
                <a:latin typeface="Calibri"/>
              </a:endParaRPr>
            </a:p>
          </p:txBody>
        </p:sp>
        <p:sp>
          <p:nvSpPr>
            <p:cNvPr id="12" name="3 CuadroTexto"/>
            <p:cNvSpPr txBox="1">
              <a:spLocks noChangeArrowheads="1"/>
            </p:cNvSpPr>
            <p:nvPr/>
          </p:nvSpPr>
          <p:spPr bwMode="auto">
            <a:xfrm>
              <a:off x="6217772" y="2379775"/>
              <a:ext cx="3023691" cy="3863170"/>
            </a:xfrm>
            <a:prstGeom prst="rect">
              <a:avLst/>
            </a:prstGeom>
            <a:noFill/>
            <a:ln w="9525">
              <a:noFill/>
              <a:miter lim="800000"/>
              <a:headEnd/>
              <a:tailEnd/>
            </a:ln>
          </p:spPr>
          <p:txBody>
            <a:bodyPr wrap="square">
              <a:spAutoFit/>
            </a:bodyPr>
            <a:lstStyle/>
            <a:p>
              <a:pPr fontAlgn="auto">
                <a:spcBef>
                  <a:spcPts val="0"/>
                </a:spcBef>
                <a:spcAft>
                  <a:spcPts val="0"/>
                </a:spcAft>
                <a:defRPr/>
              </a:pPr>
              <a:r>
                <a:rPr lang="es-ES" sz="2083" b="1" kern="0" dirty="0">
                  <a:solidFill>
                    <a:srgbClr val="003300"/>
                  </a:solidFill>
                  <a:effectLst>
                    <a:outerShdw blurRad="38100" dist="38100" dir="2700000" algn="tl">
                      <a:srgbClr val="000000">
                        <a:alpha val="43137"/>
                      </a:srgbClr>
                    </a:outerShdw>
                  </a:effectLst>
                  <a:latin typeface="Calibri" pitchFamily="34" charset="0"/>
                </a:rPr>
                <a:t>Anexo:</a:t>
              </a:r>
            </a:p>
            <a:p>
              <a:pPr marL="285739" indent="-285739" fontAlgn="auto">
                <a:spcBef>
                  <a:spcPts val="0"/>
                </a:spcBef>
                <a:spcAft>
                  <a:spcPts val="0"/>
                </a:spcAft>
                <a:buFontTx/>
                <a:buChar char="-"/>
                <a:defRPr/>
              </a:pPr>
              <a:r>
                <a:rPr lang="es-ES" sz="1667" b="1" kern="0" dirty="0">
                  <a:solidFill>
                    <a:srgbClr val="003300"/>
                  </a:solidFill>
                  <a:effectLst>
                    <a:outerShdw blurRad="38100" dist="38100" dir="2700000" algn="tl">
                      <a:srgbClr val="000000">
                        <a:alpha val="43137"/>
                      </a:srgbClr>
                    </a:outerShdw>
                  </a:effectLst>
                  <a:latin typeface="Calibri" pitchFamily="34" charset="0"/>
                </a:rPr>
                <a:t>Marco conceptual</a:t>
              </a:r>
            </a:p>
            <a:p>
              <a:pPr marL="285739" indent="-285739" fontAlgn="auto">
                <a:spcBef>
                  <a:spcPts val="0"/>
                </a:spcBef>
                <a:spcAft>
                  <a:spcPts val="0"/>
                </a:spcAft>
                <a:buFontTx/>
                <a:buChar char="-"/>
                <a:defRPr/>
              </a:pPr>
              <a:r>
                <a:rPr lang="es-ES" sz="1667" b="1" kern="0" dirty="0">
                  <a:solidFill>
                    <a:srgbClr val="003300"/>
                  </a:solidFill>
                  <a:effectLst>
                    <a:outerShdw blurRad="38100" dist="38100" dir="2700000" algn="tl">
                      <a:srgbClr val="000000">
                        <a:alpha val="43137"/>
                      </a:srgbClr>
                    </a:outerShdw>
                  </a:effectLst>
                  <a:latin typeface="Calibri" pitchFamily="34" charset="0"/>
                </a:rPr>
                <a:t>Normas para el reconocimiento,  medición, revelación y presentación de los hechos económicos</a:t>
              </a:r>
            </a:p>
            <a:p>
              <a:pPr marL="285739" indent="-285739" fontAlgn="auto">
                <a:spcBef>
                  <a:spcPts val="0"/>
                </a:spcBef>
                <a:spcAft>
                  <a:spcPts val="0"/>
                </a:spcAft>
                <a:buFontTx/>
                <a:buChar char="-"/>
                <a:defRPr/>
              </a:pPr>
              <a:endParaRPr lang="es-ES" sz="1667" kern="0" dirty="0">
                <a:solidFill>
                  <a:sysClr val="windowText" lastClr="000000"/>
                </a:solidFill>
                <a:effectLst>
                  <a:outerShdw blurRad="38100" dist="38100" dir="2700000" algn="tl">
                    <a:srgbClr val="000000">
                      <a:alpha val="43137"/>
                    </a:srgbClr>
                  </a:outerShdw>
                </a:effectLst>
                <a:latin typeface="Calibri" pitchFamily="34" charset="0"/>
              </a:endParaRPr>
            </a:p>
          </p:txBody>
        </p:sp>
      </p:grpSp>
      <p:sp>
        <p:nvSpPr>
          <p:cNvPr id="13" name="12 Extracto"/>
          <p:cNvSpPr>
            <a:spLocks noChangeArrowheads="1"/>
          </p:cNvSpPr>
          <p:nvPr/>
        </p:nvSpPr>
        <p:spPr bwMode="auto">
          <a:xfrm rot="5400000">
            <a:off x="5395016" y="2634551"/>
            <a:ext cx="334188" cy="420047"/>
          </a:xfrm>
          <a:prstGeom prst="flowChartExtract">
            <a:avLst/>
          </a:prstGeom>
          <a:solidFill>
            <a:srgbClr val="FFFFFF"/>
          </a:solidFill>
          <a:ln w="25400" algn="ctr">
            <a:solidFill>
              <a:srgbClr val="385D8A"/>
            </a:solidFill>
            <a:miter lim="800000"/>
            <a:headEnd/>
            <a:tailEnd/>
          </a:ln>
          <a:effectLst>
            <a:glow rad="101600">
              <a:schemeClr val="accent6">
                <a:satMod val="175000"/>
                <a:alpha val="40000"/>
              </a:schemeClr>
            </a:glow>
          </a:effectLst>
        </p:spPr>
        <p:txBody>
          <a:bodyPr/>
          <a:lstStyle/>
          <a:p>
            <a:pPr eaLnBrk="1" hangingPunct="1"/>
            <a:endParaRPr lang="es-CO" altLang="es-CO" sz="1917"/>
          </a:p>
        </p:txBody>
      </p:sp>
      <p:sp>
        <p:nvSpPr>
          <p:cNvPr id="14" name="7 Rectángulo"/>
          <p:cNvSpPr>
            <a:spLocks noChangeArrowheads="1"/>
          </p:cNvSpPr>
          <p:nvPr/>
        </p:nvSpPr>
        <p:spPr bwMode="auto">
          <a:xfrm>
            <a:off x="1571627" y="2108382"/>
            <a:ext cx="3660511" cy="1888146"/>
          </a:xfrm>
          <a:prstGeom prst="rect">
            <a:avLst/>
          </a:prstGeom>
          <a:noFill/>
          <a:ln w="9525">
            <a:noFill/>
            <a:miter lim="800000"/>
            <a:headEnd/>
            <a:tailEnd/>
          </a:ln>
        </p:spPr>
        <p:txBody>
          <a:bodyPr>
            <a:spAutoFit/>
          </a:bodyPr>
          <a:lstStyle/>
          <a:p>
            <a:pPr fontAlgn="auto">
              <a:spcAft>
                <a:spcPts val="0"/>
              </a:spcAft>
              <a:buSzPct val="80000"/>
              <a:defRPr/>
            </a:pPr>
            <a:r>
              <a:rPr lang="es-ES" sz="1667" b="1" dirty="0">
                <a:solidFill>
                  <a:srgbClr val="003300"/>
                </a:solidFill>
                <a:latin typeface="Calibri" pitchFamily="34" charset="0"/>
              </a:rPr>
              <a:t>Entidades de gobierno de los niveles nacional y territorial</a:t>
            </a:r>
            <a:endParaRPr lang="es-ES" sz="1667" b="1" dirty="0">
              <a:solidFill>
                <a:srgbClr val="FF0000"/>
              </a:solidFill>
              <a:latin typeface="Calibri" pitchFamily="34" charset="0"/>
            </a:endParaRPr>
          </a:p>
          <a:p>
            <a:pPr fontAlgn="auto">
              <a:spcAft>
                <a:spcPts val="0"/>
              </a:spcAft>
              <a:buSzPct val="80000"/>
              <a:defRPr/>
            </a:pPr>
            <a:endParaRPr lang="es-ES" sz="1667" b="1" dirty="0">
              <a:solidFill>
                <a:srgbClr val="003300"/>
              </a:solidFill>
              <a:latin typeface="Calibri" pitchFamily="34" charset="0"/>
            </a:endParaRPr>
          </a:p>
          <a:p>
            <a:pPr fontAlgn="auto">
              <a:spcAft>
                <a:spcPts val="0"/>
              </a:spcAft>
              <a:buSzPct val="80000"/>
              <a:defRPr/>
            </a:pPr>
            <a:r>
              <a:rPr lang="es-ES" sz="1667" b="1" dirty="0">
                <a:solidFill>
                  <a:srgbClr val="003300"/>
                </a:solidFill>
                <a:latin typeface="Calibri" pitchFamily="34" charset="0"/>
              </a:rPr>
              <a:t>* Se toma como referente la clasificación efectuada por el Comité Interinstitucional de la Comisión de Estadísticas de Finanzas Públicas</a:t>
            </a:r>
          </a:p>
        </p:txBody>
      </p:sp>
      <p:sp>
        <p:nvSpPr>
          <p:cNvPr id="15" name="14 Proceso alternativo"/>
          <p:cNvSpPr/>
          <p:nvPr/>
        </p:nvSpPr>
        <p:spPr>
          <a:xfrm>
            <a:off x="5592114" y="3550242"/>
            <a:ext cx="2700300" cy="1167465"/>
          </a:xfrm>
          <a:prstGeom prst="flowChartAlternateProcess">
            <a:avLst/>
          </a:prstGeom>
          <a:gradFill flip="none" rotWithShape="1">
            <a:gsLst>
              <a:gs pos="0">
                <a:srgbClr val="C0504D">
                  <a:hueOff val="4681519"/>
                  <a:satOff val="-5839"/>
                  <a:lumOff val="1373"/>
                  <a:tint val="66000"/>
                  <a:satMod val="160000"/>
                </a:srgbClr>
              </a:gs>
              <a:gs pos="50000">
                <a:srgbClr val="C0504D">
                  <a:hueOff val="4681519"/>
                  <a:satOff val="-5839"/>
                  <a:lumOff val="1373"/>
                  <a:tint val="44500"/>
                  <a:satMod val="160000"/>
                </a:srgbClr>
              </a:gs>
              <a:gs pos="100000">
                <a:srgbClr val="C0504D">
                  <a:hueOff val="4681519"/>
                  <a:satOff val="-5839"/>
                  <a:lumOff val="1373"/>
                  <a:tint val="23500"/>
                  <a:satMod val="160000"/>
                </a:srgbClr>
              </a:gs>
            </a:gsLst>
            <a:path path="circle">
              <a:fillToRect l="50000" t="50000" r="50000" b="50000"/>
            </a:path>
            <a:tileRect/>
          </a:gradFill>
          <a:ln w="25400" cap="flat" cmpd="sng" algn="ctr">
            <a:solidFill>
              <a:schemeClr val="tx2"/>
            </a:solidFill>
            <a:prstDash val="solid"/>
          </a:ln>
          <a:effectLst/>
        </p:spPr>
        <p:txBody>
          <a:bodyPr lIns="469324" tIns="35560" rIns="398204" bIns="35560" spcCol="1270" anchor="ctr"/>
          <a:lstStyle/>
          <a:p>
            <a:pPr algn="ctr" defTabSz="1185286" fontAlgn="auto">
              <a:lnSpc>
                <a:spcPct val="90000"/>
              </a:lnSpc>
              <a:spcBef>
                <a:spcPts val="0"/>
              </a:spcBef>
              <a:spcAft>
                <a:spcPct val="35000"/>
              </a:spcAft>
              <a:defRPr/>
            </a:pPr>
            <a:r>
              <a:rPr lang="es-CO" sz="1500" b="1" kern="0" dirty="0">
                <a:solidFill>
                  <a:srgbClr val="003300"/>
                </a:solidFill>
                <a:effectLst>
                  <a:outerShdw blurRad="38100" dist="38100" dir="2700000" algn="tl">
                    <a:srgbClr val="000000">
                      <a:alpha val="43137"/>
                    </a:srgbClr>
                  </a:outerShdw>
                </a:effectLst>
                <a:latin typeface="Calibri" pitchFamily="34" charset="0"/>
              </a:rPr>
              <a:t>Instructivo 002/15 </a:t>
            </a:r>
            <a:r>
              <a:rPr lang="es-CO" sz="1500" b="1" kern="0" dirty="0">
                <a:solidFill>
                  <a:srgbClr val="003300"/>
                </a:solidFill>
                <a:latin typeface="Calibri" pitchFamily="34" charset="0"/>
              </a:rPr>
              <a:t>(Transición)</a:t>
            </a:r>
          </a:p>
          <a:p>
            <a:pPr algn="ctr" defTabSz="1185286" fontAlgn="auto">
              <a:lnSpc>
                <a:spcPct val="90000"/>
              </a:lnSpc>
              <a:spcBef>
                <a:spcPts val="0"/>
              </a:spcBef>
              <a:spcAft>
                <a:spcPct val="35000"/>
              </a:spcAft>
              <a:defRPr/>
            </a:pPr>
            <a:r>
              <a:rPr lang="es-CO" sz="1500" b="1" kern="0" dirty="0">
                <a:solidFill>
                  <a:srgbClr val="003300"/>
                </a:solidFill>
                <a:effectLst>
                  <a:outerShdw blurRad="38100" dist="38100" dir="2700000" algn="tl">
                    <a:srgbClr val="000000">
                      <a:alpha val="43137"/>
                    </a:srgbClr>
                  </a:outerShdw>
                </a:effectLst>
                <a:latin typeface="Calibri" pitchFamily="34" charset="0"/>
              </a:rPr>
              <a:t>Catálogo General de Cuentas </a:t>
            </a:r>
            <a:endParaRPr lang="es-CO" sz="1500" kern="0" dirty="0">
              <a:solidFill>
                <a:sysClr val="window" lastClr="FFFFFF"/>
              </a:solidFill>
              <a:latin typeface="Calibri"/>
            </a:endParaRPr>
          </a:p>
        </p:txBody>
      </p:sp>
      <p:sp>
        <p:nvSpPr>
          <p:cNvPr id="16" name="2 Título"/>
          <p:cNvSpPr>
            <a:spLocks noGrp="1"/>
          </p:cNvSpPr>
          <p:nvPr>
            <p:ph type="ctrTitle"/>
          </p:nvPr>
        </p:nvSpPr>
        <p:spPr>
          <a:xfrm>
            <a:off x="731573" y="97194"/>
            <a:ext cx="7650427" cy="899641"/>
          </a:xfrm>
        </p:spPr>
        <p:txBody>
          <a:bodyPr anchor="ctr"/>
          <a:lstStyle/>
          <a:p>
            <a:pPr algn="ctr"/>
            <a:r>
              <a:rPr lang="es-CO" sz="2500" dirty="0">
                <a:effectLst>
                  <a:outerShdw blurRad="38100" dist="38100" dir="2700000" algn="tl">
                    <a:srgbClr val="000000">
                      <a:alpha val="43137"/>
                    </a:srgbClr>
                  </a:outerShdw>
                </a:effectLst>
              </a:rPr>
              <a:t>Marco normativo para entidades de gobierno</a:t>
            </a:r>
            <a:br>
              <a:rPr lang="es-CO" sz="2500" dirty="0">
                <a:effectLst>
                  <a:outerShdw blurRad="38100" dist="38100" dir="2700000" algn="tl">
                    <a:srgbClr val="000000">
                      <a:alpha val="43137"/>
                    </a:srgbClr>
                  </a:outerShdw>
                </a:effectLst>
              </a:rPr>
            </a:br>
            <a:r>
              <a:rPr lang="es-CO" sz="2500" dirty="0">
                <a:effectLst>
                  <a:outerShdw blurRad="38100" dist="38100" dir="2700000" algn="tl">
                    <a:srgbClr val="000000">
                      <a:alpha val="43137"/>
                    </a:srgbClr>
                  </a:outerShdw>
                </a:effectLst>
              </a:rPr>
              <a:t>(Resolución 533/15)</a:t>
            </a:r>
          </a:p>
        </p:txBody>
      </p:sp>
    </p:spTree>
    <p:extLst>
      <p:ext uri="{BB962C8B-B14F-4D97-AF65-F5344CB8AC3E}">
        <p14:creationId xmlns:p14="http://schemas.microsoft.com/office/powerpoint/2010/main" val="51165509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2000"/>
                                        <p:tgtEl>
                                          <p:spTgt spid="9"/>
                                        </p:tgtEl>
                                      </p:cBhvr>
                                    </p:animEffect>
                                  </p:childTnLst>
                                </p:cTn>
                              </p:par>
                            </p:childTnLst>
                          </p:cTn>
                        </p:par>
                        <p:par>
                          <p:cTn id="8" fill="hold" nodeType="afterGroup">
                            <p:stCondLst>
                              <p:cond delay="2000"/>
                            </p:stCondLst>
                            <p:childTnLst>
                              <p:par>
                                <p:cTn id="9" presetID="30" presetClass="entr" presetSubtype="0" fill="hold" grpId="0" nodeType="afterEffect">
                                  <p:stCondLst>
                                    <p:cond delay="2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800" decel="100000"/>
                                        <p:tgtEl>
                                          <p:spTgt spid="13"/>
                                        </p:tgtEl>
                                      </p:cBhvr>
                                    </p:animEffect>
                                    <p:anim calcmode="lin" valueType="num">
                                      <p:cBhvr>
                                        <p:cTn id="12" dur="800" decel="100000" fill="hold"/>
                                        <p:tgtEl>
                                          <p:spTgt spid="13"/>
                                        </p:tgtEl>
                                        <p:attrNameLst>
                                          <p:attrName>style.rotation</p:attrName>
                                        </p:attrNameLst>
                                      </p:cBhvr>
                                      <p:tavLst>
                                        <p:tav tm="0">
                                          <p:val>
                                            <p:fltVal val="-90"/>
                                          </p:val>
                                        </p:tav>
                                        <p:tav tm="100000">
                                          <p:val>
                                            <p:fltVal val="0"/>
                                          </p:val>
                                        </p:tav>
                                      </p:tavLst>
                                    </p:anim>
                                    <p:anim calcmode="lin" valueType="num">
                                      <p:cBhvr>
                                        <p:cTn id="13" dur="800" decel="100000" fill="hold"/>
                                        <p:tgtEl>
                                          <p:spTgt spid="13"/>
                                        </p:tgtEl>
                                        <p:attrNameLst>
                                          <p:attrName>ppt_x</p:attrName>
                                        </p:attrNameLst>
                                      </p:cBhvr>
                                      <p:tavLst>
                                        <p:tav tm="0">
                                          <p:val>
                                            <p:strVal val="#ppt_x+0.4"/>
                                          </p:val>
                                        </p:tav>
                                        <p:tav tm="100000">
                                          <p:val>
                                            <p:strVal val="#ppt_x-0.05"/>
                                          </p:val>
                                        </p:tav>
                                      </p:tavLst>
                                    </p:anim>
                                    <p:anim calcmode="lin" valueType="num">
                                      <p:cBhvr>
                                        <p:cTn id="14" dur="800" decel="100000" fill="hold"/>
                                        <p:tgtEl>
                                          <p:spTgt spid="13"/>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par>
                                <p:cTn id="17" presetID="3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2591780" y="1477347"/>
            <a:ext cx="2580287" cy="635000"/>
          </a:xfrm>
          <a:prstGeom prst="rect">
            <a:avLst/>
          </a:prstGeom>
          <a:gradFill>
            <a:gsLst>
              <a:gs pos="2000">
                <a:srgbClr val="FFCC99"/>
              </a:gs>
              <a:gs pos="48000">
                <a:srgbClr val="FFEBEB"/>
              </a:gs>
              <a:gs pos="82000">
                <a:srgbClr val="FFFBEB"/>
              </a:gs>
            </a:gsLst>
            <a:lin ang="16200000" scaled="0"/>
          </a:gradFill>
          <a:ln w="25400" cap="flat" cmpd="sng" algn="ctr">
            <a:solidFill>
              <a:schemeClr val="tx1"/>
            </a:solidFill>
            <a:prstDash val="solid"/>
          </a:ln>
          <a:effectLst>
            <a:glow rad="63500">
              <a:schemeClr val="accent6">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r>
              <a:rPr lang="es-CO" sz="1500" b="1" kern="0" dirty="0">
                <a:solidFill>
                  <a:schemeClr val="tx2"/>
                </a:solidFill>
                <a:latin typeface="Calibri"/>
              </a:rPr>
              <a:t>PERÍODO DE PREPARACIÓN OBLIGATORIA</a:t>
            </a:r>
          </a:p>
        </p:txBody>
      </p:sp>
      <p:sp>
        <p:nvSpPr>
          <p:cNvPr id="8" name="7 Rectángulo"/>
          <p:cNvSpPr/>
          <p:nvPr/>
        </p:nvSpPr>
        <p:spPr>
          <a:xfrm>
            <a:off x="5532108" y="1477347"/>
            <a:ext cx="2520281" cy="635000"/>
          </a:xfrm>
          <a:prstGeom prst="rect">
            <a:avLst/>
          </a:prstGeom>
          <a:gradFill>
            <a:gsLst>
              <a:gs pos="2000">
                <a:schemeClr val="accent5">
                  <a:lumMod val="75000"/>
                </a:schemeClr>
              </a:gs>
              <a:gs pos="53000">
                <a:srgbClr val="FFEBEB"/>
              </a:gs>
              <a:gs pos="82000">
                <a:srgbClr val="FFF0C1"/>
              </a:gs>
            </a:gsLst>
            <a:lin ang="16200000" scaled="0"/>
          </a:gradFill>
          <a:ln w="25400" cap="flat" cmpd="sng" algn="ctr">
            <a:solidFill>
              <a:schemeClr val="tx1"/>
            </a:solidFill>
            <a:prstDash val="solid"/>
          </a:ln>
          <a:effectLst>
            <a:glow rad="63500">
              <a:schemeClr val="accent6">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r>
              <a:rPr lang="es-CO" sz="1500" b="1" kern="0" dirty="0">
                <a:solidFill>
                  <a:schemeClr val="tx2"/>
                </a:solidFill>
                <a:latin typeface="Calibri"/>
              </a:rPr>
              <a:t>PERÍODO DE APLICACIÓN </a:t>
            </a:r>
          </a:p>
        </p:txBody>
      </p:sp>
      <p:sp>
        <p:nvSpPr>
          <p:cNvPr id="9" name="8 CuadroTexto"/>
          <p:cNvSpPr txBox="1">
            <a:spLocks noChangeArrowheads="1"/>
          </p:cNvSpPr>
          <p:nvPr/>
        </p:nvSpPr>
        <p:spPr bwMode="auto">
          <a:xfrm>
            <a:off x="1115617" y="1117307"/>
            <a:ext cx="1161208" cy="60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1667" dirty="0"/>
              <a:t>Octubre 2015</a:t>
            </a:r>
          </a:p>
        </p:txBody>
      </p:sp>
      <p:sp>
        <p:nvSpPr>
          <p:cNvPr id="10" name="9 CuadroTexto"/>
          <p:cNvSpPr txBox="1">
            <a:spLocks noChangeArrowheads="1"/>
          </p:cNvSpPr>
          <p:nvPr/>
        </p:nvSpPr>
        <p:spPr bwMode="auto">
          <a:xfrm>
            <a:off x="3073095" y="1057300"/>
            <a:ext cx="1618918" cy="34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1667" dirty="0"/>
              <a:t>2015 - 2016</a:t>
            </a:r>
          </a:p>
        </p:txBody>
      </p:sp>
      <p:sp>
        <p:nvSpPr>
          <p:cNvPr id="11" name="10 CuadroTexto"/>
          <p:cNvSpPr txBox="1">
            <a:spLocks noChangeArrowheads="1"/>
          </p:cNvSpPr>
          <p:nvPr/>
        </p:nvSpPr>
        <p:spPr bwMode="auto">
          <a:xfrm>
            <a:off x="6012160" y="1057300"/>
            <a:ext cx="1379803" cy="34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1667" dirty="0"/>
              <a:t>2017</a:t>
            </a:r>
          </a:p>
        </p:txBody>
      </p:sp>
      <p:sp>
        <p:nvSpPr>
          <p:cNvPr id="12" name="12 Rectángulo"/>
          <p:cNvSpPr>
            <a:spLocks noChangeArrowheads="1"/>
          </p:cNvSpPr>
          <p:nvPr/>
        </p:nvSpPr>
        <p:spPr bwMode="auto">
          <a:xfrm>
            <a:off x="2471767" y="2797493"/>
            <a:ext cx="2700300" cy="2401235"/>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chemeClr val="accent2">
                <a:lumMod val="50000"/>
              </a:schemeClr>
            </a:solidFill>
            <a:prstDash val="solid"/>
            <a:headEnd/>
            <a:tailEnd/>
          </a:ln>
          <a:effectLst>
            <a:glow rad="101600">
              <a:schemeClr val="accent4">
                <a:satMod val="175000"/>
                <a:alpha val="40000"/>
              </a:schemeClr>
            </a:glow>
            <a:outerShdw blurRad="40000" dist="20000" dir="5400000" rotWithShape="0">
              <a:srgbClr val="000000">
                <a:alpha val="38000"/>
              </a:srgbClr>
            </a:outerShdw>
          </a:effectLst>
        </p:spPr>
        <p:txBody>
          <a:bodyPr wrap="square">
            <a:spAutoFit/>
          </a:bodyPr>
          <a:lstStyle/>
          <a:p>
            <a:pPr fontAlgn="auto">
              <a:spcBef>
                <a:spcPts val="0"/>
              </a:spcBef>
              <a:spcAft>
                <a:spcPts val="0"/>
              </a:spcAft>
              <a:defRPr/>
            </a:pPr>
            <a:r>
              <a:rPr lang="es-CO" sz="1667" b="1" kern="0" dirty="0">
                <a:latin typeface="Calibri" pitchFamily="34" charset="0"/>
              </a:rPr>
              <a:t>Actividades de preparación para aplicar el nuevo marco normativo </a:t>
            </a:r>
            <a:r>
              <a:rPr lang="es-CO" sz="1667" b="1" u="sng" kern="0" dirty="0">
                <a:latin typeface="Calibri" pitchFamily="34" charset="0"/>
              </a:rPr>
              <a:t>a partir de </a:t>
            </a:r>
            <a:r>
              <a:rPr lang="es-CO" sz="1667" b="1" kern="0" dirty="0">
                <a:latin typeface="Calibri" pitchFamily="34" charset="0"/>
              </a:rPr>
              <a:t>las NICSP (capacitación, depuración y determinación de saldos iniciales , definición de políticas contables, ajustes a los sistemas de información)</a:t>
            </a:r>
          </a:p>
        </p:txBody>
      </p:sp>
      <p:sp>
        <p:nvSpPr>
          <p:cNvPr id="13" name="19 Rectángulo"/>
          <p:cNvSpPr>
            <a:spLocks noChangeArrowheads="1"/>
          </p:cNvSpPr>
          <p:nvPr/>
        </p:nvSpPr>
        <p:spPr bwMode="auto">
          <a:xfrm>
            <a:off x="5532107" y="2797494"/>
            <a:ext cx="2520280" cy="188814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chemeClr val="accent2">
                <a:lumMod val="75000"/>
              </a:schemeClr>
            </a:solidFill>
            <a:prstDash val="solid"/>
            <a:headEnd/>
            <a:tailEnd/>
          </a:ln>
          <a:effectLst>
            <a:glow rad="101600">
              <a:schemeClr val="accent4">
                <a:satMod val="175000"/>
                <a:alpha val="40000"/>
              </a:schemeClr>
            </a:glow>
            <a:outerShdw blurRad="40000" dist="20000" dir="5400000" rotWithShape="0">
              <a:srgbClr val="000000">
                <a:alpha val="38000"/>
              </a:srgbClr>
            </a:outerShdw>
          </a:effectLst>
        </p:spPr>
        <p:txBody>
          <a:bodyPr wrap="square">
            <a:spAutoFit/>
          </a:bodyPr>
          <a:lstStyle/>
          <a:p>
            <a:pPr fontAlgn="auto">
              <a:spcBef>
                <a:spcPts val="0"/>
              </a:spcBef>
              <a:spcAft>
                <a:spcPts val="0"/>
              </a:spcAft>
              <a:defRPr/>
            </a:pPr>
            <a:endParaRPr lang="es-ES" sz="1667" kern="0" dirty="0">
              <a:latin typeface="Calibri"/>
            </a:endParaRPr>
          </a:p>
          <a:p>
            <a:pPr fontAlgn="auto">
              <a:spcBef>
                <a:spcPts val="0"/>
              </a:spcBef>
              <a:spcAft>
                <a:spcPts val="0"/>
              </a:spcAft>
              <a:defRPr/>
            </a:pPr>
            <a:r>
              <a:rPr lang="es-CO" sz="1667" b="1" kern="0" dirty="0">
                <a:latin typeface="Calibri"/>
              </a:rPr>
              <a:t>Enero 1: determinación de saldos iniciales </a:t>
            </a:r>
            <a:endParaRPr lang="es-ES" sz="1667" b="1" kern="0" dirty="0">
              <a:solidFill>
                <a:sysClr val="windowText" lastClr="000000"/>
              </a:solidFill>
              <a:latin typeface="Calibri"/>
            </a:endParaRPr>
          </a:p>
          <a:p>
            <a:pPr fontAlgn="auto">
              <a:spcBef>
                <a:spcPts val="0"/>
              </a:spcBef>
              <a:spcAft>
                <a:spcPts val="0"/>
              </a:spcAft>
              <a:defRPr/>
            </a:pPr>
            <a:r>
              <a:rPr lang="es-ES" sz="1667" b="1" kern="0" dirty="0">
                <a:solidFill>
                  <a:sysClr val="windowText" lastClr="000000"/>
                </a:solidFill>
                <a:latin typeface="Calibri"/>
              </a:rPr>
              <a:t>Para todos los efectos, aplicación del nuevo marco normativo a partir de las NICSP</a:t>
            </a:r>
            <a:endParaRPr lang="es-CO" sz="1667" b="1" kern="0" dirty="0">
              <a:solidFill>
                <a:sysClr val="windowText" lastClr="000000"/>
              </a:solidFill>
              <a:latin typeface="Calibri"/>
            </a:endParaRPr>
          </a:p>
        </p:txBody>
      </p:sp>
      <p:sp>
        <p:nvSpPr>
          <p:cNvPr id="19" name="18 Flecha izquierda y derecha"/>
          <p:cNvSpPr/>
          <p:nvPr/>
        </p:nvSpPr>
        <p:spPr>
          <a:xfrm>
            <a:off x="5532107" y="2257434"/>
            <a:ext cx="2520280" cy="299861"/>
          </a:xfrm>
          <a:prstGeom prst="leftRightArrow">
            <a:avLst/>
          </a:prstGeom>
          <a:gradFill>
            <a:gsLst>
              <a:gs pos="0">
                <a:srgbClr val="008080"/>
              </a:gs>
              <a:gs pos="80000">
                <a:schemeClr val="accent5">
                  <a:shade val="93000"/>
                  <a:satMod val="130000"/>
                </a:schemeClr>
              </a:gs>
              <a:gs pos="100000">
                <a:schemeClr val="accent5">
                  <a:shade val="94000"/>
                  <a:satMod val="135000"/>
                </a:schemeClr>
              </a:gs>
            </a:gsLst>
          </a:gradFill>
          <a:ln>
            <a:solidFill>
              <a:srgbClr val="002060"/>
            </a:solidFill>
          </a:ln>
          <a:effectLst>
            <a:glow rad="63500">
              <a:schemeClr val="accent4">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lIns="469324" tIns="35560" rIns="398204" bIns="35560" spcCol="1270" anchor="ctr"/>
          <a:lstStyle/>
          <a:p>
            <a:pPr algn="ctr" defTabSz="1185286" fontAlgn="auto">
              <a:lnSpc>
                <a:spcPct val="90000"/>
              </a:lnSpc>
              <a:spcBef>
                <a:spcPts val="0"/>
              </a:spcBef>
              <a:spcAft>
                <a:spcPct val="35000"/>
              </a:spcAft>
              <a:defRPr/>
            </a:pPr>
            <a:endParaRPr lang="es-CO" sz="2667" kern="0">
              <a:solidFill>
                <a:sysClr val="window" lastClr="FFFFFF"/>
              </a:solidFill>
              <a:latin typeface="Calibri"/>
            </a:endParaRPr>
          </a:p>
        </p:txBody>
      </p:sp>
      <p:sp>
        <p:nvSpPr>
          <p:cNvPr id="20" name="1 Título"/>
          <p:cNvSpPr>
            <a:spLocks noGrp="1"/>
          </p:cNvSpPr>
          <p:nvPr>
            <p:ph type="ctrTitle"/>
          </p:nvPr>
        </p:nvSpPr>
        <p:spPr>
          <a:xfrm>
            <a:off x="988681" y="240740"/>
            <a:ext cx="7285798" cy="514985"/>
          </a:xfrm>
        </p:spPr>
        <p:txBody>
          <a:bodyPr/>
          <a:lstStyle/>
          <a:p>
            <a:pPr algn="ctr"/>
            <a:r>
              <a:rPr lang="es-CO" sz="2333" dirty="0">
                <a:effectLst>
                  <a:outerShdw blurRad="38100" dist="38100" dir="2700000" algn="tl">
                    <a:srgbClr val="000000">
                      <a:alpha val="43137"/>
                    </a:srgbClr>
                  </a:outerShdw>
                </a:effectLst>
              </a:rPr>
              <a:t>CRONOGRAMA PARA LAS ENTIDADES DE GOBIERNO</a:t>
            </a:r>
          </a:p>
        </p:txBody>
      </p:sp>
      <p:sp>
        <p:nvSpPr>
          <p:cNvPr id="21" name="20 Rectángulo"/>
          <p:cNvSpPr/>
          <p:nvPr/>
        </p:nvSpPr>
        <p:spPr>
          <a:xfrm rot="10800000" flipV="1">
            <a:off x="1382758" y="1777380"/>
            <a:ext cx="728968" cy="3248690"/>
          </a:xfrm>
          <a:prstGeom prst="rect">
            <a:avLst/>
          </a:prstGeom>
          <a:gradFill>
            <a:gsLst>
              <a:gs pos="0">
                <a:srgbClr val="E6DCAC"/>
              </a:gs>
              <a:gs pos="57000">
                <a:srgbClr val="E6D78A"/>
              </a:gs>
              <a:gs pos="43000">
                <a:srgbClr val="C7AC4C"/>
              </a:gs>
              <a:gs pos="75000">
                <a:srgbClr val="E6D78A"/>
              </a:gs>
              <a:gs pos="90000">
                <a:srgbClr val="C7AC4C"/>
              </a:gs>
              <a:gs pos="100000">
                <a:srgbClr val="E6DCAC"/>
              </a:gs>
            </a:gsLst>
            <a:lin ang="2700000" scaled="0"/>
          </a:gradFill>
          <a:ln w="25400" cap="flat" cmpd="sng" algn="ctr">
            <a:solidFill>
              <a:schemeClr val="accent2">
                <a:lumMod val="50000"/>
              </a:schemeClr>
            </a:solidFill>
            <a:prstDash val="solid"/>
          </a:ln>
          <a:effectLst/>
        </p:spPr>
        <p:txBody>
          <a:bodyPr lIns="479950" tIns="36365" rIns="407220" bIns="36365" spcCol="1298" anchor="ctr"/>
          <a:lstStyle/>
          <a:p>
            <a:pPr algn="ctr" defTabSz="1212121" fontAlgn="auto">
              <a:lnSpc>
                <a:spcPct val="90000"/>
              </a:lnSpc>
              <a:spcBef>
                <a:spcPts val="0"/>
              </a:spcBef>
              <a:spcAft>
                <a:spcPct val="35000"/>
              </a:spcAft>
              <a:defRPr/>
            </a:pPr>
            <a:r>
              <a:rPr lang="es-CO" sz="1333" b="1" kern="0" dirty="0">
                <a:solidFill>
                  <a:sysClr val="window" lastClr="FFFFFF"/>
                </a:solidFill>
                <a:effectLst>
                  <a:outerShdw blurRad="38100" dist="38100" dir="2700000" algn="tl">
                    <a:srgbClr val="000000">
                      <a:alpha val="43137"/>
                    </a:srgbClr>
                  </a:outerShdw>
                </a:effectLst>
                <a:latin typeface="Calibri"/>
              </a:rPr>
              <a:t> </a:t>
            </a:r>
            <a:r>
              <a:rPr lang="es-CO" sz="1333" b="1" kern="0" dirty="0">
                <a:effectLst>
                  <a:outerShdw blurRad="38100" dist="38100" dir="2700000" algn="tl">
                    <a:srgbClr val="000000">
                      <a:alpha val="43137"/>
                    </a:srgbClr>
                  </a:outerShdw>
                </a:effectLst>
                <a:latin typeface="Calibri"/>
              </a:rPr>
              <a:t>MARCO  </a:t>
            </a:r>
          </a:p>
          <a:p>
            <a:pPr algn="ctr" defTabSz="1212121" fontAlgn="auto">
              <a:lnSpc>
                <a:spcPct val="90000"/>
              </a:lnSpc>
              <a:spcBef>
                <a:spcPts val="0"/>
              </a:spcBef>
              <a:spcAft>
                <a:spcPct val="35000"/>
              </a:spcAft>
              <a:defRPr/>
            </a:pPr>
            <a:endParaRPr lang="es-CO" sz="1333" b="1" kern="0" dirty="0">
              <a:effectLst>
                <a:outerShdw blurRad="38100" dist="38100" dir="2700000" algn="tl">
                  <a:srgbClr val="000000">
                    <a:alpha val="43137"/>
                  </a:srgbClr>
                </a:outerShdw>
              </a:effectLst>
              <a:latin typeface="Calibri"/>
            </a:endParaRPr>
          </a:p>
          <a:p>
            <a:pPr algn="ctr" defTabSz="1212121" fontAlgn="auto">
              <a:lnSpc>
                <a:spcPct val="90000"/>
              </a:lnSpc>
              <a:spcBef>
                <a:spcPts val="0"/>
              </a:spcBef>
              <a:spcAft>
                <a:spcPct val="35000"/>
              </a:spcAft>
              <a:defRPr/>
            </a:pPr>
            <a:r>
              <a:rPr lang="es-CO" sz="1333" b="1" kern="0" dirty="0">
                <a:effectLst>
                  <a:outerShdw blurRad="38100" dist="38100" dir="2700000" algn="tl">
                    <a:srgbClr val="000000">
                      <a:alpha val="43137"/>
                    </a:srgbClr>
                  </a:outerShdw>
                </a:effectLst>
                <a:latin typeface="Calibri"/>
              </a:rPr>
              <a:t>NORMARIVO</a:t>
            </a:r>
          </a:p>
          <a:p>
            <a:pPr algn="ctr" defTabSz="1212121" fontAlgn="auto">
              <a:lnSpc>
                <a:spcPct val="90000"/>
              </a:lnSpc>
              <a:spcBef>
                <a:spcPts val="0"/>
              </a:spcBef>
              <a:spcAft>
                <a:spcPct val="35000"/>
              </a:spcAft>
              <a:defRPr/>
            </a:pPr>
            <a:endParaRPr lang="es-CO" sz="1333" b="1" kern="0" dirty="0">
              <a:solidFill>
                <a:sysClr val="window" lastClr="FFFFFF"/>
              </a:solidFill>
              <a:effectLst>
                <a:outerShdw blurRad="38100" dist="38100" dir="2700000" algn="tl">
                  <a:srgbClr val="000000">
                    <a:alpha val="43137"/>
                  </a:srgbClr>
                </a:outerShdw>
              </a:effectLst>
              <a:latin typeface="Calibri"/>
            </a:endParaRPr>
          </a:p>
        </p:txBody>
      </p:sp>
      <p:sp>
        <p:nvSpPr>
          <p:cNvPr id="22" name="21 Flecha izquierda y derecha"/>
          <p:cNvSpPr/>
          <p:nvPr/>
        </p:nvSpPr>
        <p:spPr>
          <a:xfrm>
            <a:off x="2591780" y="2257434"/>
            <a:ext cx="2580287" cy="299861"/>
          </a:xfrm>
          <a:prstGeom prst="leftRightArrow">
            <a:avLst/>
          </a:prstGeom>
          <a:gradFill>
            <a:gsLst>
              <a:gs pos="0">
                <a:srgbClr val="FFC000"/>
              </a:gs>
              <a:gs pos="80000">
                <a:schemeClr val="accent5">
                  <a:shade val="93000"/>
                  <a:satMod val="130000"/>
                </a:schemeClr>
              </a:gs>
              <a:gs pos="100000">
                <a:schemeClr val="accent5">
                  <a:shade val="94000"/>
                  <a:satMod val="135000"/>
                </a:schemeClr>
              </a:gs>
            </a:gsLst>
          </a:gradFill>
          <a:ln>
            <a:solidFill>
              <a:srgbClr val="002060"/>
            </a:solidFill>
          </a:ln>
          <a:effectLst>
            <a:glow rad="63500">
              <a:schemeClr val="accent4">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lIns="469324" tIns="35560" rIns="398204" bIns="35560" spcCol="1270" anchor="ctr"/>
          <a:lstStyle/>
          <a:p>
            <a:pPr algn="ctr" defTabSz="1185286" fontAlgn="auto">
              <a:lnSpc>
                <a:spcPct val="90000"/>
              </a:lnSpc>
              <a:spcBef>
                <a:spcPts val="0"/>
              </a:spcBef>
              <a:spcAft>
                <a:spcPct val="35000"/>
              </a:spcAft>
              <a:defRPr/>
            </a:pPr>
            <a:endParaRPr lang="es-CO" sz="2667" kern="0">
              <a:solidFill>
                <a:sysClr val="window" lastClr="FFFFFF"/>
              </a:solidFill>
              <a:latin typeface="Calibri"/>
            </a:endParaRPr>
          </a:p>
        </p:txBody>
      </p:sp>
    </p:spTree>
    <p:extLst>
      <p:ext uri="{BB962C8B-B14F-4D97-AF65-F5344CB8AC3E}">
        <p14:creationId xmlns:p14="http://schemas.microsoft.com/office/powerpoint/2010/main" val="21913368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73</a:t>
            </a:fld>
            <a:endParaRPr lang="es-ES_tradnl" dirty="0"/>
          </a:p>
        </p:txBody>
      </p:sp>
      <p:sp>
        <p:nvSpPr>
          <p:cNvPr id="6" name="2 Rectángulo"/>
          <p:cNvSpPr/>
          <p:nvPr/>
        </p:nvSpPr>
        <p:spPr>
          <a:xfrm>
            <a:off x="971600" y="1592590"/>
            <a:ext cx="3005800" cy="1025090"/>
          </a:xfrm>
          <a:prstGeom prst="rect">
            <a:avLst/>
          </a:prstGeom>
          <a:solidFill>
            <a:srgbClr val="C0504D">
              <a:hueOff val="0"/>
              <a:satOff val="0"/>
              <a:lumOff val="0"/>
              <a:alphaOff val="0"/>
            </a:srgbClr>
          </a:solidFill>
          <a:ln w="25400" cap="flat" cmpd="sng" algn="ctr">
            <a:solidFill>
              <a:schemeClr val="tx1"/>
            </a:solidFill>
            <a:prstDash val="solid"/>
          </a:ln>
          <a:effectLst>
            <a:glow rad="139700">
              <a:schemeClr val="accent4">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r>
              <a:rPr lang="es-CO" sz="2333" b="1" kern="0" dirty="0">
                <a:solidFill>
                  <a:sysClr val="window" lastClr="FFFFFF"/>
                </a:solidFill>
                <a:latin typeface="Calibri"/>
                <a:cs typeface="+mn-cs"/>
              </a:rPr>
              <a:t>PERÍODO DE PREPARACIÓN OBLIGATORIA</a:t>
            </a:r>
          </a:p>
        </p:txBody>
      </p:sp>
      <p:sp>
        <p:nvSpPr>
          <p:cNvPr id="7" name="3 Rectángulo"/>
          <p:cNvSpPr/>
          <p:nvPr/>
        </p:nvSpPr>
        <p:spPr>
          <a:xfrm>
            <a:off x="5052054" y="1514497"/>
            <a:ext cx="3180353" cy="1103183"/>
          </a:xfrm>
          <a:prstGeom prst="rect">
            <a:avLst/>
          </a:prstGeom>
          <a:solidFill>
            <a:srgbClr val="C0504D">
              <a:hueOff val="2340759"/>
              <a:satOff val="-2919"/>
              <a:lumOff val="686"/>
              <a:alphaOff val="0"/>
            </a:srgbClr>
          </a:solidFill>
          <a:ln w="25400" cap="flat" cmpd="sng" algn="ctr">
            <a:solidFill>
              <a:schemeClr val="tx1"/>
            </a:solidFill>
            <a:prstDash val="solid"/>
          </a:ln>
          <a:effectLst>
            <a:glow rad="101600">
              <a:schemeClr val="accent4">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r>
              <a:rPr lang="es-CO" sz="2333" b="1" kern="0" dirty="0">
                <a:solidFill>
                  <a:sysClr val="window" lastClr="FFFFFF"/>
                </a:solidFill>
                <a:latin typeface="Calibri"/>
              </a:rPr>
              <a:t>PERÍODO DE APLICACION </a:t>
            </a:r>
          </a:p>
        </p:txBody>
      </p:sp>
      <p:sp>
        <p:nvSpPr>
          <p:cNvPr id="8" name="8 CuadroTexto"/>
          <p:cNvSpPr txBox="1">
            <a:spLocks noChangeArrowheads="1"/>
          </p:cNvSpPr>
          <p:nvPr/>
        </p:nvSpPr>
        <p:spPr bwMode="auto">
          <a:xfrm>
            <a:off x="1331640" y="1001097"/>
            <a:ext cx="2297927"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s-CO" altLang="es-CO" sz="2667" b="1" dirty="0">
                <a:effectLst>
                  <a:outerShdw blurRad="38100" dist="38100" dir="2700000" algn="tl">
                    <a:srgbClr val="000000">
                      <a:alpha val="43137"/>
                    </a:srgbClr>
                  </a:outerShdw>
                </a:effectLst>
                <a:latin typeface="Century Gothic" pitchFamily="34" charset="0"/>
              </a:rPr>
              <a:t>2015  y  2016</a:t>
            </a:r>
          </a:p>
        </p:txBody>
      </p:sp>
      <p:sp>
        <p:nvSpPr>
          <p:cNvPr id="9" name="9 CuadroTexto"/>
          <p:cNvSpPr txBox="1">
            <a:spLocks noChangeArrowheads="1"/>
          </p:cNvSpPr>
          <p:nvPr/>
        </p:nvSpPr>
        <p:spPr bwMode="auto">
          <a:xfrm>
            <a:off x="5836977" y="1001097"/>
            <a:ext cx="1379803"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s-CO" altLang="es-CO" sz="2667" b="1" dirty="0">
                <a:effectLst>
                  <a:outerShdw blurRad="38100" dist="38100" dir="2700000" algn="tl">
                    <a:srgbClr val="000000">
                      <a:alpha val="43137"/>
                    </a:srgbClr>
                  </a:outerShdw>
                </a:effectLst>
                <a:latin typeface="Century Gothic" pitchFamily="34" charset="0"/>
              </a:rPr>
              <a:t>2 0 1 7</a:t>
            </a:r>
          </a:p>
        </p:txBody>
      </p:sp>
      <p:sp>
        <p:nvSpPr>
          <p:cNvPr id="10" name="12 Rectángulo"/>
          <p:cNvSpPr>
            <a:spLocks noChangeArrowheads="1"/>
          </p:cNvSpPr>
          <p:nvPr/>
        </p:nvSpPr>
        <p:spPr bwMode="auto">
          <a:xfrm>
            <a:off x="4932041" y="3087361"/>
            <a:ext cx="3300366" cy="2118785"/>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002060"/>
            </a:solidFill>
            <a:prstDash val="solid"/>
            <a:headEnd/>
            <a:tailEnd/>
          </a:ln>
          <a:effectLst>
            <a:glow rad="63500">
              <a:schemeClr val="accent6">
                <a:satMod val="175000"/>
                <a:alpha val="40000"/>
              </a:schemeClr>
            </a:glow>
            <a:outerShdw blurRad="40000" dist="20000" dir="5400000" rotWithShape="0">
              <a:srgbClr val="000000">
                <a:alpha val="38000"/>
              </a:srgbClr>
            </a:outerShdw>
          </a:effectLst>
        </p:spPr>
        <p:txBody>
          <a:bodyPr wrap="square">
            <a:spAutoFit/>
          </a:bodyPr>
          <a:lstStyle/>
          <a:p>
            <a:pPr marL="380985" indent="-380985" fontAlgn="auto">
              <a:spcBef>
                <a:spcPts val="0"/>
              </a:spcBef>
              <a:spcAft>
                <a:spcPts val="0"/>
              </a:spcAft>
              <a:buAutoNum type="arabicPeriod"/>
              <a:defRPr/>
            </a:pPr>
            <a:r>
              <a:rPr lang="es-ES" sz="2167" b="1" kern="0" dirty="0">
                <a:solidFill>
                  <a:sysClr val="windowText" lastClr="000000"/>
                </a:solidFill>
                <a:latin typeface="Calibri"/>
              </a:rPr>
              <a:t>Enero 1: Preparación del estado de situación financiera de apertura</a:t>
            </a:r>
            <a:r>
              <a:rPr lang="es-CO" sz="2167" b="1" kern="0" dirty="0">
                <a:solidFill>
                  <a:sysClr val="windowText" lastClr="000000"/>
                </a:solidFill>
                <a:latin typeface="Calibri"/>
              </a:rPr>
              <a:t>.</a:t>
            </a:r>
          </a:p>
          <a:p>
            <a:pPr marL="380985" indent="-380985" fontAlgn="auto">
              <a:spcBef>
                <a:spcPts val="0"/>
              </a:spcBef>
              <a:spcAft>
                <a:spcPts val="0"/>
              </a:spcAft>
              <a:buAutoNum type="arabicPeriod"/>
              <a:defRPr/>
            </a:pPr>
            <a:r>
              <a:rPr lang="es-CO" sz="2167" b="1" kern="0" dirty="0">
                <a:solidFill>
                  <a:sysClr val="windowText" lastClr="000000"/>
                </a:solidFill>
                <a:latin typeface="Calibri"/>
              </a:rPr>
              <a:t>Aplicación del marco normativo</a:t>
            </a:r>
          </a:p>
          <a:p>
            <a:pPr fontAlgn="auto">
              <a:spcBef>
                <a:spcPts val="0"/>
              </a:spcBef>
              <a:spcAft>
                <a:spcPts val="0"/>
              </a:spcAft>
              <a:defRPr/>
            </a:pPr>
            <a:endParaRPr lang="es-ES" sz="2333" b="1" kern="0" dirty="0">
              <a:solidFill>
                <a:sysClr val="windowText" lastClr="000000"/>
              </a:solidFill>
              <a:latin typeface="Calibri"/>
            </a:endParaRPr>
          </a:p>
        </p:txBody>
      </p:sp>
      <p:sp>
        <p:nvSpPr>
          <p:cNvPr id="11" name="20 CuadroTexto"/>
          <p:cNvSpPr txBox="1">
            <a:spLocks noChangeArrowheads="1"/>
          </p:cNvSpPr>
          <p:nvPr/>
        </p:nvSpPr>
        <p:spPr bwMode="auto">
          <a:xfrm>
            <a:off x="911594" y="3217540"/>
            <a:ext cx="3540393" cy="1759777"/>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rgbClr val="002060"/>
            </a:solidFill>
            <a:prstDash val="solid"/>
            <a:headEnd/>
            <a:tailEnd/>
          </a:ln>
          <a:effectLst>
            <a:glow rad="63500">
              <a:schemeClr val="accent6">
                <a:satMod val="175000"/>
                <a:alpha val="40000"/>
              </a:schemeClr>
            </a:glow>
            <a:outerShdw blurRad="40000" dist="20000" dir="5400000" rotWithShape="0">
              <a:srgbClr val="000000">
                <a:alpha val="38000"/>
              </a:srgbClr>
            </a:outerShdw>
          </a:effec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fontAlgn="auto" hangingPunct="1">
              <a:spcBef>
                <a:spcPts val="0"/>
              </a:spcBef>
              <a:spcAft>
                <a:spcPts val="0"/>
              </a:spcAft>
              <a:defRPr/>
            </a:pPr>
            <a:r>
              <a:rPr lang="es-CO" sz="2167" kern="0" dirty="0">
                <a:solidFill>
                  <a:sysClr val="windowText" lastClr="000000"/>
                </a:solidFill>
                <a:latin typeface="Calibri" pitchFamily="34" charset="0"/>
              </a:rPr>
              <a:t>Actividades de preparación para la elaboración del balance de apertura y para la a aplicación del nuevo marco normativo</a:t>
            </a:r>
          </a:p>
        </p:txBody>
      </p:sp>
      <p:sp>
        <p:nvSpPr>
          <p:cNvPr id="12" name="8 Flecha derecha"/>
          <p:cNvSpPr/>
          <p:nvPr/>
        </p:nvSpPr>
        <p:spPr>
          <a:xfrm>
            <a:off x="4151953" y="1858657"/>
            <a:ext cx="720080" cy="338770"/>
          </a:xfrm>
          <a:prstGeom prst="rightArrow">
            <a:avLst/>
          </a:prstGeom>
          <a:solidFill>
            <a:schemeClr val="tx1"/>
          </a:solidFill>
          <a:ln>
            <a:solidFill>
              <a:srgbClr val="FFFF00"/>
            </a:solidFill>
          </a:ln>
          <a:effectLst>
            <a:glow rad="63500">
              <a:schemeClr val="accent6">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s-CO" sz="1917" kern="0">
              <a:solidFill>
                <a:sysClr val="window" lastClr="FFFFFF"/>
              </a:solidFill>
              <a:latin typeface="Calibri"/>
            </a:endParaRPr>
          </a:p>
        </p:txBody>
      </p:sp>
      <p:sp>
        <p:nvSpPr>
          <p:cNvPr id="13" name="9 Flecha izquierda y derecha"/>
          <p:cNvSpPr/>
          <p:nvPr/>
        </p:nvSpPr>
        <p:spPr>
          <a:xfrm>
            <a:off x="1091614" y="2684442"/>
            <a:ext cx="2760307" cy="413085"/>
          </a:xfrm>
          <a:prstGeom prst="leftRightArrow">
            <a:avLst/>
          </a:prstGeom>
          <a:solidFill>
            <a:srgbClr val="C0504D">
              <a:hueOff val="0"/>
              <a:satOff val="0"/>
              <a:lumOff val="0"/>
              <a:alphaOff val="0"/>
            </a:srgbClr>
          </a:solidFill>
          <a:ln w="25400" cap="flat" cmpd="sng" algn="ctr">
            <a:solidFill>
              <a:schemeClr val="tx1"/>
            </a:solidFill>
            <a:prstDash val="solid"/>
          </a:ln>
          <a:effectLst>
            <a:glow rad="63500">
              <a:schemeClr val="accent6">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endParaRPr lang="es-CO" sz="2667" kern="0">
              <a:solidFill>
                <a:sysClr val="window" lastClr="FFFFFF"/>
              </a:solidFill>
              <a:latin typeface="Calibri"/>
              <a:cs typeface="+mn-cs"/>
            </a:endParaRPr>
          </a:p>
        </p:txBody>
      </p:sp>
      <p:sp>
        <p:nvSpPr>
          <p:cNvPr id="14" name="10 Flecha izquierda y derecha"/>
          <p:cNvSpPr/>
          <p:nvPr/>
        </p:nvSpPr>
        <p:spPr>
          <a:xfrm>
            <a:off x="5232073" y="2677687"/>
            <a:ext cx="2760307" cy="359833"/>
          </a:xfrm>
          <a:prstGeom prst="leftRightArrow">
            <a:avLst/>
          </a:prstGeom>
          <a:solidFill>
            <a:srgbClr val="C0504D">
              <a:hueOff val="2340759"/>
              <a:satOff val="-2919"/>
              <a:lumOff val="686"/>
              <a:alphaOff val="0"/>
            </a:srgbClr>
          </a:solidFill>
          <a:ln w="25400" cap="flat" cmpd="sng" algn="ctr">
            <a:solidFill>
              <a:schemeClr val="tx1"/>
            </a:solidFill>
            <a:prstDash val="solid"/>
          </a:ln>
          <a:effectLst>
            <a:glow rad="63500">
              <a:schemeClr val="accent6">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endParaRPr lang="es-CO" sz="2667" kern="0">
              <a:solidFill>
                <a:sysClr val="window" lastClr="FFFFFF"/>
              </a:solidFill>
              <a:latin typeface="Calibri"/>
              <a:cs typeface="+mn-cs"/>
            </a:endParaRPr>
          </a:p>
        </p:txBody>
      </p:sp>
      <p:sp>
        <p:nvSpPr>
          <p:cNvPr id="15" name="Rectángulo 14"/>
          <p:cNvSpPr/>
          <p:nvPr/>
        </p:nvSpPr>
        <p:spPr>
          <a:xfrm>
            <a:off x="1211627" y="221165"/>
            <a:ext cx="6780753" cy="451342"/>
          </a:xfrm>
          <a:prstGeom prst="rect">
            <a:avLst/>
          </a:prstGeom>
        </p:spPr>
        <p:txBody>
          <a:bodyPr wrap="square">
            <a:spAutoFit/>
          </a:bodyPr>
          <a:lstStyle/>
          <a:p>
            <a:pPr algn="ctr"/>
            <a:r>
              <a:rPr lang="es-ES" sz="2333" b="1" dirty="0">
                <a:solidFill>
                  <a:schemeClr val="bg1"/>
                </a:solidFill>
                <a:latin typeface="+mn-lt"/>
              </a:rPr>
              <a:t>CRONOGRAMA PARA ENTIDADES DE GOBIERNO</a:t>
            </a:r>
            <a:endParaRPr lang="es-CO" sz="2333" dirty="0">
              <a:solidFill>
                <a:schemeClr val="bg1"/>
              </a:solidFill>
              <a:latin typeface="+mn-lt"/>
            </a:endParaRPr>
          </a:p>
        </p:txBody>
      </p:sp>
    </p:spTree>
    <p:extLst>
      <p:ext uri="{BB962C8B-B14F-4D97-AF65-F5344CB8AC3E}">
        <p14:creationId xmlns:p14="http://schemas.microsoft.com/office/powerpoint/2010/main" val="33389436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2000"/>
                                        <p:tgtEl>
                                          <p:spTgt spid="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2000"/>
                                        <p:tgtEl>
                                          <p:spTgt spid="12"/>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heel(1)">
                                      <p:cBhvr>
                                        <p:cTn id="3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animBg="1"/>
      <p:bldP spid="11" grpId="0" animBg="1"/>
      <p:bldP spid="12" grpId="0" animBg="1"/>
      <p:bldP spid="13" grpId="0" animBg="1"/>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Rectángulo"/>
          <p:cNvSpPr/>
          <p:nvPr/>
        </p:nvSpPr>
        <p:spPr bwMode="auto">
          <a:xfrm>
            <a:off x="0" y="481236"/>
            <a:ext cx="4788024" cy="10081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sp>
        <p:nvSpPr>
          <p:cNvPr id="4" name="Footer Placeholder 9"/>
          <p:cNvSpPr txBox="1">
            <a:spLocks/>
          </p:cNvSpPr>
          <p:nvPr/>
        </p:nvSpPr>
        <p:spPr>
          <a:xfrm>
            <a:off x="0" y="5377780"/>
            <a:ext cx="2843808" cy="250825"/>
          </a:xfrm>
          <a:prstGeom prst="rect">
            <a:avLst/>
          </a:prstGeom>
        </p:spPr>
        <p:txBody>
          <a:bodyPr/>
          <a:ls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lgn="ctr">
              <a:defRPr/>
            </a:pPr>
            <a:r>
              <a:rPr lang="es-CO" sz="800">
                <a:solidFill>
                  <a:srgbClr val="008080"/>
                </a:solidFill>
                <a:latin typeface="+mn-lt"/>
              </a:rPr>
              <a:t>Contaduría General de la Nación</a:t>
            </a:r>
            <a:endParaRPr lang="es-CO" sz="800" dirty="0">
              <a:solidFill>
                <a:srgbClr val="008080"/>
              </a:solidFill>
              <a:latin typeface="+mn-lt"/>
            </a:endParaRPr>
          </a:p>
        </p:txBody>
      </p:sp>
      <p:sp>
        <p:nvSpPr>
          <p:cNvPr id="5" name="2 Marcador de fecha"/>
          <p:cNvSpPr txBox="1">
            <a:spLocks/>
          </p:cNvSpPr>
          <p:nvPr/>
        </p:nvSpPr>
        <p:spPr bwMode="auto">
          <a:xfrm>
            <a:off x="3059833" y="5377780"/>
            <a:ext cx="864096"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s-ES_tradnl"/>
            </a:defPPr>
            <a:lvl1pPr algn="l" rtl="0" eaLnBrk="0" fontAlgn="base" hangingPunct="0">
              <a:spcBef>
                <a:spcPct val="0"/>
              </a:spcBef>
              <a:spcAft>
                <a:spcPct val="0"/>
              </a:spcAft>
              <a:defRPr sz="1400" kern="1200">
                <a:solidFill>
                  <a:schemeClr val="tx1"/>
                </a:solidFill>
                <a:latin typeface="+mn-lt"/>
                <a:ea typeface="+mn-ea"/>
                <a:cs typeface="+mn-cs"/>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lgn="ctr">
              <a:defRPr/>
            </a:pPr>
            <a:fld id="{952CA26A-404C-43A2-B28E-A9186550AB00}" type="datetime1">
              <a:rPr lang="es-CO" sz="800" smtClean="0">
                <a:solidFill>
                  <a:srgbClr val="008080"/>
                </a:solidFill>
              </a:rPr>
              <a:pPr algn="ctr">
                <a:defRPr/>
              </a:pPr>
              <a:t>27/05/2021</a:t>
            </a:fld>
            <a:endParaRPr lang="es-CO" sz="800" dirty="0">
              <a:solidFill>
                <a:srgbClr val="008080"/>
              </a:solidFill>
            </a:endParaRPr>
          </a:p>
        </p:txBody>
      </p:sp>
      <p:sp>
        <p:nvSpPr>
          <p:cNvPr id="6" name="3 Marcador de número de diapositiva"/>
          <p:cNvSpPr txBox="1">
            <a:spLocks/>
          </p:cNvSpPr>
          <p:nvPr/>
        </p:nvSpPr>
        <p:spPr>
          <a:xfrm>
            <a:off x="125413" y="5387975"/>
            <a:ext cx="1905000" cy="269875"/>
          </a:xfrm>
          <a:prstGeom prst="rect">
            <a:avLst/>
          </a:prstGeom>
        </p:spPr>
        <p:txBody>
          <a:bodyPr/>
          <a:ls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defRPr/>
            </a:pPr>
            <a:fld id="{953B75A0-CCA2-402A-B187-FB865F01CFF5}" type="slidenum">
              <a:rPr lang="es-ES_tradnl" sz="800" smtClean="0">
                <a:solidFill>
                  <a:srgbClr val="008080"/>
                </a:solidFill>
                <a:latin typeface="+mn-lt"/>
              </a:rPr>
              <a:pPr>
                <a:defRPr/>
              </a:pPr>
              <a:t>74</a:t>
            </a:fld>
            <a:endParaRPr lang="es-ES_tradnl" sz="800" dirty="0">
              <a:solidFill>
                <a:srgbClr val="008080"/>
              </a:solidFill>
              <a:latin typeface="+mn-lt"/>
            </a:endParaRPr>
          </a:p>
        </p:txBody>
      </p:sp>
      <p:pic>
        <p:nvPicPr>
          <p:cNvPr id="2" name="Imagen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031" y="57151"/>
            <a:ext cx="9232061" cy="5608661"/>
          </a:xfrm>
          <a:prstGeom prst="rect">
            <a:avLst/>
          </a:prstGeom>
        </p:spPr>
      </p:pic>
    </p:spTree>
    <p:extLst>
      <p:ext uri="{BB962C8B-B14F-4D97-AF65-F5344CB8AC3E}">
        <p14:creationId xmlns:p14="http://schemas.microsoft.com/office/powerpoint/2010/main" val="201866074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ctrTitle"/>
          </p:nvPr>
        </p:nvSpPr>
        <p:spPr>
          <a:prstGeom prst="rect">
            <a:avLst/>
          </a:prstGeom>
        </p:spPr>
        <p:txBody>
          <a:bodyPr>
            <a:normAutofit/>
          </a:bodyPr>
          <a:lstStyle/>
          <a:p>
            <a:pPr marL="342900" indent="-342900" eaLnBrk="1" fontAlgn="auto" hangingPunct="1">
              <a:spcBef>
                <a:spcPts val="0"/>
              </a:spcBef>
              <a:spcAft>
                <a:spcPts val="0"/>
              </a:spcAft>
              <a:defRPr/>
            </a:pPr>
            <a:r>
              <a:rPr sz="3200" b="1" kern="0" dirty="0">
                <a:ln>
                  <a:noFill/>
                </a:ln>
                <a:solidFill>
                  <a:srgbClr val="1F497D"/>
                </a:solidFill>
              </a:rPr>
              <a:t> </a:t>
            </a:r>
            <a:endParaRPr lang="es-CO" sz="3000" b="1" kern="0" dirty="0">
              <a:ln>
                <a:noFill/>
              </a:ln>
              <a:solidFill>
                <a:srgbClr val="1F497D"/>
              </a:solidFill>
              <a:effectLst>
                <a:outerShdw blurRad="38100" dist="38100" dir="2700000" algn="tl">
                  <a:srgbClr val="000000"/>
                </a:outerShdw>
              </a:effectLst>
              <a:cs typeface="Arial" charset="0"/>
            </a:endParaRPr>
          </a:p>
        </p:txBody>
      </p:sp>
      <p:sp>
        <p:nvSpPr>
          <p:cNvPr id="10" name="1 Título"/>
          <p:cNvSpPr txBox="1">
            <a:spLocks/>
          </p:cNvSpPr>
          <p:nvPr/>
        </p:nvSpPr>
        <p:spPr>
          <a:xfrm>
            <a:off x="150218" y="-22820"/>
            <a:ext cx="8742957" cy="1079569"/>
          </a:xfrm>
          <a:prstGeom prst="rect">
            <a:avLst/>
          </a:prstGeom>
        </p:spPr>
        <p:txBody>
          <a:bodyPr anchor="ctr"/>
          <a:lstStyle>
            <a:lvl1pPr algn="l" rtl="0" eaLnBrk="1" fontAlgn="base" hangingPunct="1">
              <a:spcBef>
                <a:spcPct val="0"/>
              </a:spcBef>
              <a:spcAft>
                <a:spcPct val="0"/>
              </a:spcAft>
              <a:defRPr sz="3200" b="1" baseline="0">
                <a:solidFill>
                  <a:schemeClr val="bg1"/>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pPr algn="ctr"/>
            <a:r>
              <a:rPr lang="es-CO" sz="2800" kern="0" dirty="0">
                <a:effectLst>
                  <a:outerShdw blurRad="38100" dist="38100" dir="2700000" algn="tl">
                    <a:srgbClr val="000000">
                      <a:alpha val="43137"/>
                    </a:srgbClr>
                  </a:outerShdw>
                </a:effectLst>
              </a:rPr>
              <a:t>PERSPECTIVAS DE LA REGULACIÓN CONTABLE PÚBLICA  </a:t>
            </a:r>
          </a:p>
        </p:txBody>
      </p:sp>
      <p:graphicFrame>
        <p:nvGraphicFramePr>
          <p:cNvPr id="4" name="3 Diagrama"/>
          <p:cNvGraphicFramePr/>
          <p:nvPr>
            <p:extLst>
              <p:ext uri="{D42A27DB-BD31-4B8C-83A1-F6EECF244321}">
                <p14:modId xmlns:p14="http://schemas.microsoft.com/office/powerpoint/2010/main" val="4086906674"/>
              </p:ext>
            </p:extLst>
          </p:nvPr>
        </p:nvGraphicFramePr>
        <p:xfrm>
          <a:off x="222573" y="1129308"/>
          <a:ext cx="859824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3 Marcador de número de diapositiva"/>
          <p:cNvSpPr txBox="1">
            <a:spLocks/>
          </p:cNvSpPr>
          <p:nvPr/>
        </p:nvSpPr>
        <p:spPr>
          <a:xfrm>
            <a:off x="125413" y="5387975"/>
            <a:ext cx="1905000" cy="269875"/>
          </a:xfrm>
          <a:prstGeom prst="rect">
            <a:avLst/>
          </a:prstGeom>
        </p:spPr>
        <p:txBody>
          <a:bodyPr/>
          <a:ls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defRPr/>
            </a:pPr>
            <a:fld id="{953B75A0-CCA2-402A-B187-FB865F01CFF5}" type="slidenum">
              <a:rPr lang="es-ES_tradnl" sz="800" smtClean="0">
                <a:solidFill>
                  <a:srgbClr val="008080"/>
                </a:solidFill>
                <a:latin typeface="+mn-lt"/>
              </a:rPr>
              <a:pPr>
                <a:defRPr/>
              </a:pPr>
              <a:t>75</a:t>
            </a:fld>
            <a:endParaRPr lang="es-ES_tradnl" sz="800" dirty="0">
              <a:solidFill>
                <a:srgbClr val="008080"/>
              </a:solidFill>
              <a:latin typeface="+mn-lt"/>
            </a:endParaRPr>
          </a:p>
        </p:txBody>
      </p:sp>
    </p:spTree>
    <p:extLst>
      <p:ext uri="{BB962C8B-B14F-4D97-AF65-F5344CB8AC3E}">
        <p14:creationId xmlns:p14="http://schemas.microsoft.com/office/powerpoint/2010/main" val="12693862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0" y="49188"/>
            <a:ext cx="9144000" cy="1079569"/>
          </a:xfrm>
        </p:spPr>
        <p:txBody>
          <a:bodyPr/>
          <a:lstStyle/>
          <a:p>
            <a:r>
              <a:rPr lang="es-CO" dirty="0"/>
              <a:t>CUIDADO DE LAS CUENTAS…  </a:t>
            </a:r>
            <a:br>
              <a:rPr lang="es-CO" dirty="0"/>
            </a:br>
            <a:r>
              <a:rPr lang="es-CO" dirty="0"/>
              <a:t>                                            CUSTODIA DE LA HONRADEZ</a:t>
            </a:r>
          </a:p>
        </p:txBody>
      </p:sp>
      <p:sp>
        <p:nvSpPr>
          <p:cNvPr id="5" name="Marcador de número de diapositiva 4"/>
          <p:cNvSpPr>
            <a:spLocks noGrp="1"/>
          </p:cNvSpPr>
          <p:nvPr>
            <p:ph type="sldNum" sz="quarter" idx="19"/>
          </p:nvPr>
        </p:nvSpPr>
        <p:spPr/>
        <p:txBody>
          <a:bodyPr/>
          <a:lstStyle/>
          <a:p>
            <a:pPr>
              <a:defRPr/>
            </a:pPr>
            <a:fld id="{43C90015-E53F-4BB5-B32F-A8BBF929A985}" type="slidenum">
              <a:rPr lang="es-ES_tradnl" smtClean="0"/>
              <a:pPr>
                <a:defRPr/>
              </a:pPr>
              <a:t>76</a:t>
            </a:fld>
            <a:endParaRPr lang="es-ES_tradnl" dirty="0"/>
          </a:p>
        </p:txBody>
      </p:sp>
      <p:pic>
        <p:nvPicPr>
          <p:cNvPr id="6"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36096" y="1116335"/>
            <a:ext cx="3644377" cy="4533106"/>
          </a:xfrm>
          <a:prstGeom prst="rect">
            <a:avLst/>
          </a:prstGeom>
          <a:noFill/>
          <a:ln w="9525">
            <a:solidFill>
              <a:sysClr val="windowText" lastClr="000000"/>
            </a:solidFill>
            <a:miter lim="800000"/>
            <a:headEnd/>
            <a:tailEnd/>
          </a:ln>
          <a:effectLst>
            <a:glow rad="139700">
              <a:srgbClr val="F3A447">
                <a:satMod val="175000"/>
                <a:alpha val="40000"/>
              </a:srgbClr>
            </a:glow>
            <a:outerShdw dist="35921" dir="2700000" algn="ctr" rotWithShape="0">
              <a:srgbClr val="FEFAC9"/>
            </a:outerShdw>
          </a:effectLst>
          <a:extLst>
            <a:ext uri="{909E8E84-426E-40DD-AFC4-6F175D3DCCD1}">
              <a14:hiddenFill xmlns:a14="http://schemas.microsoft.com/office/drawing/2010/main">
                <a:solidFill>
                  <a:schemeClr val="accent1"/>
                </a:solidFill>
              </a14:hiddenFill>
            </a:ext>
          </a:extLst>
        </p:spPr>
      </p:pic>
      <p:sp>
        <p:nvSpPr>
          <p:cNvPr id="7" name="6 Flecha curvada hacia abajo"/>
          <p:cNvSpPr/>
          <p:nvPr/>
        </p:nvSpPr>
        <p:spPr>
          <a:xfrm rot="12194012">
            <a:off x="250012" y="1953320"/>
            <a:ext cx="5641236" cy="1791417"/>
          </a:xfrm>
          <a:prstGeom prst="curved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pic>
        <p:nvPicPr>
          <p:cNvPr id="8" name="Imagen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7711" y="1273324"/>
            <a:ext cx="504489" cy="672653"/>
          </a:xfrm>
          <a:prstGeom prst="rect">
            <a:avLst/>
          </a:prstGeom>
        </p:spPr>
      </p:pic>
      <p:pic>
        <p:nvPicPr>
          <p:cNvPr id="9" name="Picture 2" descr="http://www.megamaquinas.com/mega.web/mega.admin.img/col-contact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7813" y="2929508"/>
            <a:ext cx="1800200" cy="278549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1520" y="3073524"/>
            <a:ext cx="288032" cy="312613"/>
          </a:xfrm>
          <a:prstGeom prst="rect">
            <a:avLst/>
          </a:prstGeom>
        </p:spPr>
      </p:pic>
    </p:spTree>
    <p:extLst>
      <p:ext uri="{BB962C8B-B14F-4D97-AF65-F5344CB8AC3E}">
        <p14:creationId xmlns:p14="http://schemas.microsoft.com/office/powerpoint/2010/main" val="327401052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6"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80">
                                          <p:stCondLst>
                                            <p:cond delay="0"/>
                                          </p:stCondLst>
                                        </p:cTn>
                                        <p:tgtEl>
                                          <p:spTgt spid="8"/>
                                        </p:tgtEl>
                                      </p:cBhvr>
                                    </p:animEffect>
                                    <p:anim calcmode="lin" valueType="num">
                                      <p:cBhvr>
                                        <p:cTn id="3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5" dur="26">
                                          <p:stCondLst>
                                            <p:cond delay="650"/>
                                          </p:stCondLst>
                                        </p:cTn>
                                        <p:tgtEl>
                                          <p:spTgt spid="8"/>
                                        </p:tgtEl>
                                      </p:cBhvr>
                                      <p:to x="100000" y="60000"/>
                                    </p:animScale>
                                    <p:animScale>
                                      <p:cBhvr>
                                        <p:cTn id="36" dur="166" decel="50000">
                                          <p:stCondLst>
                                            <p:cond delay="676"/>
                                          </p:stCondLst>
                                        </p:cTn>
                                        <p:tgtEl>
                                          <p:spTgt spid="8"/>
                                        </p:tgtEl>
                                      </p:cBhvr>
                                      <p:to x="100000" y="100000"/>
                                    </p:animScale>
                                    <p:animScale>
                                      <p:cBhvr>
                                        <p:cTn id="37" dur="26">
                                          <p:stCondLst>
                                            <p:cond delay="1312"/>
                                          </p:stCondLst>
                                        </p:cTn>
                                        <p:tgtEl>
                                          <p:spTgt spid="8"/>
                                        </p:tgtEl>
                                      </p:cBhvr>
                                      <p:to x="100000" y="80000"/>
                                    </p:animScale>
                                    <p:animScale>
                                      <p:cBhvr>
                                        <p:cTn id="38" dur="166" decel="50000">
                                          <p:stCondLst>
                                            <p:cond delay="1338"/>
                                          </p:stCondLst>
                                        </p:cTn>
                                        <p:tgtEl>
                                          <p:spTgt spid="8"/>
                                        </p:tgtEl>
                                      </p:cBhvr>
                                      <p:to x="100000" y="100000"/>
                                    </p:animScale>
                                    <p:animScale>
                                      <p:cBhvr>
                                        <p:cTn id="39" dur="26">
                                          <p:stCondLst>
                                            <p:cond delay="1642"/>
                                          </p:stCondLst>
                                        </p:cTn>
                                        <p:tgtEl>
                                          <p:spTgt spid="8"/>
                                        </p:tgtEl>
                                      </p:cBhvr>
                                      <p:to x="100000" y="90000"/>
                                    </p:animScale>
                                    <p:animScale>
                                      <p:cBhvr>
                                        <p:cTn id="40" dur="166" decel="50000">
                                          <p:stCondLst>
                                            <p:cond delay="1668"/>
                                          </p:stCondLst>
                                        </p:cTn>
                                        <p:tgtEl>
                                          <p:spTgt spid="8"/>
                                        </p:tgtEl>
                                      </p:cBhvr>
                                      <p:to x="100000" y="100000"/>
                                    </p:animScale>
                                    <p:animScale>
                                      <p:cBhvr>
                                        <p:cTn id="41" dur="26">
                                          <p:stCondLst>
                                            <p:cond delay="1808"/>
                                          </p:stCondLst>
                                        </p:cTn>
                                        <p:tgtEl>
                                          <p:spTgt spid="8"/>
                                        </p:tgtEl>
                                      </p:cBhvr>
                                      <p:to x="100000" y="95000"/>
                                    </p:animScale>
                                    <p:animScale>
                                      <p:cBhvr>
                                        <p:cTn id="42" dur="166" decel="50000">
                                          <p:stCondLst>
                                            <p:cond delay="1834"/>
                                          </p:stCondLst>
                                        </p:cTn>
                                        <p:tgtEl>
                                          <p:spTgt spid="8"/>
                                        </p:tgtEl>
                                      </p:cBhvr>
                                      <p:to x="100000" y="100000"/>
                                    </p:animScale>
                                  </p:childTnLst>
                                </p:cTn>
                              </p:par>
                              <p:par>
                                <p:cTn id="43" presetID="26"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80">
                                          <p:stCondLst>
                                            <p:cond delay="0"/>
                                          </p:stCondLst>
                                        </p:cTn>
                                        <p:tgtEl>
                                          <p:spTgt spid="10"/>
                                        </p:tgtEl>
                                      </p:cBhvr>
                                    </p:animEffect>
                                    <p:anim calcmode="lin" valueType="num">
                                      <p:cBhvr>
                                        <p:cTn id="4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1" dur="26">
                                          <p:stCondLst>
                                            <p:cond delay="650"/>
                                          </p:stCondLst>
                                        </p:cTn>
                                        <p:tgtEl>
                                          <p:spTgt spid="10"/>
                                        </p:tgtEl>
                                      </p:cBhvr>
                                      <p:to x="100000" y="60000"/>
                                    </p:animScale>
                                    <p:animScale>
                                      <p:cBhvr>
                                        <p:cTn id="52" dur="166" decel="50000">
                                          <p:stCondLst>
                                            <p:cond delay="676"/>
                                          </p:stCondLst>
                                        </p:cTn>
                                        <p:tgtEl>
                                          <p:spTgt spid="10"/>
                                        </p:tgtEl>
                                      </p:cBhvr>
                                      <p:to x="100000" y="100000"/>
                                    </p:animScale>
                                    <p:animScale>
                                      <p:cBhvr>
                                        <p:cTn id="53" dur="26">
                                          <p:stCondLst>
                                            <p:cond delay="1312"/>
                                          </p:stCondLst>
                                        </p:cTn>
                                        <p:tgtEl>
                                          <p:spTgt spid="10"/>
                                        </p:tgtEl>
                                      </p:cBhvr>
                                      <p:to x="100000" y="80000"/>
                                    </p:animScale>
                                    <p:animScale>
                                      <p:cBhvr>
                                        <p:cTn id="54" dur="166" decel="50000">
                                          <p:stCondLst>
                                            <p:cond delay="1338"/>
                                          </p:stCondLst>
                                        </p:cTn>
                                        <p:tgtEl>
                                          <p:spTgt spid="10"/>
                                        </p:tgtEl>
                                      </p:cBhvr>
                                      <p:to x="100000" y="100000"/>
                                    </p:animScale>
                                    <p:animScale>
                                      <p:cBhvr>
                                        <p:cTn id="55" dur="26">
                                          <p:stCondLst>
                                            <p:cond delay="1642"/>
                                          </p:stCondLst>
                                        </p:cTn>
                                        <p:tgtEl>
                                          <p:spTgt spid="10"/>
                                        </p:tgtEl>
                                      </p:cBhvr>
                                      <p:to x="100000" y="90000"/>
                                    </p:animScale>
                                    <p:animScale>
                                      <p:cBhvr>
                                        <p:cTn id="56" dur="166" decel="50000">
                                          <p:stCondLst>
                                            <p:cond delay="1668"/>
                                          </p:stCondLst>
                                        </p:cTn>
                                        <p:tgtEl>
                                          <p:spTgt spid="10"/>
                                        </p:tgtEl>
                                      </p:cBhvr>
                                      <p:to x="100000" y="100000"/>
                                    </p:animScale>
                                    <p:animScale>
                                      <p:cBhvr>
                                        <p:cTn id="57" dur="26">
                                          <p:stCondLst>
                                            <p:cond delay="1808"/>
                                          </p:stCondLst>
                                        </p:cTn>
                                        <p:tgtEl>
                                          <p:spTgt spid="10"/>
                                        </p:tgtEl>
                                      </p:cBhvr>
                                      <p:to x="100000" y="95000"/>
                                    </p:animScale>
                                    <p:animScale>
                                      <p:cBhvr>
                                        <p:cTn id="5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091614" y="-322853"/>
            <a:ext cx="6958913" cy="1079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200" tIns="38100" rIns="76200" bIns="38100" numCol="1" anchor="ctr" anchorCtr="0" compatLnSpc="1">
            <a:prstTxWarp prst="textNoShape">
              <a:avLst/>
            </a:prstTxWarp>
          </a:bodyPr>
          <a:lstStyle>
            <a:lvl1pPr algn="ctr" rtl="0" fontAlgn="base">
              <a:spcBef>
                <a:spcPct val="0"/>
              </a:spcBef>
              <a:spcAft>
                <a:spcPct val="0"/>
              </a:spcAft>
              <a:defRPr sz="4000" b="1" kern="1200">
                <a:solidFill>
                  <a:schemeClr val="tx1"/>
                </a:solidFill>
                <a:latin typeface="+mj-lt"/>
                <a:ea typeface="+mj-ea"/>
                <a:cs typeface="+mj-cs"/>
              </a:defRPr>
            </a:lvl1pPr>
            <a:lvl2pPr algn="ctr" rtl="0" fontAlgn="base">
              <a:spcBef>
                <a:spcPct val="0"/>
              </a:spcBef>
              <a:spcAft>
                <a:spcPct val="0"/>
              </a:spcAft>
              <a:defRPr sz="4000" b="1">
                <a:solidFill>
                  <a:schemeClr val="tx1"/>
                </a:solidFill>
                <a:latin typeface="Verdana" panose="020B0604030504040204" pitchFamily="34" charset="0"/>
              </a:defRPr>
            </a:lvl2pPr>
            <a:lvl3pPr algn="ctr" rtl="0" fontAlgn="base">
              <a:spcBef>
                <a:spcPct val="0"/>
              </a:spcBef>
              <a:spcAft>
                <a:spcPct val="0"/>
              </a:spcAft>
              <a:defRPr sz="4000" b="1">
                <a:solidFill>
                  <a:schemeClr val="tx1"/>
                </a:solidFill>
                <a:latin typeface="Verdana" panose="020B0604030504040204" pitchFamily="34" charset="0"/>
              </a:defRPr>
            </a:lvl3pPr>
            <a:lvl4pPr algn="ctr" rtl="0" fontAlgn="base">
              <a:spcBef>
                <a:spcPct val="0"/>
              </a:spcBef>
              <a:spcAft>
                <a:spcPct val="0"/>
              </a:spcAft>
              <a:defRPr sz="4000" b="1">
                <a:solidFill>
                  <a:schemeClr val="tx1"/>
                </a:solidFill>
                <a:latin typeface="Verdana" panose="020B0604030504040204" pitchFamily="34" charset="0"/>
              </a:defRPr>
            </a:lvl4pPr>
            <a:lvl5pPr algn="ctr" rtl="0" fontAlgn="base">
              <a:spcBef>
                <a:spcPct val="0"/>
              </a:spcBef>
              <a:spcAft>
                <a:spcPct val="0"/>
              </a:spcAft>
              <a:defRPr sz="4000" b="1">
                <a:solidFill>
                  <a:schemeClr val="tx1"/>
                </a:solidFill>
                <a:latin typeface="Verdana" panose="020B0604030504040204" pitchFamily="34" charset="0"/>
              </a:defRPr>
            </a:lvl5pPr>
            <a:lvl6pPr marL="457200" algn="ctr" rtl="0" fontAlgn="base">
              <a:spcBef>
                <a:spcPct val="0"/>
              </a:spcBef>
              <a:spcAft>
                <a:spcPct val="0"/>
              </a:spcAft>
              <a:defRPr sz="4000" b="1">
                <a:solidFill>
                  <a:schemeClr val="tx1"/>
                </a:solidFill>
                <a:latin typeface="Verdana" panose="020B0604030504040204" pitchFamily="34" charset="0"/>
              </a:defRPr>
            </a:lvl6pPr>
            <a:lvl7pPr marL="914400" algn="ctr" rtl="0" fontAlgn="base">
              <a:spcBef>
                <a:spcPct val="0"/>
              </a:spcBef>
              <a:spcAft>
                <a:spcPct val="0"/>
              </a:spcAft>
              <a:defRPr sz="4000" b="1">
                <a:solidFill>
                  <a:schemeClr val="tx1"/>
                </a:solidFill>
                <a:latin typeface="Verdana" panose="020B0604030504040204" pitchFamily="34" charset="0"/>
              </a:defRPr>
            </a:lvl7pPr>
            <a:lvl8pPr marL="1371600" algn="ctr" rtl="0" fontAlgn="base">
              <a:spcBef>
                <a:spcPct val="0"/>
              </a:spcBef>
              <a:spcAft>
                <a:spcPct val="0"/>
              </a:spcAft>
              <a:defRPr sz="4000" b="1">
                <a:solidFill>
                  <a:schemeClr val="tx1"/>
                </a:solidFill>
                <a:latin typeface="Verdana" panose="020B0604030504040204" pitchFamily="34" charset="0"/>
              </a:defRPr>
            </a:lvl8pPr>
            <a:lvl9pPr marL="1828800" algn="ctr" rtl="0" fontAlgn="base">
              <a:spcBef>
                <a:spcPct val="0"/>
              </a:spcBef>
              <a:spcAft>
                <a:spcPct val="0"/>
              </a:spcAft>
              <a:defRPr sz="4000" b="1">
                <a:solidFill>
                  <a:schemeClr val="tx1"/>
                </a:solidFill>
                <a:latin typeface="Verdana" panose="020B0604030504040204" pitchFamily="34" charset="0"/>
              </a:defRPr>
            </a:lvl9pPr>
          </a:lstStyle>
          <a:p>
            <a:pPr algn="just" eaLnBrk="1" hangingPunct="1">
              <a:defRPr/>
            </a:pPr>
            <a:r>
              <a:rPr lang="es-ES" altLang="es-CO" sz="3000" dirty="0">
                <a:solidFill>
                  <a:srgbClr val="002680"/>
                </a:solidFill>
                <a:latin typeface="Verdana"/>
              </a:rPr>
              <a:t>PARA RECORDAR …</a:t>
            </a:r>
          </a:p>
        </p:txBody>
      </p:sp>
      <p:sp>
        <p:nvSpPr>
          <p:cNvPr id="6" name="Text Box 5"/>
          <p:cNvSpPr txBox="1">
            <a:spLocks noChangeArrowheads="1"/>
          </p:cNvSpPr>
          <p:nvPr/>
        </p:nvSpPr>
        <p:spPr bwMode="auto">
          <a:xfrm>
            <a:off x="791580" y="397227"/>
            <a:ext cx="7590420" cy="5118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buFontTx/>
              <a:buAutoNum type="arabicPeriod"/>
              <a:defRPr/>
            </a:pPr>
            <a:r>
              <a:rPr lang="es-ES" altLang="es-CO" sz="2333" b="1" kern="0" dirty="0">
                <a:solidFill>
                  <a:srgbClr val="002680"/>
                </a:solidFill>
              </a:rPr>
              <a:t>Se mide todo lo que se hace.</a:t>
            </a:r>
          </a:p>
          <a:p>
            <a:pPr fontAlgn="auto">
              <a:spcBef>
                <a:spcPts val="0"/>
              </a:spcBef>
              <a:spcAft>
                <a:spcPts val="0"/>
              </a:spcAft>
              <a:buFontTx/>
              <a:buAutoNum type="arabicPeriod"/>
              <a:defRPr/>
            </a:pPr>
            <a:r>
              <a:rPr lang="es-ES" altLang="es-CO" sz="2333" b="1" kern="0" dirty="0">
                <a:solidFill>
                  <a:srgbClr val="002680"/>
                </a:solidFill>
              </a:rPr>
              <a:t>Si no se miden los resultados no se puede distinguir los éxitos de los fracasos.</a:t>
            </a:r>
          </a:p>
          <a:p>
            <a:pPr fontAlgn="auto">
              <a:spcBef>
                <a:spcPts val="0"/>
              </a:spcBef>
              <a:spcAft>
                <a:spcPts val="0"/>
              </a:spcAft>
              <a:buFontTx/>
              <a:buAutoNum type="arabicPeriod"/>
              <a:defRPr/>
            </a:pPr>
            <a:r>
              <a:rPr lang="es-ES" altLang="es-CO" sz="2333" b="1" kern="0" dirty="0">
                <a:solidFill>
                  <a:srgbClr val="002680"/>
                </a:solidFill>
              </a:rPr>
              <a:t>Si no se puede determinar el éxito, tampoco se lo puede premiar.</a:t>
            </a:r>
          </a:p>
          <a:p>
            <a:pPr fontAlgn="auto">
              <a:spcBef>
                <a:spcPts val="0"/>
              </a:spcBef>
              <a:spcAft>
                <a:spcPts val="0"/>
              </a:spcAft>
              <a:buFontTx/>
              <a:buAutoNum type="arabicPeriod"/>
              <a:defRPr/>
            </a:pPr>
            <a:r>
              <a:rPr lang="es-ES" altLang="es-CO" sz="2333" b="1" kern="0" dirty="0">
                <a:solidFill>
                  <a:srgbClr val="002680"/>
                </a:solidFill>
              </a:rPr>
              <a:t>Si no se puede premiar el éxito, se premia el fracaso.</a:t>
            </a:r>
          </a:p>
          <a:p>
            <a:pPr fontAlgn="auto">
              <a:spcBef>
                <a:spcPts val="0"/>
              </a:spcBef>
              <a:spcAft>
                <a:spcPts val="0"/>
              </a:spcAft>
              <a:buFontTx/>
              <a:buAutoNum type="arabicPeriod"/>
              <a:defRPr/>
            </a:pPr>
            <a:r>
              <a:rPr lang="es-ES" altLang="es-CO" sz="2333" b="1" kern="0" dirty="0">
                <a:solidFill>
                  <a:srgbClr val="002680"/>
                </a:solidFill>
              </a:rPr>
              <a:t>Si no se puede visualizar el éxito, no podremos aprender de él.</a:t>
            </a:r>
          </a:p>
          <a:p>
            <a:pPr fontAlgn="auto">
              <a:spcBef>
                <a:spcPts val="0"/>
              </a:spcBef>
              <a:spcAft>
                <a:spcPts val="0"/>
              </a:spcAft>
              <a:buFontTx/>
              <a:buAutoNum type="arabicPeriod"/>
              <a:defRPr/>
            </a:pPr>
            <a:r>
              <a:rPr lang="es-ES" altLang="es-CO" sz="2333" b="1" kern="0" dirty="0">
                <a:solidFill>
                  <a:srgbClr val="002680"/>
                </a:solidFill>
              </a:rPr>
              <a:t>Si no se puede visualizar el fracaso, no podremos tomar las medidas</a:t>
            </a:r>
            <a:r>
              <a:rPr lang="es-ES" altLang="es-CO" sz="2333" kern="0" dirty="0">
                <a:solidFill>
                  <a:srgbClr val="002680"/>
                </a:solidFill>
              </a:rPr>
              <a:t> </a:t>
            </a:r>
            <a:r>
              <a:rPr lang="es-ES" altLang="es-CO" sz="2333" b="1" kern="0" dirty="0">
                <a:solidFill>
                  <a:srgbClr val="002680"/>
                </a:solidFill>
              </a:rPr>
              <a:t>correctivas.</a:t>
            </a:r>
          </a:p>
          <a:p>
            <a:pPr fontAlgn="auto">
              <a:spcBef>
                <a:spcPts val="0"/>
              </a:spcBef>
              <a:spcAft>
                <a:spcPts val="0"/>
              </a:spcAft>
              <a:buFontTx/>
              <a:buAutoNum type="arabicPeriod"/>
              <a:defRPr/>
            </a:pPr>
            <a:r>
              <a:rPr lang="es-ES" altLang="es-CO" sz="2333" b="1" kern="0" dirty="0">
                <a:solidFill>
                  <a:srgbClr val="002680"/>
                </a:solidFill>
              </a:rPr>
              <a:t>Si no podemos demostrar los resultados, </a:t>
            </a:r>
            <a:r>
              <a:rPr lang="es-ES" altLang="es-CO" sz="2333" b="1" kern="0" dirty="0">
                <a:solidFill>
                  <a:srgbClr val="002060"/>
                </a:solidFill>
              </a:rPr>
              <a:t>no podremos lograr el apoyo de la ciudadanía.</a:t>
            </a:r>
          </a:p>
          <a:p>
            <a:pPr fontAlgn="auto">
              <a:spcBef>
                <a:spcPts val="0"/>
              </a:spcBef>
              <a:spcAft>
                <a:spcPts val="0"/>
              </a:spcAft>
              <a:defRPr/>
            </a:pPr>
            <a:endParaRPr lang="es-ES" altLang="es-CO" sz="2333" kern="0" dirty="0">
              <a:solidFill>
                <a:srgbClr val="A68000"/>
              </a:solidFill>
            </a:endParaRPr>
          </a:p>
        </p:txBody>
      </p:sp>
      <p:sp>
        <p:nvSpPr>
          <p:cNvPr id="9" name="Rectángulo 8"/>
          <p:cNvSpPr/>
          <p:nvPr/>
        </p:nvSpPr>
        <p:spPr>
          <a:xfrm>
            <a:off x="1889787" y="5257767"/>
            <a:ext cx="2082147" cy="77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s-ES" altLang="es-CO" sz="833" b="1" dirty="0">
                <a:solidFill>
                  <a:schemeClr val="tx1"/>
                </a:solidFill>
              </a:rPr>
              <a:t>Fuente</a:t>
            </a:r>
            <a:r>
              <a:rPr lang="es-ES" altLang="es-CO" sz="833" dirty="0">
                <a:solidFill>
                  <a:schemeClr val="tx1"/>
                </a:solidFill>
              </a:rPr>
              <a:t>: Original Lic. Carlos </a:t>
            </a:r>
            <a:r>
              <a:rPr lang="es-ES" altLang="es-CO" sz="833" dirty="0" err="1">
                <a:solidFill>
                  <a:schemeClr val="tx1"/>
                </a:solidFill>
              </a:rPr>
              <a:t>Zarlenga</a:t>
            </a:r>
            <a:endParaRPr lang="es-ES" altLang="es-CO" sz="833" dirty="0">
              <a:solidFill>
                <a:schemeClr val="tx1"/>
              </a:solidFill>
            </a:endParaRPr>
          </a:p>
        </p:txBody>
      </p:sp>
    </p:spTree>
    <p:extLst>
      <p:ext uri="{BB962C8B-B14F-4D97-AF65-F5344CB8AC3E}">
        <p14:creationId xmlns:p14="http://schemas.microsoft.com/office/powerpoint/2010/main" val="284163155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 y="0"/>
            <a:ext cx="7620000" cy="231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 y="2257433"/>
            <a:ext cx="7620000" cy="330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3467216"/>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8</a:t>
            </a:fld>
            <a:endParaRPr lang="es-ES_tradnl" dirty="0"/>
          </a:p>
        </p:txBody>
      </p:sp>
      <p:pic>
        <p:nvPicPr>
          <p:cNvPr id="5" name="Picture 2" descr="Resultado de imagen para utopi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2" y="-22820"/>
            <a:ext cx="2685009" cy="1537353"/>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6" name="Picture 4" descr="Resultado de imagen para utopi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8620" y="1574540"/>
            <a:ext cx="3373334" cy="1020113"/>
          </a:xfrm>
          <a:prstGeom prst="rect">
            <a:avLst/>
          </a:prstGeom>
          <a:noFill/>
          <a:ln>
            <a:solidFill>
              <a:srgbClr val="FF6600"/>
            </a:solidFill>
          </a:ln>
          <a:extLst>
            <a:ext uri="{909E8E84-426E-40DD-AFC4-6F175D3DCCD1}">
              <a14:hiddenFill xmlns:a14="http://schemas.microsoft.com/office/drawing/2010/main">
                <a:solidFill>
                  <a:srgbClr val="FFFFFF"/>
                </a:solidFill>
              </a14:hiddenFill>
            </a:ext>
          </a:extLst>
        </p:spPr>
      </p:pic>
      <p:pic>
        <p:nvPicPr>
          <p:cNvPr id="7" name="Picture 20" descr="Resultado de imagen para REALIDA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93171" y="-16205"/>
            <a:ext cx="3059570" cy="2003805"/>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8" name="Picture 22" descr="Resultado de imagen para REALIDA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00192" y="2054593"/>
            <a:ext cx="2192452" cy="2004222"/>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9" name="Picture 24" descr="Resultado de imagen para REALIDA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91880" y="-16206"/>
            <a:ext cx="1756420" cy="1530738"/>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sp>
        <p:nvSpPr>
          <p:cNvPr id="10" name="9 Forma libre"/>
          <p:cNvSpPr/>
          <p:nvPr/>
        </p:nvSpPr>
        <p:spPr>
          <a:xfrm>
            <a:off x="467544" y="2761747"/>
            <a:ext cx="4516727" cy="1140127"/>
          </a:xfrm>
          <a:custGeom>
            <a:avLst/>
            <a:gdLst>
              <a:gd name="connsiteX0" fmla="*/ 0 w 8927061"/>
              <a:gd name="connsiteY0" fmla="*/ 304029 h 1824136"/>
              <a:gd name="connsiteX1" fmla="*/ 304029 w 8927061"/>
              <a:gd name="connsiteY1" fmla="*/ 0 h 1824136"/>
              <a:gd name="connsiteX2" fmla="*/ 8623032 w 8927061"/>
              <a:gd name="connsiteY2" fmla="*/ 0 h 1824136"/>
              <a:gd name="connsiteX3" fmla="*/ 8927061 w 8927061"/>
              <a:gd name="connsiteY3" fmla="*/ 304029 h 1824136"/>
              <a:gd name="connsiteX4" fmla="*/ 8927061 w 8927061"/>
              <a:gd name="connsiteY4" fmla="*/ 1520107 h 1824136"/>
              <a:gd name="connsiteX5" fmla="*/ 8623032 w 8927061"/>
              <a:gd name="connsiteY5" fmla="*/ 1824136 h 1824136"/>
              <a:gd name="connsiteX6" fmla="*/ 304029 w 8927061"/>
              <a:gd name="connsiteY6" fmla="*/ 1824136 h 1824136"/>
              <a:gd name="connsiteX7" fmla="*/ 0 w 8927061"/>
              <a:gd name="connsiteY7" fmla="*/ 1520107 h 1824136"/>
              <a:gd name="connsiteX8" fmla="*/ 0 w 8927061"/>
              <a:gd name="connsiteY8" fmla="*/ 304029 h 182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7061" h="1824136">
                <a:moveTo>
                  <a:pt x="0" y="304029"/>
                </a:moveTo>
                <a:cubicBezTo>
                  <a:pt x="0" y="136118"/>
                  <a:pt x="136118" y="0"/>
                  <a:pt x="304029" y="0"/>
                </a:cubicBezTo>
                <a:lnTo>
                  <a:pt x="8623032" y="0"/>
                </a:lnTo>
                <a:cubicBezTo>
                  <a:pt x="8790943" y="0"/>
                  <a:pt x="8927061" y="136118"/>
                  <a:pt x="8927061" y="304029"/>
                </a:cubicBezTo>
                <a:lnTo>
                  <a:pt x="8927061" y="1520107"/>
                </a:lnTo>
                <a:cubicBezTo>
                  <a:pt x="8927061" y="1688018"/>
                  <a:pt x="8790943" y="1824136"/>
                  <a:pt x="8623032" y="1824136"/>
                </a:cubicBezTo>
                <a:lnTo>
                  <a:pt x="304029" y="1824136"/>
                </a:lnTo>
                <a:cubicBezTo>
                  <a:pt x="136118" y="1824136"/>
                  <a:pt x="0" y="1688018"/>
                  <a:pt x="0" y="1520107"/>
                </a:cubicBezTo>
                <a:lnTo>
                  <a:pt x="0" y="304029"/>
                </a:lnTo>
                <a:close/>
              </a:path>
            </a:pathLst>
          </a:custGeom>
          <a:solidFill>
            <a:schemeClr val="bg2">
              <a:lumMod val="20000"/>
              <a:lumOff val="80000"/>
            </a:schemeClr>
          </a:solidFill>
          <a:ln>
            <a:solidFill>
              <a:schemeClr val="bg2">
                <a:lumMod val="75000"/>
              </a:schemeClr>
            </a:solidFill>
          </a:ln>
          <a:effectLst>
            <a:glow rad="101600">
              <a:schemeClr val="accent5">
                <a:satMod val="175000"/>
                <a:alpha val="40000"/>
              </a:schemeClr>
            </a:glow>
          </a:effectLst>
        </p:spPr>
        <p:style>
          <a:lnRef idx="2">
            <a:scrgbClr r="0" g="0" b="0"/>
          </a:lnRef>
          <a:fillRef idx="1">
            <a:scrgbClr r="0" g="0" b="0"/>
          </a:fillRef>
          <a:effectRef idx="0">
            <a:scrgbClr r="0" g="0" b="0"/>
          </a:effectRef>
          <a:fontRef idx="minor">
            <a:schemeClr val="lt1"/>
          </a:fontRef>
        </p:style>
        <p:txBody>
          <a:bodyPr spcFirstLastPara="0" vert="horz" wrap="square" lIns="175806" tIns="175806" rIns="175806" bIns="175806" numCol="1" spcCol="1270" anchor="ctr" anchorCtr="0">
            <a:noAutofit/>
          </a:bodyPr>
          <a:lstStyle/>
          <a:p>
            <a:pPr defTabSz="1185286">
              <a:lnSpc>
                <a:spcPct val="90000"/>
              </a:lnSpc>
              <a:spcAft>
                <a:spcPct val="35000"/>
              </a:spcAft>
            </a:pPr>
            <a:r>
              <a:rPr lang="es-ES" sz="2000" b="1" dirty="0">
                <a:solidFill>
                  <a:schemeClr val="tx1"/>
                </a:solidFill>
              </a:rPr>
              <a:t>Se refiere a la representación de un mundo ideal o irónico que se presenta como alternativo al mundo realmente existente, mediante una crítica de este.</a:t>
            </a:r>
            <a:endParaRPr lang="es-ES_tradnl" sz="2000" b="1" dirty="0">
              <a:solidFill>
                <a:schemeClr val="tx1"/>
              </a:solidFill>
            </a:endParaRPr>
          </a:p>
        </p:txBody>
      </p:sp>
      <p:sp>
        <p:nvSpPr>
          <p:cNvPr id="11" name="10 Forma libre"/>
          <p:cNvSpPr/>
          <p:nvPr/>
        </p:nvSpPr>
        <p:spPr>
          <a:xfrm>
            <a:off x="467544" y="4021887"/>
            <a:ext cx="4620514" cy="1453086"/>
          </a:xfrm>
          <a:custGeom>
            <a:avLst/>
            <a:gdLst>
              <a:gd name="connsiteX0" fmla="*/ 0 w 8927061"/>
              <a:gd name="connsiteY0" fmla="*/ 290623 h 1743703"/>
              <a:gd name="connsiteX1" fmla="*/ 290623 w 8927061"/>
              <a:gd name="connsiteY1" fmla="*/ 0 h 1743703"/>
              <a:gd name="connsiteX2" fmla="*/ 8636438 w 8927061"/>
              <a:gd name="connsiteY2" fmla="*/ 0 h 1743703"/>
              <a:gd name="connsiteX3" fmla="*/ 8927061 w 8927061"/>
              <a:gd name="connsiteY3" fmla="*/ 290623 h 1743703"/>
              <a:gd name="connsiteX4" fmla="*/ 8927061 w 8927061"/>
              <a:gd name="connsiteY4" fmla="*/ 1453080 h 1743703"/>
              <a:gd name="connsiteX5" fmla="*/ 8636438 w 8927061"/>
              <a:gd name="connsiteY5" fmla="*/ 1743703 h 1743703"/>
              <a:gd name="connsiteX6" fmla="*/ 290623 w 8927061"/>
              <a:gd name="connsiteY6" fmla="*/ 1743703 h 1743703"/>
              <a:gd name="connsiteX7" fmla="*/ 0 w 8927061"/>
              <a:gd name="connsiteY7" fmla="*/ 1453080 h 1743703"/>
              <a:gd name="connsiteX8" fmla="*/ 0 w 8927061"/>
              <a:gd name="connsiteY8" fmla="*/ 290623 h 174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7061" h="1743703">
                <a:moveTo>
                  <a:pt x="0" y="290623"/>
                </a:moveTo>
                <a:cubicBezTo>
                  <a:pt x="0" y="130116"/>
                  <a:pt x="130116" y="0"/>
                  <a:pt x="290623" y="0"/>
                </a:cubicBezTo>
                <a:lnTo>
                  <a:pt x="8636438" y="0"/>
                </a:lnTo>
                <a:cubicBezTo>
                  <a:pt x="8796945" y="0"/>
                  <a:pt x="8927061" y="130116"/>
                  <a:pt x="8927061" y="290623"/>
                </a:cubicBezTo>
                <a:lnTo>
                  <a:pt x="8927061" y="1453080"/>
                </a:lnTo>
                <a:cubicBezTo>
                  <a:pt x="8927061" y="1613587"/>
                  <a:pt x="8796945" y="1743703"/>
                  <a:pt x="8636438" y="1743703"/>
                </a:cubicBezTo>
                <a:lnTo>
                  <a:pt x="290623" y="1743703"/>
                </a:lnTo>
                <a:cubicBezTo>
                  <a:pt x="130116" y="1743703"/>
                  <a:pt x="0" y="1613587"/>
                  <a:pt x="0" y="1453080"/>
                </a:cubicBezTo>
                <a:lnTo>
                  <a:pt x="0" y="290623"/>
                </a:lnTo>
                <a:close/>
              </a:path>
            </a:pathLst>
          </a:custGeom>
          <a:solidFill>
            <a:schemeClr val="accent6">
              <a:lumMod val="40000"/>
              <a:lumOff val="60000"/>
            </a:schemeClr>
          </a:solidFill>
          <a:ln>
            <a:solidFill>
              <a:schemeClr val="bg2">
                <a:lumMod val="75000"/>
              </a:schemeClr>
            </a:solidFill>
          </a:ln>
          <a:effectLst>
            <a:glow rad="139700">
              <a:schemeClr val="accent5">
                <a:satMod val="175000"/>
                <a:alpha val="40000"/>
              </a:schemeClr>
            </a:glow>
          </a:effectLst>
        </p:spPr>
        <p:style>
          <a:lnRef idx="2">
            <a:scrgbClr r="0" g="0" b="0"/>
          </a:lnRef>
          <a:fillRef idx="1">
            <a:scrgbClr r="0" g="0" b="0"/>
          </a:fillRef>
          <a:effectRef idx="0">
            <a:scrgbClr r="0" g="0" b="0"/>
          </a:effectRef>
          <a:fontRef idx="minor">
            <a:schemeClr val="lt1"/>
          </a:fontRef>
        </p:style>
        <p:txBody>
          <a:bodyPr spcFirstLastPara="0" vert="horz" wrap="square" lIns="169359" tIns="169359" rIns="169359" bIns="169359" numCol="1" spcCol="1270" anchor="ctr" anchorCtr="0">
            <a:noAutofit/>
          </a:bodyPr>
          <a:lstStyle/>
          <a:p>
            <a:pPr defTabSz="1148246">
              <a:lnSpc>
                <a:spcPct val="90000"/>
              </a:lnSpc>
              <a:spcAft>
                <a:spcPct val="35000"/>
              </a:spcAft>
            </a:pPr>
            <a:r>
              <a:rPr lang="es-CO" sz="1833" b="1" dirty="0">
                <a:solidFill>
                  <a:schemeClr val="tx1"/>
                </a:solidFill>
              </a:rPr>
              <a:t>Proyecto, idea o sistema irrealizable en </a:t>
            </a:r>
          </a:p>
          <a:p>
            <a:pPr defTabSz="1148246">
              <a:lnSpc>
                <a:spcPct val="90000"/>
              </a:lnSpc>
              <a:spcAft>
                <a:spcPct val="35000"/>
              </a:spcAft>
            </a:pPr>
            <a:r>
              <a:rPr lang="es-CO" sz="1833" b="1" dirty="0">
                <a:solidFill>
                  <a:schemeClr val="tx1"/>
                </a:solidFill>
              </a:rPr>
              <a:t>el momento en que se concibe o se plantea.</a:t>
            </a:r>
          </a:p>
          <a:p>
            <a:pPr defTabSz="1148246">
              <a:lnSpc>
                <a:spcPct val="90000"/>
              </a:lnSpc>
              <a:spcAft>
                <a:spcPct val="35000"/>
              </a:spcAft>
            </a:pPr>
            <a:r>
              <a:rPr lang="es-ES" sz="2000" b="1" dirty="0">
                <a:solidFill>
                  <a:schemeClr val="tx1"/>
                </a:solidFill>
              </a:rPr>
              <a:t>Proyecto, idea o plan ideal y muy bueno, pero imposible de realizar</a:t>
            </a:r>
            <a:endParaRPr lang="es-CO" sz="2000" b="1" dirty="0">
              <a:solidFill>
                <a:schemeClr val="tx1"/>
              </a:solidFill>
            </a:endParaRPr>
          </a:p>
        </p:txBody>
      </p:sp>
      <p:sp>
        <p:nvSpPr>
          <p:cNvPr id="12" name="Flecha curvada hacia abajo 2"/>
          <p:cNvSpPr/>
          <p:nvPr/>
        </p:nvSpPr>
        <p:spPr>
          <a:xfrm rot="3738739">
            <a:off x="2421889" y="2146079"/>
            <a:ext cx="4734867" cy="1421711"/>
          </a:xfrm>
          <a:prstGeom prst="curvedDownArrow">
            <a:avLst>
              <a:gd name="adj1" fmla="val 19001"/>
              <a:gd name="adj2" fmla="val 42347"/>
              <a:gd name="adj3" fmla="val 29642"/>
            </a:avLst>
          </a:prstGeom>
          <a:solidFill>
            <a:schemeClr val="bg2">
              <a:lumMod val="75000"/>
            </a:schemeClr>
          </a:solidFill>
          <a:ln>
            <a:solidFill>
              <a:schemeClr val="bg2">
                <a:lumMod val="75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sz="1333">
              <a:solidFill>
                <a:schemeClr val="tx1"/>
              </a:solidFill>
            </a:endParaRPr>
          </a:p>
        </p:txBody>
      </p:sp>
      <p:sp>
        <p:nvSpPr>
          <p:cNvPr id="13" name="12 CuadroTexto"/>
          <p:cNvSpPr txBox="1"/>
          <p:nvPr/>
        </p:nvSpPr>
        <p:spPr>
          <a:xfrm>
            <a:off x="5796136" y="4657700"/>
            <a:ext cx="1944216" cy="461665"/>
          </a:xfrm>
          <a:prstGeom prst="rect">
            <a:avLst/>
          </a:prstGeom>
          <a:noFill/>
        </p:spPr>
        <p:txBody>
          <a:bodyPr wrap="square" rtlCol="0">
            <a:spAutoFit/>
          </a:bodyPr>
          <a:lstStyle/>
          <a:p>
            <a:pPr algn="ctr"/>
            <a:r>
              <a:rPr lang="es-CO" sz="2400" b="1" dirty="0"/>
              <a:t>R E A L I D A D</a:t>
            </a:r>
            <a:r>
              <a:rPr lang="es-CO" sz="2400" dirty="0"/>
              <a:t> </a:t>
            </a:r>
          </a:p>
        </p:txBody>
      </p:sp>
      <p:sp>
        <p:nvSpPr>
          <p:cNvPr id="14" name="Flecha curvada hacia abajo 2"/>
          <p:cNvSpPr/>
          <p:nvPr/>
        </p:nvSpPr>
        <p:spPr>
          <a:xfrm rot="5955146">
            <a:off x="6151652" y="2614993"/>
            <a:ext cx="4524864" cy="1211764"/>
          </a:xfrm>
          <a:prstGeom prst="curvedDownArrow">
            <a:avLst>
              <a:gd name="adj1" fmla="val 19001"/>
              <a:gd name="adj2" fmla="val 42347"/>
              <a:gd name="adj3" fmla="val 29642"/>
            </a:avLst>
          </a:prstGeom>
          <a:solidFill>
            <a:schemeClr val="bg2">
              <a:lumMod val="75000"/>
            </a:schemeClr>
          </a:solidFill>
          <a:ln>
            <a:solidFill>
              <a:schemeClr val="bg2">
                <a:lumMod val="75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sz="1333">
              <a:solidFill>
                <a:schemeClr val="tx1"/>
              </a:solidFill>
            </a:endParaRPr>
          </a:p>
        </p:txBody>
      </p:sp>
    </p:spTree>
    <p:extLst>
      <p:ext uri="{BB962C8B-B14F-4D97-AF65-F5344CB8AC3E}">
        <p14:creationId xmlns:p14="http://schemas.microsoft.com/office/powerpoint/2010/main" val="3893100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heel(1)">
                                      <p:cBhvr>
                                        <p:cTn id="31" dur="2000"/>
                                        <p:tgtEl>
                                          <p:spTgt spid="7"/>
                                        </p:tgtEl>
                                      </p:cBhvr>
                                    </p:animEffect>
                                  </p:childTnLst>
                                </p:cTn>
                              </p:par>
                              <p:par>
                                <p:cTn id="32" presetID="21" presetClass="entr" presetSubtype="1"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heel(1)">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heel(1)">
                                      <p:cBhvr>
                                        <p:cTn id="3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1087644"/>
            <a:ext cx="8856984" cy="3930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ctrTitle"/>
          </p:nvPr>
        </p:nvSpPr>
        <p:spPr>
          <a:xfrm>
            <a:off x="150218" y="-22820"/>
            <a:ext cx="8742957" cy="1079569"/>
          </a:xfrm>
        </p:spPr>
        <p:txBody>
          <a:bodyPr anchor="ctr"/>
          <a:lstStyle/>
          <a:p>
            <a:pPr algn="ctr"/>
            <a:r>
              <a:rPr lang="es-CO" dirty="0">
                <a:effectLst>
                  <a:outerShdw blurRad="38100" dist="38100" dir="2700000" algn="tl">
                    <a:srgbClr val="000000">
                      <a:alpha val="43137"/>
                    </a:srgbClr>
                  </a:outerShdw>
                </a:effectLst>
              </a:rPr>
              <a:t>Ámbito de la Contabilidad Pública</a:t>
            </a:r>
          </a:p>
        </p:txBody>
      </p:sp>
      <p:sp>
        <p:nvSpPr>
          <p:cNvPr id="8" name="2 Marcador de fecha"/>
          <p:cNvSpPr txBox="1">
            <a:spLocks/>
          </p:cNvSpPr>
          <p:nvPr/>
        </p:nvSpPr>
        <p:spPr bwMode="auto">
          <a:xfrm>
            <a:off x="3059833" y="5377780"/>
            <a:ext cx="864096"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s-ES_tradnl"/>
            </a:defPPr>
            <a:lvl1pPr algn="l" rtl="0" eaLnBrk="0" fontAlgn="base" hangingPunct="0">
              <a:spcBef>
                <a:spcPct val="0"/>
              </a:spcBef>
              <a:spcAft>
                <a:spcPct val="0"/>
              </a:spcAft>
              <a:defRPr sz="1400" kern="1200">
                <a:solidFill>
                  <a:schemeClr val="tx1"/>
                </a:solidFill>
                <a:latin typeface="+mn-lt"/>
                <a:ea typeface="+mn-ea"/>
                <a:cs typeface="+mn-cs"/>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lgn="ctr">
              <a:defRPr/>
            </a:pPr>
            <a:fld id="{952CA26A-404C-43A2-B28E-A9186550AB00}" type="datetime1">
              <a:rPr lang="es-CO" sz="800" smtClean="0">
                <a:solidFill>
                  <a:srgbClr val="008080"/>
                </a:solidFill>
              </a:rPr>
              <a:pPr algn="ctr">
                <a:defRPr/>
              </a:pPr>
              <a:t>27/05/2021</a:t>
            </a:fld>
            <a:endParaRPr lang="es-CO" sz="800" dirty="0">
              <a:solidFill>
                <a:srgbClr val="008080"/>
              </a:solidFill>
            </a:endParaRPr>
          </a:p>
        </p:txBody>
      </p:sp>
    </p:spTree>
    <p:extLst>
      <p:ext uri="{BB962C8B-B14F-4D97-AF65-F5344CB8AC3E}">
        <p14:creationId xmlns:p14="http://schemas.microsoft.com/office/powerpoint/2010/main" val="282901123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theme/theme1.xml><?xml version="1.0" encoding="utf-8"?>
<a:theme xmlns:a="http://schemas.openxmlformats.org/drawingml/2006/main" name="Plantilla Capacitaciones CGN">
  <a:themeElements>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lantilla_presentacion_MHC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lantilla_presentacion_MHC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lantilla_presentacion_MHC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lantilla_presentacion_MHC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lantilla_presentacion_MHC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lantilla_presentacion_MHC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Plantilla Capacitaciones CGN</Template>
  <TotalTime>1665</TotalTime>
  <Words>5738</Words>
  <Application>Microsoft Office PowerPoint</Application>
  <PresentationFormat>Presentación en pantalla (16:10)</PresentationFormat>
  <Paragraphs>692</Paragraphs>
  <Slides>79</Slides>
  <Notes>21</Notes>
  <HiddenSlides>0</HiddenSlides>
  <MMClips>1</MMClips>
  <ScaleCrop>false</ScaleCrop>
  <HeadingPairs>
    <vt:vector size="6" baseType="variant">
      <vt:variant>
        <vt:lpstr>Fuentes usadas</vt:lpstr>
      </vt:variant>
      <vt:variant>
        <vt:i4>16</vt:i4>
      </vt:variant>
      <vt:variant>
        <vt:lpstr>Tema</vt:lpstr>
      </vt:variant>
      <vt:variant>
        <vt:i4>1</vt:i4>
      </vt:variant>
      <vt:variant>
        <vt:lpstr>Títulos de diapositiva</vt:lpstr>
      </vt:variant>
      <vt:variant>
        <vt:i4>79</vt:i4>
      </vt:variant>
    </vt:vector>
  </HeadingPairs>
  <TitlesOfParts>
    <vt:vector size="96" baseType="lpstr">
      <vt:lpstr>Arial</vt:lpstr>
      <vt:lpstr>Arial Narrow</vt:lpstr>
      <vt:lpstr>Arial,Bold</vt:lpstr>
      <vt:lpstr>Calibri</vt:lpstr>
      <vt:lpstr>Calibri Light</vt:lpstr>
      <vt:lpstr>Calibri,Bold</vt:lpstr>
      <vt:lpstr>Calibri,BoldItalic</vt:lpstr>
      <vt:lpstr>Century Gothic</vt:lpstr>
      <vt:lpstr>Monotype Corsiva</vt:lpstr>
      <vt:lpstr>Sylfaen</vt:lpstr>
      <vt:lpstr>Symbol</vt:lpstr>
      <vt:lpstr>Tahoma</vt:lpstr>
      <vt:lpstr>Times New Roman</vt:lpstr>
      <vt:lpstr>Verdana</vt:lpstr>
      <vt:lpstr>Wingdings</vt:lpstr>
      <vt:lpstr>Wingdings 2</vt:lpstr>
      <vt:lpstr>Plantilla Capacitaciones CGN</vt:lpstr>
      <vt:lpstr>Presentación de PowerPoint</vt:lpstr>
      <vt:lpstr>Presentación de PowerPoint</vt:lpstr>
      <vt:lpstr>CONVERGENCIA CONTABLE PÚBLICA  EN COLOMBIA</vt:lpstr>
      <vt:lpstr>Presentación de PowerPoint</vt:lpstr>
      <vt:lpstr> ESTADO ACTUAL Y PROSPECTIVA  DEL PROCESO DE CONVERGENCIA   UTOPIA O REALIDAD</vt:lpstr>
      <vt:lpstr>Presentación de PowerPoint</vt:lpstr>
      <vt:lpstr>Presentación de PowerPoint</vt:lpstr>
      <vt:lpstr>Presentación de PowerPoint</vt:lpstr>
      <vt:lpstr>Ámbito de la Contabilidad Pública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Estrategia de Convergencia de la Regulación Contable Pública</vt:lpstr>
      <vt:lpstr>Presentación de PowerPoint</vt:lpstr>
      <vt:lpstr>2. Referentes para la Convergencia NIIF/NIC y NICSP</vt:lpstr>
      <vt:lpstr>Presentación de PowerPoint</vt:lpstr>
      <vt:lpstr>Presentación de PowerPoint</vt:lpstr>
      <vt:lpstr>Presentación de PowerPoint</vt:lpstr>
      <vt:lpstr>Presentación de PowerPoint</vt:lpstr>
      <vt:lpstr>Presentación de PowerPoint</vt:lpstr>
      <vt:lpstr> </vt:lpstr>
      <vt:lpstr>MODELOS DE CONTABILIDAD  - CONVERGENCIA -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Marco normativo para entidades de gobierno (Resolución 533/15)</vt:lpstr>
      <vt:lpstr>CRONOGRAMA PARA LAS ENTIDADES DE GOBIERNO</vt:lpstr>
      <vt:lpstr>Presentación de PowerPoint</vt:lpstr>
      <vt:lpstr>Presentación de PowerPoint</vt:lpstr>
      <vt:lpstr> </vt:lpstr>
      <vt:lpstr>CUIDADO DE LAS CUENTAS…                                               CUSTODIA DE LA HONRADEZ</vt:lpstr>
      <vt:lpstr>Presentación de PowerPoint</vt:lpstr>
      <vt:lpstr>Presentación de PowerPoint</vt:lpstr>
      <vt:lpstr>Presentación de PowerPoint</vt:lpstr>
    </vt:vector>
  </TitlesOfParts>
  <Manager>Juan Carlos Tarazona</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Yenny Claros González</dc:creator>
  <cp:keywords>Plantillas, Presentaciones, PowerPoint, Imágen Institucional</cp:keywords>
  <dc:description>Actualizada con Logo 15 años Calidad Agosto 2011</dc:description>
  <cp:lastModifiedBy>Carlos Estrada</cp:lastModifiedBy>
  <cp:revision>258</cp:revision>
  <dcterms:created xsi:type="dcterms:W3CDTF">2015-07-24T15:00:34Z</dcterms:created>
  <dcterms:modified xsi:type="dcterms:W3CDTF">2021-05-27T15:59:53Z</dcterms:modified>
</cp:coreProperties>
</file>