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27" r:id="rId2"/>
    <p:sldId id="402" r:id="rId3"/>
    <p:sldId id="432" r:id="rId4"/>
    <p:sldId id="416" r:id="rId5"/>
    <p:sldId id="366" r:id="rId6"/>
    <p:sldId id="368" r:id="rId7"/>
    <p:sldId id="417" r:id="rId8"/>
    <p:sldId id="438" r:id="rId9"/>
    <p:sldId id="433" r:id="rId10"/>
    <p:sldId id="459" r:id="rId11"/>
    <p:sldId id="458" r:id="rId12"/>
    <p:sldId id="419" r:id="rId13"/>
    <p:sldId id="420" r:id="rId14"/>
    <p:sldId id="463" r:id="rId15"/>
    <p:sldId id="421" r:id="rId16"/>
    <p:sldId id="423" r:id="rId17"/>
    <p:sldId id="464" r:id="rId18"/>
    <p:sldId id="465" r:id="rId19"/>
    <p:sldId id="425" r:id="rId20"/>
    <p:sldId id="426" r:id="rId21"/>
    <p:sldId id="427" r:id="rId22"/>
    <p:sldId id="441" r:id="rId23"/>
    <p:sldId id="428" r:id="rId24"/>
    <p:sldId id="439" r:id="rId25"/>
    <p:sldId id="440" r:id="rId26"/>
    <p:sldId id="461" r:id="rId27"/>
    <p:sldId id="437" r:id="rId28"/>
    <p:sldId id="462" r:id="rId29"/>
    <p:sldId id="460" r:id="rId30"/>
    <p:sldId id="434" r:id="rId31"/>
    <p:sldId id="435" r:id="rId32"/>
    <p:sldId id="436" r:id="rId33"/>
    <p:sldId id="466" r:id="rId34"/>
    <p:sldId id="422" r:id="rId35"/>
    <p:sldId id="424" r:id="rId36"/>
    <p:sldId id="467" r:id="rId37"/>
    <p:sldId id="468" r:id="rId38"/>
    <p:sldId id="442" r:id="rId39"/>
    <p:sldId id="443" r:id="rId40"/>
    <p:sldId id="456" r:id="rId41"/>
    <p:sldId id="457" r:id="rId42"/>
    <p:sldId id="446" r:id="rId43"/>
    <p:sldId id="447" r:id="rId44"/>
    <p:sldId id="450" r:id="rId45"/>
    <p:sldId id="451" r:id="rId46"/>
    <p:sldId id="452" r:id="rId47"/>
    <p:sldId id="453" r:id="rId48"/>
    <p:sldId id="370" r:id="rId49"/>
  </p:sldIdLst>
  <p:sldSz cx="9144000" cy="5715000" type="screen16x10"/>
  <p:notesSz cx="6797675" cy="9928225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06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tador General" initials="CG" lastIdx="1" clrIdx="0">
    <p:extLst>
      <p:ext uri="{19B8F6BF-5375-455C-9EA6-DF929625EA0E}">
        <p15:presenceInfo xmlns:p15="http://schemas.microsoft.com/office/powerpoint/2012/main" userId="Contador Gener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  <a:srgbClr val="FBCBD0"/>
    <a:srgbClr val="FF6600"/>
    <a:srgbClr val="66CCFF"/>
    <a:srgbClr val="99FFCC"/>
    <a:srgbClr val="FF5050"/>
    <a:srgbClr val="FFCC66"/>
    <a:srgbClr val="99CCFF"/>
    <a:srgbClr val="BAEFAB"/>
    <a:srgbClr val="FDE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3825" autoAdjust="0"/>
  </p:normalViewPr>
  <p:slideViewPr>
    <p:cSldViewPr snapToObjects="1" showGuides="1">
      <p:cViewPr varScale="1">
        <p:scale>
          <a:sx n="81" d="100"/>
          <a:sy n="81" d="100"/>
        </p:scale>
        <p:origin x="1176" y="84"/>
      </p:cViewPr>
      <p:guideLst>
        <p:guide orient="horz" pos="320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8575214346531"/>
          <c:y val="2.9315371723112938E-3"/>
          <c:w val="0.81293417960886294"/>
          <c:h val="0.99706846282768868"/>
        </c:manualLayout>
      </c:layout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10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C7-4B22-A769-304FEBD0D9F3}"/>
              </c:ext>
            </c:extLst>
          </c:dPt>
          <c:dPt>
            <c:idx val="1"/>
            <c:bubble3D val="0"/>
            <c:spPr>
              <a:solidFill>
                <a:srgbClr val="FDEAB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C7-4B22-A769-304FEBD0D9F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DC7-4B22-A769-304FEBD0D9F3}"/>
              </c:ext>
            </c:extLst>
          </c:dPt>
          <c:dLbls>
            <c:dLbl>
              <c:idx val="0"/>
              <c:layout>
                <c:manualLayout>
                  <c:x val="0.15816080280119071"/>
                  <c:y val="0.1074320589444391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804863801672537"/>
                      <c:h val="0.226875628498244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DC7-4B22-A769-304FEBD0D9F3}"/>
                </c:ext>
              </c:extLst>
            </c:dLbl>
            <c:dLbl>
              <c:idx val="1"/>
              <c:layout>
                <c:manualLayout>
                  <c:x val="-7.4614328837344826E-2"/>
                  <c:y val="-4.928130244980361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810586317253192"/>
                      <c:h val="0.143341578764181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DC7-4B22-A769-304FEBD0D9F3}"/>
                </c:ext>
              </c:extLst>
            </c:dLbl>
            <c:dLbl>
              <c:idx val="2"/>
              <c:layout>
                <c:manualLayout>
                  <c:x val="-1.9667103920169501E-3"/>
                  <c:y val="0.1136104850757696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5977DB-302F-408C-B0F1-5DE31E1168C9}" type="CATEGORYNAME">
                      <a:rPr lang="en-US" sz="1400" smtClean="0"/>
                      <a:pPr>
                        <a:defRPr sz="1100" b="1"/>
                      </a:pPr>
                      <a:t>[NOMBRE DE CATEGORÍA]</a:t>
                    </a:fld>
                    <a:r>
                      <a:rPr lang="en-US" sz="1400" dirty="0"/>
                      <a:t>*</a:t>
                    </a:r>
                    <a:r>
                      <a:rPr lang="en-US" sz="1400" baseline="0" dirty="0"/>
                      <a:t>
</a:t>
                    </a:r>
                    <a:fld id="{0FB44DFF-EFFB-480D-941B-D46220DC8857}" type="VALUE">
                      <a:rPr lang="en-US" sz="1400" baseline="0"/>
                      <a:pPr>
                        <a:defRPr sz="1100" b="1"/>
                      </a:pPr>
                      <a:t>[VALOR]</a:t>
                    </a:fld>
                    <a:r>
                      <a:rPr lang="en-US" sz="1400" baseline="0" dirty="0"/>
                      <a:t>
</a:t>
                    </a:r>
                    <a:fld id="{325AF08F-FC0E-4D7C-A532-AB9ADD92FC6A}" type="PERCENTAGE">
                      <a:rPr lang="en-US" sz="1400" baseline="0"/>
                      <a:pPr>
                        <a:defRPr sz="1100" b="1"/>
                      </a:pPr>
                      <a:t>[PORCENTAJE]</a:t>
                    </a:fld>
                    <a:endParaRPr lang="en-US" sz="1400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604913777761692"/>
                      <c:h val="0.23278527461348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C7-4B22-A769-304FEBD0D9F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Hoja1!$A$1:$A$3</c:f>
              <c:strCache>
                <c:ptCount val="3"/>
                <c:pt idx="0">
                  <c:v>Adecuado</c:v>
                </c:pt>
                <c:pt idx="1">
                  <c:v>Satisfactorio</c:v>
                </c:pt>
                <c:pt idx="2">
                  <c:v>Deficiente</c:v>
                </c:pt>
              </c:strCache>
            </c:strRef>
          </c:cat>
          <c:val>
            <c:numRef>
              <c:f>Hoja1!$B$1:$B$3</c:f>
              <c:numCache>
                <c:formatCode>0</c:formatCode>
                <c:ptCount val="3"/>
                <c:pt idx="0">
                  <c:v>321</c:v>
                </c:pt>
                <c:pt idx="1">
                  <c:v>28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C7-4B22-A769-304FEBD0D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419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/>
              <a:t>PRINCIPALES RECOMENDACIONES</a:t>
            </a:r>
          </a:p>
        </c:rich>
      </c:tx>
      <c:layout>
        <c:manualLayout>
          <c:xMode val="edge"/>
          <c:yMode val="edge"/>
          <c:x val="0.20036285193658404"/>
          <c:y val="6.16302760915049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11053855012931352"/>
          <c:y val="8.6338193471024435E-2"/>
          <c:w val="0.52049357442154209"/>
          <c:h val="0.9070976968474658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BC-40A2-AFB8-F5F174C26C58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BC-40A2-AFB8-F5F174C26C58}"/>
              </c:ext>
            </c:extLst>
          </c:dPt>
          <c:dPt>
            <c:idx val="2"/>
            <c:bubble3D val="0"/>
            <c:spPr>
              <a:solidFill>
                <a:srgbClr val="66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BC-40A2-AFB8-F5F174C26C58}"/>
              </c:ext>
            </c:extLst>
          </c:dPt>
          <c:dPt>
            <c:idx val="3"/>
            <c:bubble3D val="0"/>
            <c:spPr>
              <a:solidFill>
                <a:srgbClr val="BAEFAB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BC-40A2-AFB8-F5F174C26C58}"/>
              </c:ext>
            </c:extLst>
          </c:dPt>
          <c:dPt>
            <c:idx val="4"/>
            <c:bubble3D val="0"/>
            <c:spPr>
              <a:solidFill>
                <a:srgbClr val="99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BC-40A2-AFB8-F5F174C26C58}"/>
              </c:ext>
            </c:extLst>
          </c:dPt>
          <c:dPt>
            <c:idx val="5"/>
            <c:bubble3D val="0"/>
            <c:spPr>
              <a:solidFill>
                <a:srgbClr val="FF505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FBC-40A2-AFB8-F5F174C26C58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FBC-40A2-AFB8-F5F174C26C58}"/>
              </c:ext>
            </c:extLst>
          </c:dPt>
          <c:dPt>
            <c:idx val="7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FBC-40A2-AFB8-F5F174C26C58}"/>
              </c:ext>
            </c:extLst>
          </c:dPt>
          <c:dPt>
            <c:idx val="8"/>
            <c:bubble3D val="0"/>
            <c:spPr>
              <a:solidFill>
                <a:srgbClr val="FBCBD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FBC-40A2-AFB8-F5F174C26C58}"/>
              </c:ext>
            </c:extLst>
          </c:dPt>
          <c:dPt>
            <c:idx val="9"/>
            <c:bubble3D val="0"/>
            <c:spPr>
              <a:solidFill>
                <a:srgbClr val="FF660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FBC-40A2-AFB8-F5F174C26C58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FBC-40A2-AFB8-F5F174C26C58}"/>
              </c:ext>
            </c:extLst>
          </c:dPt>
          <c:dLbls>
            <c:dLbl>
              <c:idx val="2"/>
              <c:layout>
                <c:manualLayout>
                  <c:x val="0"/>
                  <c:y val="2.859960241192751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058572004571081"/>
                      <c:h val="0.193010738469011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FBC-40A2-AFB8-F5F174C26C58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BC-40A2-AFB8-F5F174C26C58}"/>
                </c:ext>
              </c:extLst>
            </c:dLbl>
            <c:dLbl>
              <c:idx val="5"/>
              <c:layout>
                <c:manualLayout>
                  <c:x val="6.4669147867385146E-2"/>
                  <c:y val="6.54821683472240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BC-40A2-AFB8-F5F174C26C58}"/>
                </c:ext>
              </c:extLst>
            </c:dLbl>
            <c:dLbl>
              <c:idx val="6"/>
              <c:layout>
                <c:manualLayout>
                  <c:x val="4.3942438779351715E-2"/>
                  <c:y val="4.71915641254530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BC-40A2-AFB8-F5F174C26C58}"/>
                </c:ext>
              </c:extLst>
            </c:dLbl>
            <c:dLbl>
              <c:idx val="7"/>
              <c:layout>
                <c:manualLayout>
                  <c:x val="3.0693929616024629E-2"/>
                  <c:y val="-1.4784957651022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BC-40A2-AFB8-F5F174C26C58}"/>
                </c:ext>
              </c:extLst>
            </c:dLbl>
            <c:dLbl>
              <c:idx val="8"/>
              <c:layout>
                <c:manualLayout>
                  <c:x val="4.5542289751375004E-2"/>
                  <c:y val="-2.9789746129363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824116914563972"/>
                      <c:h val="0.19729404265737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5FBC-40A2-AFB8-F5F174C26C58}"/>
                </c:ext>
              </c:extLst>
            </c:dLbl>
            <c:dLbl>
              <c:idx val="9"/>
              <c:layout>
                <c:manualLayout>
                  <c:x val="4.9410000133657379E-2"/>
                  <c:y val="-1.512368153064371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FBC-40A2-AFB8-F5F174C26C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'T. 4-4'!$B$4:$B$14</c:f>
              <c:strCache>
                <c:ptCount val="11"/>
                <c:pt idx="0">
                  <c:v>Fortalecer el SGC</c:v>
                </c:pt>
                <c:pt idx="1">
                  <c:v>Ajustar y/o fortalecer software y/o hardware</c:v>
                </c:pt>
                <c:pt idx="2">
                  <c:v>Integrar áreas para mejorar oportunidad de información interna</c:v>
                </c:pt>
                <c:pt idx="3">
                  <c:v>Fortalecer capacitación</c:v>
                </c:pt>
                <c:pt idx="4">
                  <c:v>Depurar partidas conciliatorias oportunamente</c:v>
                </c:pt>
                <c:pt idx="5">
                  <c:v>Actualización del Inventario y/o de los Bienes de uso público e históricos y culturales y/o de PPE</c:v>
                </c:pt>
                <c:pt idx="6">
                  <c:v>Fortalecer políticas y manuales contables</c:v>
                </c:pt>
                <c:pt idx="7">
                  <c:v>Robustecer recursos de talento humano y físicos</c:v>
                </c:pt>
                <c:pt idx="8">
                  <c:v>Publicar EF para usuarios internos y externos oportunamente y en lugares visibles</c:v>
                </c:pt>
                <c:pt idx="9">
                  <c:v>Preparar la implementación y aplicación de normas internacionales</c:v>
                </c:pt>
                <c:pt idx="10">
                  <c:v>Otras recomendaciones</c:v>
                </c:pt>
              </c:strCache>
            </c:strRef>
          </c:cat>
          <c:val>
            <c:numRef>
              <c:f>'T. 4-4'!$G$4:$G$14</c:f>
              <c:numCache>
                <c:formatCode>General</c:formatCode>
                <c:ptCount val="11"/>
                <c:pt idx="0">
                  <c:v>155</c:v>
                </c:pt>
                <c:pt idx="1">
                  <c:v>144</c:v>
                </c:pt>
                <c:pt idx="2">
                  <c:v>94</c:v>
                </c:pt>
                <c:pt idx="3">
                  <c:v>115</c:v>
                </c:pt>
                <c:pt idx="4">
                  <c:v>98</c:v>
                </c:pt>
                <c:pt idx="5">
                  <c:v>65</c:v>
                </c:pt>
                <c:pt idx="6">
                  <c:v>81</c:v>
                </c:pt>
                <c:pt idx="7">
                  <c:v>52</c:v>
                </c:pt>
                <c:pt idx="8">
                  <c:v>45</c:v>
                </c:pt>
                <c:pt idx="9">
                  <c:v>56</c:v>
                </c:pt>
                <c:pt idx="10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FBC-40A2-AFB8-F5F174C26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PRINCIPALES FORTALEZAS</a:t>
            </a:r>
          </a:p>
        </c:rich>
      </c:tx>
      <c:layout>
        <c:manualLayout>
          <c:xMode val="edge"/>
          <c:yMode val="edge"/>
          <c:x val="0.230626425502572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11100682427677824"/>
          <c:y val="0.14179936291231757"/>
          <c:w val="0.67777777777777781"/>
          <c:h val="0.80727874276261369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34-4EA2-9A54-EBDDA63DC172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34-4EA2-9A54-EBDDA63DC172}"/>
              </c:ext>
            </c:extLst>
          </c:dPt>
          <c:dPt>
            <c:idx val="2"/>
            <c:bubble3D val="0"/>
            <c:spPr>
              <a:solidFill>
                <a:srgbClr val="66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34-4EA2-9A54-EBDDA63DC172}"/>
              </c:ext>
            </c:extLst>
          </c:dPt>
          <c:dPt>
            <c:idx val="3"/>
            <c:bubble3D val="0"/>
            <c:spPr>
              <a:solidFill>
                <a:srgbClr val="BAEFAB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34-4EA2-9A54-EBDDA63DC172}"/>
              </c:ext>
            </c:extLst>
          </c:dPt>
          <c:dPt>
            <c:idx val="4"/>
            <c:bubble3D val="0"/>
            <c:spPr>
              <a:solidFill>
                <a:srgbClr val="99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E34-4EA2-9A54-EBDDA63DC172}"/>
              </c:ext>
            </c:extLst>
          </c:dPt>
          <c:dPt>
            <c:idx val="5"/>
            <c:bubble3D val="0"/>
            <c:spPr>
              <a:solidFill>
                <a:srgbClr val="FF505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E34-4EA2-9A54-EBDDA63DC172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E34-4EA2-9A54-EBDDA63DC172}"/>
              </c:ext>
            </c:extLst>
          </c:dPt>
          <c:dPt>
            <c:idx val="7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E34-4EA2-9A54-EBDDA63DC172}"/>
              </c:ext>
            </c:extLst>
          </c:dPt>
          <c:dLbls>
            <c:dLbl>
              <c:idx val="0"/>
              <c:layout>
                <c:manualLayout>
                  <c:x val="-0.17973893713563793"/>
                  <c:y val="-0.205986220110333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4-4EA2-9A54-EBDDA63DC172}"/>
                </c:ext>
              </c:extLst>
            </c:dLbl>
            <c:dLbl>
              <c:idx val="1"/>
              <c:layout>
                <c:manualLayout>
                  <c:x val="0.13198458890072956"/>
                  <c:y val="-0.157330651785502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34-4EA2-9A54-EBDDA63DC172}"/>
                </c:ext>
              </c:extLst>
            </c:dLbl>
            <c:dLbl>
              <c:idx val="2"/>
              <c:layout>
                <c:manualLayout>
                  <c:x val="0.1593692829209723"/>
                  <c:y val="1.77170660454849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4-4EA2-9A54-EBDDA63DC172}"/>
                </c:ext>
              </c:extLst>
            </c:dLbl>
            <c:dLbl>
              <c:idx val="3"/>
              <c:layout>
                <c:manualLayout>
                  <c:x val="9.7811296007869492E-3"/>
                  <c:y val="9.378739338616291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34-4EA2-9A54-EBDDA63DC172}"/>
                </c:ext>
              </c:extLst>
            </c:dLbl>
            <c:dLbl>
              <c:idx val="4"/>
              <c:layout>
                <c:manualLayout>
                  <c:x val="6.7845483959625764E-4"/>
                  <c:y val="0.1637283926558251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4-4EA2-9A54-EBDDA63DC172}"/>
                </c:ext>
              </c:extLst>
            </c:dLbl>
            <c:dLbl>
              <c:idx val="5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4-4EA2-9A54-EBDDA63DC172}"/>
                </c:ext>
              </c:extLst>
            </c:dLbl>
            <c:dLbl>
              <c:idx val="6"/>
              <c:layout>
                <c:manualLayout>
                  <c:x val="3.0275191312691886E-2"/>
                  <c:y val="-1.90570810893507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34-4EA2-9A54-EBDDA63DC172}"/>
                </c:ext>
              </c:extLst>
            </c:dLbl>
            <c:dLbl>
              <c:idx val="7"/>
              <c:layout>
                <c:manualLayout>
                  <c:x val="1.7983634145518197E-2"/>
                  <c:y val="1.57468842259785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34-4EA2-9A54-EBDDA63DC17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'T. 4-1'!$B$19:$B$26</c:f>
              <c:strCache>
                <c:ptCount val="8"/>
                <c:pt idx="0">
                  <c:v>Conocimiento RCP</c:v>
                </c:pt>
                <c:pt idx="1">
                  <c:v>Talento humano</c:v>
                </c:pt>
                <c:pt idx="2">
                  <c:v>Software y Hardware contable</c:v>
                </c:pt>
                <c:pt idx="3">
                  <c:v>Integración área financiera</c:v>
                </c:pt>
                <c:pt idx="4">
                  <c:v>Oportunidad</c:v>
                </c:pt>
                <c:pt idx="5">
                  <c:v>Madurez del SGC</c:v>
                </c:pt>
                <c:pt idx="6">
                  <c:v>Soportes contables confiables</c:v>
                </c:pt>
                <c:pt idx="7">
                  <c:v>Otras Fortalezas</c:v>
                </c:pt>
              </c:strCache>
            </c:strRef>
          </c:cat>
          <c:val>
            <c:numRef>
              <c:f>'T. 4-1'!$E$19:$E$26</c:f>
              <c:numCache>
                <c:formatCode>General</c:formatCode>
                <c:ptCount val="8"/>
                <c:pt idx="0">
                  <c:v>113</c:v>
                </c:pt>
                <c:pt idx="1">
                  <c:v>80</c:v>
                </c:pt>
                <c:pt idx="2">
                  <c:v>80</c:v>
                </c:pt>
                <c:pt idx="3">
                  <c:v>52</c:v>
                </c:pt>
                <c:pt idx="4">
                  <c:v>55</c:v>
                </c:pt>
                <c:pt idx="5">
                  <c:v>45</c:v>
                </c:pt>
                <c:pt idx="6">
                  <c:v>33</c:v>
                </c:pt>
                <c:pt idx="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E34-4EA2-9A54-EBDDA63DC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PRINCIPALES DEBILIDADES</a:t>
            </a:r>
          </a:p>
        </c:rich>
      </c:tx>
      <c:layout>
        <c:manualLayout>
          <c:xMode val="edge"/>
          <c:yMode val="edge"/>
          <c:x val="0.209693747679195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1360287834225464"/>
          <c:y val="0.10999506430068789"/>
          <c:w val="0.6157085159269734"/>
          <c:h val="0.8882350959183041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D98-42A2-85A0-188076ACD55B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D98-42A2-85A0-188076ACD55B}"/>
              </c:ext>
            </c:extLst>
          </c:dPt>
          <c:dPt>
            <c:idx val="2"/>
            <c:bubble3D val="0"/>
            <c:spPr>
              <a:solidFill>
                <a:srgbClr val="66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D98-42A2-85A0-188076ACD55B}"/>
              </c:ext>
            </c:extLst>
          </c:dPt>
          <c:dPt>
            <c:idx val="3"/>
            <c:bubble3D val="0"/>
            <c:spPr>
              <a:solidFill>
                <a:srgbClr val="BAEFAB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D98-42A2-85A0-188076ACD55B}"/>
              </c:ext>
            </c:extLst>
          </c:dPt>
          <c:dPt>
            <c:idx val="4"/>
            <c:bubble3D val="0"/>
            <c:spPr>
              <a:solidFill>
                <a:srgbClr val="99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D98-42A2-85A0-188076ACD55B}"/>
              </c:ext>
            </c:extLst>
          </c:dPt>
          <c:dPt>
            <c:idx val="5"/>
            <c:bubble3D val="0"/>
            <c:spPr>
              <a:solidFill>
                <a:srgbClr val="FF505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D98-42A2-85A0-188076ACD55B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D98-42A2-85A0-188076ACD55B}"/>
              </c:ext>
            </c:extLst>
          </c:dPt>
          <c:dPt>
            <c:idx val="7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D98-42A2-85A0-188076ACD55B}"/>
              </c:ext>
            </c:extLst>
          </c:dPt>
          <c:dLbls>
            <c:dLbl>
              <c:idx val="0"/>
              <c:layout>
                <c:manualLayout>
                  <c:x val="0.14831072246876648"/>
                  <c:y val="-0.1206928738336906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72612682020917"/>
                      <c:h val="0.308068001551740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D98-42A2-85A0-188076ACD55B}"/>
                </c:ext>
              </c:extLst>
            </c:dLbl>
            <c:dLbl>
              <c:idx val="1"/>
              <c:layout>
                <c:manualLayout>
                  <c:x val="8.2770488059800224E-2"/>
                  <c:y val="0.1431193437523335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820041273829623"/>
                      <c:h val="0.24272462440421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D98-42A2-85A0-188076ACD55B}"/>
                </c:ext>
              </c:extLst>
            </c:dLbl>
            <c:dLbl>
              <c:idx val="2"/>
              <c:layout>
                <c:manualLayout>
                  <c:x val="1.7628173515470111E-2"/>
                  <c:y val="4.229311497265330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28589757165512"/>
                      <c:h val="0.1458949916311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D98-42A2-85A0-188076ACD55B}"/>
                </c:ext>
              </c:extLst>
            </c:dLbl>
            <c:dLbl>
              <c:idx val="3"/>
              <c:layout>
                <c:manualLayout>
                  <c:x val="1.7797899002052014E-2"/>
                  <c:y val="2.96178384551079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98-42A2-85A0-188076ACD55B}"/>
                </c:ext>
              </c:extLst>
            </c:dLbl>
            <c:dLbl>
              <c:idx val="4"/>
              <c:layout>
                <c:manualLayout>
                  <c:x val="2.6732987170141803E-2"/>
                  <c:y val="-9.749599771245818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98-42A2-85A0-188076ACD55B}"/>
                </c:ext>
              </c:extLst>
            </c:dLbl>
            <c:dLbl>
              <c:idx val="5"/>
              <c:layout>
                <c:manualLayout>
                  <c:x val="5.0808756541059284E-2"/>
                  <c:y val="1.49785269760554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98-42A2-85A0-188076ACD55B}"/>
                </c:ext>
              </c:extLst>
            </c:dLbl>
            <c:dLbl>
              <c:idx val="6"/>
              <c:layout>
                <c:manualLayout>
                  <c:x val="-0.19820322966059803"/>
                  <c:y val="0.111051413230952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98-42A2-85A0-188076ACD55B}"/>
                </c:ext>
              </c:extLst>
            </c:dLbl>
            <c:dLbl>
              <c:idx val="7"/>
              <c:layout>
                <c:manualLayout>
                  <c:x val="1.7983634145518197E-2"/>
                  <c:y val="1.57468842259785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98-42A2-85A0-188076ACD55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'T. 4-2'!$B$4:$B$10</c:f>
              <c:strCache>
                <c:ptCount val="7"/>
                <c:pt idx="0">
                  <c:v>Inadecuado flujo de información y documentación en el proceso contable</c:v>
                </c:pt>
                <c:pt idx="1">
                  <c:v>Deficiencias en el software contable</c:v>
                </c:pt>
                <c:pt idx="2">
                  <c:v>Recursos insuficientes</c:v>
                </c:pt>
                <c:pt idx="3">
                  <c:v>Inadecuada gestión del riesgo contable</c:v>
                </c:pt>
                <c:pt idx="4">
                  <c:v>Falta apropiación, conocimiento y actualización del SGC</c:v>
                </c:pt>
                <c:pt idx="5">
                  <c:v>Capacitación insuficiente</c:v>
                </c:pt>
                <c:pt idx="6">
                  <c:v>Otras debilidades</c:v>
                </c:pt>
              </c:strCache>
            </c:strRef>
          </c:cat>
          <c:val>
            <c:numRef>
              <c:f>'T. 4-2'!$E$4:$E$10</c:f>
              <c:numCache>
                <c:formatCode>General</c:formatCode>
                <c:ptCount val="7"/>
                <c:pt idx="0">
                  <c:v>108</c:v>
                </c:pt>
                <c:pt idx="1">
                  <c:v>49</c:v>
                </c:pt>
                <c:pt idx="2">
                  <c:v>24</c:v>
                </c:pt>
                <c:pt idx="3">
                  <c:v>28</c:v>
                </c:pt>
                <c:pt idx="4">
                  <c:v>22</c:v>
                </c:pt>
                <c:pt idx="5">
                  <c:v>19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D98-42A2-85A0-188076ACD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PRINCIPALES AVANCES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 OBTENIDOS</a:t>
            </a:r>
            <a:endParaRPr lang="en-US" sz="18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09693747679195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1360287834225464"/>
          <c:y val="0.10999506430068789"/>
          <c:w val="0.6157085159269734"/>
          <c:h val="0.8882350959183041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D98-42A2-85A0-188076ACD55B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D98-42A2-85A0-188076ACD55B}"/>
              </c:ext>
            </c:extLst>
          </c:dPt>
          <c:dPt>
            <c:idx val="2"/>
            <c:bubble3D val="0"/>
            <c:spPr>
              <a:solidFill>
                <a:srgbClr val="66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D98-42A2-85A0-188076ACD55B}"/>
              </c:ext>
            </c:extLst>
          </c:dPt>
          <c:dPt>
            <c:idx val="3"/>
            <c:bubble3D val="0"/>
            <c:spPr>
              <a:solidFill>
                <a:srgbClr val="BAEFAB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D98-42A2-85A0-188076ACD55B}"/>
              </c:ext>
            </c:extLst>
          </c:dPt>
          <c:dPt>
            <c:idx val="4"/>
            <c:bubble3D val="0"/>
            <c:spPr>
              <a:solidFill>
                <a:srgbClr val="99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D98-42A2-85A0-188076ACD55B}"/>
              </c:ext>
            </c:extLst>
          </c:dPt>
          <c:dPt>
            <c:idx val="5"/>
            <c:bubble3D val="0"/>
            <c:spPr>
              <a:solidFill>
                <a:srgbClr val="FF505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D98-42A2-85A0-188076ACD55B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D98-42A2-85A0-188076ACD55B}"/>
              </c:ext>
            </c:extLst>
          </c:dPt>
          <c:dPt>
            <c:idx val="7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D98-42A2-85A0-188076ACD55B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670-4792-8E26-C23706CEB0AB}"/>
              </c:ext>
            </c:extLst>
          </c:dPt>
          <c:dLbls>
            <c:dLbl>
              <c:idx val="0"/>
              <c:layout>
                <c:manualLayout>
                  <c:x val="0.14630652564906385"/>
                  <c:y val="-0.1047907245278757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60861586853606"/>
                      <c:h val="0.172176907483867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D98-42A2-85A0-188076ACD55B}"/>
                </c:ext>
              </c:extLst>
            </c:dLbl>
            <c:dLbl>
              <c:idx val="1"/>
              <c:layout>
                <c:manualLayout>
                  <c:x val="0.16093416402820201"/>
                  <c:y val="3.035864867473741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820041273829623"/>
                      <c:h val="0.24272462440421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D98-42A2-85A0-188076ACD55B}"/>
                </c:ext>
              </c:extLst>
            </c:dLbl>
            <c:dLbl>
              <c:idx val="2"/>
              <c:layout>
                <c:manualLayout>
                  <c:x val="0.13988417951732943"/>
                  <c:y val="0.1593907598609261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432786576868125"/>
                      <c:h val="0.22974268797091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D98-42A2-85A0-188076ACD55B}"/>
                </c:ext>
              </c:extLst>
            </c:dLbl>
            <c:dLbl>
              <c:idx val="3"/>
              <c:layout>
                <c:manualLayout>
                  <c:x val="1.7797899002052014E-2"/>
                  <c:y val="2.96178384551079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98-42A2-85A0-188076ACD55B}"/>
                </c:ext>
              </c:extLst>
            </c:dLbl>
            <c:dLbl>
              <c:idx val="4"/>
              <c:layout>
                <c:manualLayout>
                  <c:x val="2.6732987170141803E-2"/>
                  <c:y val="-9.749599771245818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98-42A2-85A0-188076ACD55B}"/>
                </c:ext>
              </c:extLst>
            </c:dLbl>
            <c:dLbl>
              <c:idx val="5"/>
              <c:layout>
                <c:manualLayout>
                  <c:x val="5.0808756541059284E-2"/>
                  <c:y val="1.49785269760554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98-42A2-85A0-188076ACD55B}"/>
                </c:ext>
              </c:extLst>
            </c:dLbl>
            <c:dLbl>
              <c:idx val="6"/>
              <c:layout>
                <c:manualLayout>
                  <c:x val="2.6266814146094587E-2"/>
                  <c:y val="-6.24265791961184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98-42A2-85A0-188076ACD55B}"/>
                </c:ext>
              </c:extLst>
            </c:dLbl>
            <c:dLbl>
              <c:idx val="7"/>
              <c:layout>
                <c:manualLayout>
                  <c:x val="6.2075972315571534E-2"/>
                  <c:y val="-2.60216988640605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98-42A2-85A0-188076ACD55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'T. 4-3'!$B$4:$B$12</c:f>
              <c:strCache>
                <c:ptCount val="9"/>
                <c:pt idx="0">
                  <c:v>Sin avances obtenidos</c:v>
                </c:pt>
                <c:pt idx="1">
                  <c:v>Calidad registro contable</c:v>
                </c:pt>
                <c:pt idx="2">
                  <c:v>Software y hardware contable</c:v>
                </c:pt>
                <c:pt idx="3">
                  <c:v>Documentación del proceso</c:v>
                </c:pt>
                <c:pt idx="4">
                  <c:v>Avance en convergencia a NIC-NIIF y NICSP</c:v>
                </c:pt>
                <c:pt idx="5">
                  <c:v>Información oportuna</c:v>
                </c:pt>
                <c:pt idx="6">
                  <c:v>Estructura y gestión de riesgos</c:v>
                </c:pt>
                <c:pt idx="7">
                  <c:v>Participación en capacitaciones</c:v>
                </c:pt>
                <c:pt idx="8">
                  <c:v>Otros avances</c:v>
                </c:pt>
              </c:strCache>
            </c:strRef>
          </c:cat>
          <c:val>
            <c:numRef>
              <c:f>'T. 4-3'!$E$4:$E$12</c:f>
              <c:numCache>
                <c:formatCode>General</c:formatCode>
                <c:ptCount val="9"/>
                <c:pt idx="0">
                  <c:v>36</c:v>
                </c:pt>
                <c:pt idx="1">
                  <c:v>52</c:v>
                </c:pt>
                <c:pt idx="2">
                  <c:v>49</c:v>
                </c:pt>
                <c:pt idx="3">
                  <c:v>26</c:v>
                </c:pt>
                <c:pt idx="4">
                  <c:v>20</c:v>
                </c:pt>
                <c:pt idx="5">
                  <c:v>15</c:v>
                </c:pt>
                <c:pt idx="6">
                  <c:v>20</c:v>
                </c:pt>
                <c:pt idx="7">
                  <c:v>16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D98-42A2-85A0-188076ACD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/>
              <a:t>PRINCIPALES RECOMENDACIONES</a:t>
            </a:r>
          </a:p>
        </c:rich>
      </c:tx>
      <c:layout>
        <c:manualLayout>
          <c:xMode val="edge"/>
          <c:yMode val="edge"/>
          <c:x val="0.20036285193658404"/>
          <c:y val="6.16302760915049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11053855012931352"/>
          <c:y val="8.6338193471024435E-2"/>
          <c:w val="0.52049357442154209"/>
          <c:h val="0.9070976968474658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D98-42A2-85A0-188076ACD55B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D98-42A2-85A0-188076ACD55B}"/>
              </c:ext>
            </c:extLst>
          </c:dPt>
          <c:dPt>
            <c:idx val="2"/>
            <c:bubble3D val="0"/>
            <c:spPr>
              <a:solidFill>
                <a:srgbClr val="66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D98-42A2-85A0-188076ACD55B}"/>
              </c:ext>
            </c:extLst>
          </c:dPt>
          <c:dPt>
            <c:idx val="3"/>
            <c:bubble3D val="0"/>
            <c:spPr>
              <a:solidFill>
                <a:srgbClr val="BAEFAB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D98-42A2-85A0-188076ACD55B}"/>
              </c:ext>
            </c:extLst>
          </c:dPt>
          <c:dPt>
            <c:idx val="4"/>
            <c:bubble3D val="0"/>
            <c:spPr>
              <a:solidFill>
                <a:srgbClr val="99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D98-42A2-85A0-188076ACD55B}"/>
              </c:ext>
            </c:extLst>
          </c:dPt>
          <c:dPt>
            <c:idx val="5"/>
            <c:bubble3D val="0"/>
            <c:spPr>
              <a:solidFill>
                <a:srgbClr val="FF505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D98-42A2-85A0-188076ACD55B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D98-42A2-85A0-188076ACD55B}"/>
              </c:ext>
            </c:extLst>
          </c:dPt>
          <c:dPt>
            <c:idx val="7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D98-42A2-85A0-188076ACD55B}"/>
              </c:ext>
            </c:extLst>
          </c:dPt>
          <c:dPt>
            <c:idx val="8"/>
            <c:bubble3D val="0"/>
            <c:spPr>
              <a:solidFill>
                <a:srgbClr val="FBCBD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75D-4E70-AC90-3EA950EF4CA4}"/>
              </c:ext>
            </c:extLst>
          </c:dPt>
          <c:dPt>
            <c:idx val="9"/>
            <c:bubble3D val="0"/>
            <c:spPr>
              <a:solidFill>
                <a:srgbClr val="FF660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5D-4E70-AC90-3EA950EF4CA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75D-4E70-AC90-3EA950EF4CA4}"/>
              </c:ext>
            </c:extLst>
          </c:dPt>
          <c:dLbls>
            <c:dLbl>
              <c:idx val="2"/>
              <c:layout>
                <c:manualLayout>
                  <c:x val="0"/>
                  <c:y val="2.859960241192751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058572004571081"/>
                      <c:h val="0.193010738469011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D98-42A2-85A0-188076ACD55B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98-42A2-85A0-188076ACD55B}"/>
                </c:ext>
              </c:extLst>
            </c:dLbl>
            <c:dLbl>
              <c:idx val="5"/>
              <c:layout>
                <c:manualLayout>
                  <c:x val="6.4669147867385146E-2"/>
                  <c:y val="6.54821683472240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98-42A2-85A0-188076ACD55B}"/>
                </c:ext>
              </c:extLst>
            </c:dLbl>
            <c:dLbl>
              <c:idx val="6"/>
              <c:layout>
                <c:manualLayout>
                  <c:x val="4.3942438779351715E-2"/>
                  <c:y val="4.71915641254530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98-42A2-85A0-188076ACD55B}"/>
                </c:ext>
              </c:extLst>
            </c:dLbl>
            <c:dLbl>
              <c:idx val="7"/>
              <c:layout>
                <c:manualLayout>
                  <c:x val="3.0693929616024629E-2"/>
                  <c:y val="-1.4784957651022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98-42A2-85A0-188076ACD55B}"/>
                </c:ext>
              </c:extLst>
            </c:dLbl>
            <c:dLbl>
              <c:idx val="8"/>
              <c:layout>
                <c:manualLayout>
                  <c:x val="4.7310465484095759E-2"/>
                  <c:y val="-5.75233703705411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824116914563972"/>
                      <c:h val="0.19729404265737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75D-4E70-AC90-3EA950EF4CA4}"/>
                </c:ext>
              </c:extLst>
            </c:dLbl>
            <c:dLbl>
              <c:idx val="9"/>
              <c:layout>
                <c:manualLayout>
                  <c:x val="4.9410000133657379E-2"/>
                  <c:y val="-1.512368153064371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5D-4E70-AC90-3EA950EF4C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'T. 4-4'!$B$4:$B$14</c:f>
              <c:strCache>
                <c:ptCount val="11"/>
                <c:pt idx="0">
                  <c:v>Fortalecer el SGC</c:v>
                </c:pt>
                <c:pt idx="1">
                  <c:v>Ajustar y/o fortalecer software y/o hardware</c:v>
                </c:pt>
                <c:pt idx="2">
                  <c:v>Integrar áreas para mejorar oportunidad de información interna</c:v>
                </c:pt>
                <c:pt idx="3">
                  <c:v>Fortalecer capacitación</c:v>
                </c:pt>
                <c:pt idx="4">
                  <c:v>Depurar partidas conciliatorias oportunamente</c:v>
                </c:pt>
                <c:pt idx="5">
                  <c:v>Actualización del Inventario y/o de los Bienes de uso público e históricos y culturales y/o de PPE</c:v>
                </c:pt>
                <c:pt idx="6">
                  <c:v>Fortalecer políticas y manuales contables</c:v>
                </c:pt>
                <c:pt idx="7">
                  <c:v>Robustecer recursos de talento humano y físicos</c:v>
                </c:pt>
                <c:pt idx="8">
                  <c:v>Publicar EF para usuarios internos y externos oportunamente y en lugares visibles</c:v>
                </c:pt>
                <c:pt idx="9">
                  <c:v>Preparar la implementación y aplicación de normas internacionales</c:v>
                </c:pt>
                <c:pt idx="10">
                  <c:v>Otras recomendaciones</c:v>
                </c:pt>
              </c:strCache>
            </c:strRef>
          </c:cat>
          <c:val>
            <c:numRef>
              <c:f>'T. 4-4'!$E$4:$E$14</c:f>
              <c:numCache>
                <c:formatCode>General</c:formatCode>
                <c:ptCount val="11"/>
                <c:pt idx="0">
                  <c:v>93</c:v>
                </c:pt>
                <c:pt idx="1">
                  <c:v>92</c:v>
                </c:pt>
                <c:pt idx="2">
                  <c:v>71</c:v>
                </c:pt>
                <c:pt idx="3">
                  <c:v>64</c:v>
                </c:pt>
                <c:pt idx="4">
                  <c:v>59</c:v>
                </c:pt>
                <c:pt idx="5">
                  <c:v>55</c:v>
                </c:pt>
                <c:pt idx="6">
                  <c:v>46</c:v>
                </c:pt>
                <c:pt idx="7">
                  <c:v>42</c:v>
                </c:pt>
                <c:pt idx="8">
                  <c:v>33</c:v>
                </c:pt>
                <c:pt idx="9">
                  <c:v>30</c:v>
                </c:pt>
                <c:pt idx="10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D98-42A2-85A0-188076ACD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5144297878431"/>
          <c:y val="5.7715122694602602E-4"/>
          <c:w val="0.67235855533152245"/>
          <c:h val="0.95142873921943683"/>
        </c:manualLayout>
      </c:layout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6"/>
          <c:dPt>
            <c:idx val="0"/>
            <c:bubble3D val="0"/>
            <c:spPr>
              <a:solidFill>
                <a:schemeClr val="accent3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424-452A-8D01-A7412D47A91E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424-452A-8D01-A7412D47A91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424-452A-8D01-A7412D47A91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424-452A-8D01-A7412D47A91E}"/>
              </c:ext>
            </c:extLst>
          </c:dPt>
          <c:dLbls>
            <c:dLbl>
              <c:idx val="0"/>
              <c:layout>
                <c:manualLayout>
                  <c:x val="0.21368149266343592"/>
                  <c:y val="-0.1175611893806148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24-452A-8D01-A7412D47A91E}"/>
                </c:ext>
              </c:extLst>
            </c:dLbl>
            <c:dLbl>
              <c:idx val="1"/>
              <c:layout>
                <c:manualLayout>
                  <c:x val="-0.23603705746473833"/>
                  <c:y val="0.1380378437491980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24-452A-8D01-A7412D47A91E}"/>
                </c:ext>
              </c:extLst>
            </c:dLbl>
            <c:dLbl>
              <c:idx val="2"/>
              <c:layout>
                <c:manualLayout>
                  <c:x val="6.5552934042089422E-2"/>
                  <c:y val="-0.1288347053209257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24-452A-8D01-A7412D47A91E}"/>
                </c:ext>
              </c:extLst>
            </c:dLbl>
            <c:dLbl>
              <c:idx val="3"/>
              <c:layout>
                <c:manualLayout>
                  <c:x val="-3.7205908828183566E-2"/>
                  <c:y val="3.90613815318539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24-452A-8D01-A7412D47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Hoja1!$A$1:$A$4</c:f>
              <c:strCache>
                <c:ptCount val="4"/>
                <c:pt idx="0">
                  <c:v>Adecuado</c:v>
                </c:pt>
                <c:pt idx="1">
                  <c:v>Satisfactorio</c:v>
                </c:pt>
                <c:pt idx="2">
                  <c:v>Deficiente</c:v>
                </c:pt>
                <c:pt idx="3">
                  <c:v>Inadecuado</c:v>
                </c:pt>
              </c:strCache>
            </c:strRef>
          </c:cat>
          <c:val>
            <c:numRef>
              <c:f>Hoja1!$B$1:$B$4</c:f>
              <c:numCache>
                <c:formatCode>0</c:formatCode>
                <c:ptCount val="4"/>
                <c:pt idx="0">
                  <c:v>2040</c:v>
                </c:pt>
                <c:pt idx="1">
                  <c:v>977</c:v>
                </c:pt>
                <c:pt idx="2">
                  <c:v>36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24-452A-8D01-A7412D47A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419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PRINCIPALES FORTALEZAS</a:t>
            </a:r>
          </a:p>
        </c:rich>
      </c:tx>
      <c:layout>
        <c:manualLayout>
          <c:xMode val="edge"/>
          <c:yMode val="edge"/>
          <c:x val="0.230626425502572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11100682427677824"/>
          <c:y val="0.14179936291231757"/>
          <c:w val="0.67777777777777781"/>
          <c:h val="0.80727874276261369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E0-4976-89D9-7364BB12D458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E0-4976-89D9-7364BB12D458}"/>
              </c:ext>
            </c:extLst>
          </c:dPt>
          <c:dPt>
            <c:idx val="2"/>
            <c:bubble3D val="0"/>
            <c:spPr>
              <a:solidFill>
                <a:srgbClr val="66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E0-4976-89D9-7364BB12D458}"/>
              </c:ext>
            </c:extLst>
          </c:dPt>
          <c:dPt>
            <c:idx val="3"/>
            <c:bubble3D val="0"/>
            <c:spPr>
              <a:solidFill>
                <a:srgbClr val="BAEFAB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6E0-4976-89D9-7364BB12D458}"/>
              </c:ext>
            </c:extLst>
          </c:dPt>
          <c:dPt>
            <c:idx val="4"/>
            <c:bubble3D val="0"/>
            <c:spPr>
              <a:solidFill>
                <a:srgbClr val="99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6E0-4976-89D9-7364BB12D458}"/>
              </c:ext>
            </c:extLst>
          </c:dPt>
          <c:dPt>
            <c:idx val="5"/>
            <c:bubble3D val="0"/>
            <c:spPr>
              <a:solidFill>
                <a:srgbClr val="FF505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6E0-4976-89D9-7364BB12D458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6E0-4976-89D9-7364BB12D458}"/>
              </c:ext>
            </c:extLst>
          </c:dPt>
          <c:dPt>
            <c:idx val="7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6E0-4976-89D9-7364BB12D458}"/>
              </c:ext>
            </c:extLst>
          </c:dPt>
          <c:dLbls>
            <c:dLbl>
              <c:idx val="0"/>
              <c:layout>
                <c:manualLayout>
                  <c:x val="-0.17973893713563802"/>
                  <c:y val="-0.171290621624919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E0-4976-89D9-7364BB12D458}"/>
                </c:ext>
              </c:extLst>
            </c:dLbl>
            <c:dLbl>
              <c:idx val="1"/>
              <c:layout>
                <c:manualLayout>
                  <c:x val="0.12953501492407762"/>
                  <c:y val="-0.157330651785502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E0-4976-89D9-7364BB12D458}"/>
                </c:ext>
              </c:extLst>
            </c:dLbl>
            <c:dLbl>
              <c:idx val="2"/>
              <c:layout>
                <c:manualLayout>
                  <c:x val="0.15447013496766851"/>
                  <c:y val="4.08474650357609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E0-4976-89D9-7364BB12D458}"/>
                </c:ext>
              </c:extLst>
            </c:dLbl>
            <c:dLbl>
              <c:idx val="3"/>
              <c:layout>
                <c:manualLayout>
                  <c:x val="0.1347094024100336"/>
                  <c:y val="0.171291532270549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E0-4976-89D9-7364BB12D458}"/>
                </c:ext>
              </c:extLst>
            </c:dLbl>
            <c:dLbl>
              <c:idx val="4"/>
              <c:layout>
                <c:manualLayout>
                  <c:x val="-4.8312928253521265E-2"/>
                  <c:y val="0.1174675946752728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E0-4976-89D9-7364BB12D458}"/>
                </c:ext>
              </c:extLst>
            </c:dLbl>
            <c:dLbl>
              <c:idx val="5"/>
              <c:layout>
                <c:manualLayout>
                  <c:x val="4.5466600444588031E-3"/>
                  <c:y val="-1.529884657624562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E0-4976-89D9-7364BB12D458}"/>
                </c:ext>
              </c:extLst>
            </c:dLbl>
            <c:dLbl>
              <c:idx val="6"/>
              <c:layout>
                <c:manualLayout>
                  <c:x val="4.9871783125907135E-2"/>
                  <c:y val="-1.61657812155662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E0-4976-89D9-7364BB12D458}"/>
                </c:ext>
              </c:extLst>
            </c:dLbl>
            <c:dLbl>
              <c:idx val="7"/>
              <c:layout>
                <c:manualLayout>
                  <c:x val="1.5534156608786641E-2"/>
                  <c:y val="9.964284478409503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6E0-4976-89D9-7364BB12D4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'T. 4-1'!$B$19:$B$26</c:f>
              <c:strCache>
                <c:ptCount val="8"/>
                <c:pt idx="0">
                  <c:v>Conocimiento RCP</c:v>
                </c:pt>
                <c:pt idx="1">
                  <c:v>Talento humano</c:v>
                </c:pt>
                <c:pt idx="2">
                  <c:v>Software y Hardware contable</c:v>
                </c:pt>
                <c:pt idx="3">
                  <c:v>Integración área financiera</c:v>
                </c:pt>
                <c:pt idx="4">
                  <c:v>Oportunidad</c:v>
                </c:pt>
                <c:pt idx="5">
                  <c:v>Madurez del SGC</c:v>
                </c:pt>
                <c:pt idx="6">
                  <c:v>Soportes contables confiables</c:v>
                </c:pt>
                <c:pt idx="7">
                  <c:v>Otras Fortalezas</c:v>
                </c:pt>
              </c:strCache>
            </c:strRef>
          </c:cat>
          <c:val>
            <c:numRef>
              <c:f>'T. 4-1'!$G$19:$G$26</c:f>
              <c:numCache>
                <c:formatCode>General</c:formatCode>
                <c:ptCount val="8"/>
                <c:pt idx="0">
                  <c:v>123</c:v>
                </c:pt>
                <c:pt idx="1">
                  <c:v>156</c:v>
                </c:pt>
                <c:pt idx="2">
                  <c:v>117</c:v>
                </c:pt>
                <c:pt idx="3">
                  <c:v>78</c:v>
                </c:pt>
                <c:pt idx="4">
                  <c:v>63</c:v>
                </c:pt>
                <c:pt idx="5">
                  <c:v>43</c:v>
                </c:pt>
                <c:pt idx="6">
                  <c:v>48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6E0-4976-89D9-7364BB12D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PRINCIPALES DEBILIDADES</a:t>
            </a:r>
          </a:p>
        </c:rich>
      </c:tx>
      <c:layout>
        <c:manualLayout>
          <c:xMode val="edge"/>
          <c:yMode val="edge"/>
          <c:x val="0.209693747679195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1360287834225464"/>
          <c:y val="0.10999506430068789"/>
          <c:w val="0.6157085159269734"/>
          <c:h val="0.8882350959183041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A6-4ED7-B071-84E9CB08C051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A6-4ED7-B071-84E9CB08C051}"/>
              </c:ext>
            </c:extLst>
          </c:dPt>
          <c:dPt>
            <c:idx val="2"/>
            <c:bubble3D val="0"/>
            <c:spPr>
              <a:solidFill>
                <a:srgbClr val="66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A6-4ED7-B071-84E9CB08C051}"/>
              </c:ext>
            </c:extLst>
          </c:dPt>
          <c:dPt>
            <c:idx val="3"/>
            <c:bubble3D val="0"/>
            <c:spPr>
              <a:solidFill>
                <a:srgbClr val="BAEFAB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A6-4ED7-B071-84E9CB08C051}"/>
              </c:ext>
            </c:extLst>
          </c:dPt>
          <c:dPt>
            <c:idx val="4"/>
            <c:bubble3D val="0"/>
            <c:spPr>
              <a:solidFill>
                <a:srgbClr val="99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A6-4ED7-B071-84E9CB08C051}"/>
              </c:ext>
            </c:extLst>
          </c:dPt>
          <c:dPt>
            <c:idx val="5"/>
            <c:bubble3D val="0"/>
            <c:spPr>
              <a:solidFill>
                <a:srgbClr val="FF505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A6-4ED7-B071-84E9CB08C051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8A6-4ED7-B071-84E9CB08C051}"/>
              </c:ext>
            </c:extLst>
          </c:dPt>
          <c:dPt>
            <c:idx val="7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8A6-4ED7-B071-84E9CB08C051}"/>
              </c:ext>
            </c:extLst>
          </c:dPt>
          <c:dLbls>
            <c:dLbl>
              <c:idx val="0"/>
              <c:layout>
                <c:manualLayout>
                  <c:x val="0.15031491928846907"/>
                  <c:y val="-0.1496058725715357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72612682020917"/>
                      <c:h val="0.308068001551740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8A6-4ED7-B071-84E9CB08C051}"/>
                </c:ext>
              </c:extLst>
            </c:dLbl>
            <c:dLbl>
              <c:idx val="1"/>
              <c:layout>
                <c:manualLayout>
                  <c:x val="0.11884603081444715"/>
                  <c:y val="0.1662497427426096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820041273829623"/>
                      <c:h val="0.24272462440421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8A6-4ED7-B071-84E9CB08C051}"/>
                </c:ext>
              </c:extLst>
            </c:dLbl>
            <c:dLbl>
              <c:idx val="2"/>
              <c:layout>
                <c:manualLayout>
                  <c:x val="-0.17277052435627802"/>
                  <c:y val="0.2013146080308016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28589757165512"/>
                      <c:h val="0.1458949916311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8A6-4ED7-B071-84E9CB08C051}"/>
                </c:ext>
              </c:extLst>
            </c:dLbl>
            <c:dLbl>
              <c:idx val="3"/>
              <c:layout>
                <c:manualLayout>
                  <c:x val="4.3852457658185968E-2"/>
                  <c:y val="-7.969059904090802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A6-4ED7-B071-84E9CB08C051}"/>
                </c:ext>
              </c:extLst>
            </c:dLbl>
            <c:dLbl>
              <c:idx val="4"/>
              <c:layout>
                <c:manualLayout>
                  <c:x val="5.4791742645978518E-2"/>
                  <c:y val="-6.17929974993672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A6-4ED7-B071-84E9CB08C051}"/>
                </c:ext>
              </c:extLst>
            </c:dLbl>
            <c:dLbl>
              <c:idx val="5"/>
              <c:layout>
                <c:manualLayout>
                  <c:x val="5.0808756541059284E-2"/>
                  <c:y val="1.49785269760554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A6-4ED7-B071-84E9CB08C051}"/>
                </c:ext>
              </c:extLst>
            </c:dLbl>
            <c:dLbl>
              <c:idx val="6"/>
              <c:layout>
                <c:manualLayout>
                  <c:x val="-4.6886369773050746E-2"/>
                  <c:y val="-2.891299873784515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846995827325345"/>
                      <c:h val="0.126812412464188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8A6-4ED7-B071-84E9CB08C051}"/>
                </c:ext>
              </c:extLst>
            </c:dLbl>
            <c:dLbl>
              <c:idx val="7"/>
              <c:layout>
                <c:manualLayout>
                  <c:x val="1.7983634145518197E-2"/>
                  <c:y val="1.57468842259785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A6-4ED7-B071-84E9CB08C05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'T. 4-2'!$B$4:$B$10</c:f>
              <c:strCache>
                <c:ptCount val="7"/>
                <c:pt idx="0">
                  <c:v>Inadecuado flujo de información y documentación en el proceso contable</c:v>
                </c:pt>
                <c:pt idx="1">
                  <c:v>Deficiencias en el software contable</c:v>
                </c:pt>
                <c:pt idx="2">
                  <c:v>Recursos insuficientes</c:v>
                </c:pt>
                <c:pt idx="3">
                  <c:v>Inadecuada gestión del riesgo contable</c:v>
                </c:pt>
                <c:pt idx="4">
                  <c:v>Falta apropiación, conocimiento y actualización del SGC</c:v>
                </c:pt>
                <c:pt idx="5">
                  <c:v>Capacitación insuficiente</c:v>
                </c:pt>
                <c:pt idx="6">
                  <c:v>Otras debilidades</c:v>
                </c:pt>
              </c:strCache>
            </c:strRef>
          </c:cat>
          <c:val>
            <c:numRef>
              <c:f>'T. 4-2'!$G$4:$G$10</c:f>
              <c:numCache>
                <c:formatCode>General</c:formatCode>
                <c:ptCount val="7"/>
                <c:pt idx="0">
                  <c:v>155</c:v>
                </c:pt>
                <c:pt idx="1">
                  <c:v>98</c:v>
                </c:pt>
                <c:pt idx="2">
                  <c:v>82</c:v>
                </c:pt>
                <c:pt idx="3">
                  <c:v>39</c:v>
                </c:pt>
                <c:pt idx="4">
                  <c:v>39</c:v>
                </c:pt>
                <c:pt idx="5">
                  <c:v>27</c:v>
                </c:pt>
                <c:pt idx="6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A6-4ED7-B071-84E9CB08C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PRINCIPALES AVANCES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 OBTENIDOS</a:t>
            </a:r>
            <a:endParaRPr lang="en-US" sz="18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09693747679195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1360287834225464"/>
          <c:y val="0.10999506430068789"/>
          <c:w val="0.6157085159269734"/>
          <c:h val="0.8882350959183041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5F3-43F4-9193-328A22EE699D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5F3-43F4-9193-328A22EE699D}"/>
              </c:ext>
            </c:extLst>
          </c:dPt>
          <c:dPt>
            <c:idx val="2"/>
            <c:bubble3D val="0"/>
            <c:spPr>
              <a:solidFill>
                <a:srgbClr val="66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5F3-43F4-9193-328A22EE699D}"/>
              </c:ext>
            </c:extLst>
          </c:dPt>
          <c:dPt>
            <c:idx val="3"/>
            <c:bubble3D val="0"/>
            <c:spPr>
              <a:solidFill>
                <a:srgbClr val="BAEFAB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5F3-43F4-9193-328A22EE699D}"/>
              </c:ext>
            </c:extLst>
          </c:dPt>
          <c:dPt>
            <c:idx val="4"/>
            <c:bubble3D val="0"/>
            <c:spPr>
              <a:solidFill>
                <a:srgbClr val="99CCFF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5F3-43F4-9193-328A22EE699D}"/>
              </c:ext>
            </c:extLst>
          </c:dPt>
          <c:dPt>
            <c:idx val="5"/>
            <c:bubble3D val="0"/>
            <c:spPr>
              <a:solidFill>
                <a:srgbClr val="FF505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5F3-43F4-9193-328A22EE699D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5F3-43F4-9193-328A22EE699D}"/>
              </c:ext>
            </c:extLst>
          </c:dPt>
          <c:dPt>
            <c:idx val="7"/>
            <c:bubble3D val="0"/>
            <c:spPr>
              <a:solidFill>
                <a:srgbClr val="99FF99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5F3-43F4-9193-328A22EE699D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5F3-43F4-9193-328A22EE699D}"/>
              </c:ext>
            </c:extLst>
          </c:dPt>
          <c:dLbls>
            <c:dLbl>
              <c:idx val="0"/>
              <c:layout>
                <c:manualLayout>
                  <c:x val="0.19440724932192657"/>
                  <c:y val="-0.2002036203627647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60861586853606"/>
                      <c:h val="0.172176907483867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F3-43F4-9193-328A22EE699D}"/>
                </c:ext>
              </c:extLst>
            </c:dLbl>
            <c:dLbl>
              <c:idx val="1"/>
              <c:layout>
                <c:manualLayout>
                  <c:x val="0.15091317992968895"/>
                  <c:y val="0.1951627414804548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820041273829623"/>
                      <c:h val="0.24272462440421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5F3-43F4-9193-328A22EE699D}"/>
                </c:ext>
              </c:extLst>
            </c:dLbl>
            <c:dLbl>
              <c:idx val="2"/>
              <c:layout>
                <c:manualLayout>
                  <c:x val="-0.11659935774171529"/>
                  <c:y val="0.1478255603657881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432786576868125"/>
                      <c:h val="0.22974268797091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5F3-43F4-9193-328A22EE699D}"/>
                </c:ext>
              </c:extLst>
            </c:dLbl>
            <c:dLbl>
              <c:idx val="3"/>
              <c:layout>
                <c:manualLayout>
                  <c:x val="2.5814686280862312E-2"/>
                  <c:y val="-5.13385580108585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F3-43F4-9193-328A22EE699D}"/>
                </c:ext>
              </c:extLst>
            </c:dLbl>
            <c:dLbl>
              <c:idx val="4"/>
              <c:layout>
                <c:manualLayout>
                  <c:x val="4.8779152186870532E-2"/>
                  <c:y val="-7.33581969945052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F3-43F4-9193-328A22EE699D}"/>
                </c:ext>
              </c:extLst>
            </c:dLbl>
            <c:dLbl>
              <c:idx val="5"/>
              <c:layout>
                <c:manualLayout>
                  <c:x val="8.4880102476003694E-2"/>
                  <c:y val="-7.46517691112646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F3-43F4-9193-328A22EE699D}"/>
                </c:ext>
              </c:extLst>
            </c:dLbl>
            <c:dLbl>
              <c:idx val="6"/>
              <c:layout>
                <c:manualLayout>
                  <c:x val="3.8086209816050882E-2"/>
                  <c:y val="-3.92961802058423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5F3-43F4-9193-328A22EE699D}"/>
                </c:ext>
              </c:extLst>
            </c:dLbl>
            <c:dLbl>
              <c:idx val="7"/>
              <c:layout>
                <c:manualLayout>
                  <c:x val="6.0071854401255668E-2"/>
                  <c:y val="2.746734880095279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11063403160918"/>
                      <c:h val="0.183004939341894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5F3-43F4-9193-328A22EE699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'T. 4-3'!$B$4:$B$12</c:f>
              <c:strCache>
                <c:ptCount val="9"/>
                <c:pt idx="0">
                  <c:v>Sin avances obtenidos</c:v>
                </c:pt>
                <c:pt idx="1">
                  <c:v>Calidad registro contable</c:v>
                </c:pt>
                <c:pt idx="2">
                  <c:v>Software y hardware contable</c:v>
                </c:pt>
                <c:pt idx="3">
                  <c:v>Documentación del proceso</c:v>
                </c:pt>
                <c:pt idx="4">
                  <c:v>Avance en convergencia a NIC-NIIF y NICSP</c:v>
                </c:pt>
                <c:pt idx="5">
                  <c:v>Información oportuna</c:v>
                </c:pt>
                <c:pt idx="6">
                  <c:v>Estructura y gestión de riesgos</c:v>
                </c:pt>
                <c:pt idx="7">
                  <c:v>Participación en capacitaciones</c:v>
                </c:pt>
                <c:pt idx="8">
                  <c:v>Otros avances</c:v>
                </c:pt>
              </c:strCache>
            </c:strRef>
          </c:cat>
          <c:val>
            <c:numRef>
              <c:f>'T. 4-3'!$G$4:$G$12</c:f>
              <c:numCache>
                <c:formatCode>General</c:formatCode>
                <c:ptCount val="9"/>
                <c:pt idx="0">
                  <c:v>143</c:v>
                </c:pt>
                <c:pt idx="1">
                  <c:v>70</c:v>
                </c:pt>
                <c:pt idx="2">
                  <c:v>53</c:v>
                </c:pt>
                <c:pt idx="3">
                  <c:v>32</c:v>
                </c:pt>
                <c:pt idx="4">
                  <c:v>17</c:v>
                </c:pt>
                <c:pt idx="5">
                  <c:v>20</c:v>
                </c:pt>
                <c:pt idx="6">
                  <c:v>14</c:v>
                </c:pt>
                <c:pt idx="7">
                  <c:v>16</c:v>
                </c:pt>
                <c:pt idx="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5F3-43F4-9193-328A22EE6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E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64575DB-0CCA-4D2E-9527-896B2BD03A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336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44538"/>
            <a:ext cx="59563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6585"/>
            <a:ext cx="5436909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dirty="0"/>
              <a:t>Esta plantilla se puede usar como archivo de inicio para presentar materiales educativos en un entorno de grupo.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Secciones</a:t>
            </a:r>
          </a:p>
          <a:p>
            <a:pPr lvl="0"/>
            <a:r>
              <a:rPr lang="es-ES" noProof="0" dirty="0"/>
              <a:t>Para agregar secciones, haga clic con el botón secundario del mouse en una diapositiva. Las secciones pueden ayudarle a organizar las diapositivas o a facilitar la colaboración entre varios autores.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Notas</a:t>
            </a:r>
          </a:p>
          <a:p>
            <a:pPr lvl="0"/>
            <a:r>
              <a:rPr lang="es-ES" noProof="0" dirty="0"/>
              <a:t>Use la sección Notas para las notas de entrega o para proporcionar detalles adicionales al público. Vea las notas en la vista Presentación durante la presentación. </a:t>
            </a:r>
          </a:p>
          <a:p>
            <a:pPr lvl="0"/>
            <a:r>
              <a:rPr lang="es-ES" noProof="0" dirty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Colores coordinados </a:t>
            </a:r>
          </a:p>
          <a:p>
            <a:pPr lvl="0"/>
            <a:r>
              <a:rPr lang="es-ES" noProof="0" dirty="0"/>
              <a:t>Preste especial atención a los gráficos, diagramas y cuadros de texto. </a:t>
            </a:r>
          </a:p>
          <a:p>
            <a:pPr lvl="0"/>
            <a:r>
              <a:rPr lang="es-ES" noProof="0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Gráficos y tablas</a:t>
            </a:r>
          </a:p>
          <a:p>
            <a:pPr lvl="0"/>
            <a:r>
              <a:rPr lang="es-ES" noProof="0" dirty="0"/>
              <a:t>En breve: si es posible, use colores y estilos uniformes y que no distraigan.</a:t>
            </a:r>
          </a:p>
          <a:p>
            <a:pPr lvl="0"/>
            <a:r>
              <a:rPr lang="es-ES" noProof="0" dirty="0"/>
              <a:t>Etiquete todos los gráficos y tablas.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E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5616690-2DF4-4030-ACFF-ECD9CE9C01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798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lang="es-ES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Esta plantilla se </a:t>
            </a:r>
            <a:r>
              <a:rPr altLang="es-ES" b="1" dirty="0"/>
              <a:t>debe usar </a:t>
            </a:r>
            <a:r>
              <a:rPr altLang="es-ES" dirty="0"/>
              <a:t>como archivo de inicio para presentaciones externas de la Contaduría General de la nación. En formato presentación en pantalla 16:10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Nota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Gráficos y tablas</a:t>
            </a:r>
          </a:p>
          <a:p>
            <a:pPr eaLnBrk="1" hangingPunct="1"/>
            <a:r>
              <a:rPr altLang="es-ES" dirty="0"/>
              <a:t>En breve: si es posible, use colores y estilos uniformes y que no distraigan.</a:t>
            </a:r>
          </a:p>
          <a:p>
            <a:pPr eaLnBrk="1" hangingPunct="1"/>
            <a:r>
              <a:rPr altLang="es-ES" dirty="0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lang="es-CO" altLang="es-ES" dirty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319615-C0A3-4F73-B2DC-0A5764D57A50}" type="slidenum">
              <a:rPr lang="es-ES" altLang="es-ES" smtClean="0"/>
              <a:pPr/>
              <a:t>1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67489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382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0089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8046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9141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13355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29447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como cuerpo de </a:t>
            </a:r>
            <a:r>
              <a:rPr altLang="es-ES" b="1" dirty="0"/>
              <a:t>texto al título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Gráficos y tablas</a:t>
            </a:r>
          </a:p>
          <a:p>
            <a:pPr eaLnBrk="1" hangingPunct="1"/>
            <a:r>
              <a:rPr altLang="es-ES" dirty="0"/>
              <a:t>En breve: si es posible, use colores y estilos uniformes y que no distraigan.</a:t>
            </a:r>
          </a:p>
          <a:p>
            <a:pPr eaLnBrk="1" hangingPunct="1"/>
            <a:r>
              <a:rPr altLang="es-ES" dirty="0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 dirty="0"/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3F4F4-A8C0-47B4-973D-220CCD4759DA}" type="slidenum">
              <a:rPr lang="es-ES" altLang="es-ES" smtClean="0"/>
              <a:pPr/>
              <a:t>19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04472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38803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7899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371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0394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54804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0246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33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5458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34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13682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35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71153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36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6726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37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9139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nombrar los </a:t>
            </a:r>
            <a:r>
              <a:rPr altLang="es-ES" b="1"/>
              <a:t>Capítulos</a:t>
            </a:r>
            <a:r>
              <a:rPr altLang="es-ES"/>
              <a:t> en presentaciones de varios temas o conferencistas.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BDAF01-D24E-4AAC-A6F7-87928425AC70}" type="slidenum">
              <a:rPr lang="es-ES" altLang="es-ES" smtClean="0"/>
              <a:pPr/>
              <a:t>38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97949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39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47431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40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4492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37680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41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1343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16690-2DF4-4030-ACFF-ECD9CE9C01D2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744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43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18860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44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985882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45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892355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46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49764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47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645483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finaliza la presentación, SOLO  digitar el correo a quien deben contactar</a:t>
            </a:r>
          </a:p>
          <a:p>
            <a:pPr eaLnBrk="1" hangingPunct="1"/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EF0998-8F05-4387-A267-9A4470896183}" type="slidenum">
              <a:rPr lang="es-ES" altLang="es-ES" smtClean="0"/>
              <a:pPr/>
              <a:t>48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0948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9881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como cuerpo de </a:t>
            </a:r>
            <a:r>
              <a:rPr altLang="es-ES" b="1" dirty="0"/>
              <a:t>texto al título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Gráficos y tablas</a:t>
            </a:r>
          </a:p>
          <a:p>
            <a:pPr eaLnBrk="1" hangingPunct="1"/>
            <a:r>
              <a:rPr altLang="es-ES" dirty="0"/>
              <a:t>En breve: si es posible, use colores y estilos uniformes y que no distraigan.</a:t>
            </a:r>
          </a:p>
          <a:p>
            <a:pPr eaLnBrk="1" hangingPunct="1"/>
            <a:r>
              <a:rPr altLang="es-ES" dirty="0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 dirty="0"/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3F4F4-A8C0-47B4-973D-220CCD4759DA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91083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364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869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41912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0130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presentación cap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3" y="2201863"/>
            <a:ext cx="9180513" cy="10890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43063" y="4298950"/>
            <a:ext cx="6259512" cy="4460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s-CO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 title="Haga clic para agregar título o tema"/>
          <p:cNvSpPr>
            <a:spLocks noGrp="1" noChangeArrowheads="1"/>
          </p:cNvSpPr>
          <p:nvPr>
            <p:ph type="ctrTitle"/>
          </p:nvPr>
        </p:nvSpPr>
        <p:spPr>
          <a:xfrm>
            <a:off x="684228" y="2137420"/>
            <a:ext cx="8280260" cy="112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7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261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490"/>
            <a:ext cx="9180513" cy="1063626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 sz="1917">
              <a:solidFill>
                <a:srgbClr val="00808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4" y="5152761"/>
            <a:ext cx="1279525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152761"/>
            <a:ext cx="1379538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229490"/>
            <a:ext cx="444500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5152760"/>
            <a:ext cx="5448300" cy="16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17"/>
            </a:lvl2pPr>
            <a:lvl3pPr>
              <a:defRPr sz="875"/>
            </a:lvl3pPr>
            <a:lvl4pPr>
              <a:defRPr sz="833"/>
            </a:lvl4pPr>
            <a:lvl5pPr>
              <a:defRPr sz="833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20000"/>
              </a:spcBef>
              <a:defRPr sz="667">
                <a:solidFill>
                  <a:srgbClr val="0091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25245B-3458-40EC-B728-2410E571647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3767750"/>
      </p:ext>
    </p:extLst>
  </p:cSld>
  <p:clrMapOvr>
    <a:masterClrMapping/>
  </p:clrMapOvr>
  <p:transition spd="slow">
    <p:split orient="vert"/>
  </p:transition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261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490"/>
            <a:ext cx="9180513" cy="1063626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 sz="1917">
              <a:solidFill>
                <a:srgbClr val="00808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4" y="5152761"/>
            <a:ext cx="1279525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152761"/>
            <a:ext cx="1379538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229490"/>
            <a:ext cx="444500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5152760"/>
            <a:ext cx="5448300" cy="16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17"/>
            </a:lvl2pPr>
            <a:lvl3pPr>
              <a:defRPr sz="875"/>
            </a:lvl3pPr>
            <a:lvl4pPr>
              <a:defRPr sz="833"/>
            </a:lvl4pPr>
            <a:lvl5pPr>
              <a:defRPr sz="833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20000"/>
              </a:spcBef>
              <a:defRPr sz="667">
                <a:solidFill>
                  <a:srgbClr val="0091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25245B-3458-40EC-B728-2410E571647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33120682"/>
      </p:ext>
    </p:extLst>
  </p:cSld>
  <p:clrMapOvr>
    <a:masterClrMapping/>
  </p:clrMapOvr>
  <p:transition spd="slow">
    <p:split orient="vert"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261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490"/>
            <a:ext cx="9180513" cy="1063626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 sz="1917">
              <a:solidFill>
                <a:srgbClr val="00808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4" y="5152761"/>
            <a:ext cx="1279525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152761"/>
            <a:ext cx="1379538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229490"/>
            <a:ext cx="444500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5152760"/>
            <a:ext cx="5448300" cy="16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17"/>
            </a:lvl2pPr>
            <a:lvl3pPr>
              <a:defRPr sz="875"/>
            </a:lvl3pPr>
            <a:lvl4pPr>
              <a:defRPr sz="833"/>
            </a:lvl4pPr>
            <a:lvl5pPr>
              <a:defRPr sz="833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20000"/>
              </a:spcBef>
              <a:defRPr sz="667">
                <a:solidFill>
                  <a:srgbClr val="0091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25245B-3458-40EC-B728-2410E571647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84449613"/>
      </p:ext>
    </p:extLst>
  </p:cSld>
  <p:clrMapOvr>
    <a:masterClrMapping/>
  </p:clrMapOvr>
  <p:transition spd="slow">
    <p:split orient="vert"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261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490"/>
            <a:ext cx="9180513" cy="1063626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 sz="1917">
              <a:solidFill>
                <a:srgbClr val="00808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4" y="5152761"/>
            <a:ext cx="1279525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152761"/>
            <a:ext cx="1379538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229490"/>
            <a:ext cx="444500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5152760"/>
            <a:ext cx="5448300" cy="16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17"/>
            </a:lvl2pPr>
            <a:lvl3pPr>
              <a:defRPr sz="875"/>
            </a:lvl3pPr>
            <a:lvl4pPr>
              <a:defRPr sz="833"/>
            </a:lvl4pPr>
            <a:lvl5pPr>
              <a:defRPr sz="833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20000"/>
              </a:spcBef>
              <a:defRPr sz="667">
                <a:solidFill>
                  <a:srgbClr val="0091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25245B-3458-40EC-B728-2410E571647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13430282"/>
      </p:ext>
    </p:extLst>
  </p:cSld>
  <p:clrMapOvr>
    <a:masterClrMapping/>
  </p:clrMapOvr>
  <p:transition spd="slow">
    <p:split orient="vert"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27538" y="2190750"/>
            <a:ext cx="4716462" cy="110013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5018088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018088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110163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008" y="2171582"/>
            <a:ext cx="4320480" cy="108977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8575" y="2497138"/>
            <a:ext cx="2070100" cy="10890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 sz="1800">
              <a:solidFill>
                <a:srgbClr val="00808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2195736" y="157427"/>
            <a:ext cx="6697439" cy="4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8575" y="2617473"/>
            <a:ext cx="1720850" cy="738767"/>
          </a:xfrm>
          <a:prstGeom prst="rect">
            <a:avLst/>
          </a:prstGeom>
        </p:spPr>
        <p:txBody>
          <a:bodyPr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imagén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5193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88" y="704850"/>
            <a:ext cx="4641850" cy="42068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1597" y="1537354"/>
            <a:ext cx="4572000" cy="3540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8"/>
          </p:nvPr>
        </p:nvSpPr>
        <p:spPr>
          <a:xfrm>
            <a:off x="4788025" y="157428"/>
            <a:ext cx="4105151" cy="4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696246"/>
            <a:ext cx="4553257" cy="541075"/>
          </a:xfrm>
          <a:prstGeom prst="rect">
            <a:avLst/>
          </a:prstGeom>
        </p:spPr>
        <p:txBody>
          <a:bodyPr/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9"/>
          </p:nvPr>
        </p:nvSpPr>
        <p:spPr>
          <a:xfrm>
            <a:off x="611561" y="1297782"/>
            <a:ext cx="3965203" cy="1195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225"/>
            <a:ext cx="9180513" cy="10636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225"/>
            <a:ext cx="9180513" cy="10636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SmartArt"/>
          <p:cNvSpPr>
            <a:spLocks noGrp="1"/>
          </p:cNvSpPr>
          <p:nvPr>
            <p:ph type="dgm" sz="quarter" idx="13"/>
          </p:nvPr>
        </p:nvSpPr>
        <p:spPr>
          <a:xfrm>
            <a:off x="150814" y="1117865"/>
            <a:ext cx="8885237" cy="3959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elemento gráfico SmartArt</a:t>
            </a:r>
            <a:endParaRPr lang="es-ES" noProof="0" dirty="0"/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376488"/>
            <a:ext cx="9144000" cy="3221037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ct val="20000"/>
              </a:spcBef>
              <a:defRPr/>
            </a:pPr>
            <a:endParaRPr lang="es-ES" dirty="0"/>
          </a:p>
        </p:txBody>
      </p:sp>
      <p:pic>
        <p:nvPicPr>
          <p:cNvPr id="3" name="Picture 2" descr="F:\CONTADURIA\CONTADURIA 2015\4. ABRIL\SERVICIO EN LINEA\servicios en linea 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68313" y="2417763"/>
            <a:ext cx="842486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1. Boletín de Deudores Morosos del Estado (BDME)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2. Información financiera, económica, social y ambiental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3. Normatividad contable pública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4. Asistencia y apoyo técnico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5. Solicitud de asignación de código institucional para el envío de la información financiera, económica, social y ambiental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6. Constancias de remisión e inclusión de la información financiera, económica social y ambiental de las entidades en la base de datos de la Contaduría General de la Nación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7. Emisión de conceptos y soluciones de consultas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8. Solicitudes específicas de capacitación</a:t>
            </a:r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119063" y="5526088"/>
            <a:ext cx="2927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ES" sz="1000"/>
              <a:t>Cuentas Claras, Estado Transparente</a:t>
            </a:r>
          </a:p>
        </p:txBody>
      </p:sp>
      <p:sp>
        <p:nvSpPr>
          <p:cNvPr id="6" name="12 CuadroTexto"/>
          <p:cNvSpPr txBox="1">
            <a:spLocks noChangeArrowheads="1"/>
          </p:cNvSpPr>
          <p:nvPr/>
        </p:nvSpPr>
        <p:spPr bwMode="auto">
          <a:xfrm>
            <a:off x="7380288" y="5521325"/>
            <a:ext cx="2232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ES" sz="1000"/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31512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a 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11113"/>
            <a:ext cx="9151937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257175"/>
            <a:ext cx="14224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-11113"/>
            <a:ext cx="2235200" cy="10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813" y="268288"/>
            <a:ext cx="6302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081338" y="3044825"/>
            <a:ext cx="1881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 @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Contaduria_CGN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19100" y="1717675"/>
            <a:ext cx="8285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lang="es-CO" altLang="es-CO" sz="3200" i="1" dirty="0">
                <a:latin typeface="Calibri" pitchFamily="34" charset="0"/>
              </a:rPr>
              <a:t>“POR PERMITIRNOS HACER PÚBLICO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42270" y="841276"/>
            <a:ext cx="5991717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6600" kern="0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29000" endPos="43000" dir="5400000" sy="-100000" algn="bl" rotWithShape="0"/>
                </a:effectLst>
                <a:latin typeface="Calibri"/>
                <a:cs typeface="+mn-cs"/>
              </a:rPr>
              <a:t>G  r  a  c  i  a  s</a:t>
            </a:r>
          </a:p>
        </p:txBody>
      </p:sp>
      <p:pic>
        <p:nvPicPr>
          <p:cNvPr id="10" name="Picture 4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538" y="4683125"/>
            <a:ext cx="520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2974975"/>
            <a:ext cx="485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3532188"/>
            <a:ext cx="4937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738" y="5035550"/>
            <a:ext cx="5572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3402013" y="2114550"/>
            <a:ext cx="23193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3200" b="1" i="1" dirty="0">
                <a:latin typeface="Calibri" pitchFamily="34" charset="0"/>
                <a:cs typeface="+mn-cs"/>
              </a:rPr>
              <a:t>LO</a:t>
            </a:r>
            <a:r>
              <a:rPr lang="es-CO" altLang="es-CO" sz="1800" i="1" dirty="0">
                <a:latin typeface="Calibri" pitchFamily="34" charset="0"/>
                <a:cs typeface="+mn-cs"/>
              </a:rPr>
              <a:t> </a:t>
            </a:r>
            <a:r>
              <a:rPr lang="es-CO" altLang="es-CO" sz="3200" b="1" i="1" dirty="0">
                <a:latin typeface="Calibri" pitchFamily="34" charset="0"/>
                <a:cs typeface="+mn-cs"/>
              </a:rPr>
              <a:t>PÚBLICO</a:t>
            </a:r>
            <a:r>
              <a:rPr lang="es-CO" altLang="es-CO" sz="1800" i="1" dirty="0">
                <a:latin typeface="Calibri" pitchFamily="34" charset="0"/>
                <a:cs typeface="+mn-cs"/>
              </a:rPr>
              <a:t> ”</a:t>
            </a:r>
          </a:p>
        </p:txBody>
      </p:sp>
      <p:sp>
        <p:nvSpPr>
          <p:cNvPr id="15" name="15 Rectángulo"/>
          <p:cNvSpPr>
            <a:spLocks noChangeArrowheads="1"/>
          </p:cNvSpPr>
          <p:nvPr/>
        </p:nvSpPr>
        <p:spPr bwMode="auto">
          <a:xfrm>
            <a:off x="3641725" y="3544888"/>
            <a:ext cx="1598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 err="1">
                <a:latin typeface="Calibri" pitchFamily="34" charset="0"/>
                <a:cs typeface="+mn-cs"/>
              </a:rPr>
              <a:t>CGNOficial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pic>
        <p:nvPicPr>
          <p:cNvPr id="16" name="Picture 12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763" y="4179888"/>
            <a:ext cx="508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cartagenacaribe.com/images/boton-contactenos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38" y="4011613"/>
            <a:ext cx="16684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/>
          <p:cNvSpPr>
            <a:spLocks noChangeArrowheads="1"/>
          </p:cNvSpPr>
          <p:nvPr/>
        </p:nvSpPr>
        <p:spPr bwMode="auto">
          <a:xfrm>
            <a:off x="5435600" y="5173663"/>
            <a:ext cx="2417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@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contaduriacgn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4727575" y="4657725"/>
            <a:ext cx="301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+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ContaduríaGeneraldelaNaciónCG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20" name="20 Rectángulo"/>
          <p:cNvSpPr>
            <a:spLocks noChangeArrowheads="1"/>
          </p:cNvSpPr>
          <p:nvPr/>
        </p:nvSpPr>
        <p:spPr bwMode="auto">
          <a:xfrm>
            <a:off x="3941763" y="4157663"/>
            <a:ext cx="325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Contaduría-General-de-la-Nación</a:t>
            </a:r>
          </a:p>
        </p:txBody>
      </p:sp>
      <p:sp>
        <p:nvSpPr>
          <p:cNvPr id="54" name="18 Marcador de texto"/>
          <p:cNvSpPr>
            <a:spLocks noGrp="1"/>
          </p:cNvSpPr>
          <p:nvPr>
            <p:ph type="body" sz="quarter" idx="11"/>
          </p:nvPr>
        </p:nvSpPr>
        <p:spPr>
          <a:xfrm>
            <a:off x="622632" y="2641476"/>
            <a:ext cx="8081631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ES" sz="1800" b="0" baseline="0" dirty="0" smtClean="0">
                <a:solidFill>
                  <a:schemeClr val="bg1">
                    <a:lumMod val="50000"/>
                  </a:schemeClr>
                </a:solidFill>
                <a:latin typeface="Sylfaen"/>
                <a:ea typeface="+mn-ea"/>
                <a:cs typeface="+mn-cs"/>
              </a:defRPr>
            </a:lvl1pPr>
            <a:lvl4pPr marL="1371600" indent="0" algn="ctr">
              <a:buNone/>
              <a:defRPr sz="1600"/>
            </a:lvl4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22" name="21 Imagen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25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75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25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75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25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8" grpId="0"/>
      <p:bldP spid="19" grpId="0"/>
      <p:bldP spid="20" grpId="0"/>
    </p:bld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80" y="7916"/>
            <a:ext cx="9132152" cy="388169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93" y="3318223"/>
            <a:ext cx="9132152" cy="240218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797717"/>
            <a:ext cx="2875779" cy="3721596"/>
          </a:xfrm>
          <a:prstGeom prst="rect">
            <a:avLst/>
          </a:prstGeom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364085" y="4180940"/>
            <a:ext cx="3648075" cy="1008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CO" sz="2000" b="0" i="1" dirty="0">
                <a:solidFill>
                  <a:schemeClr val="accent1">
                    <a:lumMod val="50000"/>
                  </a:schemeClr>
                </a:solidFill>
              </a:rPr>
              <a:t>Cuentas Claras, </a:t>
            </a:r>
          </a:p>
          <a:p>
            <a:pPr>
              <a:defRPr/>
            </a:pPr>
            <a:r>
              <a:rPr lang="es-CO" sz="2000" b="0" i="1" dirty="0">
                <a:solidFill>
                  <a:schemeClr val="accent1">
                    <a:lumMod val="50000"/>
                  </a:schemeClr>
                </a:solidFill>
              </a:rPr>
              <a:t>Estado Transparente</a:t>
            </a:r>
            <a:endParaRPr lang="es-ES" sz="20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0" r:id="rId10"/>
    <p:sldLayoutId id="2147483902" r:id="rId11"/>
    <p:sldLayoutId id="2147483903" r:id="rId12"/>
    <p:sldLayoutId id="2147483904" r:id="rId13"/>
    <p:sldLayoutId id="2147483905" r:id="rId14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25245B-3458-40EC-B728-2410E5716474}" type="slidenum">
              <a:rPr lang="es-ES_tradnl" smtClean="0"/>
              <a:pPr>
                <a:defRPr/>
              </a:pPr>
              <a:t>10</a:t>
            </a:fld>
            <a:endParaRPr lang="es-ES_tradnl" dirty="0"/>
          </a:p>
        </p:txBody>
      </p:sp>
      <p:sp>
        <p:nvSpPr>
          <p:cNvPr id="6" name="8 Título"/>
          <p:cNvSpPr>
            <a:spLocks noGrp="1"/>
          </p:cNvSpPr>
          <p:nvPr>
            <p:ph type="ctrTitle"/>
          </p:nvPr>
        </p:nvSpPr>
        <p:spPr bwMode="auto">
          <a:xfrm>
            <a:off x="600224" y="-22820"/>
            <a:ext cx="7572755" cy="12009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333" dirty="0"/>
              <a:t>Nivel Nacional CIC 2015</a:t>
            </a:r>
            <a:br>
              <a:rPr lang="es-ES" sz="3333" dirty="0"/>
            </a:br>
            <a:r>
              <a:rPr lang="es-ES" sz="3333" dirty="0"/>
              <a:t>Calificación Promedio por Grupo </a:t>
            </a:r>
            <a:endParaRPr lang="es-ES" altLang="es-ES" sz="3333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444" b="33433"/>
          <a:stretch/>
        </p:blipFill>
        <p:spPr>
          <a:xfrm>
            <a:off x="251520" y="1178119"/>
            <a:ext cx="8695058" cy="39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9728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25245B-3458-40EC-B728-2410E5716474}" type="slidenum">
              <a:rPr lang="es-ES_tradnl" smtClean="0"/>
              <a:pPr>
                <a:defRPr/>
              </a:pPr>
              <a:t>11</a:t>
            </a:fld>
            <a:endParaRPr lang="es-ES_tradnl" dirty="0"/>
          </a:p>
        </p:txBody>
      </p:sp>
      <p:sp>
        <p:nvSpPr>
          <p:cNvPr id="6" name="8 Título"/>
          <p:cNvSpPr>
            <a:spLocks noGrp="1"/>
          </p:cNvSpPr>
          <p:nvPr>
            <p:ph type="ctrTitle"/>
          </p:nvPr>
        </p:nvSpPr>
        <p:spPr bwMode="auto">
          <a:xfrm>
            <a:off x="600224" y="-22820"/>
            <a:ext cx="7572755" cy="12009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333" dirty="0"/>
              <a:t>Nivel Nacional CIC 2015</a:t>
            </a:r>
            <a:br>
              <a:rPr lang="es-ES" sz="3333" dirty="0"/>
            </a:br>
            <a:r>
              <a:rPr lang="es-ES" sz="3333" dirty="0"/>
              <a:t>Calificación Promedio por Grupo </a:t>
            </a:r>
            <a:endParaRPr lang="es-ES" altLang="es-ES" sz="3333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56" t="33597" b="33432"/>
          <a:stretch/>
        </p:blipFill>
        <p:spPr>
          <a:xfrm>
            <a:off x="395536" y="1178118"/>
            <a:ext cx="4229831" cy="18954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56" t="66567"/>
          <a:stretch/>
        </p:blipFill>
        <p:spPr>
          <a:xfrm>
            <a:off x="4625367" y="1153738"/>
            <a:ext cx="4236297" cy="18954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66704" r="33387" b="-524"/>
          <a:stretch/>
        </p:blipFill>
        <p:spPr>
          <a:xfrm>
            <a:off x="436728" y="3084469"/>
            <a:ext cx="842493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54805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24128" y="4814490"/>
            <a:ext cx="3419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5400" dirty="0"/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58387" y="1129308"/>
            <a:ext cx="3563888" cy="8707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Entidades con mayores autocalificaciones de CIC 2015</a:t>
            </a:r>
            <a:endParaRPr lang="es-ES" alt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502046"/>
              </p:ext>
            </p:extLst>
          </p:nvPr>
        </p:nvGraphicFramePr>
        <p:xfrm>
          <a:off x="3816424" y="193200"/>
          <a:ext cx="5292080" cy="540060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292080">
                  <a:extLst>
                    <a:ext uri="{9D8B030D-6E8A-4147-A177-3AD203B41FA5}">
                      <a16:colId xmlns:a16="http://schemas.microsoft.com/office/drawing/2014/main" val="267364253"/>
                    </a:ext>
                  </a:extLst>
                </a:gridCol>
              </a:tblGrid>
              <a:tr h="23900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Corporación Autónoma Regional del Valle del Cauca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56579"/>
                  </a:ext>
                </a:extLst>
              </a:tr>
              <a:tr h="271590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Corporación Autónoma Regional de Defensa de la Meseta de Bucaramanga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946698"/>
                  </a:ext>
                </a:extLst>
              </a:tr>
              <a:tr h="26044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Corporación Autónoma Regional del Río Grande de la Magdalena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72024"/>
                  </a:ext>
                </a:extLst>
              </a:tr>
              <a:tr h="249296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Corporación Autónoma Regional de los Valles del Sinú y San Jorge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45898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Corporación Autónoma Regional de Santander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57998"/>
                  </a:ext>
                </a:extLst>
              </a:tr>
              <a:tr h="274190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Central de Inversiones S.A.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001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Auditoría General de la República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13050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Superintendencia de Subsidio Familiar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98435"/>
                  </a:ext>
                </a:extLst>
              </a:tr>
              <a:tr h="244702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Oleoducto de Colombia S.A.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76355"/>
                  </a:ext>
                </a:extLst>
              </a:tr>
              <a:tr h="470026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U. A .E. Agencia Nacional de Contratación Pública - Colombia compra Eficiente.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00811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Fondo de Cobertura de Tasas – FOGAFIN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38239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Fondo de Emergencia Económica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907796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Fondo Bonos y Títulos Garantizados Ley 546 – FOGAFIN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655050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Aval Guardadores - Fogafín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339589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Banca Pública - FOGAFIN - Ministerio de Hacienda y Crédito Público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175708"/>
                  </a:ext>
                </a:extLst>
              </a:tr>
              <a:tr h="24433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Caja de Retiro de las Fuerzas Militares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694430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Isagén S.A.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60485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Radio Televisión Nacional de Colombia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54578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Fondo de Garantías de Entidades Cooperativas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251941"/>
                  </a:ext>
                </a:extLst>
              </a:tr>
              <a:tr h="248690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Fondo de Emergencia Económica - FOGACOOP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45425"/>
                  </a:ext>
                </a:extLst>
              </a:tr>
              <a:tr h="269270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Fondo de Garantías de Instituciones Financieras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373" marR="7373" marT="737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78443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24528"/>
              </p:ext>
            </p:extLst>
          </p:nvPr>
        </p:nvGraphicFramePr>
        <p:xfrm>
          <a:off x="179512" y="2281436"/>
          <a:ext cx="3254185" cy="275628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{BDBED569-4797-4DF1-A0F4-6AAB3CD982D8}</a:tableStyleId>
              </a:tblPr>
              <a:tblGrid>
                <a:gridCol w="2203891">
                  <a:extLst>
                    <a:ext uri="{9D8B030D-6E8A-4147-A177-3AD203B41FA5}">
                      <a16:colId xmlns:a16="http://schemas.microsoft.com/office/drawing/2014/main" val="729309222"/>
                    </a:ext>
                  </a:extLst>
                </a:gridCol>
                <a:gridCol w="59675">
                  <a:extLst>
                    <a:ext uri="{9D8B030D-6E8A-4147-A177-3AD203B41FA5}">
                      <a16:colId xmlns:a16="http://schemas.microsoft.com/office/drawing/2014/main" val="3421108308"/>
                    </a:ext>
                  </a:extLst>
                </a:gridCol>
                <a:gridCol w="990619">
                  <a:extLst>
                    <a:ext uri="{9D8B030D-6E8A-4147-A177-3AD203B41FA5}">
                      <a16:colId xmlns:a16="http://schemas.microsoft.com/office/drawing/2014/main" val="2715479754"/>
                    </a:ext>
                  </a:extLst>
                </a:gridCol>
              </a:tblGrid>
              <a:tr h="54604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effectLst/>
                        </a:rPr>
                        <a:t>RANGOS E INTERPRETACIONES DE LAS CALIFICACIONES OBTENIDAS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844813"/>
                  </a:ext>
                </a:extLst>
              </a:tr>
              <a:tr h="3433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Valoración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Calificación</a:t>
                      </a:r>
                      <a:endParaRPr lang="es-CO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850306"/>
                  </a:ext>
                </a:extLst>
              </a:tr>
              <a:tr h="35497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effectLst/>
                        </a:rPr>
                        <a:t>No se cumple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 </a:t>
                      </a:r>
                      <a:endParaRPr lang="es-CO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1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791350"/>
                  </a:ext>
                </a:extLst>
              </a:tr>
              <a:tr h="3549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u="none" strike="noStrike" dirty="0">
                          <a:effectLst/>
                        </a:rPr>
                        <a:t>Se cumple insatisfactoriamente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2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858495"/>
                  </a:ext>
                </a:extLst>
              </a:tr>
              <a:tr h="35497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effectLst/>
                        </a:rPr>
                        <a:t>Se cumple aceptablemente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3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851289"/>
                  </a:ext>
                </a:extLst>
              </a:tr>
              <a:tr h="35497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effectLst/>
                        </a:rPr>
                        <a:t>Se cumple en alto grado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 </a:t>
                      </a:r>
                      <a:endParaRPr lang="es-CO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4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102701"/>
                  </a:ext>
                </a:extLst>
              </a:tr>
              <a:tr h="35497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effectLst/>
                        </a:rPr>
                        <a:t>Se cumple plenamente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5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92455"/>
                  </a:ext>
                </a:extLst>
              </a:tr>
            </a:tbl>
          </a:graphicData>
        </a:graphic>
      </p:graphicFrame>
      <p:sp>
        <p:nvSpPr>
          <p:cNvPr id="9" name="Abrir llave 8"/>
          <p:cNvSpPr/>
          <p:nvPr/>
        </p:nvSpPr>
        <p:spPr bwMode="auto">
          <a:xfrm>
            <a:off x="3491880" y="95945"/>
            <a:ext cx="377156" cy="5569867"/>
          </a:xfrm>
          <a:prstGeom prst="leftBrace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0992" y="193204"/>
            <a:ext cx="3492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solidFill>
                  <a:schemeClr val="bg1"/>
                </a:solidFill>
                <a:latin typeface="+mn-lt"/>
              </a:rPr>
              <a:t>Nivel Nacional</a:t>
            </a:r>
            <a:endParaRPr lang="es-CO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587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24128" y="4814490"/>
            <a:ext cx="3419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5400" dirty="0"/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0" y="120229"/>
            <a:ext cx="9008267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/>
              <a:t>Nivel Nacional </a:t>
            </a:r>
            <a:br>
              <a:rPr lang="es-ES" dirty="0"/>
            </a:br>
            <a:endParaRPr lang="es-ES" altLang="es-ES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08753"/>
              </p:ext>
            </p:extLst>
          </p:nvPr>
        </p:nvGraphicFramePr>
        <p:xfrm>
          <a:off x="166344" y="1172216"/>
          <a:ext cx="4551157" cy="44551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62014">
                  <a:extLst>
                    <a:ext uri="{9D8B030D-6E8A-4147-A177-3AD203B41FA5}">
                      <a16:colId xmlns:a16="http://schemas.microsoft.com/office/drawing/2014/main" val="1384207940"/>
                    </a:ext>
                  </a:extLst>
                </a:gridCol>
                <a:gridCol w="489143">
                  <a:extLst>
                    <a:ext uri="{9D8B030D-6E8A-4147-A177-3AD203B41FA5}">
                      <a16:colId xmlns:a16="http://schemas.microsoft.com/office/drawing/2014/main" val="1488270703"/>
                    </a:ext>
                  </a:extLst>
                </a:gridCol>
              </a:tblGrid>
              <a:tr h="28627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</a:rPr>
                        <a:t>Instituto Nacional Penitenciario y Carcelario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2,46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19215"/>
                  </a:ext>
                </a:extLst>
              </a:tr>
              <a:tr h="28627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</a:rPr>
                        <a:t>U.A.E. Instituto Nacional de Metrología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3,18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78605"/>
                  </a:ext>
                </a:extLst>
              </a:tr>
              <a:tr h="28627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</a:rPr>
                        <a:t>Instituto Caro y Cuervo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3,34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417003"/>
                  </a:ext>
                </a:extLst>
              </a:tr>
              <a:tr h="28627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</a:rPr>
                        <a:t>Instituto Colombiano de Bienestar Familiar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3,38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86386"/>
                  </a:ext>
                </a:extLst>
              </a:tr>
              <a:tr h="28627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</a:rPr>
                        <a:t>Universidad del Pacífico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3,42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708202"/>
                  </a:ext>
                </a:extLst>
              </a:tr>
              <a:tr h="28627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</a:rPr>
                        <a:t>Unidad Nacional de Protección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3,46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02933"/>
                  </a:ext>
                </a:extLst>
              </a:tr>
              <a:tr h="28627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</a:rPr>
                        <a:t>Dirección Nacional de Bomberos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3,48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484688"/>
                  </a:ext>
                </a:extLst>
              </a:tr>
              <a:tr h="25764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u="none" strike="noStrike" dirty="0">
                          <a:effectLst/>
                        </a:rPr>
                        <a:t>Servicio Nacional de Aprendizaje</a:t>
                      </a:r>
                      <a:endParaRPr lang="es-CO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3,48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20071"/>
                  </a:ext>
                </a:extLst>
              </a:tr>
              <a:tr h="25764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CO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de Memoria Histórica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O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72927"/>
                  </a:ext>
                </a:extLst>
              </a:tr>
              <a:tr h="4526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CO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Instituto Colombiano de Desarrollo Rural - En liquidación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O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72913"/>
                  </a:ext>
                </a:extLst>
              </a:tr>
              <a:tr h="25764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Corporación Salud U.N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3,56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739824"/>
                  </a:ext>
                </a:extLst>
              </a:tr>
              <a:tr h="25764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Universidad Pedagógica Nacional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3,59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29562"/>
                  </a:ext>
                </a:extLst>
              </a:tr>
              <a:tr h="25764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Fondo Adaptación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63948"/>
                  </a:ext>
                </a:extLst>
              </a:tr>
              <a:tr h="257645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Unidad de Servicios Penitenciarios y Carcelarios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3,70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57102"/>
                  </a:ext>
                </a:extLst>
              </a:tr>
              <a:tr h="45266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Fondo para la Rehabilitación, Inversión Social y Lucha contra el Crimen Organizado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3,73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974090"/>
                  </a:ext>
                </a:extLst>
              </a:tr>
            </a:tbl>
          </a:graphicData>
        </a:graphic>
      </p:graphicFrame>
      <p:sp>
        <p:nvSpPr>
          <p:cNvPr id="7" name="Abrir llave 6"/>
          <p:cNvSpPr/>
          <p:nvPr/>
        </p:nvSpPr>
        <p:spPr bwMode="auto">
          <a:xfrm rot="10800000">
            <a:off x="4807560" y="1058267"/>
            <a:ext cx="340504" cy="4596688"/>
          </a:xfrm>
          <a:prstGeom prst="leftBrace">
            <a:avLst>
              <a:gd name="adj1" fmla="val 0"/>
              <a:gd name="adj2" fmla="val 47353"/>
            </a:avLst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8 Título"/>
          <p:cNvSpPr txBox="1">
            <a:spLocks/>
          </p:cNvSpPr>
          <p:nvPr/>
        </p:nvSpPr>
        <p:spPr bwMode="auto">
          <a:xfrm>
            <a:off x="5281123" y="1129308"/>
            <a:ext cx="3563888" cy="123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2400" kern="0" dirty="0">
                <a:solidFill>
                  <a:schemeClr val="tx1"/>
                </a:solidFill>
              </a:rPr>
              <a:t>Entidades con menor </a:t>
            </a:r>
            <a:r>
              <a:rPr lang="es-ES" sz="2400" kern="0" dirty="0" err="1">
                <a:solidFill>
                  <a:schemeClr val="tx1"/>
                </a:solidFill>
              </a:rPr>
              <a:t>autocalificación</a:t>
            </a:r>
            <a:r>
              <a:rPr lang="es-ES" sz="2400" kern="0" dirty="0">
                <a:solidFill>
                  <a:schemeClr val="tx1"/>
                </a:solidFill>
              </a:rPr>
              <a:t> en el CIC 2015</a:t>
            </a:r>
            <a:endParaRPr lang="es-ES" altLang="es-ES" sz="2400" kern="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4827"/>
              </p:ext>
            </p:extLst>
          </p:nvPr>
        </p:nvGraphicFramePr>
        <p:xfrm>
          <a:off x="5270946" y="2365182"/>
          <a:ext cx="3737321" cy="32621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34685">
                  <a:extLst>
                    <a:ext uri="{9D8B030D-6E8A-4147-A177-3AD203B41FA5}">
                      <a16:colId xmlns:a16="http://schemas.microsoft.com/office/drawing/2014/main" val="664774815"/>
                    </a:ext>
                  </a:extLst>
                </a:gridCol>
                <a:gridCol w="67951">
                  <a:extLst>
                    <a:ext uri="{9D8B030D-6E8A-4147-A177-3AD203B41FA5}">
                      <a16:colId xmlns:a16="http://schemas.microsoft.com/office/drawing/2014/main" val="3828375288"/>
                    </a:ext>
                  </a:extLst>
                </a:gridCol>
                <a:gridCol w="1834685">
                  <a:extLst>
                    <a:ext uri="{9D8B030D-6E8A-4147-A177-3AD203B41FA5}">
                      <a16:colId xmlns:a16="http://schemas.microsoft.com/office/drawing/2014/main" val="2110246816"/>
                    </a:ext>
                  </a:extLst>
                </a:gridCol>
              </a:tblGrid>
              <a:tr h="7302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RANGOS DE INTERPRETACIÓN DE LOS RESULTADOS OBTENIDOS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97530"/>
                  </a:ext>
                </a:extLst>
              </a:tr>
              <a:tr h="4616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Criterio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>
                          <a:effectLst/>
                        </a:rPr>
                        <a:t> </a:t>
                      </a:r>
                      <a:endParaRPr lang="es-CO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Rango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051951"/>
                  </a:ext>
                </a:extLst>
              </a:tr>
              <a:tr h="55115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u="none" strike="noStrike" dirty="0">
                          <a:effectLst/>
                        </a:rPr>
                        <a:t>Adecuado</a:t>
                      </a:r>
                      <a:endParaRPr lang="es-CO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4,0 - 5,0</a:t>
                      </a:r>
                      <a:br>
                        <a:rPr lang="es-CO" sz="1200" u="none" strike="noStrike" dirty="0">
                          <a:effectLst/>
                        </a:rPr>
                      </a:br>
                      <a:r>
                        <a:rPr lang="es-CO" sz="1200" u="none" strike="noStrike" dirty="0">
                          <a:effectLst/>
                        </a:rPr>
                        <a:t>(No incluye el 4,0)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09733"/>
                  </a:ext>
                </a:extLst>
              </a:tr>
              <a:tr h="55115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u="none" strike="noStrike" dirty="0">
                          <a:effectLst/>
                        </a:rPr>
                        <a:t>Satisfactorio</a:t>
                      </a:r>
                      <a:endParaRPr lang="es-CO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3,0 - 4,0</a:t>
                      </a:r>
                      <a:br>
                        <a:rPr lang="es-CO" sz="1200" u="none" strike="noStrike" dirty="0">
                          <a:effectLst/>
                        </a:rPr>
                      </a:br>
                      <a:r>
                        <a:rPr lang="es-CO" sz="1200" u="none" strike="noStrike" dirty="0">
                          <a:effectLst/>
                        </a:rPr>
                        <a:t>(No incluye el 3,0)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38434"/>
                  </a:ext>
                </a:extLst>
              </a:tr>
              <a:tr h="55115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u="none" strike="noStrike" dirty="0">
                          <a:effectLst/>
                        </a:rPr>
                        <a:t>Deficiente</a:t>
                      </a:r>
                      <a:endParaRPr lang="es-CO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2,0 - 3,0</a:t>
                      </a:r>
                      <a:br>
                        <a:rPr lang="es-CO" sz="1200" u="none" strike="noStrike" dirty="0">
                          <a:effectLst/>
                        </a:rPr>
                      </a:br>
                      <a:r>
                        <a:rPr lang="es-CO" sz="1200" u="none" strike="noStrike" dirty="0">
                          <a:effectLst/>
                        </a:rPr>
                        <a:t>(No incluye el 2,0)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511963"/>
                  </a:ext>
                </a:extLst>
              </a:tr>
              <a:tr h="41686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u="none" strike="noStrike" dirty="0">
                          <a:effectLst/>
                        </a:rPr>
                        <a:t>Inadecuado</a:t>
                      </a:r>
                      <a:endParaRPr lang="es-CO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1,0 - 2,0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5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0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24128" y="4814490"/>
            <a:ext cx="3419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5400" dirty="0"/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1547664" y="1849388"/>
            <a:ext cx="6192688" cy="2592288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5400" dirty="0">
                <a:solidFill>
                  <a:schemeClr val="tx1"/>
                </a:solidFill>
              </a:rPr>
              <a:t>Análisis de la valoración cualitativa</a:t>
            </a:r>
            <a:endParaRPr lang="es-ES" altLang="es-E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24128" y="4814490"/>
            <a:ext cx="3419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5400" dirty="0"/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1458002" y="136914"/>
            <a:ext cx="6192688" cy="649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/>
              <a:t>Análisis de la valoración cualitativa</a:t>
            </a:r>
            <a:endParaRPr lang="es-ES" altLang="es-ES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358423"/>
              </p:ext>
            </p:extLst>
          </p:nvPr>
        </p:nvGraphicFramePr>
        <p:xfrm>
          <a:off x="251521" y="1118748"/>
          <a:ext cx="5184575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932040" y="4477169"/>
            <a:ext cx="36724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Total muestra: 175 entidades</a:t>
            </a:r>
          </a:p>
          <a:p>
            <a:r>
              <a:rPr lang="es-CO" dirty="0"/>
              <a:t>Total Frecuencia: 484</a:t>
            </a:r>
          </a:p>
        </p:txBody>
      </p:sp>
    </p:spTree>
    <p:extLst>
      <p:ext uri="{BB962C8B-B14F-4D97-AF65-F5344CB8AC3E}">
        <p14:creationId xmlns:p14="http://schemas.microsoft.com/office/powerpoint/2010/main" val="5481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24128" y="4814490"/>
            <a:ext cx="3419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5400" dirty="0"/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1338249" y="229208"/>
            <a:ext cx="6366098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/>
              <a:t>Análisis de la valoración cualitativa</a:t>
            </a:r>
            <a:endParaRPr lang="es-ES" altLang="es-ES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683227"/>
              </p:ext>
            </p:extLst>
          </p:nvPr>
        </p:nvGraphicFramePr>
        <p:xfrm>
          <a:off x="-347287" y="1118748"/>
          <a:ext cx="633670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580112" y="4831669"/>
            <a:ext cx="34474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Total muestra: 175 entidades</a:t>
            </a:r>
          </a:p>
          <a:p>
            <a:r>
              <a:rPr lang="es-CO" dirty="0"/>
              <a:t>Total Frecuencia: 300</a:t>
            </a:r>
          </a:p>
        </p:txBody>
      </p:sp>
    </p:spTree>
    <p:extLst>
      <p:ext uri="{BB962C8B-B14F-4D97-AF65-F5344CB8AC3E}">
        <p14:creationId xmlns:p14="http://schemas.microsoft.com/office/powerpoint/2010/main" val="16722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24128" y="4814490"/>
            <a:ext cx="3419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5400" dirty="0"/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1338249" y="229208"/>
            <a:ext cx="6366098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/>
              <a:t>Análisis de la valoración cualitativa</a:t>
            </a:r>
            <a:endParaRPr lang="es-ES" altLang="es-ES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810942"/>
              </p:ext>
            </p:extLst>
          </p:nvPr>
        </p:nvGraphicFramePr>
        <p:xfrm>
          <a:off x="-347287" y="1118748"/>
          <a:ext cx="633670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580112" y="4831669"/>
            <a:ext cx="34474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Total muestra: 175 entidades</a:t>
            </a:r>
          </a:p>
          <a:p>
            <a:r>
              <a:rPr lang="es-CO" dirty="0"/>
              <a:t>Total Frecuencia: 262</a:t>
            </a:r>
          </a:p>
        </p:txBody>
      </p:sp>
    </p:spTree>
    <p:extLst>
      <p:ext uri="{BB962C8B-B14F-4D97-AF65-F5344CB8AC3E}">
        <p14:creationId xmlns:p14="http://schemas.microsoft.com/office/powerpoint/2010/main" val="27306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24128" y="4814490"/>
            <a:ext cx="3419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5400" dirty="0"/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1338249" y="229208"/>
            <a:ext cx="6366098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/>
              <a:t>Análisis de la valoración cualitativa</a:t>
            </a:r>
            <a:endParaRPr lang="es-ES" altLang="es-ES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293845"/>
              </p:ext>
            </p:extLst>
          </p:nvPr>
        </p:nvGraphicFramePr>
        <p:xfrm>
          <a:off x="179312" y="1139645"/>
          <a:ext cx="7182544" cy="412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901774" y="4860887"/>
            <a:ext cx="33507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Total muestra: 175 entidades</a:t>
            </a:r>
          </a:p>
          <a:p>
            <a:r>
              <a:rPr lang="es-CO" dirty="0"/>
              <a:t>Total Frecuencia: 682</a:t>
            </a:r>
          </a:p>
        </p:txBody>
      </p:sp>
    </p:spTree>
    <p:extLst>
      <p:ext uri="{BB962C8B-B14F-4D97-AF65-F5344CB8AC3E}">
        <p14:creationId xmlns:p14="http://schemas.microsoft.com/office/powerpoint/2010/main" val="35685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8 Rectángulo"/>
          <p:cNvSpPr/>
          <p:nvPr/>
        </p:nvSpPr>
        <p:spPr bwMode="auto">
          <a:xfrm>
            <a:off x="-14068" y="2482508"/>
            <a:ext cx="3816424" cy="115301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3600" b="1" dirty="0">
                <a:latin typeface="+mj-lt"/>
              </a:rPr>
              <a:t>NIVEL TERRITORIAL </a:t>
            </a:r>
            <a:endParaRPr kumimoji="0" lang="es-CO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10 Rectángulo"/>
          <p:cNvSpPr/>
          <p:nvPr/>
        </p:nvSpPr>
        <p:spPr>
          <a:xfrm>
            <a:off x="395536" y="3361556"/>
            <a:ext cx="31683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s-ES" sz="2000" b="1" dirty="0">
                <a:ln w="6350">
                  <a:noFill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s-ES" sz="2800" b="1" dirty="0">
                <a:ln w="6350">
                  <a:noFill/>
                </a:ln>
                <a:latin typeface="Calibri" pitchFamily="34" charset="0"/>
                <a:cs typeface="Calibri" pitchFamily="34" charset="0"/>
              </a:rPr>
              <a:t>A 31 de diciembre </a:t>
            </a:r>
          </a:p>
          <a:p>
            <a:pPr algn="ctr"/>
            <a:r>
              <a:rPr lang="es-ES" sz="2800" b="1" dirty="0">
                <a:ln w="6350">
                  <a:noFill/>
                </a:ln>
                <a:latin typeface="Calibri" pitchFamily="34" charset="0"/>
                <a:cs typeface="Calibri" pitchFamily="34" charset="0"/>
              </a:rPr>
              <a:t>de 2015</a:t>
            </a:r>
            <a:endParaRPr lang="es-CO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683906"/>
            <a:ext cx="5220072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539552" y="4918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C O N T R O L   I N T E R N O   C O N T A B L E</a:t>
            </a:r>
          </a:p>
        </p:txBody>
      </p:sp>
      <p:sp>
        <p:nvSpPr>
          <p:cNvPr id="6" name="Flecha curvada hacia la derecha 5"/>
          <p:cNvSpPr/>
          <p:nvPr/>
        </p:nvSpPr>
        <p:spPr bwMode="auto">
          <a:xfrm>
            <a:off x="35495" y="265212"/>
            <a:ext cx="936105" cy="2232248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2233180" y="207074"/>
            <a:ext cx="4086802" cy="58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CONTROL INTERNO</a:t>
            </a:r>
          </a:p>
        </p:txBody>
      </p:sp>
      <p:sp>
        <p:nvSpPr>
          <p:cNvPr id="5" name="6 Marcador de texto"/>
          <p:cNvSpPr txBox="1">
            <a:spLocks/>
          </p:cNvSpPr>
          <p:nvPr/>
        </p:nvSpPr>
        <p:spPr bwMode="auto">
          <a:xfrm>
            <a:off x="441792" y="3381623"/>
            <a:ext cx="725489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5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es-CO" sz="2000" kern="0" dirty="0"/>
          </a:p>
        </p:txBody>
      </p:sp>
      <p:sp>
        <p:nvSpPr>
          <p:cNvPr id="19" name="Rectángulo 18"/>
          <p:cNvSpPr/>
          <p:nvPr/>
        </p:nvSpPr>
        <p:spPr bwMode="auto">
          <a:xfrm>
            <a:off x="5516054" y="4890298"/>
            <a:ext cx="3548578" cy="81771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07504" y="1171512"/>
            <a:ext cx="8957128" cy="4522438"/>
            <a:chOff x="2324975" y="1347668"/>
            <a:chExt cx="3874472" cy="4241045"/>
          </a:xfrm>
        </p:grpSpPr>
        <p:sp>
          <p:nvSpPr>
            <p:cNvPr id="6" name="Forma libre 5"/>
            <p:cNvSpPr/>
            <p:nvPr/>
          </p:nvSpPr>
          <p:spPr>
            <a:xfrm>
              <a:off x="2698746" y="1347668"/>
              <a:ext cx="3500701" cy="1197729"/>
            </a:xfrm>
            <a:custGeom>
              <a:avLst/>
              <a:gdLst>
                <a:gd name="connsiteX0" fmla="*/ 0 w 3348990"/>
                <a:gd name="connsiteY0" fmla="*/ 0 h 1046559"/>
                <a:gd name="connsiteX1" fmla="*/ 3348990 w 3348990"/>
                <a:gd name="connsiteY1" fmla="*/ 0 h 1046559"/>
                <a:gd name="connsiteX2" fmla="*/ 3348990 w 3348990"/>
                <a:gd name="connsiteY2" fmla="*/ 1046559 h 1046559"/>
                <a:gd name="connsiteX3" fmla="*/ 0 w 3348990"/>
                <a:gd name="connsiteY3" fmla="*/ 1046559 h 1046559"/>
                <a:gd name="connsiteX4" fmla="*/ 0 w 3348990"/>
                <a:gd name="connsiteY4" fmla="*/ 0 h 104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990" h="1046559">
                  <a:moveTo>
                    <a:pt x="0" y="0"/>
                  </a:moveTo>
                  <a:lnTo>
                    <a:pt x="3348990" y="0"/>
                  </a:lnTo>
                  <a:lnTo>
                    <a:pt x="3348990" y="1046559"/>
                  </a:lnTo>
                  <a:lnTo>
                    <a:pt x="0" y="104655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22860" rIns="22860" bIns="22860" numCol="1" spcCol="1270" anchor="ctr" anchorCtr="0">
              <a:noAutofit/>
            </a:bodyPr>
            <a:lstStyle/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</a:rPr>
                <a:t>“La función administrativa esta al servicio de los intereses generales y se desarrolla con fundamento en los principios de igualdad, moralidad, eficacia, economía, celeridad, imparcialidad y publicidad…</a:t>
              </a:r>
            </a:p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</a:rPr>
                <a:t>Las autoridades administrativas deben coordinar … cumplimiento de los fines del Estado. La administración pública, en todos sus órdenes, tendrá un control interno…en los términos que señale la ley</a:t>
              </a:r>
              <a:endParaRPr lang="es-CO" sz="1400" b="1" kern="1200" dirty="0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324975" y="1347668"/>
              <a:ext cx="577865" cy="1098887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a libre 8"/>
            <p:cNvSpPr/>
            <p:nvPr/>
          </p:nvSpPr>
          <p:spPr>
            <a:xfrm>
              <a:off x="2698746" y="2617499"/>
              <a:ext cx="3496570" cy="880484"/>
            </a:xfrm>
            <a:custGeom>
              <a:avLst/>
              <a:gdLst>
                <a:gd name="connsiteX0" fmla="*/ 0 w 3348990"/>
                <a:gd name="connsiteY0" fmla="*/ 0 h 1046559"/>
                <a:gd name="connsiteX1" fmla="*/ 3348990 w 3348990"/>
                <a:gd name="connsiteY1" fmla="*/ 0 h 1046559"/>
                <a:gd name="connsiteX2" fmla="*/ 3348990 w 3348990"/>
                <a:gd name="connsiteY2" fmla="*/ 1046559 h 1046559"/>
                <a:gd name="connsiteX3" fmla="*/ 0 w 3348990"/>
                <a:gd name="connsiteY3" fmla="*/ 1046559 h 1046559"/>
                <a:gd name="connsiteX4" fmla="*/ 0 w 3348990"/>
                <a:gd name="connsiteY4" fmla="*/ 0 h 104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990" h="1046559">
                  <a:moveTo>
                    <a:pt x="0" y="0"/>
                  </a:moveTo>
                  <a:lnTo>
                    <a:pt x="3348990" y="0"/>
                  </a:lnTo>
                  <a:lnTo>
                    <a:pt x="3348990" y="1046559"/>
                  </a:lnTo>
                  <a:lnTo>
                    <a:pt x="0" y="104655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22860" rIns="22860" bIns="22860" numCol="1" spcCol="1270" anchor="ctr" anchorCtr="0">
              <a:noAutofit/>
            </a:bodyPr>
            <a:lstStyle/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En las entidades públicas, las autoridades correspondientes están obligadas a diseñar y aplicar, según la naturaleza de sus funciones, métodos y procedimientos de control interno, de conformidad con lo que disponga la ley…</a:t>
              </a:r>
              <a:endParaRPr lang="es-CO" sz="1400" b="1" kern="1200" dirty="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324975" y="2617499"/>
              <a:ext cx="577865" cy="814485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4576700"/>
                <a:satOff val="22667"/>
                <a:lumOff val="8238"/>
                <a:alphaOff val="0"/>
              </a:schemeClr>
            </a:fillRef>
            <a:effectRef idx="0">
              <a:schemeClr val="accent4">
                <a:tint val="50000"/>
                <a:hueOff val="4576700"/>
                <a:satOff val="22667"/>
                <a:lumOff val="823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bre 10"/>
            <p:cNvSpPr/>
            <p:nvPr/>
          </p:nvSpPr>
          <p:spPr>
            <a:xfrm>
              <a:off x="2698747" y="3602927"/>
              <a:ext cx="3496570" cy="1985786"/>
            </a:xfrm>
            <a:custGeom>
              <a:avLst/>
              <a:gdLst>
                <a:gd name="connsiteX0" fmla="*/ 0 w 3348990"/>
                <a:gd name="connsiteY0" fmla="*/ 0 h 1046559"/>
                <a:gd name="connsiteX1" fmla="*/ 3348990 w 3348990"/>
                <a:gd name="connsiteY1" fmla="*/ 0 h 1046559"/>
                <a:gd name="connsiteX2" fmla="*/ 3348990 w 3348990"/>
                <a:gd name="connsiteY2" fmla="*/ 1046559 h 1046559"/>
                <a:gd name="connsiteX3" fmla="*/ 0 w 3348990"/>
                <a:gd name="connsiteY3" fmla="*/ 1046559 h 1046559"/>
                <a:gd name="connsiteX4" fmla="*/ 0 w 3348990"/>
                <a:gd name="connsiteY4" fmla="*/ 0 h 104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990" h="1046559">
                  <a:moveTo>
                    <a:pt x="0" y="0"/>
                  </a:moveTo>
                  <a:lnTo>
                    <a:pt x="3348990" y="0"/>
                  </a:lnTo>
                  <a:lnTo>
                    <a:pt x="3348990" y="1046559"/>
                  </a:lnTo>
                  <a:lnTo>
                    <a:pt x="0" y="104655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22860" rIns="22860" bIns="22860" numCol="1" spcCol="1270" anchor="ctr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Ley 87 de 1993. </a:t>
              </a:r>
            </a:p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Ley 489 de 1998  Art 27 </a:t>
              </a:r>
              <a:r>
                <a:rPr lang="es-CO" sz="1400" kern="1200" dirty="0">
                  <a:solidFill>
                    <a:schemeClr val="tx1"/>
                  </a:solidFill>
                  <a:latin typeface="+mj-lt"/>
                </a:rPr>
                <a:t>… </a:t>
              </a: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Sistema Nacional de Control Interno</a:t>
              </a:r>
            </a:p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Decreto 188 de 2004 … El DAFP … responsable de la fijación de Políticas generales en materia de Control Interno.</a:t>
              </a:r>
            </a:p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Ley 298 de 1996.  Artículo 3 … Coordinar con los responsables del Control Interno y externo de las entidades señaladas en la Ley …</a:t>
              </a:r>
            </a:p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Decreto 143 de 2004…. </a:t>
              </a:r>
            </a:p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Resolución CGN 357 de 2008…</a:t>
              </a:r>
            </a:p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Resolución 193 de 2016. Aplicable  a partir del 1 de enero de 2017</a:t>
              </a:r>
              <a:endParaRPr lang="es-CO" sz="1400" b="1" kern="120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2324975" y="3604027"/>
              <a:ext cx="591804" cy="139503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9153400"/>
                <a:satOff val="45334"/>
                <a:lumOff val="16476"/>
                <a:alphaOff val="0"/>
              </a:schemeClr>
            </a:fillRef>
            <a:effectRef idx="0">
              <a:schemeClr val="accent4">
                <a:tint val="50000"/>
                <a:hueOff val="9153400"/>
                <a:satOff val="45334"/>
                <a:lumOff val="164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Rectángulo 19"/>
          <p:cNvSpPr/>
          <p:nvPr/>
        </p:nvSpPr>
        <p:spPr>
          <a:xfrm>
            <a:off x="175354" y="3955770"/>
            <a:ext cx="1300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/>
              <a:t>Leyes Decretos  Resoluciones</a:t>
            </a:r>
            <a:endParaRPr lang="es-CO" sz="1800" b="1" dirty="0"/>
          </a:p>
        </p:txBody>
      </p:sp>
      <p:sp>
        <p:nvSpPr>
          <p:cNvPr id="21" name="Rectángulo 20"/>
          <p:cNvSpPr/>
          <p:nvPr/>
        </p:nvSpPr>
        <p:spPr>
          <a:xfrm>
            <a:off x="-36512" y="2641476"/>
            <a:ext cx="1479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b="1" dirty="0"/>
              <a:t>C. Nacional </a:t>
            </a:r>
          </a:p>
          <a:p>
            <a:pPr algn="r"/>
            <a:r>
              <a:rPr lang="es-CO" sz="1600" b="1" dirty="0"/>
              <a:t>Artículo 269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5496" y="1421198"/>
            <a:ext cx="1280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b="1" dirty="0"/>
              <a:t>C. Nacional: Artículo 209</a:t>
            </a:r>
            <a:endParaRPr lang="es-CO" sz="1800" b="1" dirty="0"/>
          </a:p>
        </p:txBody>
      </p:sp>
    </p:spTree>
    <p:extLst>
      <p:ext uri="{BB962C8B-B14F-4D97-AF65-F5344CB8AC3E}">
        <p14:creationId xmlns:p14="http://schemas.microsoft.com/office/powerpoint/2010/main" val="23448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1438214" y="-94828"/>
            <a:ext cx="7310250" cy="937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dirty="0"/>
              <a:t>Nivel Territorial CIC</a:t>
            </a:r>
            <a:br>
              <a:rPr lang="es-ES" sz="3600" dirty="0"/>
            </a:br>
            <a:r>
              <a:rPr lang="es-ES" sz="3600" dirty="0"/>
              <a:t>Entidades Reportantes y Omisas</a:t>
            </a:r>
            <a:endParaRPr lang="es-ES" altLang="es-ES" sz="3600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9308"/>
            <a:ext cx="903649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31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02"/>
          <a:stretch/>
        </p:blipFill>
        <p:spPr bwMode="auto">
          <a:xfrm>
            <a:off x="14738" y="0"/>
            <a:ext cx="5853405" cy="56909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lamada de flecha a la izquierda 3"/>
          <p:cNvSpPr/>
          <p:nvPr/>
        </p:nvSpPr>
        <p:spPr bwMode="auto">
          <a:xfrm>
            <a:off x="5868144" y="2209428"/>
            <a:ext cx="2987824" cy="2304256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CO" sz="2400" b="1" dirty="0"/>
          </a:p>
          <a:p>
            <a:pPr algn="ctr"/>
            <a:r>
              <a:rPr lang="es-CO" sz="2400" b="1" dirty="0"/>
              <a:t>Entidades Omisas por Centros de Consolidación 2015</a:t>
            </a:r>
          </a:p>
        </p:txBody>
      </p:sp>
    </p:spTree>
    <p:extLst>
      <p:ext uri="{BB962C8B-B14F-4D97-AF65-F5344CB8AC3E}">
        <p14:creationId xmlns:p14="http://schemas.microsoft.com/office/powerpoint/2010/main" val="38218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ángulo 81"/>
          <p:cNvSpPr/>
          <p:nvPr/>
        </p:nvSpPr>
        <p:spPr>
          <a:xfrm>
            <a:off x="5835279" y="1273324"/>
            <a:ext cx="305983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Número de Entidades Omisas por Departamento del Nivel Territorial a </a:t>
            </a:r>
          </a:p>
          <a:p>
            <a:pPr algn="ctr"/>
            <a:r>
              <a:rPr lang="es-CO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31/ 12 / 2015</a:t>
            </a:r>
            <a:r>
              <a:rPr lang="es-CO" sz="2500" dirty="0"/>
              <a:t> </a:t>
            </a: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6" t="91443" r="35923" b="1182"/>
          <a:stretch/>
        </p:blipFill>
        <p:spPr>
          <a:xfrm>
            <a:off x="5643223" y="3721596"/>
            <a:ext cx="3443943" cy="648072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09"/>
          <a:stretch/>
        </p:blipFill>
        <p:spPr>
          <a:xfrm>
            <a:off x="0" y="0"/>
            <a:ext cx="560601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150118" y="-95795"/>
            <a:ext cx="8742362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500" dirty="0"/>
              <a:t>Nivel Territorial CIC</a:t>
            </a:r>
            <a:br>
              <a:rPr lang="es-ES" sz="2500" dirty="0"/>
            </a:br>
            <a:r>
              <a:rPr lang="es-ES" sz="2500" dirty="0"/>
              <a:t>Calificación Promedio por Criterio </a:t>
            </a:r>
            <a:br>
              <a:rPr lang="es-ES" sz="2500" dirty="0"/>
            </a:br>
            <a:r>
              <a:rPr lang="es-ES" sz="2500" dirty="0"/>
              <a:t>de Control Interno Contable 2015</a:t>
            </a:r>
            <a:endParaRPr lang="es-ES" altLang="es-ES" sz="25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752338"/>
              </p:ext>
            </p:extLst>
          </p:nvPr>
        </p:nvGraphicFramePr>
        <p:xfrm>
          <a:off x="1043608" y="1048970"/>
          <a:ext cx="6912768" cy="4175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14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24128" y="4814490"/>
            <a:ext cx="3419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5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164364"/>
              </p:ext>
            </p:extLst>
          </p:nvPr>
        </p:nvGraphicFramePr>
        <p:xfrm>
          <a:off x="3791564" y="271144"/>
          <a:ext cx="5292080" cy="529562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292080">
                  <a:extLst>
                    <a:ext uri="{9D8B030D-6E8A-4147-A177-3AD203B41FA5}">
                      <a16:colId xmlns:a16="http://schemas.microsoft.com/office/drawing/2014/main" val="267364253"/>
                    </a:ext>
                  </a:extLst>
                </a:gridCol>
              </a:tblGrid>
              <a:tr h="22035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E.S.E. Hospital Departamental Reina Sofía de España - Lérida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56579"/>
                  </a:ext>
                </a:extLst>
              </a:tr>
              <a:tr h="250400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E.S.E. Hospital Civil Regional - Ipiales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946698"/>
                  </a:ext>
                </a:extLst>
              </a:tr>
              <a:tr h="240122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E.S.E. Hospital Local - Montelíbano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72024"/>
                  </a:ext>
                </a:extLst>
              </a:tr>
              <a:tr h="229846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E.S.E. Nuestra Señora de las Mercedes de Saladoblanco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45898"/>
                  </a:ext>
                </a:extLst>
              </a:tr>
              <a:tr h="22035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Instituto Municipal de Deporte y Recreación - Candelaria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57998"/>
                  </a:ext>
                </a:extLst>
              </a:tr>
              <a:tr h="252796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Centro Tecnológico de Cúcuta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001"/>
                  </a:ext>
                </a:extLst>
              </a:tr>
              <a:tr h="22035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Corporación para el Desarrollo y la Productividad de Bogotá Región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13050"/>
                  </a:ext>
                </a:extLst>
              </a:tr>
              <a:tr h="22035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Departamento del Huila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98435"/>
                  </a:ext>
                </a:extLst>
              </a:tr>
              <a:tr h="225610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Los Andes (Sotomayor)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76355"/>
                  </a:ext>
                </a:extLst>
              </a:tr>
              <a:tr h="17705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Tuluá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00811"/>
                  </a:ext>
                </a:extLst>
              </a:tr>
              <a:tr h="22035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Anapoima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38239"/>
                  </a:ext>
                </a:extLst>
              </a:tr>
              <a:tr h="22035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Saladoblanco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907796"/>
                  </a:ext>
                </a:extLst>
              </a:tr>
              <a:tr h="22035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Yacuanquer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655050"/>
                  </a:ext>
                </a:extLst>
              </a:tr>
              <a:tr h="22035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Neira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339589"/>
                  </a:ext>
                </a:extLst>
              </a:tr>
              <a:tr h="22035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Fondo de Vivienda de Interés Social - Santo Domingo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175708"/>
                  </a:ext>
                </a:extLst>
              </a:tr>
              <a:tr h="22527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E.S.P. Empresa de Servicios Públicos de La Paz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694430"/>
                  </a:ext>
                </a:extLst>
              </a:tr>
              <a:tr h="22035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E.S.P. Empresa de Servicios Públicos Domiciliarios - Sibaté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60485"/>
                  </a:ext>
                </a:extLst>
              </a:tr>
              <a:tr h="22035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E.S.P. Empresa de Acueducto, Alcantarillado y Aseo -Funza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54578"/>
                  </a:ext>
                </a:extLst>
              </a:tr>
              <a:tr h="22035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Telecomunicaciones S.A. E.S.P.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251941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Empresa Descentralizada Plaza de Mercado Cubierto - Socorro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45425"/>
                  </a:ext>
                </a:extLst>
              </a:tr>
              <a:tr h="248262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C.P.G.A Corpoagrocentro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784437"/>
                  </a:ext>
                </a:extLst>
              </a:tr>
              <a:tr h="248262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Terminal de Transportes de Ibagué S.A.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649649"/>
                  </a:ext>
                </a:extLst>
              </a:tr>
              <a:tr h="248262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Central de Abastecimientos del Valle del Cauca S.A.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97479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342296"/>
              </p:ext>
            </p:extLst>
          </p:nvPr>
        </p:nvGraphicFramePr>
        <p:xfrm>
          <a:off x="58387" y="2497461"/>
          <a:ext cx="3314954" cy="256052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{BDBED569-4797-4DF1-A0F4-6AAB3CD982D8}</a:tableStyleId>
              </a:tblPr>
              <a:tblGrid>
                <a:gridCol w="2258012">
                  <a:extLst>
                    <a:ext uri="{9D8B030D-6E8A-4147-A177-3AD203B41FA5}">
                      <a16:colId xmlns:a16="http://schemas.microsoft.com/office/drawing/2014/main" val="729309222"/>
                    </a:ext>
                  </a:extLst>
                </a:gridCol>
                <a:gridCol w="60053">
                  <a:extLst>
                    <a:ext uri="{9D8B030D-6E8A-4147-A177-3AD203B41FA5}">
                      <a16:colId xmlns:a16="http://schemas.microsoft.com/office/drawing/2014/main" val="3421108308"/>
                    </a:ext>
                  </a:extLst>
                </a:gridCol>
                <a:gridCol w="996889">
                  <a:extLst>
                    <a:ext uri="{9D8B030D-6E8A-4147-A177-3AD203B41FA5}">
                      <a16:colId xmlns:a16="http://schemas.microsoft.com/office/drawing/2014/main" val="2715479754"/>
                    </a:ext>
                  </a:extLst>
                </a:gridCol>
              </a:tblGrid>
              <a:tr h="5348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effectLst/>
                        </a:rPr>
                        <a:t>RANGOS E INTERPRETACIONES DE LAS CALIFICACIONES OBTENIDAS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844813"/>
                  </a:ext>
                </a:extLst>
              </a:tr>
              <a:tr h="3052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Valoración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Calificación</a:t>
                      </a:r>
                      <a:endParaRPr lang="es-CO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850306"/>
                  </a:ext>
                </a:extLst>
              </a:tr>
              <a:tr h="31556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effectLst/>
                        </a:rPr>
                        <a:t>No se cumple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 </a:t>
                      </a:r>
                      <a:endParaRPr lang="es-CO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1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791350"/>
                  </a:ext>
                </a:extLst>
              </a:tr>
              <a:tr h="4178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u="none" strike="noStrike" dirty="0">
                          <a:effectLst/>
                        </a:rPr>
                        <a:t>Se cumple insatisfactoriamente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2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858495"/>
                  </a:ext>
                </a:extLst>
              </a:tr>
              <a:tr h="31556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effectLst/>
                        </a:rPr>
                        <a:t>Se cumple aceptablemente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3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851289"/>
                  </a:ext>
                </a:extLst>
              </a:tr>
              <a:tr h="31556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effectLst/>
                        </a:rPr>
                        <a:t>Se cumple en alto grado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 </a:t>
                      </a:r>
                      <a:endParaRPr lang="es-CO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4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102701"/>
                  </a:ext>
                </a:extLst>
              </a:tr>
              <a:tr h="31556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effectLst/>
                        </a:rPr>
                        <a:t>Se cumple plenamente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5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92455"/>
                  </a:ext>
                </a:extLst>
              </a:tr>
            </a:tbl>
          </a:graphicData>
        </a:graphic>
      </p:graphicFrame>
      <p:sp>
        <p:nvSpPr>
          <p:cNvPr id="9" name="Abrir llave 8"/>
          <p:cNvSpPr/>
          <p:nvPr/>
        </p:nvSpPr>
        <p:spPr bwMode="auto">
          <a:xfrm>
            <a:off x="3433697" y="95945"/>
            <a:ext cx="377156" cy="5569867"/>
          </a:xfrm>
          <a:prstGeom prst="leftBrace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99592" y="-16955"/>
            <a:ext cx="20703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+mn-lt"/>
              </a:rPr>
              <a:t>Nivel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+mn-lt"/>
              </a:rPr>
              <a:t>Territorial</a:t>
            </a:r>
            <a:endParaRPr lang="es-CO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8 Título"/>
          <p:cNvSpPr txBox="1">
            <a:spLocks/>
          </p:cNvSpPr>
          <p:nvPr/>
        </p:nvSpPr>
        <p:spPr bwMode="auto">
          <a:xfrm>
            <a:off x="58387" y="1129308"/>
            <a:ext cx="3563888" cy="8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2400" kern="0" dirty="0">
                <a:solidFill>
                  <a:schemeClr val="tx1"/>
                </a:solidFill>
              </a:rPr>
              <a:t>Entidades con mayores autocalificaciones de CIC 2015</a:t>
            </a:r>
            <a:endParaRPr lang="es-ES" altLang="es-E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24128" y="4814490"/>
            <a:ext cx="3419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5400" dirty="0"/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705711" y="-122282"/>
            <a:ext cx="7950273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/>
              <a:t>Nivel Territorial</a:t>
            </a:r>
            <a:br>
              <a:rPr lang="es-ES" dirty="0"/>
            </a:br>
            <a:r>
              <a:rPr lang="es-ES" sz="2800" dirty="0"/>
              <a:t>Las quince entidades con la calificación más baja</a:t>
            </a:r>
            <a:endParaRPr lang="es-ES" altLang="es-ES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469684"/>
              </p:ext>
            </p:extLst>
          </p:nvPr>
        </p:nvGraphicFramePr>
        <p:xfrm>
          <a:off x="35496" y="1238637"/>
          <a:ext cx="4680520" cy="44579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77473">
                  <a:extLst>
                    <a:ext uri="{9D8B030D-6E8A-4147-A177-3AD203B41FA5}">
                      <a16:colId xmlns:a16="http://schemas.microsoft.com/office/drawing/2014/main" val="1384207940"/>
                    </a:ext>
                  </a:extLst>
                </a:gridCol>
                <a:gridCol w="503047">
                  <a:extLst>
                    <a:ext uri="{9D8B030D-6E8A-4147-A177-3AD203B41FA5}">
                      <a16:colId xmlns:a16="http://schemas.microsoft.com/office/drawing/2014/main" val="1488270703"/>
                    </a:ext>
                  </a:extLst>
                </a:gridCol>
              </a:tblGrid>
              <a:tr h="47590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Empresa Comercial y de Servicios Integrados de Funza - En Liquidación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19215"/>
                  </a:ext>
                </a:extLst>
              </a:tr>
              <a:tr h="28505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Mercados de Armenia S.A. - En Liquidación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78605"/>
                  </a:ext>
                </a:extLst>
              </a:tr>
              <a:tr h="28505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E.P.S. Selvasalud S.A.- En Liquidación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417003"/>
                  </a:ext>
                </a:extLst>
              </a:tr>
              <a:tr h="28505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Francisco Pizarro (Salahonda)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86386"/>
                  </a:ext>
                </a:extLst>
              </a:tr>
              <a:tr h="28505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Carmen del Darién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708202"/>
                  </a:ext>
                </a:extLst>
              </a:tr>
              <a:tr h="28505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Calima del Darién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02933"/>
                  </a:ext>
                </a:extLst>
              </a:tr>
              <a:tr h="28505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E.S.E. Hospital San Andrés - Tumaco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484688"/>
                  </a:ext>
                </a:extLst>
              </a:tr>
              <a:tr h="47590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Asociación de Municipios Corporación Agencia para el Desarrollo de los Municipios de la Región de Bosques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20071"/>
                  </a:ext>
                </a:extLst>
              </a:tr>
              <a:tr h="25654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Medio Atrato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72927"/>
                  </a:ext>
                </a:extLst>
              </a:tr>
              <a:tr h="25654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Guapí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72913"/>
                  </a:ext>
                </a:extLst>
              </a:tr>
              <a:tr h="25654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Yacopí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853905"/>
                  </a:ext>
                </a:extLst>
              </a:tr>
              <a:tr h="25654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Puerto Asís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60259"/>
                  </a:ext>
                </a:extLst>
              </a:tr>
              <a:tr h="25654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Santa Catalina - Bolívar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93040"/>
                  </a:ext>
                </a:extLst>
              </a:tr>
              <a:tr h="25654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Instituto Municipal de Deporte y Recreación de Mitú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430788"/>
                  </a:ext>
                </a:extLst>
              </a:tr>
              <a:tr h="25654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Agustín Codazzi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991676"/>
                  </a:ext>
                </a:extLst>
              </a:tr>
            </a:tbl>
          </a:graphicData>
        </a:graphic>
      </p:graphicFrame>
      <p:sp>
        <p:nvSpPr>
          <p:cNvPr id="7" name="Abrir llave 6"/>
          <p:cNvSpPr/>
          <p:nvPr/>
        </p:nvSpPr>
        <p:spPr bwMode="auto">
          <a:xfrm rot="10800000">
            <a:off x="4793077" y="1135833"/>
            <a:ext cx="377157" cy="4529978"/>
          </a:xfrm>
          <a:prstGeom prst="leftBrace">
            <a:avLst>
              <a:gd name="adj1" fmla="val 0"/>
              <a:gd name="adj2" fmla="val 47353"/>
            </a:avLst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650745"/>
              </p:ext>
            </p:extLst>
          </p:nvPr>
        </p:nvGraphicFramePr>
        <p:xfrm>
          <a:off x="5326039" y="2497460"/>
          <a:ext cx="3707100" cy="29574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19849">
                  <a:extLst>
                    <a:ext uri="{9D8B030D-6E8A-4147-A177-3AD203B41FA5}">
                      <a16:colId xmlns:a16="http://schemas.microsoft.com/office/drawing/2014/main" val="664774815"/>
                    </a:ext>
                  </a:extLst>
                </a:gridCol>
                <a:gridCol w="67402">
                  <a:extLst>
                    <a:ext uri="{9D8B030D-6E8A-4147-A177-3AD203B41FA5}">
                      <a16:colId xmlns:a16="http://schemas.microsoft.com/office/drawing/2014/main" val="3828375288"/>
                    </a:ext>
                  </a:extLst>
                </a:gridCol>
                <a:gridCol w="1819849">
                  <a:extLst>
                    <a:ext uri="{9D8B030D-6E8A-4147-A177-3AD203B41FA5}">
                      <a16:colId xmlns:a16="http://schemas.microsoft.com/office/drawing/2014/main" val="2110246816"/>
                    </a:ext>
                  </a:extLst>
                </a:gridCol>
              </a:tblGrid>
              <a:tr h="66068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RANGOS DE INTERPRETACIÓN DE</a:t>
                      </a:r>
                    </a:p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 LOS RESULTADOS OBTENIDOS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97530"/>
                  </a:ext>
                </a:extLst>
              </a:tr>
              <a:tr h="4176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Criterio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>
                          <a:effectLst/>
                        </a:rPr>
                        <a:t> </a:t>
                      </a:r>
                      <a:endParaRPr lang="es-CO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Rango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051951"/>
                  </a:ext>
                </a:extLst>
              </a:tr>
              <a:tr h="5006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u="none" strike="noStrike" dirty="0">
                          <a:effectLst/>
                        </a:rPr>
                        <a:t>Adecuado</a:t>
                      </a:r>
                      <a:endParaRPr lang="es-CO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4,0 - 5,0</a:t>
                      </a:r>
                      <a:br>
                        <a:rPr lang="es-CO" sz="1400" b="1" u="none" strike="noStrike" dirty="0">
                          <a:effectLst/>
                        </a:rPr>
                      </a:br>
                      <a:r>
                        <a:rPr lang="es-CO" sz="1400" b="1" u="none" strike="noStrike" dirty="0">
                          <a:effectLst/>
                        </a:rPr>
                        <a:t>(No incluye el 4,0)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09733"/>
                  </a:ext>
                </a:extLst>
              </a:tr>
              <a:tr h="5006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u="none" strike="noStrike" dirty="0">
                          <a:effectLst/>
                        </a:rPr>
                        <a:t>Satisfactorio</a:t>
                      </a:r>
                      <a:endParaRPr lang="es-CO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3,0 - 4,0</a:t>
                      </a:r>
                      <a:br>
                        <a:rPr lang="es-CO" sz="1400" b="1" u="none" strike="noStrike" dirty="0">
                          <a:effectLst/>
                        </a:rPr>
                      </a:br>
                      <a:r>
                        <a:rPr lang="es-CO" sz="1400" b="1" u="none" strike="noStrike" dirty="0">
                          <a:effectLst/>
                        </a:rPr>
                        <a:t>(No incluye el 3,0)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38434"/>
                  </a:ext>
                </a:extLst>
              </a:tr>
              <a:tr h="5006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u="none" strike="noStrike" dirty="0">
                          <a:effectLst/>
                        </a:rPr>
                        <a:t>Deficiente</a:t>
                      </a:r>
                      <a:endParaRPr lang="es-CO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2,0 - 3,0</a:t>
                      </a:r>
                      <a:br>
                        <a:rPr lang="es-CO" sz="1400" b="1" u="none" strike="noStrike" dirty="0">
                          <a:effectLst/>
                        </a:rPr>
                      </a:br>
                      <a:r>
                        <a:rPr lang="es-CO" sz="1400" b="1" u="none" strike="noStrike" dirty="0">
                          <a:effectLst/>
                        </a:rPr>
                        <a:t>(No incluye el 2,0)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511963"/>
                  </a:ext>
                </a:extLst>
              </a:tr>
              <a:tr h="37717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u="none" strike="noStrike" dirty="0">
                          <a:effectLst/>
                        </a:rPr>
                        <a:t>Inadecuado</a:t>
                      </a:r>
                      <a:endParaRPr lang="es-CO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1,0 - 2,0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55608"/>
                  </a:ext>
                </a:extLst>
              </a:tr>
            </a:tbl>
          </a:graphicData>
        </a:graphic>
      </p:graphicFrame>
      <p:sp>
        <p:nvSpPr>
          <p:cNvPr id="11" name="8 Título"/>
          <p:cNvSpPr txBox="1">
            <a:spLocks/>
          </p:cNvSpPr>
          <p:nvPr/>
        </p:nvSpPr>
        <p:spPr bwMode="auto">
          <a:xfrm>
            <a:off x="5281123" y="1129308"/>
            <a:ext cx="3563888" cy="123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2400" kern="0" dirty="0">
                <a:solidFill>
                  <a:schemeClr val="tx1"/>
                </a:solidFill>
              </a:rPr>
              <a:t>Entidades con menor </a:t>
            </a:r>
            <a:r>
              <a:rPr lang="es-ES" sz="2400" kern="0" dirty="0" err="1">
                <a:solidFill>
                  <a:schemeClr val="tx1"/>
                </a:solidFill>
              </a:rPr>
              <a:t>autocalificación</a:t>
            </a:r>
            <a:r>
              <a:rPr lang="es-ES" sz="2400" kern="0" dirty="0">
                <a:solidFill>
                  <a:schemeClr val="tx1"/>
                </a:solidFill>
              </a:rPr>
              <a:t> en el CIC 2015</a:t>
            </a:r>
            <a:endParaRPr lang="es-ES" altLang="es-E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6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25245B-3458-40EC-B728-2410E5716474}" type="slidenum">
              <a:rPr lang="es-ES_tradnl" smtClean="0"/>
              <a:pPr>
                <a:defRPr/>
              </a:pPr>
              <a:t>26</a:t>
            </a:fld>
            <a:endParaRPr lang="es-ES_tradnl" dirty="0"/>
          </a:p>
        </p:txBody>
      </p:sp>
      <p:sp>
        <p:nvSpPr>
          <p:cNvPr id="6" name="8 Título"/>
          <p:cNvSpPr>
            <a:spLocks noGrp="1"/>
          </p:cNvSpPr>
          <p:nvPr>
            <p:ph type="ctrTitle"/>
          </p:nvPr>
        </p:nvSpPr>
        <p:spPr bwMode="auto">
          <a:xfrm>
            <a:off x="611560" y="-41904"/>
            <a:ext cx="7644763" cy="12009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333" dirty="0"/>
              <a:t>Nivel Territorial CIC</a:t>
            </a:r>
            <a:br>
              <a:rPr lang="es-ES" sz="3333" dirty="0"/>
            </a:br>
            <a:r>
              <a:rPr lang="es-ES" sz="3333" dirty="0"/>
              <a:t>Calificación Promedio por Grupo CIC 2015</a:t>
            </a:r>
            <a:endParaRPr lang="es-ES" altLang="es-ES" sz="3333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67" b="74958"/>
          <a:stretch/>
        </p:blipFill>
        <p:spPr>
          <a:xfrm>
            <a:off x="611560" y="1201316"/>
            <a:ext cx="813690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62292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25245B-3458-40EC-B728-2410E5716474}" type="slidenum">
              <a:rPr lang="es-ES_tradnl" smtClean="0"/>
              <a:pPr>
                <a:defRPr/>
              </a:pPr>
              <a:t>27</a:t>
            </a:fld>
            <a:endParaRPr lang="es-ES_tradnl" dirty="0"/>
          </a:p>
        </p:txBody>
      </p:sp>
      <p:sp>
        <p:nvSpPr>
          <p:cNvPr id="6" name="8 Título"/>
          <p:cNvSpPr>
            <a:spLocks noGrp="1"/>
          </p:cNvSpPr>
          <p:nvPr>
            <p:ph type="ctrTitle"/>
          </p:nvPr>
        </p:nvSpPr>
        <p:spPr bwMode="auto">
          <a:xfrm>
            <a:off x="611560" y="-41904"/>
            <a:ext cx="7644763" cy="12009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333" dirty="0"/>
              <a:t>Nivel Territorial CIC</a:t>
            </a:r>
            <a:br>
              <a:rPr lang="es-ES" sz="3333" dirty="0"/>
            </a:br>
            <a:r>
              <a:rPr lang="es-ES" sz="3333" dirty="0"/>
              <a:t>Calificación Promedio por Grupo CIC 2015</a:t>
            </a:r>
            <a:endParaRPr lang="es-ES" altLang="es-ES" sz="3333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333" b="49916"/>
          <a:stretch/>
        </p:blipFill>
        <p:spPr>
          <a:xfrm>
            <a:off x="134924" y="1159035"/>
            <a:ext cx="8883983" cy="39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47727"/>
      </p:ext>
    </p:extLst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25245B-3458-40EC-B728-2410E5716474}" type="slidenum">
              <a:rPr lang="es-ES_tradnl" smtClean="0"/>
              <a:pPr>
                <a:defRPr/>
              </a:pPr>
              <a:t>28</a:t>
            </a:fld>
            <a:endParaRPr lang="es-ES_tradnl" dirty="0"/>
          </a:p>
        </p:txBody>
      </p:sp>
      <p:sp>
        <p:nvSpPr>
          <p:cNvPr id="6" name="8 Título"/>
          <p:cNvSpPr>
            <a:spLocks noGrp="1"/>
          </p:cNvSpPr>
          <p:nvPr>
            <p:ph type="ctrTitle"/>
          </p:nvPr>
        </p:nvSpPr>
        <p:spPr bwMode="auto">
          <a:xfrm>
            <a:off x="611560" y="-41904"/>
            <a:ext cx="7644763" cy="12009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333" dirty="0"/>
              <a:t>Nivel Territorial CIC</a:t>
            </a:r>
            <a:br>
              <a:rPr lang="es-ES" sz="3333" dirty="0"/>
            </a:br>
            <a:r>
              <a:rPr lang="es-ES" sz="3333" dirty="0"/>
              <a:t>Calificación Promedio por Grupo CIC 2015</a:t>
            </a:r>
            <a:endParaRPr lang="es-ES" altLang="es-ES" sz="3333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84" r="33333"/>
          <a:stretch/>
        </p:blipFill>
        <p:spPr>
          <a:xfrm>
            <a:off x="251520" y="1126171"/>
            <a:ext cx="8773049" cy="402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99331"/>
      </p:ext>
    </p:extLst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25245B-3458-40EC-B728-2410E5716474}" type="slidenum">
              <a:rPr lang="es-ES_tradnl" smtClean="0"/>
              <a:pPr>
                <a:defRPr/>
              </a:pPr>
              <a:t>29</a:t>
            </a:fld>
            <a:endParaRPr lang="es-ES_tradnl" dirty="0"/>
          </a:p>
        </p:txBody>
      </p:sp>
      <p:sp>
        <p:nvSpPr>
          <p:cNvPr id="6" name="8 Título"/>
          <p:cNvSpPr>
            <a:spLocks noGrp="1"/>
          </p:cNvSpPr>
          <p:nvPr>
            <p:ph type="ctrTitle"/>
          </p:nvPr>
        </p:nvSpPr>
        <p:spPr bwMode="auto">
          <a:xfrm>
            <a:off x="611560" y="-41904"/>
            <a:ext cx="7644763" cy="12009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333" dirty="0"/>
              <a:t>Nivel Territorial CIC</a:t>
            </a:r>
            <a:br>
              <a:rPr lang="es-ES" sz="3333" dirty="0"/>
            </a:br>
            <a:r>
              <a:rPr lang="es-ES" sz="3333" dirty="0"/>
              <a:t>Calificación Promedio por Grupo CIC 2015</a:t>
            </a:r>
            <a:endParaRPr lang="es-ES" altLang="es-ES" sz="3333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67" t="50000" b="24759"/>
          <a:stretch/>
        </p:blipFill>
        <p:spPr>
          <a:xfrm>
            <a:off x="1043608" y="3444677"/>
            <a:ext cx="4533629" cy="22703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67" t="25042" b="50188"/>
          <a:stretch/>
        </p:blipFill>
        <p:spPr>
          <a:xfrm>
            <a:off x="125412" y="1173127"/>
            <a:ext cx="4230564" cy="22005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67" t="75172"/>
          <a:stretch/>
        </p:blipFill>
        <p:spPr>
          <a:xfrm>
            <a:off x="4427984" y="1177764"/>
            <a:ext cx="4536504" cy="22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68178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 txBox="1">
            <a:spLocks/>
          </p:cNvSpPr>
          <p:nvPr/>
        </p:nvSpPr>
        <p:spPr bwMode="auto">
          <a:xfrm>
            <a:off x="441792" y="3381623"/>
            <a:ext cx="725489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5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es-CO" sz="2000" kern="0" dirty="0"/>
          </a:p>
        </p:txBody>
      </p:sp>
      <p:sp>
        <p:nvSpPr>
          <p:cNvPr id="43" name="10 Rectángulo"/>
          <p:cNvSpPr/>
          <p:nvPr/>
        </p:nvSpPr>
        <p:spPr>
          <a:xfrm>
            <a:off x="-36512" y="26409"/>
            <a:ext cx="9165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Modelo Estándar de Control Interno MECI (Decreto 943/2014)</a:t>
            </a:r>
          </a:p>
        </p:txBody>
      </p:sp>
      <p:sp>
        <p:nvSpPr>
          <p:cNvPr id="44" name="1 Título"/>
          <p:cNvSpPr txBox="1">
            <a:spLocks/>
          </p:cNvSpPr>
          <p:nvPr/>
        </p:nvSpPr>
        <p:spPr>
          <a:xfrm>
            <a:off x="251520" y="493636"/>
            <a:ext cx="9001000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ES" sz="2800" kern="0" dirty="0"/>
              <a:t> y Convergencia Contable </a:t>
            </a:r>
            <a:br>
              <a:rPr lang="es-ES" sz="2800" kern="0" dirty="0"/>
            </a:br>
            <a:endParaRPr lang="es-CO" sz="2800" kern="0" dirty="0"/>
          </a:p>
        </p:txBody>
      </p:sp>
      <p:pic>
        <p:nvPicPr>
          <p:cNvPr id="46" name="Picture 132" descr="F:\MECI CORREGID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8" y="2014515"/>
            <a:ext cx="3342714" cy="285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849388"/>
            <a:ext cx="3636403" cy="352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Rectángulo"/>
          <p:cNvSpPr/>
          <p:nvPr/>
        </p:nvSpPr>
        <p:spPr bwMode="auto">
          <a:xfrm>
            <a:off x="6732240" y="3817505"/>
            <a:ext cx="1739926" cy="4081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  <a:r>
              <a:rPr kumimoji="0" lang="es-CO" sz="1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NICSP</a:t>
            </a:r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1" y="1138810"/>
            <a:ext cx="3116774" cy="854593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rgbClr val="809EC2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http://www.enciclopediacolombiana.com/enciclopediacolombiana/departamentos/mapa_colombia_jp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477" y="1511143"/>
            <a:ext cx="2560287" cy="357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36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25245B-3458-40EC-B728-2410E5716474}" type="slidenum">
              <a:rPr lang="es-ES_tradnl" smtClean="0"/>
              <a:pPr>
                <a:defRPr/>
              </a:pPr>
              <a:t>30</a:t>
            </a:fld>
            <a:endParaRPr lang="es-ES_tradnl" dirty="0"/>
          </a:p>
        </p:txBody>
      </p:sp>
      <p:sp>
        <p:nvSpPr>
          <p:cNvPr id="7" name="8 Título"/>
          <p:cNvSpPr txBox="1">
            <a:spLocks/>
          </p:cNvSpPr>
          <p:nvPr/>
        </p:nvSpPr>
        <p:spPr bwMode="auto">
          <a:xfrm>
            <a:off x="887677" y="-22820"/>
            <a:ext cx="7285302" cy="90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kern="0" dirty="0"/>
              <a:t>Calificación Gobernaciones</a:t>
            </a:r>
            <a:br>
              <a:rPr lang="es-ES" kern="0" dirty="0"/>
            </a:br>
            <a:r>
              <a:rPr lang="es-ES" kern="0" dirty="0"/>
              <a:t>Control Interno Contable 2015</a:t>
            </a:r>
            <a:endParaRPr lang="es-ES" altLang="es-ES" kern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1129308"/>
            <a:ext cx="9000999" cy="4528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099808"/>
      </p:ext>
    </p:extLst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25245B-3458-40EC-B728-2410E5716474}" type="slidenum">
              <a:rPr lang="es-ES_tradnl" smtClean="0"/>
              <a:pPr>
                <a:defRPr/>
              </a:pPr>
              <a:t>31</a:t>
            </a:fld>
            <a:endParaRPr lang="es-ES_tradnl" dirty="0"/>
          </a:p>
        </p:txBody>
      </p:sp>
      <p:sp>
        <p:nvSpPr>
          <p:cNvPr id="7" name="8 Título"/>
          <p:cNvSpPr txBox="1">
            <a:spLocks/>
          </p:cNvSpPr>
          <p:nvPr/>
        </p:nvSpPr>
        <p:spPr bwMode="auto">
          <a:xfrm>
            <a:off x="887677" y="-22820"/>
            <a:ext cx="7285302" cy="90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kern="0" dirty="0"/>
              <a:t>Calificación Promedio Capitales</a:t>
            </a:r>
            <a:br>
              <a:rPr lang="es-ES" kern="0" dirty="0"/>
            </a:br>
            <a:r>
              <a:rPr lang="es-ES" kern="0" dirty="0"/>
              <a:t>Control Interno Contable 2015</a:t>
            </a:r>
            <a:endParaRPr lang="es-ES" altLang="es-ES" kern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17307"/>
            <a:ext cx="9000999" cy="454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672137"/>
      </p:ext>
    </p:extLst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25245B-3458-40EC-B728-2410E5716474}" type="slidenum">
              <a:rPr lang="es-ES_tradnl" smtClean="0"/>
              <a:pPr>
                <a:defRPr/>
              </a:pPr>
              <a:t>32</a:t>
            </a:fld>
            <a:endParaRPr lang="es-ES_tradnl" dirty="0"/>
          </a:p>
        </p:txBody>
      </p:sp>
      <p:sp>
        <p:nvSpPr>
          <p:cNvPr id="6" name="8 Título"/>
          <p:cNvSpPr>
            <a:spLocks noGrp="1"/>
          </p:cNvSpPr>
          <p:nvPr>
            <p:ph type="ctrTitle"/>
          </p:nvPr>
        </p:nvSpPr>
        <p:spPr bwMode="auto">
          <a:xfrm>
            <a:off x="887677" y="156394"/>
            <a:ext cx="7285302" cy="9009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500" dirty="0"/>
              <a:t>Calificación Promedio por Categorías de Municipios</a:t>
            </a:r>
            <a:br>
              <a:rPr lang="es-ES" sz="2500" dirty="0"/>
            </a:br>
            <a:r>
              <a:rPr lang="es-ES" sz="2500" dirty="0"/>
              <a:t>Control Interno Contable 2015</a:t>
            </a:r>
            <a:endParaRPr lang="es-ES" altLang="es-ES" sz="25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" y="1132805"/>
            <a:ext cx="8911083" cy="452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091722"/>
      </p:ext>
    </p:extLst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24128" y="4814490"/>
            <a:ext cx="3419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5400" dirty="0"/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1547664" y="1849388"/>
            <a:ext cx="6192688" cy="2592288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5400" dirty="0">
                <a:solidFill>
                  <a:schemeClr val="tx1"/>
                </a:solidFill>
              </a:rPr>
              <a:t>Análisis de la valoración cualitativa</a:t>
            </a:r>
            <a:endParaRPr lang="es-ES" altLang="es-E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24128" y="4814490"/>
            <a:ext cx="3419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5400" dirty="0"/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137720" y="265212"/>
            <a:ext cx="8742362" cy="5770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/>
              <a:t>Análisis de la valoración cualitativa</a:t>
            </a:r>
            <a:endParaRPr lang="es-ES" altLang="es-ES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231495"/>
              </p:ext>
            </p:extLst>
          </p:nvPr>
        </p:nvGraphicFramePr>
        <p:xfrm>
          <a:off x="251521" y="1118748"/>
          <a:ext cx="5184575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207674" y="4475936"/>
            <a:ext cx="36724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Total muestra: 314 entidades</a:t>
            </a:r>
          </a:p>
          <a:p>
            <a:r>
              <a:rPr lang="es-CO" dirty="0"/>
              <a:t>Total Frecuencia: 668</a:t>
            </a:r>
          </a:p>
        </p:txBody>
      </p:sp>
    </p:spTree>
    <p:extLst>
      <p:ext uri="{BB962C8B-B14F-4D97-AF65-F5344CB8AC3E}">
        <p14:creationId xmlns:p14="http://schemas.microsoft.com/office/powerpoint/2010/main" val="24386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24128" y="4814490"/>
            <a:ext cx="3419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5400" dirty="0"/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150118" y="192237"/>
            <a:ext cx="8742362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/>
              <a:t>Análisis de la valoración cualitativa</a:t>
            </a:r>
            <a:endParaRPr lang="es-ES" altLang="es-ES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785834"/>
              </p:ext>
            </p:extLst>
          </p:nvPr>
        </p:nvGraphicFramePr>
        <p:xfrm>
          <a:off x="-347287" y="1118748"/>
          <a:ext cx="633670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580112" y="4831669"/>
            <a:ext cx="34474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Total muestra: 314 entidades</a:t>
            </a:r>
          </a:p>
          <a:p>
            <a:r>
              <a:rPr lang="es-CO" dirty="0"/>
              <a:t>Total Frecuencia: 486</a:t>
            </a:r>
          </a:p>
        </p:txBody>
      </p:sp>
    </p:spTree>
    <p:extLst>
      <p:ext uri="{BB962C8B-B14F-4D97-AF65-F5344CB8AC3E}">
        <p14:creationId xmlns:p14="http://schemas.microsoft.com/office/powerpoint/2010/main" val="35995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24128" y="4814490"/>
            <a:ext cx="3419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5400" dirty="0"/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150118" y="192237"/>
            <a:ext cx="8742362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/>
              <a:t>Análisis de la valoración cualitativa</a:t>
            </a:r>
            <a:endParaRPr lang="es-ES" altLang="es-ES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907761"/>
              </p:ext>
            </p:extLst>
          </p:nvPr>
        </p:nvGraphicFramePr>
        <p:xfrm>
          <a:off x="-108520" y="1118748"/>
          <a:ext cx="633670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818879" y="4831669"/>
            <a:ext cx="34474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Total muestra: 314 entidades</a:t>
            </a:r>
          </a:p>
          <a:p>
            <a:r>
              <a:rPr lang="es-CO" dirty="0"/>
              <a:t>Total Frecuencia: 391</a:t>
            </a:r>
          </a:p>
        </p:txBody>
      </p:sp>
    </p:spTree>
    <p:extLst>
      <p:ext uri="{BB962C8B-B14F-4D97-AF65-F5344CB8AC3E}">
        <p14:creationId xmlns:p14="http://schemas.microsoft.com/office/powerpoint/2010/main" val="20245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24128" y="4814490"/>
            <a:ext cx="3419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5400" dirty="0"/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150118" y="192237"/>
            <a:ext cx="8742362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/>
              <a:t>Análisis de la valoración cualitativa</a:t>
            </a:r>
            <a:endParaRPr lang="es-ES" altLang="es-ES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703850"/>
              </p:ext>
            </p:extLst>
          </p:nvPr>
        </p:nvGraphicFramePr>
        <p:xfrm>
          <a:off x="179312" y="1139645"/>
          <a:ext cx="7182544" cy="412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901774" y="4860887"/>
            <a:ext cx="33507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Total muestra: 314 entidades</a:t>
            </a:r>
          </a:p>
          <a:p>
            <a:r>
              <a:rPr lang="es-CO" dirty="0"/>
              <a:t>Total Frecuencia: 1055</a:t>
            </a:r>
          </a:p>
        </p:txBody>
      </p:sp>
    </p:spTree>
    <p:extLst>
      <p:ext uri="{BB962C8B-B14F-4D97-AF65-F5344CB8AC3E}">
        <p14:creationId xmlns:p14="http://schemas.microsoft.com/office/powerpoint/2010/main" val="35755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712100" y="121196"/>
            <a:ext cx="7850187" cy="1020763"/>
          </a:xfrm>
        </p:spPr>
        <p:txBody>
          <a:bodyPr/>
          <a:lstStyle/>
          <a:p>
            <a:pPr algn="ctr">
              <a:defRPr/>
            </a:pPr>
            <a:r>
              <a:rPr lang="es-CO" dirty="0">
                <a:solidFill>
                  <a:schemeClr val="tx1"/>
                </a:solidFill>
              </a:rPr>
              <a:t>EL CONTROL INTERNO CONTABLE  EN EL CONTEXTO DE LA NUEVA REGULACIÓN CONTABLE PÚBLICA</a:t>
            </a:r>
            <a:br>
              <a:rPr lang="es-CO" dirty="0">
                <a:solidFill>
                  <a:schemeClr val="tx1"/>
                </a:solidFill>
              </a:rPr>
            </a:b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6" name="17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209428"/>
            <a:ext cx="324036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209428"/>
            <a:ext cx="5868144" cy="35055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285659"/>
            <a:ext cx="1872208" cy="3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8 Título"/>
          <p:cNvSpPr>
            <a:spLocks noGrp="1"/>
          </p:cNvSpPr>
          <p:nvPr>
            <p:ph type="ctrTitle"/>
          </p:nvPr>
        </p:nvSpPr>
        <p:spPr bwMode="auto">
          <a:xfrm>
            <a:off x="150813" y="117782"/>
            <a:ext cx="8742362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/>
              <a:t>ANTECEDENTES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07504" y="985292"/>
            <a:ext cx="9001000" cy="560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CO" sz="2600" b="1" dirty="0"/>
              <a:t>Cambios en la Regulación Contable</a:t>
            </a:r>
          </a:p>
          <a:p>
            <a:pPr marL="342900" indent="-342900">
              <a:buFont typeface="Wingdings" pitchFamily="2" charset="2"/>
              <a:buChar char="Ø"/>
            </a:pPr>
            <a:endParaRPr lang="es-CO" sz="2600" b="1" dirty="0"/>
          </a:p>
          <a:p>
            <a:pPr marL="1714500" lvl="3" indent="-342900">
              <a:buFont typeface="Wingdings" pitchFamily="2" charset="2"/>
              <a:buChar char="ü"/>
            </a:pPr>
            <a:r>
              <a:rPr lang="es-CO" sz="2600" b="1" dirty="0"/>
              <a:t>Nuevos Marcos Normativos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s-CO" sz="2600" b="1" dirty="0"/>
              <a:t>Revisión del Proceso Contable</a:t>
            </a:r>
          </a:p>
          <a:p>
            <a:pPr marL="1714500" lvl="3" indent="-342900">
              <a:buFont typeface="Wingdings" pitchFamily="2" charset="2"/>
              <a:buChar char="Ø"/>
            </a:pPr>
            <a:endParaRPr lang="es-CO" sz="26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s-CO" sz="2600" b="1" dirty="0"/>
              <a:t> Actualización del Manual Técnico del MECI 2014</a:t>
            </a:r>
          </a:p>
          <a:p>
            <a:pPr marL="342900" indent="-342900">
              <a:buFont typeface="Wingdings" pitchFamily="2" charset="2"/>
              <a:buChar char="Ø"/>
            </a:pPr>
            <a:endParaRPr lang="es-CO" sz="2600" b="1" dirty="0"/>
          </a:p>
          <a:p>
            <a:pPr marL="342900" indent="-342900" algn="just"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es-CO" sz="2600" b="1" dirty="0"/>
              <a:t>Rendición de Cuentas. </a:t>
            </a:r>
            <a:r>
              <a:rPr lang="en-GB" altLang="es-CO" sz="2600" b="1" dirty="0" err="1"/>
              <a:t>Contabilidad</a:t>
            </a:r>
            <a:r>
              <a:rPr lang="en-GB" altLang="es-CO" sz="2600" b="1" dirty="0"/>
              <a:t> para el </a:t>
            </a:r>
            <a:r>
              <a:rPr lang="en-GB" altLang="es-CO" sz="2600" b="1" u="sng" dirty="0" err="1"/>
              <a:t>Buen</a:t>
            </a:r>
            <a:r>
              <a:rPr lang="en-GB" altLang="es-CO" sz="2600" b="1" u="sng" dirty="0"/>
              <a:t> </a:t>
            </a:r>
            <a:r>
              <a:rPr lang="en-GB" altLang="es-CO" sz="2600" b="1" u="sng" dirty="0" err="1"/>
              <a:t>Gobierno</a:t>
            </a:r>
            <a:r>
              <a:rPr lang="en-GB" altLang="es-CO" sz="2600" b="1" dirty="0"/>
              <a:t> de las </a:t>
            </a:r>
            <a:r>
              <a:rPr lang="en-GB" altLang="es-CO" sz="2600" b="1" dirty="0" err="1"/>
              <a:t>organizaciones</a:t>
            </a:r>
            <a:r>
              <a:rPr lang="en-GB" altLang="es-CO" sz="2600" b="1" dirty="0"/>
              <a:t>. </a:t>
            </a:r>
            <a:r>
              <a:rPr lang="en-GB" altLang="es-CO" sz="2600" b="1" dirty="0" err="1"/>
              <a:t>Adecuación</a:t>
            </a:r>
            <a:r>
              <a:rPr lang="en-GB" altLang="es-CO" sz="2600" b="1" dirty="0"/>
              <a:t> de la </a:t>
            </a:r>
            <a:r>
              <a:rPr lang="en-GB" altLang="es-CO" sz="2600" b="1" dirty="0" err="1"/>
              <a:t>Contabilidad</a:t>
            </a:r>
            <a:r>
              <a:rPr lang="en-GB" altLang="es-CO" sz="2600" b="1" dirty="0"/>
              <a:t> </a:t>
            </a:r>
            <a:r>
              <a:rPr lang="en-GB" altLang="es-CO" sz="2600" b="1" dirty="0" err="1"/>
              <a:t>Pública</a:t>
            </a:r>
            <a:r>
              <a:rPr lang="en-GB" altLang="es-CO" sz="2600" b="1" dirty="0"/>
              <a:t> a un </a:t>
            </a:r>
            <a:r>
              <a:rPr lang="en-GB" altLang="es-CO" sz="2600" b="1" u="sng" dirty="0" err="1"/>
              <a:t>nuevo</a:t>
            </a:r>
            <a:r>
              <a:rPr lang="en-GB" altLang="es-CO" sz="2600" b="1" u="sng" dirty="0"/>
              <a:t> </a:t>
            </a:r>
            <a:r>
              <a:rPr lang="en-GB" altLang="es-CO" sz="2600" b="1" u="sng" dirty="0" err="1"/>
              <a:t>concepto</a:t>
            </a:r>
            <a:r>
              <a:rPr lang="en-GB" altLang="es-CO" sz="2600" b="1" u="sng" dirty="0"/>
              <a:t> de </a:t>
            </a:r>
            <a:r>
              <a:rPr lang="en-GB" altLang="es-CO" sz="2600" b="1" u="sng" dirty="0" err="1"/>
              <a:t>Rendición</a:t>
            </a:r>
            <a:r>
              <a:rPr lang="en-GB" altLang="es-CO" sz="2600" b="1" u="sng" dirty="0"/>
              <a:t> de </a:t>
            </a:r>
            <a:r>
              <a:rPr lang="en-GB" altLang="es-CO" sz="2600" b="1" u="sng" dirty="0" err="1"/>
              <a:t>Cuentas</a:t>
            </a:r>
            <a:r>
              <a:rPr lang="en-GB" altLang="es-CO" sz="2600" b="1" u="sng" dirty="0"/>
              <a:t> </a:t>
            </a:r>
            <a:r>
              <a:rPr lang="en-GB" altLang="es-CO" sz="2600" b="1" dirty="0"/>
              <a:t>(“Accountability”)</a:t>
            </a:r>
          </a:p>
          <a:p>
            <a:pPr marL="342900" indent="-342900">
              <a:buFont typeface="Wingdings" pitchFamily="2" charset="2"/>
              <a:buChar char="Ø"/>
            </a:pPr>
            <a:endParaRPr lang="es-CO" b="1" dirty="0"/>
          </a:p>
          <a:p>
            <a:pPr lvl="3"/>
            <a:endParaRPr lang="es-CO" dirty="0"/>
          </a:p>
          <a:p>
            <a:pPr marL="342900" indent="-342900">
              <a:buFont typeface="Wingdings" pitchFamily="2" charset="2"/>
              <a:buChar char="Ø"/>
            </a:pPr>
            <a:endParaRPr lang="es-CO" dirty="0"/>
          </a:p>
          <a:p>
            <a:pPr marL="342900" indent="-342900">
              <a:buFont typeface="Wingdings" pitchFamily="2" charset="2"/>
              <a:buChar char="Ø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74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 txBox="1">
            <a:spLocks/>
          </p:cNvSpPr>
          <p:nvPr/>
        </p:nvSpPr>
        <p:spPr bwMode="auto">
          <a:xfrm>
            <a:off x="441792" y="3381623"/>
            <a:ext cx="725489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5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es-CO" sz="2000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7" y="-34348"/>
            <a:ext cx="9099677" cy="51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10 Grupo"/>
          <p:cNvGrpSpPr>
            <a:grpSpLocks/>
          </p:cNvGrpSpPr>
          <p:nvPr/>
        </p:nvGrpSpPr>
        <p:grpSpPr bwMode="auto">
          <a:xfrm>
            <a:off x="696436" y="5089749"/>
            <a:ext cx="8460432" cy="606342"/>
            <a:chOff x="1231900" y="5689764"/>
            <a:chExt cx="6605814" cy="444336"/>
          </a:xfrm>
          <a:solidFill>
            <a:srgbClr val="00B0F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" name="8 Cheurón"/>
            <p:cNvSpPr/>
            <p:nvPr/>
          </p:nvSpPr>
          <p:spPr>
            <a:xfrm>
              <a:off x="1231900" y="5689764"/>
              <a:ext cx="6605814" cy="444336"/>
            </a:xfrm>
            <a:prstGeom prst="chevron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2200" dirty="0">
                <a:solidFill>
                  <a:schemeClr val="bg1"/>
                </a:solidFill>
              </a:endParaRPr>
            </a:p>
          </p:txBody>
        </p:sp>
        <p:sp>
          <p:nvSpPr>
            <p:cNvPr id="9" name="9 CuadroTexto"/>
            <p:cNvSpPr txBox="1">
              <a:spLocks noChangeArrowheads="1"/>
            </p:cNvSpPr>
            <p:nvPr/>
          </p:nvSpPr>
          <p:spPr bwMode="auto">
            <a:xfrm>
              <a:off x="1645661" y="5728492"/>
              <a:ext cx="5874197" cy="38342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2800" b="1" dirty="0">
                  <a:solidFill>
                    <a:schemeClr val="bg1"/>
                  </a:solidFill>
                </a:rPr>
                <a:t>Eje transversal de Información y Comunicación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82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69555" y="1017913"/>
            <a:ext cx="8567750" cy="1119507"/>
            <a:chOff x="598420" y="3567517"/>
            <a:chExt cx="8368499" cy="1703457"/>
          </a:xfrm>
        </p:grpSpPr>
        <p:grpSp>
          <p:nvGrpSpPr>
            <p:cNvPr id="6" name="Grupo 5"/>
            <p:cNvGrpSpPr/>
            <p:nvPr/>
          </p:nvGrpSpPr>
          <p:grpSpPr>
            <a:xfrm>
              <a:off x="848759" y="3567517"/>
              <a:ext cx="8118160" cy="1703457"/>
              <a:chOff x="848759" y="3567517"/>
              <a:chExt cx="8118160" cy="1703457"/>
            </a:xfrm>
          </p:grpSpPr>
          <p:sp>
            <p:nvSpPr>
              <p:cNvPr id="8" name="Forma libre 7"/>
              <p:cNvSpPr/>
              <p:nvPr/>
            </p:nvSpPr>
            <p:spPr>
              <a:xfrm>
                <a:off x="1934754" y="3567517"/>
                <a:ext cx="7032165" cy="1703457"/>
              </a:xfrm>
              <a:custGeom>
                <a:avLst/>
                <a:gdLst>
                  <a:gd name="connsiteX0" fmla="*/ 0 w 6378193"/>
                  <a:gd name="connsiteY0" fmla="*/ 0 h 759936"/>
                  <a:gd name="connsiteX1" fmla="*/ 6378193 w 6378193"/>
                  <a:gd name="connsiteY1" fmla="*/ 0 h 759936"/>
                  <a:gd name="connsiteX2" fmla="*/ 6378193 w 6378193"/>
                  <a:gd name="connsiteY2" fmla="*/ 759936 h 759936"/>
                  <a:gd name="connsiteX3" fmla="*/ 0 w 6378193"/>
                  <a:gd name="connsiteY3" fmla="*/ 759936 h 759936"/>
                  <a:gd name="connsiteX4" fmla="*/ 0 w 6378193"/>
                  <a:gd name="connsiteY4" fmla="*/ 0 h 75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8193" h="759936">
                    <a:moveTo>
                      <a:pt x="0" y="0"/>
                    </a:moveTo>
                    <a:lnTo>
                      <a:pt x="6378193" y="0"/>
                    </a:lnTo>
                    <a:lnTo>
                      <a:pt x="6378193" y="759936"/>
                    </a:lnTo>
                    <a:lnTo>
                      <a:pt x="0" y="7599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0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4875" tIns="45720" rIns="45720" bIns="45720" numCol="1" spcCol="1270" anchor="ctr" anchorCtr="0">
                <a:noAutofit/>
              </a:bodyPr>
              <a:lstStyle/>
              <a:p>
                <a:pPr lvl="0" algn="just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CO" altLang="es-CO" sz="2000" b="1" u="none" kern="1200" dirty="0">
                    <a:solidFill>
                      <a:schemeClr val="tx1"/>
                    </a:solidFill>
                  </a:rPr>
                  <a:t>Resolución 357 /2008.</a:t>
                </a:r>
                <a:r>
                  <a:rPr lang="es-CO" sz="2000" b="1" dirty="0"/>
                  <a:t> </a:t>
                </a:r>
                <a:r>
                  <a:rPr lang="es-CO" sz="2000" b="1" dirty="0">
                    <a:solidFill>
                      <a:schemeClr val="tx1"/>
                    </a:solidFill>
                  </a:rPr>
                  <a:t>Por la cual se adopta el procedimiento de control interno contable y de reporte del informe anual de evaluación a la Contaduría General de la Nación.</a:t>
                </a:r>
                <a:r>
                  <a:rPr lang="es-CO" altLang="es-CO" sz="2000" b="1" u="none" kern="1200" dirty="0">
                    <a:solidFill>
                      <a:schemeClr val="tx1"/>
                    </a:solidFill>
                  </a:rPr>
                  <a:t> </a:t>
                </a:r>
                <a:endParaRPr lang="es-CO" sz="20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848759" y="3972945"/>
                <a:ext cx="1226663" cy="859756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>
                  <a:hueOff val="4681519"/>
                  <a:satOff val="-5839"/>
                  <a:lumOff val="1373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7" name="Rectángulo 6"/>
            <p:cNvSpPr/>
            <p:nvPr/>
          </p:nvSpPr>
          <p:spPr>
            <a:xfrm>
              <a:off x="598420" y="3980777"/>
              <a:ext cx="1801327" cy="796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CO" altLang="es-CO" sz="2800" b="1" dirty="0">
                  <a:latin typeface="+mn-lt"/>
                </a:rPr>
                <a:t>2008</a:t>
              </a:r>
              <a:endParaRPr lang="es-CO" sz="2800" dirty="0">
                <a:latin typeface="+mn-lt"/>
              </a:endParaRPr>
            </a:p>
          </p:txBody>
        </p:sp>
      </p:grpSp>
      <p:sp>
        <p:nvSpPr>
          <p:cNvPr id="21" name="Forma libre 20"/>
          <p:cNvSpPr/>
          <p:nvPr/>
        </p:nvSpPr>
        <p:spPr>
          <a:xfrm>
            <a:off x="1259631" y="93416"/>
            <a:ext cx="7663776" cy="817642"/>
          </a:xfrm>
          <a:custGeom>
            <a:avLst/>
            <a:gdLst>
              <a:gd name="connsiteX0" fmla="*/ 0 w 6378193"/>
              <a:gd name="connsiteY0" fmla="*/ 0 h 759936"/>
              <a:gd name="connsiteX1" fmla="*/ 6378193 w 6378193"/>
              <a:gd name="connsiteY1" fmla="*/ 0 h 759936"/>
              <a:gd name="connsiteX2" fmla="*/ 6378193 w 6378193"/>
              <a:gd name="connsiteY2" fmla="*/ 759936 h 759936"/>
              <a:gd name="connsiteX3" fmla="*/ 0 w 6378193"/>
              <a:gd name="connsiteY3" fmla="*/ 759936 h 759936"/>
              <a:gd name="connsiteX4" fmla="*/ 0 w 6378193"/>
              <a:gd name="connsiteY4" fmla="*/ 0 h 75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93" h="759936">
                <a:moveTo>
                  <a:pt x="0" y="0"/>
                </a:moveTo>
                <a:lnTo>
                  <a:pt x="6378193" y="0"/>
                </a:lnTo>
                <a:lnTo>
                  <a:pt x="6378193" y="759936"/>
                </a:lnTo>
                <a:lnTo>
                  <a:pt x="0" y="75993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875" tIns="45720" rIns="45720" bIns="45720" numCol="1" spcCol="1270" anchor="ctr" anchorCtr="0">
            <a:noAutofit/>
          </a:bodyPr>
          <a:lstStyle/>
          <a:p>
            <a:pPr lvl="0" algn="ctr"/>
            <a:r>
              <a:rPr lang="es-CO" altLang="es-CO" sz="1800" b="1" dirty="0">
                <a:solidFill>
                  <a:schemeClr val="tx1"/>
                </a:solidFill>
              </a:rPr>
              <a:t>   </a:t>
            </a:r>
            <a:r>
              <a:rPr lang="es-CO" altLang="es-CO" sz="2000" b="1" dirty="0">
                <a:solidFill>
                  <a:schemeClr val="tx1"/>
                </a:solidFill>
              </a:rPr>
              <a:t>Resoluciones: 354 /2007     Adopta el RCP.                           355 /2007: Adopta el PGCP.   356 / 2007 Adopta el Manual de Procedimientos</a:t>
            </a:r>
          </a:p>
        </p:txBody>
      </p:sp>
      <p:sp>
        <p:nvSpPr>
          <p:cNvPr id="22" name="Forma libre 21"/>
          <p:cNvSpPr/>
          <p:nvPr/>
        </p:nvSpPr>
        <p:spPr>
          <a:xfrm>
            <a:off x="1691680" y="2195509"/>
            <a:ext cx="7231727" cy="451628"/>
          </a:xfrm>
          <a:custGeom>
            <a:avLst/>
            <a:gdLst>
              <a:gd name="connsiteX0" fmla="*/ 0 w 6000071"/>
              <a:gd name="connsiteY0" fmla="*/ 0 h 459684"/>
              <a:gd name="connsiteX1" fmla="*/ 6000071 w 6000071"/>
              <a:gd name="connsiteY1" fmla="*/ 0 h 459684"/>
              <a:gd name="connsiteX2" fmla="*/ 6000071 w 6000071"/>
              <a:gd name="connsiteY2" fmla="*/ 459684 h 459684"/>
              <a:gd name="connsiteX3" fmla="*/ 0 w 6000071"/>
              <a:gd name="connsiteY3" fmla="*/ 459684 h 459684"/>
              <a:gd name="connsiteX4" fmla="*/ 0 w 6000071"/>
              <a:gd name="connsiteY4" fmla="*/ 0 h 45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071" h="459684">
                <a:moveTo>
                  <a:pt x="0" y="0"/>
                </a:moveTo>
                <a:lnTo>
                  <a:pt x="6000071" y="0"/>
                </a:lnTo>
                <a:lnTo>
                  <a:pt x="6000071" y="459684"/>
                </a:lnTo>
                <a:lnTo>
                  <a:pt x="0" y="45968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745215"/>
              <a:satOff val="-4671"/>
              <a:lumOff val="1098"/>
              <a:alphaOff val="0"/>
            </a:schemeClr>
          </a:fillRef>
          <a:effectRef idx="0">
            <a:schemeClr val="accent2">
              <a:hueOff val="3745215"/>
              <a:satOff val="-4671"/>
              <a:lumOff val="10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875" tIns="45720" rIns="45720" bIns="45720" numCol="1" spcCol="1270" anchor="ctr" anchorCtr="0">
            <a:noAutofit/>
          </a:bodyPr>
          <a:lstStyle/>
          <a:p>
            <a:pPr lvl="0" algn="just"/>
            <a:r>
              <a:rPr lang="es-US" sz="18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S" sz="19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Expedición Ley 1314. Convergencia hacia Normas  Internacionales</a:t>
            </a:r>
            <a:r>
              <a:rPr lang="es-CO" sz="19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23" name="Elipse 22"/>
          <p:cNvSpPr/>
          <p:nvPr/>
        </p:nvSpPr>
        <p:spPr>
          <a:xfrm>
            <a:off x="467544" y="2209427"/>
            <a:ext cx="1296144" cy="479162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hueOff val="3745215"/>
              <a:satOff val="-4671"/>
              <a:lumOff val="109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CO" sz="2400" b="1" dirty="0"/>
              <a:t>2009</a:t>
            </a:r>
          </a:p>
        </p:txBody>
      </p:sp>
      <p:sp>
        <p:nvSpPr>
          <p:cNvPr id="25" name="Elipse 24"/>
          <p:cNvSpPr/>
          <p:nvPr/>
        </p:nvSpPr>
        <p:spPr>
          <a:xfrm>
            <a:off x="107504" y="121196"/>
            <a:ext cx="1296144" cy="667447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hueOff val="3745215"/>
              <a:satOff val="-4671"/>
              <a:lumOff val="109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CO" sz="2800" b="1" dirty="0"/>
              <a:t>2007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491892" y="3970595"/>
            <a:ext cx="70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2">
                    <a:lumMod val="75000"/>
                  </a:schemeClr>
                </a:solidFill>
              </a:rPr>
              <a:t>2016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Rectángulo 26"/>
          <p:cNvSpPr/>
          <p:nvPr/>
        </p:nvSpPr>
        <p:spPr bwMode="auto">
          <a:xfrm rot="156754">
            <a:off x="5751268" y="4779076"/>
            <a:ext cx="3375722" cy="87671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Forma libre 27"/>
          <p:cNvSpPr/>
          <p:nvPr/>
        </p:nvSpPr>
        <p:spPr>
          <a:xfrm>
            <a:off x="1732958" y="3793604"/>
            <a:ext cx="3747962" cy="1080120"/>
          </a:xfrm>
          <a:custGeom>
            <a:avLst/>
            <a:gdLst>
              <a:gd name="connsiteX0" fmla="*/ 0 w 1778402"/>
              <a:gd name="connsiteY0" fmla="*/ 88920 h 889201"/>
              <a:gd name="connsiteX1" fmla="*/ 88920 w 1778402"/>
              <a:gd name="connsiteY1" fmla="*/ 0 h 889201"/>
              <a:gd name="connsiteX2" fmla="*/ 1689482 w 1778402"/>
              <a:gd name="connsiteY2" fmla="*/ 0 h 889201"/>
              <a:gd name="connsiteX3" fmla="*/ 1778402 w 1778402"/>
              <a:gd name="connsiteY3" fmla="*/ 88920 h 889201"/>
              <a:gd name="connsiteX4" fmla="*/ 1778402 w 1778402"/>
              <a:gd name="connsiteY4" fmla="*/ 800281 h 889201"/>
              <a:gd name="connsiteX5" fmla="*/ 1689482 w 1778402"/>
              <a:gd name="connsiteY5" fmla="*/ 889201 h 889201"/>
              <a:gd name="connsiteX6" fmla="*/ 88920 w 1778402"/>
              <a:gd name="connsiteY6" fmla="*/ 889201 h 889201"/>
              <a:gd name="connsiteX7" fmla="*/ 0 w 1778402"/>
              <a:gd name="connsiteY7" fmla="*/ 800281 h 889201"/>
              <a:gd name="connsiteX8" fmla="*/ 0 w 1778402"/>
              <a:gd name="connsiteY8" fmla="*/ 88920 h 8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402" h="889201">
                <a:moveTo>
                  <a:pt x="0" y="88920"/>
                </a:moveTo>
                <a:cubicBezTo>
                  <a:pt x="0" y="39811"/>
                  <a:pt x="39811" y="0"/>
                  <a:pt x="88920" y="0"/>
                </a:cubicBezTo>
                <a:lnTo>
                  <a:pt x="1689482" y="0"/>
                </a:lnTo>
                <a:cubicBezTo>
                  <a:pt x="1738591" y="0"/>
                  <a:pt x="1778402" y="39811"/>
                  <a:pt x="1778402" y="88920"/>
                </a:cubicBezTo>
                <a:lnTo>
                  <a:pt x="1778402" y="800281"/>
                </a:lnTo>
                <a:cubicBezTo>
                  <a:pt x="1778402" y="849390"/>
                  <a:pt x="1738591" y="889201"/>
                  <a:pt x="1689482" y="889201"/>
                </a:cubicBezTo>
                <a:lnTo>
                  <a:pt x="88920" y="889201"/>
                </a:lnTo>
                <a:cubicBezTo>
                  <a:pt x="39811" y="889201"/>
                  <a:pt x="0" y="849390"/>
                  <a:pt x="0" y="800281"/>
                </a:cubicBezTo>
                <a:lnTo>
                  <a:pt x="0" y="8892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94" tIns="32394" rIns="32394" bIns="32394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>
                <a:solidFill>
                  <a:schemeClr val="tx1"/>
                </a:solidFill>
              </a:rPr>
              <a:t>Desarrollo de la Estrategia de Convergencia hacia Normas Internacionales NIIF - NICSP.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>
                <a:solidFill>
                  <a:schemeClr val="tx1"/>
                </a:solidFill>
              </a:rPr>
              <a:t>Se definen 3 Modelos de Contabilidad Pública</a:t>
            </a:r>
          </a:p>
        </p:txBody>
      </p:sp>
      <p:sp>
        <p:nvSpPr>
          <p:cNvPr id="29" name="Forma libre 28"/>
          <p:cNvSpPr/>
          <p:nvPr/>
        </p:nvSpPr>
        <p:spPr>
          <a:xfrm>
            <a:off x="5508104" y="4112475"/>
            <a:ext cx="519517" cy="466767"/>
          </a:xfrm>
          <a:custGeom>
            <a:avLst/>
            <a:gdLst>
              <a:gd name="connsiteX0" fmla="*/ 0 w 1245675"/>
              <a:gd name="connsiteY0" fmla="*/ 27246 h 54492"/>
              <a:gd name="connsiteX1" fmla="*/ 1245675 w 1245675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5675" h="54492">
                <a:moveTo>
                  <a:pt x="0" y="27246"/>
                </a:moveTo>
                <a:lnTo>
                  <a:pt x="1245675" y="27246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4396" tIns="-3896" rIns="604395" bIns="-389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500" kern="1200"/>
          </a:p>
        </p:txBody>
      </p:sp>
      <p:sp>
        <p:nvSpPr>
          <p:cNvPr id="30" name="Forma libre 29"/>
          <p:cNvSpPr/>
          <p:nvPr/>
        </p:nvSpPr>
        <p:spPr>
          <a:xfrm>
            <a:off x="6201000" y="2718366"/>
            <a:ext cx="2794415" cy="889201"/>
          </a:xfrm>
          <a:custGeom>
            <a:avLst/>
            <a:gdLst>
              <a:gd name="connsiteX0" fmla="*/ 0 w 1778402"/>
              <a:gd name="connsiteY0" fmla="*/ 88920 h 889201"/>
              <a:gd name="connsiteX1" fmla="*/ 88920 w 1778402"/>
              <a:gd name="connsiteY1" fmla="*/ 0 h 889201"/>
              <a:gd name="connsiteX2" fmla="*/ 1689482 w 1778402"/>
              <a:gd name="connsiteY2" fmla="*/ 0 h 889201"/>
              <a:gd name="connsiteX3" fmla="*/ 1778402 w 1778402"/>
              <a:gd name="connsiteY3" fmla="*/ 88920 h 889201"/>
              <a:gd name="connsiteX4" fmla="*/ 1778402 w 1778402"/>
              <a:gd name="connsiteY4" fmla="*/ 800281 h 889201"/>
              <a:gd name="connsiteX5" fmla="*/ 1689482 w 1778402"/>
              <a:gd name="connsiteY5" fmla="*/ 889201 h 889201"/>
              <a:gd name="connsiteX6" fmla="*/ 88920 w 1778402"/>
              <a:gd name="connsiteY6" fmla="*/ 889201 h 889201"/>
              <a:gd name="connsiteX7" fmla="*/ 0 w 1778402"/>
              <a:gd name="connsiteY7" fmla="*/ 800281 h 889201"/>
              <a:gd name="connsiteX8" fmla="*/ 0 w 1778402"/>
              <a:gd name="connsiteY8" fmla="*/ 88920 h 8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402" h="889201">
                <a:moveTo>
                  <a:pt x="0" y="88920"/>
                </a:moveTo>
                <a:cubicBezTo>
                  <a:pt x="0" y="39811"/>
                  <a:pt x="39811" y="0"/>
                  <a:pt x="88920" y="0"/>
                </a:cubicBezTo>
                <a:lnTo>
                  <a:pt x="1689482" y="0"/>
                </a:lnTo>
                <a:cubicBezTo>
                  <a:pt x="1738591" y="0"/>
                  <a:pt x="1778402" y="39811"/>
                  <a:pt x="1778402" y="88920"/>
                </a:cubicBezTo>
                <a:lnTo>
                  <a:pt x="1778402" y="800281"/>
                </a:lnTo>
                <a:cubicBezTo>
                  <a:pt x="1778402" y="849390"/>
                  <a:pt x="1738591" y="889201"/>
                  <a:pt x="1689482" y="889201"/>
                </a:cubicBezTo>
                <a:lnTo>
                  <a:pt x="88920" y="889201"/>
                </a:lnTo>
                <a:cubicBezTo>
                  <a:pt x="39811" y="889201"/>
                  <a:pt x="0" y="849390"/>
                  <a:pt x="0" y="800281"/>
                </a:cubicBezTo>
                <a:lnTo>
                  <a:pt x="0" y="889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94" tIns="32394" rIns="32394" bIns="32394" numCol="1" spcCol="1270" anchor="ctr" anchorCtr="0">
            <a:noAutofit/>
          </a:bodyPr>
          <a:lstStyle/>
          <a:p>
            <a:pPr marL="342900" lvl="0" indent="-34290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es-MX" sz="1400" b="1" kern="1200" dirty="0">
                <a:solidFill>
                  <a:schemeClr val="tx1"/>
                </a:solidFill>
              </a:rPr>
              <a:t>Empresas Emisoras de Valores, o que Captan o Administran </a:t>
            </a:r>
            <a:r>
              <a:rPr lang="es-MX" sz="1400" b="1" dirty="0">
                <a:solidFill>
                  <a:schemeClr val="tx1"/>
                </a:solidFill>
              </a:rPr>
              <a:t>A</a:t>
            </a:r>
            <a:r>
              <a:rPr lang="es-MX" sz="1400" b="1" kern="1200" dirty="0">
                <a:solidFill>
                  <a:schemeClr val="tx1"/>
                </a:solidFill>
              </a:rPr>
              <a:t>horro del Público.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 kern="1200" dirty="0">
                <a:solidFill>
                  <a:schemeClr val="tx1"/>
                </a:solidFill>
              </a:rPr>
              <a:t>Res 743 de dic 23 de 2013</a:t>
            </a:r>
            <a:r>
              <a:rPr lang="es-MX" sz="1400" kern="1200" dirty="0">
                <a:solidFill>
                  <a:schemeClr val="tx1"/>
                </a:solidFill>
              </a:rPr>
              <a:t>. </a:t>
            </a:r>
            <a:endParaRPr lang="es-CO" sz="1400" kern="1200" dirty="0">
              <a:solidFill>
                <a:schemeClr val="tx1"/>
              </a:solidFill>
            </a:endParaRPr>
          </a:p>
        </p:txBody>
      </p:sp>
      <p:sp>
        <p:nvSpPr>
          <p:cNvPr id="31" name="Forma libre 30"/>
          <p:cNvSpPr/>
          <p:nvPr/>
        </p:nvSpPr>
        <p:spPr>
          <a:xfrm>
            <a:off x="6128992" y="3686903"/>
            <a:ext cx="2861763" cy="1161501"/>
          </a:xfrm>
          <a:custGeom>
            <a:avLst/>
            <a:gdLst>
              <a:gd name="connsiteX0" fmla="*/ 0 w 1778402"/>
              <a:gd name="connsiteY0" fmla="*/ 88920 h 889201"/>
              <a:gd name="connsiteX1" fmla="*/ 88920 w 1778402"/>
              <a:gd name="connsiteY1" fmla="*/ 0 h 889201"/>
              <a:gd name="connsiteX2" fmla="*/ 1689482 w 1778402"/>
              <a:gd name="connsiteY2" fmla="*/ 0 h 889201"/>
              <a:gd name="connsiteX3" fmla="*/ 1778402 w 1778402"/>
              <a:gd name="connsiteY3" fmla="*/ 88920 h 889201"/>
              <a:gd name="connsiteX4" fmla="*/ 1778402 w 1778402"/>
              <a:gd name="connsiteY4" fmla="*/ 800281 h 889201"/>
              <a:gd name="connsiteX5" fmla="*/ 1689482 w 1778402"/>
              <a:gd name="connsiteY5" fmla="*/ 889201 h 889201"/>
              <a:gd name="connsiteX6" fmla="*/ 88920 w 1778402"/>
              <a:gd name="connsiteY6" fmla="*/ 889201 h 889201"/>
              <a:gd name="connsiteX7" fmla="*/ 0 w 1778402"/>
              <a:gd name="connsiteY7" fmla="*/ 800281 h 889201"/>
              <a:gd name="connsiteX8" fmla="*/ 0 w 1778402"/>
              <a:gd name="connsiteY8" fmla="*/ 88920 h 8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402" h="889201">
                <a:moveTo>
                  <a:pt x="0" y="88920"/>
                </a:moveTo>
                <a:cubicBezTo>
                  <a:pt x="0" y="39811"/>
                  <a:pt x="39811" y="0"/>
                  <a:pt x="88920" y="0"/>
                </a:cubicBezTo>
                <a:lnTo>
                  <a:pt x="1689482" y="0"/>
                </a:lnTo>
                <a:cubicBezTo>
                  <a:pt x="1738591" y="0"/>
                  <a:pt x="1778402" y="39811"/>
                  <a:pt x="1778402" y="88920"/>
                </a:cubicBezTo>
                <a:lnTo>
                  <a:pt x="1778402" y="800281"/>
                </a:lnTo>
                <a:cubicBezTo>
                  <a:pt x="1778402" y="849390"/>
                  <a:pt x="1738591" y="889201"/>
                  <a:pt x="1689482" y="889201"/>
                </a:cubicBezTo>
                <a:lnTo>
                  <a:pt x="88920" y="889201"/>
                </a:lnTo>
                <a:cubicBezTo>
                  <a:pt x="39811" y="889201"/>
                  <a:pt x="0" y="849390"/>
                  <a:pt x="0" y="800281"/>
                </a:cubicBezTo>
                <a:lnTo>
                  <a:pt x="0" y="889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94" tIns="32394" rIns="32394" bIns="32394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b="1" kern="1200" dirty="0">
                <a:solidFill>
                  <a:schemeClr val="tx1"/>
                </a:solidFill>
              </a:rPr>
              <a:t>2. </a:t>
            </a:r>
            <a:r>
              <a:rPr lang="es-MX" sz="1400" b="1" kern="1200" dirty="0">
                <a:solidFill>
                  <a:schemeClr val="tx1"/>
                </a:solidFill>
              </a:rPr>
              <a:t>Empresas no Emisoras de Valores, o que no Captan o Administran </a:t>
            </a:r>
            <a:r>
              <a:rPr lang="es-MX" sz="1400" b="1" dirty="0">
                <a:solidFill>
                  <a:schemeClr val="tx1"/>
                </a:solidFill>
              </a:rPr>
              <a:t>A</a:t>
            </a:r>
            <a:r>
              <a:rPr lang="es-MX" sz="1400" b="1" kern="1200" dirty="0">
                <a:solidFill>
                  <a:schemeClr val="tx1"/>
                </a:solidFill>
              </a:rPr>
              <a:t>horro del Público.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 kern="1200" dirty="0">
                <a:solidFill>
                  <a:schemeClr val="tx1"/>
                </a:solidFill>
              </a:rPr>
              <a:t>Res 414 de sept 8 de 2014.  </a:t>
            </a:r>
            <a:endParaRPr lang="es-CO" sz="1400" b="1" kern="1200" dirty="0">
              <a:solidFill>
                <a:schemeClr val="tx1"/>
              </a:solidFill>
            </a:endParaRPr>
          </a:p>
        </p:txBody>
      </p:sp>
      <p:sp>
        <p:nvSpPr>
          <p:cNvPr id="32" name="Forma libre 31"/>
          <p:cNvSpPr/>
          <p:nvPr/>
        </p:nvSpPr>
        <p:spPr>
          <a:xfrm rot="8423651">
            <a:off x="5335298" y="3419146"/>
            <a:ext cx="933523" cy="208653"/>
          </a:xfrm>
          <a:custGeom>
            <a:avLst/>
            <a:gdLst>
              <a:gd name="connsiteX0" fmla="*/ 0 w 1245675"/>
              <a:gd name="connsiteY0" fmla="*/ 27246 h 54492"/>
              <a:gd name="connsiteX1" fmla="*/ 1245675 w 1245675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5675" h="54492">
                <a:moveTo>
                  <a:pt x="0" y="27246"/>
                </a:moveTo>
                <a:lnTo>
                  <a:pt x="1245675" y="27246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4395" tIns="-3897" rIns="604396" bIns="-389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500" kern="1200"/>
          </a:p>
        </p:txBody>
      </p:sp>
      <p:sp>
        <p:nvSpPr>
          <p:cNvPr id="33" name="Forma libre 32"/>
          <p:cNvSpPr/>
          <p:nvPr/>
        </p:nvSpPr>
        <p:spPr>
          <a:xfrm>
            <a:off x="6228184" y="4914867"/>
            <a:ext cx="2762571" cy="678937"/>
          </a:xfrm>
          <a:custGeom>
            <a:avLst/>
            <a:gdLst>
              <a:gd name="connsiteX0" fmla="*/ 0 w 1778402"/>
              <a:gd name="connsiteY0" fmla="*/ 88920 h 889201"/>
              <a:gd name="connsiteX1" fmla="*/ 88920 w 1778402"/>
              <a:gd name="connsiteY1" fmla="*/ 0 h 889201"/>
              <a:gd name="connsiteX2" fmla="*/ 1689482 w 1778402"/>
              <a:gd name="connsiteY2" fmla="*/ 0 h 889201"/>
              <a:gd name="connsiteX3" fmla="*/ 1778402 w 1778402"/>
              <a:gd name="connsiteY3" fmla="*/ 88920 h 889201"/>
              <a:gd name="connsiteX4" fmla="*/ 1778402 w 1778402"/>
              <a:gd name="connsiteY4" fmla="*/ 800281 h 889201"/>
              <a:gd name="connsiteX5" fmla="*/ 1689482 w 1778402"/>
              <a:gd name="connsiteY5" fmla="*/ 889201 h 889201"/>
              <a:gd name="connsiteX6" fmla="*/ 88920 w 1778402"/>
              <a:gd name="connsiteY6" fmla="*/ 889201 h 889201"/>
              <a:gd name="connsiteX7" fmla="*/ 0 w 1778402"/>
              <a:gd name="connsiteY7" fmla="*/ 800281 h 889201"/>
              <a:gd name="connsiteX8" fmla="*/ 0 w 1778402"/>
              <a:gd name="connsiteY8" fmla="*/ 88920 h 8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402" h="889201">
                <a:moveTo>
                  <a:pt x="0" y="88920"/>
                </a:moveTo>
                <a:cubicBezTo>
                  <a:pt x="0" y="39811"/>
                  <a:pt x="39811" y="0"/>
                  <a:pt x="88920" y="0"/>
                </a:cubicBezTo>
                <a:lnTo>
                  <a:pt x="1689482" y="0"/>
                </a:lnTo>
                <a:cubicBezTo>
                  <a:pt x="1738591" y="0"/>
                  <a:pt x="1778402" y="39811"/>
                  <a:pt x="1778402" y="88920"/>
                </a:cubicBezTo>
                <a:lnTo>
                  <a:pt x="1778402" y="800281"/>
                </a:lnTo>
                <a:cubicBezTo>
                  <a:pt x="1778402" y="849390"/>
                  <a:pt x="1738591" y="889201"/>
                  <a:pt x="1689482" y="889201"/>
                </a:cubicBezTo>
                <a:lnTo>
                  <a:pt x="88920" y="889201"/>
                </a:lnTo>
                <a:cubicBezTo>
                  <a:pt x="39811" y="889201"/>
                  <a:pt x="0" y="849390"/>
                  <a:pt x="0" y="800281"/>
                </a:cubicBezTo>
                <a:lnTo>
                  <a:pt x="0" y="889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94" tIns="32394" rIns="32394" bIns="32394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 kern="1200" dirty="0">
                <a:solidFill>
                  <a:schemeClr val="tx1"/>
                </a:solidFill>
              </a:rPr>
              <a:t>3. Entidades de Gobierno.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 kern="1200" dirty="0">
                <a:solidFill>
                  <a:schemeClr val="tx1"/>
                </a:solidFill>
              </a:rPr>
              <a:t>Res 533 de oct 8 de 2015.  </a:t>
            </a:r>
            <a:endParaRPr lang="es-ES" sz="1400" b="1" kern="1200" dirty="0">
              <a:solidFill>
                <a:schemeClr val="tx1"/>
              </a:solidFill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179512" y="3965538"/>
            <a:ext cx="1656184" cy="613704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hueOff val="2808911"/>
              <a:satOff val="-3503"/>
              <a:lumOff val="824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5" name="Grupo 34"/>
          <p:cNvGrpSpPr/>
          <p:nvPr/>
        </p:nvGrpSpPr>
        <p:grpSpPr>
          <a:xfrm>
            <a:off x="179512" y="3937613"/>
            <a:ext cx="2205064" cy="2952335"/>
            <a:chOff x="3276598" y="248825"/>
            <a:chExt cx="1982052" cy="2899706"/>
          </a:xfrm>
        </p:grpSpPr>
        <p:sp>
          <p:nvSpPr>
            <p:cNvPr id="36" name="Rectángulo 35"/>
            <p:cNvSpPr/>
            <p:nvPr/>
          </p:nvSpPr>
          <p:spPr>
            <a:xfrm>
              <a:off x="3859125" y="1921766"/>
              <a:ext cx="1399525" cy="122676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ángulo 36"/>
            <p:cNvSpPr/>
            <p:nvPr/>
          </p:nvSpPr>
          <p:spPr>
            <a:xfrm>
              <a:off x="3276598" y="248825"/>
              <a:ext cx="1399525" cy="453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2400" b="1" dirty="0">
                  <a:latin typeface="Arial Narrow" pitchFamily="34" charset="0"/>
                  <a:cs typeface="Arial" charset="0"/>
                </a:rPr>
                <a:t>2010-2013</a:t>
              </a:r>
            </a:p>
          </p:txBody>
        </p:sp>
      </p:grpSp>
      <p:sp>
        <p:nvSpPr>
          <p:cNvPr id="38" name="CuadroTexto 37"/>
          <p:cNvSpPr txBox="1"/>
          <p:nvPr/>
        </p:nvSpPr>
        <p:spPr>
          <a:xfrm>
            <a:off x="5480920" y="3001516"/>
            <a:ext cx="70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563900" y="5183242"/>
            <a:ext cx="70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2017</a:t>
            </a:r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Forma libre 39"/>
          <p:cNvSpPr/>
          <p:nvPr/>
        </p:nvSpPr>
        <p:spPr>
          <a:xfrm rot="12161973">
            <a:off x="5349294" y="4805296"/>
            <a:ext cx="859072" cy="468956"/>
          </a:xfrm>
          <a:custGeom>
            <a:avLst/>
            <a:gdLst>
              <a:gd name="connsiteX0" fmla="*/ 0 w 1245675"/>
              <a:gd name="connsiteY0" fmla="*/ 27246 h 54492"/>
              <a:gd name="connsiteX1" fmla="*/ 1245675 w 1245675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5675" h="54492">
                <a:moveTo>
                  <a:pt x="0" y="27246"/>
                </a:moveTo>
                <a:lnTo>
                  <a:pt x="1245675" y="27246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4395" tIns="-3897" rIns="604396" bIns="-389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500" kern="12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050" y="4873724"/>
            <a:ext cx="734618" cy="8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8 Título"/>
          <p:cNvSpPr>
            <a:spLocks noGrp="1"/>
          </p:cNvSpPr>
          <p:nvPr>
            <p:ph type="ctrTitle"/>
          </p:nvPr>
        </p:nvSpPr>
        <p:spPr bwMode="auto">
          <a:xfrm>
            <a:off x="150813" y="117782"/>
            <a:ext cx="8742362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/>
              <a:t>ANTECEDENTES</a:t>
            </a:r>
          </a:p>
        </p:txBody>
      </p:sp>
      <p:sp>
        <p:nvSpPr>
          <p:cNvPr id="27" name="Rectángulo 26"/>
          <p:cNvSpPr/>
          <p:nvPr/>
        </p:nvSpPr>
        <p:spPr bwMode="auto">
          <a:xfrm rot="156754">
            <a:off x="5751268" y="4779076"/>
            <a:ext cx="3375722" cy="87671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Forma libre 40"/>
          <p:cNvSpPr/>
          <p:nvPr/>
        </p:nvSpPr>
        <p:spPr>
          <a:xfrm>
            <a:off x="1259632" y="1062835"/>
            <a:ext cx="7730838" cy="3067314"/>
          </a:xfrm>
          <a:custGeom>
            <a:avLst/>
            <a:gdLst>
              <a:gd name="connsiteX0" fmla="*/ 0 w 6378193"/>
              <a:gd name="connsiteY0" fmla="*/ 0 h 759936"/>
              <a:gd name="connsiteX1" fmla="*/ 6378193 w 6378193"/>
              <a:gd name="connsiteY1" fmla="*/ 0 h 759936"/>
              <a:gd name="connsiteX2" fmla="*/ 6378193 w 6378193"/>
              <a:gd name="connsiteY2" fmla="*/ 759936 h 759936"/>
              <a:gd name="connsiteX3" fmla="*/ 0 w 6378193"/>
              <a:gd name="connsiteY3" fmla="*/ 759936 h 759936"/>
              <a:gd name="connsiteX4" fmla="*/ 0 w 6378193"/>
              <a:gd name="connsiteY4" fmla="*/ 0 h 75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93" h="759936">
                <a:moveTo>
                  <a:pt x="0" y="0"/>
                </a:moveTo>
                <a:lnTo>
                  <a:pt x="6378193" y="0"/>
                </a:lnTo>
                <a:lnTo>
                  <a:pt x="6378193" y="759936"/>
                </a:lnTo>
                <a:lnTo>
                  <a:pt x="0" y="7599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875" tIns="45720" rIns="45720" bIns="45720" numCol="1" spcCol="1270" anchor="ctr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altLang="es-CO" sz="1800" b="1" dirty="0">
                <a:solidFill>
                  <a:schemeClr val="tx1"/>
                </a:solidFill>
              </a:rPr>
              <a:t>   </a:t>
            </a:r>
            <a:r>
              <a:rPr lang="es-CO" altLang="es-CO" sz="2000" b="1" dirty="0">
                <a:solidFill>
                  <a:schemeClr val="tx1"/>
                </a:solidFill>
              </a:rPr>
              <a:t>TRABAJOS CONJUNTOS DAFP - CGN.</a:t>
            </a:r>
          </a:p>
          <a:p>
            <a:pPr lvl="0" algn="ctr"/>
            <a:endParaRPr lang="es-CO" altLang="es-CO" sz="2000" b="1" dirty="0">
              <a:solidFill>
                <a:schemeClr val="tx1"/>
              </a:solidFill>
            </a:endParaRPr>
          </a:p>
          <a:p>
            <a:pPr lvl="0" algn="ctr"/>
            <a:r>
              <a:rPr lang="es-CO" altLang="es-CO" sz="2000" b="1" dirty="0">
                <a:solidFill>
                  <a:schemeClr val="tx1"/>
                </a:solidFill>
              </a:rPr>
              <a:t>SOCIALIZACIÓN PROYECTO MODIFICACIÓN RESOLUCIÓN 357/ 2008:</a:t>
            </a:r>
          </a:p>
          <a:p>
            <a:pPr lvl="0" algn="ctr"/>
            <a:endParaRPr lang="es-CO" altLang="es-CO" sz="20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b="1" dirty="0">
                <a:solidFill>
                  <a:schemeClr val="tx1"/>
                </a:solidFill>
              </a:rPr>
              <a:t>MIEMBROS CONSEJO ASESOR DEL GOBIERNO NACIONAL EN MATERIA DE  CONTROL INTERNO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b="1" dirty="0">
                <a:solidFill>
                  <a:schemeClr val="tx1"/>
                </a:solidFill>
              </a:rPr>
              <a:t>CONTRALORÍA GENERAL DE LA REPÚBLICA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b="1" dirty="0">
                <a:solidFill>
                  <a:schemeClr val="tx1"/>
                </a:solidFill>
              </a:rPr>
              <a:t>CICI NACIONAL. CICI REGIONALES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b="1" dirty="0">
                <a:solidFill>
                  <a:schemeClr val="tx1"/>
                </a:solidFill>
              </a:rPr>
              <a:t>REGULADOS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b="1" dirty="0">
                <a:solidFill>
                  <a:schemeClr val="tx1"/>
                </a:solidFill>
              </a:rPr>
              <a:t>PÁGINA WEB CGN</a:t>
            </a:r>
          </a:p>
        </p:txBody>
      </p:sp>
      <p:sp>
        <p:nvSpPr>
          <p:cNvPr id="44" name="Elipse 43"/>
          <p:cNvSpPr/>
          <p:nvPr/>
        </p:nvSpPr>
        <p:spPr>
          <a:xfrm>
            <a:off x="20959" y="1777380"/>
            <a:ext cx="1403648" cy="1152128"/>
          </a:xfrm>
          <a:prstGeom prst="ellipse">
            <a:avLst/>
          </a:prstGeom>
        </p:spPr>
        <p:style>
          <a:lnRef idx="2">
            <a:schemeClr val="accent2">
              <a:hueOff val="3745215"/>
              <a:satOff val="-4671"/>
              <a:lumOff val="109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CO" sz="2800" b="1" dirty="0"/>
              <a:t>20142015</a:t>
            </a:r>
          </a:p>
        </p:txBody>
      </p:sp>
      <p:sp>
        <p:nvSpPr>
          <p:cNvPr id="45" name="Elipse 44"/>
          <p:cNvSpPr/>
          <p:nvPr/>
        </p:nvSpPr>
        <p:spPr>
          <a:xfrm>
            <a:off x="119472" y="4297660"/>
            <a:ext cx="1403648" cy="864096"/>
          </a:xfrm>
          <a:prstGeom prst="ellipse">
            <a:avLst/>
          </a:prstGeom>
        </p:spPr>
        <p:style>
          <a:lnRef idx="2">
            <a:schemeClr val="accent2">
              <a:hueOff val="3745215"/>
              <a:satOff val="-4671"/>
              <a:lumOff val="109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CO" sz="2800" b="1" dirty="0"/>
              <a:t>2016</a:t>
            </a:r>
          </a:p>
        </p:txBody>
      </p:sp>
      <p:sp>
        <p:nvSpPr>
          <p:cNvPr id="46" name="Forma libre 45"/>
          <p:cNvSpPr/>
          <p:nvPr/>
        </p:nvSpPr>
        <p:spPr>
          <a:xfrm>
            <a:off x="1403648" y="4294088"/>
            <a:ext cx="7632848" cy="867668"/>
          </a:xfrm>
          <a:custGeom>
            <a:avLst/>
            <a:gdLst>
              <a:gd name="connsiteX0" fmla="*/ 0 w 6378193"/>
              <a:gd name="connsiteY0" fmla="*/ 0 h 759936"/>
              <a:gd name="connsiteX1" fmla="*/ 6378193 w 6378193"/>
              <a:gd name="connsiteY1" fmla="*/ 0 h 759936"/>
              <a:gd name="connsiteX2" fmla="*/ 6378193 w 6378193"/>
              <a:gd name="connsiteY2" fmla="*/ 759936 h 759936"/>
              <a:gd name="connsiteX3" fmla="*/ 0 w 6378193"/>
              <a:gd name="connsiteY3" fmla="*/ 759936 h 759936"/>
              <a:gd name="connsiteX4" fmla="*/ 0 w 6378193"/>
              <a:gd name="connsiteY4" fmla="*/ 0 h 75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93" h="759936">
                <a:moveTo>
                  <a:pt x="0" y="0"/>
                </a:moveTo>
                <a:lnTo>
                  <a:pt x="6378193" y="0"/>
                </a:lnTo>
                <a:lnTo>
                  <a:pt x="6378193" y="759936"/>
                </a:lnTo>
                <a:lnTo>
                  <a:pt x="0" y="7599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875" tIns="45720" rIns="45720" bIns="45720" numCol="1" spcCol="1270" anchor="ctr" anchorCtr="0">
            <a:noAutofit/>
          </a:bodyPr>
          <a:lstStyle/>
          <a:p>
            <a:pPr marL="342900" lvl="0" indent="-34290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CO" altLang="es-CO" sz="2000" b="1" u="none" kern="1200" dirty="0">
              <a:solidFill>
                <a:schemeClr val="tx1"/>
              </a:solidFill>
            </a:endParaRPr>
          </a:p>
          <a:p>
            <a:pPr marL="342900" lvl="0" indent="-34290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CO" altLang="es-CO" sz="2000" b="1" u="none" kern="1200" dirty="0">
                <a:solidFill>
                  <a:schemeClr val="tx1"/>
                </a:solidFill>
              </a:rPr>
              <a:t>CONSOLIDACIÓN RECOMENDACIONES AL PROYECTO</a:t>
            </a:r>
          </a:p>
          <a:p>
            <a:pPr marL="342900" lvl="0" indent="-34290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CO" altLang="es-CO" sz="2000" b="1" dirty="0">
                <a:solidFill>
                  <a:schemeClr val="tx1"/>
                </a:solidFill>
              </a:rPr>
              <a:t>EXPEDICIÓN RESOLUCIÓN 193 / 2016                 Deroga 357 / 2008</a:t>
            </a:r>
            <a:endParaRPr lang="es-CO" altLang="es-CO" sz="2000" b="1" u="none" kern="1200" dirty="0">
              <a:solidFill>
                <a:schemeClr val="tx1"/>
              </a:solidFill>
            </a:endParaRPr>
          </a:p>
          <a:p>
            <a:pPr lvl="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000" b="1" kern="1200" dirty="0">
              <a:solidFill>
                <a:schemeClr val="tx1"/>
              </a:solidFill>
            </a:endParaRPr>
          </a:p>
        </p:txBody>
      </p:sp>
      <p:sp>
        <p:nvSpPr>
          <p:cNvPr id="3" name="Flecha derecha 2"/>
          <p:cNvSpPr/>
          <p:nvPr/>
        </p:nvSpPr>
        <p:spPr bwMode="auto">
          <a:xfrm>
            <a:off x="6038449" y="4900013"/>
            <a:ext cx="45719" cy="45719"/>
          </a:xfrm>
          <a:prstGeom prst="rightArrow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lecha derecha 3"/>
          <p:cNvSpPr/>
          <p:nvPr/>
        </p:nvSpPr>
        <p:spPr bwMode="auto">
          <a:xfrm>
            <a:off x="6222728" y="4819810"/>
            <a:ext cx="725536" cy="19793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50218" y="-22820"/>
            <a:ext cx="8742957" cy="1079569"/>
          </a:xfrm>
        </p:spPr>
        <p:txBody>
          <a:bodyPr/>
          <a:lstStyle/>
          <a:p>
            <a:pPr algn="ctr"/>
            <a:r>
              <a:rPr lang="es-CO" dirty="0"/>
              <a:t>CARACTERÍSTICAS CUALITATIVAS DE LA INFORMACIÓN FINANCIERA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83568" y="1273324"/>
            <a:ext cx="5472608" cy="4176464"/>
          </a:xfrm>
          <a:prstGeom prst="roundRect">
            <a:avLst/>
          </a:prstGeom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endParaRPr lang="es-CO" sz="2400" i="1" dirty="0"/>
          </a:p>
          <a:p>
            <a:pPr>
              <a:defRPr/>
            </a:pPr>
            <a:endParaRPr lang="es-CO" sz="2400" i="1" dirty="0"/>
          </a:p>
          <a:p>
            <a:pPr>
              <a:defRPr/>
            </a:pPr>
            <a:endParaRPr lang="es-CO" sz="2400" i="1" dirty="0"/>
          </a:p>
          <a:p>
            <a:pPr algn="just">
              <a:defRPr/>
            </a:pPr>
            <a:endParaRPr lang="es-CO" sz="1800" b="1" i="1" dirty="0"/>
          </a:p>
          <a:p>
            <a:pPr algn="just">
              <a:defRPr/>
            </a:pPr>
            <a:r>
              <a:rPr lang="es-CO" sz="2400" b="1" i="1" dirty="0">
                <a:solidFill>
                  <a:schemeClr val="tx1"/>
                </a:solidFill>
              </a:rPr>
              <a:t>   RELEVANCIA</a:t>
            </a:r>
          </a:p>
          <a:p>
            <a:pPr algn="just">
              <a:defRPr/>
            </a:pPr>
            <a:r>
              <a:rPr lang="es-CO" sz="2000" b="1" dirty="0">
                <a:solidFill>
                  <a:schemeClr val="tx1"/>
                </a:solidFill>
                <a:latin typeface="Calibri" pitchFamily="34" charset="0"/>
              </a:rPr>
              <a:t>La información financiera es relevante si es capaz de influir en las decisiones que han de tomar sus usuarios. La información financiera influye en los usuarios si es material y si tiene valor predictivo, valor confirmatorio, o ambos. </a:t>
            </a:r>
          </a:p>
          <a:p>
            <a:pPr algn="just">
              <a:defRPr/>
            </a:pPr>
            <a:r>
              <a:rPr lang="es-CO" sz="2400" b="1" i="1" dirty="0">
                <a:solidFill>
                  <a:schemeClr val="tx1"/>
                </a:solidFill>
              </a:rPr>
              <a:t>  REPRESENTACIÓN FIEL</a:t>
            </a:r>
          </a:p>
          <a:p>
            <a:pPr algn="just">
              <a:defRPr/>
            </a:pPr>
            <a:r>
              <a:rPr lang="es-CO" sz="2000" b="1" dirty="0">
                <a:solidFill>
                  <a:schemeClr val="tx1"/>
                </a:solidFill>
                <a:latin typeface="Calibri" pitchFamily="34" charset="0"/>
              </a:rPr>
              <a:t>Para ser útil, la información financiera debe representar fielmente los hechos económicos. La representación fiel se alcanza cuando la descripción del fenómeno es completa, neutral, y libre de error significativo.</a:t>
            </a:r>
          </a:p>
          <a:p>
            <a:pPr>
              <a:defRPr/>
            </a:pPr>
            <a:endParaRPr lang="es-CO" sz="1200" dirty="0">
              <a:latin typeface="Calibri" pitchFamily="34" charset="0"/>
            </a:endParaRPr>
          </a:p>
          <a:p>
            <a:pPr>
              <a:defRPr/>
            </a:pPr>
            <a:endParaRPr lang="es-CO" sz="1200" dirty="0">
              <a:latin typeface="Calibri" pitchFamily="34" charset="0"/>
            </a:endParaRPr>
          </a:p>
          <a:p>
            <a:pPr>
              <a:defRPr/>
            </a:pPr>
            <a:endParaRPr lang="es-CO" sz="1200" dirty="0">
              <a:latin typeface="Calibri" pitchFamily="34" charset="0"/>
            </a:endParaRPr>
          </a:p>
          <a:p>
            <a:pPr>
              <a:defRPr/>
            </a:pPr>
            <a:endParaRPr lang="es-CO" sz="2400" dirty="0">
              <a:latin typeface="Calibri" pitchFamily="34" charset="0"/>
            </a:endParaRPr>
          </a:p>
          <a:p>
            <a:pPr>
              <a:defRPr/>
            </a:pPr>
            <a:endParaRPr lang="es-CO" sz="2400" dirty="0">
              <a:latin typeface="Calibri" pitchFamily="34" charset="0"/>
            </a:endParaRP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70500" y="2017449"/>
            <a:ext cx="2665996" cy="2399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buFont typeface="Wingdings" pitchFamily="2" charset="2"/>
              <a:buChar char="ü"/>
              <a:defRPr/>
            </a:pPr>
            <a:r>
              <a:rPr lang="es-CO" i="1" dirty="0"/>
              <a:t>Verificabilidad</a:t>
            </a:r>
          </a:p>
          <a:p>
            <a:pPr>
              <a:defRPr/>
            </a:pPr>
            <a:r>
              <a:rPr lang="es-CO" dirty="0"/>
              <a:t> </a:t>
            </a:r>
            <a:endParaRPr lang="es-ES" sz="11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CO" sz="2400" b="1" dirty="0">
                <a:solidFill>
                  <a:schemeClr val="tx1"/>
                </a:solidFill>
              </a:rPr>
              <a:t>Oportunidad</a:t>
            </a:r>
          </a:p>
          <a:p>
            <a:pPr>
              <a:buFont typeface="Wingdings" pitchFamily="2" charset="2"/>
              <a:buChar char="ü"/>
              <a:defRPr/>
            </a:pPr>
            <a:endParaRPr lang="es-C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CO" sz="2400" b="1" dirty="0">
                <a:solidFill>
                  <a:schemeClr val="tx1"/>
                </a:solidFill>
              </a:rPr>
              <a:t>Comprensibilidad</a:t>
            </a:r>
          </a:p>
          <a:p>
            <a:pPr>
              <a:buFont typeface="Wingdings" pitchFamily="2" charset="2"/>
              <a:buChar char="ü"/>
              <a:defRPr/>
            </a:pPr>
            <a:endParaRPr lang="es-C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CO" sz="2400" b="1" dirty="0">
                <a:solidFill>
                  <a:schemeClr val="tx1"/>
                </a:solidFill>
              </a:rPr>
              <a:t>Comparabilidad</a:t>
            </a:r>
          </a:p>
          <a:p>
            <a:pPr>
              <a:defRPr/>
            </a:pPr>
            <a:endParaRPr lang="es-CO" sz="1100" i="1" dirty="0"/>
          </a:p>
          <a:p>
            <a:pPr>
              <a:defRPr/>
            </a:pPr>
            <a:endParaRPr lang="es-ES" sz="1100" dirty="0">
              <a:latin typeface="Calibri" pitchFamily="34" charset="0"/>
            </a:endParaRPr>
          </a:p>
          <a:p>
            <a:pPr>
              <a:defRPr/>
            </a:pPr>
            <a:endParaRPr lang="es-ES" sz="1100" dirty="0">
              <a:latin typeface="Calibri" pitchFamily="34" charset="0"/>
            </a:endParaRPr>
          </a:p>
          <a:p>
            <a:pPr>
              <a:defRPr/>
            </a:pPr>
            <a:endParaRPr lang="en-US" sz="1100" dirty="0">
              <a:latin typeface="Calibri" pitchFamily="34" charset="0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480323" y="1613607"/>
            <a:ext cx="2268141" cy="3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2000" b="1" dirty="0"/>
              <a:t>DE MEJORA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4235" y="1057300"/>
            <a:ext cx="5333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F</a:t>
            </a:r>
          </a:p>
          <a:p>
            <a:r>
              <a:rPr lang="es-CO" sz="2000" b="1" dirty="0"/>
              <a:t>U</a:t>
            </a:r>
          </a:p>
          <a:p>
            <a:r>
              <a:rPr lang="es-CO" sz="2000" b="1" dirty="0"/>
              <a:t>N</a:t>
            </a:r>
          </a:p>
          <a:p>
            <a:r>
              <a:rPr lang="es-CO" sz="2000" b="1" dirty="0"/>
              <a:t>D</a:t>
            </a:r>
          </a:p>
          <a:p>
            <a:r>
              <a:rPr lang="es-CO" sz="2000" b="1" dirty="0"/>
              <a:t>A</a:t>
            </a:r>
          </a:p>
          <a:p>
            <a:r>
              <a:rPr lang="es-CO" sz="2000" b="1" dirty="0"/>
              <a:t>M</a:t>
            </a:r>
          </a:p>
          <a:p>
            <a:r>
              <a:rPr lang="es-CO" sz="2000" b="1" dirty="0"/>
              <a:t>E</a:t>
            </a:r>
          </a:p>
          <a:p>
            <a:r>
              <a:rPr lang="es-CO" sz="2000" b="1" dirty="0"/>
              <a:t>N</a:t>
            </a:r>
          </a:p>
          <a:p>
            <a:r>
              <a:rPr lang="es-CO" sz="2000" b="1" dirty="0"/>
              <a:t>T</a:t>
            </a:r>
          </a:p>
          <a:p>
            <a:r>
              <a:rPr lang="es-CO" sz="2000" b="1" dirty="0"/>
              <a:t>A</a:t>
            </a:r>
          </a:p>
          <a:p>
            <a:r>
              <a:rPr lang="es-CO" sz="2000" b="1" dirty="0"/>
              <a:t>L</a:t>
            </a:r>
          </a:p>
          <a:p>
            <a:r>
              <a:rPr lang="es-CO" sz="2000" b="1" dirty="0"/>
              <a:t>E</a:t>
            </a:r>
          </a:p>
          <a:p>
            <a:r>
              <a:rPr lang="es-CO" sz="20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390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8 Título"/>
          <p:cNvSpPr>
            <a:spLocks noGrp="1"/>
          </p:cNvSpPr>
          <p:nvPr>
            <p:ph type="ctrTitle"/>
          </p:nvPr>
        </p:nvSpPr>
        <p:spPr bwMode="auto">
          <a:xfrm>
            <a:off x="150813" y="117782"/>
            <a:ext cx="8742362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/>
              <a:t>ETAPAS DEL PROCESO CONTABLE</a:t>
            </a:r>
          </a:p>
        </p:txBody>
      </p:sp>
      <p:sp>
        <p:nvSpPr>
          <p:cNvPr id="2" name="1 Rectángulo"/>
          <p:cNvSpPr/>
          <p:nvPr/>
        </p:nvSpPr>
        <p:spPr bwMode="auto">
          <a:xfrm>
            <a:off x="431540" y="2245432"/>
            <a:ext cx="1944216" cy="54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Identificación</a:t>
            </a:r>
            <a:endParaRPr kumimoji="0" lang="es-CO" sz="2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0813" y="1410219"/>
            <a:ext cx="2520280" cy="4462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RECONOCIMIENTO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131840" y="1417340"/>
            <a:ext cx="2520280" cy="8002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MEDICIÓN POSTERIOR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084168" y="1417340"/>
            <a:ext cx="2520280" cy="4462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REVELACIÓN</a:t>
            </a:r>
          </a:p>
        </p:txBody>
      </p:sp>
      <p:sp>
        <p:nvSpPr>
          <p:cNvPr id="13" name="12 Rectángulo"/>
          <p:cNvSpPr/>
          <p:nvPr/>
        </p:nvSpPr>
        <p:spPr bwMode="auto">
          <a:xfrm>
            <a:off x="467544" y="2893504"/>
            <a:ext cx="1944216" cy="54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Clasificación</a:t>
            </a:r>
            <a:endParaRPr kumimoji="0" lang="es-CO" sz="2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467544" y="3613584"/>
            <a:ext cx="1944216" cy="684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Medición Inicial</a:t>
            </a:r>
            <a:endParaRPr kumimoji="0" lang="es-CO" sz="2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467544" y="4405672"/>
            <a:ext cx="1944216" cy="54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Registro</a:t>
            </a:r>
            <a:endParaRPr kumimoji="0" lang="es-CO" sz="2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3383868" y="2397832"/>
            <a:ext cx="1944216" cy="54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Valuación</a:t>
            </a:r>
            <a:endParaRPr kumimoji="0" lang="es-CO" sz="2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3419872" y="3073524"/>
            <a:ext cx="1944216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Registro Ajustes</a:t>
            </a:r>
            <a:endParaRPr kumimoji="0" lang="es-CO" sz="2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6372200" y="2137420"/>
            <a:ext cx="1944216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200" b="1" dirty="0">
                <a:solidFill>
                  <a:schemeClr val="tx1"/>
                </a:solidFill>
                <a:latin typeface="Times New Roman" pitchFamily="18" charset="0"/>
              </a:rPr>
              <a:t>Presentación Estados Financieros</a:t>
            </a:r>
            <a:endParaRPr kumimoji="0" lang="es-CO" sz="2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6372200" y="3365354"/>
            <a:ext cx="1944216" cy="10763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200" b="1" dirty="0">
                <a:solidFill>
                  <a:schemeClr val="tx1"/>
                </a:solidFill>
                <a:latin typeface="Times New Roman" pitchFamily="18" charset="0"/>
              </a:rPr>
              <a:t>Presentación Notas Estados Financieros</a:t>
            </a:r>
            <a:endParaRPr kumimoji="0" lang="es-CO" sz="2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8 Título"/>
          <p:cNvSpPr>
            <a:spLocks noGrp="1"/>
          </p:cNvSpPr>
          <p:nvPr>
            <p:ph type="ctrTitle"/>
          </p:nvPr>
        </p:nvSpPr>
        <p:spPr bwMode="auto">
          <a:xfrm>
            <a:off x="150812" y="49188"/>
            <a:ext cx="8885683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altLang="es-ES" dirty="0"/>
              <a:t>INFORME ANUAL DE EVALUACIÓN DEL CONTROL INTERNO  CONTABLE</a:t>
            </a:r>
          </a:p>
        </p:txBody>
      </p:sp>
      <p:sp>
        <p:nvSpPr>
          <p:cNvPr id="2" name="1 Rectángulo"/>
          <p:cNvSpPr/>
          <p:nvPr/>
        </p:nvSpPr>
        <p:spPr bwMode="auto">
          <a:xfrm>
            <a:off x="611560" y="1127378"/>
            <a:ext cx="7704856" cy="99156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800" b="1" dirty="0">
                <a:solidFill>
                  <a:schemeClr val="tx1"/>
                </a:solidFill>
                <a:latin typeface="Times New Roman" pitchFamily="18" charset="0"/>
              </a:rPr>
              <a:t>Valoración Cuantitativa CIC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800" b="1" dirty="0">
                <a:solidFill>
                  <a:schemeClr val="tx1"/>
                </a:solidFill>
                <a:latin typeface="Times New Roman" pitchFamily="18" charset="0"/>
              </a:rPr>
              <a:t>Existencia y Efectividad de Controles</a:t>
            </a:r>
            <a:endParaRPr kumimoji="0" lang="es-CO" sz="2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228143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3 2    C r i t e r i o s    d e    G e s t i </a:t>
            </a:r>
            <a:r>
              <a:rPr lang="es-CO" sz="2800" b="1" dirty="0" err="1"/>
              <a:t>ó</a:t>
            </a:r>
            <a:r>
              <a:rPr lang="es-CO" sz="2800" b="1" dirty="0"/>
              <a:t> n </a:t>
            </a:r>
          </a:p>
        </p:txBody>
      </p:sp>
      <p:sp>
        <p:nvSpPr>
          <p:cNvPr id="4" name="3 Rectángulo"/>
          <p:cNvSpPr/>
          <p:nvPr/>
        </p:nvSpPr>
        <p:spPr bwMode="auto">
          <a:xfrm>
            <a:off x="1187624" y="2857500"/>
            <a:ext cx="3240360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 X I S T E N C I A</a:t>
            </a:r>
          </a:p>
        </p:txBody>
      </p:sp>
      <p:sp>
        <p:nvSpPr>
          <p:cNvPr id="7" name="6 Rectángulo"/>
          <p:cNvSpPr/>
          <p:nvPr/>
        </p:nvSpPr>
        <p:spPr bwMode="auto">
          <a:xfrm>
            <a:off x="1187624" y="3405854"/>
            <a:ext cx="2248508" cy="4137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RESPUESTA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2843808" y="3405854"/>
            <a:ext cx="1584176" cy="4137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 A L O R</a:t>
            </a:r>
          </a:p>
        </p:txBody>
      </p:sp>
      <p:sp>
        <p:nvSpPr>
          <p:cNvPr id="5" name="4 Rectángulo"/>
          <p:cNvSpPr/>
          <p:nvPr/>
        </p:nvSpPr>
        <p:spPr bwMode="auto">
          <a:xfrm>
            <a:off x="1187624" y="3865612"/>
            <a:ext cx="2291443" cy="1323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r>
              <a:rPr kumimoji="0" lang="es-CO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200" b="1" dirty="0">
                <a:latin typeface="Times New Roman" pitchFamily="18" charset="0"/>
              </a:rPr>
              <a:t>  PARCIAL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NO</a:t>
            </a:r>
          </a:p>
        </p:txBody>
      </p:sp>
      <p:sp>
        <p:nvSpPr>
          <p:cNvPr id="10" name="9 Rectángulo"/>
          <p:cNvSpPr/>
          <p:nvPr/>
        </p:nvSpPr>
        <p:spPr bwMode="auto">
          <a:xfrm>
            <a:off x="2843808" y="3877693"/>
            <a:ext cx="1584176" cy="1311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0,3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400" b="1" dirty="0">
                <a:latin typeface="Times New Roman" pitchFamily="18" charset="0"/>
              </a:rPr>
              <a:t> 0,18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0,06</a:t>
            </a:r>
          </a:p>
        </p:txBody>
      </p:sp>
      <p:sp>
        <p:nvSpPr>
          <p:cNvPr id="11" name="10 Rectángulo"/>
          <p:cNvSpPr/>
          <p:nvPr/>
        </p:nvSpPr>
        <p:spPr bwMode="auto">
          <a:xfrm>
            <a:off x="4824028" y="2857500"/>
            <a:ext cx="3564396" cy="37407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 F E C T I V I D A D</a:t>
            </a:r>
          </a:p>
        </p:txBody>
      </p:sp>
      <p:sp>
        <p:nvSpPr>
          <p:cNvPr id="12" name="11 Rectángulo"/>
          <p:cNvSpPr/>
          <p:nvPr/>
        </p:nvSpPr>
        <p:spPr bwMode="auto">
          <a:xfrm>
            <a:off x="4824028" y="3402658"/>
            <a:ext cx="2708430" cy="3696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RESPUESTA</a:t>
            </a:r>
          </a:p>
        </p:txBody>
      </p:sp>
      <p:sp>
        <p:nvSpPr>
          <p:cNvPr id="13" name="12 Rectángulo"/>
          <p:cNvSpPr/>
          <p:nvPr/>
        </p:nvSpPr>
        <p:spPr bwMode="auto">
          <a:xfrm>
            <a:off x="6480212" y="3402658"/>
            <a:ext cx="1908212" cy="3696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 A L O R</a:t>
            </a:r>
          </a:p>
        </p:txBody>
      </p:sp>
      <p:sp>
        <p:nvSpPr>
          <p:cNvPr id="14" name="13 Rectángulo"/>
          <p:cNvSpPr/>
          <p:nvPr/>
        </p:nvSpPr>
        <p:spPr bwMode="auto">
          <a:xfrm>
            <a:off x="4824028" y="3823584"/>
            <a:ext cx="2708430" cy="11830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SI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200" b="1" dirty="0">
                <a:latin typeface="Times New Roman" pitchFamily="18" charset="0"/>
              </a:rPr>
              <a:t>  PARCIAL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NO</a:t>
            </a:r>
          </a:p>
        </p:txBody>
      </p:sp>
      <p:sp>
        <p:nvSpPr>
          <p:cNvPr id="15" name="14 Rectángulo"/>
          <p:cNvSpPr/>
          <p:nvPr/>
        </p:nvSpPr>
        <p:spPr bwMode="auto">
          <a:xfrm>
            <a:off x="6480212" y="3834706"/>
            <a:ext cx="1908212" cy="11830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0,7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400" b="1" dirty="0">
                <a:latin typeface="Times New Roman" pitchFamily="18" charset="0"/>
              </a:rPr>
              <a:t>  0,42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0,14</a:t>
            </a:r>
          </a:p>
        </p:txBody>
      </p:sp>
    </p:spTree>
    <p:extLst>
      <p:ext uri="{BB962C8B-B14F-4D97-AF65-F5344CB8AC3E}">
        <p14:creationId xmlns:p14="http://schemas.microsoft.com/office/powerpoint/2010/main" val="20689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8 Título"/>
          <p:cNvSpPr>
            <a:spLocks noGrp="1"/>
          </p:cNvSpPr>
          <p:nvPr>
            <p:ph type="ctrTitle"/>
          </p:nvPr>
        </p:nvSpPr>
        <p:spPr bwMode="auto">
          <a:xfrm>
            <a:off x="0" y="-22820"/>
            <a:ext cx="8993188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altLang="es-ES" dirty="0"/>
              <a:t>INFORME ANUAL DEL CONTROL INTERNO  CONTABLE - Resolución 193 72016</a:t>
            </a:r>
          </a:p>
        </p:txBody>
      </p:sp>
      <p:sp>
        <p:nvSpPr>
          <p:cNvPr id="2" name="1 Rectángulo"/>
          <p:cNvSpPr/>
          <p:nvPr/>
        </p:nvSpPr>
        <p:spPr bwMode="auto">
          <a:xfrm>
            <a:off x="1331641" y="1417340"/>
            <a:ext cx="6624745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400" b="1" dirty="0">
                <a:solidFill>
                  <a:schemeClr val="tx1"/>
                </a:solidFill>
                <a:latin typeface="Times New Roman" pitchFamily="18" charset="0"/>
              </a:rPr>
              <a:t>RANGOS DE CALIFICACIÓN</a:t>
            </a:r>
            <a:endParaRPr kumimoji="0" lang="es-CO" sz="2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331641" y="2723189"/>
            <a:ext cx="3151773" cy="9874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 A N G O </a:t>
            </a:r>
          </a:p>
        </p:txBody>
      </p:sp>
      <p:sp>
        <p:nvSpPr>
          <p:cNvPr id="5" name="4 Rectángulo"/>
          <p:cNvSpPr/>
          <p:nvPr/>
        </p:nvSpPr>
        <p:spPr bwMode="auto">
          <a:xfrm>
            <a:off x="1331641" y="3147895"/>
            <a:ext cx="3151774" cy="1221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1.0&lt;CALIFICACIÓN &lt; 3.0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2400" b="1" dirty="0">
              <a:latin typeface="Times New Roman" pitchFamily="18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1622596" y="3526990"/>
            <a:ext cx="2863733" cy="1130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3.0&lt;CALIFICACIÓN &lt; 4.0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2400" b="1" dirty="0">
              <a:latin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1331631" y="3923771"/>
            <a:ext cx="3151774" cy="719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4.0&lt;CALIFICACIÓN &lt; 5.0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2400" b="1" dirty="0">
              <a:latin typeface="Times New Roman" pitchFamily="18" charset="0"/>
            </a:endParaRPr>
          </a:p>
        </p:txBody>
      </p:sp>
      <p:sp>
        <p:nvSpPr>
          <p:cNvPr id="22" name="21 Rectángulo"/>
          <p:cNvSpPr/>
          <p:nvPr/>
        </p:nvSpPr>
        <p:spPr bwMode="auto">
          <a:xfrm>
            <a:off x="4621453" y="2723189"/>
            <a:ext cx="3334933" cy="7803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 U A L I T A T I VA </a:t>
            </a:r>
          </a:p>
        </p:txBody>
      </p:sp>
      <p:sp>
        <p:nvSpPr>
          <p:cNvPr id="23" name="22 Rectángulo"/>
          <p:cNvSpPr/>
          <p:nvPr/>
        </p:nvSpPr>
        <p:spPr bwMode="auto">
          <a:xfrm>
            <a:off x="4621442" y="3147896"/>
            <a:ext cx="3334934" cy="864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DEFICIENTE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2400" b="1" dirty="0">
              <a:latin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 bwMode="auto">
          <a:xfrm>
            <a:off x="4621446" y="3528901"/>
            <a:ext cx="3334933" cy="1114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ADECUADO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2400" b="1" dirty="0">
              <a:latin typeface="Times New Roman" pitchFamily="18" charset="0"/>
            </a:endParaRPr>
          </a:p>
        </p:txBody>
      </p:sp>
      <p:sp>
        <p:nvSpPr>
          <p:cNvPr id="25" name="24 Rectángulo"/>
          <p:cNvSpPr/>
          <p:nvPr/>
        </p:nvSpPr>
        <p:spPr bwMode="auto">
          <a:xfrm>
            <a:off x="4621452" y="3923771"/>
            <a:ext cx="3334933" cy="7428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EFICIENTE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2400" b="1" dirty="0">
              <a:latin typeface="Times New Roman" pitchFamily="18" charset="0"/>
            </a:endParaRPr>
          </a:p>
        </p:txBody>
      </p:sp>
      <p:sp>
        <p:nvSpPr>
          <p:cNvPr id="3" name="Flecha abajo 2"/>
          <p:cNvSpPr/>
          <p:nvPr/>
        </p:nvSpPr>
        <p:spPr bwMode="auto">
          <a:xfrm>
            <a:off x="4238104" y="2052982"/>
            <a:ext cx="628648" cy="644886"/>
          </a:xfrm>
          <a:prstGeom prst="downArrow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8 Título"/>
          <p:cNvSpPr>
            <a:spLocks noGrp="1"/>
          </p:cNvSpPr>
          <p:nvPr>
            <p:ph type="ctrTitle"/>
          </p:nvPr>
        </p:nvSpPr>
        <p:spPr bwMode="auto">
          <a:xfrm>
            <a:off x="0" y="29783"/>
            <a:ext cx="8921180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altLang="es-ES" dirty="0"/>
              <a:t>INFORME ANUAL DEL CONTROL INTERNO  CONTABLE</a:t>
            </a:r>
          </a:p>
        </p:txBody>
      </p:sp>
      <p:sp>
        <p:nvSpPr>
          <p:cNvPr id="2" name="1 Rectángulo"/>
          <p:cNvSpPr/>
          <p:nvPr/>
        </p:nvSpPr>
        <p:spPr bwMode="auto">
          <a:xfrm>
            <a:off x="1475656" y="1345332"/>
            <a:ext cx="5847928" cy="5400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400" b="1" dirty="0">
                <a:solidFill>
                  <a:schemeClr val="tx1"/>
                </a:solidFill>
                <a:latin typeface="Times New Roman" pitchFamily="18" charset="0"/>
              </a:rPr>
              <a:t>VALORACIÓN CUALITATIVA</a:t>
            </a:r>
            <a:endParaRPr kumimoji="0" lang="es-CO" sz="2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22 Rectángulo"/>
          <p:cNvSpPr/>
          <p:nvPr/>
        </p:nvSpPr>
        <p:spPr bwMode="auto">
          <a:xfrm>
            <a:off x="988167" y="2768130"/>
            <a:ext cx="6824194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FORTALEZAS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2400" b="1" dirty="0">
              <a:latin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 bwMode="auto">
          <a:xfrm>
            <a:off x="988166" y="3361556"/>
            <a:ext cx="6824194" cy="367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DEBILIDADES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2400" b="1" dirty="0">
              <a:latin typeface="Times New Roman" pitchFamily="18" charset="0"/>
            </a:endParaRPr>
          </a:p>
        </p:txBody>
      </p:sp>
      <p:sp>
        <p:nvSpPr>
          <p:cNvPr id="25" name="24 Rectángulo"/>
          <p:cNvSpPr/>
          <p:nvPr/>
        </p:nvSpPr>
        <p:spPr bwMode="auto">
          <a:xfrm>
            <a:off x="971600" y="3865612"/>
            <a:ext cx="6840760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AVANCES Y MEJORAS DEL PROCESO DE CIC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2400" b="1" dirty="0">
              <a:latin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971600" y="4422238"/>
            <a:ext cx="6912768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RECOMENDACIONES</a:t>
            </a:r>
            <a:endParaRPr lang="es-CO" sz="2400" b="1" dirty="0">
              <a:latin typeface="Times New Roman" pitchFamily="18" charset="0"/>
            </a:endParaRPr>
          </a:p>
        </p:txBody>
      </p:sp>
      <p:sp>
        <p:nvSpPr>
          <p:cNvPr id="8" name="Flecha abajo 7"/>
          <p:cNvSpPr/>
          <p:nvPr/>
        </p:nvSpPr>
        <p:spPr bwMode="auto">
          <a:xfrm>
            <a:off x="3995936" y="1993404"/>
            <a:ext cx="628648" cy="644886"/>
          </a:xfrm>
          <a:prstGeom prst="downArrow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6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8 Título"/>
          <p:cNvSpPr>
            <a:spLocks noGrp="1"/>
          </p:cNvSpPr>
          <p:nvPr>
            <p:ph type="ctrTitle"/>
          </p:nvPr>
        </p:nvSpPr>
        <p:spPr bwMode="auto">
          <a:xfrm>
            <a:off x="150813" y="49188"/>
            <a:ext cx="8866364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altLang="es-ES" dirty="0"/>
              <a:t>CRONOGRAMA DE APLICACIÓN </a:t>
            </a:r>
            <a:br>
              <a:rPr lang="es-ES" altLang="es-ES" dirty="0"/>
            </a:br>
            <a:r>
              <a:rPr lang="es-ES" altLang="es-ES" dirty="0"/>
              <a:t>Resolución 193 de 2016</a:t>
            </a:r>
          </a:p>
        </p:txBody>
      </p:sp>
      <p:sp>
        <p:nvSpPr>
          <p:cNvPr id="23" name="22 Rectángulo"/>
          <p:cNvSpPr/>
          <p:nvPr/>
        </p:nvSpPr>
        <p:spPr bwMode="auto">
          <a:xfrm>
            <a:off x="147021" y="1699996"/>
            <a:ext cx="1639582" cy="772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000" b="1" dirty="0">
                <a:latin typeface="Times New Roman" pitchFamily="18" charset="0"/>
              </a:rPr>
              <a:t>TIPO ENTIDAD</a:t>
            </a:r>
          </a:p>
        </p:txBody>
      </p:sp>
      <p:sp>
        <p:nvSpPr>
          <p:cNvPr id="24" name="23 Rectángulo"/>
          <p:cNvSpPr/>
          <p:nvPr/>
        </p:nvSpPr>
        <p:spPr bwMode="auto">
          <a:xfrm>
            <a:off x="147016" y="2461351"/>
            <a:ext cx="1639588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Empresas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3678348" y="1699996"/>
            <a:ext cx="3370304" cy="3754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000" b="1" dirty="0">
                <a:latin typeface="Times New Roman" pitchFamily="18" charset="0"/>
              </a:rPr>
              <a:t>FECHA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3638267" y="2449579"/>
            <a:ext cx="1899711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Publicación</a:t>
            </a:r>
          </a:p>
        </p:txBody>
      </p:sp>
      <p:sp>
        <p:nvSpPr>
          <p:cNvPr id="13" name="12 Rectángulo"/>
          <p:cNvSpPr/>
          <p:nvPr/>
        </p:nvSpPr>
        <p:spPr bwMode="auto">
          <a:xfrm>
            <a:off x="3664484" y="2070588"/>
            <a:ext cx="1899709" cy="3988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400" b="1" dirty="0">
                <a:latin typeface="Times New Roman" pitchFamily="18" charset="0"/>
              </a:rPr>
              <a:t>DESDE</a:t>
            </a:r>
          </a:p>
        </p:txBody>
      </p:sp>
      <p:sp>
        <p:nvSpPr>
          <p:cNvPr id="14" name="13 Rectángulo"/>
          <p:cNvSpPr/>
          <p:nvPr/>
        </p:nvSpPr>
        <p:spPr bwMode="auto">
          <a:xfrm>
            <a:off x="5567136" y="2070588"/>
            <a:ext cx="1481516" cy="422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400" b="1" dirty="0">
                <a:latin typeface="Times New Roman" pitchFamily="18" charset="0"/>
              </a:rPr>
              <a:t>Primer informe</a:t>
            </a:r>
          </a:p>
        </p:txBody>
      </p:sp>
      <p:sp>
        <p:nvSpPr>
          <p:cNvPr id="15" name="14 Rectángulo"/>
          <p:cNvSpPr/>
          <p:nvPr/>
        </p:nvSpPr>
        <p:spPr bwMode="auto">
          <a:xfrm>
            <a:off x="5540909" y="2461071"/>
            <a:ext cx="1481517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31/12/2016</a:t>
            </a:r>
          </a:p>
        </p:txBody>
      </p:sp>
      <p:sp>
        <p:nvSpPr>
          <p:cNvPr id="18" name="17 Rectángulo"/>
          <p:cNvSpPr/>
          <p:nvPr/>
        </p:nvSpPr>
        <p:spPr bwMode="auto">
          <a:xfrm>
            <a:off x="1786615" y="1699996"/>
            <a:ext cx="1886049" cy="773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1800" b="1" dirty="0"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RESOLUCIÓN</a:t>
            </a:r>
          </a:p>
        </p:txBody>
      </p:sp>
      <p:sp>
        <p:nvSpPr>
          <p:cNvPr id="19" name="18 Rectángulo"/>
          <p:cNvSpPr/>
          <p:nvPr/>
        </p:nvSpPr>
        <p:spPr bwMode="auto">
          <a:xfrm>
            <a:off x="1760385" y="2462131"/>
            <a:ext cx="1886054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743/2013</a:t>
            </a:r>
          </a:p>
        </p:txBody>
      </p:sp>
      <p:sp>
        <p:nvSpPr>
          <p:cNvPr id="22" name="21 Rectángulo"/>
          <p:cNvSpPr/>
          <p:nvPr/>
        </p:nvSpPr>
        <p:spPr bwMode="auto">
          <a:xfrm>
            <a:off x="7025167" y="2463429"/>
            <a:ext cx="1994164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2017</a:t>
            </a:r>
          </a:p>
        </p:txBody>
      </p:sp>
      <p:sp>
        <p:nvSpPr>
          <p:cNvPr id="29" name="28 Rectángulo"/>
          <p:cNvSpPr/>
          <p:nvPr/>
        </p:nvSpPr>
        <p:spPr bwMode="auto">
          <a:xfrm>
            <a:off x="7051392" y="1699995"/>
            <a:ext cx="1994163" cy="7772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700" b="1" dirty="0">
                <a:latin typeface="Times New Roman" pitchFamily="18" charset="0"/>
              </a:rPr>
              <a:t>PRESENTACIÓN INFORME ANUAL</a:t>
            </a:r>
          </a:p>
        </p:txBody>
      </p:sp>
      <p:sp>
        <p:nvSpPr>
          <p:cNvPr id="30" name="29 Rectángulo"/>
          <p:cNvSpPr/>
          <p:nvPr/>
        </p:nvSpPr>
        <p:spPr bwMode="auto">
          <a:xfrm>
            <a:off x="145925" y="2848451"/>
            <a:ext cx="1639588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Empresas</a:t>
            </a:r>
          </a:p>
        </p:txBody>
      </p:sp>
      <p:sp>
        <p:nvSpPr>
          <p:cNvPr id="31" name="30 Rectángulo"/>
          <p:cNvSpPr/>
          <p:nvPr/>
        </p:nvSpPr>
        <p:spPr bwMode="auto">
          <a:xfrm>
            <a:off x="3636108" y="2831093"/>
            <a:ext cx="1899711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Publicación</a:t>
            </a:r>
          </a:p>
        </p:txBody>
      </p:sp>
      <p:sp>
        <p:nvSpPr>
          <p:cNvPr id="32" name="31 Rectángulo"/>
          <p:cNvSpPr/>
          <p:nvPr/>
        </p:nvSpPr>
        <p:spPr bwMode="auto">
          <a:xfrm>
            <a:off x="5538750" y="2842585"/>
            <a:ext cx="1481517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31/12/2016</a:t>
            </a:r>
          </a:p>
        </p:txBody>
      </p:sp>
      <p:sp>
        <p:nvSpPr>
          <p:cNvPr id="33" name="32 Rectángulo"/>
          <p:cNvSpPr/>
          <p:nvPr/>
        </p:nvSpPr>
        <p:spPr bwMode="auto">
          <a:xfrm>
            <a:off x="1758226" y="2843645"/>
            <a:ext cx="1886054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414/2014</a:t>
            </a:r>
          </a:p>
        </p:txBody>
      </p:sp>
      <p:sp>
        <p:nvSpPr>
          <p:cNvPr id="34" name="33 Rectángulo"/>
          <p:cNvSpPr/>
          <p:nvPr/>
        </p:nvSpPr>
        <p:spPr bwMode="auto">
          <a:xfrm>
            <a:off x="7025162" y="2856155"/>
            <a:ext cx="1994164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2017</a:t>
            </a:r>
          </a:p>
        </p:txBody>
      </p:sp>
      <p:sp>
        <p:nvSpPr>
          <p:cNvPr id="35" name="34 Rectángulo"/>
          <p:cNvSpPr/>
          <p:nvPr/>
        </p:nvSpPr>
        <p:spPr bwMode="auto">
          <a:xfrm>
            <a:off x="150813" y="3242012"/>
            <a:ext cx="1639588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Gobierno</a:t>
            </a:r>
          </a:p>
        </p:txBody>
      </p:sp>
      <p:sp>
        <p:nvSpPr>
          <p:cNvPr id="36" name="35 Rectángulo"/>
          <p:cNvSpPr/>
          <p:nvPr/>
        </p:nvSpPr>
        <p:spPr bwMode="auto">
          <a:xfrm>
            <a:off x="3638257" y="3230240"/>
            <a:ext cx="1899711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01/01/2017</a:t>
            </a:r>
          </a:p>
        </p:txBody>
      </p:sp>
      <p:sp>
        <p:nvSpPr>
          <p:cNvPr id="37" name="36 Rectángulo"/>
          <p:cNvSpPr/>
          <p:nvPr/>
        </p:nvSpPr>
        <p:spPr bwMode="auto">
          <a:xfrm>
            <a:off x="5540899" y="3241732"/>
            <a:ext cx="1481517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31/12/2017</a:t>
            </a:r>
          </a:p>
        </p:txBody>
      </p:sp>
      <p:sp>
        <p:nvSpPr>
          <p:cNvPr id="38" name="37 Rectángulo"/>
          <p:cNvSpPr/>
          <p:nvPr/>
        </p:nvSpPr>
        <p:spPr bwMode="auto">
          <a:xfrm>
            <a:off x="1790408" y="3242792"/>
            <a:ext cx="1886054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533/2015</a:t>
            </a:r>
          </a:p>
        </p:txBody>
      </p:sp>
      <p:sp>
        <p:nvSpPr>
          <p:cNvPr id="39" name="38 Rectángulo"/>
          <p:cNvSpPr/>
          <p:nvPr/>
        </p:nvSpPr>
        <p:spPr bwMode="auto">
          <a:xfrm>
            <a:off x="7025157" y="3230235"/>
            <a:ext cx="1994164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2018</a:t>
            </a:r>
          </a:p>
        </p:txBody>
      </p:sp>
      <p:sp>
        <p:nvSpPr>
          <p:cNvPr id="40" name="39 Rectángulo"/>
          <p:cNvSpPr/>
          <p:nvPr/>
        </p:nvSpPr>
        <p:spPr bwMode="auto">
          <a:xfrm>
            <a:off x="145924" y="3627904"/>
            <a:ext cx="1626139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 err="1">
                <a:latin typeface="Times New Roman" pitchFamily="18" charset="0"/>
              </a:rPr>
              <a:t>Emp</a:t>
            </a:r>
            <a:r>
              <a:rPr lang="es-CO" sz="1800" b="1" dirty="0">
                <a:latin typeface="Times New Roman" pitchFamily="18" charset="0"/>
              </a:rPr>
              <a:t>. SGSSS</a:t>
            </a:r>
          </a:p>
        </p:txBody>
      </p:sp>
      <p:sp>
        <p:nvSpPr>
          <p:cNvPr id="41" name="40 Rectángulo"/>
          <p:cNvSpPr/>
          <p:nvPr/>
        </p:nvSpPr>
        <p:spPr bwMode="auto">
          <a:xfrm>
            <a:off x="3636098" y="3604920"/>
            <a:ext cx="1899711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01/01/2017</a:t>
            </a:r>
          </a:p>
        </p:txBody>
      </p:sp>
      <p:sp>
        <p:nvSpPr>
          <p:cNvPr id="42" name="41 Rectángulo"/>
          <p:cNvSpPr/>
          <p:nvPr/>
        </p:nvSpPr>
        <p:spPr bwMode="auto">
          <a:xfrm>
            <a:off x="5538740" y="3616412"/>
            <a:ext cx="1481517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31/12/2017</a:t>
            </a:r>
          </a:p>
        </p:txBody>
      </p:sp>
      <p:sp>
        <p:nvSpPr>
          <p:cNvPr id="43" name="42 Rectángulo"/>
          <p:cNvSpPr/>
          <p:nvPr/>
        </p:nvSpPr>
        <p:spPr bwMode="auto">
          <a:xfrm>
            <a:off x="1772071" y="3603617"/>
            <a:ext cx="1886054" cy="39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663/2015</a:t>
            </a:r>
          </a:p>
        </p:txBody>
      </p:sp>
      <p:sp>
        <p:nvSpPr>
          <p:cNvPr id="44" name="43 Rectángulo"/>
          <p:cNvSpPr/>
          <p:nvPr/>
        </p:nvSpPr>
        <p:spPr bwMode="auto">
          <a:xfrm>
            <a:off x="7022998" y="3604914"/>
            <a:ext cx="1996334" cy="405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800" b="1" dirty="0">
                <a:latin typeface="Times New Roman" pitchFamily="18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6041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8 Rectángulo"/>
          <p:cNvSpPr/>
          <p:nvPr/>
        </p:nvSpPr>
        <p:spPr bwMode="auto">
          <a:xfrm>
            <a:off x="35495" y="2460401"/>
            <a:ext cx="2678765" cy="1134246"/>
          </a:xfrm>
          <a:prstGeom prst="rect">
            <a:avLst/>
          </a:prstGeom>
          <a:ln cap="rnd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3200" b="1" dirty="0">
                <a:latin typeface="+mn-lt"/>
              </a:rPr>
              <a:t>NIVEL NACIONAL </a:t>
            </a:r>
            <a:endParaRPr kumimoji="0" lang="es-CO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10 Rectángulo"/>
          <p:cNvSpPr/>
          <p:nvPr/>
        </p:nvSpPr>
        <p:spPr>
          <a:xfrm>
            <a:off x="-108520" y="3289548"/>
            <a:ext cx="31683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s-ES" sz="2000" b="1" dirty="0">
                <a:ln w="6350">
                  <a:noFill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s-ES" sz="2400" b="1" dirty="0">
                <a:ln w="6350">
                  <a:noFill/>
                </a:ln>
                <a:latin typeface="Calibri" pitchFamily="34" charset="0"/>
                <a:cs typeface="Calibri" pitchFamily="34" charset="0"/>
              </a:rPr>
              <a:t>A 31 de diciembre </a:t>
            </a:r>
          </a:p>
          <a:p>
            <a:pPr algn="ctr"/>
            <a:r>
              <a:rPr lang="es-ES" sz="2400" b="1" dirty="0">
                <a:ln w="6350">
                  <a:noFill/>
                </a:ln>
                <a:latin typeface="Calibri" pitchFamily="34" charset="0"/>
                <a:cs typeface="Calibri" pitchFamily="34" charset="0"/>
              </a:rPr>
              <a:t>de 2015</a:t>
            </a:r>
            <a:endParaRPr lang="es-CO" sz="2400" dirty="0"/>
          </a:p>
        </p:txBody>
      </p:sp>
      <p:pic>
        <p:nvPicPr>
          <p:cNvPr id="7170" name="Picture 2" descr="http://www.giti.com.co/Content/Images/slider/slid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843947"/>
            <a:ext cx="6157766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/>
          <p:cNvSpPr txBox="1"/>
          <p:nvPr/>
        </p:nvSpPr>
        <p:spPr>
          <a:xfrm>
            <a:off x="539552" y="4918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C O N T R O L   I N T E R N O   C O N T A B L E</a:t>
            </a:r>
          </a:p>
        </p:txBody>
      </p:sp>
      <p:sp>
        <p:nvSpPr>
          <p:cNvPr id="3" name="Flecha curvada hacia la derecha 2"/>
          <p:cNvSpPr/>
          <p:nvPr/>
        </p:nvSpPr>
        <p:spPr bwMode="auto">
          <a:xfrm>
            <a:off x="35495" y="265212"/>
            <a:ext cx="936105" cy="2232248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1412173" y="-22820"/>
            <a:ext cx="5976664" cy="8678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/>
              <a:t>Nivel Nacional</a:t>
            </a:r>
            <a:br>
              <a:rPr lang="es-ES" dirty="0"/>
            </a:br>
            <a:r>
              <a:rPr lang="es-ES" dirty="0"/>
              <a:t>Entidades Reportantes y Omisas</a:t>
            </a:r>
            <a:endParaRPr lang="es-ES" altLang="es-ES" dirty="0"/>
          </a:p>
        </p:txBody>
      </p:sp>
      <p:pic>
        <p:nvPicPr>
          <p:cNvPr id="9" name="Imagen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9308"/>
            <a:ext cx="8280920" cy="4538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2411760" y="-22820"/>
            <a:ext cx="4680520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/>
              <a:t>Nivel Nacional</a:t>
            </a:r>
            <a:br>
              <a:rPr lang="es-ES" dirty="0"/>
            </a:br>
            <a:r>
              <a:rPr lang="es-ES" dirty="0"/>
              <a:t>Entidades omisas</a:t>
            </a:r>
            <a:endParaRPr lang="es-ES" altLang="es-ES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405469"/>
              </p:ext>
            </p:extLst>
          </p:nvPr>
        </p:nvGraphicFramePr>
        <p:xfrm>
          <a:off x="323528" y="1201315"/>
          <a:ext cx="8712968" cy="3816424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schemeClr val="bg2">
                      <a:lumMod val="60000"/>
                      <a:lumOff val="40000"/>
                      <a:alpha val="40000"/>
                    </a:schemeClr>
                  </a:outerShdw>
                </a:effectLst>
                <a:tableStyleId>{616DA210-FB5B-4158-B5E0-FEB733F419BA}</a:tableStyleId>
              </a:tblPr>
              <a:tblGrid>
                <a:gridCol w="712879">
                  <a:extLst>
                    <a:ext uri="{9D8B030D-6E8A-4147-A177-3AD203B41FA5}">
                      <a16:colId xmlns:a16="http://schemas.microsoft.com/office/drawing/2014/main" val="498714543"/>
                    </a:ext>
                  </a:extLst>
                </a:gridCol>
                <a:gridCol w="8000089">
                  <a:extLst>
                    <a:ext uri="{9D8B030D-6E8A-4147-A177-3AD203B41FA5}">
                      <a16:colId xmlns:a16="http://schemas.microsoft.com/office/drawing/2014/main" val="3688967187"/>
                    </a:ext>
                  </a:extLst>
                </a:gridCol>
              </a:tblGrid>
              <a:tr h="8655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4000" b="1" u="none" strike="noStrike" dirty="0">
                          <a:effectLst/>
                          <a:latin typeface="+mj-lt"/>
                        </a:rPr>
                        <a:t>Entes Descentralizados</a:t>
                      </a:r>
                      <a:endParaRPr lang="es-CO" sz="4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390669"/>
                  </a:ext>
                </a:extLst>
              </a:tr>
              <a:tr h="6951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s-CO" sz="2800" b="0" i="0" u="none" strike="noStrike" dirty="0">
                        <a:solidFill>
                          <a:srgbClr val="26262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800" u="none" strike="noStrike" dirty="0">
                          <a:effectLst/>
                          <a:latin typeface="+mj-lt"/>
                        </a:rPr>
                        <a:t>Consejo Nacional Profesional de Economía</a:t>
                      </a:r>
                      <a:endParaRPr lang="es-CO" sz="2800" b="0" i="0" u="none" strike="noStrike" dirty="0">
                        <a:solidFill>
                          <a:srgbClr val="26262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732493"/>
                  </a:ext>
                </a:extLst>
              </a:tr>
              <a:tr h="6951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s-CO" sz="2800" b="0" i="0" u="none" strike="noStrike" dirty="0">
                        <a:solidFill>
                          <a:srgbClr val="26262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800" u="none" strike="noStrike" dirty="0">
                          <a:effectLst/>
                          <a:latin typeface="+mj-lt"/>
                        </a:rPr>
                        <a:t>Agencia Nacional de Seguridad Vial</a:t>
                      </a:r>
                      <a:endParaRPr lang="es-CO" sz="2800" b="0" i="0" u="none" strike="noStrike" dirty="0">
                        <a:solidFill>
                          <a:srgbClr val="26262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567431"/>
                  </a:ext>
                </a:extLst>
              </a:tr>
              <a:tr h="8655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4000" b="1" u="none" strike="noStrike" dirty="0">
                          <a:effectLst/>
                          <a:latin typeface="+mj-lt"/>
                        </a:rPr>
                        <a:t>Entidades Financieras</a:t>
                      </a:r>
                      <a:endParaRPr lang="es-CO" sz="4000" b="1" i="0" u="none" strike="noStrike" dirty="0">
                        <a:solidFill>
                          <a:srgbClr val="4F622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79202"/>
                  </a:ext>
                </a:extLst>
              </a:tr>
              <a:tr h="6951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s-CO" sz="2800" b="0" i="0" u="none" strike="noStrike" dirty="0">
                        <a:solidFill>
                          <a:srgbClr val="26262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800" u="none" strike="noStrike" dirty="0">
                          <a:effectLst/>
                          <a:latin typeface="+mj-lt"/>
                        </a:rPr>
                        <a:t>EFP PAR Cajanal S.A E.P.S -  En Liquidación</a:t>
                      </a:r>
                      <a:endParaRPr lang="es-CO" sz="2800" b="0" i="0" u="none" strike="noStrike" dirty="0">
                        <a:solidFill>
                          <a:srgbClr val="26262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445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2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0" y="-22820"/>
            <a:ext cx="9108504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800" dirty="0"/>
              <a:t>Calificación Promedio por Criterio de Control Interno Contable 2015</a:t>
            </a:r>
            <a:endParaRPr lang="es-ES" altLang="es-ES" sz="2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251553"/>
              </p:ext>
            </p:extLst>
          </p:nvPr>
        </p:nvGraphicFramePr>
        <p:xfrm>
          <a:off x="-357809" y="1201316"/>
          <a:ext cx="5001817" cy="413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716016" y="3664104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* </a:t>
            </a:r>
            <a:r>
              <a:rPr lang="es-CO" sz="1600" b="1" dirty="0"/>
              <a:t>Solo una entidad tuvo calificación promedio Deficiente: Instituto Nacional Penitenciario y Carcelario.</a:t>
            </a:r>
          </a:p>
          <a:p>
            <a:endParaRPr lang="es-CO" sz="1600" b="1" dirty="0"/>
          </a:p>
          <a:p>
            <a:r>
              <a:rPr lang="es-CO" sz="1600" b="1" dirty="0"/>
              <a:t>Ninguna entidad del Nivel Nacional tuvo una calificación promedio Inadecuado.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982719"/>
              </p:ext>
            </p:extLst>
          </p:nvPr>
        </p:nvGraphicFramePr>
        <p:xfrm>
          <a:off x="4644008" y="1076875"/>
          <a:ext cx="4464496" cy="262343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66477481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110246816"/>
                    </a:ext>
                  </a:extLst>
                </a:gridCol>
              </a:tblGrid>
              <a:tr h="5797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RANGOS DE INTERPRETACIÓN DE </a:t>
                      </a:r>
                    </a:p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LOS RESULTADOS OBTENIDOS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97530"/>
                  </a:ext>
                </a:extLst>
              </a:tr>
              <a:tr h="3239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Criterio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Rango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051951"/>
                  </a:ext>
                </a:extLst>
              </a:tr>
              <a:tr h="40847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u="none" strike="noStrike" dirty="0">
                          <a:effectLst/>
                        </a:rPr>
                        <a:t>Adecuado</a:t>
                      </a:r>
                      <a:endParaRPr lang="es-CO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4,0 - 5,0</a:t>
                      </a:r>
                      <a:br>
                        <a:rPr lang="es-CO" sz="1400" b="1" u="none" strike="noStrike" dirty="0">
                          <a:effectLst/>
                        </a:rPr>
                      </a:br>
                      <a:r>
                        <a:rPr lang="es-CO" sz="1400" b="1" u="none" strike="noStrike" dirty="0">
                          <a:effectLst/>
                        </a:rPr>
                        <a:t>(No incluye el 4,0)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09733"/>
                  </a:ext>
                </a:extLst>
              </a:tr>
              <a:tr h="40847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u="none" strike="noStrike" dirty="0">
                          <a:effectLst/>
                        </a:rPr>
                        <a:t>Satisfactorio</a:t>
                      </a:r>
                      <a:endParaRPr lang="es-CO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3,0 - 4,0</a:t>
                      </a:r>
                      <a:br>
                        <a:rPr lang="es-CO" sz="1400" b="1" u="none" strike="noStrike" dirty="0">
                          <a:effectLst/>
                        </a:rPr>
                      </a:br>
                      <a:r>
                        <a:rPr lang="es-CO" sz="1400" b="1" u="none" strike="noStrike" dirty="0">
                          <a:effectLst/>
                        </a:rPr>
                        <a:t>(No incluye el 3,0)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38434"/>
                  </a:ext>
                </a:extLst>
              </a:tr>
              <a:tr h="40847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u="none" strike="noStrike" dirty="0">
                          <a:effectLst/>
                        </a:rPr>
                        <a:t>Deficiente</a:t>
                      </a:r>
                      <a:endParaRPr lang="es-CO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2,0 - 3,0</a:t>
                      </a:r>
                      <a:br>
                        <a:rPr lang="es-CO" sz="1400" b="1" u="none" strike="noStrike" dirty="0">
                          <a:effectLst/>
                        </a:rPr>
                      </a:br>
                      <a:r>
                        <a:rPr lang="es-CO" sz="1400" b="1" u="none" strike="noStrike" dirty="0">
                          <a:effectLst/>
                        </a:rPr>
                        <a:t>(No incluye el 2,0)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511963"/>
                  </a:ext>
                </a:extLst>
              </a:tr>
              <a:tr h="37162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u="none" strike="noStrike" dirty="0">
                          <a:effectLst/>
                        </a:rPr>
                        <a:t>Inadecuado</a:t>
                      </a:r>
                      <a:endParaRPr lang="es-CO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1,0 - 2,0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5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30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25245B-3458-40EC-B728-2410E5716474}" type="slidenum">
              <a:rPr lang="es-ES_tradnl" smtClean="0"/>
              <a:pPr>
                <a:defRPr/>
              </a:pPr>
              <a:t>9</a:t>
            </a:fld>
            <a:endParaRPr lang="es-ES_tradnl" dirty="0"/>
          </a:p>
        </p:txBody>
      </p:sp>
      <p:sp>
        <p:nvSpPr>
          <p:cNvPr id="6" name="8 Título"/>
          <p:cNvSpPr>
            <a:spLocks noGrp="1"/>
          </p:cNvSpPr>
          <p:nvPr>
            <p:ph type="ctrTitle"/>
          </p:nvPr>
        </p:nvSpPr>
        <p:spPr bwMode="auto">
          <a:xfrm>
            <a:off x="600224" y="-22820"/>
            <a:ext cx="7572755" cy="12009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333" dirty="0"/>
              <a:t>Nivel Nacional CIC 2015</a:t>
            </a:r>
            <a:br>
              <a:rPr lang="es-ES" sz="3333" dirty="0"/>
            </a:br>
            <a:r>
              <a:rPr lang="es-ES" sz="3333" dirty="0"/>
              <a:t>Calificación Promedio por Grupo </a:t>
            </a:r>
            <a:endParaRPr lang="es-ES" altLang="es-ES" sz="3333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45" b="66933"/>
          <a:stretch/>
        </p:blipFill>
        <p:spPr>
          <a:xfrm>
            <a:off x="395536" y="1260604"/>
            <a:ext cx="8287692" cy="37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39933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CapacitacionesCGN_2015_abril28GF (2)">
  <a:themeElements>
    <a:clrScheme name="plantilla_presentacion_MH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_presentacion_MH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_MHC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CapacitacionesCGN_2015_abril28GF (2)</Template>
  <TotalTime>3016</TotalTime>
  <Words>8275</Words>
  <Application>Microsoft Office PowerPoint</Application>
  <PresentationFormat>Presentación en pantalla (16:10)</PresentationFormat>
  <Paragraphs>1120</Paragraphs>
  <Slides>48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6" baseType="lpstr">
      <vt:lpstr>Arial</vt:lpstr>
      <vt:lpstr>Arial Narrow</vt:lpstr>
      <vt:lpstr>Calibri</vt:lpstr>
      <vt:lpstr>Calibri Light</vt:lpstr>
      <vt:lpstr>Sylfaen</vt:lpstr>
      <vt:lpstr>Times New Roman</vt:lpstr>
      <vt:lpstr>Wingdings</vt:lpstr>
      <vt:lpstr>CapacitacionesCGN_2015_abril28GF (2)</vt:lpstr>
      <vt:lpstr>Presentación de PowerPoint</vt:lpstr>
      <vt:lpstr>CONTROL INTERNO</vt:lpstr>
      <vt:lpstr>Presentación de PowerPoint</vt:lpstr>
      <vt:lpstr>Presentación de PowerPoint</vt:lpstr>
      <vt:lpstr>Presentación de PowerPoint</vt:lpstr>
      <vt:lpstr>Nivel Nacional Entidades Reportantes y Omisas</vt:lpstr>
      <vt:lpstr>Nivel Nacional Entidades omisas</vt:lpstr>
      <vt:lpstr>Calificación Promedio por Criterio de Control Interno Contable 2015</vt:lpstr>
      <vt:lpstr>Nivel Nacional CIC 2015 Calificación Promedio por Grupo </vt:lpstr>
      <vt:lpstr>Nivel Nacional CIC 2015 Calificación Promedio por Grupo </vt:lpstr>
      <vt:lpstr>Nivel Nacional CIC 2015 Calificación Promedio por Grupo </vt:lpstr>
      <vt:lpstr>Entidades con mayores autocalificaciones de CIC 2015</vt:lpstr>
      <vt:lpstr>Nivel Nacional  </vt:lpstr>
      <vt:lpstr>Análisis de la valoración cualitativa</vt:lpstr>
      <vt:lpstr>Análisis de la valoración cualitativa</vt:lpstr>
      <vt:lpstr>Análisis de la valoración cualitativa</vt:lpstr>
      <vt:lpstr>Análisis de la valoración cualitativa</vt:lpstr>
      <vt:lpstr>Análisis de la valoración cualitativa</vt:lpstr>
      <vt:lpstr>Presentación de PowerPoint</vt:lpstr>
      <vt:lpstr>Nivel Territorial CIC Entidades Reportantes y Omisas</vt:lpstr>
      <vt:lpstr>Presentación de PowerPoint</vt:lpstr>
      <vt:lpstr>Presentación de PowerPoint</vt:lpstr>
      <vt:lpstr>Nivel Territorial CIC Calificación Promedio por Criterio  de Control Interno Contable 2015</vt:lpstr>
      <vt:lpstr>Presentación de PowerPoint</vt:lpstr>
      <vt:lpstr>Nivel Territorial Las quince entidades con la calificación más baja</vt:lpstr>
      <vt:lpstr>Nivel Territorial CIC Calificación Promedio por Grupo CIC 2015</vt:lpstr>
      <vt:lpstr>Nivel Territorial CIC Calificación Promedio por Grupo CIC 2015</vt:lpstr>
      <vt:lpstr>Nivel Territorial CIC Calificación Promedio por Grupo CIC 2015</vt:lpstr>
      <vt:lpstr>Nivel Territorial CIC Calificación Promedio por Grupo CIC 2015</vt:lpstr>
      <vt:lpstr>Presentación de PowerPoint</vt:lpstr>
      <vt:lpstr>Presentación de PowerPoint</vt:lpstr>
      <vt:lpstr>Calificación Promedio por Categorías de Municipios Control Interno Contable 2015</vt:lpstr>
      <vt:lpstr>Análisis de la valoración cualitativa</vt:lpstr>
      <vt:lpstr>Análisis de la valoración cualitativa</vt:lpstr>
      <vt:lpstr>Análisis de la valoración cualitativa</vt:lpstr>
      <vt:lpstr>Análisis de la valoración cualitativa</vt:lpstr>
      <vt:lpstr>Análisis de la valoración cualitativa</vt:lpstr>
      <vt:lpstr>EL CONTROL INTERNO CONTABLE  EN EL CONTEXTO DE LA NUEVA REGULACIÓN CONTABLE PÚBLICA </vt:lpstr>
      <vt:lpstr>ANTECEDENTES</vt:lpstr>
      <vt:lpstr>Presentación de PowerPoint</vt:lpstr>
      <vt:lpstr>ANTECEDENTES</vt:lpstr>
      <vt:lpstr>CARACTERÍSTICAS CUALITATIVAS DE LA INFORMACIÓN FINANCIERA</vt:lpstr>
      <vt:lpstr>ETAPAS DEL PROCESO CONTABLE</vt:lpstr>
      <vt:lpstr>INFORME ANUAL DE EVALUACIÓN DEL CONTROL INTERNO  CONTABLE</vt:lpstr>
      <vt:lpstr>INFORME ANUAL DEL CONTROL INTERNO  CONTABLE - Resolución 193 72016</vt:lpstr>
      <vt:lpstr>INFORME ANUAL DEL CONTROL INTERNO  CONTABLE</vt:lpstr>
      <vt:lpstr>CRONOGRAMA DE APLICACIÓN  Resolución 193 de 2016</vt:lpstr>
      <vt:lpstr>Presentación de PowerPoint</vt:lpstr>
    </vt:vector>
  </TitlesOfParts>
  <Manager>Juan Carlos Tarazona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Rosalvina Robles Hernandez</dc:creator>
  <cp:keywords>Plantillas, Presentaciones, PowerPoint, Imágen Institucional</cp:keywords>
  <dc:description>Actualizada con Logo 15 años Calidad Agosto 2011</dc:description>
  <cp:lastModifiedBy>Carlos Estrada</cp:lastModifiedBy>
  <cp:revision>277</cp:revision>
  <dcterms:created xsi:type="dcterms:W3CDTF">2016-05-02T21:14:19Z</dcterms:created>
  <dcterms:modified xsi:type="dcterms:W3CDTF">2021-05-27T16:01:03Z</dcterms:modified>
</cp:coreProperties>
</file>