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01" r:id="rId1"/>
  </p:sldMasterIdLst>
  <p:notesMasterIdLst>
    <p:notesMasterId r:id="rId73"/>
  </p:notesMasterIdLst>
  <p:handoutMasterIdLst>
    <p:handoutMasterId r:id="rId74"/>
  </p:handoutMasterIdLst>
  <p:sldIdLst>
    <p:sldId id="327" r:id="rId2"/>
    <p:sldId id="546" r:id="rId3"/>
    <p:sldId id="509" r:id="rId4"/>
    <p:sldId id="543" r:id="rId5"/>
    <p:sldId id="511" r:id="rId6"/>
    <p:sldId id="510" r:id="rId7"/>
    <p:sldId id="516" r:id="rId8"/>
    <p:sldId id="517" r:id="rId9"/>
    <p:sldId id="518" r:id="rId10"/>
    <p:sldId id="424" r:id="rId11"/>
    <p:sldId id="495" r:id="rId12"/>
    <p:sldId id="493" r:id="rId13"/>
    <p:sldId id="547" r:id="rId14"/>
    <p:sldId id="520" r:id="rId15"/>
    <p:sldId id="521" r:id="rId16"/>
    <p:sldId id="504" r:id="rId17"/>
    <p:sldId id="522" r:id="rId18"/>
    <p:sldId id="523" r:id="rId19"/>
    <p:sldId id="524" r:id="rId20"/>
    <p:sldId id="525" r:id="rId21"/>
    <p:sldId id="526" r:id="rId22"/>
    <p:sldId id="463" r:id="rId23"/>
    <p:sldId id="389" r:id="rId24"/>
    <p:sldId id="428" r:id="rId25"/>
    <p:sldId id="470" r:id="rId26"/>
    <p:sldId id="471" r:id="rId27"/>
    <p:sldId id="441" r:id="rId28"/>
    <p:sldId id="485" r:id="rId29"/>
    <p:sldId id="444" r:id="rId30"/>
    <p:sldId id="446" r:id="rId31"/>
    <p:sldId id="499" r:id="rId32"/>
    <p:sldId id="506" r:id="rId33"/>
    <p:sldId id="503" r:id="rId34"/>
    <p:sldId id="486" r:id="rId35"/>
    <p:sldId id="430" r:id="rId36"/>
    <p:sldId id="529" r:id="rId37"/>
    <p:sldId id="431" r:id="rId38"/>
    <p:sldId id="538" r:id="rId39"/>
    <p:sldId id="539" r:id="rId40"/>
    <p:sldId id="540" r:id="rId41"/>
    <p:sldId id="536" r:id="rId42"/>
    <p:sldId id="432" r:id="rId43"/>
    <p:sldId id="534" r:id="rId44"/>
    <p:sldId id="433" r:id="rId45"/>
    <p:sldId id="434" r:id="rId46"/>
    <p:sldId id="390" r:id="rId47"/>
    <p:sldId id="450" r:id="rId48"/>
    <p:sldId id="456" r:id="rId49"/>
    <p:sldId id="451" r:id="rId50"/>
    <p:sldId id="452" r:id="rId51"/>
    <p:sldId id="453" r:id="rId52"/>
    <p:sldId id="454" r:id="rId53"/>
    <p:sldId id="449" r:id="rId54"/>
    <p:sldId id="455" r:id="rId55"/>
    <p:sldId id="551" r:id="rId56"/>
    <p:sldId id="552" r:id="rId57"/>
    <p:sldId id="553" r:id="rId58"/>
    <p:sldId id="554" r:id="rId59"/>
    <p:sldId id="555" r:id="rId60"/>
    <p:sldId id="556" r:id="rId61"/>
    <p:sldId id="560" r:id="rId62"/>
    <p:sldId id="561" r:id="rId63"/>
    <p:sldId id="562" r:id="rId64"/>
    <p:sldId id="563" r:id="rId65"/>
    <p:sldId id="564" r:id="rId66"/>
    <p:sldId id="565" r:id="rId67"/>
    <p:sldId id="566" r:id="rId68"/>
    <p:sldId id="420" r:id="rId69"/>
    <p:sldId id="488" r:id="rId70"/>
    <p:sldId id="542" r:id="rId71"/>
    <p:sldId id="548" r:id="rId72"/>
  </p:sldIdLst>
  <p:sldSz cx="9144000" cy="5715000" type="screen16x10"/>
  <p:notesSz cx="7010400" cy="9296400"/>
  <p:defaultTex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p:defaultTextStyle>
  <p:extLst>
    <p:ext uri="{521415D9-36F7-43E2-AB2F-B90AF26B5E84}">
      <p14:sectionLst xmlns:p14="http://schemas.microsoft.com/office/powerpoint/2010/main">
        <p14:section name="Sección predeterminada" id="{DC6F5581-CFA5-46E1-8274-79D279CB7D19}">
          <p14:sldIdLst>
            <p14:sldId id="327"/>
            <p14:sldId id="546"/>
            <p14:sldId id="509"/>
            <p14:sldId id="543"/>
            <p14:sldId id="511"/>
            <p14:sldId id="510"/>
            <p14:sldId id="516"/>
            <p14:sldId id="517"/>
            <p14:sldId id="518"/>
            <p14:sldId id="424"/>
            <p14:sldId id="495"/>
            <p14:sldId id="493"/>
            <p14:sldId id="547"/>
            <p14:sldId id="520"/>
            <p14:sldId id="521"/>
            <p14:sldId id="504"/>
            <p14:sldId id="522"/>
            <p14:sldId id="523"/>
            <p14:sldId id="524"/>
            <p14:sldId id="525"/>
            <p14:sldId id="526"/>
            <p14:sldId id="463"/>
            <p14:sldId id="389"/>
            <p14:sldId id="428"/>
            <p14:sldId id="470"/>
            <p14:sldId id="471"/>
            <p14:sldId id="441"/>
            <p14:sldId id="485"/>
            <p14:sldId id="444"/>
            <p14:sldId id="446"/>
            <p14:sldId id="499"/>
            <p14:sldId id="506"/>
            <p14:sldId id="503"/>
            <p14:sldId id="486"/>
            <p14:sldId id="430"/>
            <p14:sldId id="529"/>
            <p14:sldId id="431"/>
            <p14:sldId id="538"/>
            <p14:sldId id="539"/>
            <p14:sldId id="540"/>
            <p14:sldId id="536"/>
            <p14:sldId id="432"/>
            <p14:sldId id="534"/>
            <p14:sldId id="433"/>
            <p14:sldId id="434"/>
            <p14:sldId id="390"/>
            <p14:sldId id="450"/>
            <p14:sldId id="456"/>
            <p14:sldId id="451"/>
            <p14:sldId id="452"/>
            <p14:sldId id="453"/>
            <p14:sldId id="454"/>
            <p14:sldId id="449"/>
            <p14:sldId id="455"/>
            <p14:sldId id="551"/>
            <p14:sldId id="552"/>
            <p14:sldId id="553"/>
            <p14:sldId id="554"/>
            <p14:sldId id="555"/>
            <p14:sldId id="556"/>
            <p14:sldId id="560"/>
            <p14:sldId id="561"/>
            <p14:sldId id="562"/>
            <p14:sldId id="563"/>
            <p14:sldId id="564"/>
            <p14:sldId id="565"/>
            <p14:sldId id="566"/>
            <p14:sldId id="420"/>
            <p14:sldId id="488"/>
            <p14:sldId id="542"/>
            <p14:sldId id="548"/>
          </p14:sldIdLst>
        </p14:section>
      </p14:sectionLst>
    </p:ex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DFFFF"/>
    <a:srgbClr val="00918E"/>
    <a:srgbClr val="FFFBEB"/>
    <a:srgbClr val="FFF0C1"/>
    <a:srgbClr val="FFCC99"/>
    <a:srgbClr val="FFEBEB"/>
    <a:srgbClr val="008080"/>
    <a:srgbClr val="CCFFCC"/>
    <a:srgbClr val="FF6600"/>
    <a:srgbClr val="74B2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17" autoAdjust="0"/>
    <p:restoredTop sz="91437" autoAdjust="0"/>
  </p:normalViewPr>
  <p:slideViewPr>
    <p:cSldViewPr snapToObjects="1">
      <p:cViewPr varScale="1">
        <p:scale>
          <a:sx n="79" d="100"/>
          <a:sy n="79" d="100"/>
        </p:scale>
        <p:origin x="678" y="84"/>
      </p:cViewPr>
      <p:guideLst>
        <p:guide orient="horz" pos="180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18575214346531"/>
          <c:y val="2.9315371723112938E-3"/>
          <c:w val="0.81293417960886294"/>
          <c:h val="0.99706846282768868"/>
        </c:manualLayout>
      </c:layout>
      <c:pieChart>
        <c:varyColors val="1"/>
        <c:ser>
          <c:idx val="0"/>
          <c:order val="0"/>
          <c:spPr>
            <a:effectLst>
              <a:outerShdw blurRad="50800" dist="38100" dir="2700000" algn="tl" rotWithShape="0">
                <a:prstClr val="black">
                  <a:alpha val="40000"/>
                </a:prstClr>
              </a:outerShdw>
            </a:effectLst>
          </c:spPr>
          <c:explosion val="10"/>
          <c:dPt>
            <c:idx val="0"/>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DC7-4B22-A769-304FEBD0D9F3}"/>
              </c:ext>
            </c:extLst>
          </c:dPt>
          <c:dPt>
            <c:idx val="1"/>
            <c:bubble3D val="0"/>
            <c:spPr>
              <a:solidFill>
                <a:srgbClr val="FDEAB5"/>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DC7-4B22-A769-304FEBD0D9F3}"/>
              </c:ext>
            </c:extLst>
          </c:dPt>
          <c:dPt>
            <c:idx val="2"/>
            <c:bubble3D val="0"/>
            <c:spPr>
              <a:solidFill>
                <a:srgbClr val="FF0000"/>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7DC7-4B22-A769-304FEBD0D9F3}"/>
              </c:ext>
            </c:extLst>
          </c:dPt>
          <c:dLbls>
            <c:dLbl>
              <c:idx val="0"/>
              <c:layout>
                <c:manualLayout>
                  <c:x val="0.15816080280119071"/>
                  <c:y val="0.10743205894443918"/>
                </c:manualLayout>
              </c:layout>
              <c:numFmt formatCode="0.0%" sourceLinked="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15:layout>
                    <c:manualLayout>
                      <c:w val="0.35804863801672537"/>
                      <c:h val="0.22687562849824491"/>
                    </c:manualLayout>
                  </c15:layout>
                </c:ext>
                <c:ext xmlns:c16="http://schemas.microsoft.com/office/drawing/2014/chart" uri="{C3380CC4-5D6E-409C-BE32-E72D297353CC}">
                  <c16:uniqueId val="{00000001-7DC7-4B22-A769-304FEBD0D9F3}"/>
                </c:ext>
              </c:extLst>
            </c:dLbl>
            <c:dLbl>
              <c:idx val="1"/>
              <c:layout>
                <c:manualLayout>
                  <c:x val="-7.4614328837344826E-2"/>
                  <c:y val="-4.9281302449803617E-2"/>
                </c:manualLayout>
              </c:layout>
              <c:numFmt formatCode="0.0%" sourceLinked="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7DC7-4B22-A769-304FEBD0D9F3}"/>
                </c:ext>
              </c:extLst>
            </c:dLbl>
            <c:dLbl>
              <c:idx val="2"/>
              <c:delete val="1"/>
              <c:extLst>
                <c:ext xmlns:c15="http://schemas.microsoft.com/office/drawing/2012/chart" uri="{CE6537A1-D6FC-4f65-9D91-7224C49458BB}"/>
                <c:ext xmlns:c16="http://schemas.microsoft.com/office/drawing/2014/chart" uri="{C3380CC4-5D6E-409C-BE32-E72D297353CC}">
                  <c16:uniqueId val="{00000005-7DC7-4B22-A769-304FEBD0D9F3}"/>
                </c:ext>
              </c:extLst>
            </c:dLbl>
            <c:numFmt formatCode="0.0%" sourceLinked="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Hoja1!$A$1:$A$3</c:f>
              <c:strCache>
                <c:ptCount val="3"/>
                <c:pt idx="0">
                  <c:v>Adecuado</c:v>
                </c:pt>
                <c:pt idx="1">
                  <c:v>Satisfactorio</c:v>
                </c:pt>
                <c:pt idx="2">
                  <c:v>Deficiente</c:v>
                </c:pt>
              </c:strCache>
            </c:strRef>
          </c:cat>
          <c:val>
            <c:numRef>
              <c:f>Hoja1!$B$1:$B$3</c:f>
              <c:numCache>
                <c:formatCode>0</c:formatCode>
                <c:ptCount val="3"/>
                <c:pt idx="0">
                  <c:v>321</c:v>
                </c:pt>
                <c:pt idx="1">
                  <c:v>28</c:v>
                </c:pt>
                <c:pt idx="2">
                  <c:v>1</c:v>
                </c:pt>
              </c:numCache>
            </c:numRef>
          </c:val>
          <c:extLst>
            <c:ext xmlns:c16="http://schemas.microsoft.com/office/drawing/2014/chart" uri="{C3380CC4-5D6E-409C-BE32-E72D297353CC}">
              <c16:uniqueId val="{00000006-7DC7-4B22-A769-304FEBD0D9F3}"/>
            </c:ext>
          </c:extLst>
        </c:ser>
        <c:dLbls>
          <c:showLegendKey val="0"/>
          <c:showVal val="0"/>
          <c:showCatName val="0"/>
          <c:showSerName val="0"/>
          <c:showPercent val="0"/>
          <c:showBubbleSize val="0"/>
          <c:showLeaderLines val="1"/>
        </c:dLbls>
        <c:firstSliceAng val="117"/>
      </c:pieChart>
      <c:spPr>
        <a:noFill/>
        <a:ln>
          <a:noFill/>
        </a:ln>
        <a:effectLst/>
      </c:spPr>
    </c:plotArea>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5144297878431"/>
          <c:y val="5.7715122694602602E-4"/>
          <c:w val="0.67235855533152245"/>
          <c:h val="0.95142873921943683"/>
        </c:manualLayout>
      </c:layout>
      <c:pieChart>
        <c:varyColors val="1"/>
        <c:ser>
          <c:idx val="0"/>
          <c:order val="0"/>
          <c:spPr>
            <a:effectLst>
              <a:outerShdw blurRad="50800" dist="38100" dir="2700000" algn="tl" rotWithShape="0">
                <a:prstClr val="black">
                  <a:alpha val="40000"/>
                </a:prstClr>
              </a:outerShdw>
            </a:effectLst>
          </c:spPr>
          <c:explosion val="6"/>
          <c:dPt>
            <c:idx val="0"/>
            <c:bubble3D val="0"/>
            <c:spPr>
              <a:solidFill>
                <a:schemeClr val="accent3">
                  <a:lumMod val="8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424-452A-8D01-A7412D47A91E}"/>
              </c:ext>
            </c:extLst>
          </c:dPt>
          <c:dPt>
            <c:idx val="1"/>
            <c:bubble3D val="0"/>
            <c:spPr>
              <a:solidFill>
                <a:schemeClr val="accent2">
                  <a:lumMod val="20000"/>
                  <a:lumOff val="80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1424-452A-8D01-A7412D47A91E}"/>
              </c:ext>
            </c:extLst>
          </c:dPt>
          <c:dPt>
            <c:idx val="2"/>
            <c:bubble3D val="0"/>
            <c:spPr>
              <a:solidFill>
                <a:schemeClr val="accent5">
                  <a:lumMod val="75000"/>
                </a:schemeClr>
              </a:solidFill>
              <a:ln w="19050">
                <a:solidFill>
                  <a:schemeClr val="lt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5-1424-452A-8D01-A7412D47A91E}"/>
              </c:ext>
            </c:extLst>
          </c:dPt>
          <c:dPt>
            <c:idx val="3"/>
            <c:bubble3D val="0"/>
            <c:spPr>
              <a:solidFill>
                <a:srgbClr val="FF0000"/>
              </a:solidFill>
              <a:ln w="19050">
                <a:solidFill>
                  <a:srgbClr val="FFC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7-1424-452A-8D01-A7412D47A91E}"/>
              </c:ext>
            </c:extLst>
          </c:dPt>
          <c:dLbls>
            <c:dLbl>
              <c:idx val="0"/>
              <c:layout>
                <c:manualLayout>
                  <c:x val="0.21368149266343592"/>
                  <c:y val="-0.1175611893806148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424-452A-8D01-A7412D47A91E}"/>
                </c:ext>
              </c:extLst>
            </c:dLbl>
            <c:dLbl>
              <c:idx val="1"/>
              <c:layout>
                <c:manualLayout>
                  <c:x val="-0.23603705746473833"/>
                  <c:y val="0.138037843749198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1424-452A-8D01-A7412D47A91E}"/>
                </c:ext>
              </c:extLst>
            </c:dLbl>
            <c:dLbl>
              <c:idx val="2"/>
              <c:layout>
                <c:manualLayout>
                  <c:x val="6.5552934042089422E-2"/>
                  <c:y val="-0.128834705320925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424-452A-8D01-A7412D47A91E}"/>
                </c:ext>
              </c:extLst>
            </c:dLbl>
            <c:dLbl>
              <c:idx val="3"/>
              <c:layout>
                <c:manualLayout>
                  <c:x val="-3.7205908828183566E-2"/>
                  <c:y val="3.90613815318539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424-452A-8D01-A7412D47A91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s-419"/>
              </a:p>
            </c:txPr>
            <c:showLegendKey val="0"/>
            <c:showVal val="1"/>
            <c:showCatName val="1"/>
            <c:showSerName val="0"/>
            <c:showPercent val="1"/>
            <c:showBubbleSize val="0"/>
            <c:separator>
</c:separator>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Hoja1!$A$1:$A$4</c:f>
              <c:strCache>
                <c:ptCount val="4"/>
                <c:pt idx="0">
                  <c:v>Adecuado</c:v>
                </c:pt>
                <c:pt idx="1">
                  <c:v>Satisfactorio</c:v>
                </c:pt>
                <c:pt idx="2">
                  <c:v>Deficiente</c:v>
                </c:pt>
                <c:pt idx="3">
                  <c:v>Inadecuado</c:v>
                </c:pt>
              </c:strCache>
            </c:strRef>
          </c:cat>
          <c:val>
            <c:numRef>
              <c:f>Hoja1!$B$1:$B$4</c:f>
              <c:numCache>
                <c:formatCode>0</c:formatCode>
                <c:ptCount val="4"/>
                <c:pt idx="0">
                  <c:v>2040</c:v>
                </c:pt>
                <c:pt idx="1">
                  <c:v>977</c:v>
                </c:pt>
                <c:pt idx="2">
                  <c:v>36</c:v>
                </c:pt>
                <c:pt idx="3">
                  <c:v>4</c:v>
                </c:pt>
              </c:numCache>
            </c:numRef>
          </c:val>
          <c:extLst>
            <c:ext xmlns:c16="http://schemas.microsoft.com/office/drawing/2014/chart" uri="{C3380CC4-5D6E-409C-BE32-E72D297353CC}">
              <c16:uniqueId val="{00000008-1424-452A-8D01-A7412D47A91E}"/>
            </c:ext>
          </c:extLst>
        </c:ser>
        <c:dLbls>
          <c:showLegendKey val="0"/>
          <c:showVal val="0"/>
          <c:showCatName val="0"/>
          <c:showSerName val="0"/>
          <c:showPercent val="0"/>
          <c:showBubbleSize val="0"/>
          <c:showLeaderLines val="1"/>
        </c:dLbls>
        <c:firstSliceAng val="135"/>
      </c:pieChart>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image" Target="../media/image62.jpeg"/></Relationships>
</file>

<file path=ppt/diagrams/_rels/data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image" Target="../media/image62.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image" Target="../media/image62.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image" Target="../media/image62.jpe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dgm:spPr>
      <dgm:t>
        <a:bodyPr/>
        <a:lstStyle/>
        <a:p>
          <a:r>
            <a:rPr lang="es-MX" sz="2000" b="1" dirty="0">
              <a:ln/>
              <a:solidFill>
                <a:sysClr val="windowText" lastClr="000000"/>
              </a:solidFill>
              <a:effectLst/>
              <a:latin typeface="Calibri"/>
              <a:ea typeface="+mn-ea"/>
              <a:cs typeface="Arial" charset="0"/>
            </a:rPr>
            <a:t>Características </a:t>
          </a:r>
          <a:br>
            <a:rPr lang="es-MX" sz="2000" b="1" dirty="0">
              <a:ln/>
              <a:solidFill>
                <a:sysClr val="windowText" lastClr="000000"/>
              </a:solidFill>
              <a:effectLst/>
              <a:latin typeface="Calibri"/>
              <a:ea typeface="+mn-ea"/>
              <a:cs typeface="Arial" charset="0"/>
            </a:rPr>
          </a:br>
          <a:r>
            <a:rPr lang="es-MX" sz="2000" b="1" dirty="0">
              <a:ln/>
              <a:solidFill>
                <a:sysClr val="windowText" lastClr="000000"/>
              </a:solidFill>
              <a:effectLst/>
              <a:latin typeface="Calibri"/>
              <a:ea typeface="+mn-ea"/>
              <a:cs typeface="Arial" charset="0"/>
            </a:rPr>
            <a:t>de la Regulación</a:t>
          </a:r>
          <a:endParaRPr lang="es-CO" sz="2000" dirty="0"/>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dirty="0">
            <a:solidFill>
              <a:schemeClr val="tx2"/>
            </a:solidFill>
          </a:endParaRP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dirty="0">
            <a:solidFill>
              <a:schemeClr val="tx2"/>
            </a:solidFill>
          </a:endParaRP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dirty="0">
            <a:solidFill>
              <a:schemeClr val="tx2"/>
            </a:solidFill>
          </a:endParaRP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dirty="0">
            <a:solidFill>
              <a:schemeClr val="tx2"/>
            </a:solidFill>
          </a:endParaRP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ES" sz="1400" b="1"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dirty="0">
            <a:solidFill>
              <a:schemeClr val="tx2"/>
            </a:solidFill>
          </a:endParaRP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7478"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141538"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1F26D509-F41F-4E3F-A301-A9DE149FDDF1}"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E11D8B2F-1A66-4736-923E-486D85592E7A}" type="presOf" srcId="{48E8CBAB-F5D0-4B24-8FA0-E535BB617C97}" destId="{FCF521CD-AD6D-4C88-A48F-5E13F78FC8EE}"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B90A5836-2D6F-4DDB-9352-990042953DF9}" type="presOf" srcId="{FB629528-DAA5-40D2-B86A-E19515209CC7}" destId="{F95522B1-8ADB-4A40-BC42-D1B9A67F5F6E}" srcOrd="1" destOrd="0" presId="urn:microsoft.com/office/officeart/2008/layout/HorizontalMultiLevelHierarchy"/>
    <dgm:cxn modelId="{945D3B3B-64CF-4594-AECE-4B86104578F2}" type="presOf" srcId="{7D490A62-47FB-42F7-A914-2B030FEFFB7A}" destId="{25FAA211-9CE9-4B6A-AFB1-BDBE8719087F}" srcOrd="0" destOrd="0" presId="urn:microsoft.com/office/officeart/2008/layout/HorizontalMultiLevelHierarchy"/>
    <dgm:cxn modelId="{5769195F-9231-4421-B34C-3AB7FF10084D}" srcId="{B06AFFC7-37FB-4CFA-8523-830443625740}" destId="{C144FA0B-4470-481F-954B-FAF9E3EF7788}" srcOrd="2" destOrd="0" parTransId="{3F33BF13-8759-4875-8AF9-182784F8188D}" sibTransId="{41895D8C-0608-4C9D-94D0-C5F1A6E8DA03}"/>
    <dgm:cxn modelId="{9ADAF063-0A4A-47E4-AD29-521E5DEA7652}" type="presOf" srcId="{B294D2B7-588F-4B9C-957B-E8D12C3308AB}" destId="{CB2627FF-F7E5-4E13-A337-1ABDF23067D4}" srcOrd="1" destOrd="0" presId="urn:microsoft.com/office/officeart/2008/layout/HorizontalMultiLevelHierarchy"/>
    <dgm:cxn modelId="{FEEA6E6B-1F47-4752-BD74-5687A87C2A43}" type="presOf" srcId="{48E8CBAB-F5D0-4B24-8FA0-E535BB617C97}" destId="{3E43D36D-C2EE-493F-BD68-27B8904E1EE0}" srcOrd="1" destOrd="0" presId="urn:microsoft.com/office/officeart/2008/layout/HorizontalMultiLevelHierarchy"/>
    <dgm:cxn modelId="{28C44C55-9143-49D5-8295-56F9F834DF4B}" type="presOf" srcId="{F8D6053C-1E2C-464D-8B89-3C06D5E4A35C}" destId="{A7CB8463-5EED-45A4-918F-667F778F71F7}" srcOrd="0" destOrd="0" presId="urn:microsoft.com/office/officeart/2008/layout/HorizontalMultiLevelHierarchy"/>
    <dgm:cxn modelId="{8BA8B778-3997-4802-8CA9-F56B1994EB76}" type="presOf" srcId="{B06AFFC7-37FB-4CFA-8523-830443625740}" destId="{671FBE74-29FA-4A1F-ACDF-6F3AC087BBC9}" srcOrd="0" destOrd="0" presId="urn:microsoft.com/office/officeart/2008/layout/HorizontalMultiLevelHierarchy"/>
    <dgm:cxn modelId="{B90F247F-5EBE-4605-B82E-C354F93D70B1}" type="presOf" srcId="{FC5B205F-75F6-4AEC-A265-669716D43956}" destId="{21B318A2-96FD-4BB9-A6AE-CAB0583A7B08}" srcOrd="0" destOrd="0" presId="urn:microsoft.com/office/officeart/2008/layout/HorizontalMultiLevelHierarchy"/>
    <dgm:cxn modelId="{2E6CE296-C33E-49DB-A605-608645A1EFA5}" type="presOf" srcId="{6DD015EC-290A-4226-BA96-A4EE2E83B270}" destId="{CE7D4E97-B8EF-4ACB-BCA8-9F5BED8B2DE8}" srcOrd="0" destOrd="0" presId="urn:microsoft.com/office/officeart/2008/layout/HorizontalMultiLevelHierarchy"/>
    <dgm:cxn modelId="{F5C854A6-4A2D-4F38-881F-8998D193C7BF}" type="presOf" srcId="{B294D2B7-588F-4B9C-957B-E8D12C3308AB}" destId="{40DF29DC-20F0-46F8-93F3-87C46B8DF249}" srcOrd="0" destOrd="0" presId="urn:microsoft.com/office/officeart/2008/layout/HorizontalMultiLevelHierarchy"/>
    <dgm:cxn modelId="{1724F8AD-ADD7-4B58-9C61-E0D5C4FA3808}" type="presOf" srcId="{3F33BF13-8759-4875-8AF9-182784F8188D}" destId="{8AB2B216-2838-40CC-B9CF-26E3F952EE83}" srcOrd="1" destOrd="0" presId="urn:microsoft.com/office/officeart/2008/layout/HorizontalMultiLevelHierarchy"/>
    <dgm:cxn modelId="{B1D8FCAE-2CBA-44D3-8AA4-749EDBB374D6}" type="presOf" srcId="{FB629528-DAA5-40D2-B86A-E19515209CC7}" destId="{44D9C6FF-651A-41CA-BCAA-7DEEE29405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44C398B8-6AE9-4BC9-9CF0-C7F7E4AF48F5}" type="presOf" srcId="{BE992B86-A5A0-40AF-933C-DB2F4277586E}" destId="{121A6B93-80D1-4436-8B11-834F342661FF}" srcOrd="0" destOrd="0" presId="urn:microsoft.com/office/officeart/2008/layout/HorizontalMultiLevelHierarchy"/>
    <dgm:cxn modelId="{61A8B4BE-9FD9-4246-8E4E-17EA6FA7F10F}" type="presOf" srcId="{C144FA0B-4470-481F-954B-FAF9E3EF7788}" destId="{54290EC1-06CC-43E4-8A52-EF3555EC440C}"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A2F128E4-5163-4550-B0D9-0354B0856BAC}" type="presOf" srcId="{3F33BF13-8759-4875-8AF9-182784F8188D}" destId="{BC2473AD-EEBA-4768-9ADB-AA025D6163CD}" srcOrd="0"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E7025FA-C9A3-4672-808D-4CE4EFAD6286}" type="presOf" srcId="{F8D6053C-1E2C-464D-8B89-3C06D5E4A35C}" destId="{B3D6590F-7017-47C1-BDD0-DC62BD3ADCDB}" srcOrd="1" destOrd="0" presId="urn:microsoft.com/office/officeart/2008/layout/HorizontalMultiLevelHierarchy"/>
    <dgm:cxn modelId="{557BEB88-3627-45E1-AD36-E4B198B4E99A}" type="presParOf" srcId="{121A6B93-80D1-4436-8B11-834F342661FF}" destId="{4C3AA5AB-059C-4998-87DC-9288D6B713F2}" srcOrd="0" destOrd="0" presId="urn:microsoft.com/office/officeart/2008/layout/HorizontalMultiLevelHierarchy"/>
    <dgm:cxn modelId="{2D88A511-F5DA-4D6C-BEBB-A8FBB372E2F8}" type="presParOf" srcId="{4C3AA5AB-059C-4998-87DC-9288D6B713F2}" destId="{671FBE74-29FA-4A1F-ACDF-6F3AC087BBC9}" srcOrd="0" destOrd="0" presId="urn:microsoft.com/office/officeart/2008/layout/HorizontalMultiLevelHierarchy"/>
    <dgm:cxn modelId="{38AB388A-9894-4079-A6B8-10EECF45B2B4}" type="presParOf" srcId="{4C3AA5AB-059C-4998-87DC-9288D6B713F2}" destId="{422B2378-4DD4-4466-A880-9A57B0A2E2DB}" srcOrd="1" destOrd="0" presId="urn:microsoft.com/office/officeart/2008/layout/HorizontalMultiLevelHierarchy"/>
    <dgm:cxn modelId="{C33B7864-98E1-42FB-BBFD-3DA8FBF4FCCC}" type="presParOf" srcId="{422B2378-4DD4-4466-A880-9A57B0A2E2DB}" destId="{44D9C6FF-651A-41CA-BCAA-7DEEE2940549}" srcOrd="0" destOrd="0" presId="urn:microsoft.com/office/officeart/2008/layout/HorizontalMultiLevelHierarchy"/>
    <dgm:cxn modelId="{8A433D2C-5E7D-45D7-9E34-187A78D2BD0C}" type="presParOf" srcId="{44D9C6FF-651A-41CA-BCAA-7DEEE2940549}" destId="{F95522B1-8ADB-4A40-BC42-D1B9A67F5F6E}" srcOrd="0" destOrd="0" presId="urn:microsoft.com/office/officeart/2008/layout/HorizontalMultiLevelHierarchy"/>
    <dgm:cxn modelId="{791FBD52-C169-4509-B022-7D1520A5837E}" type="presParOf" srcId="{422B2378-4DD4-4466-A880-9A57B0A2E2DB}" destId="{42DDADE3-B1C5-46E3-9083-CA77CC1E86FF}" srcOrd="1" destOrd="0" presId="urn:microsoft.com/office/officeart/2008/layout/HorizontalMultiLevelHierarchy"/>
    <dgm:cxn modelId="{5952C9A6-30B1-4B1A-AF64-EFABE8108D3E}" type="presParOf" srcId="{42DDADE3-B1C5-46E3-9083-CA77CC1E86FF}" destId="{25FAA211-9CE9-4B6A-AFB1-BDBE8719087F}" srcOrd="0" destOrd="0" presId="urn:microsoft.com/office/officeart/2008/layout/HorizontalMultiLevelHierarchy"/>
    <dgm:cxn modelId="{0A2CEE61-CC7B-44B1-890D-E501DE1F8E99}" type="presParOf" srcId="{42DDADE3-B1C5-46E3-9083-CA77CC1E86FF}" destId="{DF340B5F-9FDC-403E-9DEE-F1ACD4AB6336}" srcOrd="1" destOrd="0" presId="urn:microsoft.com/office/officeart/2008/layout/HorizontalMultiLevelHierarchy"/>
    <dgm:cxn modelId="{CA82F315-81B0-4BB2-B237-84FA20880892}" type="presParOf" srcId="{422B2378-4DD4-4466-A880-9A57B0A2E2DB}" destId="{A7CB8463-5EED-45A4-918F-667F778F71F7}" srcOrd="2" destOrd="0" presId="urn:microsoft.com/office/officeart/2008/layout/HorizontalMultiLevelHierarchy"/>
    <dgm:cxn modelId="{1145077F-F808-4288-8F36-4D8AA34B9A57}" type="presParOf" srcId="{A7CB8463-5EED-45A4-918F-667F778F71F7}" destId="{B3D6590F-7017-47C1-BDD0-DC62BD3ADCDB}" srcOrd="0" destOrd="0" presId="urn:microsoft.com/office/officeart/2008/layout/HorizontalMultiLevelHierarchy"/>
    <dgm:cxn modelId="{61CFF47C-E1B7-4AAC-A11F-29B17770CCC1}" type="presParOf" srcId="{422B2378-4DD4-4466-A880-9A57B0A2E2DB}" destId="{4ECEA96D-52FC-4504-B27D-706C23DE982A}" srcOrd="3" destOrd="0" presId="urn:microsoft.com/office/officeart/2008/layout/HorizontalMultiLevelHierarchy"/>
    <dgm:cxn modelId="{13D42075-7BE7-4903-B4E9-44A212EFC196}" type="presParOf" srcId="{4ECEA96D-52FC-4504-B27D-706C23DE982A}" destId="{77DB3F99-9157-41EC-9D7E-0F6396431F86}" srcOrd="0" destOrd="0" presId="urn:microsoft.com/office/officeart/2008/layout/HorizontalMultiLevelHierarchy"/>
    <dgm:cxn modelId="{09DEBB14-F2D6-4FB2-9E25-E387B4E4A714}" type="presParOf" srcId="{4ECEA96D-52FC-4504-B27D-706C23DE982A}" destId="{D9D50778-AEA1-4E53-B7A8-BA9A507357FB}" srcOrd="1" destOrd="0" presId="urn:microsoft.com/office/officeart/2008/layout/HorizontalMultiLevelHierarchy"/>
    <dgm:cxn modelId="{903D8F81-B4B0-417F-8962-297321421BE7}" type="presParOf" srcId="{422B2378-4DD4-4466-A880-9A57B0A2E2DB}" destId="{BC2473AD-EEBA-4768-9ADB-AA025D6163CD}" srcOrd="4" destOrd="0" presId="urn:microsoft.com/office/officeart/2008/layout/HorizontalMultiLevelHierarchy"/>
    <dgm:cxn modelId="{59A067A3-14E1-4CC0-8F6A-6832D718B0FD}" type="presParOf" srcId="{BC2473AD-EEBA-4768-9ADB-AA025D6163CD}" destId="{8AB2B216-2838-40CC-B9CF-26E3F952EE83}" srcOrd="0" destOrd="0" presId="urn:microsoft.com/office/officeart/2008/layout/HorizontalMultiLevelHierarchy"/>
    <dgm:cxn modelId="{ED20E4BF-A3FD-4E8B-B695-02A71ECE33FE}" type="presParOf" srcId="{422B2378-4DD4-4466-A880-9A57B0A2E2DB}" destId="{5F1B75C3-E7EF-4526-893D-77AC33FD872D}" srcOrd="5" destOrd="0" presId="urn:microsoft.com/office/officeart/2008/layout/HorizontalMultiLevelHierarchy"/>
    <dgm:cxn modelId="{E78B8773-B70E-4CBC-B1A5-62440414C631}" type="presParOf" srcId="{5F1B75C3-E7EF-4526-893D-77AC33FD872D}" destId="{54290EC1-06CC-43E4-8A52-EF3555EC440C}" srcOrd="0" destOrd="0" presId="urn:microsoft.com/office/officeart/2008/layout/HorizontalMultiLevelHierarchy"/>
    <dgm:cxn modelId="{2E2D1E82-79A0-4D65-80A2-42CF46ADB529}" type="presParOf" srcId="{5F1B75C3-E7EF-4526-893D-77AC33FD872D}" destId="{F06C9DFD-04B5-4F2A-81C7-78DC3FC1C57E}" srcOrd="1" destOrd="0" presId="urn:microsoft.com/office/officeart/2008/layout/HorizontalMultiLevelHierarchy"/>
    <dgm:cxn modelId="{7C37DCCB-299A-40BC-980F-377DDC723E62}" type="presParOf" srcId="{422B2378-4DD4-4466-A880-9A57B0A2E2DB}" destId="{40DF29DC-20F0-46F8-93F3-87C46B8DF249}" srcOrd="6" destOrd="0" presId="urn:microsoft.com/office/officeart/2008/layout/HorizontalMultiLevelHierarchy"/>
    <dgm:cxn modelId="{26899BEF-3684-4182-9F99-938ABD9A3F1E}" type="presParOf" srcId="{40DF29DC-20F0-46F8-93F3-87C46B8DF249}" destId="{CB2627FF-F7E5-4E13-A337-1ABDF23067D4}" srcOrd="0" destOrd="0" presId="urn:microsoft.com/office/officeart/2008/layout/HorizontalMultiLevelHierarchy"/>
    <dgm:cxn modelId="{376A0D7F-C03B-4FC8-9D47-CF08EC77B139}" type="presParOf" srcId="{422B2378-4DD4-4466-A880-9A57B0A2E2DB}" destId="{C0CC00E2-D7BA-4D54-9198-EC8315394DE5}" srcOrd="7" destOrd="0" presId="urn:microsoft.com/office/officeart/2008/layout/HorizontalMultiLevelHierarchy"/>
    <dgm:cxn modelId="{FDBE87EA-D203-4313-8075-998FEB218DA9}" type="presParOf" srcId="{C0CC00E2-D7BA-4D54-9198-EC8315394DE5}" destId="{CE7D4E97-B8EF-4ACB-BCA8-9F5BED8B2DE8}" srcOrd="0" destOrd="0" presId="urn:microsoft.com/office/officeart/2008/layout/HorizontalMultiLevelHierarchy"/>
    <dgm:cxn modelId="{6F9DD07D-49E8-42A2-B2FF-CD60F37F82B5}" type="presParOf" srcId="{C0CC00E2-D7BA-4D54-9198-EC8315394DE5}" destId="{962E0BEA-3CD8-4B29-B3A3-BE862E748055}" srcOrd="1" destOrd="0" presId="urn:microsoft.com/office/officeart/2008/layout/HorizontalMultiLevelHierarchy"/>
    <dgm:cxn modelId="{A93AD694-F90C-4470-9F38-C740B66A07EA}" type="presParOf" srcId="{422B2378-4DD4-4466-A880-9A57B0A2E2DB}" destId="{FCF521CD-AD6D-4C88-A48F-5E13F78FC8EE}" srcOrd="8" destOrd="0" presId="urn:microsoft.com/office/officeart/2008/layout/HorizontalMultiLevelHierarchy"/>
    <dgm:cxn modelId="{24300D32-D54C-4C78-BCC9-FF56A149119E}" type="presParOf" srcId="{FCF521CD-AD6D-4C88-A48F-5E13F78FC8EE}" destId="{3E43D36D-C2EE-493F-BD68-27B8904E1EE0}" srcOrd="0" destOrd="0" presId="urn:microsoft.com/office/officeart/2008/layout/HorizontalMultiLevelHierarchy"/>
    <dgm:cxn modelId="{6BC72108-CB44-483E-82B3-D621DCD69F08}" type="presParOf" srcId="{422B2378-4DD4-4466-A880-9A57B0A2E2DB}" destId="{263D3040-B643-445F-870F-B8A8577F7B8F}" srcOrd="9" destOrd="0" presId="urn:microsoft.com/office/officeart/2008/layout/HorizontalMultiLevelHierarchy"/>
    <dgm:cxn modelId="{C779432F-2956-4F2D-921F-CA34F00B7A9E}" type="presParOf" srcId="{263D3040-B643-445F-870F-B8A8577F7B8F}" destId="{21B318A2-96FD-4BB9-A6AE-CAB0583A7B08}" srcOrd="0" destOrd="0" presId="urn:microsoft.com/office/officeart/2008/layout/HorizontalMultiLevelHierarchy"/>
    <dgm:cxn modelId="{615F058B-4AD9-4AF7-8470-5D204A11DDB8}"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700" b="0" dirty="0">
              <a:solidFill>
                <a:sysClr val="windowText" lastClr="000000"/>
              </a:solidFill>
              <a:effectLst>
                <a:outerShdw blurRad="38100" dist="38100" dir="2700000" algn="tl">
                  <a:srgbClr val="C0C0C0"/>
                </a:outerShdw>
              </a:effectLst>
              <a:latin typeface="Calibri"/>
              <a:cs typeface="+mn-cs"/>
            </a:rPr>
            <a:t>1</a:t>
          </a:r>
          <a:r>
            <a:rPr lang="es-MX" sz="17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7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90713"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07476"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LinFactX="34100" custLinFactNeighborX="100000" custLinFactNeighborY="-21326">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D8EC62B-8834-42B9-BBC2-1AEAC48A37D5}" srcId="{C262232D-FAFA-4B8E-8C8C-19FC086DE6A3}" destId="{036FE566-7592-4280-B2AC-79B6C09B8864}" srcOrd="2" destOrd="0" parTransId="{8D52007B-04F7-4809-9EFF-C41160ACC4F1}" sibTransId="{7E1F5562-4D5D-4614-8649-2FB7583DF66B}"/>
    <dgm:cxn modelId="{6FEF2635-B850-4DED-A693-91DA773BA1DF}" type="presOf" srcId="{8D52007B-04F7-4809-9EFF-C41160ACC4F1}" destId="{245F6F13-71EA-44A2-A0FE-712885068A4F}" srcOrd="0" destOrd="0" presId="urn:microsoft.com/office/officeart/2005/8/layout/radial2"/>
    <dgm:cxn modelId="{8D968091-BEFC-4246-93C7-D12138B37A0B}" type="presOf" srcId="{AF211E25-4738-4034-A58A-C2733435E09F}" destId="{F6CC1EB0-ABCB-44B4-8579-08A554B2F6CD}" srcOrd="0" destOrd="0" presId="urn:microsoft.com/office/officeart/2005/8/layout/radial2"/>
    <dgm:cxn modelId="{5953F392-97FD-4117-930F-09A718086212}" type="presOf" srcId="{CD02E64A-805D-41E6-9618-D62982B94046}" destId="{4CBEE7F2-FA8F-455D-899D-D2E2389A34C1}"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D69B4-895A-4B24-A104-126C823F2F93}" type="presOf" srcId="{C262232D-FAFA-4B8E-8C8C-19FC086DE6A3}" destId="{959930D8-02B3-4AB6-858E-0A8BCB48164F}" srcOrd="0" destOrd="0" presId="urn:microsoft.com/office/officeart/2005/8/layout/radial2"/>
    <dgm:cxn modelId="{1BCAAABF-5E52-4CA9-A3D1-369ECB3B4B17}" type="presOf" srcId="{9DF46E10-A583-4C14-BB0E-F78E0980C81E}" destId="{1E02EFE4-F98A-4C9F-8D40-C3EDA9D04BF9}" srcOrd="0" destOrd="0" presId="urn:microsoft.com/office/officeart/2005/8/layout/radial2"/>
    <dgm:cxn modelId="{DCB1DAC2-858B-43AA-8FB7-E7047D956872}" srcId="{C262232D-FAFA-4B8E-8C8C-19FC086DE6A3}" destId="{9DF46E10-A583-4C14-BB0E-F78E0980C81E}" srcOrd="0" destOrd="0" parTransId="{AF211E25-4738-4034-A58A-C2733435E09F}" sibTransId="{12FCC170-E7E4-4CAF-941F-D50F94DAF2FB}"/>
    <dgm:cxn modelId="{A6FECBEF-7309-4252-876C-B660895AC828}" type="presOf" srcId="{036FE566-7592-4280-B2AC-79B6C09B8864}" destId="{E43465F4-A339-482C-87DC-E675E3944F47}" srcOrd="0" destOrd="0" presId="urn:microsoft.com/office/officeart/2005/8/layout/radial2"/>
    <dgm:cxn modelId="{95AC9FFE-F448-4990-9022-CB0DE09B54B0}" type="presOf" srcId="{A4EB43E1-84F9-4518-8458-6AE7597D75B1}" destId="{FA9F25C7-5FCF-4FFD-86EA-D574DC3E22F3}" srcOrd="0" destOrd="0" presId="urn:microsoft.com/office/officeart/2005/8/layout/radial2"/>
    <dgm:cxn modelId="{D25D7FA0-1240-4DE4-95A4-0CF6C7B3310C}" type="presParOf" srcId="{959930D8-02B3-4AB6-858E-0A8BCB48164F}" destId="{FCCB4666-85D5-43AB-A3F5-8FF69B0D82EF}" srcOrd="0" destOrd="0" presId="urn:microsoft.com/office/officeart/2005/8/layout/radial2"/>
    <dgm:cxn modelId="{DE44273A-28B3-4159-8DCF-C80BE4202EEB}" type="presParOf" srcId="{FCCB4666-85D5-43AB-A3F5-8FF69B0D82EF}" destId="{052B49CE-7C29-4ADB-8E02-1DEC9A1415EB}" srcOrd="0" destOrd="0" presId="urn:microsoft.com/office/officeart/2005/8/layout/radial2"/>
    <dgm:cxn modelId="{F8A8F7A7-42EE-4C3C-B705-53F96A6A2525}" type="presParOf" srcId="{052B49CE-7C29-4ADB-8E02-1DEC9A1415EB}" destId="{41CBC5EF-B56F-494A-8939-980D2B9D1EDF}" srcOrd="0" destOrd="0" presId="urn:microsoft.com/office/officeart/2005/8/layout/radial2"/>
    <dgm:cxn modelId="{9393F20E-C260-4159-B852-688498D329AE}" type="presParOf" srcId="{052B49CE-7C29-4ADB-8E02-1DEC9A1415EB}" destId="{8CC992E8-A0C8-476F-9F40-4E8F09CEECCF}" srcOrd="1" destOrd="0" presId="urn:microsoft.com/office/officeart/2005/8/layout/radial2"/>
    <dgm:cxn modelId="{C27D32CF-AC2F-423E-A32D-000888EF66C3}" type="presParOf" srcId="{FCCB4666-85D5-43AB-A3F5-8FF69B0D82EF}" destId="{F6CC1EB0-ABCB-44B4-8579-08A554B2F6CD}" srcOrd="1" destOrd="0" presId="urn:microsoft.com/office/officeart/2005/8/layout/radial2"/>
    <dgm:cxn modelId="{1215FB27-0000-4EB3-86F0-A187E951F566}" type="presParOf" srcId="{FCCB4666-85D5-43AB-A3F5-8FF69B0D82EF}" destId="{1356F96D-77F2-48B3-8353-640EDFF686F7}" srcOrd="2" destOrd="0" presId="urn:microsoft.com/office/officeart/2005/8/layout/radial2"/>
    <dgm:cxn modelId="{20E8209D-D651-4101-896F-B3CC05CC94FC}" type="presParOf" srcId="{1356F96D-77F2-48B3-8353-640EDFF686F7}" destId="{1E02EFE4-F98A-4C9F-8D40-C3EDA9D04BF9}" srcOrd="0" destOrd="0" presId="urn:microsoft.com/office/officeart/2005/8/layout/radial2"/>
    <dgm:cxn modelId="{C45C5931-DF59-4D4E-A0B3-AC887F6E3B86}" type="presParOf" srcId="{1356F96D-77F2-48B3-8353-640EDFF686F7}" destId="{68493437-8682-438F-97A3-4D236F9B846C}" srcOrd="1" destOrd="0" presId="urn:microsoft.com/office/officeart/2005/8/layout/radial2"/>
    <dgm:cxn modelId="{848DF349-127E-4886-942E-E575B867C15A}" type="presParOf" srcId="{FCCB4666-85D5-43AB-A3F5-8FF69B0D82EF}" destId="{FA9F25C7-5FCF-4FFD-86EA-D574DC3E22F3}" srcOrd="3" destOrd="0" presId="urn:microsoft.com/office/officeart/2005/8/layout/radial2"/>
    <dgm:cxn modelId="{107AE8C0-33C5-493A-BBD7-4C8098D89603}" type="presParOf" srcId="{FCCB4666-85D5-43AB-A3F5-8FF69B0D82EF}" destId="{19898688-C174-4E10-A236-D6989DE48053}" srcOrd="4" destOrd="0" presId="urn:microsoft.com/office/officeart/2005/8/layout/radial2"/>
    <dgm:cxn modelId="{7562D909-0891-4D11-92B6-8D53C160893F}" type="presParOf" srcId="{19898688-C174-4E10-A236-D6989DE48053}" destId="{4CBEE7F2-FA8F-455D-899D-D2E2389A34C1}" srcOrd="0" destOrd="0" presId="urn:microsoft.com/office/officeart/2005/8/layout/radial2"/>
    <dgm:cxn modelId="{0031599C-944D-4038-9DA6-3216A1D6283C}" type="presParOf" srcId="{19898688-C174-4E10-A236-D6989DE48053}" destId="{66445095-13CE-4215-A68E-3EADCCD396C6}" srcOrd="1" destOrd="0" presId="urn:microsoft.com/office/officeart/2005/8/layout/radial2"/>
    <dgm:cxn modelId="{F46457E5-4657-4A16-B42A-2954B984C907}" type="presParOf" srcId="{FCCB4666-85D5-43AB-A3F5-8FF69B0D82EF}" destId="{245F6F13-71EA-44A2-A0FE-712885068A4F}" srcOrd="5" destOrd="0" presId="urn:microsoft.com/office/officeart/2005/8/layout/radial2"/>
    <dgm:cxn modelId="{8D89F339-4610-48A8-A3BC-C529900317C7}" type="presParOf" srcId="{FCCB4666-85D5-43AB-A3F5-8FF69B0D82EF}" destId="{CD85E822-E639-44B9-A75E-28464151390E}" srcOrd="6" destOrd="0" presId="urn:microsoft.com/office/officeart/2005/8/layout/radial2"/>
    <dgm:cxn modelId="{8251BCB9-5CB1-4BED-BD8B-BCEF2D87304A}" type="presParOf" srcId="{CD85E822-E639-44B9-A75E-28464151390E}" destId="{E43465F4-A339-482C-87DC-E675E3944F47}" srcOrd="0" destOrd="0" presId="urn:microsoft.com/office/officeart/2005/8/layout/radial2"/>
    <dgm:cxn modelId="{3F180125-D984-4DA5-BA52-BFF3FC981E2C}"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DF33F3-1889-4722-B558-96B6DE98491D}" type="doc">
      <dgm:prSet loTypeId="urn:microsoft.com/office/officeart/2005/8/layout/orgChart1" loCatId="hierarchy" qsTypeId="urn:microsoft.com/office/officeart/2005/8/quickstyle/simple3" qsCatId="simple" csTypeId="urn:microsoft.com/office/officeart/2005/8/colors/colorful1" csCatId="colorful" phldr="1"/>
      <dgm:spPr/>
      <dgm:t>
        <a:bodyPr/>
        <a:lstStyle/>
        <a:p>
          <a:endParaRPr lang="es-CO"/>
        </a:p>
      </dgm:t>
    </dgm:pt>
    <dgm:pt modelId="{CB165148-5BF6-4A63-93C4-7240E03F027D}">
      <dgm:prSet phldrT="[Texto]" custT="1"/>
      <dgm:spPr>
        <a:ln>
          <a:solidFill>
            <a:schemeClr val="tx2"/>
          </a:solidFill>
        </a:ln>
        <a:effectLst>
          <a:glow rad="63500">
            <a:schemeClr val="accent6">
              <a:satMod val="175000"/>
              <a:alpha val="40000"/>
            </a:schemeClr>
          </a:glow>
        </a:effectLst>
      </dgm:spPr>
      <dgm:t>
        <a:bodyPr/>
        <a:lstStyle/>
        <a:p>
          <a:r>
            <a:rPr lang="es-CO" sz="2200" b="1" dirty="0"/>
            <a:t>REFERENTE TEÓRICO Y METODOLÓGICO DE LA REGULACIÓN  CONTABLE PÚBLICA  (Res. 628/15)</a:t>
          </a:r>
        </a:p>
      </dgm:t>
    </dgm:pt>
    <dgm:pt modelId="{A71BCB51-14DF-4C6C-964F-177B597F9131}" type="parTrans" cxnId="{E1B3AA7E-9366-405D-A141-42B07FB939AE}">
      <dgm:prSet/>
      <dgm:spPr/>
      <dgm:t>
        <a:bodyPr/>
        <a:lstStyle/>
        <a:p>
          <a:endParaRPr lang="es-CO"/>
        </a:p>
      </dgm:t>
    </dgm:pt>
    <dgm:pt modelId="{B097B47F-CF4D-420B-A1D6-B554168BB9FC}" type="sibTrans" cxnId="{E1B3AA7E-9366-405D-A141-42B07FB939AE}">
      <dgm:prSet/>
      <dgm:spPr/>
      <dgm:t>
        <a:bodyPr/>
        <a:lstStyle/>
        <a:p>
          <a:endParaRPr lang="es-CO"/>
        </a:p>
      </dgm:t>
    </dgm:pt>
    <dgm:pt modelId="{1C97AA97-7EA5-471B-95B1-97E650C6F324}">
      <dgm:prSet phldrT="[Texto]" custT="1"/>
      <dgm:spPr/>
      <dgm:t>
        <a:bodyPr/>
        <a:lstStyle/>
        <a:p>
          <a:r>
            <a:rPr lang="es-ES" sz="1600" b="1" dirty="0">
              <a:latin typeface="Calibri" panose="020F0502020204030204" pitchFamily="34" charset="0"/>
            </a:rPr>
            <a:t>MARCOS NORMATIVOS </a:t>
          </a:r>
          <a:endParaRPr lang="es-CO" sz="1600" dirty="0"/>
        </a:p>
      </dgm:t>
    </dgm:pt>
    <dgm:pt modelId="{A191E3D8-130C-451C-BAD4-943436F60AAB}" type="parTrans" cxnId="{A5D23EB1-D077-4205-8994-D63855391967}">
      <dgm:prSet/>
      <dgm:spPr/>
      <dgm:t>
        <a:bodyPr/>
        <a:lstStyle/>
        <a:p>
          <a:endParaRPr lang="es-CO"/>
        </a:p>
      </dgm:t>
    </dgm:pt>
    <dgm:pt modelId="{F64BACFE-3024-4AAA-9349-812681E6906C}" type="sibTrans" cxnId="{A5D23EB1-D077-4205-8994-D63855391967}">
      <dgm:prSet/>
      <dgm:spPr/>
      <dgm:t>
        <a:bodyPr/>
        <a:lstStyle/>
        <a:p>
          <a:endParaRPr lang="es-CO"/>
        </a:p>
      </dgm:t>
    </dgm:pt>
    <dgm:pt modelId="{2792BD21-AAC5-4DC7-8514-56BC573F732C}">
      <dgm:prSet phldrT="[Texto]" custT="1"/>
      <dgm:spPr>
        <a:ln>
          <a:solidFill>
            <a:srgbClr val="0033FF"/>
          </a:solidFill>
        </a:ln>
      </dgm:spPr>
      <dgm:t>
        <a:bodyPr/>
        <a:lstStyle/>
        <a:p>
          <a:r>
            <a:rPr lang="es-ES" sz="1600" b="1" dirty="0"/>
            <a:t>Marco Normativo para Entidades de Gobierno </a:t>
          </a:r>
        </a:p>
        <a:p>
          <a:r>
            <a:rPr lang="es-ES" sz="1200" b="1" dirty="0"/>
            <a:t>(Res. 533/15 y modificaciones)</a:t>
          </a:r>
          <a:endParaRPr lang="es-CO" sz="1200" b="1" dirty="0"/>
        </a:p>
      </dgm:t>
    </dgm:pt>
    <dgm:pt modelId="{3DC0FA5D-7A29-4E9C-B478-1DDB0B79D97A}" type="parTrans" cxnId="{4A95FFF9-C758-498D-AE69-92B176AF60F7}">
      <dgm:prSet/>
      <dgm:spPr/>
      <dgm:t>
        <a:bodyPr/>
        <a:lstStyle/>
        <a:p>
          <a:endParaRPr lang="es-CO"/>
        </a:p>
      </dgm:t>
    </dgm:pt>
    <dgm:pt modelId="{00BF0660-9A5B-4A02-B13B-E20815B54549}" type="sibTrans" cxnId="{4A95FFF9-C758-498D-AE69-92B176AF60F7}">
      <dgm:prSet/>
      <dgm:spPr/>
      <dgm:t>
        <a:bodyPr/>
        <a:lstStyle/>
        <a:p>
          <a:endParaRPr lang="es-CO"/>
        </a:p>
      </dgm:t>
    </dgm:pt>
    <dgm:pt modelId="{8947E0D6-8E29-4585-B2B2-64309D5041E9}">
      <dgm:prSet custT="1"/>
      <dgm:spPr>
        <a:ln>
          <a:solidFill>
            <a:srgbClr val="0033FF"/>
          </a:solidFill>
        </a:ln>
      </dgm:spPr>
      <dgm:t>
        <a:bodyPr/>
        <a:lstStyle/>
        <a:p>
          <a:r>
            <a:rPr lang="es-ES" sz="1500" b="1" kern="1200" dirty="0"/>
            <a:t>Marco Normativo para Empresas que no Cotizan en el Mercado de Valores</a:t>
          </a:r>
        </a:p>
        <a:p>
          <a:r>
            <a:rPr lang="es-ES" sz="1200" b="1" kern="1200" dirty="0">
              <a:solidFill>
                <a:prstClr val="black"/>
              </a:solidFill>
              <a:latin typeface="Calibri"/>
              <a:ea typeface="+mn-ea"/>
              <a:cs typeface="+mn-cs"/>
            </a:rPr>
            <a:t>(Res. 414/14 y modificaciones)</a:t>
          </a:r>
        </a:p>
      </dgm:t>
    </dgm:pt>
    <dgm:pt modelId="{3923460F-1E5D-4B03-BC84-3C840F30BE50}" type="parTrans" cxnId="{3C020403-6DE7-43EC-9490-056F217CE4C8}">
      <dgm:prSet/>
      <dgm:spPr>
        <a:ln>
          <a:solidFill>
            <a:schemeClr val="accent2"/>
          </a:solidFill>
        </a:ln>
      </dgm:spPr>
      <dgm:t>
        <a:bodyPr/>
        <a:lstStyle/>
        <a:p>
          <a:endParaRPr lang="es-CO"/>
        </a:p>
      </dgm:t>
    </dgm:pt>
    <dgm:pt modelId="{A87F3EFF-72F8-4B41-93AC-2970C30AF3A0}" type="sibTrans" cxnId="{3C020403-6DE7-43EC-9490-056F217CE4C8}">
      <dgm:prSet/>
      <dgm:spPr/>
      <dgm:t>
        <a:bodyPr/>
        <a:lstStyle/>
        <a:p>
          <a:endParaRPr lang="es-CO"/>
        </a:p>
      </dgm:t>
    </dgm:pt>
    <dgm:pt modelId="{6D19F0BA-7D5F-4E03-9304-97382CE2E5D8}">
      <dgm:prSet custT="1"/>
      <dgm:spPr>
        <a:ln>
          <a:solidFill>
            <a:srgbClr val="FFC000"/>
          </a:solidFill>
        </a:ln>
      </dgm:spPr>
      <dgm:t>
        <a:bodyPr/>
        <a:lstStyle/>
        <a:p>
          <a:r>
            <a:rPr lang="es-ES" sz="1600" b="1" dirty="0">
              <a:latin typeface="Calibri" panose="020F0502020204030204" pitchFamily="34" charset="0"/>
            </a:rPr>
            <a:t>Catálogo General de Cuentas </a:t>
          </a:r>
          <a:r>
            <a:rPr lang="es-ES" sz="1600" b="1" dirty="0"/>
            <a:t>(Res. 620/15) </a:t>
          </a:r>
          <a:endParaRPr lang="es-CO" sz="1600" b="1" dirty="0"/>
        </a:p>
      </dgm:t>
    </dgm:pt>
    <dgm:pt modelId="{4922207B-E3D9-4C9E-97FD-973F8CB6E881}" type="parTrans" cxnId="{D39429F5-09F6-4C6C-8793-D4214121A5FC}">
      <dgm:prSet/>
      <dgm:spPr/>
      <dgm:t>
        <a:bodyPr/>
        <a:lstStyle/>
        <a:p>
          <a:endParaRPr lang="es-CO"/>
        </a:p>
      </dgm:t>
    </dgm:pt>
    <dgm:pt modelId="{FC87091C-807E-4448-96E4-21D5C10165E9}" type="sibTrans" cxnId="{D39429F5-09F6-4C6C-8793-D4214121A5FC}">
      <dgm:prSet/>
      <dgm:spPr/>
      <dgm:t>
        <a:bodyPr/>
        <a:lstStyle/>
        <a:p>
          <a:endParaRPr lang="es-CO"/>
        </a:p>
      </dgm:t>
    </dgm:pt>
    <dgm:pt modelId="{CF50F48F-B7BB-403C-B22A-39C751DB4DE0}">
      <dgm:prSet custT="1"/>
      <dgm:spPr>
        <a:ln>
          <a:solidFill>
            <a:srgbClr val="FFC000"/>
          </a:solidFill>
        </a:ln>
      </dgm:spPr>
      <dgm:t>
        <a:bodyPr/>
        <a:lstStyle/>
        <a:p>
          <a:r>
            <a:rPr lang="es-ES" sz="1600" b="1" dirty="0">
              <a:latin typeface="Calibri" panose="020F0502020204030204" pitchFamily="34" charset="0"/>
            </a:rPr>
            <a:t>Marco Conceptual</a:t>
          </a:r>
          <a:endParaRPr lang="es-CO" sz="1600" b="1" dirty="0"/>
        </a:p>
      </dgm:t>
    </dgm:pt>
    <dgm:pt modelId="{F8AA064A-AC18-4C8A-AE32-975698833A24}" type="parTrans" cxnId="{84C624E9-9C94-414C-B32C-5B7FA8F9F16C}">
      <dgm:prSet/>
      <dgm:spPr/>
      <dgm:t>
        <a:bodyPr/>
        <a:lstStyle/>
        <a:p>
          <a:endParaRPr lang="es-CO"/>
        </a:p>
      </dgm:t>
    </dgm:pt>
    <dgm:pt modelId="{8632FC8F-26AF-4C33-98FD-153F8020F16E}" type="sibTrans" cxnId="{84C624E9-9C94-414C-B32C-5B7FA8F9F16C}">
      <dgm:prSet/>
      <dgm:spPr/>
      <dgm:t>
        <a:bodyPr/>
        <a:lstStyle/>
        <a:p>
          <a:endParaRPr lang="es-CO"/>
        </a:p>
      </dgm:t>
    </dgm:pt>
    <dgm:pt modelId="{F61FA0A9-6220-4263-AA08-67F5E8C52899}">
      <dgm:prSet custT="1"/>
      <dgm:spPr>
        <a:ln>
          <a:solidFill>
            <a:srgbClr val="FFC000"/>
          </a:solidFill>
        </a:ln>
      </dgm:spPr>
      <dgm:t>
        <a:bodyPr/>
        <a:lstStyle/>
        <a:p>
          <a:r>
            <a:rPr lang="es-ES" sz="1600" b="1" dirty="0">
              <a:latin typeface="Calibri" panose="020F0502020204030204" pitchFamily="34" charset="0"/>
            </a:rPr>
            <a:t>Normas</a:t>
          </a:r>
          <a:endParaRPr lang="es-CO" sz="1600" b="1" dirty="0"/>
        </a:p>
      </dgm:t>
    </dgm:pt>
    <dgm:pt modelId="{59A2AB7B-8630-4509-BE20-6718788BA57E}" type="parTrans" cxnId="{C82EE104-A0D9-4629-9ADC-D489BC7AE4D0}">
      <dgm:prSet/>
      <dgm:spPr/>
      <dgm:t>
        <a:bodyPr/>
        <a:lstStyle/>
        <a:p>
          <a:endParaRPr lang="es-CO"/>
        </a:p>
      </dgm:t>
    </dgm:pt>
    <dgm:pt modelId="{3781BDC9-BE37-423E-869B-4B0CBB4A9782}" type="sibTrans" cxnId="{C82EE104-A0D9-4629-9ADC-D489BC7AE4D0}">
      <dgm:prSet/>
      <dgm:spPr/>
      <dgm:t>
        <a:bodyPr/>
        <a:lstStyle/>
        <a:p>
          <a:endParaRPr lang="es-CO"/>
        </a:p>
      </dgm:t>
    </dgm:pt>
    <dgm:pt modelId="{D40AE4A0-3AAA-4D05-99A7-F7C31519930C}">
      <dgm:prSet custT="1"/>
      <dgm:spPr>
        <a:ln>
          <a:solidFill>
            <a:srgbClr val="FFC000"/>
          </a:solidFill>
        </a:ln>
      </dgm:spPr>
      <dgm:t>
        <a:bodyPr/>
        <a:lstStyle/>
        <a:p>
          <a:r>
            <a:rPr lang="es-CO" sz="1600" b="1" dirty="0"/>
            <a:t>Procedimientos Contables</a:t>
          </a:r>
        </a:p>
      </dgm:t>
    </dgm:pt>
    <dgm:pt modelId="{20DE32FF-54D2-4CE9-8BD0-63579B12DF57}" type="parTrans" cxnId="{CFA9317B-C09B-49B8-B133-3F561D5CA6F8}">
      <dgm:prSet/>
      <dgm:spPr/>
      <dgm:t>
        <a:bodyPr/>
        <a:lstStyle/>
        <a:p>
          <a:endParaRPr lang="es-CO"/>
        </a:p>
      </dgm:t>
    </dgm:pt>
    <dgm:pt modelId="{AF5CF216-8939-46FE-B958-F56D361C169A}" type="sibTrans" cxnId="{CFA9317B-C09B-49B8-B133-3F561D5CA6F8}">
      <dgm:prSet/>
      <dgm:spPr/>
      <dgm:t>
        <a:bodyPr/>
        <a:lstStyle/>
        <a:p>
          <a:endParaRPr lang="es-CO"/>
        </a:p>
      </dgm:t>
    </dgm:pt>
    <dgm:pt modelId="{6DDF5E7E-784D-46C9-AF46-D5F3A17D5364}">
      <dgm:prSet custT="1"/>
      <dgm:spPr>
        <a:ln>
          <a:solidFill>
            <a:srgbClr val="FFC000"/>
          </a:solidFill>
        </a:ln>
      </dgm:spPr>
      <dgm:t>
        <a:bodyPr/>
        <a:lstStyle/>
        <a:p>
          <a:r>
            <a:rPr lang="es-ES" sz="1600" b="1" dirty="0">
              <a:latin typeface="Calibri" panose="020F0502020204030204" pitchFamily="34" charset="0"/>
            </a:rPr>
            <a:t>Guías de Aplicación</a:t>
          </a:r>
          <a:endParaRPr lang="es-CO" sz="1600" b="1" dirty="0"/>
        </a:p>
      </dgm:t>
    </dgm:pt>
    <dgm:pt modelId="{75218083-F8F1-4E16-B110-3EE625654741}" type="parTrans" cxnId="{B45A1D5D-48E2-4888-B27B-DD0B4B6CCBBE}">
      <dgm:prSet/>
      <dgm:spPr/>
      <dgm:t>
        <a:bodyPr/>
        <a:lstStyle/>
        <a:p>
          <a:endParaRPr lang="es-CO"/>
        </a:p>
      </dgm:t>
    </dgm:pt>
    <dgm:pt modelId="{116A7539-7E77-4268-A401-EFA2DD7B1DC6}" type="sibTrans" cxnId="{B45A1D5D-48E2-4888-B27B-DD0B4B6CCBBE}">
      <dgm:prSet/>
      <dgm:spPr/>
      <dgm:t>
        <a:bodyPr/>
        <a:lstStyle/>
        <a:p>
          <a:endParaRPr lang="es-CO"/>
        </a:p>
      </dgm:t>
    </dgm:pt>
    <dgm:pt modelId="{B629B40B-C17A-4EAC-B59B-E5D9911F9CA7}">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5F93B434-F68D-4A6D-A345-FA8521C11FE2}" type="parTrans" cxnId="{2923969C-3741-42EF-9948-AFCE2DDD7067}">
      <dgm:prSet/>
      <dgm:spPr/>
      <dgm:t>
        <a:bodyPr/>
        <a:lstStyle/>
        <a:p>
          <a:endParaRPr lang="es-CO"/>
        </a:p>
      </dgm:t>
    </dgm:pt>
    <dgm:pt modelId="{96187FB6-B71F-4FA8-81F1-06CDC468A475}" type="sibTrans" cxnId="{2923969C-3741-42EF-9948-AFCE2DDD7067}">
      <dgm:prSet/>
      <dgm:spPr/>
      <dgm:t>
        <a:bodyPr/>
        <a:lstStyle/>
        <a:p>
          <a:endParaRPr lang="es-CO"/>
        </a:p>
      </dgm:t>
    </dgm:pt>
    <dgm:pt modelId="{6ED6BCAC-C566-4597-8DDC-2084209397A3}">
      <dgm:prSet custT="1"/>
      <dgm:spPr>
        <a:ln>
          <a:solidFill>
            <a:srgbClr val="FFC000"/>
          </a:solidFill>
        </a:ln>
      </dgm:spPr>
      <dgm:t>
        <a:bodyPr/>
        <a:lstStyle/>
        <a:p>
          <a:r>
            <a:rPr lang="es-ES" sz="1500" b="1" dirty="0"/>
            <a:t>Marco Conceptual</a:t>
          </a:r>
        </a:p>
      </dgm:t>
    </dgm:pt>
    <dgm:pt modelId="{2E518784-B93A-4989-8574-33566078200F}" type="parTrans" cxnId="{8995BEE5-E064-46B3-8DBE-24D829D7C15D}">
      <dgm:prSet/>
      <dgm:spPr/>
      <dgm:t>
        <a:bodyPr/>
        <a:lstStyle/>
        <a:p>
          <a:endParaRPr lang="es-CO"/>
        </a:p>
      </dgm:t>
    </dgm:pt>
    <dgm:pt modelId="{D2CC74F3-F2B5-4EF7-A645-04732F95F13A}" type="sibTrans" cxnId="{8995BEE5-E064-46B3-8DBE-24D829D7C15D}">
      <dgm:prSet/>
      <dgm:spPr/>
      <dgm:t>
        <a:bodyPr/>
        <a:lstStyle/>
        <a:p>
          <a:endParaRPr lang="es-CO"/>
        </a:p>
      </dgm:t>
    </dgm:pt>
    <dgm:pt modelId="{682542BA-590E-484D-A6F9-4753D91A2284}">
      <dgm:prSet custT="1"/>
      <dgm:spPr>
        <a:ln>
          <a:solidFill>
            <a:srgbClr val="FFC000"/>
          </a:solidFill>
        </a:ln>
      </dgm:spPr>
      <dgm:t>
        <a:bodyPr/>
        <a:lstStyle/>
        <a:p>
          <a:r>
            <a:rPr lang="es-ES" sz="1500" b="1" dirty="0"/>
            <a:t>Normas</a:t>
          </a:r>
          <a:endParaRPr lang="es-CO" sz="1500" b="1" dirty="0"/>
        </a:p>
      </dgm:t>
    </dgm:pt>
    <dgm:pt modelId="{9B40879D-5DBF-4776-AC3F-0F69812B37DB}" type="parTrans" cxnId="{18031EC1-C1C7-4DE7-88D5-235A32E02BEC}">
      <dgm:prSet/>
      <dgm:spPr/>
      <dgm:t>
        <a:bodyPr/>
        <a:lstStyle/>
        <a:p>
          <a:endParaRPr lang="es-CO"/>
        </a:p>
      </dgm:t>
    </dgm:pt>
    <dgm:pt modelId="{E501D285-6064-4166-B9E4-A8C469377D5E}" type="sibTrans" cxnId="{18031EC1-C1C7-4DE7-88D5-235A32E02BEC}">
      <dgm:prSet/>
      <dgm:spPr/>
      <dgm:t>
        <a:bodyPr/>
        <a:lstStyle/>
        <a:p>
          <a:endParaRPr lang="es-CO"/>
        </a:p>
      </dgm:t>
    </dgm:pt>
    <dgm:pt modelId="{7A0390A3-9D66-4B3C-83FF-CB860E394F9B}">
      <dgm:prSet custT="1"/>
      <dgm:spPr>
        <a:ln>
          <a:solidFill>
            <a:srgbClr val="FFC000"/>
          </a:solidFill>
        </a:ln>
      </dgm:spPr>
      <dgm:t>
        <a:bodyPr/>
        <a:lstStyle/>
        <a:p>
          <a:r>
            <a:rPr lang="es-CO" sz="1300" b="1" dirty="0"/>
            <a:t>Procedimientos Contables</a:t>
          </a:r>
        </a:p>
      </dgm:t>
    </dgm:pt>
    <dgm:pt modelId="{ED5111D7-A46E-4F5C-A935-ABCEC9E447AF}" type="parTrans" cxnId="{76B5351E-C3DC-4A39-91EF-4691725968A4}">
      <dgm:prSet/>
      <dgm:spPr/>
      <dgm:t>
        <a:bodyPr/>
        <a:lstStyle/>
        <a:p>
          <a:endParaRPr lang="es-CO"/>
        </a:p>
      </dgm:t>
    </dgm:pt>
    <dgm:pt modelId="{A6EA7E29-0E29-49BB-9106-6B3F583B681A}" type="sibTrans" cxnId="{76B5351E-C3DC-4A39-91EF-4691725968A4}">
      <dgm:prSet/>
      <dgm:spPr/>
      <dgm:t>
        <a:bodyPr/>
        <a:lstStyle/>
        <a:p>
          <a:endParaRPr lang="es-CO"/>
        </a:p>
      </dgm:t>
    </dgm:pt>
    <dgm:pt modelId="{986A9FC2-EAD3-4CE5-A931-4412BF50443B}">
      <dgm:prSet custT="1"/>
      <dgm:spPr>
        <a:ln>
          <a:solidFill>
            <a:srgbClr val="FFC000"/>
          </a:solidFill>
        </a:ln>
      </dgm:spPr>
      <dgm:t>
        <a:bodyPr/>
        <a:lstStyle/>
        <a:p>
          <a:r>
            <a:rPr lang="es-ES" sz="1500" b="1" dirty="0"/>
            <a:t>Guías de Aplicación</a:t>
          </a:r>
          <a:endParaRPr lang="es-CO" sz="1500" b="1" dirty="0"/>
        </a:p>
      </dgm:t>
    </dgm:pt>
    <dgm:pt modelId="{B87246B1-24A9-4BAF-B03D-FAF2461565F8}" type="parTrans" cxnId="{6C9435BF-6256-4DC5-B746-A7698C50E4E6}">
      <dgm:prSet/>
      <dgm:spPr/>
      <dgm:t>
        <a:bodyPr/>
        <a:lstStyle/>
        <a:p>
          <a:endParaRPr lang="es-CO"/>
        </a:p>
      </dgm:t>
    </dgm:pt>
    <dgm:pt modelId="{8C0D37EE-E437-48DF-A33E-D963D04BC24E}" type="sibTrans" cxnId="{6C9435BF-6256-4DC5-B746-A7698C50E4E6}">
      <dgm:prSet/>
      <dgm:spPr/>
      <dgm:t>
        <a:bodyPr/>
        <a:lstStyle/>
        <a:p>
          <a:endParaRPr lang="es-CO"/>
        </a:p>
      </dgm:t>
    </dgm:pt>
    <dgm:pt modelId="{F7E33759-AB08-450F-85F7-501D7BAD5752}">
      <dgm:prSet custT="1"/>
      <dgm:spPr>
        <a:ln>
          <a:solidFill>
            <a:srgbClr val="FFC000"/>
          </a:solidFill>
        </a:ln>
      </dgm:spPr>
      <dgm:t>
        <a:bodyPr/>
        <a:lstStyle/>
        <a:p>
          <a:r>
            <a:rPr lang="es-ES" sz="1200" b="1" dirty="0"/>
            <a:t>Catálogo General de Cuentas   (Res. 139/15) </a:t>
          </a:r>
          <a:endParaRPr lang="es-CO" sz="1200" dirty="0"/>
        </a:p>
      </dgm:t>
    </dgm:pt>
    <dgm:pt modelId="{BECB257D-8E4A-4423-8A09-845D95A91857}" type="parTrans" cxnId="{E1347730-6F8A-4DC5-854B-330A7074AE6A}">
      <dgm:prSet/>
      <dgm:spPr/>
      <dgm:t>
        <a:bodyPr/>
        <a:lstStyle/>
        <a:p>
          <a:endParaRPr lang="es-CO"/>
        </a:p>
      </dgm:t>
    </dgm:pt>
    <dgm:pt modelId="{2A27E2E2-1C7D-4554-9E2E-4DDA9CF1E33C}" type="sibTrans" cxnId="{E1347730-6F8A-4DC5-854B-330A7074AE6A}">
      <dgm:prSet/>
      <dgm:spPr/>
      <dgm:t>
        <a:bodyPr/>
        <a:lstStyle/>
        <a:p>
          <a:endParaRPr lang="es-CO"/>
        </a:p>
      </dgm:t>
    </dgm:pt>
    <dgm:pt modelId="{6B8D1138-D499-4056-86C7-BF7915F9647F}">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Marco Conceptual</a:t>
          </a:r>
          <a:endParaRPr lang="es-ES" sz="1600" b="1" dirty="0"/>
        </a:p>
      </dgm:t>
    </dgm:pt>
    <dgm:pt modelId="{FD0CE115-10FE-485A-9EBB-6D5A7FFCFBA9}" type="parTrans" cxnId="{4F92FED5-115E-4510-B2AB-BCD8604A54D2}">
      <dgm:prSet/>
      <dgm:spPr/>
      <dgm:t>
        <a:bodyPr/>
        <a:lstStyle/>
        <a:p>
          <a:endParaRPr lang="es-CO"/>
        </a:p>
      </dgm:t>
    </dgm:pt>
    <dgm:pt modelId="{0AAF7391-B497-47D1-BCB8-95C11AF43460}" type="sibTrans" cxnId="{4F92FED5-115E-4510-B2AB-BCD8604A54D2}">
      <dgm:prSet/>
      <dgm:spPr/>
      <dgm:t>
        <a:bodyPr/>
        <a:lstStyle/>
        <a:p>
          <a:endParaRPr lang="es-CO"/>
        </a:p>
      </dgm:t>
    </dgm:pt>
    <dgm:pt modelId="{6761663E-0875-4E27-A780-5AFAB1634509}">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Normas</a:t>
          </a:r>
          <a:endParaRPr lang="es-CO" sz="1600" b="1" dirty="0"/>
        </a:p>
      </dgm:t>
    </dgm:pt>
    <dgm:pt modelId="{1F7F271D-5F7C-4DCD-BBDE-7D21F03209DD}" type="parTrans" cxnId="{7831B9FC-C9D2-4C6A-9D0A-4822ED664412}">
      <dgm:prSet/>
      <dgm:spPr/>
      <dgm:t>
        <a:bodyPr/>
        <a:lstStyle/>
        <a:p>
          <a:endParaRPr lang="es-CO"/>
        </a:p>
      </dgm:t>
    </dgm:pt>
    <dgm:pt modelId="{A61B96BB-5D8D-44D6-A8C4-730995BB34B9}" type="sibTrans" cxnId="{7831B9FC-C9D2-4C6A-9D0A-4822ED664412}">
      <dgm:prSet/>
      <dgm:spPr/>
      <dgm:t>
        <a:bodyPr/>
        <a:lstStyle/>
        <a:p>
          <a:endParaRPr lang="es-CO"/>
        </a:p>
      </dgm:t>
    </dgm:pt>
    <dgm:pt modelId="{346710C0-1412-4CF5-BC80-CF3580776501}">
      <dgm:prSet custT="1"/>
      <dgm:spPr>
        <a:ln>
          <a:solidFill>
            <a:srgbClr val="FFC000"/>
          </a:solidFill>
        </a:ln>
        <a:effectLst>
          <a:glow rad="139700">
            <a:schemeClr val="accent5">
              <a:satMod val="175000"/>
              <a:alpha val="40000"/>
            </a:schemeClr>
          </a:glow>
        </a:effectLst>
      </dgm:spPr>
      <dgm:t>
        <a:bodyPr/>
        <a:lstStyle/>
        <a:p>
          <a:r>
            <a:rPr lang="es-CO" sz="1600" b="1" dirty="0"/>
            <a:t>Guías de Aplicación</a:t>
          </a:r>
        </a:p>
      </dgm:t>
    </dgm:pt>
    <dgm:pt modelId="{1E072B72-C6BA-4478-A76B-E7A6D9BF0C85}" type="parTrans" cxnId="{25C95E65-ABB8-426D-8865-8825B6058A3F}">
      <dgm:prSet/>
      <dgm:spPr/>
      <dgm:t>
        <a:bodyPr/>
        <a:lstStyle/>
        <a:p>
          <a:endParaRPr lang="es-CO"/>
        </a:p>
      </dgm:t>
    </dgm:pt>
    <dgm:pt modelId="{1B322B0D-9A11-4333-B625-80E39F0CC3F3}" type="sibTrans" cxnId="{25C95E65-ABB8-426D-8865-8825B6058A3F}">
      <dgm:prSet/>
      <dgm:spPr/>
      <dgm:t>
        <a:bodyPr/>
        <a:lstStyle/>
        <a:p>
          <a:endParaRPr lang="es-CO"/>
        </a:p>
      </dgm:t>
    </dgm:pt>
    <dgm:pt modelId="{B33F8C53-28D3-4532-A762-0853501417B6}">
      <dgm:prSet custT="1"/>
      <dgm:spPr>
        <a:ln>
          <a:solidFill>
            <a:srgbClr val="FFC000"/>
          </a:solidFill>
        </a:ln>
        <a:effectLst>
          <a:glow rad="139700">
            <a:schemeClr val="accent5">
              <a:satMod val="175000"/>
              <a:alpha val="40000"/>
            </a:schemeClr>
          </a:glow>
        </a:effectLst>
      </dgm:spPr>
      <dgm:t>
        <a:bodyPr/>
        <a:lstStyle/>
        <a:p>
          <a:r>
            <a:rPr lang="es-ES" sz="1600" b="1" dirty="0">
              <a:latin typeface="Calibri" panose="020F0502020204030204" pitchFamily="34" charset="0"/>
            </a:rPr>
            <a:t>Interpretaciones</a:t>
          </a:r>
          <a:endParaRPr lang="es-CO" sz="1600" b="1" dirty="0"/>
        </a:p>
      </dgm:t>
    </dgm:pt>
    <dgm:pt modelId="{81CDFE5E-C947-4188-9E5E-C0AA33547780}" type="parTrans" cxnId="{8015559B-C6F9-4B04-950E-241E3892EA5D}">
      <dgm:prSet/>
      <dgm:spPr/>
      <dgm:t>
        <a:bodyPr/>
        <a:lstStyle/>
        <a:p>
          <a:endParaRPr lang="es-CO"/>
        </a:p>
      </dgm:t>
    </dgm:pt>
    <dgm:pt modelId="{7EB7C443-16A9-4C26-9592-CBC1A7F7E002}" type="sibTrans" cxnId="{8015559B-C6F9-4B04-950E-241E3892EA5D}">
      <dgm:prSet/>
      <dgm:spPr/>
      <dgm:t>
        <a:bodyPr/>
        <a:lstStyle/>
        <a:p>
          <a:endParaRPr lang="es-CO"/>
        </a:p>
      </dgm:t>
    </dgm:pt>
    <dgm:pt modelId="{F1AC85E0-B146-4B09-8E3C-3A94EDB8CEA6}">
      <dgm:prSet custT="1"/>
      <dgm:spPr>
        <a:ln>
          <a:solidFill>
            <a:srgbClr val="FFC000"/>
          </a:solidFill>
        </a:ln>
      </dgm:spPr>
      <dgm:t>
        <a:bodyPr/>
        <a:lstStyle/>
        <a:p>
          <a:r>
            <a:rPr lang="es-ES" sz="1600" b="1" dirty="0">
              <a:latin typeface="Calibri" panose="020F0502020204030204" pitchFamily="34" charset="0"/>
            </a:rPr>
            <a:t>Doctrina Contable</a:t>
          </a:r>
          <a:endParaRPr lang="es-CO" sz="1600" b="1" dirty="0"/>
        </a:p>
      </dgm:t>
    </dgm:pt>
    <dgm:pt modelId="{8D24DFB6-41F9-4933-8239-85C210910AE5}" type="parTrans" cxnId="{BD8DFD0C-7ADD-449A-B233-BCB579A59C18}">
      <dgm:prSet/>
      <dgm:spPr/>
      <dgm:t>
        <a:bodyPr/>
        <a:lstStyle/>
        <a:p>
          <a:endParaRPr lang="es-CO"/>
        </a:p>
      </dgm:t>
    </dgm:pt>
    <dgm:pt modelId="{F2F4F401-A232-4B05-878C-28CE5449C2DF}" type="sibTrans" cxnId="{BD8DFD0C-7ADD-449A-B233-BCB579A59C18}">
      <dgm:prSet/>
      <dgm:spPr/>
      <dgm:t>
        <a:bodyPr/>
        <a:lstStyle/>
        <a:p>
          <a:endParaRPr lang="es-CO"/>
        </a:p>
      </dgm:t>
    </dgm:pt>
    <dgm:pt modelId="{8B17F87A-5163-427F-B289-F51D23571C40}">
      <dgm:prSet custT="1"/>
      <dgm:spPr>
        <a:ln>
          <a:solidFill>
            <a:srgbClr val="FFC000"/>
          </a:solidFill>
        </a:ln>
      </dgm:spPr>
      <dgm:t>
        <a:bodyPr/>
        <a:lstStyle/>
        <a:p>
          <a:r>
            <a:rPr lang="es-ES" sz="1500" b="1" dirty="0">
              <a:latin typeface="Calibri" panose="020F0502020204030204" pitchFamily="34" charset="0"/>
            </a:rPr>
            <a:t>Catálogo General de Cuentas </a:t>
          </a:r>
          <a:r>
            <a:rPr lang="es-ES" sz="1500" b="1" dirty="0"/>
            <a:t>(Res. 117/15)</a:t>
          </a:r>
          <a:endParaRPr lang="es-CO" sz="1500" b="1" dirty="0"/>
        </a:p>
      </dgm:t>
    </dgm:pt>
    <dgm:pt modelId="{67DB5399-92A8-405C-8795-9D0207966A5D}" type="parTrans" cxnId="{2CA76FD5-1E70-4D5F-A5CE-C316228C3CC0}">
      <dgm:prSet/>
      <dgm:spPr/>
      <dgm:t>
        <a:bodyPr/>
        <a:lstStyle/>
        <a:p>
          <a:endParaRPr lang="es-CO"/>
        </a:p>
      </dgm:t>
    </dgm:pt>
    <dgm:pt modelId="{63A59A8D-49CD-499C-A242-5856855B53B0}" type="sibTrans" cxnId="{2CA76FD5-1E70-4D5F-A5CE-C316228C3CC0}">
      <dgm:prSet/>
      <dgm:spPr/>
      <dgm:t>
        <a:bodyPr/>
        <a:lstStyle/>
        <a:p>
          <a:endParaRPr lang="es-CO"/>
        </a:p>
      </dgm:t>
    </dgm:pt>
    <dgm:pt modelId="{CE7C1E0B-20AE-4061-99E5-FBE3BDF5581A}">
      <dgm:prSet custT="1"/>
      <dgm:spPr>
        <a:ln>
          <a:solidFill>
            <a:srgbClr val="FFC000"/>
          </a:solidFill>
        </a:ln>
      </dgm:spPr>
      <dgm:t>
        <a:bodyPr/>
        <a:lstStyle/>
        <a:p>
          <a:r>
            <a:rPr lang="es-ES" sz="1600" b="1" dirty="0"/>
            <a:t>General</a:t>
          </a:r>
        </a:p>
      </dgm:t>
    </dgm:pt>
    <dgm:pt modelId="{2C262D12-3ACC-426F-A045-73A87A05D5EA}" type="parTrans" cxnId="{194383B3-BF5F-43B8-8109-982197BD791B}">
      <dgm:prSet/>
      <dgm:spPr/>
      <dgm:t>
        <a:bodyPr/>
        <a:lstStyle/>
        <a:p>
          <a:endParaRPr lang="es-CO"/>
        </a:p>
      </dgm:t>
    </dgm:pt>
    <dgm:pt modelId="{97DBF4A0-BC42-486F-8AFA-B7B550DF3E03}" type="sibTrans" cxnId="{194383B3-BF5F-43B8-8109-982197BD791B}">
      <dgm:prSet/>
      <dgm:spPr/>
      <dgm:t>
        <a:bodyPr/>
        <a:lstStyle/>
        <a:p>
          <a:endParaRPr lang="es-CO"/>
        </a:p>
      </dgm:t>
    </dgm:pt>
    <dgm:pt modelId="{17E6B034-418D-4403-BDA5-3E067C2A6DC7}">
      <dgm:prSet custT="1"/>
      <dgm:spPr>
        <a:ln>
          <a:solidFill>
            <a:srgbClr val="FFC000"/>
          </a:solidFill>
        </a:ln>
        <a:effectLst>
          <a:glow rad="101600">
            <a:schemeClr val="accent3">
              <a:satMod val="175000"/>
              <a:alpha val="40000"/>
            </a:schemeClr>
          </a:glow>
        </a:effectLst>
      </dgm:spPr>
      <dgm:t>
        <a:bodyPr/>
        <a:lstStyle/>
        <a:p>
          <a:r>
            <a:rPr lang="es-CO" sz="1200" b="1" dirty="0"/>
            <a:t>Estructura Catálogo General de Cuentas</a:t>
          </a:r>
        </a:p>
      </dgm:t>
    </dgm:pt>
    <dgm:pt modelId="{6FE57186-A4A3-4960-A508-1298F17B7A92}" type="parTrans" cxnId="{A4952F76-4B11-4C56-855B-21DC1B9FD0D7}">
      <dgm:prSet/>
      <dgm:spPr/>
      <dgm:t>
        <a:bodyPr/>
        <a:lstStyle/>
        <a:p>
          <a:endParaRPr lang="es-CO"/>
        </a:p>
      </dgm:t>
    </dgm:pt>
    <dgm:pt modelId="{B7572EAF-6D6E-4FD0-A5B3-FE9A6EF07F72}" type="sibTrans" cxnId="{A4952F76-4B11-4C56-855B-21DC1B9FD0D7}">
      <dgm:prSet/>
      <dgm:spPr/>
      <dgm:t>
        <a:bodyPr/>
        <a:lstStyle/>
        <a:p>
          <a:endParaRPr lang="es-CO"/>
        </a:p>
      </dgm:t>
    </dgm:pt>
    <dgm:pt modelId="{F62BF09A-DF75-4999-9295-5C11B69CD467}">
      <dgm:prSet custT="1"/>
      <dgm:spPr>
        <a:ln>
          <a:solidFill>
            <a:srgbClr val="FFC000"/>
          </a:solidFill>
        </a:ln>
      </dgm:spPr>
      <dgm:t>
        <a:bodyPr/>
        <a:lstStyle/>
        <a:p>
          <a:r>
            <a:rPr lang="es-CO" sz="1050" b="1" dirty="0"/>
            <a:t>E</a:t>
          </a:r>
          <a:r>
            <a:rPr lang="es-CO" sz="1200" b="1" dirty="0"/>
            <a:t>xcepción Res. 414/14 Art. 2 Par. 2</a:t>
          </a:r>
        </a:p>
      </dgm:t>
    </dgm:pt>
    <dgm:pt modelId="{A0ED233D-A438-4242-8272-80AD82ED2685}" type="parTrans" cxnId="{529C01C4-3725-4D03-B2C2-8B8E38B47B30}">
      <dgm:prSet/>
      <dgm:spPr/>
      <dgm:t>
        <a:bodyPr/>
        <a:lstStyle/>
        <a:p>
          <a:endParaRPr lang="es-CO"/>
        </a:p>
      </dgm:t>
    </dgm:pt>
    <dgm:pt modelId="{0F02E629-3C39-423F-A156-BBB2B8C909E6}" type="sibTrans" cxnId="{529C01C4-3725-4D03-B2C2-8B8E38B47B30}">
      <dgm:prSet/>
      <dgm:spPr/>
      <dgm:t>
        <a:bodyPr/>
        <a:lstStyle/>
        <a:p>
          <a:endParaRPr lang="es-CO"/>
        </a:p>
      </dgm:t>
    </dgm:pt>
    <dgm:pt modelId="{AF5EE463-A5ED-4824-A092-A5D94E690CD0}">
      <dgm:prSet custT="1"/>
      <dgm:spPr>
        <a:ln>
          <a:solidFill>
            <a:srgbClr val="FFC000"/>
          </a:solidFill>
        </a:ln>
        <a:effectLst>
          <a:glow rad="101600">
            <a:schemeClr val="accent3">
              <a:satMod val="175000"/>
              <a:alpha val="40000"/>
            </a:schemeClr>
          </a:glow>
        </a:effectLst>
      </dgm:spPr>
      <dgm:t>
        <a:bodyPr/>
        <a:lstStyle/>
        <a:p>
          <a:r>
            <a:rPr lang="es-CO" sz="1100" b="1" dirty="0"/>
            <a:t>Anexo Decreto 3022/13 y normas que lo modifiquen</a:t>
          </a:r>
        </a:p>
      </dgm:t>
    </dgm:pt>
    <dgm:pt modelId="{5623D584-7B81-45CF-9E55-D68F9CFF489A}" type="parTrans" cxnId="{6546FCC1-7DEA-4E0A-B71D-68DBEE92AD54}">
      <dgm:prSet/>
      <dgm:spPr/>
      <dgm:t>
        <a:bodyPr/>
        <a:lstStyle/>
        <a:p>
          <a:endParaRPr lang="es-CO"/>
        </a:p>
      </dgm:t>
    </dgm:pt>
    <dgm:pt modelId="{26536700-D664-4FE8-A990-2F2549023C1E}" type="sibTrans" cxnId="{6546FCC1-7DEA-4E0A-B71D-68DBEE92AD54}">
      <dgm:prSet/>
      <dgm:spPr/>
      <dgm:t>
        <a:bodyPr/>
        <a:lstStyle/>
        <a:p>
          <a:endParaRPr lang="es-CO"/>
        </a:p>
      </dgm:t>
    </dgm:pt>
    <dgm:pt modelId="{8BDF0B77-9DD1-4A06-8B0A-E32D96375B1E}">
      <dgm:prSet custT="1"/>
      <dgm:spPr>
        <a:ln>
          <a:solidFill>
            <a:srgbClr val="FFC000"/>
          </a:solidFill>
        </a:ln>
        <a:effectLst>
          <a:glow rad="101600">
            <a:schemeClr val="accent3">
              <a:satMod val="175000"/>
              <a:alpha val="40000"/>
            </a:schemeClr>
          </a:glow>
        </a:effectLst>
      </dgm:spPr>
      <dgm:t>
        <a:bodyPr/>
        <a:lstStyle/>
        <a:p>
          <a:r>
            <a:rPr lang="es-CO" sz="1200" b="1" dirty="0"/>
            <a:t>Doctrina Contable</a:t>
          </a:r>
        </a:p>
      </dgm:t>
    </dgm:pt>
    <dgm:pt modelId="{C42455ED-E817-418D-945E-CCDD55C0278D}" type="parTrans" cxnId="{AFC60BCC-C633-48A9-B208-EDC2BA1207BD}">
      <dgm:prSet/>
      <dgm:spPr/>
      <dgm:t>
        <a:bodyPr/>
        <a:lstStyle/>
        <a:p>
          <a:endParaRPr lang="es-CO"/>
        </a:p>
      </dgm:t>
    </dgm:pt>
    <dgm:pt modelId="{EDD13952-E1F9-469D-BC85-288762633AC6}" type="sibTrans" cxnId="{AFC60BCC-C633-48A9-B208-EDC2BA1207BD}">
      <dgm:prSet/>
      <dgm:spPr/>
      <dgm:t>
        <a:bodyPr/>
        <a:lstStyle/>
        <a:p>
          <a:endParaRPr lang="es-CO"/>
        </a:p>
      </dgm:t>
    </dgm:pt>
    <dgm:pt modelId="{C9183F0C-7649-4CBA-97C3-7E462C05127A}">
      <dgm:prSet custT="1"/>
      <dgm:spPr>
        <a:ln>
          <a:solidFill>
            <a:srgbClr val="FFC000"/>
          </a:solidFill>
        </a:ln>
      </dgm:spPr>
      <dgm:t>
        <a:bodyPr/>
        <a:lstStyle/>
        <a:p>
          <a:r>
            <a:rPr lang="es-ES" sz="1500" b="1" dirty="0"/>
            <a:t>Doctrina Contable</a:t>
          </a:r>
          <a:endParaRPr lang="es-CO" sz="1500" b="1" dirty="0"/>
        </a:p>
      </dgm:t>
    </dgm:pt>
    <dgm:pt modelId="{E8519AE4-1E88-4C63-B5F8-AE2B59651331}" type="sibTrans" cxnId="{F4F3BD7E-B2A1-4D04-81BC-52AF6E6E5F00}">
      <dgm:prSet/>
      <dgm:spPr/>
      <dgm:t>
        <a:bodyPr/>
        <a:lstStyle/>
        <a:p>
          <a:endParaRPr lang="es-CO"/>
        </a:p>
      </dgm:t>
    </dgm:pt>
    <dgm:pt modelId="{96344789-17A7-4C9C-83E2-B96D98ADC68F}" type="parTrans" cxnId="{F4F3BD7E-B2A1-4D04-81BC-52AF6E6E5F00}">
      <dgm:prSet/>
      <dgm:spPr/>
      <dgm:t>
        <a:bodyPr/>
        <a:lstStyle/>
        <a:p>
          <a:endParaRPr lang="es-CO"/>
        </a:p>
      </dgm:t>
    </dgm:pt>
    <dgm:pt modelId="{A3EA67F6-418B-4F23-A87D-79A776D59CC7}">
      <dgm:prSet custT="1"/>
      <dgm:spPr>
        <a:ln>
          <a:solidFill>
            <a:srgbClr val="0033FF"/>
          </a:solidFill>
        </a:ln>
      </dgm:spPr>
      <dgm:t>
        <a:bodyPr/>
        <a:lstStyle/>
        <a:p>
          <a:r>
            <a:rPr lang="es-ES" sz="1400" b="1" dirty="0"/>
            <a:t>Marco Normativo para Empresas que Cotizan en el Mercado de Valores</a:t>
          </a:r>
        </a:p>
        <a:p>
          <a:r>
            <a:rPr lang="es-ES" sz="1200" b="1" dirty="0">
              <a:solidFill>
                <a:prstClr val="black"/>
              </a:solidFill>
              <a:latin typeface="Calibri"/>
              <a:ea typeface="+mn-ea"/>
              <a:cs typeface="+mn-cs"/>
            </a:rPr>
            <a:t>(Res</a:t>
          </a:r>
          <a:r>
            <a:rPr lang="es-ES" sz="1200" b="1" dirty="0">
              <a:solidFill>
                <a:prstClr val="black"/>
              </a:solidFill>
              <a:latin typeface="+mn-lt"/>
              <a:ea typeface="+mn-ea"/>
              <a:cs typeface="+mn-cs"/>
            </a:rPr>
            <a:t>. 743/13 </a:t>
          </a:r>
          <a:r>
            <a:rPr lang="es-ES" sz="1200" b="1" dirty="0">
              <a:solidFill>
                <a:prstClr val="black"/>
              </a:solidFill>
              <a:latin typeface="Calibri"/>
              <a:ea typeface="+mn-ea"/>
              <a:cs typeface="+mn-cs"/>
            </a:rPr>
            <a:t>y modificaciones)</a:t>
          </a:r>
          <a:endParaRPr lang="es-ES" sz="1600" b="1" dirty="0"/>
        </a:p>
      </dgm:t>
    </dgm:pt>
    <dgm:pt modelId="{E1AE7643-0FF1-470C-ABE3-F3B1B30EE83C}" type="sibTrans" cxnId="{E386391F-8724-4370-9646-3A9CFC01D67E}">
      <dgm:prSet/>
      <dgm:spPr/>
      <dgm:t>
        <a:bodyPr/>
        <a:lstStyle/>
        <a:p>
          <a:endParaRPr lang="es-CO"/>
        </a:p>
      </dgm:t>
    </dgm:pt>
    <dgm:pt modelId="{1C71C107-E4DF-4429-B444-0786FDD94FA8}" type="parTrans" cxnId="{E386391F-8724-4370-9646-3A9CFC01D67E}">
      <dgm:prSet/>
      <dgm:spPr>
        <a:ln>
          <a:solidFill>
            <a:schemeClr val="accent2">
              <a:lumMod val="50000"/>
            </a:schemeClr>
          </a:solidFill>
        </a:ln>
      </dgm:spPr>
      <dgm:t>
        <a:bodyPr/>
        <a:lstStyle/>
        <a:p>
          <a:endParaRPr lang="es-CO"/>
        </a:p>
      </dgm:t>
    </dgm:pt>
    <dgm:pt modelId="{EEFC9246-7D57-4B09-9691-588C5BB0002E}" type="pres">
      <dgm:prSet presAssocID="{C7DF33F3-1889-4722-B558-96B6DE98491D}" presName="hierChild1" presStyleCnt="0">
        <dgm:presLayoutVars>
          <dgm:orgChart val="1"/>
          <dgm:chPref val="1"/>
          <dgm:dir/>
          <dgm:animOne val="branch"/>
          <dgm:animLvl val="lvl"/>
          <dgm:resizeHandles/>
        </dgm:presLayoutVars>
      </dgm:prSet>
      <dgm:spPr/>
    </dgm:pt>
    <dgm:pt modelId="{83B14A27-09DD-4C7A-A4B0-24B3D0FC37E7}" type="pres">
      <dgm:prSet presAssocID="{CB165148-5BF6-4A63-93C4-7240E03F027D}" presName="hierRoot1" presStyleCnt="0">
        <dgm:presLayoutVars>
          <dgm:hierBranch val="init"/>
        </dgm:presLayoutVars>
      </dgm:prSet>
      <dgm:spPr/>
    </dgm:pt>
    <dgm:pt modelId="{2A289F89-6A7A-4805-8F16-FBA319A47B9E}" type="pres">
      <dgm:prSet presAssocID="{CB165148-5BF6-4A63-93C4-7240E03F027D}" presName="rootComposite1" presStyleCnt="0"/>
      <dgm:spPr/>
    </dgm:pt>
    <dgm:pt modelId="{FA464BBD-B6F8-4145-9C00-006FC15943E0}" type="pres">
      <dgm:prSet presAssocID="{CB165148-5BF6-4A63-93C4-7240E03F027D}" presName="rootText1" presStyleLbl="node0" presStyleIdx="0" presStyleCnt="1" custAng="10800000" custFlipVert="1" custScaleX="1239835" custScaleY="181564" custLinFactNeighborX="7822" custLinFactNeighborY="17673">
        <dgm:presLayoutVars>
          <dgm:chPref val="3"/>
        </dgm:presLayoutVars>
      </dgm:prSet>
      <dgm:spPr/>
    </dgm:pt>
    <dgm:pt modelId="{FDA2B14B-F2AE-427A-962C-133C30E9B2D2}" type="pres">
      <dgm:prSet presAssocID="{CB165148-5BF6-4A63-93C4-7240E03F027D}" presName="rootConnector1" presStyleLbl="node1" presStyleIdx="0" presStyleCnt="0"/>
      <dgm:spPr/>
    </dgm:pt>
    <dgm:pt modelId="{3DCF0A09-BCF3-4FA0-8222-C1C8A1F6D539}" type="pres">
      <dgm:prSet presAssocID="{CB165148-5BF6-4A63-93C4-7240E03F027D}" presName="hierChild2" presStyleCnt="0"/>
      <dgm:spPr/>
    </dgm:pt>
    <dgm:pt modelId="{EB49B74E-7FD2-460E-A8A1-736671CD6DE3}" type="pres">
      <dgm:prSet presAssocID="{A191E3D8-130C-451C-BAD4-943436F60AAB}" presName="Name37" presStyleLbl="parChTrans1D2" presStyleIdx="0" presStyleCnt="1"/>
      <dgm:spPr/>
    </dgm:pt>
    <dgm:pt modelId="{6AF95C16-665F-4316-9E92-D9AE7B5C3A1D}" type="pres">
      <dgm:prSet presAssocID="{1C97AA97-7EA5-471B-95B1-97E650C6F324}" presName="hierRoot2" presStyleCnt="0">
        <dgm:presLayoutVars>
          <dgm:hierBranch val="init"/>
        </dgm:presLayoutVars>
      </dgm:prSet>
      <dgm:spPr/>
    </dgm:pt>
    <dgm:pt modelId="{1B081F99-675E-4884-92C3-8EF5EDB78376}" type="pres">
      <dgm:prSet presAssocID="{1C97AA97-7EA5-471B-95B1-97E650C6F324}" presName="rootComposite" presStyleCnt="0"/>
      <dgm:spPr/>
    </dgm:pt>
    <dgm:pt modelId="{4122E936-C2A2-4036-8E54-206732487EA8}" type="pres">
      <dgm:prSet presAssocID="{1C97AA97-7EA5-471B-95B1-97E650C6F324}" presName="rootText" presStyleLbl="node2" presStyleIdx="0" presStyleCnt="1" custAng="10800000" custFlipVert="1" custScaleX="287541" custScaleY="55403" custLinFactX="-100000" custLinFactNeighborX="-102383" custLinFactNeighborY="-2925">
        <dgm:presLayoutVars>
          <dgm:chPref val="3"/>
        </dgm:presLayoutVars>
      </dgm:prSet>
      <dgm:spPr/>
    </dgm:pt>
    <dgm:pt modelId="{278A08EB-4DCB-4B14-B814-429799919CB5}" type="pres">
      <dgm:prSet presAssocID="{1C97AA97-7EA5-471B-95B1-97E650C6F324}" presName="rootConnector" presStyleLbl="node2" presStyleIdx="0" presStyleCnt="1"/>
      <dgm:spPr/>
    </dgm:pt>
    <dgm:pt modelId="{7AE6D894-89F5-4AF1-AAEA-C0433FFFF2CE}" type="pres">
      <dgm:prSet presAssocID="{1C97AA97-7EA5-471B-95B1-97E650C6F324}" presName="hierChild4" presStyleCnt="0"/>
      <dgm:spPr/>
    </dgm:pt>
    <dgm:pt modelId="{4E3B11B5-1C6C-4AAE-A569-C6CCA28720C7}" type="pres">
      <dgm:prSet presAssocID="{3DC0FA5D-7A29-4E9C-B478-1DDB0B79D97A}" presName="Name37" presStyleLbl="parChTrans1D3" presStyleIdx="0" presStyleCnt="3"/>
      <dgm:spPr/>
    </dgm:pt>
    <dgm:pt modelId="{8F1B38E6-A0D9-435B-AE05-077DB469D345}" type="pres">
      <dgm:prSet presAssocID="{2792BD21-AAC5-4DC7-8514-56BC573F732C}" presName="hierRoot2" presStyleCnt="0">
        <dgm:presLayoutVars>
          <dgm:hierBranch val="init"/>
        </dgm:presLayoutVars>
      </dgm:prSet>
      <dgm:spPr/>
    </dgm:pt>
    <dgm:pt modelId="{15991022-3CEF-48FB-99DE-8F00E89827D9}" type="pres">
      <dgm:prSet presAssocID="{2792BD21-AAC5-4DC7-8514-56BC573F732C}" presName="rootComposite" presStyleCnt="0"/>
      <dgm:spPr/>
    </dgm:pt>
    <dgm:pt modelId="{34EF90F1-BD74-4EAE-9527-FCA8D1B5C0DE}" type="pres">
      <dgm:prSet presAssocID="{2792BD21-AAC5-4DC7-8514-56BC573F732C}" presName="rootText" presStyleLbl="node3" presStyleIdx="0" presStyleCnt="3" custScaleX="370433" custScaleY="180833">
        <dgm:presLayoutVars>
          <dgm:chPref val="3"/>
        </dgm:presLayoutVars>
      </dgm:prSet>
      <dgm:spPr/>
    </dgm:pt>
    <dgm:pt modelId="{C8046A26-27C5-41F6-9833-357A36D775BD}" type="pres">
      <dgm:prSet presAssocID="{2792BD21-AAC5-4DC7-8514-56BC573F732C}" presName="rootConnector" presStyleLbl="node3" presStyleIdx="0" presStyleCnt="3"/>
      <dgm:spPr/>
    </dgm:pt>
    <dgm:pt modelId="{FC50FDD2-49B2-4766-9AAA-B3CDFE978E64}" type="pres">
      <dgm:prSet presAssocID="{2792BD21-AAC5-4DC7-8514-56BC573F732C}" presName="hierChild4" presStyleCnt="0"/>
      <dgm:spPr/>
    </dgm:pt>
    <dgm:pt modelId="{30A45ED6-9E41-4847-93CC-1305468B850D}" type="pres">
      <dgm:prSet presAssocID="{F8AA064A-AC18-4C8A-AE32-975698833A24}" presName="Name37" presStyleLbl="parChTrans1D4" presStyleIdx="0" presStyleCnt="23"/>
      <dgm:spPr/>
    </dgm:pt>
    <dgm:pt modelId="{C8BE63C3-FA95-4516-A185-536D847B5D5B}" type="pres">
      <dgm:prSet presAssocID="{CF50F48F-B7BB-403C-B22A-39C751DB4DE0}" presName="hierRoot2" presStyleCnt="0">
        <dgm:presLayoutVars>
          <dgm:hierBranch val="init"/>
        </dgm:presLayoutVars>
      </dgm:prSet>
      <dgm:spPr/>
    </dgm:pt>
    <dgm:pt modelId="{CEDE8236-CCC4-4125-B83C-328A155AFB57}" type="pres">
      <dgm:prSet presAssocID="{CF50F48F-B7BB-403C-B22A-39C751DB4DE0}" presName="rootComposite" presStyleCnt="0"/>
      <dgm:spPr/>
    </dgm:pt>
    <dgm:pt modelId="{352B7EDC-65AE-49EB-A6FD-81DCA797E39A}" type="pres">
      <dgm:prSet presAssocID="{CF50F48F-B7BB-403C-B22A-39C751DB4DE0}" presName="rootText" presStyleLbl="node4" presStyleIdx="0" presStyleCnt="23" custScaleX="247218" custLinFactNeighborX="-29729" custLinFactNeighborY="1081">
        <dgm:presLayoutVars>
          <dgm:chPref val="3"/>
        </dgm:presLayoutVars>
      </dgm:prSet>
      <dgm:spPr/>
    </dgm:pt>
    <dgm:pt modelId="{54981E28-CBA8-44DB-80C3-A6C384E4FC51}" type="pres">
      <dgm:prSet presAssocID="{CF50F48F-B7BB-403C-B22A-39C751DB4DE0}" presName="rootConnector" presStyleLbl="node4" presStyleIdx="0" presStyleCnt="23"/>
      <dgm:spPr/>
    </dgm:pt>
    <dgm:pt modelId="{D3EAE6E5-0D42-47CA-B2E9-426A30D0927E}" type="pres">
      <dgm:prSet presAssocID="{CF50F48F-B7BB-403C-B22A-39C751DB4DE0}" presName="hierChild4" presStyleCnt="0"/>
      <dgm:spPr/>
    </dgm:pt>
    <dgm:pt modelId="{126CDADD-60DC-455C-9C6B-220DB30904BC}" type="pres">
      <dgm:prSet presAssocID="{CF50F48F-B7BB-403C-B22A-39C751DB4DE0}" presName="hierChild5" presStyleCnt="0"/>
      <dgm:spPr/>
    </dgm:pt>
    <dgm:pt modelId="{681FEDB9-AE82-4B91-B179-CC32E7E8DF6C}" type="pres">
      <dgm:prSet presAssocID="{59A2AB7B-8630-4509-BE20-6718788BA57E}" presName="Name37" presStyleLbl="parChTrans1D4" presStyleIdx="1" presStyleCnt="23"/>
      <dgm:spPr/>
    </dgm:pt>
    <dgm:pt modelId="{2E3D1839-8167-4956-A7CE-C8D0FF46D32A}" type="pres">
      <dgm:prSet presAssocID="{F61FA0A9-6220-4263-AA08-67F5E8C52899}" presName="hierRoot2" presStyleCnt="0">
        <dgm:presLayoutVars>
          <dgm:hierBranch val="init"/>
        </dgm:presLayoutVars>
      </dgm:prSet>
      <dgm:spPr/>
    </dgm:pt>
    <dgm:pt modelId="{7BB78A7D-26F7-4662-AC29-6D78C3F88CFD}" type="pres">
      <dgm:prSet presAssocID="{F61FA0A9-6220-4263-AA08-67F5E8C52899}" presName="rootComposite" presStyleCnt="0"/>
      <dgm:spPr/>
    </dgm:pt>
    <dgm:pt modelId="{092E42F3-2386-48FF-9F8C-62102CB1EBE8}" type="pres">
      <dgm:prSet presAssocID="{F61FA0A9-6220-4263-AA08-67F5E8C52899}" presName="rootText" presStyleLbl="node4" presStyleIdx="1" presStyleCnt="23" custScaleX="247218" custLinFactNeighborX="-29729" custLinFactNeighborY="1081">
        <dgm:presLayoutVars>
          <dgm:chPref val="3"/>
        </dgm:presLayoutVars>
      </dgm:prSet>
      <dgm:spPr/>
    </dgm:pt>
    <dgm:pt modelId="{968058AD-6832-4DC1-BC95-E39144234DF8}" type="pres">
      <dgm:prSet presAssocID="{F61FA0A9-6220-4263-AA08-67F5E8C52899}" presName="rootConnector" presStyleLbl="node4" presStyleIdx="1" presStyleCnt="23"/>
      <dgm:spPr/>
    </dgm:pt>
    <dgm:pt modelId="{FC05866A-C8CC-4D04-9154-9C961231FACA}" type="pres">
      <dgm:prSet presAssocID="{F61FA0A9-6220-4263-AA08-67F5E8C52899}" presName="hierChild4" presStyleCnt="0"/>
      <dgm:spPr/>
    </dgm:pt>
    <dgm:pt modelId="{2549E797-8EF9-4850-BAEC-7300B55DA99C}" type="pres">
      <dgm:prSet presAssocID="{F61FA0A9-6220-4263-AA08-67F5E8C52899}" presName="hierChild5" presStyleCnt="0"/>
      <dgm:spPr/>
    </dgm:pt>
    <dgm:pt modelId="{A29C3C1F-0159-4B0A-939C-5B7BD5AE08F5}" type="pres">
      <dgm:prSet presAssocID="{20DE32FF-54D2-4CE9-8BD0-63579B12DF57}" presName="Name37" presStyleLbl="parChTrans1D4" presStyleIdx="2" presStyleCnt="23"/>
      <dgm:spPr/>
    </dgm:pt>
    <dgm:pt modelId="{5EF83DFE-2B7B-48EC-B1C5-D10D35204CDA}" type="pres">
      <dgm:prSet presAssocID="{D40AE4A0-3AAA-4D05-99A7-F7C31519930C}" presName="hierRoot2" presStyleCnt="0">
        <dgm:presLayoutVars>
          <dgm:hierBranch val="init"/>
        </dgm:presLayoutVars>
      </dgm:prSet>
      <dgm:spPr/>
    </dgm:pt>
    <dgm:pt modelId="{C2AE5B5A-6CD6-4C3D-98BC-DDC66A0D7E25}" type="pres">
      <dgm:prSet presAssocID="{D40AE4A0-3AAA-4D05-99A7-F7C31519930C}" presName="rootComposite" presStyleCnt="0"/>
      <dgm:spPr/>
    </dgm:pt>
    <dgm:pt modelId="{ECF30D6C-E516-44B5-8B8D-C3285881D3AA}" type="pres">
      <dgm:prSet presAssocID="{D40AE4A0-3AAA-4D05-99A7-F7C31519930C}" presName="rootText" presStyleLbl="node4" presStyleIdx="2" presStyleCnt="23" custScaleX="249520" custLinFactNeighborX="-29839" custLinFactNeighborY="-6691">
        <dgm:presLayoutVars>
          <dgm:chPref val="3"/>
        </dgm:presLayoutVars>
      </dgm:prSet>
      <dgm:spPr/>
    </dgm:pt>
    <dgm:pt modelId="{262B9352-F126-4C46-A619-4D53AABBC61D}" type="pres">
      <dgm:prSet presAssocID="{D40AE4A0-3AAA-4D05-99A7-F7C31519930C}" presName="rootConnector" presStyleLbl="node4" presStyleIdx="2" presStyleCnt="23"/>
      <dgm:spPr/>
    </dgm:pt>
    <dgm:pt modelId="{DBE54000-B399-4860-9867-7AF3AF8F10FF}" type="pres">
      <dgm:prSet presAssocID="{D40AE4A0-3AAA-4D05-99A7-F7C31519930C}" presName="hierChild4" presStyleCnt="0"/>
      <dgm:spPr/>
    </dgm:pt>
    <dgm:pt modelId="{70D095E1-F122-4BDA-8CE6-7E116B33C350}" type="pres">
      <dgm:prSet presAssocID="{D40AE4A0-3AAA-4D05-99A7-F7C31519930C}" presName="hierChild5" presStyleCnt="0"/>
      <dgm:spPr/>
    </dgm:pt>
    <dgm:pt modelId="{17DA0876-FBD7-45D3-90E4-20CBB100787D}" type="pres">
      <dgm:prSet presAssocID="{75218083-F8F1-4E16-B110-3EE625654741}" presName="Name37" presStyleLbl="parChTrans1D4" presStyleIdx="3" presStyleCnt="23"/>
      <dgm:spPr/>
    </dgm:pt>
    <dgm:pt modelId="{133BBBA8-98BE-45D2-A115-01052DE6F5A8}" type="pres">
      <dgm:prSet presAssocID="{6DDF5E7E-784D-46C9-AF46-D5F3A17D5364}" presName="hierRoot2" presStyleCnt="0">
        <dgm:presLayoutVars>
          <dgm:hierBranch val="init"/>
        </dgm:presLayoutVars>
      </dgm:prSet>
      <dgm:spPr/>
    </dgm:pt>
    <dgm:pt modelId="{82326336-3140-4FB0-9F13-6336B31B65B8}" type="pres">
      <dgm:prSet presAssocID="{6DDF5E7E-784D-46C9-AF46-D5F3A17D5364}" presName="rootComposite" presStyleCnt="0"/>
      <dgm:spPr/>
    </dgm:pt>
    <dgm:pt modelId="{FB6CE35E-3836-413B-AFC6-521F4355047B}" type="pres">
      <dgm:prSet presAssocID="{6DDF5E7E-784D-46C9-AF46-D5F3A17D5364}" presName="rootText" presStyleLbl="node4" presStyleIdx="3" presStyleCnt="23" custScaleX="247218" custLinFactNeighborX="-29729" custLinFactNeighborY="1081">
        <dgm:presLayoutVars>
          <dgm:chPref val="3"/>
        </dgm:presLayoutVars>
      </dgm:prSet>
      <dgm:spPr/>
    </dgm:pt>
    <dgm:pt modelId="{12C225EF-0CC9-4B84-BAC0-A97C6FA1447E}" type="pres">
      <dgm:prSet presAssocID="{6DDF5E7E-784D-46C9-AF46-D5F3A17D5364}" presName="rootConnector" presStyleLbl="node4" presStyleIdx="3" presStyleCnt="23"/>
      <dgm:spPr/>
    </dgm:pt>
    <dgm:pt modelId="{3C509D5C-49D6-47D9-9565-84337FAD1DA0}" type="pres">
      <dgm:prSet presAssocID="{6DDF5E7E-784D-46C9-AF46-D5F3A17D5364}" presName="hierChild4" presStyleCnt="0"/>
      <dgm:spPr/>
    </dgm:pt>
    <dgm:pt modelId="{A66C20C9-5D39-4070-9106-4D8A42392CC9}" type="pres">
      <dgm:prSet presAssocID="{6DDF5E7E-784D-46C9-AF46-D5F3A17D5364}" presName="hierChild5" presStyleCnt="0"/>
      <dgm:spPr/>
    </dgm:pt>
    <dgm:pt modelId="{99C17E94-EE94-491C-AF12-C6421D6776A2}" type="pres">
      <dgm:prSet presAssocID="{5F93B434-F68D-4A6D-A345-FA8521C11FE2}" presName="Name37" presStyleLbl="parChTrans1D4" presStyleIdx="4" presStyleCnt="23"/>
      <dgm:spPr/>
    </dgm:pt>
    <dgm:pt modelId="{4F01B383-60B2-4BEA-94E3-719A4A90D0D3}" type="pres">
      <dgm:prSet presAssocID="{B629B40B-C17A-4EAC-B59B-E5D9911F9CA7}" presName="hierRoot2" presStyleCnt="0">
        <dgm:presLayoutVars>
          <dgm:hierBranch val="init"/>
        </dgm:presLayoutVars>
      </dgm:prSet>
      <dgm:spPr/>
    </dgm:pt>
    <dgm:pt modelId="{FC7268D6-5341-400B-924A-C38F3ADE23F1}" type="pres">
      <dgm:prSet presAssocID="{B629B40B-C17A-4EAC-B59B-E5D9911F9CA7}" presName="rootComposite" presStyleCnt="0"/>
      <dgm:spPr/>
    </dgm:pt>
    <dgm:pt modelId="{561A6F45-6EFC-459D-949C-F334622F1B87}" type="pres">
      <dgm:prSet presAssocID="{B629B40B-C17A-4EAC-B59B-E5D9911F9CA7}" presName="rootText" presStyleLbl="node4" presStyleIdx="4" presStyleCnt="23" custScaleX="247218" custLinFactNeighborX="-29729" custLinFactNeighborY="1081">
        <dgm:presLayoutVars>
          <dgm:chPref val="3"/>
        </dgm:presLayoutVars>
      </dgm:prSet>
      <dgm:spPr/>
    </dgm:pt>
    <dgm:pt modelId="{444FD6B7-DE33-4CE7-9386-AAC5C8BF32C4}" type="pres">
      <dgm:prSet presAssocID="{B629B40B-C17A-4EAC-B59B-E5D9911F9CA7}" presName="rootConnector" presStyleLbl="node4" presStyleIdx="4" presStyleCnt="23"/>
      <dgm:spPr/>
    </dgm:pt>
    <dgm:pt modelId="{E86F21AE-21AF-4A49-8909-3FD9DCCAEA7E}" type="pres">
      <dgm:prSet presAssocID="{B629B40B-C17A-4EAC-B59B-E5D9911F9CA7}" presName="hierChild4" presStyleCnt="0"/>
      <dgm:spPr/>
    </dgm:pt>
    <dgm:pt modelId="{55229643-7CB3-42AD-90A3-E0013A8C596B}" type="pres">
      <dgm:prSet presAssocID="{B629B40B-C17A-4EAC-B59B-E5D9911F9CA7}" presName="hierChild5" presStyleCnt="0"/>
      <dgm:spPr/>
    </dgm:pt>
    <dgm:pt modelId="{F4A112AE-2BD0-495E-B4F9-31C380CF18E5}" type="pres">
      <dgm:prSet presAssocID="{4922207B-E3D9-4C9E-97FD-973F8CB6E881}" presName="Name37" presStyleLbl="parChTrans1D4" presStyleIdx="5" presStyleCnt="23"/>
      <dgm:spPr/>
    </dgm:pt>
    <dgm:pt modelId="{E689B9DD-E288-4DD9-8993-050361380765}" type="pres">
      <dgm:prSet presAssocID="{6D19F0BA-7D5F-4E03-9304-97382CE2E5D8}" presName="hierRoot2" presStyleCnt="0">
        <dgm:presLayoutVars>
          <dgm:hierBranch val="init"/>
        </dgm:presLayoutVars>
      </dgm:prSet>
      <dgm:spPr/>
    </dgm:pt>
    <dgm:pt modelId="{D5D4C0FB-0D41-4B2A-84BF-29FD17EC71B5}" type="pres">
      <dgm:prSet presAssocID="{6D19F0BA-7D5F-4E03-9304-97382CE2E5D8}" presName="rootComposite" presStyleCnt="0"/>
      <dgm:spPr/>
    </dgm:pt>
    <dgm:pt modelId="{3B0650FB-6E04-44EC-B632-575B5545B574}" type="pres">
      <dgm:prSet presAssocID="{6D19F0BA-7D5F-4E03-9304-97382CE2E5D8}" presName="rootText" presStyleLbl="node4" presStyleIdx="5" presStyleCnt="23" custScaleX="247218" custScaleY="258860" custLinFactNeighborX="-29025" custLinFactNeighborY="-8233">
        <dgm:presLayoutVars>
          <dgm:chPref val="3"/>
        </dgm:presLayoutVars>
      </dgm:prSet>
      <dgm:spPr/>
    </dgm:pt>
    <dgm:pt modelId="{B4630598-4C5D-4D17-963C-39638040484D}" type="pres">
      <dgm:prSet presAssocID="{6D19F0BA-7D5F-4E03-9304-97382CE2E5D8}" presName="rootConnector" presStyleLbl="node4" presStyleIdx="5" presStyleCnt="23"/>
      <dgm:spPr/>
    </dgm:pt>
    <dgm:pt modelId="{95584764-3DD1-4326-950C-8C2485A70BD6}" type="pres">
      <dgm:prSet presAssocID="{6D19F0BA-7D5F-4E03-9304-97382CE2E5D8}" presName="hierChild4" presStyleCnt="0"/>
      <dgm:spPr/>
    </dgm:pt>
    <dgm:pt modelId="{D3E81999-92B9-4189-972E-99ADF3763018}" type="pres">
      <dgm:prSet presAssocID="{6D19F0BA-7D5F-4E03-9304-97382CE2E5D8}" presName="hierChild5" presStyleCnt="0"/>
      <dgm:spPr/>
    </dgm:pt>
    <dgm:pt modelId="{0B381F4C-F58C-44DC-A900-676C018302FA}" type="pres">
      <dgm:prSet presAssocID="{2792BD21-AAC5-4DC7-8514-56BC573F732C}" presName="hierChild5" presStyleCnt="0"/>
      <dgm:spPr/>
    </dgm:pt>
    <dgm:pt modelId="{6295542A-6A31-472C-889E-0411FD12764E}" type="pres">
      <dgm:prSet presAssocID="{3923460F-1E5D-4B03-BC84-3C840F30BE50}" presName="Name37" presStyleLbl="parChTrans1D3" presStyleIdx="1" presStyleCnt="3"/>
      <dgm:spPr/>
    </dgm:pt>
    <dgm:pt modelId="{5E34286A-408F-4182-BAD8-33BE00CFB704}" type="pres">
      <dgm:prSet presAssocID="{8947E0D6-8E29-4585-B2B2-64309D5041E9}" presName="hierRoot2" presStyleCnt="0">
        <dgm:presLayoutVars>
          <dgm:hierBranch val="init"/>
        </dgm:presLayoutVars>
      </dgm:prSet>
      <dgm:spPr/>
    </dgm:pt>
    <dgm:pt modelId="{3B99D0C7-38E2-4BBF-BF41-C1BB200D1D5D}" type="pres">
      <dgm:prSet presAssocID="{8947E0D6-8E29-4585-B2B2-64309D5041E9}" presName="rootComposite" presStyleCnt="0"/>
      <dgm:spPr/>
    </dgm:pt>
    <dgm:pt modelId="{E0642E34-9CE9-406F-81BD-9EC2549FF197}" type="pres">
      <dgm:prSet presAssocID="{8947E0D6-8E29-4585-B2B2-64309D5041E9}" presName="rootText" presStyleLbl="node3" presStyleIdx="1" presStyleCnt="3" custScaleX="433498" custScaleY="180833">
        <dgm:presLayoutVars>
          <dgm:chPref val="3"/>
        </dgm:presLayoutVars>
      </dgm:prSet>
      <dgm:spPr/>
    </dgm:pt>
    <dgm:pt modelId="{FF0D2295-21CC-49FD-82B5-A5AB9441A799}" type="pres">
      <dgm:prSet presAssocID="{8947E0D6-8E29-4585-B2B2-64309D5041E9}" presName="rootConnector" presStyleLbl="node3" presStyleIdx="1" presStyleCnt="3"/>
      <dgm:spPr/>
    </dgm:pt>
    <dgm:pt modelId="{46C7C9D6-68E8-46C6-83BC-706624BF8C78}" type="pres">
      <dgm:prSet presAssocID="{8947E0D6-8E29-4585-B2B2-64309D5041E9}" presName="hierChild4" presStyleCnt="0"/>
      <dgm:spPr/>
    </dgm:pt>
    <dgm:pt modelId="{EF22F562-3881-4912-A249-BFD1A0AF85C0}" type="pres">
      <dgm:prSet presAssocID="{2C262D12-3ACC-426F-A045-73A87A05D5EA}" presName="Name37" presStyleLbl="parChTrans1D4" presStyleIdx="6" presStyleCnt="23"/>
      <dgm:spPr/>
    </dgm:pt>
    <dgm:pt modelId="{51C745BE-2634-4F7A-9E1A-F7608C13200F}" type="pres">
      <dgm:prSet presAssocID="{CE7C1E0B-20AE-4061-99E5-FBE3BDF5581A}" presName="hierRoot2" presStyleCnt="0">
        <dgm:presLayoutVars>
          <dgm:hierBranch val="init"/>
        </dgm:presLayoutVars>
      </dgm:prSet>
      <dgm:spPr/>
    </dgm:pt>
    <dgm:pt modelId="{5F95A6FE-8E9F-445B-9EA1-33284BA70960}" type="pres">
      <dgm:prSet presAssocID="{CE7C1E0B-20AE-4061-99E5-FBE3BDF5581A}" presName="rootComposite" presStyleCnt="0"/>
      <dgm:spPr/>
    </dgm:pt>
    <dgm:pt modelId="{99DF0269-13D1-43B1-A2B8-BDD10D2E1CB1}" type="pres">
      <dgm:prSet presAssocID="{CE7C1E0B-20AE-4061-99E5-FBE3BDF5581A}" presName="rootText" presStyleLbl="node4" presStyleIdx="6" presStyleCnt="23" custScaleX="152577">
        <dgm:presLayoutVars>
          <dgm:chPref val="3"/>
        </dgm:presLayoutVars>
      </dgm:prSet>
      <dgm:spPr/>
    </dgm:pt>
    <dgm:pt modelId="{63DDEC8A-930F-4914-BA99-E3B2A784153D}" type="pres">
      <dgm:prSet presAssocID="{CE7C1E0B-20AE-4061-99E5-FBE3BDF5581A}" presName="rootConnector" presStyleLbl="node4" presStyleIdx="6" presStyleCnt="23"/>
      <dgm:spPr/>
    </dgm:pt>
    <dgm:pt modelId="{47B0F80A-609C-480D-A6FB-5B943DDE9298}" type="pres">
      <dgm:prSet presAssocID="{CE7C1E0B-20AE-4061-99E5-FBE3BDF5581A}" presName="hierChild4" presStyleCnt="0"/>
      <dgm:spPr/>
    </dgm:pt>
    <dgm:pt modelId="{783C0C24-0B35-4C2A-BB67-76B64D125A63}" type="pres">
      <dgm:prSet presAssocID="{2E518784-B93A-4989-8574-33566078200F}" presName="Name37" presStyleLbl="parChTrans1D4" presStyleIdx="7" presStyleCnt="23"/>
      <dgm:spPr/>
    </dgm:pt>
    <dgm:pt modelId="{1894BE43-3DA8-4A7A-983F-4FB6514F0639}" type="pres">
      <dgm:prSet presAssocID="{6ED6BCAC-C566-4597-8DDC-2084209397A3}" presName="hierRoot2" presStyleCnt="0">
        <dgm:presLayoutVars>
          <dgm:hierBranch val="init"/>
        </dgm:presLayoutVars>
      </dgm:prSet>
      <dgm:spPr/>
    </dgm:pt>
    <dgm:pt modelId="{1EC7D5F7-F620-4EF6-BEFB-80AD71C777A6}" type="pres">
      <dgm:prSet presAssocID="{6ED6BCAC-C566-4597-8DDC-2084209397A3}" presName="rootComposite" presStyleCnt="0"/>
      <dgm:spPr/>
    </dgm:pt>
    <dgm:pt modelId="{13D97E7C-7531-493C-8CE4-09290EF389B6}" type="pres">
      <dgm:prSet presAssocID="{6ED6BCAC-C566-4597-8DDC-2084209397A3}" presName="rootText" presStyleLbl="node4" presStyleIdx="7" presStyleCnt="23" custScaleX="138691" custLinFactNeighborX="1012" custLinFactNeighborY="5065">
        <dgm:presLayoutVars>
          <dgm:chPref val="3"/>
        </dgm:presLayoutVars>
      </dgm:prSet>
      <dgm:spPr/>
    </dgm:pt>
    <dgm:pt modelId="{843002EC-18AD-43C5-B356-557C1CD15DBA}" type="pres">
      <dgm:prSet presAssocID="{6ED6BCAC-C566-4597-8DDC-2084209397A3}" presName="rootConnector" presStyleLbl="node4" presStyleIdx="7" presStyleCnt="23"/>
      <dgm:spPr/>
    </dgm:pt>
    <dgm:pt modelId="{A0DEEEBE-D506-4594-8AF4-D6553CADCE80}" type="pres">
      <dgm:prSet presAssocID="{6ED6BCAC-C566-4597-8DDC-2084209397A3}" presName="hierChild4" presStyleCnt="0"/>
      <dgm:spPr/>
    </dgm:pt>
    <dgm:pt modelId="{10F9E3B9-3C4D-4402-B00C-C646F367DE16}" type="pres">
      <dgm:prSet presAssocID="{6ED6BCAC-C566-4597-8DDC-2084209397A3}" presName="hierChild5" presStyleCnt="0"/>
      <dgm:spPr/>
    </dgm:pt>
    <dgm:pt modelId="{4C7E87A8-6886-44D2-89E2-735059A62F05}" type="pres">
      <dgm:prSet presAssocID="{9B40879D-5DBF-4776-AC3F-0F69812B37DB}" presName="Name37" presStyleLbl="parChTrans1D4" presStyleIdx="8" presStyleCnt="23"/>
      <dgm:spPr/>
    </dgm:pt>
    <dgm:pt modelId="{F3B45569-3853-4EE5-9A3C-8F81B90FAA72}" type="pres">
      <dgm:prSet presAssocID="{682542BA-590E-484D-A6F9-4753D91A2284}" presName="hierRoot2" presStyleCnt="0">
        <dgm:presLayoutVars>
          <dgm:hierBranch val="init"/>
        </dgm:presLayoutVars>
      </dgm:prSet>
      <dgm:spPr/>
    </dgm:pt>
    <dgm:pt modelId="{9C1BF3AA-AA89-4748-8946-C92ED778EC7B}" type="pres">
      <dgm:prSet presAssocID="{682542BA-590E-484D-A6F9-4753D91A2284}" presName="rootComposite" presStyleCnt="0"/>
      <dgm:spPr/>
    </dgm:pt>
    <dgm:pt modelId="{16285ACB-9556-42CF-86C2-2A641D328B4D}" type="pres">
      <dgm:prSet presAssocID="{682542BA-590E-484D-A6F9-4753D91A2284}" presName="rootText" presStyleLbl="node4" presStyleIdx="8" presStyleCnt="23" custScaleX="138566" custLinFactNeighborX="-3402">
        <dgm:presLayoutVars>
          <dgm:chPref val="3"/>
        </dgm:presLayoutVars>
      </dgm:prSet>
      <dgm:spPr/>
    </dgm:pt>
    <dgm:pt modelId="{59848149-049B-4432-81B6-56EFAB8506ED}" type="pres">
      <dgm:prSet presAssocID="{682542BA-590E-484D-A6F9-4753D91A2284}" presName="rootConnector" presStyleLbl="node4" presStyleIdx="8" presStyleCnt="23"/>
      <dgm:spPr/>
    </dgm:pt>
    <dgm:pt modelId="{22A71457-7246-4DA7-A8CA-8DE7C757D880}" type="pres">
      <dgm:prSet presAssocID="{682542BA-590E-484D-A6F9-4753D91A2284}" presName="hierChild4" presStyleCnt="0"/>
      <dgm:spPr/>
    </dgm:pt>
    <dgm:pt modelId="{03EBE9C3-8587-40E9-9C51-539CD572D301}" type="pres">
      <dgm:prSet presAssocID="{682542BA-590E-484D-A6F9-4753D91A2284}" presName="hierChild5" presStyleCnt="0"/>
      <dgm:spPr/>
    </dgm:pt>
    <dgm:pt modelId="{7BDBC951-2CAA-4783-8A04-7250702B4BE6}" type="pres">
      <dgm:prSet presAssocID="{ED5111D7-A46E-4F5C-A935-ABCEC9E447AF}" presName="Name37" presStyleLbl="parChTrans1D4" presStyleIdx="9" presStyleCnt="23"/>
      <dgm:spPr/>
    </dgm:pt>
    <dgm:pt modelId="{A286FCE2-0660-447B-A398-CF78B965BC0E}" type="pres">
      <dgm:prSet presAssocID="{7A0390A3-9D66-4B3C-83FF-CB860E394F9B}" presName="hierRoot2" presStyleCnt="0">
        <dgm:presLayoutVars>
          <dgm:hierBranch val="init"/>
        </dgm:presLayoutVars>
      </dgm:prSet>
      <dgm:spPr/>
    </dgm:pt>
    <dgm:pt modelId="{29B3BB67-0E71-45CA-B73B-038984863548}" type="pres">
      <dgm:prSet presAssocID="{7A0390A3-9D66-4B3C-83FF-CB860E394F9B}" presName="rootComposite" presStyleCnt="0"/>
      <dgm:spPr/>
    </dgm:pt>
    <dgm:pt modelId="{03BC33CF-1051-4C36-AECA-0370D0D83E0C}" type="pres">
      <dgm:prSet presAssocID="{7A0390A3-9D66-4B3C-83FF-CB860E394F9B}" presName="rootText" presStyleLbl="node4" presStyleIdx="9" presStyleCnt="23" custScaleX="146519" custLinFactNeighborX="-3402">
        <dgm:presLayoutVars>
          <dgm:chPref val="3"/>
        </dgm:presLayoutVars>
      </dgm:prSet>
      <dgm:spPr/>
    </dgm:pt>
    <dgm:pt modelId="{706F7966-E330-4739-9321-0364D219C1CF}" type="pres">
      <dgm:prSet presAssocID="{7A0390A3-9D66-4B3C-83FF-CB860E394F9B}" presName="rootConnector" presStyleLbl="node4" presStyleIdx="9" presStyleCnt="23"/>
      <dgm:spPr/>
    </dgm:pt>
    <dgm:pt modelId="{97C57378-24E4-47CA-AD7C-B215241A8BE7}" type="pres">
      <dgm:prSet presAssocID="{7A0390A3-9D66-4B3C-83FF-CB860E394F9B}" presName="hierChild4" presStyleCnt="0"/>
      <dgm:spPr/>
    </dgm:pt>
    <dgm:pt modelId="{7DB2502D-CB3B-43BC-B89B-9A8763D479A1}" type="pres">
      <dgm:prSet presAssocID="{7A0390A3-9D66-4B3C-83FF-CB860E394F9B}" presName="hierChild5" presStyleCnt="0"/>
      <dgm:spPr/>
    </dgm:pt>
    <dgm:pt modelId="{32A63AC1-6117-4F61-A0A6-0ADA8BE1DCAC}" type="pres">
      <dgm:prSet presAssocID="{B87246B1-24A9-4BAF-B03D-FAF2461565F8}" presName="Name37" presStyleLbl="parChTrans1D4" presStyleIdx="10" presStyleCnt="23"/>
      <dgm:spPr/>
    </dgm:pt>
    <dgm:pt modelId="{173190EF-AFA2-4A58-99F3-2D04ADAB2BFC}" type="pres">
      <dgm:prSet presAssocID="{986A9FC2-EAD3-4CE5-A931-4412BF50443B}" presName="hierRoot2" presStyleCnt="0">
        <dgm:presLayoutVars>
          <dgm:hierBranch val="init"/>
        </dgm:presLayoutVars>
      </dgm:prSet>
      <dgm:spPr/>
    </dgm:pt>
    <dgm:pt modelId="{02E42156-582E-43F6-8519-A2472D3268B1}" type="pres">
      <dgm:prSet presAssocID="{986A9FC2-EAD3-4CE5-A931-4412BF50443B}" presName="rootComposite" presStyleCnt="0"/>
      <dgm:spPr/>
    </dgm:pt>
    <dgm:pt modelId="{357A19F3-95EB-4678-B336-376D19C43BAF}" type="pres">
      <dgm:prSet presAssocID="{986A9FC2-EAD3-4CE5-A931-4412BF50443B}" presName="rootText" presStyleLbl="node4" presStyleIdx="10" presStyleCnt="23" custScaleX="138566" custLinFactNeighborX="-3402">
        <dgm:presLayoutVars>
          <dgm:chPref val="3"/>
        </dgm:presLayoutVars>
      </dgm:prSet>
      <dgm:spPr/>
    </dgm:pt>
    <dgm:pt modelId="{F754F829-29D8-491E-A3DA-1FE65D6B14FC}" type="pres">
      <dgm:prSet presAssocID="{986A9FC2-EAD3-4CE5-A931-4412BF50443B}" presName="rootConnector" presStyleLbl="node4" presStyleIdx="10" presStyleCnt="23"/>
      <dgm:spPr/>
    </dgm:pt>
    <dgm:pt modelId="{337255D6-2281-4C81-AA77-C7CEE0A370AB}" type="pres">
      <dgm:prSet presAssocID="{986A9FC2-EAD3-4CE5-A931-4412BF50443B}" presName="hierChild4" presStyleCnt="0"/>
      <dgm:spPr/>
    </dgm:pt>
    <dgm:pt modelId="{B0560C08-7CB0-4DEA-9454-CC9B58128B38}" type="pres">
      <dgm:prSet presAssocID="{986A9FC2-EAD3-4CE5-A931-4412BF50443B}" presName="hierChild5" presStyleCnt="0"/>
      <dgm:spPr/>
    </dgm:pt>
    <dgm:pt modelId="{4628106B-4898-498E-ACB3-3511FA73093F}" type="pres">
      <dgm:prSet presAssocID="{96344789-17A7-4C9C-83E2-B96D98ADC68F}" presName="Name37" presStyleLbl="parChTrans1D4" presStyleIdx="11" presStyleCnt="23"/>
      <dgm:spPr/>
    </dgm:pt>
    <dgm:pt modelId="{D024E3B9-BDDD-4DA6-99EB-D4FBC0B3C707}" type="pres">
      <dgm:prSet presAssocID="{C9183F0C-7649-4CBA-97C3-7E462C05127A}" presName="hierRoot2" presStyleCnt="0">
        <dgm:presLayoutVars>
          <dgm:hierBranch val="init"/>
        </dgm:presLayoutVars>
      </dgm:prSet>
      <dgm:spPr/>
    </dgm:pt>
    <dgm:pt modelId="{62B714BE-C3A9-4A77-A810-2A689E7D1DEF}" type="pres">
      <dgm:prSet presAssocID="{C9183F0C-7649-4CBA-97C3-7E462C05127A}" presName="rootComposite" presStyleCnt="0"/>
      <dgm:spPr/>
    </dgm:pt>
    <dgm:pt modelId="{A42646CB-B0E8-4BB6-BBAE-E162FD7478B4}" type="pres">
      <dgm:prSet presAssocID="{C9183F0C-7649-4CBA-97C3-7E462C05127A}" presName="rootText" presStyleLbl="node4" presStyleIdx="11" presStyleCnt="23" custScaleX="138566" custLinFactNeighborX="-3402">
        <dgm:presLayoutVars>
          <dgm:chPref val="3"/>
        </dgm:presLayoutVars>
      </dgm:prSet>
      <dgm:spPr/>
    </dgm:pt>
    <dgm:pt modelId="{AE46EC41-4743-403E-A55B-C4707F9FEBA2}" type="pres">
      <dgm:prSet presAssocID="{C9183F0C-7649-4CBA-97C3-7E462C05127A}" presName="rootConnector" presStyleLbl="node4" presStyleIdx="11" presStyleCnt="23"/>
      <dgm:spPr/>
    </dgm:pt>
    <dgm:pt modelId="{A2A60192-A1D6-4555-B574-5C428C10EC63}" type="pres">
      <dgm:prSet presAssocID="{C9183F0C-7649-4CBA-97C3-7E462C05127A}" presName="hierChild4" presStyleCnt="0"/>
      <dgm:spPr/>
    </dgm:pt>
    <dgm:pt modelId="{167F8FAE-90CE-4093-AF02-CEB314C1EA5C}" type="pres">
      <dgm:prSet presAssocID="{C9183F0C-7649-4CBA-97C3-7E462C05127A}" presName="hierChild5" presStyleCnt="0"/>
      <dgm:spPr/>
    </dgm:pt>
    <dgm:pt modelId="{4B6A7B19-689E-4B15-A9E9-7A9283D15444}" type="pres">
      <dgm:prSet presAssocID="{BECB257D-8E4A-4423-8A09-845D95A91857}" presName="Name37" presStyleLbl="parChTrans1D4" presStyleIdx="12" presStyleCnt="23"/>
      <dgm:spPr/>
    </dgm:pt>
    <dgm:pt modelId="{8F80D182-264A-48D6-989A-E59FDE44EC9D}" type="pres">
      <dgm:prSet presAssocID="{F7E33759-AB08-450F-85F7-501D7BAD5752}" presName="hierRoot2" presStyleCnt="0">
        <dgm:presLayoutVars>
          <dgm:hierBranch val="init"/>
        </dgm:presLayoutVars>
      </dgm:prSet>
      <dgm:spPr/>
    </dgm:pt>
    <dgm:pt modelId="{25B80873-7512-4BCC-979F-2F82E0BCE940}" type="pres">
      <dgm:prSet presAssocID="{F7E33759-AB08-450F-85F7-501D7BAD5752}" presName="rootComposite" presStyleCnt="0"/>
      <dgm:spPr/>
    </dgm:pt>
    <dgm:pt modelId="{54C9EC45-3DBC-489C-8E27-BF8660255D2D}" type="pres">
      <dgm:prSet presAssocID="{F7E33759-AB08-450F-85F7-501D7BAD5752}" presName="rootText" presStyleLbl="node4" presStyleIdx="12" presStyleCnt="23" custScaleX="219498" custLinFactNeighborX="-3402" custLinFactNeighborY="-6848">
        <dgm:presLayoutVars>
          <dgm:chPref val="3"/>
        </dgm:presLayoutVars>
      </dgm:prSet>
      <dgm:spPr/>
    </dgm:pt>
    <dgm:pt modelId="{4C6F1B72-8044-4C74-B986-BD2F6E90A0E7}" type="pres">
      <dgm:prSet presAssocID="{F7E33759-AB08-450F-85F7-501D7BAD5752}" presName="rootConnector" presStyleLbl="node4" presStyleIdx="12" presStyleCnt="23"/>
      <dgm:spPr/>
    </dgm:pt>
    <dgm:pt modelId="{C9FDFB18-BA36-4175-9D86-0A688F4D9F03}" type="pres">
      <dgm:prSet presAssocID="{F7E33759-AB08-450F-85F7-501D7BAD5752}" presName="hierChild4" presStyleCnt="0"/>
      <dgm:spPr/>
    </dgm:pt>
    <dgm:pt modelId="{D72782EF-CBE7-46AC-AABA-7BC1A19CB617}" type="pres">
      <dgm:prSet presAssocID="{F7E33759-AB08-450F-85F7-501D7BAD5752}" presName="hierChild5" presStyleCnt="0"/>
      <dgm:spPr/>
    </dgm:pt>
    <dgm:pt modelId="{B7B9C45E-A763-41A6-9AFD-58C2BEBCFA3C}" type="pres">
      <dgm:prSet presAssocID="{CE7C1E0B-20AE-4061-99E5-FBE3BDF5581A}" presName="hierChild5" presStyleCnt="0"/>
      <dgm:spPr/>
    </dgm:pt>
    <dgm:pt modelId="{7A8BDA99-2B76-4C9A-9378-99B145075BE8}" type="pres">
      <dgm:prSet presAssocID="{A0ED233D-A438-4242-8272-80AD82ED2685}" presName="Name37" presStyleLbl="parChTrans1D4" presStyleIdx="13" presStyleCnt="23"/>
      <dgm:spPr/>
    </dgm:pt>
    <dgm:pt modelId="{557F869B-13E7-40A8-B5C5-18FBF625D4C1}" type="pres">
      <dgm:prSet presAssocID="{F62BF09A-DF75-4999-9295-5C11B69CD467}" presName="hierRoot2" presStyleCnt="0">
        <dgm:presLayoutVars>
          <dgm:hierBranch val="init"/>
        </dgm:presLayoutVars>
      </dgm:prSet>
      <dgm:spPr/>
    </dgm:pt>
    <dgm:pt modelId="{3F9A6ECA-759C-44FF-9087-3848834F6009}" type="pres">
      <dgm:prSet presAssocID="{F62BF09A-DF75-4999-9295-5C11B69CD467}" presName="rootComposite" presStyleCnt="0"/>
      <dgm:spPr/>
    </dgm:pt>
    <dgm:pt modelId="{1D85C5CE-E951-48D7-8D08-94BD699B52DD}" type="pres">
      <dgm:prSet presAssocID="{F62BF09A-DF75-4999-9295-5C11B69CD467}" presName="rootText" presStyleLbl="node4" presStyleIdx="13" presStyleCnt="23" custScaleX="213905" custLinFactNeighborX="10291">
        <dgm:presLayoutVars>
          <dgm:chPref val="3"/>
        </dgm:presLayoutVars>
      </dgm:prSet>
      <dgm:spPr/>
    </dgm:pt>
    <dgm:pt modelId="{45D0A7F4-75F4-49EE-B7D0-09E7D649A9D7}" type="pres">
      <dgm:prSet presAssocID="{F62BF09A-DF75-4999-9295-5C11B69CD467}" presName="rootConnector" presStyleLbl="node4" presStyleIdx="13" presStyleCnt="23"/>
      <dgm:spPr/>
    </dgm:pt>
    <dgm:pt modelId="{57EBC647-99E0-49A4-8140-9D8E39F3710D}" type="pres">
      <dgm:prSet presAssocID="{F62BF09A-DF75-4999-9295-5C11B69CD467}" presName="hierChild4" presStyleCnt="0"/>
      <dgm:spPr/>
    </dgm:pt>
    <dgm:pt modelId="{DE551D94-515A-4F7C-9E2F-3FE4ACE7C3D4}" type="pres">
      <dgm:prSet presAssocID="{5623D584-7B81-45CF-9E55-D68F9CFF489A}" presName="Name37" presStyleLbl="parChTrans1D4" presStyleIdx="14" presStyleCnt="23"/>
      <dgm:spPr/>
    </dgm:pt>
    <dgm:pt modelId="{70568F04-23F8-47D1-9B84-4527D4E7C55F}" type="pres">
      <dgm:prSet presAssocID="{AF5EE463-A5ED-4824-A092-A5D94E690CD0}" presName="hierRoot2" presStyleCnt="0">
        <dgm:presLayoutVars>
          <dgm:hierBranch val="init"/>
        </dgm:presLayoutVars>
      </dgm:prSet>
      <dgm:spPr/>
    </dgm:pt>
    <dgm:pt modelId="{2139A55E-EA1B-4594-B095-230CE590F971}" type="pres">
      <dgm:prSet presAssocID="{AF5EE463-A5ED-4824-A092-A5D94E690CD0}" presName="rootComposite" presStyleCnt="0"/>
      <dgm:spPr/>
    </dgm:pt>
    <dgm:pt modelId="{C2D20BAC-1EDD-4C70-A6BB-B3F8917A581C}" type="pres">
      <dgm:prSet presAssocID="{AF5EE463-A5ED-4824-A092-A5D94E690CD0}" presName="rootText" presStyleLbl="node4" presStyleIdx="14" presStyleCnt="23" custScaleX="238438" custLinFactNeighborX="-12491">
        <dgm:presLayoutVars>
          <dgm:chPref val="3"/>
        </dgm:presLayoutVars>
      </dgm:prSet>
      <dgm:spPr/>
    </dgm:pt>
    <dgm:pt modelId="{E37194B0-C3A9-449A-9098-88729590A4EC}" type="pres">
      <dgm:prSet presAssocID="{AF5EE463-A5ED-4824-A092-A5D94E690CD0}" presName="rootConnector" presStyleLbl="node4" presStyleIdx="14" presStyleCnt="23"/>
      <dgm:spPr/>
    </dgm:pt>
    <dgm:pt modelId="{2716C997-03A7-439C-A9E2-67B6EA7642C0}" type="pres">
      <dgm:prSet presAssocID="{AF5EE463-A5ED-4824-A092-A5D94E690CD0}" presName="hierChild4" presStyleCnt="0"/>
      <dgm:spPr/>
    </dgm:pt>
    <dgm:pt modelId="{38F7CB89-6B84-49A7-9CC8-ED0F8DDFCFCB}" type="pres">
      <dgm:prSet presAssocID="{AF5EE463-A5ED-4824-A092-A5D94E690CD0}" presName="hierChild5" presStyleCnt="0"/>
      <dgm:spPr/>
    </dgm:pt>
    <dgm:pt modelId="{7DCD18CB-F36D-462E-99D7-501D55FD1690}" type="pres">
      <dgm:prSet presAssocID="{C42455ED-E817-418D-945E-CCDD55C0278D}" presName="Name37" presStyleLbl="parChTrans1D4" presStyleIdx="15" presStyleCnt="23"/>
      <dgm:spPr/>
    </dgm:pt>
    <dgm:pt modelId="{35189E09-EDA8-44E1-BD30-43801F71BE28}" type="pres">
      <dgm:prSet presAssocID="{8BDF0B77-9DD1-4A06-8B0A-E32D96375B1E}" presName="hierRoot2" presStyleCnt="0">
        <dgm:presLayoutVars>
          <dgm:hierBranch val="init"/>
        </dgm:presLayoutVars>
      </dgm:prSet>
      <dgm:spPr/>
    </dgm:pt>
    <dgm:pt modelId="{3CD894CD-CD96-48EB-A840-1B72E605ADA2}" type="pres">
      <dgm:prSet presAssocID="{8BDF0B77-9DD1-4A06-8B0A-E32D96375B1E}" presName="rootComposite" presStyleCnt="0"/>
      <dgm:spPr/>
    </dgm:pt>
    <dgm:pt modelId="{8D0ACDBD-DAE6-43F0-B7E8-CDCAA1BC9AFD}" type="pres">
      <dgm:prSet presAssocID="{8BDF0B77-9DD1-4A06-8B0A-E32D96375B1E}" presName="rootText" presStyleLbl="node4" presStyleIdx="15" presStyleCnt="23" custScaleX="199325" custLinFactNeighborX="18381" custLinFactNeighborY="-11539">
        <dgm:presLayoutVars>
          <dgm:chPref val="3"/>
        </dgm:presLayoutVars>
      </dgm:prSet>
      <dgm:spPr/>
    </dgm:pt>
    <dgm:pt modelId="{DF2C2DB9-89FF-4A4C-AE6B-939649855FA4}" type="pres">
      <dgm:prSet presAssocID="{8BDF0B77-9DD1-4A06-8B0A-E32D96375B1E}" presName="rootConnector" presStyleLbl="node4" presStyleIdx="15" presStyleCnt="23"/>
      <dgm:spPr/>
    </dgm:pt>
    <dgm:pt modelId="{D4C8DCCD-BA9F-4033-BB72-5E74CA128B67}" type="pres">
      <dgm:prSet presAssocID="{8BDF0B77-9DD1-4A06-8B0A-E32D96375B1E}" presName="hierChild4" presStyleCnt="0"/>
      <dgm:spPr/>
    </dgm:pt>
    <dgm:pt modelId="{6E98330F-89CB-4923-923B-AA7BE0719429}" type="pres">
      <dgm:prSet presAssocID="{8BDF0B77-9DD1-4A06-8B0A-E32D96375B1E}" presName="hierChild5" presStyleCnt="0"/>
      <dgm:spPr/>
    </dgm:pt>
    <dgm:pt modelId="{1703F450-99E2-4289-8DEE-9B0EB5448C04}" type="pres">
      <dgm:prSet presAssocID="{6FE57186-A4A3-4960-A508-1298F17B7A92}" presName="Name37" presStyleLbl="parChTrans1D4" presStyleIdx="16" presStyleCnt="23"/>
      <dgm:spPr/>
    </dgm:pt>
    <dgm:pt modelId="{A4B48A62-11F8-41EA-BCE0-6FC99E1F7A55}" type="pres">
      <dgm:prSet presAssocID="{17E6B034-418D-4403-BDA5-3E067C2A6DC7}" presName="hierRoot2" presStyleCnt="0">
        <dgm:presLayoutVars>
          <dgm:hierBranch val="init"/>
        </dgm:presLayoutVars>
      </dgm:prSet>
      <dgm:spPr/>
    </dgm:pt>
    <dgm:pt modelId="{96BAC953-9DEE-4071-B5A5-B959F4084A42}" type="pres">
      <dgm:prSet presAssocID="{17E6B034-418D-4403-BDA5-3E067C2A6DC7}" presName="rootComposite" presStyleCnt="0"/>
      <dgm:spPr/>
    </dgm:pt>
    <dgm:pt modelId="{A4A8687D-12D3-4C21-BA5A-69E914E1EBDC}" type="pres">
      <dgm:prSet presAssocID="{17E6B034-418D-4403-BDA5-3E067C2A6DC7}" presName="rootText" presStyleLbl="node4" presStyleIdx="16" presStyleCnt="23" custScaleX="223617" custScaleY="210959" custLinFactNeighborX="-2201">
        <dgm:presLayoutVars>
          <dgm:chPref val="3"/>
        </dgm:presLayoutVars>
      </dgm:prSet>
      <dgm:spPr/>
    </dgm:pt>
    <dgm:pt modelId="{342677F9-2090-4EC5-B66D-758DB03BC4C5}" type="pres">
      <dgm:prSet presAssocID="{17E6B034-418D-4403-BDA5-3E067C2A6DC7}" presName="rootConnector" presStyleLbl="node4" presStyleIdx="16" presStyleCnt="23"/>
      <dgm:spPr/>
    </dgm:pt>
    <dgm:pt modelId="{6A13FB82-F4AE-473D-9D80-DA1F4A0AFDB2}" type="pres">
      <dgm:prSet presAssocID="{17E6B034-418D-4403-BDA5-3E067C2A6DC7}" presName="hierChild4" presStyleCnt="0"/>
      <dgm:spPr/>
    </dgm:pt>
    <dgm:pt modelId="{7072F5A4-5ECB-409E-A13D-04035779BAA0}" type="pres">
      <dgm:prSet presAssocID="{17E6B034-418D-4403-BDA5-3E067C2A6DC7}" presName="hierChild5" presStyleCnt="0"/>
      <dgm:spPr/>
    </dgm:pt>
    <dgm:pt modelId="{2E5C8EBB-6739-4D52-8B55-766DC6160D3B}" type="pres">
      <dgm:prSet presAssocID="{F62BF09A-DF75-4999-9295-5C11B69CD467}" presName="hierChild5" presStyleCnt="0"/>
      <dgm:spPr/>
    </dgm:pt>
    <dgm:pt modelId="{1E175023-BDE2-4EC5-B3EF-3E11BC70B94A}" type="pres">
      <dgm:prSet presAssocID="{8947E0D6-8E29-4585-B2B2-64309D5041E9}" presName="hierChild5" presStyleCnt="0"/>
      <dgm:spPr/>
    </dgm:pt>
    <dgm:pt modelId="{F4EB602D-E776-42D3-A6D3-8A3743FF6F43}" type="pres">
      <dgm:prSet presAssocID="{1C71C107-E4DF-4429-B444-0786FDD94FA8}" presName="Name37" presStyleLbl="parChTrans1D3" presStyleIdx="2" presStyleCnt="3"/>
      <dgm:spPr/>
    </dgm:pt>
    <dgm:pt modelId="{B6A28535-AF5E-4015-8EF3-3640D12E0664}" type="pres">
      <dgm:prSet presAssocID="{A3EA67F6-418B-4F23-A87D-79A776D59CC7}" presName="hierRoot2" presStyleCnt="0">
        <dgm:presLayoutVars>
          <dgm:hierBranch val="init"/>
        </dgm:presLayoutVars>
      </dgm:prSet>
      <dgm:spPr/>
    </dgm:pt>
    <dgm:pt modelId="{BAD49CC4-F6BC-4763-8454-2A4C871D9D9B}" type="pres">
      <dgm:prSet presAssocID="{A3EA67F6-418B-4F23-A87D-79A776D59CC7}" presName="rootComposite" presStyleCnt="0"/>
      <dgm:spPr/>
    </dgm:pt>
    <dgm:pt modelId="{79B3D5BA-6B90-4552-A0B1-092942A40830}" type="pres">
      <dgm:prSet presAssocID="{A3EA67F6-418B-4F23-A87D-79A776D59CC7}" presName="rootText" presStyleLbl="node3" presStyleIdx="2" presStyleCnt="3" custScaleX="408027" custScaleY="180833">
        <dgm:presLayoutVars>
          <dgm:chPref val="3"/>
        </dgm:presLayoutVars>
      </dgm:prSet>
      <dgm:spPr/>
    </dgm:pt>
    <dgm:pt modelId="{FD8092F6-092F-431F-A125-92F87901067B}" type="pres">
      <dgm:prSet presAssocID="{A3EA67F6-418B-4F23-A87D-79A776D59CC7}" presName="rootConnector" presStyleLbl="node3" presStyleIdx="2" presStyleCnt="3"/>
      <dgm:spPr/>
    </dgm:pt>
    <dgm:pt modelId="{40E166BB-0F7A-4A20-A5FC-9F67D96C4ACB}" type="pres">
      <dgm:prSet presAssocID="{A3EA67F6-418B-4F23-A87D-79A776D59CC7}" presName="hierChild4" presStyleCnt="0"/>
      <dgm:spPr/>
    </dgm:pt>
    <dgm:pt modelId="{D2D13E26-D826-4883-A2FD-CE66402B4C53}" type="pres">
      <dgm:prSet presAssocID="{FD0CE115-10FE-485A-9EBB-6D5A7FFCFBA9}" presName="Name37" presStyleLbl="parChTrans1D4" presStyleIdx="17" presStyleCnt="23"/>
      <dgm:spPr/>
    </dgm:pt>
    <dgm:pt modelId="{90DC5E0C-9152-4AF3-A56E-5BA706B28AB6}" type="pres">
      <dgm:prSet presAssocID="{6B8D1138-D499-4056-86C7-BF7915F9647F}" presName="hierRoot2" presStyleCnt="0">
        <dgm:presLayoutVars>
          <dgm:hierBranch val="init"/>
        </dgm:presLayoutVars>
      </dgm:prSet>
      <dgm:spPr/>
    </dgm:pt>
    <dgm:pt modelId="{14BC3699-0003-45AA-BA6A-C02E75111F93}" type="pres">
      <dgm:prSet presAssocID="{6B8D1138-D499-4056-86C7-BF7915F9647F}" presName="rootComposite" presStyleCnt="0"/>
      <dgm:spPr/>
    </dgm:pt>
    <dgm:pt modelId="{A11F76B6-123D-45BA-9E77-5F708032934F}" type="pres">
      <dgm:prSet presAssocID="{6B8D1138-D499-4056-86C7-BF7915F9647F}" presName="rootText" presStyleLbl="node4" presStyleIdx="17" presStyleCnt="23" custScaleX="247218" custLinFactNeighborX="-29729" custLinFactNeighborY="1081">
        <dgm:presLayoutVars>
          <dgm:chPref val="3"/>
        </dgm:presLayoutVars>
      </dgm:prSet>
      <dgm:spPr/>
    </dgm:pt>
    <dgm:pt modelId="{4B35774D-7780-4820-BCCE-564EE1AF5D16}" type="pres">
      <dgm:prSet presAssocID="{6B8D1138-D499-4056-86C7-BF7915F9647F}" presName="rootConnector" presStyleLbl="node4" presStyleIdx="17" presStyleCnt="23"/>
      <dgm:spPr/>
    </dgm:pt>
    <dgm:pt modelId="{9CA634C0-AF84-466E-AC85-75D65712D124}" type="pres">
      <dgm:prSet presAssocID="{6B8D1138-D499-4056-86C7-BF7915F9647F}" presName="hierChild4" presStyleCnt="0"/>
      <dgm:spPr/>
    </dgm:pt>
    <dgm:pt modelId="{A269A7B7-9E9A-44A7-B5DA-8B08FEED924D}" type="pres">
      <dgm:prSet presAssocID="{6B8D1138-D499-4056-86C7-BF7915F9647F}" presName="hierChild5" presStyleCnt="0"/>
      <dgm:spPr/>
    </dgm:pt>
    <dgm:pt modelId="{215B87C8-4902-47C3-AB8B-469E57FCFE44}" type="pres">
      <dgm:prSet presAssocID="{1F7F271D-5F7C-4DCD-BBDE-7D21F03209DD}" presName="Name37" presStyleLbl="parChTrans1D4" presStyleIdx="18" presStyleCnt="23"/>
      <dgm:spPr/>
    </dgm:pt>
    <dgm:pt modelId="{7FB6BAEA-D3E7-4395-ADB9-62C55432A4DF}" type="pres">
      <dgm:prSet presAssocID="{6761663E-0875-4E27-A780-5AFAB1634509}" presName="hierRoot2" presStyleCnt="0">
        <dgm:presLayoutVars>
          <dgm:hierBranch val="init"/>
        </dgm:presLayoutVars>
      </dgm:prSet>
      <dgm:spPr/>
    </dgm:pt>
    <dgm:pt modelId="{D6BA4019-A38F-45E7-8010-62E7C4B32EC5}" type="pres">
      <dgm:prSet presAssocID="{6761663E-0875-4E27-A780-5AFAB1634509}" presName="rootComposite" presStyleCnt="0"/>
      <dgm:spPr/>
    </dgm:pt>
    <dgm:pt modelId="{ADDE21BF-556E-4F1A-88BD-2EBCFE7AAED9}" type="pres">
      <dgm:prSet presAssocID="{6761663E-0875-4E27-A780-5AFAB1634509}" presName="rootText" presStyleLbl="node4" presStyleIdx="18" presStyleCnt="23" custScaleX="247218" custLinFactNeighborX="-29729" custLinFactNeighborY="1081">
        <dgm:presLayoutVars>
          <dgm:chPref val="3"/>
        </dgm:presLayoutVars>
      </dgm:prSet>
      <dgm:spPr/>
    </dgm:pt>
    <dgm:pt modelId="{AA7F4B2E-BEA6-4895-82B5-DB706C244E1F}" type="pres">
      <dgm:prSet presAssocID="{6761663E-0875-4E27-A780-5AFAB1634509}" presName="rootConnector" presStyleLbl="node4" presStyleIdx="18" presStyleCnt="23"/>
      <dgm:spPr/>
    </dgm:pt>
    <dgm:pt modelId="{7AC20BA6-2A8C-4433-B127-6272FD94FE51}" type="pres">
      <dgm:prSet presAssocID="{6761663E-0875-4E27-A780-5AFAB1634509}" presName="hierChild4" presStyleCnt="0"/>
      <dgm:spPr/>
    </dgm:pt>
    <dgm:pt modelId="{25418EBC-E8B3-4285-8D7A-DF2CAB146D3E}" type="pres">
      <dgm:prSet presAssocID="{6761663E-0875-4E27-A780-5AFAB1634509}" presName="hierChild5" presStyleCnt="0"/>
      <dgm:spPr/>
    </dgm:pt>
    <dgm:pt modelId="{78247235-8309-474F-AEC3-8720635E9423}" type="pres">
      <dgm:prSet presAssocID="{1E072B72-C6BA-4478-A76B-E7A6D9BF0C85}" presName="Name37" presStyleLbl="parChTrans1D4" presStyleIdx="19" presStyleCnt="23"/>
      <dgm:spPr/>
    </dgm:pt>
    <dgm:pt modelId="{0394D27F-4DA9-4BF6-AF34-78D607DA99FC}" type="pres">
      <dgm:prSet presAssocID="{346710C0-1412-4CF5-BC80-CF3580776501}" presName="hierRoot2" presStyleCnt="0">
        <dgm:presLayoutVars>
          <dgm:hierBranch val="init"/>
        </dgm:presLayoutVars>
      </dgm:prSet>
      <dgm:spPr/>
    </dgm:pt>
    <dgm:pt modelId="{32C9F21D-79D5-4890-ACF1-70315B68BC64}" type="pres">
      <dgm:prSet presAssocID="{346710C0-1412-4CF5-BC80-CF3580776501}" presName="rootComposite" presStyleCnt="0"/>
      <dgm:spPr/>
    </dgm:pt>
    <dgm:pt modelId="{5521541A-D7EC-46C2-9280-90F3CEFFE9F0}" type="pres">
      <dgm:prSet presAssocID="{346710C0-1412-4CF5-BC80-CF3580776501}" presName="rootText" presStyleLbl="node4" presStyleIdx="19" presStyleCnt="23" custScaleX="249520" custLinFactNeighborX="-29839" custLinFactNeighborY="-6691">
        <dgm:presLayoutVars>
          <dgm:chPref val="3"/>
        </dgm:presLayoutVars>
      </dgm:prSet>
      <dgm:spPr/>
    </dgm:pt>
    <dgm:pt modelId="{124DDDD7-056B-4662-A302-EC190BE56650}" type="pres">
      <dgm:prSet presAssocID="{346710C0-1412-4CF5-BC80-CF3580776501}" presName="rootConnector" presStyleLbl="node4" presStyleIdx="19" presStyleCnt="23"/>
      <dgm:spPr/>
    </dgm:pt>
    <dgm:pt modelId="{4A83771E-11AF-4843-B599-A9F83672BCC7}" type="pres">
      <dgm:prSet presAssocID="{346710C0-1412-4CF5-BC80-CF3580776501}" presName="hierChild4" presStyleCnt="0"/>
      <dgm:spPr/>
    </dgm:pt>
    <dgm:pt modelId="{E3F79C85-4D3E-4703-8A6F-7F4B69CEB988}" type="pres">
      <dgm:prSet presAssocID="{346710C0-1412-4CF5-BC80-CF3580776501}" presName="hierChild5" presStyleCnt="0"/>
      <dgm:spPr/>
    </dgm:pt>
    <dgm:pt modelId="{8D906D94-9799-43CB-ADC5-12F3A5708E7D}" type="pres">
      <dgm:prSet presAssocID="{81CDFE5E-C947-4188-9E5E-C0AA33547780}" presName="Name37" presStyleLbl="parChTrans1D4" presStyleIdx="20" presStyleCnt="23"/>
      <dgm:spPr/>
    </dgm:pt>
    <dgm:pt modelId="{1BEC96CB-6C0A-45B1-9E1D-740FCBF0DB6F}" type="pres">
      <dgm:prSet presAssocID="{B33F8C53-28D3-4532-A762-0853501417B6}" presName="hierRoot2" presStyleCnt="0">
        <dgm:presLayoutVars>
          <dgm:hierBranch val="init"/>
        </dgm:presLayoutVars>
      </dgm:prSet>
      <dgm:spPr/>
    </dgm:pt>
    <dgm:pt modelId="{57B16250-E91A-4FEF-8556-667459399EED}" type="pres">
      <dgm:prSet presAssocID="{B33F8C53-28D3-4532-A762-0853501417B6}" presName="rootComposite" presStyleCnt="0"/>
      <dgm:spPr/>
    </dgm:pt>
    <dgm:pt modelId="{E9EDDFD6-1CA6-44C1-8376-66AC446697C2}" type="pres">
      <dgm:prSet presAssocID="{B33F8C53-28D3-4532-A762-0853501417B6}" presName="rootText" presStyleLbl="node4" presStyleIdx="20" presStyleCnt="23" custScaleX="247218" custLinFactNeighborX="-32717" custLinFactNeighborY="1081">
        <dgm:presLayoutVars>
          <dgm:chPref val="3"/>
        </dgm:presLayoutVars>
      </dgm:prSet>
      <dgm:spPr/>
    </dgm:pt>
    <dgm:pt modelId="{B3A145E9-5CB1-4D38-882C-792A6E48EEA8}" type="pres">
      <dgm:prSet presAssocID="{B33F8C53-28D3-4532-A762-0853501417B6}" presName="rootConnector" presStyleLbl="node4" presStyleIdx="20" presStyleCnt="23"/>
      <dgm:spPr/>
    </dgm:pt>
    <dgm:pt modelId="{1586A965-1A46-4D31-8691-48E5598B3EFB}" type="pres">
      <dgm:prSet presAssocID="{B33F8C53-28D3-4532-A762-0853501417B6}" presName="hierChild4" presStyleCnt="0"/>
      <dgm:spPr/>
    </dgm:pt>
    <dgm:pt modelId="{A8C992F7-5CE9-45CF-967C-C81F27F9CF0B}" type="pres">
      <dgm:prSet presAssocID="{B33F8C53-28D3-4532-A762-0853501417B6}" presName="hierChild5" presStyleCnt="0"/>
      <dgm:spPr/>
    </dgm:pt>
    <dgm:pt modelId="{EE36E361-1039-438D-8EFF-F1EE6B0E7B2A}" type="pres">
      <dgm:prSet presAssocID="{8D24DFB6-41F9-4933-8239-85C210910AE5}" presName="Name37" presStyleLbl="parChTrans1D4" presStyleIdx="21" presStyleCnt="23"/>
      <dgm:spPr/>
    </dgm:pt>
    <dgm:pt modelId="{ECECDE71-B9B5-4988-90B7-C6E10E9C106E}" type="pres">
      <dgm:prSet presAssocID="{F1AC85E0-B146-4B09-8E3C-3A94EDB8CEA6}" presName="hierRoot2" presStyleCnt="0">
        <dgm:presLayoutVars>
          <dgm:hierBranch val="init"/>
        </dgm:presLayoutVars>
      </dgm:prSet>
      <dgm:spPr/>
    </dgm:pt>
    <dgm:pt modelId="{79B36D4C-66CC-4B72-9EC1-8F875603B251}" type="pres">
      <dgm:prSet presAssocID="{F1AC85E0-B146-4B09-8E3C-3A94EDB8CEA6}" presName="rootComposite" presStyleCnt="0"/>
      <dgm:spPr/>
    </dgm:pt>
    <dgm:pt modelId="{6830DBEA-B00C-4A38-8536-5FC387BCC955}" type="pres">
      <dgm:prSet presAssocID="{F1AC85E0-B146-4B09-8E3C-3A94EDB8CEA6}" presName="rootText" presStyleLbl="node4" presStyleIdx="21" presStyleCnt="23" custScaleX="247218" custLinFactNeighborX="-29729" custLinFactNeighborY="1081">
        <dgm:presLayoutVars>
          <dgm:chPref val="3"/>
        </dgm:presLayoutVars>
      </dgm:prSet>
      <dgm:spPr/>
    </dgm:pt>
    <dgm:pt modelId="{4692AA1D-AA12-454A-86DA-B01C0B8676D1}" type="pres">
      <dgm:prSet presAssocID="{F1AC85E0-B146-4B09-8E3C-3A94EDB8CEA6}" presName="rootConnector" presStyleLbl="node4" presStyleIdx="21" presStyleCnt="23"/>
      <dgm:spPr/>
    </dgm:pt>
    <dgm:pt modelId="{79222FAD-409B-4351-B019-884A605D7A04}" type="pres">
      <dgm:prSet presAssocID="{F1AC85E0-B146-4B09-8E3C-3A94EDB8CEA6}" presName="hierChild4" presStyleCnt="0"/>
      <dgm:spPr/>
    </dgm:pt>
    <dgm:pt modelId="{DFE22C8D-04A5-40E2-8A15-F2FB0C25D4C2}" type="pres">
      <dgm:prSet presAssocID="{F1AC85E0-B146-4B09-8E3C-3A94EDB8CEA6}" presName="hierChild5" presStyleCnt="0"/>
      <dgm:spPr/>
    </dgm:pt>
    <dgm:pt modelId="{2C1EC1E3-6C31-497B-B2C0-908423D7C30F}" type="pres">
      <dgm:prSet presAssocID="{67DB5399-92A8-405C-8795-9D0207966A5D}" presName="Name37" presStyleLbl="parChTrans1D4" presStyleIdx="22" presStyleCnt="23"/>
      <dgm:spPr/>
    </dgm:pt>
    <dgm:pt modelId="{6DED5C08-AFE7-478D-AD69-5C2680F8924F}" type="pres">
      <dgm:prSet presAssocID="{8B17F87A-5163-427F-B289-F51D23571C40}" presName="hierRoot2" presStyleCnt="0">
        <dgm:presLayoutVars>
          <dgm:hierBranch val="init"/>
        </dgm:presLayoutVars>
      </dgm:prSet>
      <dgm:spPr/>
    </dgm:pt>
    <dgm:pt modelId="{5A78B534-CA1D-4AB6-919E-98309FE598E6}" type="pres">
      <dgm:prSet presAssocID="{8B17F87A-5163-427F-B289-F51D23571C40}" presName="rootComposite" presStyleCnt="0"/>
      <dgm:spPr/>
    </dgm:pt>
    <dgm:pt modelId="{925AFF53-80CA-4EF3-B620-450F60BBC6AE}" type="pres">
      <dgm:prSet presAssocID="{8B17F87A-5163-427F-B289-F51D23571C40}" presName="rootText" presStyleLbl="node4" presStyleIdx="22" presStyleCnt="23" custScaleX="247218" custScaleY="222980" custLinFactNeighborX="-29729" custLinFactNeighborY="-13947">
        <dgm:presLayoutVars>
          <dgm:chPref val="3"/>
        </dgm:presLayoutVars>
      </dgm:prSet>
      <dgm:spPr/>
    </dgm:pt>
    <dgm:pt modelId="{A782F595-4787-4D8B-BF6C-72FCC830ACC3}" type="pres">
      <dgm:prSet presAssocID="{8B17F87A-5163-427F-B289-F51D23571C40}" presName="rootConnector" presStyleLbl="node4" presStyleIdx="22" presStyleCnt="23"/>
      <dgm:spPr/>
    </dgm:pt>
    <dgm:pt modelId="{90132268-49C5-4D69-97CB-AED0F89CF9CF}" type="pres">
      <dgm:prSet presAssocID="{8B17F87A-5163-427F-B289-F51D23571C40}" presName="hierChild4" presStyleCnt="0"/>
      <dgm:spPr/>
    </dgm:pt>
    <dgm:pt modelId="{C1C32452-E704-49D0-917A-CCFE1BDB7F62}" type="pres">
      <dgm:prSet presAssocID="{8B17F87A-5163-427F-B289-F51D23571C40}" presName="hierChild5" presStyleCnt="0"/>
      <dgm:spPr/>
    </dgm:pt>
    <dgm:pt modelId="{41F21874-9D4B-4617-9770-A5234E8C805D}" type="pres">
      <dgm:prSet presAssocID="{A3EA67F6-418B-4F23-A87D-79A776D59CC7}" presName="hierChild5" presStyleCnt="0"/>
      <dgm:spPr/>
    </dgm:pt>
    <dgm:pt modelId="{F6AF0EEF-2F0E-4D03-AAF6-D64BD7A01678}" type="pres">
      <dgm:prSet presAssocID="{1C97AA97-7EA5-471B-95B1-97E650C6F324}" presName="hierChild5" presStyleCnt="0"/>
      <dgm:spPr/>
    </dgm:pt>
    <dgm:pt modelId="{A9CE3A11-8DB3-4DCB-A0DA-34A23422A729}" type="pres">
      <dgm:prSet presAssocID="{CB165148-5BF6-4A63-93C4-7240E03F027D}" presName="hierChild3" presStyleCnt="0"/>
      <dgm:spPr/>
    </dgm:pt>
  </dgm:ptLst>
  <dgm:cxnLst>
    <dgm:cxn modelId="{8C030900-3DA0-43BE-BC62-116C67C152CD}" type="presOf" srcId="{67DB5399-92A8-405C-8795-9D0207966A5D}" destId="{2C1EC1E3-6C31-497B-B2C0-908423D7C30F}" srcOrd="0" destOrd="0" presId="urn:microsoft.com/office/officeart/2005/8/layout/orgChart1"/>
    <dgm:cxn modelId="{D7A5CA00-AD5B-4A8A-8189-15E102BFC442}" type="presOf" srcId="{C9183F0C-7649-4CBA-97C3-7E462C05127A}" destId="{AE46EC41-4743-403E-A55B-C4707F9FEBA2}" srcOrd="1" destOrd="0" presId="urn:microsoft.com/office/officeart/2005/8/layout/orgChart1"/>
    <dgm:cxn modelId="{3C020403-6DE7-43EC-9490-056F217CE4C8}" srcId="{1C97AA97-7EA5-471B-95B1-97E650C6F324}" destId="{8947E0D6-8E29-4585-B2B2-64309D5041E9}" srcOrd="1" destOrd="0" parTransId="{3923460F-1E5D-4B03-BC84-3C840F30BE50}" sibTransId="{A87F3EFF-72F8-4B41-93AC-2970C30AF3A0}"/>
    <dgm:cxn modelId="{C82EE104-A0D9-4629-9ADC-D489BC7AE4D0}" srcId="{2792BD21-AAC5-4DC7-8514-56BC573F732C}" destId="{F61FA0A9-6220-4263-AA08-67F5E8C52899}" srcOrd="1" destOrd="0" parTransId="{59A2AB7B-8630-4509-BE20-6718788BA57E}" sibTransId="{3781BDC9-BE37-423E-869B-4B0CBB4A9782}"/>
    <dgm:cxn modelId="{7DCE3507-6ED0-461A-92DE-B4A3157179B5}" type="presOf" srcId="{6D19F0BA-7D5F-4E03-9304-97382CE2E5D8}" destId="{3B0650FB-6E04-44EC-B632-575B5545B574}" srcOrd="0" destOrd="0" presId="urn:microsoft.com/office/officeart/2005/8/layout/orgChart1"/>
    <dgm:cxn modelId="{22DF4908-298B-46E0-ABF8-F0EA494FBC07}" type="presOf" srcId="{6ED6BCAC-C566-4597-8DDC-2084209397A3}" destId="{843002EC-18AD-43C5-B356-557C1CD15DBA}" srcOrd="1" destOrd="0" presId="urn:microsoft.com/office/officeart/2005/8/layout/orgChart1"/>
    <dgm:cxn modelId="{A8DA0509-1858-45FD-8454-2F449131724C}" type="presOf" srcId="{A191E3D8-130C-451C-BAD4-943436F60AAB}" destId="{EB49B74E-7FD2-460E-A8A1-736671CD6DE3}" srcOrd="0" destOrd="0" presId="urn:microsoft.com/office/officeart/2005/8/layout/orgChart1"/>
    <dgm:cxn modelId="{BAADB60A-B37B-47C9-AD74-22411EF4F34B}" type="presOf" srcId="{1C71C107-E4DF-4429-B444-0786FDD94FA8}" destId="{F4EB602D-E776-42D3-A6D3-8A3743FF6F43}" srcOrd="0" destOrd="0" presId="urn:microsoft.com/office/officeart/2005/8/layout/orgChart1"/>
    <dgm:cxn modelId="{BD8DFD0C-7ADD-449A-B233-BCB579A59C18}" srcId="{A3EA67F6-418B-4F23-A87D-79A776D59CC7}" destId="{F1AC85E0-B146-4B09-8E3C-3A94EDB8CEA6}" srcOrd="4" destOrd="0" parTransId="{8D24DFB6-41F9-4933-8239-85C210910AE5}" sibTransId="{F2F4F401-A232-4B05-878C-28CE5449C2DF}"/>
    <dgm:cxn modelId="{2F75830E-5874-4AFA-A476-4D154F35DC58}" type="presOf" srcId="{8D24DFB6-41F9-4933-8239-85C210910AE5}" destId="{EE36E361-1039-438D-8EFF-F1EE6B0E7B2A}" srcOrd="0" destOrd="0" presId="urn:microsoft.com/office/officeart/2005/8/layout/orgChart1"/>
    <dgm:cxn modelId="{63C3071E-D7F8-4387-AA20-99159408E8B4}" type="presOf" srcId="{6ED6BCAC-C566-4597-8DDC-2084209397A3}" destId="{13D97E7C-7531-493C-8CE4-09290EF389B6}" srcOrd="0" destOrd="0" presId="urn:microsoft.com/office/officeart/2005/8/layout/orgChart1"/>
    <dgm:cxn modelId="{76B5351E-C3DC-4A39-91EF-4691725968A4}" srcId="{CE7C1E0B-20AE-4061-99E5-FBE3BDF5581A}" destId="{7A0390A3-9D66-4B3C-83FF-CB860E394F9B}" srcOrd="2" destOrd="0" parTransId="{ED5111D7-A46E-4F5C-A935-ABCEC9E447AF}" sibTransId="{A6EA7E29-0E29-49BB-9106-6B3F583B681A}"/>
    <dgm:cxn modelId="{E386391F-8724-4370-9646-3A9CFC01D67E}" srcId="{1C97AA97-7EA5-471B-95B1-97E650C6F324}" destId="{A3EA67F6-418B-4F23-A87D-79A776D59CC7}" srcOrd="2" destOrd="0" parTransId="{1C71C107-E4DF-4429-B444-0786FDD94FA8}" sibTransId="{E1AE7643-0FF1-470C-ABE3-F3B1B30EE83C}"/>
    <dgm:cxn modelId="{036E6F1F-9CD9-414E-B83C-5914360ABA26}" type="presOf" srcId="{D40AE4A0-3AAA-4D05-99A7-F7C31519930C}" destId="{262B9352-F126-4C46-A619-4D53AABBC61D}" srcOrd="1" destOrd="0" presId="urn:microsoft.com/office/officeart/2005/8/layout/orgChart1"/>
    <dgm:cxn modelId="{B6966922-DAEA-4968-B41A-7AE4F7D6EF60}" type="presOf" srcId="{B33F8C53-28D3-4532-A762-0853501417B6}" destId="{E9EDDFD6-1CA6-44C1-8376-66AC446697C2}" srcOrd="0" destOrd="0" presId="urn:microsoft.com/office/officeart/2005/8/layout/orgChart1"/>
    <dgm:cxn modelId="{E5200C25-EABE-4BD8-BA38-1D7E6BB4B50A}" type="presOf" srcId="{8B17F87A-5163-427F-B289-F51D23571C40}" destId="{925AFF53-80CA-4EF3-B620-450F60BBC6AE}" srcOrd="0" destOrd="0" presId="urn:microsoft.com/office/officeart/2005/8/layout/orgChart1"/>
    <dgm:cxn modelId="{B77A712B-15E1-49B7-B100-0C614CEDE9BD}" type="presOf" srcId="{3DC0FA5D-7A29-4E9C-B478-1DDB0B79D97A}" destId="{4E3B11B5-1C6C-4AAE-A569-C6CCA28720C7}" srcOrd="0" destOrd="0" presId="urn:microsoft.com/office/officeart/2005/8/layout/orgChart1"/>
    <dgm:cxn modelId="{2C1BD22E-AD89-442A-A5C7-43199A1AF60E}" type="presOf" srcId="{4922207B-E3D9-4C9E-97FD-973F8CB6E881}" destId="{F4A112AE-2BD0-495E-B4F9-31C380CF18E5}" srcOrd="0" destOrd="0" presId="urn:microsoft.com/office/officeart/2005/8/layout/orgChart1"/>
    <dgm:cxn modelId="{F9E4D42E-8FAD-4347-817A-E8091DE34AE4}" type="presOf" srcId="{6B8D1138-D499-4056-86C7-BF7915F9647F}" destId="{4B35774D-7780-4820-BCCE-564EE1AF5D16}" srcOrd="1" destOrd="0" presId="urn:microsoft.com/office/officeart/2005/8/layout/orgChart1"/>
    <dgm:cxn modelId="{E1347730-6F8A-4DC5-854B-330A7074AE6A}" srcId="{CE7C1E0B-20AE-4061-99E5-FBE3BDF5581A}" destId="{F7E33759-AB08-450F-85F7-501D7BAD5752}" srcOrd="5" destOrd="0" parTransId="{BECB257D-8E4A-4423-8A09-845D95A91857}" sibTransId="{2A27E2E2-1C7D-4554-9E2E-4DDA9CF1E33C}"/>
    <dgm:cxn modelId="{2E871437-4698-4231-9E78-E4508D7552D7}" type="presOf" srcId="{B629B40B-C17A-4EAC-B59B-E5D9911F9CA7}" destId="{561A6F45-6EFC-459D-949C-F334622F1B87}" srcOrd="0" destOrd="0" presId="urn:microsoft.com/office/officeart/2005/8/layout/orgChart1"/>
    <dgm:cxn modelId="{1060B73D-E6A7-49CE-8C00-3C960735E847}" type="presOf" srcId="{8BDF0B77-9DD1-4A06-8B0A-E32D96375B1E}" destId="{DF2C2DB9-89FF-4A4C-AE6B-939649855FA4}" srcOrd="1" destOrd="0" presId="urn:microsoft.com/office/officeart/2005/8/layout/orgChart1"/>
    <dgm:cxn modelId="{6556D83D-8FC0-4C1E-8B45-6E2E21E953F3}" type="presOf" srcId="{C9183F0C-7649-4CBA-97C3-7E462C05127A}" destId="{A42646CB-B0E8-4BB6-BBAE-E162FD7478B4}" srcOrd="0" destOrd="0" presId="urn:microsoft.com/office/officeart/2005/8/layout/orgChart1"/>
    <dgm:cxn modelId="{FF953B3F-868E-4EB8-B081-37C7E3D13D33}" type="presOf" srcId="{F7E33759-AB08-450F-85F7-501D7BAD5752}" destId="{54C9EC45-3DBC-489C-8E27-BF8660255D2D}" srcOrd="0" destOrd="0" presId="urn:microsoft.com/office/officeart/2005/8/layout/orgChart1"/>
    <dgm:cxn modelId="{CA808940-51E4-4B81-8C58-F6F35409506E}" type="presOf" srcId="{B629B40B-C17A-4EAC-B59B-E5D9911F9CA7}" destId="{444FD6B7-DE33-4CE7-9386-AAC5C8BF32C4}" srcOrd="1" destOrd="0" presId="urn:microsoft.com/office/officeart/2005/8/layout/orgChart1"/>
    <dgm:cxn modelId="{B45A1D5D-48E2-4888-B27B-DD0B4B6CCBBE}" srcId="{2792BD21-AAC5-4DC7-8514-56BC573F732C}" destId="{6DDF5E7E-784D-46C9-AF46-D5F3A17D5364}" srcOrd="3" destOrd="0" parTransId="{75218083-F8F1-4E16-B110-3EE625654741}" sibTransId="{116A7539-7E77-4268-A401-EFA2DD7B1DC6}"/>
    <dgm:cxn modelId="{2013595E-81E6-4CA1-8514-421D54EB63F2}" type="presOf" srcId="{CE7C1E0B-20AE-4061-99E5-FBE3BDF5581A}" destId="{99DF0269-13D1-43B1-A2B8-BDD10D2E1CB1}" srcOrd="0" destOrd="0" presId="urn:microsoft.com/office/officeart/2005/8/layout/orgChart1"/>
    <dgm:cxn modelId="{DC68595E-8880-4150-AB28-CDB770C5FC21}" type="presOf" srcId="{7A0390A3-9D66-4B3C-83FF-CB860E394F9B}" destId="{706F7966-E330-4739-9321-0364D219C1CF}" srcOrd="1" destOrd="0" presId="urn:microsoft.com/office/officeart/2005/8/layout/orgChart1"/>
    <dgm:cxn modelId="{52E9D660-E24F-4DCC-96A5-668DA0C047D7}" type="presOf" srcId="{CE7C1E0B-20AE-4061-99E5-FBE3BDF5581A}" destId="{63DDEC8A-930F-4914-BA99-E3B2A784153D}" srcOrd="1" destOrd="0" presId="urn:microsoft.com/office/officeart/2005/8/layout/orgChart1"/>
    <dgm:cxn modelId="{FCEE3C61-0A99-4A62-909B-361ACF5C7EBB}" type="presOf" srcId="{5623D584-7B81-45CF-9E55-D68F9CFF489A}" destId="{DE551D94-515A-4F7C-9E2F-3FE4ACE7C3D4}" srcOrd="0" destOrd="0" presId="urn:microsoft.com/office/officeart/2005/8/layout/orgChart1"/>
    <dgm:cxn modelId="{683CAB61-7133-4E24-95D3-7252CBE23981}" type="presOf" srcId="{17E6B034-418D-4403-BDA5-3E067C2A6DC7}" destId="{A4A8687D-12D3-4C21-BA5A-69E914E1EBDC}" srcOrd="0" destOrd="0" presId="urn:microsoft.com/office/officeart/2005/8/layout/orgChart1"/>
    <dgm:cxn modelId="{08CFC161-2818-4F6F-8333-E95132E53B7B}" type="presOf" srcId="{1F7F271D-5F7C-4DCD-BBDE-7D21F03209DD}" destId="{215B87C8-4902-47C3-AB8B-469E57FCFE44}" srcOrd="0" destOrd="0" presId="urn:microsoft.com/office/officeart/2005/8/layout/orgChart1"/>
    <dgm:cxn modelId="{34CBB262-560F-462E-9E17-C6285030E455}" type="presOf" srcId="{CF50F48F-B7BB-403C-B22A-39C751DB4DE0}" destId="{54981E28-CBA8-44DB-80C3-A6C384E4FC51}" srcOrd="1" destOrd="0" presId="urn:microsoft.com/office/officeart/2005/8/layout/orgChart1"/>
    <dgm:cxn modelId="{86D6F762-39E1-4A7E-8220-EEF184AD812C}" type="presOf" srcId="{F61FA0A9-6220-4263-AA08-67F5E8C52899}" destId="{968058AD-6832-4DC1-BC95-E39144234DF8}" srcOrd="1" destOrd="0" presId="urn:microsoft.com/office/officeart/2005/8/layout/orgChart1"/>
    <dgm:cxn modelId="{48BC5A64-E097-45D0-B1BD-23E213E8CA25}" type="presOf" srcId="{CF50F48F-B7BB-403C-B22A-39C751DB4DE0}" destId="{352B7EDC-65AE-49EB-A6FD-81DCA797E39A}" srcOrd="0" destOrd="0" presId="urn:microsoft.com/office/officeart/2005/8/layout/orgChart1"/>
    <dgm:cxn modelId="{25C95E65-ABB8-426D-8865-8825B6058A3F}" srcId="{A3EA67F6-418B-4F23-A87D-79A776D59CC7}" destId="{346710C0-1412-4CF5-BC80-CF3580776501}" srcOrd="2" destOrd="0" parTransId="{1E072B72-C6BA-4478-A76B-E7A6D9BF0C85}" sibTransId="{1B322B0D-9A11-4333-B625-80E39F0CC3F3}"/>
    <dgm:cxn modelId="{36B78965-B397-4FBE-9E9A-3BBADF44AF2A}" type="presOf" srcId="{96344789-17A7-4C9C-83E2-B96D98ADC68F}" destId="{4628106B-4898-498E-ACB3-3511FA73093F}" srcOrd="0" destOrd="0" presId="urn:microsoft.com/office/officeart/2005/8/layout/orgChart1"/>
    <dgm:cxn modelId="{7C7F1D46-B167-4CB3-882F-74F9FAC28749}" type="presOf" srcId="{682542BA-590E-484D-A6F9-4753D91A2284}" destId="{59848149-049B-4432-81B6-56EFAB8506ED}" srcOrd="1" destOrd="0" presId="urn:microsoft.com/office/officeart/2005/8/layout/orgChart1"/>
    <dgm:cxn modelId="{32F89046-103C-4E6D-A186-AE071B870F74}" type="presOf" srcId="{F8AA064A-AC18-4C8A-AE32-975698833A24}" destId="{30A45ED6-9E41-4847-93CC-1305468B850D}" srcOrd="0" destOrd="0" presId="urn:microsoft.com/office/officeart/2005/8/layout/orgChart1"/>
    <dgm:cxn modelId="{FC6D0C47-B24F-4AC1-B15F-98CEC0176994}" type="presOf" srcId="{C42455ED-E817-418D-945E-CCDD55C0278D}" destId="{7DCD18CB-F36D-462E-99D7-501D55FD1690}" srcOrd="0" destOrd="0" presId="urn:microsoft.com/office/officeart/2005/8/layout/orgChart1"/>
    <dgm:cxn modelId="{0F09FB69-5716-45B7-9885-28AAC1674CD8}" type="presOf" srcId="{F62BF09A-DF75-4999-9295-5C11B69CD467}" destId="{45D0A7F4-75F4-49EE-B7D0-09E7D649A9D7}" srcOrd="1" destOrd="0" presId="urn:microsoft.com/office/officeart/2005/8/layout/orgChart1"/>
    <dgm:cxn modelId="{4CD5BD4A-535E-4F3A-A94C-F65764A69A4F}" type="presOf" srcId="{6B8D1138-D499-4056-86C7-BF7915F9647F}" destId="{A11F76B6-123D-45BA-9E77-5F708032934F}" srcOrd="0" destOrd="0" presId="urn:microsoft.com/office/officeart/2005/8/layout/orgChart1"/>
    <dgm:cxn modelId="{181BDC6B-4DEC-4908-AAC3-5C0C57455DDF}" type="presOf" srcId="{75218083-F8F1-4E16-B110-3EE625654741}" destId="{17DA0876-FBD7-45D3-90E4-20CBB100787D}" srcOrd="0" destOrd="0" presId="urn:microsoft.com/office/officeart/2005/8/layout/orgChart1"/>
    <dgm:cxn modelId="{4F633470-A7D4-4688-B6AE-1CC9F2E5F6AD}" type="presOf" srcId="{2792BD21-AAC5-4DC7-8514-56BC573F732C}" destId="{C8046A26-27C5-41F6-9833-357A36D775BD}" srcOrd="1" destOrd="0" presId="urn:microsoft.com/office/officeart/2005/8/layout/orgChart1"/>
    <dgm:cxn modelId="{A66C0A53-365D-4DA4-A1DE-FC831A30D607}" type="presOf" srcId="{3923460F-1E5D-4B03-BC84-3C840F30BE50}" destId="{6295542A-6A31-472C-889E-0411FD12764E}" srcOrd="0" destOrd="0" presId="urn:microsoft.com/office/officeart/2005/8/layout/orgChart1"/>
    <dgm:cxn modelId="{3F4A6754-471F-4ADF-853A-AEDC5825C5E5}" type="presOf" srcId="{1C97AA97-7EA5-471B-95B1-97E650C6F324}" destId="{278A08EB-4DCB-4B14-B814-429799919CB5}" srcOrd="1" destOrd="0" presId="urn:microsoft.com/office/officeart/2005/8/layout/orgChart1"/>
    <dgm:cxn modelId="{E5A59974-13E3-4682-B59B-7A99B148E1F8}" type="presOf" srcId="{FD0CE115-10FE-485A-9EBB-6D5A7FFCFBA9}" destId="{D2D13E26-D826-4883-A2FD-CE66402B4C53}" srcOrd="0" destOrd="0" presId="urn:microsoft.com/office/officeart/2005/8/layout/orgChart1"/>
    <dgm:cxn modelId="{4D082355-8C29-4CBF-B14B-E0029F94F463}" type="presOf" srcId="{CB165148-5BF6-4A63-93C4-7240E03F027D}" destId="{FA464BBD-B6F8-4145-9C00-006FC15943E0}" srcOrd="0" destOrd="0" presId="urn:microsoft.com/office/officeart/2005/8/layout/orgChart1"/>
    <dgm:cxn modelId="{A4952F76-4B11-4C56-855B-21DC1B9FD0D7}" srcId="{F62BF09A-DF75-4999-9295-5C11B69CD467}" destId="{17E6B034-418D-4403-BDA5-3E067C2A6DC7}" srcOrd="2" destOrd="0" parTransId="{6FE57186-A4A3-4960-A508-1298F17B7A92}" sibTransId="{B7572EAF-6D6E-4FD0-A5B3-FE9A6EF07F72}"/>
    <dgm:cxn modelId="{D1871457-7B66-40BD-8710-B9927C9962B4}" type="presOf" srcId="{6761663E-0875-4E27-A780-5AFAB1634509}" destId="{AA7F4B2E-BEA6-4895-82B5-DB706C244E1F}" srcOrd="1" destOrd="0" presId="urn:microsoft.com/office/officeart/2005/8/layout/orgChart1"/>
    <dgm:cxn modelId="{FB51207A-C46F-4DD6-B2CB-2D92BF75D464}" type="presOf" srcId="{6DDF5E7E-784D-46C9-AF46-D5F3A17D5364}" destId="{12C225EF-0CC9-4B84-BAC0-A97C6FA1447E}" srcOrd="1" destOrd="0" presId="urn:microsoft.com/office/officeart/2005/8/layout/orgChart1"/>
    <dgm:cxn modelId="{CFA9317B-C09B-49B8-B133-3F561D5CA6F8}" srcId="{2792BD21-AAC5-4DC7-8514-56BC573F732C}" destId="{D40AE4A0-3AAA-4D05-99A7-F7C31519930C}" srcOrd="2" destOrd="0" parTransId="{20DE32FF-54D2-4CE9-8BD0-63579B12DF57}" sibTransId="{AF5CF216-8939-46FE-B958-F56D361C169A}"/>
    <dgm:cxn modelId="{88B0F87C-013C-4D14-8725-36C7EB84DD26}" type="presOf" srcId="{AF5EE463-A5ED-4824-A092-A5D94E690CD0}" destId="{E37194B0-C3A9-449A-9098-88729590A4EC}" srcOrd="1" destOrd="0" presId="urn:microsoft.com/office/officeart/2005/8/layout/orgChart1"/>
    <dgm:cxn modelId="{9D35077E-1053-497C-8281-9D85DB406648}" type="presOf" srcId="{5F93B434-F68D-4A6D-A345-FA8521C11FE2}" destId="{99C17E94-EE94-491C-AF12-C6421D6776A2}" srcOrd="0" destOrd="0" presId="urn:microsoft.com/office/officeart/2005/8/layout/orgChart1"/>
    <dgm:cxn modelId="{E1B3AA7E-9366-405D-A141-42B07FB939AE}" srcId="{C7DF33F3-1889-4722-B558-96B6DE98491D}" destId="{CB165148-5BF6-4A63-93C4-7240E03F027D}" srcOrd="0" destOrd="0" parTransId="{A71BCB51-14DF-4C6C-964F-177B597F9131}" sibTransId="{B097B47F-CF4D-420B-A1D6-B554168BB9FC}"/>
    <dgm:cxn modelId="{F4F3BD7E-B2A1-4D04-81BC-52AF6E6E5F00}" srcId="{CE7C1E0B-20AE-4061-99E5-FBE3BDF5581A}" destId="{C9183F0C-7649-4CBA-97C3-7E462C05127A}" srcOrd="4" destOrd="0" parTransId="{96344789-17A7-4C9C-83E2-B96D98ADC68F}" sibTransId="{E8519AE4-1E88-4C63-B5F8-AE2B59651331}"/>
    <dgm:cxn modelId="{AF0FFC81-3652-4BE3-B7FD-DED8D0263982}" type="presOf" srcId="{CB165148-5BF6-4A63-93C4-7240E03F027D}" destId="{FDA2B14B-F2AE-427A-962C-133C30E9B2D2}" srcOrd="1" destOrd="0" presId="urn:microsoft.com/office/officeart/2005/8/layout/orgChart1"/>
    <dgm:cxn modelId="{75AFB682-B422-43DB-B66F-12E7C83256AC}" type="presOf" srcId="{7A0390A3-9D66-4B3C-83FF-CB860E394F9B}" destId="{03BC33CF-1051-4C36-AECA-0370D0D83E0C}" srcOrd="0" destOrd="0" presId="urn:microsoft.com/office/officeart/2005/8/layout/orgChart1"/>
    <dgm:cxn modelId="{A6F18686-52DB-4012-8D97-B31721AC5453}" type="presOf" srcId="{AF5EE463-A5ED-4824-A092-A5D94E690CD0}" destId="{C2D20BAC-1EDD-4C70-A6BB-B3F8917A581C}" srcOrd="0" destOrd="0" presId="urn:microsoft.com/office/officeart/2005/8/layout/orgChart1"/>
    <dgm:cxn modelId="{8FA1C086-9E00-49DB-BE78-C3B4F05189B5}" type="presOf" srcId="{8947E0D6-8E29-4585-B2B2-64309D5041E9}" destId="{E0642E34-9CE9-406F-81BD-9EC2549FF197}" srcOrd="0" destOrd="0" presId="urn:microsoft.com/office/officeart/2005/8/layout/orgChart1"/>
    <dgm:cxn modelId="{562D9687-3555-4B61-959F-E46850146C2C}" type="presOf" srcId="{1E072B72-C6BA-4478-A76B-E7A6D9BF0C85}" destId="{78247235-8309-474F-AEC3-8720635E9423}" srcOrd="0" destOrd="0" presId="urn:microsoft.com/office/officeart/2005/8/layout/orgChart1"/>
    <dgm:cxn modelId="{8BC0AE87-1C58-44A7-89D6-34A7C1A5F013}" type="presOf" srcId="{F62BF09A-DF75-4999-9295-5C11B69CD467}" destId="{1D85C5CE-E951-48D7-8D08-94BD699B52DD}" srcOrd="0" destOrd="0" presId="urn:microsoft.com/office/officeart/2005/8/layout/orgChart1"/>
    <dgm:cxn modelId="{4A64888A-29E4-4491-A749-969CA75031CA}" type="presOf" srcId="{81CDFE5E-C947-4188-9E5E-C0AA33547780}" destId="{8D906D94-9799-43CB-ADC5-12F3A5708E7D}" srcOrd="0" destOrd="0" presId="urn:microsoft.com/office/officeart/2005/8/layout/orgChart1"/>
    <dgm:cxn modelId="{4C43FD8B-DDA3-4484-B4BA-9B7A6D658176}" type="presOf" srcId="{F1AC85E0-B146-4B09-8E3C-3A94EDB8CEA6}" destId="{6830DBEA-B00C-4A38-8536-5FC387BCC955}" srcOrd="0" destOrd="0" presId="urn:microsoft.com/office/officeart/2005/8/layout/orgChart1"/>
    <dgm:cxn modelId="{CAAC3390-1E7C-4ABC-BC4E-51A37443A6E9}" type="presOf" srcId="{2C262D12-3ACC-426F-A045-73A87A05D5EA}" destId="{EF22F562-3881-4912-A249-BFD1A0AF85C0}" srcOrd="0" destOrd="0" presId="urn:microsoft.com/office/officeart/2005/8/layout/orgChart1"/>
    <dgm:cxn modelId="{08520394-55B6-4172-9391-65F9DEAE92D1}" type="presOf" srcId="{6761663E-0875-4E27-A780-5AFAB1634509}" destId="{ADDE21BF-556E-4F1A-88BD-2EBCFE7AAED9}" srcOrd="0" destOrd="0" presId="urn:microsoft.com/office/officeart/2005/8/layout/orgChart1"/>
    <dgm:cxn modelId="{33B16C9A-4EDF-491E-B7A5-C2ECE1C94072}" type="presOf" srcId="{A3EA67F6-418B-4F23-A87D-79A776D59CC7}" destId="{79B3D5BA-6B90-4552-A0B1-092942A40830}" srcOrd="0" destOrd="0" presId="urn:microsoft.com/office/officeart/2005/8/layout/orgChart1"/>
    <dgm:cxn modelId="{8015559B-C6F9-4B04-950E-241E3892EA5D}" srcId="{A3EA67F6-418B-4F23-A87D-79A776D59CC7}" destId="{B33F8C53-28D3-4532-A762-0853501417B6}" srcOrd="3" destOrd="0" parTransId="{81CDFE5E-C947-4188-9E5E-C0AA33547780}" sibTransId="{7EB7C443-16A9-4C26-9592-CBC1A7F7E002}"/>
    <dgm:cxn modelId="{A006499C-6209-4DEC-B132-23D4FAC5FFB8}" type="presOf" srcId="{F1AC85E0-B146-4B09-8E3C-3A94EDB8CEA6}" destId="{4692AA1D-AA12-454A-86DA-B01C0B8676D1}" srcOrd="1" destOrd="0" presId="urn:microsoft.com/office/officeart/2005/8/layout/orgChart1"/>
    <dgm:cxn modelId="{2923969C-3741-42EF-9948-AFCE2DDD7067}" srcId="{2792BD21-AAC5-4DC7-8514-56BC573F732C}" destId="{B629B40B-C17A-4EAC-B59B-E5D9911F9CA7}" srcOrd="4" destOrd="0" parTransId="{5F93B434-F68D-4A6D-A345-FA8521C11FE2}" sibTransId="{96187FB6-B71F-4FA8-81F1-06CDC468A475}"/>
    <dgm:cxn modelId="{5D104C9F-A730-46CB-B0B8-8E215EFB9022}" type="presOf" srcId="{986A9FC2-EAD3-4CE5-A931-4412BF50443B}" destId="{F754F829-29D8-491E-A3DA-1FE65D6B14FC}" srcOrd="1" destOrd="0" presId="urn:microsoft.com/office/officeart/2005/8/layout/orgChart1"/>
    <dgm:cxn modelId="{56E551A0-4262-4930-8B20-C0B82550C53F}" type="presOf" srcId="{2792BD21-AAC5-4DC7-8514-56BC573F732C}" destId="{34EF90F1-BD74-4EAE-9527-FCA8D1B5C0DE}" srcOrd="0" destOrd="0" presId="urn:microsoft.com/office/officeart/2005/8/layout/orgChart1"/>
    <dgm:cxn modelId="{83C5DBA0-BD89-46E0-993C-58DD9CC1753C}" type="presOf" srcId="{D40AE4A0-3AAA-4D05-99A7-F7C31519930C}" destId="{ECF30D6C-E516-44B5-8B8D-C3285881D3AA}" srcOrd="0" destOrd="0" presId="urn:microsoft.com/office/officeart/2005/8/layout/orgChart1"/>
    <dgm:cxn modelId="{8211D4A3-3766-415A-9227-D103CEDAAD15}" type="presOf" srcId="{C7DF33F3-1889-4722-B558-96B6DE98491D}" destId="{EEFC9246-7D57-4B09-9691-588C5BB0002E}" srcOrd="0" destOrd="0" presId="urn:microsoft.com/office/officeart/2005/8/layout/orgChart1"/>
    <dgm:cxn modelId="{41A9E2A8-6EEA-4876-9D21-90031BD40A70}" type="presOf" srcId="{B87246B1-24A9-4BAF-B03D-FAF2461565F8}" destId="{32A63AC1-6117-4F61-A0A6-0ADA8BE1DCAC}" srcOrd="0" destOrd="0" presId="urn:microsoft.com/office/officeart/2005/8/layout/orgChart1"/>
    <dgm:cxn modelId="{6267E9A8-48C4-4409-A999-96CE833E04E5}" type="presOf" srcId="{17E6B034-418D-4403-BDA5-3E067C2A6DC7}" destId="{342677F9-2090-4EC5-B66D-758DB03BC4C5}" srcOrd="1" destOrd="0" presId="urn:microsoft.com/office/officeart/2005/8/layout/orgChart1"/>
    <dgm:cxn modelId="{652980AB-ED37-472A-A08A-C22111D6B069}" type="presOf" srcId="{ED5111D7-A46E-4F5C-A935-ABCEC9E447AF}" destId="{7BDBC951-2CAA-4783-8A04-7250702B4BE6}" srcOrd="0" destOrd="0" presId="urn:microsoft.com/office/officeart/2005/8/layout/orgChart1"/>
    <dgm:cxn modelId="{A5D23EB1-D077-4205-8994-D63855391967}" srcId="{CB165148-5BF6-4A63-93C4-7240E03F027D}" destId="{1C97AA97-7EA5-471B-95B1-97E650C6F324}" srcOrd="0" destOrd="0" parTransId="{A191E3D8-130C-451C-BAD4-943436F60AAB}" sibTransId="{F64BACFE-3024-4AAA-9349-812681E6906C}"/>
    <dgm:cxn modelId="{194383B3-BF5F-43B8-8109-982197BD791B}" srcId="{8947E0D6-8E29-4585-B2B2-64309D5041E9}" destId="{CE7C1E0B-20AE-4061-99E5-FBE3BDF5581A}" srcOrd="0" destOrd="0" parTransId="{2C262D12-3ACC-426F-A045-73A87A05D5EA}" sibTransId="{97DBF4A0-BC42-486F-8AFA-B7B550DF3E03}"/>
    <dgm:cxn modelId="{54510AB4-2893-4AC2-A6DA-CF77FA24F13E}" type="presOf" srcId="{6DDF5E7E-784D-46C9-AF46-D5F3A17D5364}" destId="{FB6CE35E-3836-413B-AFC6-521F4355047B}" srcOrd="0" destOrd="0" presId="urn:microsoft.com/office/officeart/2005/8/layout/orgChart1"/>
    <dgm:cxn modelId="{6C9435BF-6256-4DC5-B746-A7698C50E4E6}" srcId="{CE7C1E0B-20AE-4061-99E5-FBE3BDF5581A}" destId="{986A9FC2-EAD3-4CE5-A931-4412BF50443B}" srcOrd="3" destOrd="0" parTransId="{B87246B1-24A9-4BAF-B03D-FAF2461565F8}" sibTransId="{8C0D37EE-E437-48DF-A33E-D963D04BC24E}"/>
    <dgm:cxn modelId="{18031EC1-C1C7-4DE7-88D5-235A32E02BEC}" srcId="{CE7C1E0B-20AE-4061-99E5-FBE3BDF5581A}" destId="{682542BA-590E-484D-A6F9-4753D91A2284}" srcOrd="1" destOrd="0" parTransId="{9B40879D-5DBF-4776-AC3F-0F69812B37DB}" sibTransId="{E501D285-6064-4166-B9E4-A8C469377D5E}"/>
    <dgm:cxn modelId="{6546FCC1-7DEA-4E0A-B71D-68DBEE92AD54}" srcId="{F62BF09A-DF75-4999-9295-5C11B69CD467}" destId="{AF5EE463-A5ED-4824-A092-A5D94E690CD0}" srcOrd="0" destOrd="0" parTransId="{5623D584-7B81-45CF-9E55-D68F9CFF489A}" sibTransId="{26536700-D664-4FE8-A990-2F2549023C1E}"/>
    <dgm:cxn modelId="{D14724C2-5924-4B0B-A232-00DD206A470E}" type="presOf" srcId="{BECB257D-8E4A-4423-8A09-845D95A91857}" destId="{4B6A7B19-689E-4B15-A9E9-7A9283D15444}" srcOrd="0" destOrd="0" presId="urn:microsoft.com/office/officeart/2005/8/layout/orgChart1"/>
    <dgm:cxn modelId="{FD443DC3-8E68-48CE-A60A-FDE711D38943}" type="presOf" srcId="{1C97AA97-7EA5-471B-95B1-97E650C6F324}" destId="{4122E936-C2A2-4036-8E54-206732487EA8}" srcOrd="0" destOrd="0" presId="urn:microsoft.com/office/officeart/2005/8/layout/orgChart1"/>
    <dgm:cxn modelId="{529C01C4-3725-4D03-B2C2-8B8E38B47B30}" srcId="{8947E0D6-8E29-4585-B2B2-64309D5041E9}" destId="{F62BF09A-DF75-4999-9295-5C11B69CD467}" srcOrd="1" destOrd="0" parTransId="{A0ED233D-A438-4242-8272-80AD82ED2685}" sibTransId="{0F02E629-3C39-423F-A156-BBB2B8C909E6}"/>
    <dgm:cxn modelId="{13E2E3C4-ADA6-400A-8F29-923540682192}" type="presOf" srcId="{682542BA-590E-484D-A6F9-4753D91A2284}" destId="{16285ACB-9556-42CF-86C2-2A641D328B4D}" srcOrd="0" destOrd="0" presId="urn:microsoft.com/office/officeart/2005/8/layout/orgChart1"/>
    <dgm:cxn modelId="{C0B5E9C5-95D7-4495-9DD2-2DCF04903A30}" type="presOf" srcId="{8BDF0B77-9DD1-4A06-8B0A-E32D96375B1E}" destId="{8D0ACDBD-DAE6-43F0-B7E8-CDCAA1BC9AFD}" srcOrd="0" destOrd="0" presId="urn:microsoft.com/office/officeart/2005/8/layout/orgChart1"/>
    <dgm:cxn modelId="{875058CA-1D36-4E13-8060-669539B4EE4E}" type="presOf" srcId="{2E518784-B93A-4989-8574-33566078200F}" destId="{783C0C24-0B35-4C2A-BB67-76B64D125A63}" srcOrd="0" destOrd="0" presId="urn:microsoft.com/office/officeart/2005/8/layout/orgChart1"/>
    <dgm:cxn modelId="{AFC60BCC-C633-48A9-B208-EDC2BA1207BD}" srcId="{F62BF09A-DF75-4999-9295-5C11B69CD467}" destId="{8BDF0B77-9DD1-4A06-8B0A-E32D96375B1E}" srcOrd="1" destOrd="0" parTransId="{C42455ED-E817-418D-945E-CCDD55C0278D}" sibTransId="{EDD13952-E1F9-469D-BC85-288762633AC6}"/>
    <dgm:cxn modelId="{C38B2BCC-6C1D-4A80-A709-32E75CBFBA98}" type="presOf" srcId="{986A9FC2-EAD3-4CE5-A931-4412BF50443B}" destId="{357A19F3-95EB-4678-B336-376D19C43BAF}" srcOrd="0" destOrd="0" presId="urn:microsoft.com/office/officeart/2005/8/layout/orgChart1"/>
    <dgm:cxn modelId="{F3CC51CE-FEB7-4EC1-A7FF-E8CE046F721F}" type="presOf" srcId="{F61FA0A9-6220-4263-AA08-67F5E8C52899}" destId="{092E42F3-2386-48FF-9F8C-62102CB1EBE8}" srcOrd="0" destOrd="0" presId="urn:microsoft.com/office/officeart/2005/8/layout/orgChart1"/>
    <dgm:cxn modelId="{761903D1-EE73-49F0-888C-EA3CB3FA7C40}" type="presOf" srcId="{6D19F0BA-7D5F-4E03-9304-97382CE2E5D8}" destId="{B4630598-4C5D-4D17-963C-39638040484D}" srcOrd="1" destOrd="0" presId="urn:microsoft.com/office/officeart/2005/8/layout/orgChart1"/>
    <dgm:cxn modelId="{38897FD4-4D99-4387-B26B-16A9AF5971EC}" type="presOf" srcId="{59A2AB7B-8630-4509-BE20-6718788BA57E}" destId="{681FEDB9-AE82-4B91-B179-CC32E7E8DF6C}" srcOrd="0" destOrd="0" presId="urn:microsoft.com/office/officeart/2005/8/layout/orgChart1"/>
    <dgm:cxn modelId="{2CA76FD5-1E70-4D5F-A5CE-C316228C3CC0}" srcId="{A3EA67F6-418B-4F23-A87D-79A776D59CC7}" destId="{8B17F87A-5163-427F-B289-F51D23571C40}" srcOrd="5" destOrd="0" parTransId="{67DB5399-92A8-405C-8795-9D0207966A5D}" sibTransId="{63A59A8D-49CD-499C-A242-5856855B53B0}"/>
    <dgm:cxn modelId="{4F92FED5-115E-4510-B2AB-BCD8604A54D2}" srcId="{A3EA67F6-418B-4F23-A87D-79A776D59CC7}" destId="{6B8D1138-D499-4056-86C7-BF7915F9647F}" srcOrd="0" destOrd="0" parTransId="{FD0CE115-10FE-485A-9EBB-6D5A7FFCFBA9}" sibTransId="{0AAF7391-B497-47D1-BCB8-95C11AF43460}"/>
    <dgm:cxn modelId="{38B185D8-9AAF-4E3B-BC91-092AC639FB00}" type="presOf" srcId="{20DE32FF-54D2-4CE9-8BD0-63579B12DF57}" destId="{A29C3C1F-0159-4B0A-939C-5B7BD5AE08F5}" srcOrd="0" destOrd="0" presId="urn:microsoft.com/office/officeart/2005/8/layout/orgChart1"/>
    <dgm:cxn modelId="{2D95E1E3-898C-4203-A67A-EDA0239D92AF}" type="presOf" srcId="{A3EA67F6-418B-4F23-A87D-79A776D59CC7}" destId="{FD8092F6-092F-431F-A125-92F87901067B}" srcOrd="1" destOrd="0" presId="urn:microsoft.com/office/officeart/2005/8/layout/orgChart1"/>
    <dgm:cxn modelId="{3C8E8BE4-4957-4197-BA89-8E0D467C97E3}" type="presOf" srcId="{346710C0-1412-4CF5-BC80-CF3580776501}" destId="{124DDDD7-056B-4662-A302-EC190BE56650}" srcOrd="1" destOrd="0" presId="urn:microsoft.com/office/officeart/2005/8/layout/orgChart1"/>
    <dgm:cxn modelId="{00D9A6E4-0B32-48E5-A2EE-47942B21FFB7}" type="presOf" srcId="{346710C0-1412-4CF5-BC80-CF3580776501}" destId="{5521541A-D7EC-46C2-9280-90F3CEFFE9F0}" srcOrd="0" destOrd="0" presId="urn:microsoft.com/office/officeart/2005/8/layout/orgChart1"/>
    <dgm:cxn modelId="{FFE739E5-1C3B-4063-A794-FA530FC88A76}" type="presOf" srcId="{9B40879D-5DBF-4776-AC3F-0F69812B37DB}" destId="{4C7E87A8-6886-44D2-89E2-735059A62F05}" srcOrd="0" destOrd="0" presId="urn:microsoft.com/office/officeart/2005/8/layout/orgChart1"/>
    <dgm:cxn modelId="{8995BEE5-E064-46B3-8DBE-24D829D7C15D}" srcId="{CE7C1E0B-20AE-4061-99E5-FBE3BDF5581A}" destId="{6ED6BCAC-C566-4597-8DDC-2084209397A3}" srcOrd="0" destOrd="0" parTransId="{2E518784-B93A-4989-8574-33566078200F}" sibTransId="{D2CC74F3-F2B5-4EF7-A645-04732F95F13A}"/>
    <dgm:cxn modelId="{1191DEE5-0E3F-4EAD-B070-03C18561B378}" type="presOf" srcId="{A0ED233D-A438-4242-8272-80AD82ED2685}" destId="{7A8BDA99-2B76-4C9A-9378-99B145075BE8}" srcOrd="0" destOrd="0" presId="urn:microsoft.com/office/officeart/2005/8/layout/orgChart1"/>
    <dgm:cxn modelId="{3CC963E6-169F-451A-8D40-0DA4C6B05022}" type="presOf" srcId="{F7E33759-AB08-450F-85F7-501D7BAD5752}" destId="{4C6F1B72-8044-4C74-B986-BD2F6E90A0E7}" srcOrd="1" destOrd="0" presId="urn:microsoft.com/office/officeart/2005/8/layout/orgChart1"/>
    <dgm:cxn modelId="{84C624E9-9C94-414C-B32C-5B7FA8F9F16C}" srcId="{2792BD21-AAC5-4DC7-8514-56BC573F732C}" destId="{CF50F48F-B7BB-403C-B22A-39C751DB4DE0}" srcOrd="0" destOrd="0" parTransId="{F8AA064A-AC18-4C8A-AE32-975698833A24}" sibTransId="{8632FC8F-26AF-4C33-98FD-153F8020F16E}"/>
    <dgm:cxn modelId="{04944FE9-C8C2-4DEB-B7E5-CAC002CC0509}" type="presOf" srcId="{6FE57186-A4A3-4960-A508-1298F17B7A92}" destId="{1703F450-99E2-4289-8DEE-9B0EB5448C04}" srcOrd="0" destOrd="0" presId="urn:microsoft.com/office/officeart/2005/8/layout/orgChart1"/>
    <dgm:cxn modelId="{F18475ED-0921-4DB3-8EE9-0A6AAA9E39A1}" type="presOf" srcId="{8947E0D6-8E29-4585-B2B2-64309D5041E9}" destId="{FF0D2295-21CC-49FD-82B5-A5AB9441A799}" srcOrd="1" destOrd="0" presId="urn:microsoft.com/office/officeart/2005/8/layout/orgChart1"/>
    <dgm:cxn modelId="{DB637EEF-BB53-43BC-BD5E-35FC7891583D}" type="presOf" srcId="{8B17F87A-5163-427F-B289-F51D23571C40}" destId="{A782F595-4787-4D8B-BF6C-72FCC830ACC3}" srcOrd="1" destOrd="0" presId="urn:microsoft.com/office/officeart/2005/8/layout/orgChart1"/>
    <dgm:cxn modelId="{D39429F5-09F6-4C6C-8793-D4214121A5FC}" srcId="{2792BD21-AAC5-4DC7-8514-56BC573F732C}" destId="{6D19F0BA-7D5F-4E03-9304-97382CE2E5D8}" srcOrd="5" destOrd="0" parTransId="{4922207B-E3D9-4C9E-97FD-973F8CB6E881}" sibTransId="{FC87091C-807E-4448-96E4-21D5C10165E9}"/>
    <dgm:cxn modelId="{4A95FFF9-C758-498D-AE69-92B176AF60F7}" srcId="{1C97AA97-7EA5-471B-95B1-97E650C6F324}" destId="{2792BD21-AAC5-4DC7-8514-56BC573F732C}" srcOrd="0" destOrd="0" parTransId="{3DC0FA5D-7A29-4E9C-B478-1DDB0B79D97A}" sibTransId="{00BF0660-9A5B-4A02-B13B-E20815B54549}"/>
    <dgm:cxn modelId="{7831B9FC-C9D2-4C6A-9D0A-4822ED664412}" srcId="{A3EA67F6-418B-4F23-A87D-79A776D59CC7}" destId="{6761663E-0875-4E27-A780-5AFAB1634509}" srcOrd="1" destOrd="0" parTransId="{1F7F271D-5F7C-4DCD-BBDE-7D21F03209DD}" sibTransId="{A61B96BB-5D8D-44D6-A8C4-730995BB34B9}"/>
    <dgm:cxn modelId="{886312FF-D81C-4214-AE96-0826B2D310F7}" type="presOf" srcId="{B33F8C53-28D3-4532-A762-0853501417B6}" destId="{B3A145E9-5CB1-4D38-882C-792A6E48EEA8}" srcOrd="1" destOrd="0" presId="urn:microsoft.com/office/officeart/2005/8/layout/orgChart1"/>
    <dgm:cxn modelId="{BB1E59D9-5FE5-4506-8D04-BBD11BF0B6EF}" type="presParOf" srcId="{EEFC9246-7D57-4B09-9691-588C5BB0002E}" destId="{83B14A27-09DD-4C7A-A4B0-24B3D0FC37E7}" srcOrd="0" destOrd="0" presId="urn:microsoft.com/office/officeart/2005/8/layout/orgChart1"/>
    <dgm:cxn modelId="{81443554-939D-4578-A553-12E8CBF708BD}" type="presParOf" srcId="{83B14A27-09DD-4C7A-A4B0-24B3D0FC37E7}" destId="{2A289F89-6A7A-4805-8F16-FBA319A47B9E}" srcOrd="0" destOrd="0" presId="urn:microsoft.com/office/officeart/2005/8/layout/orgChart1"/>
    <dgm:cxn modelId="{D38942B1-DBC7-415C-B0FB-6126263A23D1}" type="presParOf" srcId="{2A289F89-6A7A-4805-8F16-FBA319A47B9E}" destId="{FA464BBD-B6F8-4145-9C00-006FC15943E0}" srcOrd="0" destOrd="0" presId="urn:microsoft.com/office/officeart/2005/8/layout/orgChart1"/>
    <dgm:cxn modelId="{97D3439D-B7DE-4CC6-A7E0-6187D8020AC6}" type="presParOf" srcId="{2A289F89-6A7A-4805-8F16-FBA319A47B9E}" destId="{FDA2B14B-F2AE-427A-962C-133C30E9B2D2}" srcOrd="1" destOrd="0" presId="urn:microsoft.com/office/officeart/2005/8/layout/orgChart1"/>
    <dgm:cxn modelId="{EE5BC3AF-DCF7-4087-940F-4D06C696D54E}" type="presParOf" srcId="{83B14A27-09DD-4C7A-A4B0-24B3D0FC37E7}" destId="{3DCF0A09-BCF3-4FA0-8222-C1C8A1F6D539}" srcOrd="1" destOrd="0" presId="urn:microsoft.com/office/officeart/2005/8/layout/orgChart1"/>
    <dgm:cxn modelId="{82550FCA-DD54-498B-8596-159F17A99D0F}" type="presParOf" srcId="{3DCF0A09-BCF3-4FA0-8222-C1C8A1F6D539}" destId="{EB49B74E-7FD2-460E-A8A1-736671CD6DE3}" srcOrd="0" destOrd="0" presId="urn:microsoft.com/office/officeart/2005/8/layout/orgChart1"/>
    <dgm:cxn modelId="{C47F87AD-8B68-46F9-A345-965A467EA298}" type="presParOf" srcId="{3DCF0A09-BCF3-4FA0-8222-C1C8A1F6D539}" destId="{6AF95C16-665F-4316-9E92-D9AE7B5C3A1D}" srcOrd="1" destOrd="0" presId="urn:microsoft.com/office/officeart/2005/8/layout/orgChart1"/>
    <dgm:cxn modelId="{87D1074A-1736-48C2-95E0-BDBD531E6018}" type="presParOf" srcId="{6AF95C16-665F-4316-9E92-D9AE7B5C3A1D}" destId="{1B081F99-675E-4884-92C3-8EF5EDB78376}" srcOrd="0" destOrd="0" presId="urn:microsoft.com/office/officeart/2005/8/layout/orgChart1"/>
    <dgm:cxn modelId="{B812C0CB-F311-4805-921C-0E815E789BDE}" type="presParOf" srcId="{1B081F99-675E-4884-92C3-8EF5EDB78376}" destId="{4122E936-C2A2-4036-8E54-206732487EA8}" srcOrd="0" destOrd="0" presId="urn:microsoft.com/office/officeart/2005/8/layout/orgChart1"/>
    <dgm:cxn modelId="{43667BDF-3C2D-45BC-8FB1-A04DDE63419D}" type="presParOf" srcId="{1B081F99-675E-4884-92C3-8EF5EDB78376}" destId="{278A08EB-4DCB-4B14-B814-429799919CB5}" srcOrd="1" destOrd="0" presId="urn:microsoft.com/office/officeart/2005/8/layout/orgChart1"/>
    <dgm:cxn modelId="{579A0EF9-4D65-46EE-B1B0-E6F3F6B779A8}" type="presParOf" srcId="{6AF95C16-665F-4316-9E92-D9AE7B5C3A1D}" destId="{7AE6D894-89F5-4AF1-AAEA-C0433FFFF2CE}" srcOrd="1" destOrd="0" presId="urn:microsoft.com/office/officeart/2005/8/layout/orgChart1"/>
    <dgm:cxn modelId="{47122403-C287-4FEE-8380-B76D5CEE909E}" type="presParOf" srcId="{7AE6D894-89F5-4AF1-AAEA-C0433FFFF2CE}" destId="{4E3B11B5-1C6C-4AAE-A569-C6CCA28720C7}" srcOrd="0" destOrd="0" presId="urn:microsoft.com/office/officeart/2005/8/layout/orgChart1"/>
    <dgm:cxn modelId="{EE9819E0-5B0B-4354-93DF-EB50A8A8A0B8}" type="presParOf" srcId="{7AE6D894-89F5-4AF1-AAEA-C0433FFFF2CE}" destId="{8F1B38E6-A0D9-435B-AE05-077DB469D345}" srcOrd="1" destOrd="0" presId="urn:microsoft.com/office/officeart/2005/8/layout/orgChart1"/>
    <dgm:cxn modelId="{1AE0150D-76EE-48B4-AF70-C6D9ED96170C}" type="presParOf" srcId="{8F1B38E6-A0D9-435B-AE05-077DB469D345}" destId="{15991022-3CEF-48FB-99DE-8F00E89827D9}" srcOrd="0" destOrd="0" presId="urn:microsoft.com/office/officeart/2005/8/layout/orgChart1"/>
    <dgm:cxn modelId="{B359498F-3E39-4891-9A66-14A58D87B632}" type="presParOf" srcId="{15991022-3CEF-48FB-99DE-8F00E89827D9}" destId="{34EF90F1-BD74-4EAE-9527-FCA8D1B5C0DE}" srcOrd="0" destOrd="0" presId="urn:microsoft.com/office/officeart/2005/8/layout/orgChart1"/>
    <dgm:cxn modelId="{B27D90C4-CACA-41D9-897A-03EA04D4EFC1}" type="presParOf" srcId="{15991022-3CEF-48FB-99DE-8F00E89827D9}" destId="{C8046A26-27C5-41F6-9833-357A36D775BD}" srcOrd="1" destOrd="0" presId="urn:microsoft.com/office/officeart/2005/8/layout/orgChart1"/>
    <dgm:cxn modelId="{D68F23C8-D656-4B61-B71B-49ECA3E4F35D}" type="presParOf" srcId="{8F1B38E6-A0D9-435B-AE05-077DB469D345}" destId="{FC50FDD2-49B2-4766-9AAA-B3CDFE978E64}" srcOrd="1" destOrd="0" presId="urn:microsoft.com/office/officeart/2005/8/layout/orgChart1"/>
    <dgm:cxn modelId="{1FBCE23D-160C-4A5A-8DCC-017898F67BB5}" type="presParOf" srcId="{FC50FDD2-49B2-4766-9AAA-B3CDFE978E64}" destId="{30A45ED6-9E41-4847-93CC-1305468B850D}" srcOrd="0" destOrd="0" presId="urn:microsoft.com/office/officeart/2005/8/layout/orgChart1"/>
    <dgm:cxn modelId="{615169C0-A2B8-4C31-9813-4CCF38AB429C}" type="presParOf" srcId="{FC50FDD2-49B2-4766-9AAA-B3CDFE978E64}" destId="{C8BE63C3-FA95-4516-A185-536D847B5D5B}" srcOrd="1" destOrd="0" presId="urn:microsoft.com/office/officeart/2005/8/layout/orgChart1"/>
    <dgm:cxn modelId="{F6568BB8-18FC-4618-AA4C-1F9EC64D1112}" type="presParOf" srcId="{C8BE63C3-FA95-4516-A185-536D847B5D5B}" destId="{CEDE8236-CCC4-4125-B83C-328A155AFB57}" srcOrd="0" destOrd="0" presId="urn:microsoft.com/office/officeart/2005/8/layout/orgChart1"/>
    <dgm:cxn modelId="{9659475F-9045-4007-A78D-1803B092FF27}" type="presParOf" srcId="{CEDE8236-CCC4-4125-B83C-328A155AFB57}" destId="{352B7EDC-65AE-49EB-A6FD-81DCA797E39A}" srcOrd="0" destOrd="0" presId="urn:microsoft.com/office/officeart/2005/8/layout/orgChart1"/>
    <dgm:cxn modelId="{B8452A65-50F1-4BF8-B725-BCF7FEAFED2F}" type="presParOf" srcId="{CEDE8236-CCC4-4125-B83C-328A155AFB57}" destId="{54981E28-CBA8-44DB-80C3-A6C384E4FC51}" srcOrd="1" destOrd="0" presId="urn:microsoft.com/office/officeart/2005/8/layout/orgChart1"/>
    <dgm:cxn modelId="{7748D322-8F15-48E8-BD62-EC39794BBED8}" type="presParOf" srcId="{C8BE63C3-FA95-4516-A185-536D847B5D5B}" destId="{D3EAE6E5-0D42-47CA-B2E9-426A30D0927E}" srcOrd="1" destOrd="0" presId="urn:microsoft.com/office/officeart/2005/8/layout/orgChart1"/>
    <dgm:cxn modelId="{F12EF08A-7FD3-46DD-9EC2-FE43BF249C93}" type="presParOf" srcId="{C8BE63C3-FA95-4516-A185-536D847B5D5B}" destId="{126CDADD-60DC-455C-9C6B-220DB30904BC}" srcOrd="2" destOrd="0" presId="urn:microsoft.com/office/officeart/2005/8/layout/orgChart1"/>
    <dgm:cxn modelId="{5F50E27B-B368-4A9D-A992-DD63727D40AB}" type="presParOf" srcId="{FC50FDD2-49B2-4766-9AAA-B3CDFE978E64}" destId="{681FEDB9-AE82-4B91-B179-CC32E7E8DF6C}" srcOrd="2" destOrd="0" presId="urn:microsoft.com/office/officeart/2005/8/layout/orgChart1"/>
    <dgm:cxn modelId="{8514C531-2E05-4FBF-815B-20F86FDB416D}" type="presParOf" srcId="{FC50FDD2-49B2-4766-9AAA-B3CDFE978E64}" destId="{2E3D1839-8167-4956-A7CE-C8D0FF46D32A}" srcOrd="3" destOrd="0" presId="urn:microsoft.com/office/officeart/2005/8/layout/orgChart1"/>
    <dgm:cxn modelId="{71009015-7317-4915-B00E-C56276DCF7EA}" type="presParOf" srcId="{2E3D1839-8167-4956-A7CE-C8D0FF46D32A}" destId="{7BB78A7D-26F7-4662-AC29-6D78C3F88CFD}" srcOrd="0" destOrd="0" presId="urn:microsoft.com/office/officeart/2005/8/layout/orgChart1"/>
    <dgm:cxn modelId="{48829F9D-468E-4B78-A735-9939C7DD4A49}" type="presParOf" srcId="{7BB78A7D-26F7-4662-AC29-6D78C3F88CFD}" destId="{092E42F3-2386-48FF-9F8C-62102CB1EBE8}" srcOrd="0" destOrd="0" presId="urn:microsoft.com/office/officeart/2005/8/layout/orgChart1"/>
    <dgm:cxn modelId="{62647268-35CE-413F-A962-21C32CDBD91C}" type="presParOf" srcId="{7BB78A7D-26F7-4662-AC29-6D78C3F88CFD}" destId="{968058AD-6832-4DC1-BC95-E39144234DF8}" srcOrd="1" destOrd="0" presId="urn:microsoft.com/office/officeart/2005/8/layout/orgChart1"/>
    <dgm:cxn modelId="{3841DE3A-60D9-4856-9B6F-19F3AC642D32}" type="presParOf" srcId="{2E3D1839-8167-4956-A7CE-C8D0FF46D32A}" destId="{FC05866A-C8CC-4D04-9154-9C961231FACA}" srcOrd="1" destOrd="0" presId="urn:microsoft.com/office/officeart/2005/8/layout/orgChart1"/>
    <dgm:cxn modelId="{EA92F195-6C7B-4D84-8732-35F3559751A2}" type="presParOf" srcId="{2E3D1839-8167-4956-A7CE-C8D0FF46D32A}" destId="{2549E797-8EF9-4850-BAEC-7300B55DA99C}" srcOrd="2" destOrd="0" presId="urn:microsoft.com/office/officeart/2005/8/layout/orgChart1"/>
    <dgm:cxn modelId="{F8F71409-9E60-42B5-BAA0-49A70BD6F72A}" type="presParOf" srcId="{FC50FDD2-49B2-4766-9AAA-B3CDFE978E64}" destId="{A29C3C1F-0159-4B0A-939C-5B7BD5AE08F5}" srcOrd="4" destOrd="0" presId="urn:microsoft.com/office/officeart/2005/8/layout/orgChart1"/>
    <dgm:cxn modelId="{79A303E0-08E2-4676-AA43-7B3873112633}" type="presParOf" srcId="{FC50FDD2-49B2-4766-9AAA-B3CDFE978E64}" destId="{5EF83DFE-2B7B-48EC-B1C5-D10D35204CDA}" srcOrd="5" destOrd="0" presId="urn:microsoft.com/office/officeart/2005/8/layout/orgChart1"/>
    <dgm:cxn modelId="{A121490F-179C-4836-9609-36514B12FE33}" type="presParOf" srcId="{5EF83DFE-2B7B-48EC-B1C5-D10D35204CDA}" destId="{C2AE5B5A-6CD6-4C3D-98BC-DDC66A0D7E25}" srcOrd="0" destOrd="0" presId="urn:microsoft.com/office/officeart/2005/8/layout/orgChart1"/>
    <dgm:cxn modelId="{C598009C-AD7A-4639-B188-E892B187CE9B}" type="presParOf" srcId="{C2AE5B5A-6CD6-4C3D-98BC-DDC66A0D7E25}" destId="{ECF30D6C-E516-44B5-8B8D-C3285881D3AA}" srcOrd="0" destOrd="0" presId="urn:microsoft.com/office/officeart/2005/8/layout/orgChart1"/>
    <dgm:cxn modelId="{DF711FF4-F8CA-443A-B19E-A92EB8DD6C9C}" type="presParOf" srcId="{C2AE5B5A-6CD6-4C3D-98BC-DDC66A0D7E25}" destId="{262B9352-F126-4C46-A619-4D53AABBC61D}" srcOrd="1" destOrd="0" presId="urn:microsoft.com/office/officeart/2005/8/layout/orgChart1"/>
    <dgm:cxn modelId="{A4E8A371-ABDA-47B1-8604-1C1C295FDB8A}" type="presParOf" srcId="{5EF83DFE-2B7B-48EC-B1C5-D10D35204CDA}" destId="{DBE54000-B399-4860-9867-7AF3AF8F10FF}" srcOrd="1" destOrd="0" presId="urn:microsoft.com/office/officeart/2005/8/layout/orgChart1"/>
    <dgm:cxn modelId="{2DB3EFB4-EA94-4DA4-BD9F-5999157F98A6}" type="presParOf" srcId="{5EF83DFE-2B7B-48EC-B1C5-D10D35204CDA}" destId="{70D095E1-F122-4BDA-8CE6-7E116B33C350}" srcOrd="2" destOrd="0" presId="urn:microsoft.com/office/officeart/2005/8/layout/orgChart1"/>
    <dgm:cxn modelId="{B0493687-7693-43F6-BC31-AB4D525FCADF}" type="presParOf" srcId="{FC50FDD2-49B2-4766-9AAA-B3CDFE978E64}" destId="{17DA0876-FBD7-45D3-90E4-20CBB100787D}" srcOrd="6" destOrd="0" presId="urn:microsoft.com/office/officeart/2005/8/layout/orgChart1"/>
    <dgm:cxn modelId="{EFB2AE3D-B425-4025-AE84-AC6D80EDED04}" type="presParOf" srcId="{FC50FDD2-49B2-4766-9AAA-B3CDFE978E64}" destId="{133BBBA8-98BE-45D2-A115-01052DE6F5A8}" srcOrd="7" destOrd="0" presId="urn:microsoft.com/office/officeart/2005/8/layout/orgChart1"/>
    <dgm:cxn modelId="{E26FAC9A-C656-4FC4-8D0D-8B960E62731C}" type="presParOf" srcId="{133BBBA8-98BE-45D2-A115-01052DE6F5A8}" destId="{82326336-3140-4FB0-9F13-6336B31B65B8}" srcOrd="0" destOrd="0" presId="urn:microsoft.com/office/officeart/2005/8/layout/orgChart1"/>
    <dgm:cxn modelId="{D12FE644-81AD-4553-9A6D-06DC96FA881C}" type="presParOf" srcId="{82326336-3140-4FB0-9F13-6336B31B65B8}" destId="{FB6CE35E-3836-413B-AFC6-521F4355047B}" srcOrd="0" destOrd="0" presId="urn:microsoft.com/office/officeart/2005/8/layout/orgChart1"/>
    <dgm:cxn modelId="{74322476-BF5A-4CBA-9185-D15AA0F67641}" type="presParOf" srcId="{82326336-3140-4FB0-9F13-6336B31B65B8}" destId="{12C225EF-0CC9-4B84-BAC0-A97C6FA1447E}" srcOrd="1" destOrd="0" presId="urn:microsoft.com/office/officeart/2005/8/layout/orgChart1"/>
    <dgm:cxn modelId="{D4525EE1-02AE-4C00-84D7-B5F1CA986385}" type="presParOf" srcId="{133BBBA8-98BE-45D2-A115-01052DE6F5A8}" destId="{3C509D5C-49D6-47D9-9565-84337FAD1DA0}" srcOrd="1" destOrd="0" presId="urn:microsoft.com/office/officeart/2005/8/layout/orgChart1"/>
    <dgm:cxn modelId="{735E2BFB-0E67-4A0D-BEEB-9BFB1135F982}" type="presParOf" srcId="{133BBBA8-98BE-45D2-A115-01052DE6F5A8}" destId="{A66C20C9-5D39-4070-9106-4D8A42392CC9}" srcOrd="2" destOrd="0" presId="urn:microsoft.com/office/officeart/2005/8/layout/orgChart1"/>
    <dgm:cxn modelId="{DD7F31BC-092E-4EB8-A04D-37C271194C48}" type="presParOf" srcId="{FC50FDD2-49B2-4766-9AAA-B3CDFE978E64}" destId="{99C17E94-EE94-491C-AF12-C6421D6776A2}" srcOrd="8" destOrd="0" presId="urn:microsoft.com/office/officeart/2005/8/layout/orgChart1"/>
    <dgm:cxn modelId="{9A105B00-1519-4C20-AE03-074384A1C796}" type="presParOf" srcId="{FC50FDD2-49B2-4766-9AAA-B3CDFE978E64}" destId="{4F01B383-60B2-4BEA-94E3-719A4A90D0D3}" srcOrd="9" destOrd="0" presId="urn:microsoft.com/office/officeart/2005/8/layout/orgChart1"/>
    <dgm:cxn modelId="{D8B57081-4981-4CBB-924A-4B823C8BF580}" type="presParOf" srcId="{4F01B383-60B2-4BEA-94E3-719A4A90D0D3}" destId="{FC7268D6-5341-400B-924A-C38F3ADE23F1}" srcOrd="0" destOrd="0" presId="urn:microsoft.com/office/officeart/2005/8/layout/orgChart1"/>
    <dgm:cxn modelId="{A03C9C31-1D0F-4E30-8685-0F75B4F7848F}" type="presParOf" srcId="{FC7268D6-5341-400B-924A-C38F3ADE23F1}" destId="{561A6F45-6EFC-459D-949C-F334622F1B87}" srcOrd="0" destOrd="0" presId="urn:microsoft.com/office/officeart/2005/8/layout/orgChart1"/>
    <dgm:cxn modelId="{3AA7FEC2-293F-45F5-8507-B39F541FBA48}" type="presParOf" srcId="{FC7268D6-5341-400B-924A-C38F3ADE23F1}" destId="{444FD6B7-DE33-4CE7-9386-AAC5C8BF32C4}" srcOrd="1" destOrd="0" presId="urn:microsoft.com/office/officeart/2005/8/layout/orgChart1"/>
    <dgm:cxn modelId="{191751C7-5776-4A53-808C-6357A4C24B2E}" type="presParOf" srcId="{4F01B383-60B2-4BEA-94E3-719A4A90D0D3}" destId="{E86F21AE-21AF-4A49-8909-3FD9DCCAEA7E}" srcOrd="1" destOrd="0" presId="urn:microsoft.com/office/officeart/2005/8/layout/orgChart1"/>
    <dgm:cxn modelId="{842D50A5-B567-4EFC-9659-0B3E6AE67EEA}" type="presParOf" srcId="{4F01B383-60B2-4BEA-94E3-719A4A90D0D3}" destId="{55229643-7CB3-42AD-90A3-E0013A8C596B}" srcOrd="2" destOrd="0" presId="urn:microsoft.com/office/officeart/2005/8/layout/orgChart1"/>
    <dgm:cxn modelId="{423BB047-65BF-4B78-9621-8B7946930040}" type="presParOf" srcId="{FC50FDD2-49B2-4766-9AAA-B3CDFE978E64}" destId="{F4A112AE-2BD0-495E-B4F9-31C380CF18E5}" srcOrd="10" destOrd="0" presId="urn:microsoft.com/office/officeart/2005/8/layout/orgChart1"/>
    <dgm:cxn modelId="{17F414D1-27A6-466F-A061-FC168AD215B9}" type="presParOf" srcId="{FC50FDD2-49B2-4766-9AAA-B3CDFE978E64}" destId="{E689B9DD-E288-4DD9-8993-050361380765}" srcOrd="11" destOrd="0" presId="urn:microsoft.com/office/officeart/2005/8/layout/orgChart1"/>
    <dgm:cxn modelId="{5EE7F673-8FE5-45EC-A7A8-0DA99FCF93DB}" type="presParOf" srcId="{E689B9DD-E288-4DD9-8993-050361380765}" destId="{D5D4C0FB-0D41-4B2A-84BF-29FD17EC71B5}" srcOrd="0" destOrd="0" presId="urn:microsoft.com/office/officeart/2005/8/layout/orgChart1"/>
    <dgm:cxn modelId="{300B9237-5F63-400C-B6D3-5170F08A9669}" type="presParOf" srcId="{D5D4C0FB-0D41-4B2A-84BF-29FD17EC71B5}" destId="{3B0650FB-6E04-44EC-B632-575B5545B574}" srcOrd="0" destOrd="0" presId="urn:microsoft.com/office/officeart/2005/8/layout/orgChart1"/>
    <dgm:cxn modelId="{EB1F732B-539D-4A26-B722-F949EA51689B}" type="presParOf" srcId="{D5D4C0FB-0D41-4B2A-84BF-29FD17EC71B5}" destId="{B4630598-4C5D-4D17-963C-39638040484D}" srcOrd="1" destOrd="0" presId="urn:microsoft.com/office/officeart/2005/8/layout/orgChart1"/>
    <dgm:cxn modelId="{99B832E0-8DDE-444B-951E-9D960DD3B869}" type="presParOf" srcId="{E689B9DD-E288-4DD9-8993-050361380765}" destId="{95584764-3DD1-4326-950C-8C2485A70BD6}" srcOrd="1" destOrd="0" presId="urn:microsoft.com/office/officeart/2005/8/layout/orgChart1"/>
    <dgm:cxn modelId="{786FF676-2499-4741-AF4E-09AD1C9135D8}" type="presParOf" srcId="{E689B9DD-E288-4DD9-8993-050361380765}" destId="{D3E81999-92B9-4189-972E-99ADF3763018}" srcOrd="2" destOrd="0" presId="urn:microsoft.com/office/officeart/2005/8/layout/orgChart1"/>
    <dgm:cxn modelId="{0990EF04-EC8A-4F28-9E8C-614956F78206}" type="presParOf" srcId="{8F1B38E6-A0D9-435B-AE05-077DB469D345}" destId="{0B381F4C-F58C-44DC-A900-676C018302FA}" srcOrd="2" destOrd="0" presId="urn:microsoft.com/office/officeart/2005/8/layout/orgChart1"/>
    <dgm:cxn modelId="{60751464-25A0-426A-A165-AC14CCFB166B}" type="presParOf" srcId="{7AE6D894-89F5-4AF1-AAEA-C0433FFFF2CE}" destId="{6295542A-6A31-472C-889E-0411FD12764E}" srcOrd="2" destOrd="0" presId="urn:microsoft.com/office/officeart/2005/8/layout/orgChart1"/>
    <dgm:cxn modelId="{09DC1141-5792-4940-A7C2-58E6CE3F2C07}" type="presParOf" srcId="{7AE6D894-89F5-4AF1-AAEA-C0433FFFF2CE}" destId="{5E34286A-408F-4182-BAD8-33BE00CFB704}" srcOrd="3" destOrd="0" presId="urn:microsoft.com/office/officeart/2005/8/layout/orgChart1"/>
    <dgm:cxn modelId="{63DBBAE0-EA07-4AB4-8B21-C0FAA0AB63E8}" type="presParOf" srcId="{5E34286A-408F-4182-BAD8-33BE00CFB704}" destId="{3B99D0C7-38E2-4BBF-BF41-C1BB200D1D5D}" srcOrd="0" destOrd="0" presId="urn:microsoft.com/office/officeart/2005/8/layout/orgChart1"/>
    <dgm:cxn modelId="{2C86A72A-CBF1-4A8B-B5FF-38786D3DC629}" type="presParOf" srcId="{3B99D0C7-38E2-4BBF-BF41-C1BB200D1D5D}" destId="{E0642E34-9CE9-406F-81BD-9EC2549FF197}" srcOrd="0" destOrd="0" presId="urn:microsoft.com/office/officeart/2005/8/layout/orgChart1"/>
    <dgm:cxn modelId="{5431D3FB-A929-4238-8C58-5789E101BB79}" type="presParOf" srcId="{3B99D0C7-38E2-4BBF-BF41-C1BB200D1D5D}" destId="{FF0D2295-21CC-49FD-82B5-A5AB9441A799}" srcOrd="1" destOrd="0" presId="urn:microsoft.com/office/officeart/2005/8/layout/orgChart1"/>
    <dgm:cxn modelId="{53C3F5B4-FF8B-4174-A35B-23C2D7E42D59}" type="presParOf" srcId="{5E34286A-408F-4182-BAD8-33BE00CFB704}" destId="{46C7C9D6-68E8-46C6-83BC-706624BF8C78}" srcOrd="1" destOrd="0" presId="urn:microsoft.com/office/officeart/2005/8/layout/orgChart1"/>
    <dgm:cxn modelId="{8FB445A0-0359-48A0-8ABA-797264A455AC}" type="presParOf" srcId="{46C7C9D6-68E8-46C6-83BC-706624BF8C78}" destId="{EF22F562-3881-4912-A249-BFD1A0AF85C0}" srcOrd="0" destOrd="0" presId="urn:microsoft.com/office/officeart/2005/8/layout/orgChart1"/>
    <dgm:cxn modelId="{6E1FA077-FB74-4379-AD85-3039DE4C0C87}" type="presParOf" srcId="{46C7C9D6-68E8-46C6-83BC-706624BF8C78}" destId="{51C745BE-2634-4F7A-9E1A-F7608C13200F}" srcOrd="1" destOrd="0" presId="urn:microsoft.com/office/officeart/2005/8/layout/orgChart1"/>
    <dgm:cxn modelId="{5FEA4BC6-8EDB-405E-A7E0-6A813E326A5E}" type="presParOf" srcId="{51C745BE-2634-4F7A-9E1A-F7608C13200F}" destId="{5F95A6FE-8E9F-445B-9EA1-33284BA70960}" srcOrd="0" destOrd="0" presId="urn:microsoft.com/office/officeart/2005/8/layout/orgChart1"/>
    <dgm:cxn modelId="{09144154-9822-488A-889F-67C266B294D4}" type="presParOf" srcId="{5F95A6FE-8E9F-445B-9EA1-33284BA70960}" destId="{99DF0269-13D1-43B1-A2B8-BDD10D2E1CB1}" srcOrd="0" destOrd="0" presId="urn:microsoft.com/office/officeart/2005/8/layout/orgChart1"/>
    <dgm:cxn modelId="{9E63CCE1-DD9B-4E9D-895E-7C60E52DBA23}" type="presParOf" srcId="{5F95A6FE-8E9F-445B-9EA1-33284BA70960}" destId="{63DDEC8A-930F-4914-BA99-E3B2A784153D}" srcOrd="1" destOrd="0" presId="urn:microsoft.com/office/officeart/2005/8/layout/orgChart1"/>
    <dgm:cxn modelId="{226D539D-C890-4718-8F3E-55941D119457}" type="presParOf" srcId="{51C745BE-2634-4F7A-9E1A-F7608C13200F}" destId="{47B0F80A-609C-480D-A6FB-5B943DDE9298}" srcOrd="1" destOrd="0" presId="urn:microsoft.com/office/officeart/2005/8/layout/orgChart1"/>
    <dgm:cxn modelId="{61B5808D-1262-48CA-9DD2-8D8C0C6014B0}" type="presParOf" srcId="{47B0F80A-609C-480D-A6FB-5B943DDE9298}" destId="{783C0C24-0B35-4C2A-BB67-76B64D125A63}" srcOrd="0" destOrd="0" presId="urn:microsoft.com/office/officeart/2005/8/layout/orgChart1"/>
    <dgm:cxn modelId="{210D58C7-8B62-487C-8561-01C700B657F6}" type="presParOf" srcId="{47B0F80A-609C-480D-A6FB-5B943DDE9298}" destId="{1894BE43-3DA8-4A7A-983F-4FB6514F0639}" srcOrd="1" destOrd="0" presId="urn:microsoft.com/office/officeart/2005/8/layout/orgChart1"/>
    <dgm:cxn modelId="{7FFC8510-1854-4BCE-8873-3F6136054673}" type="presParOf" srcId="{1894BE43-3DA8-4A7A-983F-4FB6514F0639}" destId="{1EC7D5F7-F620-4EF6-BEFB-80AD71C777A6}" srcOrd="0" destOrd="0" presId="urn:microsoft.com/office/officeart/2005/8/layout/orgChart1"/>
    <dgm:cxn modelId="{BB920D03-06A4-482E-90F5-E977551458C5}" type="presParOf" srcId="{1EC7D5F7-F620-4EF6-BEFB-80AD71C777A6}" destId="{13D97E7C-7531-493C-8CE4-09290EF389B6}" srcOrd="0" destOrd="0" presId="urn:microsoft.com/office/officeart/2005/8/layout/orgChart1"/>
    <dgm:cxn modelId="{A68CCCDC-82B8-4932-957F-048BAC344BA7}" type="presParOf" srcId="{1EC7D5F7-F620-4EF6-BEFB-80AD71C777A6}" destId="{843002EC-18AD-43C5-B356-557C1CD15DBA}" srcOrd="1" destOrd="0" presId="urn:microsoft.com/office/officeart/2005/8/layout/orgChart1"/>
    <dgm:cxn modelId="{3B26A712-FA3A-4A19-8543-CCED91A306A2}" type="presParOf" srcId="{1894BE43-3DA8-4A7A-983F-4FB6514F0639}" destId="{A0DEEEBE-D506-4594-8AF4-D6553CADCE80}" srcOrd="1" destOrd="0" presId="urn:microsoft.com/office/officeart/2005/8/layout/orgChart1"/>
    <dgm:cxn modelId="{9554F02B-0142-41F6-8F1D-E3961BED7E90}" type="presParOf" srcId="{1894BE43-3DA8-4A7A-983F-4FB6514F0639}" destId="{10F9E3B9-3C4D-4402-B00C-C646F367DE16}" srcOrd="2" destOrd="0" presId="urn:microsoft.com/office/officeart/2005/8/layout/orgChart1"/>
    <dgm:cxn modelId="{6B9BB19E-DEC3-47C6-B1D5-660289E53C65}" type="presParOf" srcId="{47B0F80A-609C-480D-A6FB-5B943DDE9298}" destId="{4C7E87A8-6886-44D2-89E2-735059A62F05}" srcOrd="2" destOrd="0" presId="urn:microsoft.com/office/officeart/2005/8/layout/orgChart1"/>
    <dgm:cxn modelId="{23C1804A-FAAB-4164-995E-675D3B5DE1BD}" type="presParOf" srcId="{47B0F80A-609C-480D-A6FB-5B943DDE9298}" destId="{F3B45569-3853-4EE5-9A3C-8F81B90FAA72}" srcOrd="3" destOrd="0" presId="urn:microsoft.com/office/officeart/2005/8/layout/orgChart1"/>
    <dgm:cxn modelId="{7B95ECB9-2CBD-46F5-B87A-D3BFE81A9848}" type="presParOf" srcId="{F3B45569-3853-4EE5-9A3C-8F81B90FAA72}" destId="{9C1BF3AA-AA89-4748-8946-C92ED778EC7B}" srcOrd="0" destOrd="0" presId="urn:microsoft.com/office/officeart/2005/8/layout/orgChart1"/>
    <dgm:cxn modelId="{9BCC2F71-2664-44DD-AFF9-5C9523A2ADEE}" type="presParOf" srcId="{9C1BF3AA-AA89-4748-8946-C92ED778EC7B}" destId="{16285ACB-9556-42CF-86C2-2A641D328B4D}" srcOrd="0" destOrd="0" presId="urn:microsoft.com/office/officeart/2005/8/layout/orgChart1"/>
    <dgm:cxn modelId="{EADFAB89-1862-4DF1-8BD3-4A11D292D2FB}" type="presParOf" srcId="{9C1BF3AA-AA89-4748-8946-C92ED778EC7B}" destId="{59848149-049B-4432-81B6-56EFAB8506ED}" srcOrd="1" destOrd="0" presId="urn:microsoft.com/office/officeart/2005/8/layout/orgChart1"/>
    <dgm:cxn modelId="{859402C7-43EA-4654-8A83-317A49B0AF9B}" type="presParOf" srcId="{F3B45569-3853-4EE5-9A3C-8F81B90FAA72}" destId="{22A71457-7246-4DA7-A8CA-8DE7C757D880}" srcOrd="1" destOrd="0" presId="urn:microsoft.com/office/officeart/2005/8/layout/orgChart1"/>
    <dgm:cxn modelId="{A502A2B1-6C97-46A3-86C9-39B285DCF78B}" type="presParOf" srcId="{F3B45569-3853-4EE5-9A3C-8F81B90FAA72}" destId="{03EBE9C3-8587-40E9-9C51-539CD572D301}" srcOrd="2" destOrd="0" presId="urn:microsoft.com/office/officeart/2005/8/layout/orgChart1"/>
    <dgm:cxn modelId="{F3A02F37-3A71-4003-94C3-66A9E11887C7}" type="presParOf" srcId="{47B0F80A-609C-480D-A6FB-5B943DDE9298}" destId="{7BDBC951-2CAA-4783-8A04-7250702B4BE6}" srcOrd="4" destOrd="0" presId="urn:microsoft.com/office/officeart/2005/8/layout/orgChart1"/>
    <dgm:cxn modelId="{3F2AE262-8FB0-4A65-A6D8-50ADA9559AF4}" type="presParOf" srcId="{47B0F80A-609C-480D-A6FB-5B943DDE9298}" destId="{A286FCE2-0660-447B-A398-CF78B965BC0E}" srcOrd="5" destOrd="0" presId="urn:microsoft.com/office/officeart/2005/8/layout/orgChart1"/>
    <dgm:cxn modelId="{57D152EC-97BE-441D-BB78-D6DD9DCBBF1B}" type="presParOf" srcId="{A286FCE2-0660-447B-A398-CF78B965BC0E}" destId="{29B3BB67-0E71-45CA-B73B-038984863548}" srcOrd="0" destOrd="0" presId="urn:microsoft.com/office/officeart/2005/8/layout/orgChart1"/>
    <dgm:cxn modelId="{1856E5AD-D24F-487E-A816-5A7B3D10803B}" type="presParOf" srcId="{29B3BB67-0E71-45CA-B73B-038984863548}" destId="{03BC33CF-1051-4C36-AECA-0370D0D83E0C}" srcOrd="0" destOrd="0" presId="urn:microsoft.com/office/officeart/2005/8/layout/orgChart1"/>
    <dgm:cxn modelId="{7E57999E-A096-4DD7-B149-FA5CD29F474C}" type="presParOf" srcId="{29B3BB67-0E71-45CA-B73B-038984863548}" destId="{706F7966-E330-4739-9321-0364D219C1CF}" srcOrd="1" destOrd="0" presId="urn:microsoft.com/office/officeart/2005/8/layout/orgChart1"/>
    <dgm:cxn modelId="{8CD2BE21-B68F-43E3-9E4D-D1B101A6DCAD}" type="presParOf" srcId="{A286FCE2-0660-447B-A398-CF78B965BC0E}" destId="{97C57378-24E4-47CA-AD7C-B215241A8BE7}" srcOrd="1" destOrd="0" presId="urn:microsoft.com/office/officeart/2005/8/layout/orgChart1"/>
    <dgm:cxn modelId="{8B00F03D-2BBF-4CF7-BA1E-F21D80B334D1}" type="presParOf" srcId="{A286FCE2-0660-447B-A398-CF78B965BC0E}" destId="{7DB2502D-CB3B-43BC-B89B-9A8763D479A1}" srcOrd="2" destOrd="0" presId="urn:microsoft.com/office/officeart/2005/8/layout/orgChart1"/>
    <dgm:cxn modelId="{4D075FB2-B6C9-462B-81C9-5D3696151BAF}" type="presParOf" srcId="{47B0F80A-609C-480D-A6FB-5B943DDE9298}" destId="{32A63AC1-6117-4F61-A0A6-0ADA8BE1DCAC}" srcOrd="6" destOrd="0" presId="urn:microsoft.com/office/officeart/2005/8/layout/orgChart1"/>
    <dgm:cxn modelId="{028EAAFC-888C-41BE-8690-43C42EEA5F42}" type="presParOf" srcId="{47B0F80A-609C-480D-A6FB-5B943DDE9298}" destId="{173190EF-AFA2-4A58-99F3-2D04ADAB2BFC}" srcOrd="7" destOrd="0" presId="urn:microsoft.com/office/officeart/2005/8/layout/orgChart1"/>
    <dgm:cxn modelId="{1F5F424C-D2B4-421A-9810-E3DE5634BC51}" type="presParOf" srcId="{173190EF-AFA2-4A58-99F3-2D04ADAB2BFC}" destId="{02E42156-582E-43F6-8519-A2472D3268B1}" srcOrd="0" destOrd="0" presId="urn:microsoft.com/office/officeart/2005/8/layout/orgChart1"/>
    <dgm:cxn modelId="{536DED65-465F-46D6-8DBA-DC9ED7E93D37}" type="presParOf" srcId="{02E42156-582E-43F6-8519-A2472D3268B1}" destId="{357A19F3-95EB-4678-B336-376D19C43BAF}" srcOrd="0" destOrd="0" presId="urn:microsoft.com/office/officeart/2005/8/layout/orgChart1"/>
    <dgm:cxn modelId="{143767BB-80C3-4C18-9F9B-190ADAD1E952}" type="presParOf" srcId="{02E42156-582E-43F6-8519-A2472D3268B1}" destId="{F754F829-29D8-491E-A3DA-1FE65D6B14FC}" srcOrd="1" destOrd="0" presId="urn:microsoft.com/office/officeart/2005/8/layout/orgChart1"/>
    <dgm:cxn modelId="{692512DD-6E50-488F-9108-68BD61279FF0}" type="presParOf" srcId="{173190EF-AFA2-4A58-99F3-2D04ADAB2BFC}" destId="{337255D6-2281-4C81-AA77-C7CEE0A370AB}" srcOrd="1" destOrd="0" presId="urn:microsoft.com/office/officeart/2005/8/layout/orgChart1"/>
    <dgm:cxn modelId="{B92D4319-B711-4B35-90F7-FC019D6D7F23}" type="presParOf" srcId="{173190EF-AFA2-4A58-99F3-2D04ADAB2BFC}" destId="{B0560C08-7CB0-4DEA-9454-CC9B58128B38}" srcOrd="2" destOrd="0" presId="urn:microsoft.com/office/officeart/2005/8/layout/orgChart1"/>
    <dgm:cxn modelId="{E60D6832-F138-43BE-9E81-256CBD2A7A0B}" type="presParOf" srcId="{47B0F80A-609C-480D-A6FB-5B943DDE9298}" destId="{4628106B-4898-498E-ACB3-3511FA73093F}" srcOrd="8" destOrd="0" presId="urn:microsoft.com/office/officeart/2005/8/layout/orgChart1"/>
    <dgm:cxn modelId="{8F341D8A-FBD8-4D99-9C60-FAC549CC2DB9}" type="presParOf" srcId="{47B0F80A-609C-480D-A6FB-5B943DDE9298}" destId="{D024E3B9-BDDD-4DA6-99EB-D4FBC0B3C707}" srcOrd="9" destOrd="0" presId="urn:microsoft.com/office/officeart/2005/8/layout/orgChart1"/>
    <dgm:cxn modelId="{E9D5D49A-0275-4E1E-B1F3-A9DBD21B9DA8}" type="presParOf" srcId="{D024E3B9-BDDD-4DA6-99EB-D4FBC0B3C707}" destId="{62B714BE-C3A9-4A77-A810-2A689E7D1DEF}" srcOrd="0" destOrd="0" presId="urn:microsoft.com/office/officeart/2005/8/layout/orgChart1"/>
    <dgm:cxn modelId="{18E1AACB-AE62-42DF-AD4D-C5EAE0B1E5ED}" type="presParOf" srcId="{62B714BE-C3A9-4A77-A810-2A689E7D1DEF}" destId="{A42646CB-B0E8-4BB6-BBAE-E162FD7478B4}" srcOrd="0" destOrd="0" presId="urn:microsoft.com/office/officeart/2005/8/layout/orgChart1"/>
    <dgm:cxn modelId="{72A695DC-AC4D-4A34-BDD4-5E2871409034}" type="presParOf" srcId="{62B714BE-C3A9-4A77-A810-2A689E7D1DEF}" destId="{AE46EC41-4743-403E-A55B-C4707F9FEBA2}" srcOrd="1" destOrd="0" presId="urn:microsoft.com/office/officeart/2005/8/layout/orgChart1"/>
    <dgm:cxn modelId="{9D66A673-CAC2-43F3-9D62-9B947348B53C}" type="presParOf" srcId="{D024E3B9-BDDD-4DA6-99EB-D4FBC0B3C707}" destId="{A2A60192-A1D6-4555-B574-5C428C10EC63}" srcOrd="1" destOrd="0" presId="urn:microsoft.com/office/officeart/2005/8/layout/orgChart1"/>
    <dgm:cxn modelId="{1808A721-DC96-4133-BB66-285CB05F97F5}" type="presParOf" srcId="{D024E3B9-BDDD-4DA6-99EB-D4FBC0B3C707}" destId="{167F8FAE-90CE-4093-AF02-CEB314C1EA5C}" srcOrd="2" destOrd="0" presId="urn:microsoft.com/office/officeart/2005/8/layout/orgChart1"/>
    <dgm:cxn modelId="{48263707-9E41-4976-B96B-7C15EE577A6A}" type="presParOf" srcId="{47B0F80A-609C-480D-A6FB-5B943DDE9298}" destId="{4B6A7B19-689E-4B15-A9E9-7A9283D15444}" srcOrd="10" destOrd="0" presId="urn:microsoft.com/office/officeart/2005/8/layout/orgChart1"/>
    <dgm:cxn modelId="{1C3C3313-6B7B-4D6C-A99E-A305C9F27BB2}" type="presParOf" srcId="{47B0F80A-609C-480D-A6FB-5B943DDE9298}" destId="{8F80D182-264A-48D6-989A-E59FDE44EC9D}" srcOrd="11" destOrd="0" presId="urn:microsoft.com/office/officeart/2005/8/layout/orgChart1"/>
    <dgm:cxn modelId="{87D75C27-E98E-4AE6-A739-F3CE2D65C52D}" type="presParOf" srcId="{8F80D182-264A-48D6-989A-E59FDE44EC9D}" destId="{25B80873-7512-4BCC-979F-2F82E0BCE940}" srcOrd="0" destOrd="0" presId="urn:microsoft.com/office/officeart/2005/8/layout/orgChart1"/>
    <dgm:cxn modelId="{D93DD559-D1D3-4720-A14F-8CCE321E81AC}" type="presParOf" srcId="{25B80873-7512-4BCC-979F-2F82E0BCE940}" destId="{54C9EC45-3DBC-489C-8E27-BF8660255D2D}" srcOrd="0" destOrd="0" presId="urn:microsoft.com/office/officeart/2005/8/layout/orgChart1"/>
    <dgm:cxn modelId="{65D18B0F-2427-444F-90DA-AB26566E7623}" type="presParOf" srcId="{25B80873-7512-4BCC-979F-2F82E0BCE940}" destId="{4C6F1B72-8044-4C74-B986-BD2F6E90A0E7}" srcOrd="1" destOrd="0" presId="urn:microsoft.com/office/officeart/2005/8/layout/orgChart1"/>
    <dgm:cxn modelId="{1548ED85-D4A4-4555-B184-AAB527964BFA}" type="presParOf" srcId="{8F80D182-264A-48D6-989A-E59FDE44EC9D}" destId="{C9FDFB18-BA36-4175-9D86-0A688F4D9F03}" srcOrd="1" destOrd="0" presId="urn:microsoft.com/office/officeart/2005/8/layout/orgChart1"/>
    <dgm:cxn modelId="{95ECC351-104B-42AE-9C70-2BA28AE91E1F}" type="presParOf" srcId="{8F80D182-264A-48D6-989A-E59FDE44EC9D}" destId="{D72782EF-CBE7-46AC-AABA-7BC1A19CB617}" srcOrd="2" destOrd="0" presId="urn:microsoft.com/office/officeart/2005/8/layout/orgChart1"/>
    <dgm:cxn modelId="{1E858BA8-6D43-40E0-9BBF-6BC369E9F82A}" type="presParOf" srcId="{51C745BE-2634-4F7A-9E1A-F7608C13200F}" destId="{B7B9C45E-A763-41A6-9AFD-58C2BEBCFA3C}" srcOrd="2" destOrd="0" presId="urn:microsoft.com/office/officeart/2005/8/layout/orgChart1"/>
    <dgm:cxn modelId="{A41C316E-6B76-4728-8DC4-398A84DC4028}" type="presParOf" srcId="{46C7C9D6-68E8-46C6-83BC-706624BF8C78}" destId="{7A8BDA99-2B76-4C9A-9378-99B145075BE8}" srcOrd="2" destOrd="0" presId="urn:microsoft.com/office/officeart/2005/8/layout/orgChart1"/>
    <dgm:cxn modelId="{28A9A30C-8F48-40B5-A0E9-77F53428639A}" type="presParOf" srcId="{46C7C9D6-68E8-46C6-83BC-706624BF8C78}" destId="{557F869B-13E7-40A8-B5C5-18FBF625D4C1}" srcOrd="3" destOrd="0" presId="urn:microsoft.com/office/officeart/2005/8/layout/orgChart1"/>
    <dgm:cxn modelId="{5D7F7286-8259-45BA-B183-7E1C133BCEB2}" type="presParOf" srcId="{557F869B-13E7-40A8-B5C5-18FBF625D4C1}" destId="{3F9A6ECA-759C-44FF-9087-3848834F6009}" srcOrd="0" destOrd="0" presId="urn:microsoft.com/office/officeart/2005/8/layout/orgChart1"/>
    <dgm:cxn modelId="{244F2B81-A8C6-4631-BE50-1065A459C30F}" type="presParOf" srcId="{3F9A6ECA-759C-44FF-9087-3848834F6009}" destId="{1D85C5CE-E951-48D7-8D08-94BD699B52DD}" srcOrd="0" destOrd="0" presId="urn:microsoft.com/office/officeart/2005/8/layout/orgChart1"/>
    <dgm:cxn modelId="{697710A8-0F31-4457-9E77-62E8F7DE9A22}" type="presParOf" srcId="{3F9A6ECA-759C-44FF-9087-3848834F6009}" destId="{45D0A7F4-75F4-49EE-B7D0-09E7D649A9D7}" srcOrd="1" destOrd="0" presId="urn:microsoft.com/office/officeart/2005/8/layout/orgChart1"/>
    <dgm:cxn modelId="{5BD0F1CF-27E1-4E26-A02E-B0BE6724714F}" type="presParOf" srcId="{557F869B-13E7-40A8-B5C5-18FBF625D4C1}" destId="{57EBC647-99E0-49A4-8140-9D8E39F3710D}" srcOrd="1" destOrd="0" presId="urn:microsoft.com/office/officeart/2005/8/layout/orgChart1"/>
    <dgm:cxn modelId="{F607F36A-5DE6-46AD-9732-7713F16105E6}" type="presParOf" srcId="{57EBC647-99E0-49A4-8140-9D8E39F3710D}" destId="{DE551D94-515A-4F7C-9E2F-3FE4ACE7C3D4}" srcOrd="0" destOrd="0" presId="urn:microsoft.com/office/officeart/2005/8/layout/orgChart1"/>
    <dgm:cxn modelId="{77BE908F-7BCB-4494-B054-F336727B0DBA}" type="presParOf" srcId="{57EBC647-99E0-49A4-8140-9D8E39F3710D}" destId="{70568F04-23F8-47D1-9B84-4527D4E7C55F}" srcOrd="1" destOrd="0" presId="urn:microsoft.com/office/officeart/2005/8/layout/orgChart1"/>
    <dgm:cxn modelId="{BAEB9CEF-35EE-4A3B-B560-36979A65A184}" type="presParOf" srcId="{70568F04-23F8-47D1-9B84-4527D4E7C55F}" destId="{2139A55E-EA1B-4594-B095-230CE590F971}" srcOrd="0" destOrd="0" presId="urn:microsoft.com/office/officeart/2005/8/layout/orgChart1"/>
    <dgm:cxn modelId="{DFB6EFBB-4D67-495D-AFEF-FB718F892A8A}" type="presParOf" srcId="{2139A55E-EA1B-4594-B095-230CE590F971}" destId="{C2D20BAC-1EDD-4C70-A6BB-B3F8917A581C}" srcOrd="0" destOrd="0" presId="urn:microsoft.com/office/officeart/2005/8/layout/orgChart1"/>
    <dgm:cxn modelId="{DFFBA310-8A03-41DB-8F4F-10CA46104AB2}" type="presParOf" srcId="{2139A55E-EA1B-4594-B095-230CE590F971}" destId="{E37194B0-C3A9-449A-9098-88729590A4EC}" srcOrd="1" destOrd="0" presId="urn:microsoft.com/office/officeart/2005/8/layout/orgChart1"/>
    <dgm:cxn modelId="{D12BF60A-5482-412D-B5E8-FCD7A118309C}" type="presParOf" srcId="{70568F04-23F8-47D1-9B84-4527D4E7C55F}" destId="{2716C997-03A7-439C-A9E2-67B6EA7642C0}" srcOrd="1" destOrd="0" presId="urn:microsoft.com/office/officeart/2005/8/layout/orgChart1"/>
    <dgm:cxn modelId="{5496AC33-E952-4434-9B15-5C0B4B7E1668}" type="presParOf" srcId="{70568F04-23F8-47D1-9B84-4527D4E7C55F}" destId="{38F7CB89-6B84-49A7-9CC8-ED0F8DDFCFCB}" srcOrd="2" destOrd="0" presId="urn:microsoft.com/office/officeart/2005/8/layout/orgChart1"/>
    <dgm:cxn modelId="{DFD2FFBF-D224-47C5-86BA-A4B12CAE7687}" type="presParOf" srcId="{57EBC647-99E0-49A4-8140-9D8E39F3710D}" destId="{7DCD18CB-F36D-462E-99D7-501D55FD1690}" srcOrd="2" destOrd="0" presId="urn:microsoft.com/office/officeart/2005/8/layout/orgChart1"/>
    <dgm:cxn modelId="{BDB3C166-9AE4-4F20-9735-E57CFFAE3174}" type="presParOf" srcId="{57EBC647-99E0-49A4-8140-9D8E39F3710D}" destId="{35189E09-EDA8-44E1-BD30-43801F71BE28}" srcOrd="3" destOrd="0" presId="urn:microsoft.com/office/officeart/2005/8/layout/orgChart1"/>
    <dgm:cxn modelId="{DAB88184-42C5-4785-B143-E20D55140E8C}" type="presParOf" srcId="{35189E09-EDA8-44E1-BD30-43801F71BE28}" destId="{3CD894CD-CD96-48EB-A840-1B72E605ADA2}" srcOrd="0" destOrd="0" presId="urn:microsoft.com/office/officeart/2005/8/layout/orgChart1"/>
    <dgm:cxn modelId="{1FB5B7CE-0CBA-4E27-A477-0FBB19B38FDF}" type="presParOf" srcId="{3CD894CD-CD96-48EB-A840-1B72E605ADA2}" destId="{8D0ACDBD-DAE6-43F0-B7E8-CDCAA1BC9AFD}" srcOrd="0" destOrd="0" presId="urn:microsoft.com/office/officeart/2005/8/layout/orgChart1"/>
    <dgm:cxn modelId="{794CC3F2-BC69-46FE-A23F-BA1A7E3D2C22}" type="presParOf" srcId="{3CD894CD-CD96-48EB-A840-1B72E605ADA2}" destId="{DF2C2DB9-89FF-4A4C-AE6B-939649855FA4}" srcOrd="1" destOrd="0" presId="urn:microsoft.com/office/officeart/2005/8/layout/orgChart1"/>
    <dgm:cxn modelId="{695240D9-505F-4B7B-AAC1-6022CF858C68}" type="presParOf" srcId="{35189E09-EDA8-44E1-BD30-43801F71BE28}" destId="{D4C8DCCD-BA9F-4033-BB72-5E74CA128B67}" srcOrd="1" destOrd="0" presId="urn:microsoft.com/office/officeart/2005/8/layout/orgChart1"/>
    <dgm:cxn modelId="{22348A04-1D4D-41A6-BF45-B9FD1413497F}" type="presParOf" srcId="{35189E09-EDA8-44E1-BD30-43801F71BE28}" destId="{6E98330F-89CB-4923-923B-AA7BE0719429}" srcOrd="2" destOrd="0" presId="urn:microsoft.com/office/officeart/2005/8/layout/orgChart1"/>
    <dgm:cxn modelId="{A91D627C-DE1D-4AF3-8BD4-212748710C4D}" type="presParOf" srcId="{57EBC647-99E0-49A4-8140-9D8E39F3710D}" destId="{1703F450-99E2-4289-8DEE-9B0EB5448C04}" srcOrd="4" destOrd="0" presId="urn:microsoft.com/office/officeart/2005/8/layout/orgChart1"/>
    <dgm:cxn modelId="{D5518EC4-F220-4201-A15C-AB74DE8F0B1F}" type="presParOf" srcId="{57EBC647-99E0-49A4-8140-9D8E39F3710D}" destId="{A4B48A62-11F8-41EA-BCE0-6FC99E1F7A55}" srcOrd="5" destOrd="0" presId="urn:microsoft.com/office/officeart/2005/8/layout/orgChart1"/>
    <dgm:cxn modelId="{CEAE9D38-9D8E-4E0E-94BB-B4960B0A6EEA}" type="presParOf" srcId="{A4B48A62-11F8-41EA-BCE0-6FC99E1F7A55}" destId="{96BAC953-9DEE-4071-B5A5-B959F4084A42}" srcOrd="0" destOrd="0" presId="urn:microsoft.com/office/officeart/2005/8/layout/orgChart1"/>
    <dgm:cxn modelId="{45ADAAF5-935A-4BB6-AA3A-DB0D6C45F6CC}" type="presParOf" srcId="{96BAC953-9DEE-4071-B5A5-B959F4084A42}" destId="{A4A8687D-12D3-4C21-BA5A-69E914E1EBDC}" srcOrd="0" destOrd="0" presId="urn:microsoft.com/office/officeart/2005/8/layout/orgChart1"/>
    <dgm:cxn modelId="{FA05250B-1D79-442A-AB34-8A476C3CBF61}" type="presParOf" srcId="{96BAC953-9DEE-4071-B5A5-B959F4084A42}" destId="{342677F9-2090-4EC5-B66D-758DB03BC4C5}" srcOrd="1" destOrd="0" presId="urn:microsoft.com/office/officeart/2005/8/layout/orgChart1"/>
    <dgm:cxn modelId="{0A0297F6-4C6D-44D7-A66A-6778867588DD}" type="presParOf" srcId="{A4B48A62-11F8-41EA-BCE0-6FC99E1F7A55}" destId="{6A13FB82-F4AE-473D-9D80-DA1F4A0AFDB2}" srcOrd="1" destOrd="0" presId="urn:microsoft.com/office/officeart/2005/8/layout/orgChart1"/>
    <dgm:cxn modelId="{E74D64E4-FDC6-430F-80A9-9344402318DE}" type="presParOf" srcId="{A4B48A62-11F8-41EA-BCE0-6FC99E1F7A55}" destId="{7072F5A4-5ECB-409E-A13D-04035779BAA0}" srcOrd="2" destOrd="0" presId="urn:microsoft.com/office/officeart/2005/8/layout/orgChart1"/>
    <dgm:cxn modelId="{59AD8034-2126-4894-A158-C73017030029}" type="presParOf" srcId="{557F869B-13E7-40A8-B5C5-18FBF625D4C1}" destId="{2E5C8EBB-6739-4D52-8B55-766DC6160D3B}" srcOrd="2" destOrd="0" presId="urn:microsoft.com/office/officeart/2005/8/layout/orgChart1"/>
    <dgm:cxn modelId="{D3886337-093B-4584-9EB5-1264904E5ADF}" type="presParOf" srcId="{5E34286A-408F-4182-BAD8-33BE00CFB704}" destId="{1E175023-BDE2-4EC5-B3EF-3E11BC70B94A}" srcOrd="2" destOrd="0" presId="urn:microsoft.com/office/officeart/2005/8/layout/orgChart1"/>
    <dgm:cxn modelId="{EE2E45A5-AC5F-4BCB-BFAC-797206833C1B}" type="presParOf" srcId="{7AE6D894-89F5-4AF1-AAEA-C0433FFFF2CE}" destId="{F4EB602D-E776-42D3-A6D3-8A3743FF6F43}" srcOrd="4" destOrd="0" presId="urn:microsoft.com/office/officeart/2005/8/layout/orgChart1"/>
    <dgm:cxn modelId="{6E5AFD2B-A509-49C3-A87F-9367EE6F3D81}" type="presParOf" srcId="{7AE6D894-89F5-4AF1-AAEA-C0433FFFF2CE}" destId="{B6A28535-AF5E-4015-8EF3-3640D12E0664}" srcOrd="5" destOrd="0" presId="urn:microsoft.com/office/officeart/2005/8/layout/orgChart1"/>
    <dgm:cxn modelId="{1AFF9E1D-97B9-42FE-866F-B2ED6EC7874F}" type="presParOf" srcId="{B6A28535-AF5E-4015-8EF3-3640D12E0664}" destId="{BAD49CC4-F6BC-4763-8454-2A4C871D9D9B}" srcOrd="0" destOrd="0" presId="urn:microsoft.com/office/officeart/2005/8/layout/orgChart1"/>
    <dgm:cxn modelId="{D1DE84AC-9AFE-4B36-BB2F-FD29A4B687CD}" type="presParOf" srcId="{BAD49CC4-F6BC-4763-8454-2A4C871D9D9B}" destId="{79B3D5BA-6B90-4552-A0B1-092942A40830}" srcOrd="0" destOrd="0" presId="urn:microsoft.com/office/officeart/2005/8/layout/orgChart1"/>
    <dgm:cxn modelId="{FBFCC56F-D5EC-4A2F-B76C-2F9CFD56C20B}" type="presParOf" srcId="{BAD49CC4-F6BC-4763-8454-2A4C871D9D9B}" destId="{FD8092F6-092F-431F-A125-92F87901067B}" srcOrd="1" destOrd="0" presId="urn:microsoft.com/office/officeart/2005/8/layout/orgChart1"/>
    <dgm:cxn modelId="{8B320D3C-0B60-4EE4-982E-E0F1DE3F816E}" type="presParOf" srcId="{B6A28535-AF5E-4015-8EF3-3640D12E0664}" destId="{40E166BB-0F7A-4A20-A5FC-9F67D96C4ACB}" srcOrd="1" destOrd="0" presId="urn:microsoft.com/office/officeart/2005/8/layout/orgChart1"/>
    <dgm:cxn modelId="{6F0876B2-544D-4EA7-A796-AE4B6384E935}" type="presParOf" srcId="{40E166BB-0F7A-4A20-A5FC-9F67D96C4ACB}" destId="{D2D13E26-D826-4883-A2FD-CE66402B4C53}" srcOrd="0" destOrd="0" presId="urn:microsoft.com/office/officeart/2005/8/layout/orgChart1"/>
    <dgm:cxn modelId="{4EC995B8-A130-4186-B26D-9956FD070E1E}" type="presParOf" srcId="{40E166BB-0F7A-4A20-A5FC-9F67D96C4ACB}" destId="{90DC5E0C-9152-4AF3-A56E-5BA706B28AB6}" srcOrd="1" destOrd="0" presId="urn:microsoft.com/office/officeart/2005/8/layout/orgChart1"/>
    <dgm:cxn modelId="{18EE1F6B-B065-409B-BA32-C57DD4CDFCF1}" type="presParOf" srcId="{90DC5E0C-9152-4AF3-A56E-5BA706B28AB6}" destId="{14BC3699-0003-45AA-BA6A-C02E75111F93}" srcOrd="0" destOrd="0" presId="urn:microsoft.com/office/officeart/2005/8/layout/orgChart1"/>
    <dgm:cxn modelId="{F5A6A826-3E1B-4DAA-A0DA-478C1F38D856}" type="presParOf" srcId="{14BC3699-0003-45AA-BA6A-C02E75111F93}" destId="{A11F76B6-123D-45BA-9E77-5F708032934F}" srcOrd="0" destOrd="0" presId="urn:microsoft.com/office/officeart/2005/8/layout/orgChart1"/>
    <dgm:cxn modelId="{06BE55EF-7461-4566-B88E-719929640A3F}" type="presParOf" srcId="{14BC3699-0003-45AA-BA6A-C02E75111F93}" destId="{4B35774D-7780-4820-BCCE-564EE1AF5D16}" srcOrd="1" destOrd="0" presId="urn:microsoft.com/office/officeart/2005/8/layout/orgChart1"/>
    <dgm:cxn modelId="{15E0C4A5-0246-4415-8384-ED8D0550F23F}" type="presParOf" srcId="{90DC5E0C-9152-4AF3-A56E-5BA706B28AB6}" destId="{9CA634C0-AF84-466E-AC85-75D65712D124}" srcOrd="1" destOrd="0" presId="urn:microsoft.com/office/officeart/2005/8/layout/orgChart1"/>
    <dgm:cxn modelId="{84958003-322B-4CF8-A804-6B67E28C58C7}" type="presParOf" srcId="{90DC5E0C-9152-4AF3-A56E-5BA706B28AB6}" destId="{A269A7B7-9E9A-44A7-B5DA-8B08FEED924D}" srcOrd="2" destOrd="0" presId="urn:microsoft.com/office/officeart/2005/8/layout/orgChart1"/>
    <dgm:cxn modelId="{741D4FD0-1DF7-4F3C-B8E4-5D2F081BC9FF}" type="presParOf" srcId="{40E166BB-0F7A-4A20-A5FC-9F67D96C4ACB}" destId="{215B87C8-4902-47C3-AB8B-469E57FCFE44}" srcOrd="2" destOrd="0" presId="urn:microsoft.com/office/officeart/2005/8/layout/orgChart1"/>
    <dgm:cxn modelId="{DA2A8728-E77E-49DD-9C7F-3C94203C28AE}" type="presParOf" srcId="{40E166BB-0F7A-4A20-A5FC-9F67D96C4ACB}" destId="{7FB6BAEA-D3E7-4395-ADB9-62C55432A4DF}" srcOrd="3" destOrd="0" presId="urn:microsoft.com/office/officeart/2005/8/layout/orgChart1"/>
    <dgm:cxn modelId="{80028552-7546-4226-A85C-A5AF041F05E2}" type="presParOf" srcId="{7FB6BAEA-D3E7-4395-ADB9-62C55432A4DF}" destId="{D6BA4019-A38F-45E7-8010-62E7C4B32EC5}" srcOrd="0" destOrd="0" presId="urn:microsoft.com/office/officeart/2005/8/layout/orgChart1"/>
    <dgm:cxn modelId="{4C27B675-224D-41AE-B10D-DBD3A7003C2E}" type="presParOf" srcId="{D6BA4019-A38F-45E7-8010-62E7C4B32EC5}" destId="{ADDE21BF-556E-4F1A-88BD-2EBCFE7AAED9}" srcOrd="0" destOrd="0" presId="urn:microsoft.com/office/officeart/2005/8/layout/orgChart1"/>
    <dgm:cxn modelId="{2B61AC05-9FBC-4473-8819-175418007632}" type="presParOf" srcId="{D6BA4019-A38F-45E7-8010-62E7C4B32EC5}" destId="{AA7F4B2E-BEA6-4895-82B5-DB706C244E1F}" srcOrd="1" destOrd="0" presId="urn:microsoft.com/office/officeart/2005/8/layout/orgChart1"/>
    <dgm:cxn modelId="{F586D48D-2FFA-46E2-B5AC-80EE45834F34}" type="presParOf" srcId="{7FB6BAEA-D3E7-4395-ADB9-62C55432A4DF}" destId="{7AC20BA6-2A8C-4433-B127-6272FD94FE51}" srcOrd="1" destOrd="0" presId="urn:microsoft.com/office/officeart/2005/8/layout/orgChart1"/>
    <dgm:cxn modelId="{B6E2998E-E1B0-4B10-916E-2ECEEBEA1E46}" type="presParOf" srcId="{7FB6BAEA-D3E7-4395-ADB9-62C55432A4DF}" destId="{25418EBC-E8B3-4285-8D7A-DF2CAB146D3E}" srcOrd="2" destOrd="0" presId="urn:microsoft.com/office/officeart/2005/8/layout/orgChart1"/>
    <dgm:cxn modelId="{1CEA38FD-8343-4CAC-80DF-7D65216C7733}" type="presParOf" srcId="{40E166BB-0F7A-4A20-A5FC-9F67D96C4ACB}" destId="{78247235-8309-474F-AEC3-8720635E9423}" srcOrd="4" destOrd="0" presId="urn:microsoft.com/office/officeart/2005/8/layout/orgChart1"/>
    <dgm:cxn modelId="{E212D0C2-8EE3-4621-95C7-6F6BE11B2436}" type="presParOf" srcId="{40E166BB-0F7A-4A20-A5FC-9F67D96C4ACB}" destId="{0394D27F-4DA9-4BF6-AF34-78D607DA99FC}" srcOrd="5" destOrd="0" presId="urn:microsoft.com/office/officeart/2005/8/layout/orgChart1"/>
    <dgm:cxn modelId="{29D423CA-4E0C-4D62-9F48-BD2502007B1E}" type="presParOf" srcId="{0394D27F-4DA9-4BF6-AF34-78D607DA99FC}" destId="{32C9F21D-79D5-4890-ACF1-70315B68BC64}" srcOrd="0" destOrd="0" presId="urn:microsoft.com/office/officeart/2005/8/layout/orgChart1"/>
    <dgm:cxn modelId="{62546FA6-D859-424D-82C4-6ADDF99B12FE}" type="presParOf" srcId="{32C9F21D-79D5-4890-ACF1-70315B68BC64}" destId="{5521541A-D7EC-46C2-9280-90F3CEFFE9F0}" srcOrd="0" destOrd="0" presId="urn:microsoft.com/office/officeart/2005/8/layout/orgChart1"/>
    <dgm:cxn modelId="{5BF3ABD8-FEDD-46F7-90C7-B0AE8DC326B3}" type="presParOf" srcId="{32C9F21D-79D5-4890-ACF1-70315B68BC64}" destId="{124DDDD7-056B-4662-A302-EC190BE56650}" srcOrd="1" destOrd="0" presId="urn:microsoft.com/office/officeart/2005/8/layout/orgChart1"/>
    <dgm:cxn modelId="{5ABE6413-F9A4-4D85-8286-1C53DC36EA03}" type="presParOf" srcId="{0394D27F-4DA9-4BF6-AF34-78D607DA99FC}" destId="{4A83771E-11AF-4843-B599-A9F83672BCC7}" srcOrd="1" destOrd="0" presId="urn:microsoft.com/office/officeart/2005/8/layout/orgChart1"/>
    <dgm:cxn modelId="{08ABBC43-51E2-4CDB-B0BC-75A040FC5F9D}" type="presParOf" srcId="{0394D27F-4DA9-4BF6-AF34-78D607DA99FC}" destId="{E3F79C85-4D3E-4703-8A6F-7F4B69CEB988}" srcOrd="2" destOrd="0" presId="urn:microsoft.com/office/officeart/2005/8/layout/orgChart1"/>
    <dgm:cxn modelId="{9EE1B0AF-8C18-4C37-8B0B-6A73A9B956D7}" type="presParOf" srcId="{40E166BB-0F7A-4A20-A5FC-9F67D96C4ACB}" destId="{8D906D94-9799-43CB-ADC5-12F3A5708E7D}" srcOrd="6" destOrd="0" presId="urn:microsoft.com/office/officeart/2005/8/layout/orgChart1"/>
    <dgm:cxn modelId="{E2DDF0D3-D46D-45CB-8C02-C4078698FDD0}" type="presParOf" srcId="{40E166BB-0F7A-4A20-A5FC-9F67D96C4ACB}" destId="{1BEC96CB-6C0A-45B1-9E1D-740FCBF0DB6F}" srcOrd="7" destOrd="0" presId="urn:microsoft.com/office/officeart/2005/8/layout/orgChart1"/>
    <dgm:cxn modelId="{B25C667E-87D1-49B2-B8FD-42963854FD61}" type="presParOf" srcId="{1BEC96CB-6C0A-45B1-9E1D-740FCBF0DB6F}" destId="{57B16250-E91A-4FEF-8556-667459399EED}" srcOrd="0" destOrd="0" presId="urn:microsoft.com/office/officeart/2005/8/layout/orgChart1"/>
    <dgm:cxn modelId="{3EFE7737-6A38-4997-AFDF-7712B25FD6DF}" type="presParOf" srcId="{57B16250-E91A-4FEF-8556-667459399EED}" destId="{E9EDDFD6-1CA6-44C1-8376-66AC446697C2}" srcOrd="0" destOrd="0" presId="urn:microsoft.com/office/officeart/2005/8/layout/orgChart1"/>
    <dgm:cxn modelId="{F8F08980-EE3D-4259-9BA9-B0E90FFAF1CA}" type="presParOf" srcId="{57B16250-E91A-4FEF-8556-667459399EED}" destId="{B3A145E9-5CB1-4D38-882C-792A6E48EEA8}" srcOrd="1" destOrd="0" presId="urn:microsoft.com/office/officeart/2005/8/layout/orgChart1"/>
    <dgm:cxn modelId="{54B58787-A51D-41B5-98C9-153E3692ED36}" type="presParOf" srcId="{1BEC96CB-6C0A-45B1-9E1D-740FCBF0DB6F}" destId="{1586A965-1A46-4D31-8691-48E5598B3EFB}" srcOrd="1" destOrd="0" presId="urn:microsoft.com/office/officeart/2005/8/layout/orgChart1"/>
    <dgm:cxn modelId="{356BBCDF-FF1B-406E-9483-FB9E7175B8AD}" type="presParOf" srcId="{1BEC96CB-6C0A-45B1-9E1D-740FCBF0DB6F}" destId="{A8C992F7-5CE9-45CF-967C-C81F27F9CF0B}" srcOrd="2" destOrd="0" presId="urn:microsoft.com/office/officeart/2005/8/layout/orgChart1"/>
    <dgm:cxn modelId="{B1EF2FC1-949D-4CFF-8A57-8C8590A70458}" type="presParOf" srcId="{40E166BB-0F7A-4A20-A5FC-9F67D96C4ACB}" destId="{EE36E361-1039-438D-8EFF-F1EE6B0E7B2A}" srcOrd="8" destOrd="0" presId="urn:microsoft.com/office/officeart/2005/8/layout/orgChart1"/>
    <dgm:cxn modelId="{076A4C94-2CDD-4B95-A742-61C41B9A7ECB}" type="presParOf" srcId="{40E166BB-0F7A-4A20-A5FC-9F67D96C4ACB}" destId="{ECECDE71-B9B5-4988-90B7-C6E10E9C106E}" srcOrd="9" destOrd="0" presId="urn:microsoft.com/office/officeart/2005/8/layout/orgChart1"/>
    <dgm:cxn modelId="{3626B5D7-1577-483E-8042-1098625A5987}" type="presParOf" srcId="{ECECDE71-B9B5-4988-90B7-C6E10E9C106E}" destId="{79B36D4C-66CC-4B72-9EC1-8F875603B251}" srcOrd="0" destOrd="0" presId="urn:microsoft.com/office/officeart/2005/8/layout/orgChart1"/>
    <dgm:cxn modelId="{62F44CEA-8AFE-4DC5-8444-E299DE44CCDD}" type="presParOf" srcId="{79B36D4C-66CC-4B72-9EC1-8F875603B251}" destId="{6830DBEA-B00C-4A38-8536-5FC387BCC955}" srcOrd="0" destOrd="0" presId="urn:microsoft.com/office/officeart/2005/8/layout/orgChart1"/>
    <dgm:cxn modelId="{13C0C2D4-14E3-4D03-B91F-C3301523C102}" type="presParOf" srcId="{79B36D4C-66CC-4B72-9EC1-8F875603B251}" destId="{4692AA1D-AA12-454A-86DA-B01C0B8676D1}" srcOrd="1" destOrd="0" presId="urn:microsoft.com/office/officeart/2005/8/layout/orgChart1"/>
    <dgm:cxn modelId="{99B29963-DC93-4363-BC77-A96E1CF9FDF1}" type="presParOf" srcId="{ECECDE71-B9B5-4988-90B7-C6E10E9C106E}" destId="{79222FAD-409B-4351-B019-884A605D7A04}" srcOrd="1" destOrd="0" presId="urn:microsoft.com/office/officeart/2005/8/layout/orgChart1"/>
    <dgm:cxn modelId="{196D4CD7-B3A0-4EC8-848C-A87E48A37DDA}" type="presParOf" srcId="{ECECDE71-B9B5-4988-90B7-C6E10E9C106E}" destId="{DFE22C8D-04A5-40E2-8A15-F2FB0C25D4C2}" srcOrd="2" destOrd="0" presId="urn:microsoft.com/office/officeart/2005/8/layout/orgChart1"/>
    <dgm:cxn modelId="{DA3DD4DC-382A-4D9C-BCE6-B60723DE23AE}" type="presParOf" srcId="{40E166BB-0F7A-4A20-A5FC-9F67D96C4ACB}" destId="{2C1EC1E3-6C31-497B-B2C0-908423D7C30F}" srcOrd="10" destOrd="0" presId="urn:microsoft.com/office/officeart/2005/8/layout/orgChart1"/>
    <dgm:cxn modelId="{5CFCBDE6-EF7E-40D7-887E-A5ADAD37A195}" type="presParOf" srcId="{40E166BB-0F7A-4A20-A5FC-9F67D96C4ACB}" destId="{6DED5C08-AFE7-478D-AD69-5C2680F8924F}" srcOrd="11" destOrd="0" presId="urn:microsoft.com/office/officeart/2005/8/layout/orgChart1"/>
    <dgm:cxn modelId="{F0C251F6-8B0F-47B0-A26B-AB59895A7E06}" type="presParOf" srcId="{6DED5C08-AFE7-478D-AD69-5C2680F8924F}" destId="{5A78B534-CA1D-4AB6-919E-98309FE598E6}" srcOrd="0" destOrd="0" presId="urn:microsoft.com/office/officeart/2005/8/layout/orgChart1"/>
    <dgm:cxn modelId="{E25C0AAC-B991-4343-8033-85B3924E4DCA}" type="presParOf" srcId="{5A78B534-CA1D-4AB6-919E-98309FE598E6}" destId="{925AFF53-80CA-4EF3-B620-450F60BBC6AE}" srcOrd="0" destOrd="0" presId="urn:microsoft.com/office/officeart/2005/8/layout/orgChart1"/>
    <dgm:cxn modelId="{F28FDD5B-BF58-4461-B8F3-195BA6CF3B2F}" type="presParOf" srcId="{5A78B534-CA1D-4AB6-919E-98309FE598E6}" destId="{A782F595-4787-4D8B-BF6C-72FCC830ACC3}" srcOrd="1" destOrd="0" presId="urn:microsoft.com/office/officeart/2005/8/layout/orgChart1"/>
    <dgm:cxn modelId="{2418E610-582A-469A-8B9B-DDF541110DBE}" type="presParOf" srcId="{6DED5C08-AFE7-478D-AD69-5C2680F8924F}" destId="{90132268-49C5-4D69-97CB-AED0F89CF9CF}" srcOrd="1" destOrd="0" presId="urn:microsoft.com/office/officeart/2005/8/layout/orgChart1"/>
    <dgm:cxn modelId="{DCD1CE8F-ECF7-4C63-B4E1-C4B0BECE3702}" type="presParOf" srcId="{6DED5C08-AFE7-478D-AD69-5C2680F8924F}" destId="{C1C32452-E704-49D0-917A-CCFE1BDB7F62}" srcOrd="2" destOrd="0" presId="urn:microsoft.com/office/officeart/2005/8/layout/orgChart1"/>
    <dgm:cxn modelId="{0FBDBA89-0067-48A8-8036-815547605D50}" type="presParOf" srcId="{B6A28535-AF5E-4015-8EF3-3640D12E0664}" destId="{41F21874-9D4B-4617-9770-A5234E8C805D}" srcOrd="2" destOrd="0" presId="urn:microsoft.com/office/officeart/2005/8/layout/orgChart1"/>
    <dgm:cxn modelId="{BACDBB2F-D1B9-4E63-99B9-CAAA54CD536F}" type="presParOf" srcId="{6AF95C16-665F-4316-9E92-D9AE7B5C3A1D}" destId="{F6AF0EEF-2F0E-4D03-AAF6-D64BD7A01678}" srcOrd="2" destOrd="0" presId="urn:microsoft.com/office/officeart/2005/8/layout/orgChart1"/>
    <dgm:cxn modelId="{5B12BFA3-9117-4DB3-BE6C-CD195982F4A0}" type="presParOf" srcId="{83B14A27-09DD-4C7A-A4B0-24B3D0FC37E7}" destId="{A9CE3A11-8DB3-4DCB-A0DA-34A23422A729}"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992B86-A5A0-40AF-933C-DB2F4277586E}"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s-CO"/>
        </a:p>
      </dgm:t>
    </dgm:pt>
    <dgm:pt modelId="{B06AFFC7-37FB-4CFA-8523-830443625740}">
      <dgm:prSet phldrT="[Texto]" custT="1"/>
      <dgm:spPr>
        <a:blipFill rotWithShape="0">
          <a:blip xmlns:r="http://schemas.openxmlformats.org/officeDocument/2006/relationships" r:embed="rId1"/>
          <a:tile tx="0" ty="0" sx="100000" sy="100000" flip="none" algn="tl"/>
        </a:blipFill>
        <a:ln>
          <a:solidFill>
            <a:schemeClr val="accent2">
              <a:lumMod val="75000"/>
            </a:schemeClr>
          </a:solidFill>
        </a:ln>
        <a:effectLst>
          <a:glow rad="63500">
            <a:schemeClr val="accent6">
              <a:satMod val="175000"/>
              <a:alpha val="40000"/>
            </a:schemeClr>
          </a:glow>
        </a:effectLst>
      </dgm:spPr>
      <dgm:t>
        <a:bodyPr/>
        <a:lstStyle/>
        <a:p>
          <a:r>
            <a:rPr lang="es-CO" sz="2800" b="1" dirty="0"/>
            <a:t>M E T A S</a:t>
          </a:r>
        </a:p>
      </dgm:t>
    </dgm:pt>
    <dgm:pt modelId="{866A82F6-A233-464A-A33E-611DCBBE65C9}" type="parTrans" cxnId="{2F0BC6F3-3147-4A65-AB60-4A8A71F1F1E5}">
      <dgm:prSet/>
      <dgm:spPr/>
      <dgm:t>
        <a:bodyPr/>
        <a:lstStyle/>
        <a:p>
          <a:endParaRPr lang="es-CO"/>
        </a:p>
      </dgm:t>
    </dgm:pt>
    <dgm:pt modelId="{DF2AD297-970C-49A4-BD54-CAAA791DCA67}" type="sibTrans" cxnId="{2F0BC6F3-3147-4A65-AB60-4A8A71F1F1E5}">
      <dgm:prSet/>
      <dgm:spPr/>
      <dgm:t>
        <a:bodyPr/>
        <a:lstStyle/>
        <a:p>
          <a:endParaRPr lang="es-CO"/>
        </a:p>
      </dgm:t>
    </dgm:pt>
    <dgm:pt modelId="{7D490A62-47FB-42F7-A914-2B030FEFFB7A}">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Expedición de guías, procedimientos y doctrina contable pública y ejecución de programas de capacitación para la aplicación de los marcos normativos.</a:t>
          </a:r>
        </a:p>
      </dgm:t>
    </dgm:pt>
    <dgm:pt modelId="{FB629528-DAA5-40D2-B86A-E19515209CC7}" type="parTrans" cxnId="{381D4FC8-41EA-4ADB-A578-3D4AD563B502}">
      <dgm:prSet/>
      <dgm:spPr/>
      <dgm:t>
        <a:bodyPr/>
        <a:lstStyle/>
        <a:p>
          <a:endParaRPr lang="es-CO"/>
        </a:p>
      </dgm:t>
    </dgm:pt>
    <dgm:pt modelId="{E6BF80E2-D862-4432-BEE8-1C5A4BE12085}" type="sibTrans" cxnId="{381D4FC8-41EA-4ADB-A578-3D4AD563B502}">
      <dgm:prSet/>
      <dgm:spPr/>
      <dgm:t>
        <a:bodyPr/>
        <a:lstStyle/>
        <a:p>
          <a:endParaRPr lang="es-CO"/>
        </a:p>
      </dgm:t>
    </dgm:pt>
    <dgm:pt modelId="{B268D25E-91A7-492E-B303-FEB3D158F71E}">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del  proceso contable y el sistema documental contable</a:t>
          </a:r>
        </a:p>
      </dgm:t>
    </dgm:pt>
    <dgm:pt modelId="{F8D6053C-1E2C-464D-8B89-3C06D5E4A35C}" type="parTrans" cxnId="{8F9E8935-CB29-4508-8D7D-A8546D59DF29}">
      <dgm:prSet/>
      <dgm:spPr/>
      <dgm:t>
        <a:bodyPr/>
        <a:lstStyle/>
        <a:p>
          <a:endParaRPr lang="es-CO"/>
        </a:p>
      </dgm:t>
    </dgm:pt>
    <dgm:pt modelId="{14309078-5549-4DEE-A2C9-2CE87F7F6EAD}" type="sibTrans" cxnId="{8F9E8935-CB29-4508-8D7D-A8546D59DF29}">
      <dgm:prSet/>
      <dgm:spPr/>
      <dgm:t>
        <a:bodyPr/>
        <a:lstStyle/>
        <a:p>
          <a:endParaRPr lang="es-CO"/>
        </a:p>
      </dgm:t>
    </dgm:pt>
    <dgm:pt modelId="{C144FA0B-4470-481F-954B-FAF9E3EF7788}">
      <dgm:prSet phldrT="[Texto]"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Regulación para el desarrollo y evaluación del control interno contable</a:t>
          </a:r>
        </a:p>
      </dgm:t>
    </dgm:pt>
    <dgm:pt modelId="{3F33BF13-8759-4875-8AF9-182784F8188D}" type="parTrans" cxnId="{5769195F-9231-4421-B34C-3AB7FF10084D}">
      <dgm:prSet/>
      <dgm:spPr/>
      <dgm:t>
        <a:bodyPr/>
        <a:lstStyle/>
        <a:p>
          <a:endParaRPr lang="es-CO"/>
        </a:p>
      </dgm:t>
    </dgm:pt>
    <dgm:pt modelId="{41895D8C-0608-4C9D-94D0-C5F1A6E8DA03}" type="sibTrans" cxnId="{5769195F-9231-4421-B34C-3AB7FF10084D}">
      <dgm:prSet/>
      <dgm:spPr/>
      <dgm:t>
        <a:bodyPr/>
        <a:lstStyle/>
        <a:p>
          <a:endParaRPr lang="es-CO"/>
        </a:p>
      </dgm:t>
    </dgm:pt>
    <dgm:pt modelId="{6DD015EC-290A-4226-BA96-A4EE2E83B270}">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del proceso de consolidación de la información financiera del sector público, con base en los nuevos marcos normativos.</a:t>
          </a:r>
        </a:p>
      </dgm:t>
    </dgm:pt>
    <dgm:pt modelId="{B294D2B7-588F-4B9C-957B-E8D12C3308AB}" type="parTrans" cxnId="{05787523-FC43-4F46-A9F8-4CA3E766274B}">
      <dgm:prSet/>
      <dgm:spPr/>
      <dgm:t>
        <a:bodyPr/>
        <a:lstStyle/>
        <a:p>
          <a:endParaRPr lang="es-CO"/>
        </a:p>
      </dgm:t>
    </dgm:pt>
    <dgm:pt modelId="{C0D3A58B-7B79-45E0-AD69-B87B9D96368A}" type="sibTrans" cxnId="{05787523-FC43-4F46-A9F8-4CA3E766274B}">
      <dgm:prSet/>
      <dgm:spPr/>
      <dgm:t>
        <a:bodyPr/>
        <a:lstStyle/>
        <a:p>
          <a:endParaRPr lang="es-CO"/>
        </a:p>
      </dgm:t>
    </dgm:pt>
    <dgm:pt modelId="{FC5B205F-75F6-4AEC-A265-669716D43956}">
      <dgm:prSet custT="1"/>
      <dgm:spPr>
        <a:blipFill rotWithShape="0">
          <a:blip xmlns:r="http://schemas.openxmlformats.org/officeDocument/2006/relationships" r:embed="rId2"/>
          <a:tile tx="0" ty="0" sx="100000" sy="100000" flip="none" algn="tl"/>
        </a:blipFill>
      </dgm:spPr>
      <dgm:t>
        <a:bodyPr lIns="36000" rIns="36000"/>
        <a:lstStyle/>
        <a:p>
          <a:pPr algn="just"/>
          <a:r>
            <a:rPr lang="es-CO" sz="1600" b="1" dirty="0">
              <a:solidFill>
                <a:schemeClr val="tx2"/>
              </a:solidFill>
            </a:rPr>
            <a:t>Actualización de los sistemas de información para la centralización y consolidación de la información financiera del sector público (SIIF y CHIP)</a:t>
          </a:r>
        </a:p>
      </dgm:t>
    </dgm:pt>
    <dgm:pt modelId="{48E8CBAB-F5D0-4B24-8FA0-E535BB617C97}" type="parTrans" cxnId="{FD5D62B6-D433-4428-B192-6CD257D80B01}">
      <dgm:prSet/>
      <dgm:spPr/>
      <dgm:t>
        <a:bodyPr/>
        <a:lstStyle/>
        <a:p>
          <a:endParaRPr lang="es-CO"/>
        </a:p>
      </dgm:t>
    </dgm:pt>
    <dgm:pt modelId="{E1AF03FF-A85B-42EB-AFC7-FDA3FC91772D}" type="sibTrans" cxnId="{FD5D62B6-D433-4428-B192-6CD257D80B01}">
      <dgm:prSet/>
      <dgm:spPr/>
      <dgm:t>
        <a:bodyPr/>
        <a:lstStyle/>
        <a:p>
          <a:endParaRPr lang="es-CO"/>
        </a:p>
      </dgm:t>
    </dgm:pt>
    <dgm:pt modelId="{121A6B93-80D1-4436-8B11-834F342661FF}" type="pres">
      <dgm:prSet presAssocID="{BE992B86-A5A0-40AF-933C-DB2F4277586E}" presName="Name0" presStyleCnt="0">
        <dgm:presLayoutVars>
          <dgm:chPref val="1"/>
          <dgm:dir/>
          <dgm:animOne val="branch"/>
          <dgm:animLvl val="lvl"/>
          <dgm:resizeHandles val="exact"/>
        </dgm:presLayoutVars>
      </dgm:prSet>
      <dgm:spPr/>
    </dgm:pt>
    <dgm:pt modelId="{4C3AA5AB-059C-4998-87DC-9288D6B713F2}" type="pres">
      <dgm:prSet presAssocID="{B06AFFC7-37FB-4CFA-8523-830443625740}" presName="root1" presStyleCnt="0"/>
      <dgm:spPr/>
    </dgm:pt>
    <dgm:pt modelId="{671FBE74-29FA-4A1F-ACDF-6F3AC087BBC9}" type="pres">
      <dgm:prSet presAssocID="{B06AFFC7-37FB-4CFA-8523-830443625740}" presName="LevelOneTextNode" presStyleLbl="node0" presStyleIdx="0" presStyleCnt="1" custAng="5400000" custScaleX="232573" custScaleY="49848" custLinFactNeighborX="-19229">
        <dgm:presLayoutVars>
          <dgm:chPref val="3"/>
        </dgm:presLayoutVars>
      </dgm:prSet>
      <dgm:spPr/>
    </dgm:pt>
    <dgm:pt modelId="{422B2378-4DD4-4466-A880-9A57B0A2E2DB}" type="pres">
      <dgm:prSet presAssocID="{B06AFFC7-37FB-4CFA-8523-830443625740}" presName="level2hierChild" presStyleCnt="0"/>
      <dgm:spPr/>
    </dgm:pt>
    <dgm:pt modelId="{44D9C6FF-651A-41CA-BCAA-7DEEE2940549}" type="pres">
      <dgm:prSet presAssocID="{FB629528-DAA5-40D2-B86A-E19515209CC7}" presName="conn2-1" presStyleLbl="parChTrans1D2" presStyleIdx="0" presStyleCnt="5"/>
      <dgm:spPr/>
    </dgm:pt>
    <dgm:pt modelId="{F95522B1-8ADB-4A40-BC42-D1B9A67F5F6E}" type="pres">
      <dgm:prSet presAssocID="{FB629528-DAA5-40D2-B86A-E19515209CC7}" presName="connTx" presStyleLbl="parChTrans1D2" presStyleIdx="0" presStyleCnt="5"/>
      <dgm:spPr/>
    </dgm:pt>
    <dgm:pt modelId="{42DDADE3-B1C5-46E3-9083-CA77CC1E86FF}" type="pres">
      <dgm:prSet presAssocID="{7D490A62-47FB-42F7-A914-2B030FEFFB7A}" presName="root2" presStyleCnt="0"/>
      <dgm:spPr/>
    </dgm:pt>
    <dgm:pt modelId="{25FAA211-9CE9-4B6A-AFB1-BDBE8719087F}" type="pres">
      <dgm:prSet presAssocID="{7D490A62-47FB-42F7-A914-2B030FEFFB7A}" presName="LevelTwoTextNode" presStyleLbl="node2" presStyleIdx="0" presStyleCnt="5" custScaleX="286267" custLinFactNeighborX="18544" custLinFactNeighborY="1394">
        <dgm:presLayoutVars>
          <dgm:chPref val="3"/>
        </dgm:presLayoutVars>
      </dgm:prSet>
      <dgm:spPr/>
    </dgm:pt>
    <dgm:pt modelId="{DF340B5F-9FDC-403E-9DEE-F1ACD4AB6336}" type="pres">
      <dgm:prSet presAssocID="{7D490A62-47FB-42F7-A914-2B030FEFFB7A}" presName="level3hierChild" presStyleCnt="0"/>
      <dgm:spPr/>
    </dgm:pt>
    <dgm:pt modelId="{A7CB8463-5EED-45A4-918F-667F778F71F7}" type="pres">
      <dgm:prSet presAssocID="{F8D6053C-1E2C-464D-8B89-3C06D5E4A35C}" presName="conn2-1" presStyleLbl="parChTrans1D2" presStyleIdx="1" presStyleCnt="5"/>
      <dgm:spPr/>
    </dgm:pt>
    <dgm:pt modelId="{B3D6590F-7017-47C1-BDD0-DC62BD3ADCDB}" type="pres">
      <dgm:prSet presAssocID="{F8D6053C-1E2C-464D-8B89-3C06D5E4A35C}" presName="connTx" presStyleLbl="parChTrans1D2" presStyleIdx="1" presStyleCnt="5"/>
      <dgm:spPr/>
    </dgm:pt>
    <dgm:pt modelId="{4ECEA96D-52FC-4504-B27D-706C23DE982A}" type="pres">
      <dgm:prSet presAssocID="{B268D25E-91A7-492E-B303-FEB3D158F71E}" presName="root2" presStyleCnt="0"/>
      <dgm:spPr/>
    </dgm:pt>
    <dgm:pt modelId="{77DB3F99-9157-41EC-9D7E-0F6396431F86}" type="pres">
      <dgm:prSet presAssocID="{B268D25E-91A7-492E-B303-FEB3D158F71E}" presName="LevelTwoTextNode" presStyleLbl="node2" presStyleIdx="1" presStyleCnt="5" custScaleX="286267" custScaleY="73303" custLinFactNeighborX="18544" custLinFactNeighborY="1394">
        <dgm:presLayoutVars>
          <dgm:chPref val="3"/>
        </dgm:presLayoutVars>
      </dgm:prSet>
      <dgm:spPr/>
    </dgm:pt>
    <dgm:pt modelId="{D9D50778-AEA1-4E53-B7A8-BA9A507357FB}" type="pres">
      <dgm:prSet presAssocID="{B268D25E-91A7-492E-B303-FEB3D158F71E}" presName="level3hierChild" presStyleCnt="0"/>
      <dgm:spPr/>
    </dgm:pt>
    <dgm:pt modelId="{BC2473AD-EEBA-4768-9ADB-AA025D6163CD}" type="pres">
      <dgm:prSet presAssocID="{3F33BF13-8759-4875-8AF9-182784F8188D}" presName="conn2-1" presStyleLbl="parChTrans1D2" presStyleIdx="2" presStyleCnt="5"/>
      <dgm:spPr/>
    </dgm:pt>
    <dgm:pt modelId="{8AB2B216-2838-40CC-B9CF-26E3F952EE83}" type="pres">
      <dgm:prSet presAssocID="{3F33BF13-8759-4875-8AF9-182784F8188D}" presName="connTx" presStyleLbl="parChTrans1D2" presStyleIdx="2" presStyleCnt="5"/>
      <dgm:spPr/>
    </dgm:pt>
    <dgm:pt modelId="{5F1B75C3-E7EF-4526-893D-77AC33FD872D}" type="pres">
      <dgm:prSet presAssocID="{C144FA0B-4470-481F-954B-FAF9E3EF7788}" presName="root2" presStyleCnt="0"/>
      <dgm:spPr/>
    </dgm:pt>
    <dgm:pt modelId="{54290EC1-06CC-43E4-8A52-EF3555EC440C}" type="pres">
      <dgm:prSet presAssocID="{C144FA0B-4470-481F-954B-FAF9E3EF7788}" presName="LevelTwoTextNode" presStyleLbl="node2" presStyleIdx="2" presStyleCnt="5" custScaleX="286267" custScaleY="60876" custLinFactNeighborX="18544" custLinFactNeighborY="1394">
        <dgm:presLayoutVars>
          <dgm:chPref val="3"/>
        </dgm:presLayoutVars>
      </dgm:prSet>
      <dgm:spPr/>
    </dgm:pt>
    <dgm:pt modelId="{F06C9DFD-04B5-4F2A-81C7-78DC3FC1C57E}" type="pres">
      <dgm:prSet presAssocID="{C144FA0B-4470-481F-954B-FAF9E3EF7788}" presName="level3hierChild" presStyleCnt="0"/>
      <dgm:spPr/>
    </dgm:pt>
    <dgm:pt modelId="{40DF29DC-20F0-46F8-93F3-87C46B8DF249}" type="pres">
      <dgm:prSet presAssocID="{B294D2B7-588F-4B9C-957B-E8D12C3308AB}" presName="conn2-1" presStyleLbl="parChTrans1D2" presStyleIdx="3" presStyleCnt="5"/>
      <dgm:spPr/>
    </dgm:pt>
    <dgm:pt modelId="{CB2627FF-F7E5-4E13-A337-1ABDF23067D4}" type="pres">
      <dgm:prSet presAssocID="{B294D2B7-588F-4B9C-957B-E8D12C3308AB}" presName="connTx" presStyleLbl="parChTrans1D2" presStyleIdx="3" presStyleCnt="5"/>
      <dgm:spPr/>
    </dgm:pt>
    <dgm:pt modelId="{C0CC00E2-D7BA-4D54-9198-EC8315394DE5}" type="pres">
      <dgm:prSet presAssocID="{6DD015EC-290A-4226-BA96-A4EE2E83B270}" presName="root2" presStyleCnt="0"/>
      <dgm:spPr/>
    </dgm:pt>
    <dgm:pt modelId="{CE7D4E97-B8EF-4ACB-BCA8-9F5BED8B2DE8}" type="pres">
      <dgm:prSet presAssocID="{6DD015EC-290A-4226-BA96-A4EE2E83B270}" presName="LevelTwoTextNode" presStyleLbl="node2" presStyleIdx="3" presStyleCnt="5" custScaleX="286267" custLinFactNeighborX="18544" custLinFactNeighborY="1394">
        <dgm:presLayoutVars>
          <dgm:chPref val="3"/>
        </dgm:presLayoutVars>
      </dgm:prSet>
      <dgm:spPr/>
    </dgm:pt>
    <dgm:pt modelId="{962E0BEA-3CD8-4B29-B3A3-BE862E748055}" type="pres">
      <dgm:prSet presAssocID="{6DD015EC-290A-4226-BA96-A4EE2E83B270}" presName="level3hierChild" presStyleCnt="0"/>
      <dgm:spPr/>
    </dgm:pt>
    <dgm:pt modelId="{FCF521CD-AD6D-4C88-A48F-5E13F78FC8EE}" type="pres">
      <dgm:prSet presAssocID="{48E8CBAB-F5D0-4B24-8FA0-E535BB617C97}" presName="conn2-1" presStyleLbl="parChTrans1D2" presStyleIdx="4" presStyleCnt="5"/>
      <dgm:spPr/>
    </dgm:pt>
    <dgm:pt modelId="{3E43D36D-C2EE-493F-BD68-27B8904E1EE0}" type="pres">
      <dgm:prSet presAssocID="{48E8CBAB-F5D0-4B24-8FA0-E535BB617C97}" presName="connTx" presStyleLbl="parChTrans1D2" presStyleIdx="4" presStyleCnt="5"/>
      <dgm:spPr/>
    </dgm:pt>
    <dgm:pt modelId="{263D3040-B643-445F-870F-B8A8577F7B8F}" type="pres">
      <dgm:prSet presAssocID="{FC5B205F-75F6-4AEC-A265-669716D43956}" presName="root2" presStyleCnt="0"/>
      <dgm:spPr/>
    </dgm:pt>
    <dgm:pt modelId="{21B318A2-96FD-4BB9-A6AE-CAB0583A7B08}" type="pres">
      <dgm:prSet presAssocID="{FC5B205F-75F6-4AEC-A265-669716D43956}" presName="LevelTwoTextNode" presStyleLbl="node2" presStyleIdx="4" presStyleCnt="5" custScaleX="286267" custLinFactNeighborX="32421">
        <dgm:presLayoutVars>
          <dgm:chPref val="3"/>
        </dgm:presLayoutVars>
      </dgm:prSet>
      <dgm:spPr/>
    </dgm:pt>
    <dgm:pt modelId="{5D688035-D989-4866-8645-3CBCF13DD2F4}" type="pres">
      <dgm:prSet presAssocID="{FC5B205F-75F6-4AEC-A265-669716D43956}" presName="level3hierChild" presStyleCnt="0"/>
      <dgm:spPr/>
    </dgm:pt>
  </dgm:ptLst>
  <dgm:cxnLst>
    <dgm:cxn modelId="{22157A12-3F94-4EE3-AF91-FAA9E7E80423}" type="presOf" srcId="{B06AFFC7-37FB-4CFA-8523-830443625740}" destId="{671FBE74-29FA-4A1F-ACDF-6F3AC087BBC9}" srcOrd="0" destOrd="0" presId="urn:microsoft.com/office/officeart/2008/layout/HorizontalMultiLevelHierarchy"/>
    <dgm:cxn modelId="{F779281C-560A-43FE-8D75-C101C5C03EFC}" type="presOf" srcId="{B268D25E-91A7-492E-B303-FEB3D158F71E}" destId="{77DB3F99-9157-41EC-9D7E-0F6396431F86}" srcOrd="0" destOrd="0" presId="urn:microsoft.com/office/officeart/2008/layout/HorizontalMultiLevelHierarchy"/>
    <dgm:cxn modelId="{05787523-FC43-4F46-A9F8-4CA3E766274B}" srcId="{B06AFFC7-37FB-4CFA-8523-830443625740}" destId="{6DD015EC-290A-4226-BA96-A4EE2E83B270}" srcOrd="3" destOrd="0" parTransId="{B294D2B7-588F-4B9C-957B-E8D12C3308AB}" sibTransId="{C0D3A58B-7B79-45E0-AD69-B87B9D96368A}"/>
    <dgm:cxn modelId="{C27D4226-923D-454A-A4ED-2B79BA4D93D9}" type="presOf" srcId="{7D490A62-47FB-42F7-A914-2B030FEFFB7A}" destId="{25FAA211-9CE9-4B6A-AFB1-BDBE8719087F}" srcOrd="0" destOrd="0" presId="urn:microsoft.com/office/officeart/2008/layout/HorizontalMultiLevelHierarchy"/>
    <dgm:cxn modelId="{FE5F5F27-A3A8-4779-B671-2C24ECE92622}" type="presOf" srcId="{3F33BF13-8759-4875-8AF9-182784F8188D}" destId="{8AB2B216-2838-40CC-B9CF-26E3F952EE83}" srcOrd="1" destOrd="0" presId="urn:microsoft.com/office/officeart/2008/layout/HorizontalMultiLevelHierarchy"/>
    <dgm:cxn modelId="{3A76E62F-2AE6-4B0F-A741-13282CA222A3}" type="presOf" srcId="{6DD015EC-290A-4226-BA96-A4EE2E83B270}" destId="{CE7D4E97-B8EF-4ACB-BCA8-9F5BED8B2DE8}" srcOrd="0" destOrd="0" presId="urn:microsoft.com/office/officeart/2008/layout/HorizontalMultiLevelHierarchy"/>
    <dgm:cxn modelId="{E2B41D31-40CD-4949-9454-6773D685FD74}" type="presOf" srcId="{FC5B205F-75F6-4AEC-A265-669716D43956}" destId="{21B318A2-96FD-4BB9-A6AE-CAB0583A7B08}" srcOrd="0" destOrd="0" presId="urn:microsoft.com/office/officeart/2008/layout/HorizontalMultiLevelHierarchy"/>
    <dgm:cxn modelId="{8F9E8935-CB29-4508-8D7D-A8546D59DF29}" srcId="{B06AFFC7-37FB-4CFA-8523-830443625740}" destId="{B268D25E-91A7-492E-B303-FEB3D158F71E}" srcOrd="1" destOrd="0" parTransId="{F8D6053C-1E2C-464D-8B89-3C06D5E4A35C}" sibTransId="{14309078-5549-4DEE-A2C9-2CE87F7F6EAD}"/>
    <dgm:cxn modelId="{5769195F-9231-4421-B34C-3AB7FF10084D}" srcId="{B06AFFC7-37FB-4CFA-8523-830443625740}" destId="{C144FA0B-4470-481F-954B-FAF9E3EF7788}" srcOrd="2" destOrd="0" parTransId="{3F33BF13-8759-4875-8AF9-182784F8188D}" sibTransId="{41895D8C-0608-4C9D-94D0-C5F1A6E8DA03}"/>
    <dgm:cxn modelId="{38C42741-CD5E-4742-8851-451645C26AC8}" type="presOf" srcId="{C144FA0B-4470-481F-954B-FAF9E3EF7788}" destId="{54290EC1-06CC-43E4-8A52-EF3555EC440C}" srcOrd="0" destOrd="0" presId="urn:microsoft.com/office/officeart/2008/layout/HorizontalMultiLevelHierarchy"/>
    <dgm:cxn modelId="{E69C7A4B-1C23-4D5A-9D09-2A5D885E7F54}" type="presOf" srcId="{FB629528-DAA5-40D2-B86A-E19515209CC7}" destId="{F95522B1-8ADB-4A40-BC42-D1B9A67F5F6E}" srcOrd="1" destOrd="0" presId="urn:microsoft.com/office/officeart/2008/layout/HorizontalMultiLevelHierarchy"/>
    <dgm:cxn modelId="{CAF6384F-3143-4FB4-9518-85F7FACDD8A2}" type="presOf" srcId="{BE992B86-A5A0-40AF-933C-DB2F4277586E}" destId="{121A6B93-80D1-4436-8B11-834F342661FF}" srcOrd="0" destOrd="0" presId="urn:microsoft.com/office/officeart/2008/layout/HorizontalMultiLevelHierarchy"/>
    <dgm:cxn modelId="{4636A17B-89B5-4F27-82BE-AB3B27E2EC80}" type="presOf" srcId="{3F33BF13-8759-4875-8AF9-182784F8188D}" destId="{BC2473AD-EEBA-4768-9ADB-AA025D6163CD}" srcOrd="0" destOrd="0" presId="urn:microsoft.com/office/officeart/2008/layout/HorizontalMultiLevelHierarchy"/>
    <dgm:cxn modelId="{956A7B83-CFA1-48D4-9BD3-BE2E7AB515B8}" type="presOf" srcId="{B294D2B7-588F-4B9C-957B-E8D12C3308AB}" destId="{CB2627FF-F7E5-4E13-A337-1ABDF23067D4}" srcOrd="1" destOrd="0" presId="urn:microsoft.com/office/officeart/2008/layout/HorizontalMultiLevelHierarchy"/>
    <dgm:cxn modelId="{A6C1A599-FCE9-407B-9044-30CD9A2DEB3E}" type="presOf" srcId="{F8D6053C-1E2C-464D-8B89-3C06D5E4A35C}" destId="{B3D6590F-7017-47C1-BDD0-DC62BD3ADCDB}" srcOrd="1" destOrd="0" presId="urn:microsoft.com/office/officeart/2008/layout/HorizontalMultiLevelHierarchy"/>
    <dgm:cxn modelId="{FDE01FA7-1DBD-4726-8AE9-8D3106D2F63E}" type="presOf" srcId="{B294D2B7-588F-4B9C-957B-E8D12C3308AB}" destId="{40DF29DC-20F0-46F8-93F3-87C46B8DF249}" srcOrd="0" destOrd="0" presId="urn:microsoft.com/office/officeart/2008/layout/HorizontalMultiLevelHierarchy"/>
    <dgm:cxn modelId="{FD5D62B6-D433-4428-B192-6CD257D80B01}" srcId="{B06AFFC7-37FB-4CFA-8523-830443625740}" destId="{FC5B205F-75F6-4AEC-A265-669716D43956}" srcOrd="4" destOrd="0" parTransId="{48E8CBAB-F5D0-4B24-8FA0-E535BB617C97}" sibTransId="{E1AF03FF-A85B-42EB-AFC7-FDA3FC91772D}"/>
    <dgm:cxn modelId="{2B6600BE-6AF9-4651-9BB7-100894965550}" type="presOf" srcId="{48E8CBAB-F5D0-4B24-8FA0-E535BB617C97}" destId="{FCF521CD-AD6D-4C88-A48F-5E13F78FC8EE}" srcOrd="0" destOrd="0" presId="urn:microsoft.com/office/officeart/2008/layout/HorizontalMultiLevelHierarchy"/>
    <dgm:cxn modelId="{381D4FC8-41EA-4ADB-A578-3D4AD563B502}" srcId="{B06AFFC7-37FB-4CFA-8523-830443625740}" destId="{7D490A62-47FB-42F7-A914-2B030FEFFB7A}" srcOrd="0" destOrd="0" parTransId="{FB629528-DAA5-40D2-B86A-E19515209CC7}" sibTransId="{E6BF80E2-D862-4432-BEE8-1C5A4BE12085}"/>
    <dgm:cxn modelId="{90B66EE3-AAB8-4DDD-9408-E340B56F8633}" type="presOf" srcId="{48E8CBAB-F5D0-4B24-8FA0-E535BB617C97}" destId="{3E43D36D-C2EE-493F-BD68-27B8904E1EE0}" srcOrd="1" destOrd="0" presId="urn:microsoft.com/office/officeart/2008/layout/HorizontalMultiLevelHierarchy"/>
    <dgm:cxn modelId="{2F0BC6F3-3147-4A65-AB60-4A8A71F1F1E5}" srcId="{BE992B86-A5A0-40AF-933C-DB2F4277586E}" destId="{B06AFFC7-37FB-4CFA-8523-830443625740}" srcOrd="0" destOrd="0" parTransId="{866A82F6-A233-464A-A33E-611DCBBE65C9}" sibTransId="{DF2AD297-970C-49A4-BD54-CAAA791DCA67}"/>
    <dgm:cxn modelId="{DF8908F9-B1A2-4BF0-A38D-8A83C6F2CBF1}" type="presOf" srcId="{FB629528-DAA5-40D2-B86A-E19515209CC7}" destId="{44D9C6FF-651A-41CA-BCAA-7DEEE2940549}" srcOrd="0" destOrd="0" presId="urn:microsoft.com/office/officeart/2008/layout/HorizontalMultiLevelHierarchy"/>
    <dgm:cxn modelId="{F09AF7FA-4DA8-4364-B662-77C7F37898D4}" type="presOf" srcId="{F8D6053C-1E2C-464D-8B89-3C06D5E4A35C}" destId="{A7CB8463-5EED-45A4-918F-667F778F71F7}" srcOrd="0" destOrd="0" presId="urn:microsoft.com/office/officeart/2008/layout/HorizontalMultiLevelHierarchy"/>
    <dgm:cxn modelId="{5FF90EB0-98DD-4A0F-9AD9-62758E1000C5}" type="presParOf" srcId="{121A6B93-80D1-4436-8B11-834F342661FF}" destId="{4C3AA5AB-059C-4998-87DC-9288D6B713F2}" srcOrd="0" destOrd="0" presId="urn:microsoft.com/office/officeart/2008/layout/HorizontalMultiLevelHierarchy"/>
    <dgm:cxn modelId="{E5AF1EE9-23F8-4D20-AEFC-8C8206382488}" type="presParOf" srcId="{4C3AA5AB-059C-4998-87DC-9288D6B713F2}" destId="{671FBE74-29FA-4A1F-ACDF-6F3AC087BBC9}" srcOrd="0" destOrd="0" presId="urn:microsoft.com/office/officeart/2008/layout/HorizontalMultiLevelHierarchy"/>
    <dgm:cxn modelId="{58455A66-90B1-4226-A63F-744FDBD98174}" type="presParOf" srcId="{4C3AA5AB-059C-4998-87DC-9288D6B713F2}" destId="{422B2378-4DD4-4466-A880-9A57B0A2E2DB}" srcOrd="1" destOrd="0" presId="urn:microsoft.com/office/officeart/2008/layout/HorizontalMultiLevelHierarchy"/>
    <dgm:cxn modelId="{14A1B7BF-7907-46E1-9E3F-E7A30130DC5D}" type="presParOf" srcId="{422B2378-4DD4-4466-A880-9A57B0A2E2DB}" destId="{44D9C6FF-651A-41CA-BCAA-7DEEE2940549}" srcOrd="0" destOrd="0" presId="urn:microsoft.com/office/officeart/2008/layout/HorizontalMultiLevelHierarchy"/>
    <dgm:cxn modelId="{A77D8142-A2E3-490D-8951-2F6750090D55}" type="presParOf" srcId="{44D9C6FF-651A-41CA-BCAA-7DEEE2940549}" destId="{F95522B1-8ADB-4A40-BC42-D1B9A67F5F6E}" srcOrd="0" destOrd="0" presId="urn:microsoft.com/office/officeart/2008/layout/HorizontalMultiLevelHierarchy"/>
    <dgm:cxn modelId="{F942C8A4-0978-41DE-9235-FB3278B81706}" type="presParOf" srcId="{422B2378-4DD4-4466-A880-9A57B0A2E2DB}" destId="{42DDADE3-B1C5-46E3-9083-CA77CC1E86FF}" srcOrd="1" destOrd="0" presId="urn:microsoft.com/office/officeart/2008/layout/HorizontalMultiLevelHierarchy"/>
    <dgm:cxn modelId="{12CA12E1-3ACD-4D40-AD75-CF413D7E4496}" type="presParOf" srcId="{42DDADE3-B1C5-46E3-9083-CA77CC1E86FF}" destId="{25FAA211-9CE9-4B6A-AFB1-BDBE8719087F}" srcOrd="0" destOrd="0" presId="urn:microsoft.com/office/officeart/2008/layout/HorizontalMultiLevelHierarchy"/>
    <dgm:cxn modelId="{6117AF0D-50D2-4791-B719-7A54B21D086D}" type="presParOf" srcId="{42DDADE3-B1C5-46E3-9083-CA77CC1E86FF}" destId="{DF340B5F-9FDC-403E-9DEE-F1ACD4AB6336}" srcOrd="1" destOrd="0" presId="urn:microsoft.com/office/officeart/2008/layout/HorizontalMultiLevelHierarchy"/>
    <dgm:cxn modelId="{0772958D-20A3-4A2A-9E6C-E43C1632583D}" type="presParOf" srcId="{422B2378-4DD4-4466-A880-9A57B0A2E2DB}" destId="{A7CB8463-5EED-45A4-918F-667F778F71F7}" srcOrd="2" destOrd="0" presId="urn:microsoft.com/office/officeart/2008/layout/HorizontalMultiLevelHierarchy"/>
    <dgm:cxn modelId="{806F127F-5B0D-4E0E-98EA-C6CBABACA490}" type="presParOf" srcId="{A7CB8463-5EED-45A4-918F-667F778F71F7}" destId="{B3D6590F-7017-47C1-BDD0-DC62BD3ADCDB}" srcOrd="0" destOrd="0" presId="urn:microsoft.com/office/officeart/2008/layout/HorizontalMultiLevelHierarchy"/>
    <dgm:cxn modelId="{7A2590B1-505B-4984-A985-DB2AC074F279}" type="presParOf" srcId="{422B2378-4DD4-4466-A880-9A57B0A2E2DB}" destId="{4ECEA96D-52FC-4504-B27D-706C23DE982A}" srcOrd="3" destOrd="0" presId="urn:microsoft.com/office/officeart/2008/layout/HorizontalMultiLevelHierarchy"/>
    <dgm:cxn modelId="{BF9FDD78-3D8F-4A61-9F57-3FF4B83C0C86}" type="presParOf" srcId="{4ECEA96D-52FC-4504-B27D-706C23DE982A}" destId="{77DB3F99-9157-41EC-9D7E-0F6396431F86}" srcOrd="0" destOrd="0" presId="urn:microsoft.com/office/officeart/2008/layout/HorizontalMultiLevelHierarchy"/>
    <dgm:cxn modelId="{E467E2F8-0205-44E3-8B97-B96FF03E0EE6}" type="presParOf" srcId="{4ECEA96D-52FC-4504-B27D-706C23DE982A}" destId="{D9D50778-AEA1-4E53-B7A8-BA9A507357FB}" srcOrd="1" destOrd="0" presId="urn:microsoft.com/office/officeart/2008/layout/HorizontalMultiLevelHierarchy"/>
    <dgm:cxn modelId="{2B60DF47-0BEA-4BAA-8051-36AF86B57FA2}" type="presParOf" srcId="{422B2378-4DD4-4466-A880-9A57B0A2E2DB}" destId="{BC2473AD-EEBA-4768-9ADB-AA025D6163CD}" srcOrd="4" destOrd="0" presId="urn:microsoft.com/office/officeart/2008/layout/HorizontalMultiLevelHierarchy"/>
    <dgm:cxn modelId="{6166D047-FA47-48F5-9EB5-B838267CF5A5}" type="presParOf" srcId="{BC2473AD-EEBA-4768-9ADB-AA025D6163CD}" destId="{8AB2B216-2838-40CC-B9CF-26E3F952EE83}" srcOrd="0" destOrd="0" presId="urn:microsoft.com/office/officeart/2008/layout/HorizontalMultiLevelHierarchy"/>
    <dgm:cxn modelId="{7E307F3F-171A-4C55-8106-97ACCBB501A2}" type="presParOf" srcId="{422B2378-4DD4-4466-A880-9A57B0A2E2DB}" destId="{5F1B75C3-E7EF-4526-893D-77AC33FD872D}" srcOrd="5" destOrd="0" presId="urn:microsoft.com/office/officeart/2008/layout/HorizontalMultiLevelHierarchy"/>
    <dgm:cxn modelId="{4B30566D-B255-480C-85A8-07AAAC1433AD}" type="presParOf" srcId="{5F1B75C3-E7EF-4526-893D-77AC33FD872D}" destId="{54290EC1-06CC-43E4-8A52-EF3555EC440C}" srcOrd="0" destOrd="0" presId="urn:microsoft.com/office/officeart/2008/layout/HorizontalMultiLevelHierarchy"/>
    <dgm:cxn modelId="{430B37E7-BDA3-4A6A-A16A-4D32CFFDFEC1}" type="presParOf" srcId="{5F1B75C3-E7EF-4526-893D-77AC33FD872D}" destId="{F06C9DFD-04B5-4F2A-81C7-78DC3FC1C57E}" srcOrd="1" destOrd="0" presId="urn:microsoft.com/office/officeart/2008/layout/HorizontalMultiLevelHierarchy"/>
    <dgm:cxn modelId="{D203D343-B7F7-4C42-9991-C20271D0183B}" type="presParOf" srcId="{422B2378-4DD4-4466-A880-9A57B0A2E2DB}" destId="{40DF29DC-20F0-46F8-93F3-87C46B8DF249}" srcOrd="6" destOrd="0" presId="urn:microsoft.com/office/officeart/2008/layout/HorizontalMultiLevelHierarchy"/>
    <dgm:cxn modelId="{55098EA4-142B-429B-9730-E574ACA4EDCA}" type="presParOf" srcId="{40DF29DC-20F0-46F8-93F3-87C46B8DF249}" destId="{CB2627FF-F7E5-4E13-A337-1ABDF23067D4}" srcOrd="0" destOrd="0" presId="urn:microsoft.com/office/officeart/2008/layout/HorizontalMultiLevelHierarchy"/>
    <dgm:cxn modelId="{852464F8-8E84-4689-9B2E-2DB19002D734}" type="presParOf" srcId="{422B2378-4DD4-4466-A880-9A57B0A2E2DB}" destId="{C0CC00E2-D7BA-4D54-9198-EC8315394DE5}" srcOrd="7" destOrd="0" presId="urn:microsoft.com/office/officeart/2008/layout/HorizontalMultiLevelHierarchy"/>
    <dgm:cxn modelId="{3B62D20B-156F-4F96-8726-7516A35250D3}" type="presParOf" srcId="{C0CC00E2-D7BA-4D54-9198-EC8315394DE5}" destId="{CE7D4E97-B8EF-4ACB-BCA8-9F5BED8B2DE8}" srcOrd="0" destOrd="0" presId="urn:microsoft.com/office/officeart/2008/layout/HorizontalMultiLevelHierarchy"/>
    <dgm:cxn modelId="{17328869-F427-430E-AC16-2953D0C0AB89}" type="presParOf" srcId="{C0CC00E2-D7BA-4D54-9198-EC8315394DE5}" destId="{962E0BEA-3CD8-4B29-B3A3-BE862E748055}" srcOrd="1" destOrd="0" presId="urn:microsoft.com/office/officeart/2008/layout/HorizontalMultiLevelHierarchy"/>
    <dgm:cxn modelId="{41068CB0-FB75-41BF-BA58-314B52685CEE}" type="presParOf" srcId="{422B2378-4DD4-4466-A880-9A57B0A2E2DB}" destId="{FCF521CD-AD6D-4C88-A48F-5E13F78FC8EE}" srcOrd="8" destOrd="0" presId="urn:microsoft.com/office/officeart/2008/layout/HorizontalMultiLevelHierarchy"/>
    <dgm:cxn modelId="{D86DC869-E37E-4AB8-B717-FC7C656C926E}" type="presParOf" srcId="{FCF521CD-AD6D-4C88-A48F-5E13F78FC8EE}" destId="{3E43D36D-C2EE-493F-BD68-27B8904E1EE0}" srcOrd="0" destOrd="0" presId="urn:microsoft.com/office/officeart/2008/layout/HorizontalMultiLevelHierarchy"/>
    <dgm:cxn modelId="{BC678B86-FF94-441C-AA6C-2D6682FE6EAD}" type="presParOf" srcId="{422B2378-4DD4-4466-A880-9A57B0A2E2DB}" destId="{263D3040-B643-445F-870F-B8A8577F7B8F}" srcOrd="9" destOrd="0" presId="urn:microsoft.com/office/officeart/2008/layout/HorizontalMultiLevelHierarchy"/>
    <dgm:cxn modelId="{7CFAE7C3-8113-434D-9649-8095E8B8CF8A}" type="presParOf" srcId="{263D3040-B643-445F-870F-B8A8577F7B8F}" destId="{21B318A2-96FD-4BB9-A6AE-CAB0583A7B08}" srcOrd="0" destOrd="0" presId="urn:microsoft.com/office/officeart/2008/layout/HorizontalMultiLevelHierarchy"/>
    <dgm:cxn modelId="{A1F8E1CE-019D-4667-8F48-89EFBB430D1F}" type="presParOf" srcId="{263D3040-B643-445F-870F-B8A8577F7B8F}" destId="{5D688035-D989-4866-8645-3CBCF13DD2F4}"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750432" y="2032000"/>
          <a:ext cx="906158" cy="1713409"/>
        </a:xfrm>
        <a:custGeom>
          <a:avLst/>
          <a:gdLst/>
          <a:ahLst/>
          <a:cxnLst/>
          <a:rect l="0" t="0" r="0" b="0"/>
          <a:pathLst>
            <a:path>
              <a:moveTo>
                <a:pt x="0" y="0"/>
              </a:moveTo>
              <a:lnTo>
                <a:pt x="453079" y="0"/>
              </a:lnTo>
              <a:lnTo>
                <a:pt x="453079" y="1713409"/>
              </a:lnTo>
              <a:lnTo>
                <a:pt x="906158" y="1713409"/>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054" y="2840248"/>
        <a:ext cx="96913" cy="96913"/>
      </dsp:txXfrm>
    </dsp:sp>
    <dsp:sp modelId="{40DF29DC-20F0-46F8-93F3-87C46B8DF249}">
      <dsp:nvSpPr>
        <dsp:cNvPr id="0" name=""/>
        <dsp:cNvSpPr/>
      </dsp:nvSpPr>
      <dsp:spPr>
        <a:xfrm>
          <a:off x="1750432" y="2032000"/>
          <a:ext cx="906158" cy="931238"/>
        </a:xfrm>
        <a:custGeom>
          <a:avLst/>
          <a:gdLst/>
          <a:ahLst/>
          <a:cxnLst/>
          <a:rect l="0" t="0" r="0" b="0"/>
          <a:pathLst>
            <a:path>
              <a:moveTo>
                <a:pt x="0" y="0"/>
              </a:moveTo>
              <a:lnTo>
                <a:pt x="453079" y="0"/>
              </a:lnTo>
              <a:lnTo>
                <a:pt x="453079" y="931238"/>
              </a:lnTo>
              <a:lnTo>
                <a:pt x="906158" y="931238"/>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027" y="2465135"/>
        <a:ext cx="64967" cy="64967"/>
      </dsp:txXfrm>
    </dsp:sp>
    <dsp:sp modelId="{BC2473AD-EEBA-4768-9ADB-AA025D6163CD}">
      <dsp:nvSpPr>
        <dsp:cNvPr id="0" name=""/>
        <dsp:cNvSpPr/>
      </dsp:nvSpPr>
      <dsp:spPr>
        <a:xfrm>
          <a:off x="1750432" y="1986280"/>
          <a:ext cx="906158" cy="91440"/>
        </a:xfrm>
        <a:custGeom>
          <a:avLst/>
          <a:gdLst/>
          <a:ahLst/>
          <a:cxnLst/>
          <a:rect l="0" t="0" r="0" b="0"/>
          <a:pathLst>
            <a:path>
              <a:moveTo>
                <a:pt x="0" y="45720"/>
              </a:moveTo>
              <a:lnTo>
                <a:pt x="453079" y="45720"/>
              </a:lnTo>
              <a:lnTo>
                <a:pt x="453079" y="54541"/>
              </a:lnTo>
              <a:lnTo>
                <a:pt x="906158" y="5454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80856" y="2009344"/>
        <a:ext cx="45310" cy="45310"/>
      </dsp:txXfrm>
    </dsp:sp>
    <dsp:sp modelId="{A7CB8463-5EED-45A4-918F-667F778F71F7}">
      <dsp:nvSpPr>
        <dsp:cNvPr id="0" name=""/>
        <dsp:cNvSpPr/>
      </dsp:nvSpPr>
      <dsp:spPr>
        <a:xfrm>
          <a:off x="1750432" y="1118403"/>
          <a:ext cx="906158" cy="913596"/>
        </a:xfrm>
        <a:custGeom>
          <a:avLst/>
          <a:gdLst/>
          <a:ahLst/>
          <a:cxnLst/>
          <a:rect l="0" t="0" r="0" b="0"/>
          <a:pathLst>
            <a:path>
              <a:moveTo>
                <a:pt x="0" y="913596"/>
              </a:moveTo>
              <a:lnTo>
                <a:pt x="453079" y="913596"/>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2171342" y="1543032"/>
        <a:ext cx="64338" cy="64338"/>
      </dsp:txXfrm>
    </dsp:sp>
    <dsp:sp modelId="{44D9C6FF-651A-41CA-BCAA-7DEEE2940549}">
      <dsp:nvSpPr>
        <dsp:cNvPr id="0" name=""/>
        <dsp:cNvSpPr/>
      </dsp:nvSpPr>
      <dsp:spPr>
        <a:xfrm>
          <a:off x="1750432" y="327411"/>
          <a:ext cx="906158" cy="1704588"/>
        </a:xfrm>
        <a:custGeom>
          <a:avLst/>
          <a:gdLst/>
          <a:ahLst/>
          <a:cxnLst/>
          <a:rect l="0" t="0" r="0" b="0"/>
          <a:pathLst>
            <a:path>
              <a:moveTo>
                <a:pt x="0" y="1704588"/>
              </a:moveTo>
              <a:lnTo>
                <a:pt x="453079" y="1704588"/>
              </a:lnTo>
              <a:lnTo>
                <a:pt x="453079" y="0"/>
              </a:lnTo>
              <a:lnTo>
                <a:pt x="9061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s-CO" sz="600" kern="1200"/>
        </a:p>
      </dsp:txBody>
      <dsp:txXfrm>
        <a:off x="2155249" y="1131443"/>
        <a:ext cx="96523" cy="96523"/>
      </dsp:txXfrm>
    </dsp:sp>
    <dsp:sp modelId="{671FBE74-29FA-4A1F-ACDF-6F3AC087BBC9}">
      <dsp:nvSpPr>
        <dsp:cNvPr id="0" name=""/>
        <dsp:cNvSpPr/>
      </dsp:nvSpPr>
      <dsp:spPr>
        <a:xfrm>
          <a:off x="168966" y="1280626"/>
          <a:ext cx="1660184" cy="1502746"/>
        </a:xfrm>
        <a:prstGeom prst="rect">
          <a:avLst/>
        </a:prstGeom>
        <a:blipFill rotWithShape="0">
          <a:blip xmlns:r="http://schemas.openxmlformats.org/officeDocument/2006/relationships" r:embed="rId1"/>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ln/>
              <a:solidFill>
                <a:sysClr val="windowText" lastClr="000000"/>
              </a:solidFill>
              <a:effectLst/>
              <a:latin typeface="Calibri"/>
              <a:ea typeface="+mn-ea"/>
              <a:cs typeface="Arial" charset="0"/>
            </a:rPr>
            <a:t>Características </a:t>
          </a:r>
          <a:br>
            <a:rPr lang="es-MX" sz="2000" b="1" kern="1200" dirty="0">
              <a:ln/>
              <a:solidFill>
                <a:sysClr val="windowText" lastClr="000000"/>
              </a:solidFill>
              <a:effectLst/>
              <a:latin typeface="Calibri"/>
              <a:ea typeface="+mn-ea"/>
              <a:cs typeface="Arial" charset="0"/>
            </a:rPr>
          </a:br>
          <a:r>
            <a:rPr lang="es-MX" sz="2000" b="1" kern="1200" dirty="0">
              <a:ln/>
              <a:solidFill>
                <a:sysClr val="windowText" lastClr="000000"/>
              </a:solidFill>
              <a:effectLst/>
              <a:latin typeface="Calibri"/>
              <a:ea typeface="+mn-ea"/>
              <a:cs typeface="Arial" charset="0"/>
            </a:rPr>
            <a:t>de la Regulación</a:t>
          </a:r>
          <a:endParaRPr lang="es-CO" sz="2000" kern="1200" dirty="0"/>
        </a:p>
      </dsp:txBody>
      <dsp:txXfrm>
        <a:off x="168966" y="1280626"/>
        <a:ext cx="1660184" cy="1502746"/>
      </dsp:txXfrm>
    </dsp:sp>
    <dsp:sp modelId="{25FAA211-9CE9-4B6A-AFB1-BDBE8719087F}">
      <dsp:nvSpPr>
        <dsp:cNvPr id="0" name=""/>
        <dsp:cNvSpPr/>
      </dsp:nvSpPr>
      <dsp:spPr>
        <a:xfrm>
          <a:off x="2656590" y="11014"/>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Separación de modelos de contabilidad de acuerdo con la función económica y, en el caso de las empresas, considerando si son o no emisoras de valores.</a:t>
          </a:r>
          <a:endParaRPr lang="es-CO" sz="1400" b="1" kern="1200" dirty="0">
            <a:solidFill>
              <a:schemeClr val="tx2"/>
            </a:solidFill>
          </a:endParaRPr>
        </a:p>
      </dsp:txBody>
      <dsp:txXfrm>
        <a:off x="2656590" y="11014"/>
        <a:ext cx="5941655" cy="632793"/>
      </dsp:txXfrm>
    </dsp:sp>
    <dsp:sp modelId="{77DB3F99-9157-41EC-9D7E-0F6396431F86}">
      <dsp:nvSpPr>
        <dsp:cNvPr id="0" name=""/>
        <dsp:cNvSpPr/>
      </dsp:nvSpPr>
      <dsp:spPr>
        <a:xfrm>
          <a:off x="2656590" y="802006"/>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construcción de marcos normativos tomando como referentes las NICSP y NIIF.</a:t>
          </a:r>
          <a:endParaRPr lang="es-CO" sz="1400" b="1" kern="1200" dirty="0">
            <a:solidFill>
              <a:schemeClr val="tx2"/>
            </a:solidFill>
          </a:endParaRPr>
        </a:p>
      </dsp:txBody>
      <dsp:txXfrm>
        <a:off x="2656590" y="802006"/>
        <a:ext cx="5941655" cy="632793"/>
      </dsp:txXfrm>
    </dsp:sp>
    <dsp:sp modelId="{54290EC1-06CC-43E4-8A52-EF3555EC440C}">
      <dsp:nvSpPr>
        <dsp:cNvPr id="0" name=""/>
        <dsp:cNvSpPr/>
      </dsp:nvSpPr>
      <dsp:spPr>
        <a:xfrm>
          <a:off x="2656590" y="1592999"/>
          <a:ext cx="5941655" cy="89564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incorporación de criterios que resulten pertinentes desde lo técnico, desde su aplicabilidad en el contexto del sector público y desde la relación costo beneficio, a través de un proceso gradual.</a:t>
          </a:r>
          <a:endParaRPr lang="es-CO" sz="1400" b="1" kern="1200" dirty="0">
            <a:solidFill>
              <a:schemeClr val="tx2"/>
            </a:solidFill>
          </a:endParaRPr>
        </a:p>
      </dsp:txBody>
      <dsp:txXfrm>
        <a:off x="2656590" y="1592999"/>
        <a:ext cx="5941655" cy="895643"/>
      </dsp:txXfrm>
    </dsp:sp>
    <dsp:sp modelId="{CE7D4E97-B8EF-4ACB-BCA8-9F5BED8B2DE8}">
      <dsp:nvSpPr>
        <dsp:cNvPr id="0" name=""/>
        <dsp:cNvSpPr/>
      </dsp:nvSpPr>
      <dsp:spPr>
        <a:xfrm>
          <a:off x="2656590" y="2646841"/>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entidades de gobierno y empresas no emisoras, definición de políticas que propendan por la uniformidad de la información.</a:t>
          </a:r>
          <a:endParaRPr lang="es-CO" sz="1400" b="1" kern="1200" dirty="0">
            <a:solidFill>
              <a:schemeClr val="tx2"/>
            </a:solidFill>
          </a:endParaRPr>
        </a:p>
      </dsp:txBody>
      <dsp:txXfrm>
        <a:off x="2656590" y="2646841"/>
        <a:ext cx="5941655" cy="632793"/>
      </dsp:txXfrm>
    </dsp:sp>
    <dsp:sp modelId="{21B318A2-96FD-4BB9-A6AE-CAB0583A7B08}">
      <dsp:nvSpPr>
        <dsp:cNvPr id="0" name=""/>
        <dsp:cNvSpPr/>
      </dsp:nvSpPr>
      <dsp:spPr>
        <a:xfrm>
          <a:off x="2656590" y="3429012"/>
          <a:ext cx="5941655" cy="63279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8890" rIns="36000" bIns="8890" numCol="1" spcCol="1270" anchor="ctr" anchorCtr="0">
          <a:noAutofit/>
        </a:bodyPr>
        <a:lstStyle/>
        <a:p>
          <a:pPr marL="0" lvl="0" indent="0" algn="just" defTabSz="622300">
            <a:lnSpc>
              <a:spcPct val="90000"/>
            </a:lnSpc>
            <a:spcBef>
              <a:spcPct val="0"/>
            </a:spcBef>
            <a:spcAft>
              <a:spcPct val="35000"/>
            </a:spcAft>
            <a:buNone/>
          </a:pPr>
          <a:r>
            <a:rPr lang="es-ES" sz="1400" b="1" kern="1200" dirty="0">
              <a:solidFill>
                <a:schemeClr val="tx2"/>
              </a:solidFill>
              <a:latin typeface="Calibri" pitchFamily="34" charset="0"/>
              <a:ea typeface="+mn-ea"/>
              <a:cs typeface="+mn-cs"/>
            </a:rPr>
            <a:t>Para la empresas emisoras de valores o que captan o administran recursos del público, preparación y presentación de la información financiera bajo NIIF.</a:t>
          </a:r>
          <a:endParaRPr lang="es-CO" sz="1400" b="1" kern="1200" dirty="0">
            <a:solidFill>
              <a:schemeClr val="tx2"/>
            </a:solidFill>
          </a:endParaRPr>
        </a:p>
      </dsp:txBody>
      <dsp:txXfrm>
        <a:off x="2656590" y="3429012"/>
        <a:ext cx="5941655" cy="6327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350621">
          <a:off x="1717941" y="2793790"/>
          <a:ext cx="1376341" cy="52207"/>
        </a:xfrm>
        <a:custGeom>
          <a:avLst/>
          <a:gdLst/>
          <a:ahLst/>
          <a:cxnLst/>
          <a:rect l="0" t="0" r="0" b="0"/>
          <a:pathLst>
            <a:path>
              <a:moveTo>
                <a:pt x="0" y="26103"/>
              </a:moveTo>
              <a:lnTo>
                <a:pt x="1376341"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373">
          <a:off x="1770124" y="2171219"/>
          <a:ext cx="668168" cy="52207"/>
        </a:xfrm>
        <a:custGeom>
          <a:avLst/>
          <a:gdLst/>
          <a:ahLst/>
          <a:cxnLst/>
          <a:rect l="0" t="0" r="0" b="0"/>
          <a:pathLst>
            <a:path>
              <a:moveTo>
                <a:pt x="0" y="26103"/>
              </a:moveTo>
              <a:lnTo>
                <a:pt x="66816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92">
          <a:off x="1682903" y="1460531"/>
          <a:ext cx="1635008" cy="52207"/>
        </a:xfrm>
        <a:custGeom>
          <a:avLst/>
          <a:gdLst/>
          <a:ahLst/>
          <a:cxnLst/>
          <a:rect l="0" t="0" r="0" b="0"/>
          <a:pathLst>
            <a:path>
              <a:moveTo>
                <a:pt x="0" y="26103"/>
              </a:moveTo>
              <a:lnTo>
                <a:pt x="1635008" y="26103"/>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91315" y="749110"/>
          <a:ext cx="1829635" cy="2725063"/>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440878" y="29857"/>
          <a:ext cx="3542071" cy="1188455"/>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0" kern="1200" dirty="0">
              <a:solidFill>
                <a:sysClr val="windowText" lastClr="000000"/>
              </a:solidFill>
              <a:effectLst>
                <a:outerShdw blurRad="38100" dist="38100" dir="2700000" algn="tl">
                  <a:srgbClr val="C0C0C0"/>
                </a:outerShdw>
              </a:effectLst>
              <a:latin typeface="Calibri"/>
              <a:cs typeface="+mn-cs"/>
            </a:rPr>
            <a:t>1</a:t>
          </a:r>
          <a:r>
            <a:rPr lang="es-MX" sz="17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700" b="1" kern="1200" dirty="0"/>
        </a:p>
      </dsp:txBody>
      <dsp:txXfrm>
        <a:off x="2959602" y="203902"/>
        <a:ext cx="2504623" cy="840365"/>
      </dsp:txXfrm>
    </dsp:sp>
    <dsp:sp modelId="{4CBEE7F2-FA8F-455D-899D-D2E2389A34C1}">
      <dsp:nvSpPr>
        <dsp:cNvPr id="0" name=""/>
        <dsp:cNvSpPr/>
      </dsp:nvSpPr>
      <dsp:spPr>
        <a:xfrm>
          <a:off x="2428529" y="1409178"/>
          <a:ext cx="3709453" cy="140807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MX" sz="17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700" b="1" kern="1200" dirty="0"/>
        </a:p>
      </dsp:txBody>
      <dsp:txXfrm>
        <a:off x="2971766" y="1615385"/>
        <a:ext cx="2622979" cy="995657"/>
      </dsp:txXfrm>
    </dsp:sp>
    <dsp:sp modelId="{E43465F4-A339-482C-87DC-E675E3944F47}">
      <dsp:nvSpPr>
        <dsp:cNvPr id="0" name=""/>
        <dsp:cNvSpPr/>
      </dsp:nvSpPr>
      <dsp:spPr>
        <a:xfrm>
          <a:off x="2436348" y="2919374"/>
          <a:ext cx="3580929" cy="1310126"/>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a:t>
          </a:r>
        </a:p>
      </dsp:txBody>
      <dsp:txXfrm>
        <a:off x="2960763" y="3111238"/>
        <a:ext cx="2532099" cy="926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EC1E3-6C31-497B-B2C0-908423D7C30F}">
      <dsp:nvSpPr>
        <dsp:cNvPr id="0" name=""/>
        <dsp:cNvSpPr/>
      </dsp:nvSpPr>
      <dsp:spPr>
        <a:xfrm>
          <a:off x="6210072" y="1758944"/>
          <a:ext cx="220240" cy="2972258"/>
        </a:xfrm>
        <a:custGeom>
          <a:avLst/>
          <a:gdLst/>
          <a:ahLst/>
          <a:cxnLst/>
          <a:rect l="0" t="0" r="0" b="0"/>
          <a:pathLst>
            <a:path>
              <a:moveTo>
                <a:pt x="0" y="0"/>
              </a:moveTo>
              <a:lnTo>
                <a:pt x="0" y="2972258"/>
              </a:lnTo>
              <a:lnTo>
                <a:pt x="220240" y="29722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6E361-1039-438D-8EFF-F1EE6B0E7B2A}">
      <dsp:nvSpPr>
        <dsp:cNvPr id="0" name=""/>
        <dsp:cNvSpPr/>
      </dsp:nvSpPr>
      <dsp:spPr>
        <a:xfrm>
          <a:off x="6210072" y="1758944"/>
          <a:ext cx="220240" cy="2312894"/>
        </a:xfrm>
        <a:custGeom>
          <a:avLst/>
          <a:gdLst/>
          <a:ahLst/>
          <a:cxnLst/>
          <a:rect l="0" t="0" r="0" b="0"/>
          <a:pathLst>
            <a:path>
              <a:moveTo>
                <a:pt x="0" y="0"/>
              </a:moveTo>
              <a:lnTo>
                <a:pt x="0" y="2312894"/>
              </a:lnTo>
              <a:lnTo>
                <a:pt x="220240"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906D94-9799-43CB-ADC5-12F3A5708E7D}">
      <dsp:nvSpPr>
        <dsp:cNvPr id="0" name=""/>
        <dsp:cNvSpPr/>
      </dsp:nvSpPr>
      <dsp:spPr>
        <a:xfrm>
          <a:off x="6210072" y="1758944"/>
          <a:ext cx="199332" cy="1816085"/>
        </a:xfrm>
        <a:custGeom>
          <a:avLst/>
          <a:gdLst/>
          <a:ahLst/>
          <a:cxnLst/>
          <a:rect l="0" t="0" r="0" b="0"/>
          <a:pathLst>
            <a:path>
              <a:moveTo>
                <a:pt x="0" y="0"/>
              </a:moveTo>
              <a:lnTo>
                <a:pt x="0" y="1816085"/>
              </a:lnTo>
              <a:lnTo>
                <a:pt x="19933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247235-8309-474F-AEC3-8720635E9423}">
      <dsp:nvSpPr>
        <dsp:cNvPr id="0" name=""/>
        <dsp:cNvSpPr/>
      </dsp:nvSpPr>
      <dsp:spPr>
        <a:xfrm>
          <a:off x="6210072" y="1758944"/>
          <a:ext cx="219470" cy="1292084"/>
        </a:xfrm>
        <a:custGeom>
          <a:avLst/>
          <a:gdLst/>
          <a:ahLst/>
          <a:cxnLst/>
          <a:rect l="0" t="0" r="0" b="0"/>
          <a:pathLst>
            <a:path>
              <a:moveTo>
                <a:pt x="0" y="0"/>
              </a:moveTo>
              <a:lnTo>
                <a:pt x="0" y="1292084"/>
              </a:lnTo>
              <a:lnTo>
                <a:pt x="219470"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5B87C8-4902-47C3-AB8B-469E57FCFE44}">
      <dsp:nvSpPr>
        <dsp:cNvPr id="0" name=""/>
        <dsp:cNvSpPr/>
      </dsp:nvSpPr>
      <dsp:spPr>
        <a:xfrm>
          <a:off x="6210072" y="1758944"/>
          <a:ext cx="220240" cy="822467"/>
        </a:xfrm>
        <a:custGeom>
          <a:avLst/>
          <a:gdLst/>
          <a:ahLst/>
          <a:cxnLst/>
          <a:rect l="0" t="0" r="0" b="0"/>
          <a:pathLst>
            <a:path>
              <a:moveTo>
                <a:pt x="0" y="0"/>
              </a:moveTo>
              <a:lnTo>
                <a:pt x="0" y="822467"/>
              </a:lnTo>
              <a:lnTo>
                <a:pt x="220240"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13E26-D826-4883-A2FD-CE66402B4C53}">
      <dsp:nvSpPr>
        <dsp:cNvPr id="0" name=""/>
        <dsp:cNvSpPr/>
      </dsp:nvSpPr>
      <dsp:spPr>
        <a:xfrm>
          <a:off x="6210072" y="1758944"/>
          <a:ext cx="220240" cy="325658"/>
        </a:xfrm>
        <a:custGeom>
          <a:avLst/>
          <a:gdLst/>
          <a:ahLst/>
          <a:cxnLst/>
          <a:rect l="0" t="0" r="0" b="0"/>
          <a:pathLst>
            <a:path>
              <a:moveTo>
                <a:pt x="0" y="0"/>
              </a:moveTo>
              <a:lnTo>
                <a:pt x="0" y="325658"/>
              </a:lnTo>
              <a:lnTo>
                <a:pt x="220240"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EB602D-E776-42D3-A6D3-8A3743FF6F43}">
      <dsp:nvSpPr>
        <dsp:cNvPr id="0" name=""/>
        <dsp:cNvSpPr/>
      </dsp:nvSpPr>
      <dsp:spPr>
        <a:xfrm>
          <a:off x="2976351" y="969094"/>
          <a:ext cx="4375757" cy="157177"/>
        </a:xfrm>
        <a:custGeom>
          <a:avLst/>
          <a:gdLst/>
          <a:ahLst/>
          <a:cxnLst/>
          <a:rect l="0" t="0" r="0" b="0"/>
          <a:pathLst>
            <a:path>
              <a:moveTo>
                <a:pt x="0" y="0"/>
              </a:moveTo>
              <a:lnTo>
                <a:pt x="0" y="83705"/>
              </a:lnTo>
              <a:lnTo>
                <a:pt x="4375757" y="83705"/>
              </a:lnTo>
              <a:lnTo>
                <a:pt x="4375757" y="157177"/>
              </a:lnTo>
            </a:path>
          </a:pathLst>
        </a:custGeom>
        <a:noFill/>
        <a:ln w="25400"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sp>
    <dsp:sp modelId="{1703F450-99E2-4289-8DEE-9B0EB5448C04}">
      <dsp:nvSpPr>
        <dsp:cNvPr id="0" name=""/>
        <dsp:cNvSpPr/>
      </dsp:nvSpPr>
      <dsp:spPr>
        <a:xfrm>
          <a:off x="4341551" y="2255753"/>
          <a:ext cx="137103" cy="1509598"/>
        </a:xfrm>
        <a:custGeom>
          <a:avLst/>
          <a:gdLst/>
          <a:ahLst/>
          <a:cxnLst/>
          <a:rect l="0" t="0" r="0" b="0"/>
          <a:pathLst>
            <a:path>
              <a:moveTo>
                <a:pt x="0" y="0"/>
              </a:moveTo>
              <a:lnTo>
                <a:pt x="0" y="1509598"/>
              </a:lnTo>
              <a:lnTo>
                <a:pt x="137103" y="150959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CD18CB-F36D-462E-99D7-501D55FD1690}">
      <dsp:nvSpPr>
        <dsp:cNvPr id="0" name=""/>
        <dsp:cNvSpPr/>
      </dsp:nvSpPr>
      <dsp:spPr>
        <a:xfrm>
          <a:off x="4341551" y="2255753"/>
          <a:ext cx="281122" cy="778314"/>
        </a:xfrm>
        <a:custGeom>
          <a:avLst/>
          <a:gdLst/>
          <a:ahLst/>
          <a:cxnLst/>
          <a:rect l="0" t="0" r="0" b="0"/>
          <a:pathLst>
            <a:path>
              <a:moveTo>
                <a:pt x="0" y="0"/>
              </a:moveTo>
              <a:lnTo>
                <a:pt x="0" y="778314"/>
              </a:lnTo>
              <a:lnTo>
                <a:pt x="281122" y="77831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551D94-515A-4F7C-9E2F-3FE4ACE7C3D4}">
      <dsp:nvSpPr>
        <dsp:cNvPr id="0" name=""/>
        <dsp:cNvSpPr/>
      </dsp:nvSpPr>
      <dsp:spPr>
        <a:xfrm>
          <a:off x="4295831" y="2255753"/>
          <a:ext cx="91440" cy="321876"/>
        </a:xfrm>
        <a:custGeom>
          <a:avLst/>
          <a:gdLst/>
          <a:ahLst/>
          <a:cxnLst/>
          <a:rect l="0" t="0" r="0" b="0"/>
          <a:pathLst>
            <a:path>
              <a:moveTo>
                <a:pt x="45720" y="0"/>
              </a:moveTo>
              <a:lnTo>
                <a:pt x="45720" y="321876"/>
              </a:lnTo>
              <a:lnTo>
                <a:pt x="110821" y="3218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BDA99-2B76-4C9A-9378-99B145075BE8}">
      <dsp:nvSpPr>
        <dsp:cNvPr id="0" name=""/>
        <dsp:cNvSpPr/>
      </dsp:nvSpPr>
      <dsp:spPr>
        <a:xfrm>
          <a:off x="4260959" y="1758944"/>
          <a:ext cx="679295" cy="146943"/>
        </a:xfrm>
        <a:custGeom>
          <a:avLst/>
          <a:gdLst/>
          <a:ahLst/>
          <a:cxnLst/>
          <a:rect l="0" t="0" r="0" b="0"/>
          <a:pathLst>
            <a:path>
              <a:moveTo>
                <a:pt x="0" y="0"/>
              </a:moveTo>
              <a:lnTo>
                <a:pt x="0" y="73471"/>
              </a:lnTo>
              <a:lnTo>
                <a:pt x="679295" y="73471"/>
              </a:lnTo>
              <a:lnTo>
                <a:pt x="679295"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A7B19-689E-4B15-A9E9-7A9283D15444}">
      <dsp:nvSpPr>
        <dsp:cNvPr id="0" name=""/>
        <dsp:cNvSpPr/>
      </dsp:nvSpPr>
      <dsp:spPr>
        <a:xfrm>
          <a:off x="3012056" y="2255753"/>
          <a:ext cx="136339" cy="2781962"/>
        </a:xfrm>
        <a:custGeom>
          <a:avLst/>
          <a:gdLst/>
          <a:ahLst/>
          <a:cxnLst/>
          <a:rect l="0" t="0" r="0" b="0"/>
          <a:pathLst>
            <a:path>
              <a:moveTo>
                <a:pt x="0" y="0"/>
              </a:moveTo>
              <a:lnTo>
                <a:pt x="0" y="2781962"/>
              </a:lnTo>
              <a:lnTo>
                <a:pt x="136339" y="278196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28106B-4898-498E-ACB3-3511FA73093F}">
      <dsp:nvSpPr>
        <dsp:cNvPr id="0" name=""/>
        <dsp:cNvSpPr/>
      </dsp:nvSpPr>
      <dsp:spPr>
        <a:xfrm>
          <a:off x="3012056" y="2255753"/>
          <a:ext cx="136339" cy="2309112"/>
        </a:xfrm>
        <a:custGeom>
          <a:avLst/>
          <a:gdLst/>
          <a:ahLst/>
          <a:cxnLst/>
          <a:rect l="0" t="0" r="0" b="0"/>
          <a:pathLst>
            <a:path>
              <a:moveTo>
                <a:pt x="0" y="0"/>
              </a:moveTo>
              <a:lnTo>
                <a:pt x="0" y="2309112"/>
              </a:lnTo>
              <a:lnTo>
                <a:pt x="136339" y="2309112"/>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63AC1-6117-4F61-A0A6-0ADA8BE1DCAC}">
      <dsp:nvSpPr>
        <dsp:cNvPr id="0" name=""/>
        <dsp:cNvSpPr/>
      </dsp:nvSpPr>
      <dsp:spPr>
        <a:xfrm>
          <a:off x="3012056" y="2255753"/>
          <a:ext cx="136339" cy="1812303"/>
        </a:xfrm>
        <a:custGeom>
          <a:avLst/>
          <a:gdLst/>
          <a:ahLst/>
          <a:cxnLst/>
          <a:rect l="0" t="0" r="0" b="0"/>
          <a:pathLst>
            <a:path>
              <a:moveTo>
                <a:pt x="0" y="0"/>
              </a:moveTo>
              <a:lnTo>
                <a:pt x="0" y="1812303"/>
              </a:lnTo>
              <a:lnTo>
                <a:pt x="136339" y="181230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BC951-2CAA-4783-8A04-7250702B4BE6}">
      <dsp:nvSpPr>
        <dsp:cNvPr id="0" name=""/>
        <dsp:cNvSpPr/>
      </dsp:nvSpPr>
      <dsp:spPr>
        <a:xfrm>
          <a:off x="3012056" y="2255753"/>
          <a:ext cx="136339" cy="1315494"/>
        </a:xfrm>
        <a:custGeom>
          <a:avLst/>
          <a:gdLst/>
          <a:ahLst/>
          <a:cxnLst/>
          <a:rect l="0" t="0" r="0" b="0"/>
          <a:pathLst>
            <a:path>
              <a:moveTo>
                <a:pt x="0" y="0"/>
              </a:moveTo>
              <a:lnTo>
                <a:pt x="0" y="1315494"/>
              </a:lnTo>
              <a:lnTo>
                <a:pt x="136339" y="13154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7E87A8-6886-44D2-89E2-735059A62F05}">
      <dsp:nvSpPr>
        <dsp:cNvPr id="0" name=""/>
        <dsp:cNvSpPr/>
      </dsp:nvSpPr>
      <dsp:spPr>
        <a:xfrm>
          <a:off x="3012056" y="2255753"/>
          <a:ext cx="136339" cy="818685"/>
        </a:xfrm>
        <a:custGeom>
          <a:avLst/>
          <a:gdLst/>
          <a:ahLst/>
          <a:cxnLst/>
          <a:rect l="0" t="0" r="0" b="0"/>
          <a:pathLst>
            <a:path>
              <a:moveTo>
                <a:pt x="0" y="0"/>
              </a:moveTo>
              <a:lnTo>
                <a:pt x="0" y="818685"/>
              </a:lnTo>
              <a:lnTo>
                <a:pt x="136339" y="8186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3C0C24-0B35-4C2A-BB67-76B64D125A63}">
      <dsp:nvSpPr>
        <dsp:cNvPr id="0" name=""/>
        <dsp:cNvSpPr/>
      </dsp:nvSpPr>
      <dsp:spPr>
        <a:xfrm>
          <a:off x="3012056" y="2255753"/>
          <a:ext cx="167225" cy="339596"/>
        </a:xfrm>
        <a:custGeom>
          <a:avLst/>
          <a:gdLst/>
          <a:ahLst/>
          <a:cxnLst/>
          <a:rect l="0" t="0" r="0" b="0"/>
          <a:pathLst>
            <a:path>
              <a:moveTo>
                <a:pt x="0" y="0"/>
              </a:moveTo>
              <a:lnTo>
                <a:pt x="0" y="339596"/>
              </a:lnTo>
              <a:lnTo>
                <a:pt x="167225" y="33959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2F562-3881-4912-A249-BFD1A0AF85C0}">
      <dsp:nvSpPr>
        <dsp:cNvPr id="0" name=""/>
        <dsp:cNvSpPr/>
      </dsp:nvSpPr>
      <dsp:spPr>
        <a:xfrm>
          <a:off x="3439107" y="1758944"/>
          <a:ext cx="821851" cy="146943"/>
        </a:xfrm>
        <a:custGeom>
          <a:avLst/>
          <a:gdLst/>
          <a:ahLst/>
          <a:cxnLst/>
          <a:rect l="0" t="0" r="0" b="0"/>
          <a:pathLst>
            <a:path>
              <a:moveTo>
                <a:pt x="821851" y="0"/>
              </a:moveTo>
              <a:lnTo>
                <a:pt x="821851" y="73471"/>
              </a:lnTo>
              <a:lnTo>
                <a:pt x="0" y="73471"/>
              </a:lnTo>
              <a:lnTo>
                <a:pt x="0" y="146943"/>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5542A-6A31-472C-889E-0411FD12764E}">
      <dsp:nvSpPr>
        <dsp:cNvPr id="0" name=""/>
        <dsp:cNvSpPr/>
      </dsp:nvSpPr>
      <dsp:spPr>
        <a:xfrm>
          <a:off x="2976351" y="969094"/>
          <a:ext cx="1284608" cy="157177"/>
        </a:xfrm>
        <a:custGeom>
          <a:avLst/>
          <a:gdLst/>
          <a:ahLst/>
          <a:cxnLst/>
          <a:rect l="0" t="0" r="0" b="0"/>
          <a:pathLst>
            <a:path>
              <a:moveTo>
                <a:pt x="0" y="0"/>
              </a:moveTo>
              <a:lnTo>
                <a:pt x="0" y="83705"/>
              </a:lnTo>
              <a:lnTo>
                <a:pt x="1284608" y="83705"/>
              </a:lnTo>
              <a:lnTo>
                <a:pt x="1284608" y="157177"/>
              </a:lnTo>
            </a:path>
          </a:pathLst>
        </a:custGeom>
        <a:noFill/>
        <a:ln w="25400" cap="flat" cmpd="sng" algn="ctr">
          <a:solidFill>
            <a:schemeClr val="accent2"/>
          </a:solidFill>
          <a:prstDash val="solid"/>
        </a:ln>
        <a:effectLst/>
      </dsp:spPr>
      <dsp:style>
        <a:lnRef idx="2">
          <a:scrgbClr r="0" g="0" b="0"/>
        </a:lnRef>
        <a:fillRef idx="0">
          <a:scrgbClr r="0" g="0" b="0"/>
        </a:fillRef>
        <a:effectRef idx="0">
          <a:scrgbClr r="0" g="0" b="0"/>
        </a:effectRef>
        <a:fontRef idx="minor"/>
      </dsp:style>
    </dsp:sp>
    <dsp:sp modelId="{F4A112AE-2BD0-495E-B4F9-31C380CF18E5}">
      <dsp:nvSpPr>
        <dsp:cNvPr id="0" name=""/>
        <dsp:cNvSpPr/>
      </dsp:nvSpPr>
      <dsp:spPr>
        <a:xfrm>
          <a:off x="264524" y="1758944"/>
          <a:ext cx="185708" cy="3055015"/>
        </a:xfrm>
        <a:custGeom>
          <a:avLst/>
          <a:gdLst/>
          <a:ahLst/>
          <a:cxnLst/>
          <a:rect l="0" t="0" r="0" b="0"/>
          <a:pathLst>
            <a:path>
              <a:moveTo>
                <a:pt x="0" y="0"/>
              </a:moveTo>
              <a:lnTo>
                <a:pt x="0" y="3055015"/>
              </a:lnTo>
              <a:lnTo>
                <a:pt x="185708" y="305501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17E94-EE94-491C-AF12-C6421D6776A2}">
      <dsp:nvSpPr>
        <dsp:cNvPr id="0" name=""/>
        <dsp:cNvSpPr/>
      </dsp:nvSpPr>
      <dsp:spPr>
        <a:xfrm>
          <a:off x="264524" y="1758944"/>
          <a:ext cx="180782" cy="2312894"/>
        </a:xfrm>
        <a:custGeom>
          <a:avLst/>
          <a:gdLst/>
          <a:ahLst/>
          <a:cxnLst/>
          <a:rect l="0" t="0" r="0" b="0"/>
          <a:pathLst>
            <a:path>
              <a:moveTo>
                <a:pt x="0" y="0"/>
              </a:moveTo>
              <a:lnTo>
                <a:pt x="0" y="2312894"/>
              </a:lnTo>
              <a:lnTo>
                <a:pt x="180782" y="231289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DA0876-FBD7-45D3-90E4-20CBB100787D}">
      <dsp:nvSpPr>
        <dsp:cNvPr id="0" name=""/>
        <dsp:cNvSpPr/>
      </dsp:nvSpPr>
      <dsp:spPr>
        <a:xfrm>
          <a:off x="264524" y="1758944"/>
          <a:ext cx="180782" cy="1816085"/>
        </a:xfrm>
        <a:custGeom>
          <a:avLst/>
          <a:gdLst/>
          <a:ahLst/>
          <a:cxnLst/>
          <a:rect l="0" t="0" r="0" b="0"/>
          <a:pathLst>
            <a:path>
              <a:moveTo>
                <a:pt x="0" y="0"/>
              </a:moveTo>
              <a:lnTo>
                <a:pt x="0" y="1816085"/>
              </a:lnTo>
              <a:lnTo>
                <a:pt x="180782" y="181608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C3C1F-0159-4B0A-939C-5B7BD5AE08F5}">
      <dsp:nvSpPr>
        <dsp:cNvPr id="0" name=""/>
        <dsp:cNvSpPr/>
      </dsp:nvSpPr>
      <dsp:spPr>
        <a:xfrm>
          <a:off x="264524" y="1758944"/>
          <a:ext cx="180012" cy="1292084"/>
        </a:xfrm>
        <a:custGeom>
          <a:avLst/>
          <a:gdLst/>
          <a:ahLst/>
          <a:cxnLst/>
          <a:rect l="0" t="0" r="0" b="0"/>
          <a:pathLst>
            <a:path>
              <a:moveTo>
                <a:pt x="0" y="0"/>
              </a:moveTo>
              <a:lnTo>
                <a:pt x="0" y="1292084"/>
              </a:lnTo>
              <a:lnTo>
                <a:pt x="180012" y="1292084"/>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FEDB9-AE82-4B91-B179-CC32E7E8DF6C}">
      <dsp:nvSpPr>
        <dsp:cNvPr id="0" name=""/>
        <dsp:cNvSpPr/>
      </dsp:nvSpPr>
      <dsp:spPr>
        <a:xfrm>
          <a:off x="264524" y="1758944"/>
          <a:ext cx="180782" cy="822467"/>
        </a:xfrm>
        <a:custGeom>
          <a:avLst/>
          <a:gdLst/>
          <a:ahLst/>
          <a:cxnLst/>
          <a:rect l="0" t="0" r="0" b="0"/>
          <a:pathLst>
            <a:path>
              <a:moveTo>
                <a:pt x="0" y="0"/>
              </a:moveTo>
              <a:lnTo>
                <a:pt x="0" y="822467"/>
              </a:lnTo>
              <a:lnTo>
                <a:pt x="180782" y="82246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A45ED6-9E41-4847-93CC-1305468B850D}">
      <dsp:nvSpPr>
        <dsp:cNvPr id="0" name=""/>
        <dsp:cNvSpPr/>
      </dsp:nvSpPr>
      <dsp:spPr>
        <a:xfrm>
          <a:off x="264524" y="1758944"/>
          <a:ext cx="180782" cy="325658"/>
        </a:xfrm>
        <a:custGeom>
          <a:avLst/>
          <a:gdLst/>
          <a:ahLst/>
          <a:cxnLst/>
          <a:rect l="0" t="0" r="0" b="0"/>
          <a:pathLst>
            <a:path>
              <a:moveTo>
                <a:pt x="0" y="0"/>
              </a:moveTo>
              <a:lnTo>
                <a:pt x="0" y="325658"/>
              </a:lnTo>
              <a:lnTo>
                <a:pt x="180782" y="32565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3B11B5-1C6C-4AAE-A569-C6CCA28720C7}">
      <dsp:nvSpPr>
        <dsp:cNvPr id="0" name=""/>
        <dsp:cNvSpPr/>
      </dsp:nvSpPr>
      <dsp:spPr>
        <a:xfrm>
          <a:off x="1301338" y="969094"/>
          <a:ext cx="1675012" cy="157177"/>
        </a:xfrm>
        <a:custGeom>
          <a:avLst/>
          <a:gdLst/>
          <a:ahLst/>
          <a:cxnLst/>
          <a:rect l="0" t="0" r="0" b="0"/>
          <a:pathLst>
            <a:path>
              <a:moveTo>
                <a:pt x="1675012" y="0"/>
              </a:moveTo>
              <a:lnTo>
                <a:pt x="1675012" y="83705"/>
              </a:lnTo>
              <a:lnTo>
                <a:pt x="0" y="83705"/>
              </a:lnTo>
              <a:lnTo>
                <a:pt x="0" y="15717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9B74E-7FD2-460E-A8A1-736671CD6DE3}">
      <dsp:nvSpPr>
        <dsp:cNvPr id="0" name=""/>
        <dsp:cNvSpPr/>
      </dsp:nvSpPr>
      <dsp:spPr>
        <a:xfrm>
          <a:off x="2976351" y="654660"/>
          <a:ext cx="1470869" cy="91440"/>
        </a:xfrm>
        <a:custGeom>
          <a:avLst/>
          <a:gdLst/>
          <a:ahLst/>
          <a:cxnLst/>
          <a:rect l="0" t="0" r="0" b="0"/>
          <a:pathLst>
            <a:path>
              <a:moveTo>
                <a:pt x="1470869" y="45720"/>
              </a:moveTo>
              <a:lnTo>
                <a:pt x="1470869" y="47126"/>
              </a:lnTo>
              <a:lnTo>
                <a:pt x="0" y="47126"/>
              </a:lnTo>
              <a:lnTo>
                <a:pt x="0" y="12059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464BBD-B6F8-4145-9C00-006FC15943E0}">
      <dsp:nvSpPr>
        <dsp:cNvPr id="0" name=""/>
        <dsp:cNvSpPr/>
      </dsp:nvSpPr>
      <dsp:spPr>
        <a:xfrm rot="10800000" flipV="1">
          <a:off x="109465" y="65150"/>
          <a:ext cx="8675510" cy="63522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chemeClr val="tx2"/>
          </a:solidFill>
        </a:ln>
        <a:effectLst>
          <a:glow rad="63500">
            <a:schemeClr val="accent6">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s-CO" sz="2200" b="1" kern="1200" dirty="0"/>
            <a:t>REFERENTE TEÓRICO Y METODOLÓGICO DE LA REGULACIÓN  CONTABLE PÚBLICA  (Res. 628/15)</a:t>
          </a:r>
        </a:p>
      </dsp:txBody>
      <dsp:txXfrm rot="-10800000">
        <a:off x="109465" y="65150"/>
        <a:ext cx="8675510" cy="635229"/>
      </dsp:txXfrm>
    </dsp:sp>
    <dsp:sp modelId="{4122E936-C2A2-4036-8E54-206732487EA8}">
      <dsp:nvSpPr>
        <dsp:cNvPr id="0" name=""/>
        <dsp:cNvSpPr/>
      </dsp:nvSpPr>
      <dsp:spPr>
        <a:xfrm rot="10800000" flipV="1">
          <a:off x="1970344" y="775258"/>
          <a:ext cx="2012013" cy="193835"/>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MARCOS NORMATIVOS </a:t>
          </a:r>
          <a:endParaRPr lang="es-CO" sz="1600" kern="1200" dirty="0"/>
        </a:p>
      </dsp:txBody>
      <dsp:txXfrm rot="-10800000">
        <a:off x="1970344" y="775258"/>
        <a:ext cx="2012013" cy="193835"/>
      </dsp:txXfrm>
    </dsp:sp>
    <dsp:sp modelId="{34EF90F1-BD74-4EAE-9527-FCA8D1B5C0DE}">
      <dsp:nvSpPr>
        <dsp:cNvPr id="0" name=""/>
        <dsp:cNvSpPr/>
      </dsp:nvSpPr>
      <dsp:spPr>
        <a:xfrm>
          <a:off x="5321" y="1126271"/>
          <a:ext cx="2592034"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Marco Normativo para Entidades de Gobierno </a:t>
          </a:r>
        </a:p>
        <a:p>
          <a:pPr marL="0" lvl="0" indent="0" algn="ctr" defTabSz="711200">
            <a:lnSpc>
              <a:spcPct val="90000"/>
            </a:lnSpc>
            <a:spcBef>
              <a:spcPct val="0"/>
            </a:spcBef>
            <a:spcAft>
              <a:spcPct val="35000"/>
            </a:spcAft>
            <a:buNone/>
          </a:pPr>
          <a:r>
            <a:rPr lang="es-ES" sz="1200" b="1" kern="1200" dirty="0"/>
            <a:t>(Res. 533/15 y modificaciones)</a:t>
          </a:r>
          <a:endParaRPr lang="es-CO" sz="1200" b="1" kern="1200" dirty="0"/>
        </a:p>
      </dsp:txBody>
      <dsp:txXfrm>
        <a:off x="5321" y="1126271"/>
        <a:ext cx="2592034" cy="632672"/>
      </dsp:txXfrm>
    </dsp:sp>
    <dsp:sp modelId="{352B7EDC-65AE-49EB-A6FD-81DCA797E39A}">
      <dsp:nvSpPr>
        <dsp:cNvPr id="0" name=""/>
        <dsp:cNvSpPr/>
      </dsp:nvSpPr>
      <dsp:spPr>
        <a:xfrm>
          <a:off x="445306" y="1909669"/>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CO" sz="1600" b="1" kern="1200" dirty="0"/>
        </a:p>
      </dsp:txBody>
      <dsp:txXfrm>
        <a:off x="445306" y="1909669"/>
        <a:ext cx="1729861" cy="349865"/>
      </dsp:txXfrm>
    </dsp:sp>
    <dsp:sp modelId="{092E42F3-2386-48FF-9F8C-62102CB1EBE8}">
      <dsp:nvSpPr>
        <dsp:cNvPr id="0" name=""/>
        <dsp:cNvSpPr/>
      </dsp:nvSpPr>
      <dsp:spPr>
        <a:xfrm>
          <a:off x="445306" y="240647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445306" y="2406478"/>
        <a:ext cx="1729861" cy="349865"/>
      </dsp:txXfrm>
    </dsp:sp>
    <dsp:sp modelId="{ECF30D6C-E516-44B5-8B8D-C3285881D3AA}">
      <dsp:nvSpPr>
        <dsp:cNvPr id="0" name=""/>
        <dsp:cNvSpPr/>
      </dsp:nvSpPr>
      <dsp:spPr>
        <a:xfrm>
          <a:off x="444537" y="2876096"/>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Procedimientos Contables</a:t>
          </a:r>
        </a:p>
      </dsp:txBody>
      <dsp:txXfrm>
        <a:off x="444537" y="2876096"/>
        <a:ext cx="1745968" cy="349865"/>
      </dsp:txXfrm>
    </dsp:sp>
    <dsp:sp modelId="{FB6CE35E-3836-413B-AFC6-521F4355047B}">
      <dsp:nvSpPr>
        <dsp:cNvPr id="0" name=""/>
        <dsp:cNvSpPr/>
      </dsp:nvSpPr>
      <dsp:spPr>
        <a:xfrm>
          <a:off x="445306" y="340009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Guías de Aplicación</a:t>
          </a:r>
          <a:endParaRPr lang="es-CO" sz="1600" b="1" kern="1200" dirty="0"/>
        </a:p>
      </dsp:txBody>
      <dsp:txXfrm>
        <a:off x="445306" y="3400096"/>
        <a:ext cx="1729861" cy="349865"/>
      </dsp:txXfrm>
    </dsp:sp>
    <dsp:sp modelId="{561A6F45-6EFC-459D-949C-F334622F1B87}">
      <dsp:nvSpPr>
        <dsp:cNvPr id="0" name=""/>
        <dsp:cNvSpPr/>
      </dsp:nvSpPr>
      <dsp:spPr>
        <a:xfrm>
          <a:off x="445306" y="389690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445306" y="3896906"/>
        <a:ext cx="1729861" cy="349865"/>
      </dsp:txXfrm>
    </dsp:sp>
    <dsp:sp modelId="{3B0650FB-6E04-44EC-B632-575B5545B574}">
      <dsp:nvSpPr>
        <dsp:cNvPr id="0" name=""/>
        <dsp:cNvSpPr/>
      </dsp:nvSpPr>
      <dsp:spPr>
        <a:xfrm>
          <a:off x="450232" y="4361128"/>
          <a:ext cx="1729861" cy="905661"/>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Catálogo General de Cuentas </a:t>
          </a:r>
          <a:r>
            <a:rPr lang="es-ES" sz="1600" b="1" kern="1200" dirty="0"/>
            <a:t>(Res. 620/15) </a:t>
          </a:r>
          <a:endParaRPr lang="es-CO" sz="1600" b="1" kern="1200" dirty="0"/>
        </a:p>
      </dsp:txBody>
      <dsp:txXfrm>
        <a:off x="450232" y="4361128"/>
        <a:ext cx="1729861" cy="905661"/>
      </dsp:txXfrm>
    </dsp:sp>
    <dsp:sp modelId="{E0642E34-9CE9-406F-81BD-9EC2549FF197}">
      <dsp:nvSpPr>
        <dsp:cNvPr id="0" name=""/>
        <dsp:cNvSpPr/>
      </dsp:nvSpPr>
      <dsp:spPr>
        <a:xfrm>
          <a:off x="2744299" y="1126271"/>
          <a:ext cx="3033320"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Normativo para Empresas que no Cotizan en el Mercado de Valores</a:t>
          </a:r>
        </a:p>
        <a:p>
          <a:pPr marL="0" lvl="0" indent="0" algn="ctr" defTabSz="666750">
            <a:lnSpc>
              <a:spcPct val="90000"/>
            </a:lnSpc>
            <a:spcBef>
              <a:spcPct val="0"/>
            </a:spcBef>
            <a:spcAft>
              <a:spcPct val="35000"/>
            </a:spcAft>
            <a:buNone/>
          </a:pPr>
          <a:r>
            <a:rPr lang="es-ES" sz="1200" b="1" kern="1200" dirty="0">
              <a:solidFill>
                <a:prstClr val="black"/>
              </a:solidFill>
              <a:latin typeface="Calibri"/>
              <a:ea typeface="+mn-ea"/>
              <a:cs typeface="+mn-cs"/>
            </a:rPr>
            <a:t>(Res. 414/14 y modificaciones)</a:t>
          </a:r>
        </a:p>
      </dsp:txBody>
      <dsp:txXfrm>
        <a:off x="2744299" y="1126271"/>
        <a:ext cx="3033320" cy="632672"/>
      </dsp:txXfrm>
    </dsp:sp>
    <dsp:sp modelId="{99DF0269-13D1-43B1-A2B8-BDD10D2E1CB1}">
      <dsp:nvSpPr>
        <dsp:cNvPr id="0" name=""/>
        <dsp:cNvSpPr/>
      </dsp:nvSpPr>
      <dsp:spPr>
        <a:xfrm>
          <a:off x="2905293" y="1905887"/>
          <a:ext cx="106762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General</a:t>
          </a:r>
        </a:p>
      </dsp:txBody>
      <dsp:txXfrm>
        <a:off x="2905293" y="1905887"/>
        <a:ext cx="1067628" cy="349865"/>
      </dsp:txXfrm>
    </dsp:sp>
    <dsp:sp modelId="{13D97E7C-7531-493C-8CE4-09290EF389B6}">
      <dsp:nvSpPr>
        <dsp:cNvPr id="0" name=""/>
        <dsp:cNvSpPr/>
      </dsp:nvSpPr>
      <dsp:spPr>
        <a:xfrm>
          <a:off x="3179282" y="2420417"/>
          <a:ext cx="97046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Marco Conceptual</a:t>
          </a:r>
        </a:p>
      </dsp:txBody>
      <dsp:txXfrm>
        <a:off x="3179282" y="2420417"/>
        <a:ext cx="970464" cy="349865"/>
      </dsp:txXfrm>
    </dsp:sp>
    <dsp:sp modelId="{16285ACB-9556-42CF-86C2-2A641D328B4D}">
      <dsp:nvSpPr>
        <dsp:cNvPr id="0" name=""/>
        <dsp:cNvSpPr/>
      </dsp:nvSpPr>
      <dsp:spPr>
        <a:xfrm>
          <a:off x="3148395" y="2899505"/>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Normas</a:t>
          </a:r>
          <a:endParaRPr lang="es-CO" sz="1500" b="1" kern="1200" dirty="0"/>
        </a:p>
      </dsp:txBody>
      <dsp:txXfrm>
        <a:off x="3148395" y="2899505"/>
        <a:ext cx="969589" cy="349865"/>
      </dsp:txXfrm>
    </dsp:sp>
    <dsp:sp modelId="{03BC33CF-1051-4C36-AECA-0370D0D83E0C}">
      <dsp:nvSpPr>
        <dsp:cNvPr id="0" name=""/>
        <dsp:cNvSpPr/>
      </dsp:nvSpPr>
      <dsp:spPr>
        <a:xfrm>
          <a:off x="3148395" y="3396314"/>
          <a:ext cx="10252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s-CO" sz="1300" b="1" kern="1200" dirty="0"/>
            <a:t>Procedimientos Contables</a:t>
          </a:r>
        </a:p>
      </dsp:txBody>
      <dsp:txXfrm>
        <a:off x="3148395" y="3396314"/>
        <a:ext cx="1025238" cy="349865"/>
      </dsp:txXfrm>
    </dsp:sp>
    <dsp:sp modelId="{357A19F3-95EB-4678-B336-376D19C43BAF}">
      <dsp:nvSpPr>
        <dsp:cNvPr id="0" name=""/>
        <dsp:cNvSpPr/>
      </dsp:nvSpPr>
      <dsp:spPr>
        <a:xfrm>
          <a:off x="3148395" y="3893123"/>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Guías de Aplicación</a:t>
          </a:r>
          <a:endParaRPr lang="es-CO" sz="1500" b="1" kern="1200" dirty="0"/>
        </a:p>
      </dsp:txBody>
      <dsp:txXfrm>
        <a:off x="3148395" y="3893123"/>
        <a:ext cx="969589" cy="349865"/>
      </dsp:txXfrm>
    </dsp:sp>
    <dsp:sp modelId="{A42646CB-B0E8-4BB6-BBAE-E162FD7478B4}">
      <dsp:nvSpPr>
        <dsp:cNvPr id="0" name=""/>
        <dsp:cNvSpPr/>
      </dsp:nvSpPr>
      <dsp:spPr>
        <a:xfrm>
          <a:off x="3148395" y="4389933"/>
          <a:ext cx="96958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t>Doctrina Contable</a:t>
          </a:r>
          <a:endParaRPr lang="es-CO" sz="1500" b="1" kern="1200" dirty="0"/>
        </a:p>
      </dsp:txBody>
      <dsp:txXfrm>
        <a:off x="3148395" y="4389933"/>
        <a:ext cx="969589" cy="349865"/>
      </dsp:txXfrm>
    </dsp:sp>
    <dsp:sp modelId="{54C9EC45-3DBC-489C-8E27-BF8660255D2D}">
      <dsp:nvSpPr>
        <dsp:cNvPr id="0" name=""/>
        <dsp:cNvSpPr/>
      </dsp:nvSpPr>
      <dsp:spPr>
        <a:xfrm>
          <a:off x="3148395" y="4862783"/>
          <a:ext cx="1535895"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ES" sz="1200" b="1" kern="1200" dirty="0"/>
            <a:t>Catálogo General de Cuentas   (Res. 139/15) </a:t>
          </a:r>
          <a:endParaRPr lang="es-CO" sz="1200" kern="1200" dirty="0"/>
        </a:p>
      </dsp:txBody>
      <dsp:txXfrm>
        <a:off x="3148395" y="4862783"/>
        <a:ext cx="1535895" cy="349865"/>
      </dsp:txXfrm>
    </dsp:sp>
    <dsp:sp modelId="{1D85C5CE-E951-48D7-8D08-94BD699B52DD}">
      <dsp:nvSpPr>
        <dsp:cNvPr id="0" name=""/>
        <dsp:cNvSpPr/>
      </dsp:nvSpPr>
      <dsp:spPr>
        <a:xfrm>
          <a:off x="4191875" y="1905887"/>
          <a:ext cx="1496759"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O" sz="1050" b="1" kern="1200" dirty="0"/>
            <a:t>E</a:t>
          </a:r>
          <a:r>
            <a:rPr lang="es-CO" sz="1200" b="1" kern="1200" dirty="0"/>
            <a:t>xcepción Res. 414/14 Art. 2 Par. 2</a:t>
          </a:r>
        </a:p>
      </dsp:txBody>
      <dsp:txXfrm>
        <a:off x="4191875" y="1905887"/>
        <a:ext cx="1496759" cy="349865"/>
      </dsp:txXfrm>
    </dsp:sp>
    <dsp:sp modelId="{C2D20BAC-1EDD-4C70-A6BB-B3F8917A581C}">
      <dsp:nvSpPr>
        <dsp:cNvPr id="0" name=""/>
        <dsp:cNvSpPr/>
      </dsp:nvSpPr>
      <dsp:spPr>
        <a:xfrm>
          <a:off x="4406652" y="2402696"/>
          <a:ext cx="1668424"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O" sz="1100" b="1" kern="1200" dirty="0"/>
            <a:t>Anexo Decreto 3022/13 y normas que lo modifiquen</a:t>
          </a:r>
        </a:p>
      </dsp:txBody>
      <dsp:txXfrm>
        <a:off x="4406652" y="2402696"/>
        <a:ext cx="1668424" cy="349865"/>
      </dsp:txXfrm>
    </dsp:sp>
    <dsp:sp modelId="{8D0ACDBD-DAE6-43F0-B7E8-CDCAA1BC9AFD}">
      <dsp:nvSpPr>
        <dsp:cNvPr id="0" name=""/>
        <dsp:cNvSpPr/>
      </dsp:nvSpPr>
      <dsp:spPr>
        <a:xfrm>
          <a:off x="4622673" y="2859134"/>
          <a:ext cx="139473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Doctrina Contable</a:t>
          </a:r>
        </a:p>
      </dsp:txBody>
      <dsp:txXfrm>
        <a:off x="4622673" y="2859134"/>
        <a:ext cx="1394738" cy="349865"/>
      </dsp:txXfrm>
    </dsp:sp>
    <dsp:sp modelId="{A4A8687D-12D3-4C21-BA5A-69E914E1EBDC}">
      <dsp:nvSpPr>
        <dsp:cNvPr id="0" name=""/>
        <dsp:cNvSpPr/>
      </dsp:nvSpPr>
      <dsp:spPr>
        <a:xfrm>
          <a:off x="4478654" y="3396314"/>
          <a:ext cx="1564717" cy="738072"/>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01600">
            <a:schemeClr val="accent3">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s-CO" sz="1200" b="1" kern="1200" dirty="0"/>
            <a:t>Estructura Catálogo General de Cuentas</a:t>
          </a:r>
        </a:p>
      </dsp:txBody>
      <dsp:txXfrm>
        <a:off x="4478654" y="3396314"/>
        <a:ext cx="1564717" cy="738072"/>
      </dsp:txXfrm>
    </dsp:sp>
    <dsp:sp modelId="{79B3D5BA-6B90-4552-A0B1-092942A40830}">
      <dsp:nvSpPr>
        <dsp:cNvPr id="0" name=""/>
        <dsp:cNvSpPr/>
      </dsp:nvSpPr>
      <dsp:spPr>
        <a:xfrm>
          <a:off x="5924563" y="1126271"/>
          <a:ext cx="2855091" cy="63267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0033FF"/>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b="1" kern="1200" dirty="0"/>
            <a:t>Marco Normativo para Empresas que Cotizan en el Mercado de Valores</a:t>
          </a:r>
        </a:p>
        <a:p>
          <a:pPr marL="0" lvl="0" indent="0" algn="ctr" defTabSz="622300">
            <a:lnSpc>
              <a:spcPct val="90000"/>
            </a:lnSpc>
            <a:spcBef>
              <a:spcPct val="0"/>
            </a:spcBef>
            <a:spcAft>
              <a:spcPct val="35000"/>
            </a:spcAft>
            <a:buNone/>
          </a:pPr>
          <a:r>
            <a:rPr lang="es-ES" sz="1200" b="1" kern="1200" dirty="0">
              <a:solidFill>
                <a:prstClr val="black"/>
              </a:solidFill>
              <a:latin typeface="Calibri"/>
              <a:ea typeface="+mn-ea"/>
              <a:cs typeface="+mn-cs"/>
            </a:rPr>
            <a:t>(Res</a:t>
          </a:r>
          <a:r>
            <a:rPr lang="es-ES" sz="1200" b="1" kern="1200" dirty="0">
              <a:solidFill>
                <a:prstClr val="black"/>
              </a:solidFill>
              <a:latin typeface="+mn-lt"/>
              <a:ea typeface="+mn-ea"/>
              <a:cs typeface="+mn-cs"/>
            </a:rPr>
            <a:t>. 743/13 </a:t>
          </a:r>
          <a:r>
            <a:rPr lang="es-ES" sz="1200" b="1" kern="1200" dirty="0">
              <a:solidFill>
                <a:prstClr val="black"/>
              </a:solidFill>
              <a:latin typeface="Calibri"/>
              <a:ea typeface="+mn-ea"/>
              <a:cs typeface="+mn-cs"/>
            </a:rPr>
            <a:t>y modificaciones)</a:t>
          </a:r>
          <a:endParaRPr lang="es-ES" sz="1600" b="1" kern="1200" dirty="0"/>
        </a:p>
      </dsp:txBody>
      <dsp:txXfrm>
        <a:off x="5924563" y="1126271"/>
        <a:ext cx="2855091" cy="632672"/>
      </dsp:txXfrm>
    </dsp:sp>
    <dsp:sp modelId="{A11F76B6-123D-45BA-9E77-5F708032934F}">
      <dsp:nvSpPr>
        <dsp:cNvPr id="0" name=""/>
        <dsp:cNvSpPr/>
      </dsp:nvSpPr>
      <dsp:spPr>
        <a:xfrm>
          <a:off x="6430313" y="1909669"/>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Marco Conceptual</a:t>
          </a:r>
          <a:endParaRPr lang="es-ES" sz="1600" b="1" kern="1200" dirty="0"/>
        </a:p>
      </dsp:txBody>
      <dsp:txXfrm>
        <a:off x="6430313" y="1909669"/>
        <a:ext cx="1729861" cy="349865"/>
      </dsp:txXfrm>
    </dsp:sp>
    <dsp:sp modelId="{ADDE21BF-556E-4F1A-88BD-2EBCFE7AAED9}">
      <dsp:nvSpPr>
        <dsp:cNvPr id="0" name=""/>
        <dsp:cNvSpPr/>
      </dsp:nvSpPr>
      <dsp:spPr>
        <a:xfrm>
          <a:off x="6430313" y="2406478"/>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Normas</a:t>
          </a:r>
          <a:endParaRPr lang="es-CO" sz="1600" b="1" kern="1200" dirty="0"/>
        </a:p>
      </dsp:txBody>
      <dsp:txXfrm>
        <a:off x="6430313" y="2406478"/>
        <a:ext cx="1729861" cy="349865"/>
      </dsp:txXfrm>
    </dsp:sp>
    <dsp:sp modelId="{5521541A-D7EC-46C2-9280-90F3CEFFE9F0}">
      <dsp:nvSpPr>
        <dsp:cNvPr id="0" name=""/>
        <dsp:cNvSpPr/>
      </dsp:nvSpPr>
      <dsp:spPr>
        <a:xfrm>
          <a:off x="6429543" y="2876096"/>
          <a:ext cx="1745968"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b="1" kern="1200" dirty="0"/>
            <a:t>Guías de Aplicación</a:t>
          </a:r>
        </a:p>
      </dsp:txBody>
      <dsp:txXfrm>
        <a:off x="6429543" y="2876096"/>
        <a:ext cx="1745968" cy="349865"/>
      </dsp:txXfrm>
    </dsp:sp>
    <dsp:sp modelId="{E9EDDFD6-1CA6-44C1-8376-66AC446697C2}">
      <dsp:nvSpPr>
        <dsp:cNvPr id="0" name=""/>
        <dsp:cNvSpPr/>
      </dsp:nvSpPr>
      <dsp:spPr>
        <a:xfrm>
          <a:off x="6409405" y="340009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glow rad="139700">
            <a:schemeClr val="accent5">
              <a:satMod val="175000"/>
              <a:alpha val="40000"/>
            </a:schemeClr>
          </a:glo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Interpretaciones</a:t>
          </a:r>
          <a:endParaRPr lang="es-CO" sz="1600" b="1" kern="1200" dirty="0"/>
        </a:p>
      </dsp:txBody>
      <dsp:txXfrm>
        <a:off x="6409405" y="3400096"/>
        <a:ext cx="1729861" cy="349865"/>
      </dsp:txXfrm>
    </dsp:sp>
    <dsp:sp modelId="{6830DBEA-B00C-4A38-8536-5FC387BCC955}">
      <dsp:nvSpPr>
        <dsp:cNvPr id="0" name=""/>
        <dsp:cNvSpPr/>
      </dsp:nvSpPr>
      <dsp:spPr>
        <a:xfrm>
          <a:off x="6430313" y="3896906"/>
          <a:ext cx="1729861" cy="34986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Calibri" panose="020F0502020204030204" pitchFamily="34" charset="0"/>
            </a:rPr>
            <a:t>Doctrina Contable</a:t>
          </a:r>
          <a:endParaRPr lang="es-CO" sz="1600" b="1" kern="1200" dirty="0"/>
        </a:p>
      </dsp:txBody>
      <dsp:txXfrm>
        <a:off x="6430313" y="3896906"/>
        <a:ext cx="1729861" cy="349865"/>
      </dsp:txXfrm>
    </dsp:sp>
    <dsp:sp modelId="{925AFF53-80CA-4EF3-B620-450F60BBC6AE}">
      <dsp:nvSpPr>
        <dsp:cNvPr id="0" name=""/>
        <dsp:cNvSpPr/>
      </dsp:nvSpPr>
      <dsp:spPr>
        <a:xfrm>
          <a:off x="6430313" y="4341137"/>
          <a:ext cx="1729861" cy="78013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solidFill>
            <a:srgbClr val="FFC000"/>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S" sz="1500" b="1" kern="1200" dirty="0">
              <a:latin typeface="Calibri" panose="020F0502020204030204" pitchFamily="34" charset="0"/>
            </a:rPr>
            <a:t>Catálogo General de Cuentas </a:t>
          </a:r>
          <a:r>
            <a:rPr lang="es-ES" sz="1500" b="1" kern="1200" dirty="0"/>
            <a:t>(Res. 117/15)</a:t>
          </a:r>
          <a:endParaRPr lang="es-CO" sz="1500" b="1" kern="1200" dirty="0"/>
        </a:p>
      </dsp:txBody>
      <dsp:txXfrm>
        <a:off x="6430313" y="4341137"/>
        <a:ext cx="1729861" cy="780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21CD-AD6D-4C88-A48F-5E13F78FC8EE}">
      <dsp:nvSpPr>
        <dsp:cNvPr id="0" name=""/>
        <dsp:cNvSpPr/>
      </dsp:nvSpPr>
      <dsp:spPr>
        <a:xfrm>
          <a:off x="1621063" y="2032000"/>
          <a:ext cx="462582" cy="1506195"/>
        </a:xfrm>
        <a:custGeom>
          <a:avLst/>
          <a:gdLst/>
          <a:ahLst/>
          <a:cxnLst/>
          <a:rect l="0" t="0" r="0" b="0"/>
          <a:pathLst>
            <a:path>
              <a:moveTo>
                <a:pt x="0" y="0"/>
              </a:moveTo>
              <a:lnTo>
                <a:pt x="231291" y="0"/>
              </a:lnTo>
              <a:lnTo>
                <a:pt x="231291" y="1506195"/>
              </a:lnTo>
              <a:lnTo>
                <a:pt x="462582" y="1506195"/>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2963" y="2745707"/>
        <a:ext cx="78781" cy="78781"/>
      </dsp:txXfrm>
    </dsp:sp>
    <dsp:sp modelId="{40DF29DC-20F0-46F8-93F3-87C46B8DF249}">
      <dsp:nvSpPr>
        <dsp:cNvPr id="0" name=""/>
        <dsp:cNvSpPr/>
      </dsp:nvSpPr>
      <dsp:spPr>
        <a:xfrm>
          <a:off x="1621063" y="2032000"/>
          <a:ext cx="462582" cy="648601"/>
        </a:xfrm>
        <a:custGeom>
          <a:avLst/>
          <a:gdLst/>
          <a:ahLst/>
          <a:cxnLst/>
          <a:rect l="0" t="0" r="0" b="0"/>
          <a:pathLst>
            <a:path>
              <a:moveTo>
                <a:pt x="0" y="0"/>
              </a:moveTo>
              <a:lnTo>
                <a:pt x="231291" y="0"/>
              </a:lnTo>
              <a:lnTo>
                <a:pt x="231291" y="648601"/>
              </a:lnTo>
              <a:lnTo>
                <a:pt x="462582" y="64860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2437" y="2336384"/>
        <a:ext cx="39832" cy="39832"/>
      </dsp:txXfrm>
    </dsp:sp>
    <dsp:sp modelId="{BC2473AD-EEBA-4768-9ADB-AA025D6163CD}">
      <dsp:nvSpPr>
        <dsp:cNvPr id="0" name=""/>
        <dsp:cNvSpPr/>
      </dsp:nvSpPr>
      <dsp:spPr>
        <a:xfrm>
          <a:off x="1621063" y="1903338"/>
          <a:ext cx="462582" cy="91440"/>
        </a:xfrm>
        <a:custGeom>
          <a:avLst/>
          <a:gdLst/>
          <a:ahLst/>
          <a:cxnLst/>
          <a:rect l="0" t="0" r="0" b="0"/>
          <a:pathLst>
            <a:path>
              <a:moveTo>
                <a:pt x="0" y="128661"/>
              </a:moveTo>
              <a:lnTo>
                <a:pt x="231291" y="128661"/>
              </a:lnTo>
              <a:lnTo>
                <a:pt x="231291" y="45720"/>
              </a:lnTo>
              <a:lnTo>
                <a:pt x="462582" y="4572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40605" y="1937309"/>
        <a:ext cx="23497" cy="23497"/>
      </dsp:txXfrm>
    </dsp:sp>
    <dsp:sp modelId="{A7CB8463-5EED-45A4-918F-667F778F71F7}">
      <dsp:nvSpPr>
        <dsp:cNvPr id="0" name=""/>
        <dsp:cNvSpPr/>
      </dsp:nvSpPr>
      <dsp:spPr>
        <a:xfrm>
          <a:off x="1621063" y="1310128"/>
          <a:ext cx="462582" cy="721871"/>
        </a:xfrm>
        <a:custGeom>
          <a:avLst/>
          <a:gdLst/>
          <a:ahLst/>
          <a:cxnLst/>
          <a:rect l="0" t="0" r="0" b="0"/>
          <a:pathLst>
            <a:path>
              <a:moveTo>
                <a:pt x="0" y="721871"/>
              </a:moveTo>
              <a:lnTo>
                <a:pt x="231291" y="721871"/>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30920" y="1649630"/>
        <a:ext cx="42868" cy="42868"/>
      </dsp:txXfrm>
    </dsp:sp>
    <dsp:sp modelId="{44D9C6FF-651A-41CA-BCAA-7DEEE2940549}">
      <dsp:nvSpPr>
        <dsp:cNvPr id="0" name=""/>
        <dsp:cNvSpPr/>
      </dsp:nvSpPr>
      <dsp:spPr>
        <a:xfrm>
          <a:off x="1621063" y="535475"/>
          <a:ext cx="462582" cy="1496524"/>
        </a:xfrm>
        <a:custGeom>
          <a:avLst/>
          <a:gdLst/>
          <a:ahLst/>
          <a:cxnLst/>
          <a:rect l="0" t="0" r="0" b="0"/>
          <a:pathLst>
            <a:path>
              <a:moveTo>
                <a:pt x="0" y="1496524"/>
              </a:moveTo>
              <a:lnTo>
                <a:pt x="231291" y="1496524"/>
              </a:lnTo>
              <a:lnTo>
                <a:pt x="231291" y="0"/>
              </a:lnTo>
              <a:lnTo>
                <a:pt x="462582"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CO" sz="500" kern="1200"/>
        </a:p>
      </dsp:txBody>
      <dsp:txXfrm>
        <a:off x="1813194" y="1244578"/>
        <a:ext cx="78319" cy="78319"/>
      </dsp:txXfrm>
    </dsp:sp>
    <dsp:sp modelId="{671FBE74-29FA-4A1F-ACDF-6F3AC087BBC9}">
      <dsp:nvSpPr>
        <dsp:cNvPr id="0" name=""/>
        <dsp:cNvSpPr/>
      </dsp:nvSpPr>
      <dsp:spPr>
        <a:xfrm>
          <a:off x="-95885" y="1225188"/>
          <a:ext cx="1820274" cy="1613622"/>
        </a:xfrm>
        <a:prstGeom prst="rect">
          <a:avLst/>
        </a:prstGeom>
        <a:blipFill rotWithShape="0">
          <a:blip xmlns:r="http://schemas.openxmlformats.org/officeDocument/2006/relationships" r:embed="rId1"/>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s-CO" sz="2800" b="1" kern="1200" dirty="0"/>
            <a:t>M E T A S</a:t>
          </a:r>
        </a:p>
      </dsp:txBody>
      <dsp:txXfrm>
        <a:off x="-95885" y="1225188"/>
        <a:ext cx="1820274" cy="1613622"/>
      </dsp:txXfrm>
    </dsp:sp>
    <dsp:sp modelId="{25FAA211-9CE9-4B6A-AFB1-BDBE8719087F}">
      <dsp:nvSpPr>
        <dsp:cNvPr id="0" name=""/>
        <dsp:cNvSpPr/>
      </dsp:nvSpPr>
      <dsp:spPr>
        <a:xfrm>
          <a:off x="2083645" y="18856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Expedición de guías, procedimientos y doctrina contable pública y ejecución de programas de capacitación para la aplicación de los marcos normativos.</a:t>
          </a:r>
        </a:p>
      </dsp:txBody>
      <dsp:txXfrm>
        <a:off x="2083645" y="188569"/>
        <a:ext cx="6514600" cy="693813"/>
      </dsp:txXfrm>
    </dsp:sp>
    <dsp:sp modelId="{77DB3F99-9157-41EC-9D7E-0F6396431F86}">
      <dsp:nvSpPr>
        <dsp:cNvPr id="0" name=""/>
        <dsp:cNvSpPr/>
      </dsp:nvSpPr>
      <dsp:spPr>
        <a:xfrm>
          <a:off x="2083645" y="1055835"/>
          <a:ext cx="6514600" cy="50858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del  proceso contable y el sistema documental contable</a:t>
          </a:r>
        </a:p>
      </dsp:txBody>
      <dsp:txXfrm>
        <a:off x="2083645" y="1055835"/>
        <a:ext cx="6514600" cy="508585"/>
      </dsp:txXfrm>
    </dsp:sp>
    <dsp:sp modelId="{54290EC1-06CC-43E4-8A52-EF3555EC440C}">
      <dsp:nvSpPr>
        <dsp:cNvPr id="0" name=""/>
        <dsp:cNvSpPr/>
      </dsp:nvSpPr>
      <dsp:spPr>
        <a:xfrm>
          <a:off x="2083645" y="1737875"/>
          <a:ext cx="6514600" cy="422365"/>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Regulación para el desarrollo y evaluación del control interno contable</a:t>
          </a:r>
        </a:p>
      </dsp:txBody>
      <dsp:txXfrm>
        <a:off x="2083645" y="1737875"/>
        <a:ext cx="6514600" cy="422365"/>
      </dsp:txXfrm>
    </dsp:sp>
    <dsp:sp modelId="{CE7D4E97-B8EF-4ACB-BCA8-9F5BED8B2DE8}">
      <dsp:nvSpPr>
        <dsp:cNvPr id="0" name=""/>
        <dsp:cNvSpPr/>
      </dsp:nvSpPr>
      <dsp:spPr>
        <a:xfrm>
          <a:off x="2083645" y="2333694"/>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del proceso de consolidación de la información financiera del sector público, con base en los nuevos marcos normativos.</a:t>
          </a:r>
        </a:p>
      </dsp:txBody>
      <dsp:txXfrm>
        <a:off x="2083645" y="2333694"/>
        <a:ext cx="6514600" cy="693813"/>
      </dsp:txXfrm>
    </dsp:sp>
    <dsp:sp modelId="{21B318A2-96FD-4BB9-A6AE-CAB0583A7B08}">
      <dsp:nvSpPr>
        <dsp:cNvPr id="0" name=""/>
        <dsp:cNvSpPr/>
      </dsp:nvSpPr>
      <dsp:spPr>
        <a:xfrm>
          <a:off x="2083645" y="3191289"/>
          <a:ext cx="6514600" cy="693813"/>
        </a:xfrm>
        <a:prstGeom prst="rect">
          <a:avLst/>
        </a:prstGeom>
        <a:blipFill rotWithShape="0">
          <a:blip xmlns:r="http://schemas.openxmlformats.org/officeDocument/2006/relationships" r:embed="rId2"/>
          <a:tile tx="0" ty="0" sx="100000" sy="100000" flip="none" algn="tl"/>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just" defTabSz="711200">
            <a:lnSpc>
              <a:spcPct val="90000"/>
            </a:lnSpc>
            <a:spcBef>
              <a:spcPct val="0"/>
            </a:spcBef>
            <a:spcAft>
              <a:spcPct val="35000"/>
            </a:spcAft>
            <a:buNone/>
          </a:pPr>
          <a:r>
            <a:rPr lang="es-CO" sz="1600" b="1" kern="1200" dirty="0">
              <a:solidFill>
                <a:schemeClr val="tx2"/>
              </a:solidFill>
            </a:rPr>
            <a:t>Actualización de los sistemas de información para la centralización y consolidación de la información financiera del sector público (SIIF y CHIP)</a:t>
          </a:r>
        </a:p>
      </dsp:txBody>
      <dsp:txXfrm>
        <a:off x="2083645" y="3191289"/>
        <a:ext cx="6514600" cy="69381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153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53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F1CB5A47-4D36-4268-8C9C-BB491779F5B9}" type="slidenum">
              <a:rPr lang="es-ES"/>
              <a:pPr>
                <a:defRPr/>
              </a:pPr>
              <a:t>‹Nº›</a:t>
            </a:fld>
            <a:endParaRPr lang="es-ES"/>
          </a:p>
        </p:txBody>
      </p:sp>
    </p:spTree>
    <p:extLst>
      <p:ext uri="{BB962C8B-B14F-4D97-AF65-F5344CB8AC3E}">
        <p14:creationId xmlns:p14="http://schemas.microsoft.com/office/powerpoint/2010/main" val="3420198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endParaRPr lang="es-ES"/>
          </a:p>
        </p:txBody>
      </p:sp>
      <p:sp>
        <p:nvSpPr>
          <p:cNvPr id="993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endParaRPr lang="es-ES"/>
          </a:p>
        </p:txBody>
      </p:sp>
      <p:sp>
        <p:nvSpPr>
          <p:cNvPr id="16388"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eaLnBrk="0" hangingPunct="0">
              <a:spcBef>
                <a:spcPct val="0"/>
              </a:spcBef>
              <a:defRPr sz="1200">
                <a:latin typeface="Times New Roman" pitchFamily="18" charset="0"/>
                <a:cs typeface="+mn-cs"/>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eaLnBrk="0" hangingPunct="0">
              <a:spcBef>
                <a:spcPct val="0"/>
              </a:spcBef>
              <a:defRPr sz="1200">
                <a:latin typeface="Times New Roman" pitchFamily="18" charset="0"/>
                <a:cs typeface="+mn-cs"/>
              </a:defRPr>
            </a:lvl1pPr>
          </a:lstStyle>
          <a:p>
            <a:pPr>
              <a:defRPr/>
            </a:pPr>
            <a:fld id="{9FB9F728-748E-45D2-956C-3472DF278810}" type="slidenum">
              <a:rPr lang="es-ES"/>
              <a:pPr>
                <a:defRPr/>
              </a:pPr>
              <a:t>‹Nº›</a:t>
            </a:fld>
            <a:endParaRPr lang="es-ES"/>
          </a:p>
        </p:txBody>
      </p:sp>
    </p:spTree>
    <p:extLst>
      <p:ext uri="{BB962C8B-B14F-4D97-AF65-F5344CB8AC3E}">
        <p14:creationId xmlns:p14="http://schemas.microsoft.com/office/powerpoint/2010/main" val="243427437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a:ln/>
        </p:spPr>
      </p:sp>
      <p:sp>
        <p:nvSpPr>
          <p:cNvPr id="17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7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EF83A3C0-4BA7-43E0-9E4E-47D3433B8C83}" type="slidenum">
              <a:rPr lang="es-ES" altLang="es-ES" smtClean="0"/>
              <a:pPr/>
              <a:t>1</a:t>
            </a:fld>
            <a:endParaRPr lang="es-ES" altLang="es-ES"/>
          </a:p>
        </p:txBody>
      </p:sp>
    </p:spTree>
    <p:extLst>
      <p:ext uri="{BB962C8B-B14F-4D97-AF65-F5344CB8AC3E}">
        <p14:creationId xmlns:p14="http://schemas.microsoft.com/office/powerpoint/2010/main" val="1412477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34</a:t>
            </a:fld>
            <a:endParaRPr lang="es-ES" altLang="es-ES"/>
          </a:p>
        </p:txBody>
      </p:sp>
    </p:spTree>
    <p:extLst>
      <p:ext uri="{BB962C8B-B14F-4D97-AF65-F5344CB8AC3E}">
        <p14:creationId xmlns:p14="http://schemas.microsoft.com/office/powerpoint/2010/main" val="80371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35</a:t>
            </a:fld>
            <a:endParaRPr lang="es-ES"/>
          </a:p>
        </p:txBody>
      </p:sp>
    </p:spTree>
    <p:extLst>
      <p:ext uri="{BB962C8B-B14F-4D97-AF65-F5344CB8AC3E}">
        <p14:creationId xmlns:p14="http://schemas.microsoft.com/office/powerpoint/2010/main" val="1566804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38371A74-2D4C-4B5A-AC7C-0F42AC39EF02}" type="slidenum">
              <a:rPr lang="es-ES" altLang="es-CO">
                <a:solidFill>
                  <a:srgbClr val="000000"/>
                </a:solidFill>
              </a:rPr>
              <a:pPr/>
              <a:t>38</a:t>
            </a:fld>
            <a:endParaRPr lang="es-ES" altLang="es-CO">
              <a:solidFill>
                <a:srgbClr val="000000"/>
              </a:solidFill>
            </a:endParaRPr>
          </a:p>
        </p:txBody>
      </p:sp>
      <p:sp>
        <p:nvSpPr>
          <p:cNvPr id="21507"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spcBef>
                <a:spcPct val="0"/>
              </a:spcBef>
              <a:defRPr/>
            </a:pPr>
            <a:r>
              <a:rPr altLang="es-CO" b="1" dirty="0"/>
              <a:t>Para versiones Windows 2007 hasta versión 2010 </a:t>
            </a:r>
            <a:r>
              <a:rPr altLang="es-CO" dirty="0"/>
              <a:t>- Plantillas para material institucional o a entes externos, en el año 2012</a:t>
            </a:r>
          </a:p>
          <a:p>
            <a:pPr>
              <a:spcBef>
                <a:spcPct val="0"/>
              </a:spcBef>
              <a:defRPr/>
            </a:pPr>
            <a:endParaRPr altLang="es-CO" dirty="0"/>
          </a:p>
          <a:p>
            <a:pPr>
              <a:spcBef>
                <a:spcPct val="0"/>
              </a:spcBef>
              <a:defRPr/>
            </a:pPr>
            <a:r>
              <a:rPr altLang="es-CO" b="1" dirty="0"/>
              <a:t>Secciones</a:t>
            </a:r>
            <a:endParaRPr altLang="es-CO" dirty="0"/>
          </a:p>
          <a:p>
            <a:pPr>
              <a:spcBef>
                <a:spcPct val="0"/>
              </a:spcBef>
              <a:defRPr/>
            </a:pPr>
            <a:r>
              <a:rPr altLang="es-CO" dirty="0"/>
              <a:t>Para agregar secciones, haga clic con el botón secundario del mouse en una diapositiva. Las secciones pueden ayudarle a </a:t>
            </a:r>
            <a:r>
              <a:rPr altLang="es-CO" u="sng" dirty="0"/>
              <a:t>organizar las diapositivas o a facilitar la colaboración entre varios participantes o autores</a:t>
            </a:r>
            <a:r>
              <a:rPr altLang="es-CO" dirty="0"/>
              <a:t>.</a:t>
            </a:r>
          </a:p>
          <a:p>
            <a:pPr>
              <a:spcBef>
                <a:spcPct val="0"/>
              </a:spcBef>
              <a:defRPr/>
            </a:pPr>
            <a:endParaRPr altLang="es-CO" b="1" dirty="0"/>
          </a:p>
          <a:p>
            <a:pPr>
              <a:spcBef>
                <a:spcPct val="0"/>
              </a:spcBef>
              <a:defRPr/>
            </a:pPr>
            <a:r>
              <a:rPr altLang="es-CO" b="1" dirty="0"/>
              <a:t>Nuevas diapositivas</a:t>
            </a:r>
          </a:p>
          <a:p>
            <a:pPr>
              <a:spcBef>
                <a:spcPct val="0"/>
              </a:spcBef>
              <a:defRPr/>
            </a:pPr>
            <a:r>
              <a:rPr altLang="es-CO" dirty="0"/>
              <a:t>Para agregar una nueva diapositiva, ubíquese en donde se necesite agregar, clic derecho y elija </a:t>
            </a:r>
            <a:r>
              <a:rPr altLang="es-CO" u="sng" dirty="0"/>
              <a:t>nueva diapositiva </a:t>
            </a:r>
            <a:r>
              <a:rPr altLang="es-CO" dirty="0"/>
              <a:t>y sobre ésta nueva clic derecho y selección </a:t>
            </a:r>
            <a:r>
              <a:rPr altLang="es-CO" u="sng" dirty="0"/>
              <a:t>diseño</a:t>
            </a:r>
            <a:r>
              <a:rPr altLang="es-CO" dirty="0"/>
              <a:t> y modifique el diseño de la diapositiva dependiendo de la necesidad (texto – imágenes – multimedia – SmartArt- gráficos  - tablas)</a:t>
            </a:r>
            <a:endParaRPr altLang="es-CO" b="1" dirty="0"/>
          </a:p>
          <a:p>
            <a:pPr>
              <a:spcBef>
                <a:spcPct val="0"/>
              </a:spcBef>
              <a:defRPr/>
            </a:pPr>
            <a:endParaRPr altLang="es-CO" b="1" dirty="0"/>
          </a:p>
          <a:p>
            <a:pPr>
              <a:spcBef>
                <a:spcPct val="0"/>
              </a:spcBef>
              <a:defRPr/>
            </a:pPr>
            <a:r>
              <a:rPr altLang="es-CO" b="1" dirty="0"/>
              <a:t>Notas</a:t>
            </a:r>
          </a:p>
          <a:p>
            <a:pPr>
              <a:spcBef>
                <a:spcPct val="0"/>
              </a:spcBef>
              <a:defRPr/>
            </a:pPr>
            <a:r>
              <a:rPr altLang="es-CO" dirty="0"/>
              <a:t>Use la sección Notas para las notas de entrega o para proporcionar detalles adicionales al público. Vea las notas en la vista Presentación durante la presentación. </a:t>
            </a:r>
          </a:p>
          <a:p>
            <a:pPr>
              <a:spcBef>
                <a:spcPct val="0"/>
              </a:spcBef>
              <a:defRPr/>
            </a:pPr>
            <a:r>
              <a:rPr altLang="es-CO" dirty="0"/>
              <a:t>Tenga en cuenta el tamaño de la fuente (es importante para la accesibilidad, visibilidad, grabación en vídeo y producción en línea)</a:t>
            </a:r>
          </a:p>
          <a:p>
            <a:pPr>
              <a:spcBef>
                <a:spcPct val="0"/>
              </a:spcBef>
              <a:defRPr/>
            </a:pPr>
            <a:endParaRPr altLang="es-CO" dirty="0"/>
          </a:p>
          <a:p>
            <a:pPr>
              <a:spcBef>
                <a:spcPct val="0"/>
              </a:spcBef>
              <a:defRPr/>
            </a:pPr>
            <a:r>
              <a:rPr altLang="es-CO" b="1" dirty="0"/>
              <a:t>Colores coordinados </a:t>
            </a:r>
          </a:p>
          <a:p>
            <a:pPr>
              <a:spcBef>
                <a:spcPct val="0"/>
              </a:spcBef>
              <a:defRPr/>
            </a:pPr>
            <a:r>
              <a:rPr altLang="es-CO" dirty="0"/>
              <a:t>Preste especial atención a los gráficos, diagramas y cuadros de texto. </a:t>
            </a:r>
          </a:p>
          <a:p>
            <a:pPr>
              <a:spcBef>
                <a:spcPct val="0"/>
              </a:spcBef>
              <a:defRPr/>
            </a:pPr>
            <a:r>
              <a:rPr altLang="es-CO" dirty="0"/>
              <a:t>Tenga en cuenta que los asistentes imprimirán en blanco y negro o escala de grises. Ejecute una prueba de impresión para asegurarse de que los colores son los correctos cuando se imprime en blanco y negro puros y escala de grises.</a:t>
            </a:r>
          </a:p>
          <a:p>
            <a:pPr>
              <a:spcBef>
                <a:spcPct val="0"/>
              </a:spcBef>
              <a:defRPr/>
            </a:pPr>
            <a:endParaRPr altLang="es-CO" dirty="0"/>
          </a:p>
          <a:p>
            <a:pPr>
              <a:spcBef>
                <a:spcPct val="0"/>
              </a:spcBef>
              <a:defRPr/>
            </a:pPr>
            <a:r>
              <a:rPr altLang="es-CO" b="1" dirty="0"/>
              <a:t>Fuente - textos</a:t>
            </a:r>
            <a:endParaRPr lang="es-CO" altLang="es-CO" dirty="0"/>
          </a:p>
          <a:p>
            <a:pPr>
              <a:spcBef>
                <a:spcPct val="0"/>
              </a:spcBef>
              <a:defRPr/>
            </a:pPr>
            <a:r>
              <a:rPr altLang="es-CO" dirty="0"/>
              <a:t>Use la fuente  “Calibri” en todo el contenido de las diapositiva, cambiando el tamaño dependiendo el espacio que tenga o necesite.</a:t>
            </a:r>
            <a:endParaRPr lang="es-CO" altLang="es-CO" dirty="0"/>
          </a:p>
          <a:p>
            <a:pPr>
              <a:spcBef>
                <a:spcPct val="0"/>
              </a:spcBef>
              <a:defRPr/>
            </a:pPr>
            <a:endParaRPr altLang="es-CO" dirty="0"/>
          </a:p>
          <a:p>
            <a:pPr>
              <a:spcBef>
                <a:spcPct val="0"/>
              </a:spcBef>
              <a:defRPr/>
            </a:pPr>
            <a:r>
              <a:rPr altLang="es-CO" b="1" dirty="0"/>
              <a:t>Gráficos y tablas</a:t>
            </a:r>
          </a:p>
          <a:p>
            <a:pPr>
              <a:spcBef>
                <a:spcPct val="0"/>
              </a:spcBef>
              <a:defRPr/>
            </a:pPr>
            <a:r>
              <a:rPr altLang="es-CO" dirty="0"/>
              <a:t>En breve: si es posible, use colores y estilos uniformes y que no distraigan.</a:t>
            </a:r>
          </a:p>
          <a:p>
            <a:pPr>
              <a:spcBef>
                <a:spcPct val="0"/>
              </a:spcBef>
              <a:defRPr/>
            </a:pPr>
            <a:r>
              <a:rPr altLang="es-CO" dirty="0"/>
              <a:t>Etiquete todos los gráficos y tablas.</a:t>
            </a:r>
          </a:p>
          <a:p>
            <a:pPr>
              <a:spcBef>
                <a:spcPct val="0"/>
              </a:spcBef>
              <a:defRPr/>
            </a:pPr>
            <a:endParaRPr altLang="es-CO" dirty="0"/>
          </a:p>
          <a:p>
            <a:pPr>
              <a:spcBef>
                <a:spcPct val="0"/>
              </a:spcBef>
              <a:defRPr/>
            </a:pPr>
            <a:r>
              <a:rPr altLang="es-CO" dirty="0"/>
              <a:t>GRACIAS  por tener en cuenta estas recomendaciones, para mayor claridad leer el instructivo.</a:t>
            </a:r>
            <a:endParaRPr lang="es-CO" altLang="es-CO" dirty="0"/>
          </a:p>
          <a:p>
            <a:pPr>
              <a:spcBef>
                <a:spcPct val="0"/>
              </a:spcBef>
              <a:defRPr/>
            </a:pPr>
            <a:endParaRPr lang="es-CO" altLang="es-CO" dirty="0"/>
          </a:p>
        </p:txBody>
      </p:sp>
      <p:sp>
        <p:nvSpPr>
          <p:cNvPr id="21509" name="Slide Number Placeholder 3"/>
          <p:cNvSpPr txBox="1">
            <a:spLocks noGrp="1"/>
          </p:cNvSpPr>
          <p:nvPr/>
        </p:nvSpPr>
        <p:spPr bwMode="auto">
          <a:xfrm>
            <a:off x="3970159" y="8829648"/>
            <a:ext cx="3038604" cy="46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fld id="{9C3A8A3F-10BF-41A8-AD96-D3FADB4F3A63}" type="slidenum">
              <a:rPr lang="es-ES" altLang="es-CO" b="0">
                <a:solidFill>
                  <a:srgbClr val="000000"/>
                </a:solidFill>
              </a:rPr>
              <a:pPr algn="r" eaLnBrk="1" hangingPunct="1"/>
              <a:t>38</a:t>
            </a:fld>
            <a:endParaRPr lang="es-ES" altLang="es-CO" b="0">
              <a:solidFill>
                <a:srgbClr val="000000"/>
              </a:solidFill>
            </a:endParaRPr>
          </a:p>
        </p:txBody>
      </p:sp>
      <p:sp>
        <p:nvSpPr>
          <p:cNvPr id="2" name="1 Marcador de pie de página"/>
          <p:cNvSpPr txBox="1">
            <a:spLocks noGrp="1"/>
          </p:cNvSpPr>
          <p:nvPr/>
        </p:nvSpPr>
        <p:spPr>
          <a:xfrm>
            <a:off x="0" y="8829648"/>
            <a:ext cx="3038604" cy="465266"/>
          </a:xfrm>
          <a:prstGeom prst="rect">
            <a:avLst/>
          </a:prstGeom>
          <a:noFill/>
        </p:spPr>
        <p:txBody>
          <a:bodyPr anchor="b"/>
          <a:lstStyle/>
          <a:p>
            <a:pPr eaLnBrk="1" fontAlgn="auto" hangingPunct="1">
              <a:spcBef>
                <a:spcPts val="0"/>
              </a:spcBef>
              <a:spcAft>
                <a:spcPts val="0"/>
              </a:spcAft>
              <a:defRPr/>
            </a:pPr>
            <a:r>
              <a:rPr lang="es-CO" sz="1200" b="0">
                <a:solidFill>
                  <a:prstClr val="black"/>
                </a:solidFill>
                <a:latin typeface="Calibri"/>
                <a:cs typeface="+mn-cs"/>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184977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pPr>
              <a:defRPr/>
            </a:pPr>
            <a:fld id="{9FB9F728-748E-45D2-956C-3472DF278810}" type="slidenum">
              <a:rPr lang="es-ES" smtClean="0"/>
              <a:pPr>
                <a:defRPr/>
              </a:pPr>
              <a:t>39</a:t>
            </a:fld>
            <a:endParaRPr lang="es-ES"/>
          </a:p>
        </p:txBody>
      </p:sp>
    </p:spTree>
    <p:extLst>
      <p:ext uri="{BB962C8B-B14F-4D97-AF65-F5344CB8AC3E}">
        <p14:creationId xmlns:p14="http://schemas.microsoft.com/office/powerpoint/2010/main" val="3051187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41</a:t>
            </a:fld>
            <a:endParaRPr lang="es-ES"/>
          </a:p>
        </p:txBody>
      </p:sp>
    </p:spTree>
    <p:extLst>
      <p:ext uri="{BB962C8B-B14F-4D97-AF65-F5344CB8AC3E}">
        <p14:creationId xmlns:p14="http://schemas.microsoft.com/office/powerpoint/2010/main" val="179579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7550" y="696913"/>
            <a:ext cx="5575300" cy="348615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B235D147-74B8-45B2-95EB-9767D2FCC422}" type="slidenum">
              <a:rPr lang="es-ES" altLang="es-CO" smtClean="0"/>
              <a:pPr/>
              <a:t>46</a:t>
            </a:fld>
            <a:endParaRPr lang="es-ES" altLang="es-CO"/>
          </a:p>
        </p:txBody>
      </p:sp>
    </p:spTree>
    <p:extLst>
      <p:ext uri="{BB962C8B-B14F-4D97-AF65-F5344CB8AC3E}">
        <p14:creationId xmlns:p14="http://schemas.microsoft.com/office/powerpoint/2010/main" val="2428149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57</a:t>
            </a:fld>
            <a:endParaRPr lang="es-ES" altLang="es-ES"/>
          </a:p>
        </p:txBody>
      </p:sp>
    </p:spTree>
    <p:extLst>
      <p:ext uri="{BB962C8B-B14F-4D97-AF65-F5344CB8AC3E}">
        <p14:creationId xmlns:p14="http://schemas.microsoft.com/office/powerpoint/2010/main" val="3326070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se </a:t>
            </a:r>
            <a:r>
              <a:rPr altLang="es-ES" b="1"/>
              <a:t>debe usar </a:t>
            </a:r>
            <a:r>
              <a:rPr altLang="es-ES"/>
              <a:t>para </a:t>
            </a:r>
            <a:r>
              <a:rPr altLang="es-ES" b="1"/>
              <a:t>imágenes </a:t>
            </a:r>
          </a:p>
          <a:p>
            <a:pPr eaLnBrk="1" hangingPunct="1"/>
            <a:endParaRPr altLang="es-ES"/>
          </a:p>
          <a:p>
            <a:pPr eaLnBrk="1" hangingPunct="1"/>
            <a:r>
              <a:rPr altLang="es-ES" b="1"/>
              <a:t>Secciones</a:t>
            </a:r>
            <a:endParaRPr altLang="es-ES"/>
          </a:p>
          <a:p>
            <a:pPr eaLnBrk="1" hangingPunct="1"/>
            <a:r>
              <a:rPr altLang="es-ES"/>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a:p>
          <a:p>
            <a:pPr eaLnBrk="1" hangingPunct="1"/>
            <a:r>
              <a:rPr altLang="es-ES" b="1"/>
              <a:t>Notas</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Derechos de autor</a:t>
            </a:r>
          </a:p>
          <a:p>
            <a:pPr eaLnBrk="1" hangingPunct="1"/>
            <a:r>
              <a:rPr altLang="es-ES"/>
              <a:t>Digite la fuente de donde toma la imagen</a:t>
            </a:r>
          </a:p>
          <a:p>
            <a:pPr eaLnBrk="1" hangingPunct="1"/>
            <a:endParaRPr altLang="es-ES"/>
          </a:p>
          <a:p>
            <a:endParaRPr altLang="es-ES"/>
          </a:p>
          <a:p>
            <a:endParaRPr altLang="es-ES"/>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F4A871EF-D622-48D2-B1DF-903B92E5C368}" type="slidenum">
              <a:rPr lang="es-ES" altLang="es-ES" smtClean="0"/>
              <a:pPr/>
              <a:t>59</a:t>
            </a:fld>
            <a:endParaRPr lang="es-ES" altLang="es-ES"/>
          </a:p>
        </p:txBody>
      </p:sp>
    </p:spTree>
    <p:extLst>
      <p:ext uri="{BB962C8B-B14F-4D97-AF65-F5344CB8AC3E}">
        <p14:creationId xmlns:p14="http://schemas.microsoft.com/office/powerpoint/2010/main" val="507849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68</a:t>
            </a:fld>
            <a:endParaRPr>
              <a:latin typeface="Calibri" pitchFamily="34" charset="0"/>
            </a:endParaRPr>
          </a:p>
        </p:txBody>
      </p:sp>
    </p:spTree>
    <p:extLst>
      <p:ext uri="{BB962C8B-B14F-4D97-AF65-F5344CB8AC3E}">
        <p14:creationId xmlns:p14="http://schemas.microsoft.com/office/powerpoint/2010/main" val="413465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a:ln/>
        </p:spPr>
      </p:sp>
      <p:sp>
        <p:nvSpPr>
          <p:cNvPr id="23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ltLang="es-CO"/>
          </a:p>
          <a:p>
            <a:pPr eaLnBrk="1" hangingPunct="1"/>
            <a:endParaRPr altLang="es-ES"/>
          </a:p>
        </p:txBody>
      </p:sp>
      <p:sp>
        <p:nvSpPr>
          <p:cNvPr id="23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sz="1200">
                <a:solidFill>
                  <a:schemeClr val="tx1"/>
                </a:solidFill>
                <a:latin typeface="Times New Roman" pitchFamily="18" charset="0"/>
              </a:defRPr>
            </a:lvl1pPr>
            <a:lvl2pPr marL="742950" indent="-285750" defTabSz="930275" eaLnBrk="0" hangingPunct="0">
              <a:spcBef>
                <a:spcPct val="30000"/>
              </a:spcBef>
              <a:defRPr sz="1200">
                <a:solidFill>
                  <a:schemeClr val="tx1"/>
                </a:solidFill>
                <a:latin typeface="Times New Roman" pitchFamily="18" charset="0"/>
              </a:defRPr>
            </a:lvl2pPr>
            <a:lvl3pPr marL="1143000" indent="-228600" defTabSz="930275" eaLnBrk="0" hangingPunct="0">
              <a:spcBef>
                <a:spcPct val="30000"/>
              </a:spcBef>
              <a:defRPr sz="1200">
                <a:solidFill>
                  <a:schemeClr val="tx1"/>
                </a:solidFill>
                <a:latin typeface="Times New Roman" pitchFamily="18" charset="0"/>
              </a:defRPr>
            </a:lvl3pPr>
            <a:lvl4pPr marL="1600200" indent="-228600" defTabSz="930275" eaLnBrk="0" hangingPunct="0">
              <a:spcBef>
                <a:spcPct val="30000"/>
              </a:spcBef>
              <a:defRPr sz="1200">
                <a:solidFill>
                  <a:schemeClr val="tx1"/>
                </a:solidFill>
                <a:latin typeface="Times New Roman" pitchFamily="18" charset="0"/>
              </a:defRPr>
            </a:lvl4pPr>
            <a:lvl5pPr marL="2057400" indent="-228600" defTabSz="930275" eaLnBrk="0" hangingPunct="0">
              <a:spcBef>
                <a:spcPct val="30000"/>
              </a:spcBef>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A9574B5B-0494-43A1-89E3-D496B8BCF7CA}" type="slidenum">
              <a:rPr lang="es-ES" altLang="es-ES" smtClean="0"/>
              <a:pPr/>
              <a:t>71</a:t>
            </a:fld>
            <a:endParaRPr lang="es-ES" altLang="es-ES"/>
          </a:p>
        </p:txBody>
      </p:sp>
    </p:spTree>
    <p:extLst>
      <p:ext uri="{BB962C8B-B14F-4D97-AF65-F5344CB8AC3E}">
        <p14:creationId xmlns:p14="http://schemas.microsoft.com/office/powerpoint/2010/main" val="221570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294BA47-6A59-4581-B88E-B281D1CC0805}" type="slidenum">
              <a:rPr altLang="es-ES" smtClean="0">
                <a:solidFill>
                  <a:srgbClr val="000000"/>
                </a:solidFill>
                <a:latin typeface="Calibri" pitchFamily="34" charset="0"/>
              </a:rPr>
              <a:pPr eaLnBrk="1" fontAlgn="base" hangingPunct="1">
                <a:spcBef>
                  <a:spcPct val="0"/>
                </a:spcBef>
                <a:spcAft>
                  <a:spcPct val="0"/>
                </a:spcAft>
              </a:pPr>
              <a:t>4</a:t>
            </a:fld>
            <a:endParaRPr altLang="es-ES">
              <a:solidFill>
                <a:srgbClr val="000000"/>
              </a:solidFill>
              <a:latin typeface="Calibri" pitchFamily="34" charset="0"/>
            </a:endParaRPr>
          </a:p>
        </p:txBody>
      </p:sp>
      <p:sp>
        <p:nvSpPr>
          <p:cNvPr id="56323"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altLang="es-ES" b="1" dirty="0"/>
              <a:t>Para versiones Windows 2007 hasta versión 2010 </a:t>
            </a:r>
            <a:r>
              <a:rPr altLang="es-ES" dirty="0"/>
              <a:t>- Plantillas para material institucional o a entes externos, en el año 2012</a:t>
            </a:r>
          </a:p>
          <a:p>
            <a:pPr eaLnBrk="1" hangingPunct="1">
              <a:spcBef>
                <a:spcPct val="0"/>
              </a:spcBef>
            </a:pPr>
            <a:endParaRPr altLang="es-ES" dirty="0"/>
          </a:p>
          <a:p>
            <a:pPr eaLnBrk="1" hangingPunct="1">
              <a:spcBef>
                <a:spcPct val="0"/>
              </a:spcBef>
            </a:pPr>
            <a:r>
              <a:rPr altLang="es-ES" b="1" dirty="0"/>
              <a:t>Secciones</a:t>
            </a:r>
            <a:endParaRPr altLang="es-ES" dirty="0"/>
          </a:p>
          <a:p>
            <a:pPr eaLnBrk="1" hangingPunct="1">
              <a:spcBef>
                <a:spcPct val="0"/>
              </a:spcBef>
            </a:pPr>
            <a:r>
              <a:rPr altLang="es-ES" dirty="0"/>
              <a:t>Para agregar secciones, haga clic con el botón secundario del mouse en una diapositiva. Las secciones pueden ayudarle a </a:t>
            </a:r>
            <a:r>
              <a:rPr altLang="es-ES" u="sng" dirty="0"/>
              <a:t>organizar las diapositivas o a facilitar la colaboración entre varios participantes o autores</a:t>
            </a:r>
            <a:r>
              <a:rPr altLang="es-ES" dirty="0"/>
              <a:t>.</a:t>
            </a:r>
          </a:p>
          <a:p>
            <a:pPr eaLnBrk="1" hangingPunct="1">
              <a:spcBef>
                <a:spcPct val="0"/>
              </a:spcBef>
            </a:pPr>
            <a:endParaRPr altLang="es-ES" b="1" dirty="0"/>
          </a:p>
          <a:p>
            <a:pPr eaLnBrk="1" hangingPunct="1">
              <a:spcBef>
                <a:spcPct val="0"/>
              </a:spcBef>
            </a:pPr>
            <a:r>
              <a:rPr altLang="es-ES" b="1" dirty="0"/>
              <a:t>Nuevas diapositivas</a:t>
            </a:r>
          </a:p>
          <a:p>
            <a:pPr eaLnBrk="1" hangingPunct="1">
              <a:spcBef>
                <a:spcPct val="0"/>
              </a:spcBef>
            </a:pPr>
            <a:r>
              <a:rPr altLang="es-ES" dirty="0"/>
              <a:t>Para agregar una nueva diapositiva, ubíquese en donde se necesite agregar, clic derecho y elija </a:t>
            </a:r>
            <a:r>
              <a:rPr altLang="es-ES" u="sng" dirty="0"/>
              <a:t>nueva diapositiva </a:t>
            </a:r>
            <a:r>
              <a:rPr altLang="es-ES" dirty="0"/>
              <a:t>y sobre ésta nueva clic derecho y selección </a:t>
            </a:r>
            <a:r>
              <a:rPr altLang="es-ES" u="sng" dirty="0"/>
              <a:t>diseño</a:t>
            </a:r>
            <a:r>
              <a:rPr altLang="es-ES" dirty="0"/>
              <a:t> y modifique el diseño de la diapositiva dependiendo de la necesidad (texto – imágenes – multimedia – SmartArt- gráficos  - tablas)</a:t>
            </a:r>
            <a:endParaRPr altLang="es-ES" b="1" dirty="0"/>
          </a:p>
          <a:p>
            <a:pPr eaLnBrk="1" hangingPunct="1">
              <a:spcBef>
                <a:spcPct val="0"/>
              </a:spcBef>
            </a:pPr>
            <a:endParaRPr altLang="es-ES" b="1" dirty="0"/>
          </a:p>
          <a:p>
            <a:pPr eaLnBrk="1" hangingPunct="1">
              <a:spcBef>
                <a:spcPct val="0"/>
              </a:spcBef>
            </a:pPr>
            <a:r>
              <a:rPr altLang="es-ES" b="1" dirty="0"/>
              <a:t>Notas</a:t>
            </a:r>
          </a:p>
          <a:p>
            <a:pPr eaLnBrk="1" hangingPunct="1">
              <a:spcBef>
                <a:spcPct val="0"/>
              </a:spcBef>
            </a:pPr>
            <a:r>
              <a:rPr altLang="es-ES" dirty="0"/>
              <a:t>Use la sección Notas para las notas de entrega o para proporcionar detalles adicionales al público. Vea las notas en la vista Presentación durante la presentación. </a:t>
            </a:r>
          </a:p>
          <a:p>
            <a:pPr eaLnBrk="1" hangingPunct="1">
              <a:spcBef>
                <a:spcPct val="0"/>
              </a:spcBef>
            </a:pPr>
            <a:r>
              <a:rPr altLang="es-ES" dirty="0"/>
              <a:t>Tenga en cuenta el tamaño de la fuente (es importante para la accesibilidad, visibilidad, grabación en vídeo y producción en línea)</a:t>
            </a:r>
          </a:p>
          <a:p>
            <a:pPr eaLnBrk="1" hangingPunct="1">
              <a:spcBef>
                <a:spcPct val="0"/>
              </a:spcBef>
            </a:pPr>
            <a:endParaRPr altLang="es-ES" dirty="0"/>
          </a:p>
          <a:p>
            <a:pPr eaLnBrk="1" hangingPunct="1">
              <a:spcBef>
                <a:spcPct val="0"/>
              </a:spcBef>
            </a:pPr>
            <a:r>
              <a:rPr altLang="es-ES" b="1" dirty="0"/>
              <a:t>Colores coordinados </a:t>
            </a:r>
          </a:p>
          <a:p>
            <a:pPr eaLnBrk="1" hangingPunct="1">
              <a:spcBef>
                <a:spcPct val="0"/>
              </a:spcBef>
            </a:pPr>
            <a:r>
              <a:rPr altLang="es-ES" dirty="0"/>
              <a:t>Preste especial atención a los gráficos, diagramas y cuadros de texto. </a:t>
            </a:r>
          </a:p>
          <a:p>
            <a:pPr eaLnBrk="1" hangingPunct="1">
              <a:spcBef>
                <a:spcPct val="0"/>
              </a:spcBef>
            </a:pPr>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spcBef>
                <a:spcPct val="0"/>
              </a:spcBef>
            </a:pPr>
            <a:endParaRPr altLang="es-ES" dirty="0"/>
          </a:p>
          <a:p>
            <a:pPr eaLnBrk="1" hangingPunct="1">
              <a:spcBef>
                <a:spcPct val="0"/>
              </a:spcBef>
            </a:pPr>
            <a:r>
              <a:rPr altLang="es-ES" b="1" dirty="0"/>
              <a:t>Fuente - textos</a:t>
            </a:r>
            <a:endParaRPr lang="es-CO" altLang="es-ES" dirty="0"/>
          </a:p>
          <a:p>
            <a:pPr eaLnBrk="1" hangingPunct="1">
              <a:spcBef>
                <a:spcPct val="0"/>
              </a:spcBef>
            </a:pPr>
            <a:r>
              <a:rPr altLang="es-ES" dirty="0"/>
              <a:t>Use la fuente  “Calibri” en todo el contenido de las diapositiva, cambiando el tamaño dependiendo el espacio que tenga o necesite.</a:t>
            </a:r>
            <a:endParaRPr lang="es-CO" altLang="es-ES" dirty="0"/>
          </a:p>
          <a:p>
            <a:pPr eaLnBrk="1" hangingPunct="1">
              <a:spcBef>
                <a:spcPct val="0"/>
              </a:spcBef>
            </a:pPr>
            <a:endParaRPr altLang="es-ES" dirty="0"/>
          </a:p>
          <a:p>
            <a:pPr eaLnBrk="1" hangingPunct="1">
              <a:spcBef>
                <a:spcPct val="0"/>
              </a:spcBef>
            </a:pPr>
            <a:r>
              <a:rPr altLang="es-ES" b="1" dirty="0"/>
              <a:t>Gráficos y tablas</a:t>
            </a:r>
          </a:p>
          <a:p>
            <a:pPr eaLnBrk="1" hangingPunct="1">
              <a:spcBef>
                <a:spcPct val="0"/>
              </a:spcBef>
            </a:pPr>
            <a:r>
              <a:rPr altLang="es-ES" dirty="0"/>
              <a:t>En breve: si es posible, use colores y estilos uniformes y que no distraigan.</a:t>
            </a:r>
          </a:p>
          <a:p>
            <a:pPr eaLnBrk="1" hangingPunct="1">
              <a:spcBef>
                <a:spcPct val="0"/>
              </a:spcBef>
            </a:pPr>
            <a:r>
              <a:rPr altLang="es-ES" dirty="0"/>
              <a:t>Etiquete todos los gráficos y tablas.</a:t>
            </a:r>
          </a:p>
          <a:p>
            <a:pPr eaLnBrk="1" hangingPunct="1">
              <a:spcBef>
                <a:spcPct val="0"/>
              </a:spcBef>
            </a:pPr>
            <a:endParaRPr altLang="es-ES" dirty="0"/>
          </a:p>
          <a:p>
            <a:pPr eaLnBrk="1" hangingPunct="1">
              <a:spcBef>
                <a:spcPct val="0"/>
              </a:spcBef>
            </a:pPr>
            <a:r>
              <a:rPr altLang="es-ES" dirty="0"/>
              <a:t>GRACIAS  por tener en cuenta estas recomendaciones, para mayor claridad leer el instructivo.</a:t>
            </a:r>
            <a:endParaRPr lang="es-CO" altLang="es-ES" dirty="0"/>
          </a:p>
          <a:p>
            <a:pPr eaLnBrk="1" hangingPunct="1">
              <a:spcBef>
                <a:spcPct val="0"/>
              </a:spcBef>
            </a:pPr>
            <a:endParaRPr lang="es-CO" altLang="es-ES" dirty="0"/>
          </a:p>
        </p:txBody>
      </p:sp>
      <p:sp>
        <p:nvSpPr>
          <p:cNvPr id="56325"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301B97F-0F88-4445-9E43-69D4FE51D4A9}" type="slidenum">
              <a:rPr lang="es-ES" altLang="es-ES" sz="1200">
                <a:solidFill>
                  <a:srgbClr val="000000"/>
                </a:solidFill>
                <a:latin typeface="Calibri" pitchFamily="34" charset="0"/>
              </a:rPr>
              <a:pPr algn="r" eaLnBrk="1" hangingPunct="1"/>
              <a:t>4</a:t>
            </a:fld>
            <a:endParaRPr lang="es-ES" altLang="es-ES" sz="1200">
              <a:solidFill>
                <a:srgbClr val="000000"/>
              </a:solidFill>
              <a:latin typeface="Calibri" pitchFamily="34" charset="0"/>
            </a:endParaRPr>
          </a:p>
        </p:txBody>
      </p:sp>
      <p:sp>
        <p:nvSpPr>
          <p:cNvPr id="56326" name="1 Marcador de pie de página"/>
          <p:cNvSpPr txBox="1">
            <a:spLocks noGrp="1"/>
          </p:cNvSpPr>
          <p:nvPr/>
        </p:nvSpPr>
        <p:spPr bwMode="auto">
          <a:xfrm>
            <a:off x="0"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CO" altLang="es-ES" sz="1200">
                <a:solidFill>
                  <a:srgbClr val="000000"/>
                </a:solidFill>
                <a:latin typeface="Calibri" pitchFamily="34" charset="0"/>
              </a:rPr>
              <a:t>http://www.google.com.co/imgres?sa=X&amp;biw=991&amp;bih=640&amp;tbm=isch&amp;tbnid=vpQCL-iKvaLokM:&amp;imgrefurl=http://emplea.universia.es/informacion/ya_trabajo/tu_empresa/&amp;docid=_LoGrqyuF_BASM&amp;imgurl=http://emplea.universia.es/informacion/images/yatrabajo/F2.jpg&amp;w=1300&amp;h</a:t>
            </a:r>
          </a:p>
        </p:txBody>
      </p:sp>
    </p:spTree>
    <p:extLst>
      <p:ext uri="{BB962C8B-B14F-4D97-AF65-F5344CB8AC3E}">
        <p14:creationId xmlns:p14="http://schemas.microsoft.com/office/powerpoint/2010/main" val="8626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8</a:t>
            </a:fld>
            <a:endParaRPr lang="es-ES"/>
          </a:p>
        </p:txBody>
      </p:sp>
    </p:spTree>
    <p:extLst>
      <p:ext uri="{BB962C8B-B14F-4D97-AF65-F5344CB8AC3E}">
        <p14:creationId xmlns:p14="http://schemas.microsoft.com/office/powerpoint/2010/main" val="2695917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29261D70-DD00-478B-8F1A-AB2B974C8C83}" type="slidenum">
              <a:rPr lang="es-ES" smtClean="0"/>
              <a:pPr>
                <a:defRPr/>
              </a:pPr>
              <a:t>16</a:t>
            </a:fld>
            <a:endParaRPr lang="es-ES"/>
          </a:p>
        </p:txBody>
      </p:sp>
    </p:spTree>
    <p:extLst>
      <p:ext uri="{BB962C8B-B14F-4D97-AF65-F5344CB8AC3E}">
        <p14:creationId xmlns:p14="http://schemas.microsoft.com/office/powerpoint/2010/main" val="726411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a:ln/>
        </p:spPr>
      </p:sp>
      <p:sp>
        <p:nvSpPr>
          <p:cNvPr id="225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dirty="0"/>
              <a:t>Este </a:t>
            </a:r>
            <a:r>
              <a:rPr altLang="es-ES" dirty="0" err="1"/>
              <a:t>slide</a:t>
            </a:r>
            <a:r>
              <a:rPr altLang="es-ES" dirty="0"/>
              <a:t> se </a:t>
            </a:r>
            <a:r>
              <a:rPr altLang="es-ES" b="1" dirty="0"/>
              <a:t>debe usar </a:t>
            </a:r>
            <a:r>
              <a:rPr altLang="es-ES" dirty="0"/>
              <a:t>para </a:t>
            </a:r>
            <a:r>
              <a:rPr altLang="es-ES" b="1" dirty="0" err="1"/>
              <a:t>imágen</a:t>
            </a:r>
            <a:r>
              <a:rPr altLang="es-ES" b="1" dirty="0"/>
              <a:t> y texto </a:t>
            </a:r>
          </a:p>
          <a:p>
            <a:pPr eaLnBrk="1" hangingPunct="1"/>
            <a:endParaRPr altLang="es-ES" dirty="0"/>
          </a:p>
          <a:p>
            <a:pPr eaLnBrk="1" hangingPunct="1"/>
            <a:r>
              <a:rPr altLang="es-ES" b="1" dirty="0"/>
              <a:t>Secciones</a:t>
            </a:r>
            <a:endParaRPr altLang="es-ES" dirty="0"/>
          </a:p>
          <a:p>
            <a:pPr eaLnBrk="1" hangingPunct="1"/>
            <a:r>
              <a:rPr altLang="es-ES" dirty="0"/>
              <a:t>Para agregar secciones, haga clic con el botón secundario del mouse en una diapositiva. Las secciones le pueden ayudar a organizar las diapositivas o a facilitar la colaboración entre varios conferencistas o temas.</a:t>
            </a:r>
          </a:p>
          <a:p>
            <a:pPr eaLnBrk="1" hangingPunct="1"/>
            <a:endParaRPr altLang="es-ES" b="1" dirty="0"/>
          </a:p>
          <a:p>
            <a:pPr eaLnBrk="1" hangingPunct="1"/>
            <a:r>
              <a:rPr altLang="es-ES" b="1" dirty="0"/>
              <a:t>Notas</a:t>
            </a:r>
          </a:p>
          <a:p>
            <a:pPr eaLnBrk="1" hangingPunct="1"/>
            <a:r>
              <a:rPr altLang="es-ES" dirty="0"/>
              <a:t>Use la sección Notas para las notas de entrega o para proporcionar detalles adicionales al público. Vea las notas en la vista Presentación durante la presentación. </a:t>
            </a:r>
          </a:p>
          <a:p>
            <a:pPr eaLnBrk="1" hangingPunct="1"/>
            <a:r>
              <a:rPr altLang="es-ES" dirty="0"/>
              <a:t>Tenga en cuenta el tamaño de la fuente (es importante para la accesibilidad, visibilidad, grabación en vídeo y producción en línea)</a:t>
            </a:r>
          </a:p>
          <a:p>
            <a:pPr eaLnBrk="1" hangingPunct="1"/>
            <a:endParaRPr altLang="es-ES" dirty="0"/>
          </a:p>
          <a:p>
            <a:pPr eaLnBrk="1" hangingPunct="1"/>
            <a:r>
              <a:rPr altLang="es-ES" b="1" dirty="0"/>
              <a:t>Colores coordinados </a:t>
            </a:r>
          </a:p>
          <a:p>
            <a:pPr eaLnBrk="1" hangingPunct="1"/>
            <a:r>
              <a:rPr altLang="es-ES" dirty="0"/>
              <a:t>Preste especial atención a los gráficos, diagramas y cuadros de texto. </a:t>
            </a:r>
          </a:p>
          <a:p>
            <a:pPr eaLnBrk="1" hangingPunct="1"/>
            <a:r>
              <a:rPr altLang="es-ES" dirty="0"/>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dirty="0"/>
          </a:p>
          <a:p>
            <a:pPr eaLnBrk="1" hangingPunct="1"/>
            <a:r>
              <a:rPr altLang="es-ES" b="1" dirty="0"/>
              <a:t>Gráficos y tablas</a:t>
            </a:r>
          </a:p>
          <a:p>
            <a:pPr eaLnBrk="1" hangingPunct="1"/>
            <a:r>
              <a:rPr altLang="es-ES" dirty="0"/>
              <a:t>En breve: si es posible, use colores y estilos uniformes y que no distraigan.</a:t>
            </a:r>
          </a:p>
          <a:p>
            <a:pPr eaLnBrk="1" hangingPunct="1"/>
            <a:r>
              <a:rPr altLang="es-ES" dirty="0"/>
              <a:t>Etiquete todos los gráficos y tablas y no olvide colocar la fuente de donde se toman las imágenes o los gráficos (Derechos de autor)</a:t>
            </a:r>
          </a:p>
          <a:p>
            <a:pPr eaLnBrk="1" hangingPunct="1"/>
            <a:endParaRPr altLang="es-ES" dirty="0"/>
          </a:p>
          <a:p>
            <a:pPr eaLnBrk="1" hangingPunct="1"/>
            <a:r>
              <a:rPr altLang="es-ES" b="1" dirty="0"/>
              <a:t>Derechos de autor</a:t>
            </a:r>
          </a:p>
          <a:p>
            <a:pPr eaLnBrk="1" hangingPunct="1"/>
            <a:r>
              <a:rPr altLang="es-ES" dirty="0"/>
              <a:t>Digite la fuente de donde toma la imagen</a:t>
            </a:r>
          </a:p>
          <a:p>
            <a:pPr eaLnBrk="1" hangingPunct="1"/>
            <a:endParaRPr altLang="es-ES" dirty="0"/>
          </a:p>
          <a:p>
            <a:endParaRPr altLang="es-ES" dirty="0"/>
          </a:p>
          <a:p>
            <a:endParaRPr altLang="es-ES" dirty="0"/>
          </a:p>
        </p:txBody>
      </p:sp>
      <p:sp>
        <p:nvSpPr>
          <p:cNvPr id="225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4243986-D4FB-4C3D-9777-DFD2A78EBBC7}" type="slidenum">
              <a:rPr lang="es-ES" altLang="es-ES" smtClean="0"/>
              <a:pPr/>
              <a:t>20</a:t>
            </a:fld>
            <a:endParaRPr lang="es-ES" altLang="es-ES"/>
          </a:p>
        </p:txBody>
      </p:sp>
    </p:spTree>
    <p:extLst>
      <p:ext uri="{BB962C8B-B14F-4D97-AF65-F5344CB8AC3E}">
        <p14:creationId xmlns:p14="http://schemas.microsoft.com/office/powerpoint/2010/main" val="78260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29261D70-DD00-478B-8F1A-AB2B974C8C83}" type="slidenum">
              <a:rPr lang="es-ES" smtClean="0"/>
              <a:pPr>
                <a:defRPr/>
              </a:pPr>
              <a:t>21</a:t>
            </a:fld>
            <a:endParaRPr lang="es-ES"/>
          </a:p>
        </p:txBody>
      </p:sp>
    </p:spTree>
    <p:extLst>
      <p:ext uri="{BB962C8B-B14F-4D97-AF65-F5344CB8AC3E}">
        <p14:creationId xmlns:p14="http://schemas.microsoft.com/office/powerpoint/2010/main" val="1920115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717550" y="696913"/>
            <a:ext cx="55753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altLang="es-CO"/>
          </a:p>
        </p:txBody>
      </p:sp>
      <p:sp>
        <p:nvSpPr>
          <p:cNvPr id="2253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entury Gothic" pitchFamily="34" charset="0"/>
              </a:defRPr>
            </a:lvl1pPr>
            <a:lvl2pPr marL="742838" indent="-285707">
              <a:defRPr>
                <a:solidFill>
                  <a:schemeClr val="tx1"/>
                </a:solidFill>
                <a:latin typeface="Century Gothic" pitchFamily="34" charset="0"/>
              </a:defRPr>
            </a:lvl2pPr>
            <a:lvl3pPr marL="1142828" indent="-228565">
              <a:defRPr>
                <a:solidFill>
                  <a:schemeClr val="tx1"/>
                </a:solidFill>
                <a:latin typeface="Century Gothic" pitchFamily="34" charset="0"/>
              </a:defRPr>
            </a:lvl3pPr>
            <a:lvl4pPr marL="1599959" indent="-228565">
              <a:defRPr>
                <a:solidFill>
                  <a:schemeClr val="tx1"/>
                </a:solidFill>
                <a:latin typeface="Century Gothic" pitchFamily="34" charset="0"/>
              </a:defRPr>
            </a:lvl4pPr>
            <a:lvl5pPr marL="2057090" indent="-228565">
              <a:defRPr>
                <a:solidFill>
                  <a:schemeClr val="tx1"/>
                </a:solidFill>
                <a:latin typeface="Century Gothic" pitchFamily="34" charset="0"/>
              </a:defRPr>
            </a:lvl5pPr>
            <a:lvl6pPr marL="2514221" indent="-228565" fontAlgn="base">
              <a:spcBef>
                <a:spcPct val="0"/>
              </a:spcBef>
              <a:spcAft>
                <a:spcPct val="0"/>
              </a:spcAft>
              <a:defRPr>
                <a:solidFill>
                  <a:schemeClr val="tx1"/>
                </a:solidFill>
                <a:latin typeface="Century Gothic" pitchFamily="34" charset="0"/>
              </a:defRPr>
            </a:lvl6pPr>
            <a:lvl7pPr marL="2971352" indent="-228565" fontAlgn="base">
              <a:spcBef>
                <a:spcPct val="0"/>
              </a:spcBef>
              <a:spcAft>
                <a:spcPct val="0"/>
              </a:spcAft>
              <a:defRPr>
                <a:solidFill>
                  <a:schemeClr val="tx1"/>
                </a:solidFill>
                <a:latin typeface="Century Gothic" pitchFamily="34" charset="0"/>
              </a:defRPr>
            </a:lvl7pPr>
            <a:lvl8pPr marL="3428483" indent="-228565" fontAlgn="base">
              <a:spcBef>
                <a:spcPct val="0"/>
              </a:spcBef>
              <a:spcAft>
                <a:spcPct val="0"/>
              </a:spcAft>
              <a:defRPr>
                <a:solidFill>
                  <a:schemeClr val="tx1"/>
                </a:solidFill>
                <a:latin typeface="Century Gothic" pitchFamily="34" charset="0"/>
              </a:defRPr>
            </a:lvl8pPr>
            <a:lvl9pPr marL="3885615" indent="-228565" fontAlgn="base">
              <a:spcBef>
                <a:spcPct val="0"/>
              </a:spcBef>
              <a:spcAft>
                <a:spcPct val="0"/>
              </a:spcAft>
              <a:defRPr>
                <a:solidFill>
                  <a:schemeClr val="tx1"/>
                </a:solidFill>
                <a:latin typeface="Century Gothic" pitchFamily="34" charset="0"/>
              </a:defRPr>
            </a:lvl9pPr>
          </a:lstStyle>
          <a:p>
            <a:pPr fontAlgn="base">
              <a:spcBef>
                <a:spcPct val="0"/>
              </a:spcBef>
              <a:spcAft>
                <a:spcPct val="0"/>
              </a:spcAft>
              <a:defRPr/>
            </a:pPr>
            <a:fld id="{FFE76874-9271-4AB4-B0BB-D5660933A481}" type="slidenum">
              <a:rPr smtClean="0">
                <a:latin typeface="Calibri" pitchFamily="34" charset="0"/>
              </a:rPr>
              <a:pPr fontAlgn="base">
                <a:spcBef>
                  <a:spcPct val="0"/>
                </a:spcBef>
                <a:spcAft>
                  <a:spcPct val="0"/>
                </a:spcAft>
                <a:defRPr/>
              </a:pPr>
              <a:t>23</a:t>
            </a:fld>
            <a:endParaRPr>
              <a:latin typeface="Calibri" pitchFamily="34" charset="0"/>
            </a:endParaRPr>
          </a:p>
        </p:txBody>
      </p:sp>
    </p:spTree>
    <p:extLst>
      <p:ext uri="{BB962C8B-B14F-4D97-AF65-F5344CB8AC3E}">
        <p14:creationId xmlns:p14="http://schemas.microsoft.com/office/powerpoint/2010/main" val="3697155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26</a:t>
            </a:fld>
            <a:endParaRPr lang="es-ES" altLang="es-ES"/>
          </a:p>
        </p:txBody>
      </p:sp>
    </p:spTree>
    <p:extLst>
      <p:ext uri="{BB962C8B-B14F-4D97-AF65-F5344CB8AC3E}">
        <p14:creationId xmlns:p14="http://schemas.microsoft.com/office/powerpoint/2010/main" val="340581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a:ln/>
        </p:spPr>
      </p:sp>
      <p:sp>
        <p:nvSpPr>
          <p:cNvPr id="256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s-ES"/>
              <a:t>Slide última - Despedida</a:t>
            </a:r>
          </a:p>
        </p:txBody>
      </p:sp>
      <p:sp>
        <p:nvSpPr>
          <p:cNvPr id="256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9E1117FA-86E8-4CC4-BC56-8BA27A0D0839}" type="slidenum">
              <a:rPr lang="es-ES" altLang="es-ES" smtClean="0"/>
              <a:pPr/>
              <a:t>28</a:t>
            </a:fld>
            <a:endParaRPr lang="es-ES" altLang="es-ES"/>
          </a:p>
        </p:txBody>
      </p:sp>
    </p:spTree>
    <p:extLst>
      <p:ext uri="{BB962C8B-B14F-4D97-AF65-F5344CB8AC3E}">
        <p14:creationId xmlns:p14="http://schemas.microsoft.com/office/powerpoint/2010/main" val="331439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spTree>
    <p:extLst>
      <p:ext uri="{BB962C8B-B14F-4D97-AF65-F5344CB8AC3E}">
        <p14:creationId xmlns:p14="http://schemas.microsoft.com/office/powerpoint/2010/main" val="32779949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8"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15FC7ED5-B70B-4713-AB14-8CEE19627820}" type="slidenum">
              <a:rPr lang="es-ES_tradnl"/>
              <a:pPr>
                <a:defRPr/>
              </a:pPr>
              <a:t>‹Nº›</a:t>
            </a:fld>
            <a:endParaRPr lang="es-ES_tradnl" dirty="0"/>
          </a:p>
        </p:txBody>
      </p:sp>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AEB14108-B812-43B4-9694-255BBB9249A7}" type="slidenum">
              <a:rPr lang="es-ES_tradnl"/>
              <a:pPr>
                <a:defRPr/>
              </a:pPr>
              <a:t>‹Nº›</a:t>
            </a:fld>
            <a:endParaRPr lang="es-ES_tradnl" dirty="0"/>
          </a:p>
        </p:txBody>
      </p:sp>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a:pPr>
                <a:defRPr/>
              </a:pPr>
              <a:t>‹Nº›</a:t>
            </a:fld>
            <a:endParaRPr lang="es-ES_tradnl" dirty="0"/>
          </a:p>
        </p:txBody>
      </p:sp>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91241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Diapositiva T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3" y="5018088"/>
            <a:ext cx="1279525"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018088"/>
            <a:ext cx="1379538" cy="677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110163"/>
            <a:ext cx="4445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pic>
        <p:nvPicPr>
          <p:cNvPr id="9"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65690162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5872109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68686805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57176413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10663223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39889124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75888003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5898163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7508897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9502100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03148056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0124" y="-44649"/>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800">
              <a:solidFill>
                <a:srgbClr val="008080"/>
              </a:solidFill>
            </a:endParaRPr>
          </a:p>
        </p:txBody>
      </p:sp>
      <p:pic>
        <p:nvPicPr>
          <p:cNvPr id="6"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pic>
        <p:nvPicPr>
          <p:cNvPr id="10"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49576390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4019887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12151796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2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505853382"/>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4697890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2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6"/>
            <a:ext cx="1905000" cy="269875"/>
          </a:xfrm>
          <a:prstGeom prst="rect">
            <a:avLst/>
          </a:prstGeom>
        </p:spPr>
        <p:txBody>
          <a:bodyPr/>
          <a:lstStyle>
            <a:lvl1pPr algn="l" eaLnBrk="0" hangingPunct="0">
              <a:spcBef>
                <a:spcPct val="20000"/>
              </a:spcBef>
              <a:defRPr sz="667">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16968244"/>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250833210"/>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867388625"/>
      </p:ext>
    </p:extLst>
  </p:cSld>
  <p:clrMapOvr>
    <a:masterClrMapping/>
  </p:clrMapOvr>
  <p:transition spd="slow">
    <p:split orient="vert"/>
  </p:transition>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808649795"/>
      </p:ext>
    </p:extLst>
  </p:cSld>
  <p:clrMapOvr>
    <a:masterClrMapping/>
  </p:clrMapOvr>
  <p:transition spd="slow">
    <p:split orient="vert"/>
  </p:transition>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00585121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1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864321811"/>
      </p:ext>
    </p:extLst>
  </p:cSld>
  <p:clrMapOvr>
    <a:masterClrMapping/>
  </p:clrMapOvr>
  <p:transition spd="slow">
    <p:split orient="vert"/>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287698038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383232777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2"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5"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2" name="11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2" y="5031199"/>
            <a:ext cx="648071" cy="639153"/>
          </a:xfrm>
          <a:prstGeom prst="rect">
            <a:avLst/>
          </a:prstGeom>
        </p:spPr>
      </p:pic>
    </p:spTree>
    <p:extLst>
      <p:ext uri="{BB962C8B-B14F-4D97-AF65-F5344CB8AC3E}">
        <p14:creationId xmlns:p14="http://schemas.microsoft.com/office/powerpoint/2010/main" val="25410403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4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612836661"/>
      </p:ext>
    </p:extLst>
  </p:cSld>
  <p:clrMapOvr>
    <a:masterClrMapping/>
  </p:clrMapOvr>
  <p:transition spd="slow">
    <p:split orient="vert"/>
  </p:transition>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5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583884777"/>
      </p:ext>
    </p:extLst>
  </p:cSld>
  <p:clrMapOvr>
    <a:masterClrMapping/>
  </p:clrMapOvr>
  <p:transition spd="slow">
    <p:split orient="vert"/>
  </p:transition>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543025788"/>
      </p:ext>
    </p:extLst>
  </p:cSld>
  <p:clrMapOvr>
    <a:masterClrMapping/>
  </p:clrMapOvr>
  <p:transition spd="slow">
    <p:split orient="vert"/>
  </p:transition>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2361693583"/>
      </p:ext>
    </p:extLst>
  </p:cSld>
  <p:clrMapOvr>
    <a:masterClrMapping/>
  </p:clrMapOvr>
  <p:transition spd="slow">
    <p:split orient="vert"/>
  </p:transition>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8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108006353"/>
      </p:ext>
    </p:extLst>
  </p:cSld>
  <p:clrMapOvr>
    <a:masterClrMapping/>
  </p:clrMapOvr>
  <p:transition spd="slow">
    <p:split orient="vert"/>
  </p:transition>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648745027"/>
      </p:ext>
    </p:extLst>
  </p:cSld>
  <p:clrMapOvr>
    <a:masterClrMapping/>
  </p:clrMapOvr>
  <p:transition spd="slow">
    <p:split orient="vert"/>
  </p:transition>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0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99114" y="5152761"/>
            <a:ext cx="1279525"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53325" y="5152761"/>
            <a:ext cx="1379538" cy="564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991350" y="5229490"/>
            <a:ext cx="44450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3919417650"/>
      </p:ext>
    </p:extLst>
  </p:cSld>
  <p:clrMapOvr>
    <a:masterClrMapping/>
  </p:clrMapOvr>
  <p:transition spd="slow">
    <p:split orient="vert"/>
  </p:transition>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7"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43C90015-E53F-4BB5-B32F-A8BBF929A985}" type="slidenum">
              <a:rPr lang="es-ES_tradnl" smtClean="0"/>
              <a:pPr>
                <a:defRPr/>
              </a:pPr>
              <a:t>‹Nº›</a:t>
            </a:fld>
            <a:endParaRPr lang="es-ES_tradnl" dirty="0"/>
          </a:p>
        </p:txBody>
      </p:sp>
      <p:pic>
        <p:nvPicPr>
          <p:cNvPr id="11"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3824013167"/>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pic>
        <p:nvPicPr>
          <p:cNvPr id="8"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15000" y="5006975"/>
            <a:ext cx="1279525"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9213" y="5006975"/>
            <a:ext cx="1379537" cy="67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07238" y="5099050"/>
            <a:ext cx="4445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2726CD8E-2BE6-470A-9FB2-8B6638B65506}" type="slidenum">
              <a:rPr lang="es-ES_tradnl" smtClean="0"/>
              <a:pPr>
                <a:defRPr/>
              </a:pPr>
              <a:t>‹Nº›</a:t>
            </a:fld>
            <a:endParaRPr lang="es-ES_tradnl" dirty="0"/>
          </a:p>
        </p:txBody>
      </p:sp>
      <p:pic>
        <p:nvPicPr>
          <p:cNvPr id="12" name="9 Imagen"/>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32620" y="5031198"/>
            <a:ext cx="648071" cy="639153"/>
          </a:xfrm>
          <a:prstGeom prst="rect">
            <a:avLst/>
          </a:prstGeom>
        </p:spPr>
      </p:pic>
    </p:spTree>
    <p:extLst>
      <p:ext uri="{BB962C8B-B14F-4D97-AF65-F5344CB8AC3E}">
        <p14:creationId xmlns:p14="http://schemas.microsoft.com/office/powerpoint/2010/main" val="1880341226"/>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5_Diapositiva Gráficos">
    <p:spTree>
      <p:nvGrpSpPr>
        <p:cNvPr id="1" name=""/>
        <p:cNvGrpSpPr/>
        <p:nvPr/>
      </p:nvGrpSpPr>
      <p:grpSpPr>
        <a:xfrm>
          <a:off x="0" y="0"/>
          <a:ext cx="0" cy="0"/>
          <a:chOff x="0" y="0"/>
          <a:chExt cx="0" cy="0"/>
        </a:xfrm>
      </p:grpSpPr>
      <p:sp>
        <p:nvSpPr>
          <p:cNvPr id="2" name="1 Rectángulo"/>
          <p:cNvSpPr/>
          <p:nvPr/>
        </p:nvSpPr>
        <p:spPr>
          <a:xfrm>
            <a:off x="0" y="2376488"/>
            <a:ext cx="9144000" cy="3221037"/>
          </a:xfrm>
          <a:prstGeom prst="rect">
            <a:avLst/>
          </a:prstGeom>
          <a:solidFill>
            <a:srgbClr val="00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0" hangingPunct="0">
              <a:spcBef>
                <a:spcPct val="20000"/>
              </a:spcBef>
              <a:defRPr/>
            </a:pPr>
            <a:endParaRPr lang="es-ES" dirty="0"/>
          </a:p>
        </p:txBody>
      </p:sp>
      <p:pic>
        <p:nvPicPr>
          <p:cNvPr id="3" name="Picture 2" descr="F:\CONTADURIA\CONTADURIA 2015\4. ABRIL\SERVICIO EN LINEA\servicios en linea 1-0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551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3 Rectángulo"/>
          <p:cNvSpPr>
            <a:spLocks noChangeArrowheads="1"/>
          </p:cNvSpPr>
          <p:nvPr/>
        </p:nvSpPr>
        <p:spPr bwMode="auto">
          <a:xfrm>
            <a:off x="468313" y="2417763"/>
            <a:ext cx="8424862"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800">
                <a:solidFill>
                  <a:schemeClr val="bg1"/>
                </a:solidFill>
                <a:latin typeface="Calibri Light" pitchFamily="34" charset="0"/>
              </a:rPr>
              <a:t>1. Boletín de Deudores Morosos del Estado (BDME)</a:t>
            </a:r>
          </a:p>
          <a:p>
            <a:r>
              <a:rPr lang="es-ES" altLang="es-CO" sz="1800">
                <a:solidFill>
                  <a:schemeClr val="bg1"/>
                </a:solidFill>
                <a:latin typeface="Calibri Light" pitchFamily="34" charset="0"/>
              </a:rPr>
              <a:t>2. Información financiera, económica, social y ambiental</a:t>
            </a:r>
          </a:p>
          <a:p>
            <a:r>
              <a:rPr lang="es-ES" altLang="es-CO" sz="1800">
                <a:solidFill>
                  <a:schemeClr val="bg1"/>
                </a:solidFill>
                <a:latin typeface="Calibri Light" pitchFamily="34" charset="0"/>
              </a:rPr>
              <a:t>3. Normatividad contable pública</a:t>
            </a:r>
          </a:p>
          <a:p>
            <a:r>
              <a:rPr lang="es-ES" altLang="es-CO" sz="1800">
                <a:solidFill>
                  <a:schemeClr val="bg1"/>
                </a:solidFill>
                <a:latin typeface="Calibri Light" pitchFamily="34" charset="0"/>
              </a:rPr>
              <a:t>4. Asistencia y apoyo técnico</a:t>
            </a:r>
          </a:p>
          <a:p>
            <a:r>
              <a:rPr lang="es-ES" altLang="es-CO" sz="1800">
                <a:solidFill>
                  <a:schemeClr val="bg1"/>
                </a:solidFill>
                <a:latin typeface="Calibri Light" pitchFamily="34" charset="0"/>
              </a:rPr>
              <a:t>5. Solicitud de asignación de código institucional para el envío de la información financiera, económica, social y ambiental</a:t>
            </a:r>
          </a:p>
          <a:p>
            <a:r>
              <a:rPr lang="es-ES" altLang="es-CO" sz="1800">
                <a:solidFill>
                  <a:schemeClr val="bg1"/>
                </a:solidFill>
                <a:latin typeface="Calibri Light" pitchFamily="34" charset="0"/>
              </a:rPr>
              <a:t>6. Constancias de remisión e inclusión de la información financiera, económica social y ambiental de las entidades en la base de datos de la Contaduría General de la Nación</a:t>
            </a:r>
          </a:p>
          <a:p>
            <a:r>
              <a:rPr lang="es-ES" altLang="es-CO" sz="1800">
                <a:solidFill>
                  <a:schemeClr val="bg1"/>
                </a:solidFill>
                <a:latin typeface="Calibri Light" pitchFamily="34" charset="0"/>
              </a:rPr>
              <a:t>7. Emisión de conceptos y soluciones de consultas</a:t>
            </a:r>
          </a:p>
          <a:p>
            <a:r>
              <a:rPr lang="es-ES" altLang="es-CO" sz="1800">
                <a:solidFill>
                  <a:schemeClr val="bg1"/>
                </a:solidFill>
                <a:latin typeface="Calibri Light" pitchFamily="34" charset="0"/>
              </a:rPr>
              <a:t>8. Solicitudes específicas de capacitación</a:t>
            </a:r>
          </a:p>
        </p:txBody>
      </p:sp>
      <p:sp>
        <p:nvSpPr>
          <p:cNvPr id="5" name="11 CuadroTexto"/>
          <p:cNvSpPr txBox="1">
            <a:spLocks noChangeArrowheads="1"/>
          </p:cNvSpPr>
          <p:nvPr/>
        </p:nvSpPr>
        <p:spPr bwMode="auto">
          <a:xfrm>
            <a:off x="119063" y="5526088"/>
            <a:ext cx="29273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Cuentas Claras, Estado Transparente</a:t>
            </a:r>
          </a:p>
        </p:txBody>
      </p:sp>
      <p:sp>
        <p:nvSpPr>
          <p:cNvPr id="6" name="12 CuadroTexto"/>
          <p:cNvSpPr txBox="1">
            <a:spLocks noChangeArrowheads="1"/>
          </p:cNvSpPr>
          <p:nvPr/>
        </p:nvSpPr>
        <p:spPr bwMode="auto">
          <a:xfrm>
            <a:off x="7380288" y="5521325"/>
            <a:ext cx="2232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r>
              <a:rPr lang="es-ES" altLang="es-CO" sz="1000"/>
              <a:t>www.contaduria.gov.co</a:t>
            </a:r>
          </a:p>
        </p:txBody>
      </p:sp>
    </p:spTree>
    <p:extLst>
      <p:ext uri="{BB962C8B-B14F-4D97-AF65-F5344CB8AC3E}">
        <p14:creationId xmlns:p14="http://schemas.microsoft.com/office/powerpoint/2010/main" val="3537860913"/>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1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anim calcmode="lin" valueType="num">
                                      <p:cBhvr>
                                        <p:cTn id="13"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7" presetClass="entr" presetSubtype="0" fill="hold" nodeType="afterEffect">
                                  <p:stCondLst>
                                    <p:cond delay="200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anim calcmode="lin" valueType="num">
                                      <p:cBhvr>
                                        <p:cTn id="19"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2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9000"/>
                            </p:stCondLst>
                            <p:childTnLst>
                              <p:par>
                                <p:cTn id="22" presetID="47" presetClass="entr" presetSubtype="0" fill="hold" nodeType="afterEffect">
                                  <p:stCondLst>
                                    <p:cond delay="200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2000"/>
                            </p:stCondLst>
                            <p:childTnLst>
                              <p:par>
                                <p:cTn id="28" presetID="47" presetClass="entr" presetSubtype="0" fill="hold" nodeType="afterEffect">
                                  <p:stCondLst>
                                    <p:cond delay="200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anim calcmode="lin" valueType="num">
                                      <p:cBhvr>
                                        <p:cTn id="3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15000"/>
                            </p:stCondLst>
                            <p:childTnLst>
                              <p:par>
                                <p:cTn id="34" presetID="42" presetClass="entr" presetSubtype="0" fill="hold" nodeType="afterEffect">
                                  <p:stCondLst>
                                    <p:cond delay="350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1000"/>
                                        <p:tgtEl>
                                          <p:spTgt spid="4">
                                            <p:txEl>
                                              <p:pRg st="5" end="5"/>
                                            </p:txEl>
                                          </p:spTgt>
                                        </p:tgtEl>
                                      </p:cBhvr>
                                    </p:animEffect>
                                    <p:anim calcmode="lin" valueType="num">
                                      <p:cBhvr>
                                        <p:cTn id="3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19500"/>
                            </p:stCondLst>
                            <p:childTnLst>
                              <p:par>
                                <p:cTn id="40" presetID="42" presetClass="entr" presetSubtype="0" fill="hold" nodeType="afterEffect">
                                  <p:stCondLst>
                                    <p:cond delay="450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25000"/>
                            </p:stCondLst>
                            <p:childTnLst>
                              <p:par>
                                <p:cTn id="46" presetID="42" presetClass="entr" presetSubtype="0" fill="hold" nodeType="afterEffect">
                                  <p:stCondLst>
                                    <p:cond delay="200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fade">
                                      <p:cBhvr>
                                        <p:cTn id="48" dur="1000"/>
                                        <p:tgtEl>
                                          <p:spTgt spid="4">
                                            <p:txEl>
                                              <p:pRg st="7" end="7"/>
                                            </p:txEl>
                                          </p:spTgt>
                                        </p:tgtEl>
                                      </p:cBhvr>
                                    </p:animEffect>
                                    <p:anim calcmode="lin" valueType="num">
                                      <p:cBhvr>
                                        <p:cTn id="4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113" y="-11113"/>
            <a:ext cx="9151937" cy="5715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5725" y="257175"/>
            <a:ext cx="14224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0488" y="-11113"/>
            <a:ext cx="2235200" cy="1098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14 Imagen"/>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11813" y="268288"/>
            <a:ext cx="6302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a:spLocks noChangeArrowheads="1"/>
          </p:cNvSpPr>
          <p:nvPr/>
        </p:nvSpPr>
        <p:spPr bwMode="auto">
          <a:xfrm>
            <a:off x="3081338" y="3044825"/>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 @</a:t>
            </a:r>
            <a:r>
              <a:rPr lang="es-ES" altLang="es-ES" sz="1400" b="1" dirty="0" err="1">
                <a:latin typeface="Calibri" pitchFamily="34" charset="0"/>
                <a:cs typeface="+mn-cs"/>
              </a:rPr>
              <a:t>Contaduria_CGN</a:t>
            </a:r>
            <a:endParaRPr lang="es-ES" altLang="es-ES" sz="1400" b="1" dirty="0">
              <a:latin typeface="Calibri" pitchFamily="34" charset="0"/>
              <a:cs typeface="+mn-cs"/>
            </a:endParaRPr>
          </a:p>
        </p:txBody>
      </p:sp>
      <p:sp>
        <p:nvSpPr>
          <p:cNvPr id="8" name="7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0" hangingPunct="0">
              <a:spcBef>
                <a:spcPct val="20000"/>
              </a:spcBef>
              <a:defRPr/>
            </a:pPr>
            <a:r>
              <a:rPr lang="es-CO" altLang="es-CO" sz="3200" i="1" dirty="0">
                <a:latin typeface="Calibri" pitchFamily="34" charset="0"/>
              </a:rPr>
              <a:t>“POR PERMITIRNOS HACER PÚBLICO </a:t>
            </a:r>
          </a:p>
        </p:txBody>
      </p:sp>
      <p:sp>
        <p:nvSpPr>
          <p:cNvPr id="9" name="8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fontAlgn="auto" hangingPunct="0">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cs typeface="+mn-cs"/>
              </a:rPr>
              <a:t>G  r  a  c  i  a  s</a:t>
            </a:r>
          </a:p>
        </p:txBody>
      </p:sp>
      <p:pic>
        <p:nvPicPr>
          <p:cNvPr id="10" name="Picture 4" descr="http://www.ignition-mktg.com/wp-content/uploads/2014/07/Social-Media-Icons.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046538" y="4683125"/>
            <a:ext cx="5207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gnition-mktg.com/wp-content/uploads/2014/07/Social-Media-Ico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27300" y="2974975"/>
            <a:ext cx="4857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http://www.ignition-mktg.com/wp-content/uploads/2014/07/Social-Media-Ico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09900" y="3532188"/>
            <a:ext cx="4937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757738" y="5035550"/>
            <a:ext cx="55721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3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cs typeface="+mn-cs"/>
              </a:rPr>
              <a:t>LO</a:t>
            </a:r>
            <a:r>
              <a:rPr lang="es-CO" altLang="es-CO" sz="1800" i="1" dirty="0">
                <a:latin typeface="Calibri" pitchFamily="34" charset="0"/>
                <a:cs typeface="+mn-cs"/>
              </a:rPr>
              <a:t> </a:t>
            </a:r>
            <a:r>
              <a:rPr lang="es-CO" altLang="es-CO" sz="3200" b="1" i="1" dirty="0">
                <a:latin typeface="Calibri" pitchFamily="34" charset="0"/>
                <a:cs typeface="+mn-cs"/>
              </a:rPr>
              <a:t>PÚBLICO</a:t>
            </a:r>
            <a:r>
              <a:rPr lang="es-CO" altLang="es-CO" sz="1800" i="1" dirty="0">
                <a:latin typeface="Calibri" pitchFamily="34" charset="0"/>
                <a:cs typeface="+mn-cs"/>
              </a:rPr>
              <a:t> ”</a:t>
            </a:r>
          </a:p>
        </p:txBody>
      </p:sp>
      <p:sp>
        <p:nvSpPr>
          <p:cNvPr id="15" name="15 Rectángulo"/>
          <p:cNvSpPr>
            <a:spLocks noChangeArrowheads="1"/>
          </p:cNvSpPr>
          <p:nvPr/>
        </p:nvSpPr>
        <p:spPr bwMode="auto">
          <a:xfrm>
            <a:off x="3641725" y="3544888"/>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cs typeface="+mn-cs"/>
              </a:rPr>
              <a:t>CGNOficial</a:t>
            </a:r>
            <a:endParaRPr lang="es-ES" altLang="es-ES" sz="1400" b="1" dirty="0">
              <a:latin typeface="Calibri" pitchFamily="34" charset="0"/>
              <a:cs typeface="+mn-cs"/>
            </a:endParaRPr>
          </a:p>
        </p:txBody>
      </p:sp>
      <p:pic>
        <p:nvPicPr>
          <p:cNvPr id="16" name="Picture 12" descr="http://www.ignition-mktg.com/wp-content/uploads/2014/07/Social-Media-Icons.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3763" y="4179888"/>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cartagenacaribe.com/images/boton-contactenos.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14 Rectángulo"/>
          <p:cNvSpPr>
            <a:spLocks noChangeArrowheads="1"/>
          </p:cNvSpPr>
          <p:nvPr/>
        </p:nvSpPr>
        <p:spPr bwMode="auto">
          <a:xfrm>
            <a:off x="5435600" y="5173663"/>
            <a:ext cx="24177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contaduriacgn</a:t>
            </a:r>
            <a:endParaRPr lang="es-ES" altLang="es-ES" sz="1400" b="1" dirty="0">
              <a:latin typeface="Calibri" pitchFamily="34" charset="0"/>
              <a:cs typeface="+mn-cs"/>
            </a:endParaRPr>
          </a:p>
        </p:txBody>
      </p:sp>
      <p:sp>
        <p:nvSpPr>
          <p:cNvPr id="19" name="18 Rectángulo"/>
          <p:cNvSpPr>
            <a:spLocks noChangeArrowheads="1"/>
          </p:cNvSpPr>
          <p:nvPr/>
        </p:nvSpPr>
        <p:spPr bwMode="auto">
          <a:xfrm>
            <a:off x="4727575" y="4657725"/>
            <a:ext cx="3013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a:t>
            </a:r>
            <a:r>
              <a:rPr lang="es-ES" altLang="es-ES" sz="1400" b="1" dirty="0" err="1">
                <a:latin typeface="Calibri" pitchFamily="34" charset="0"/>
                <a:cs typeface="+mn-cs"/>
              </a:rPr>
              <a:t>ContaduríaGeneraldelaNaciónCG</a:t>
            </a:r>
            <a:endParaRPr lang="es-ES" altLang="es-ES" sz="1400" b="1" dirty="0">
              <a:latin typeface="Calibri" pitchFamily="34" charset="0"/>
              <a:cs typeface="+mn-cs"/>
            </a:endParaRPr>
          </a:p>
        </p:txBody>
      </p:sp>
      <p:sp>
        <p:nvSpPr>
          <p:cNvPr id="20" name="20 Rectángulo"/>
          <p:cNvSpPr>
            <a:spLocks noChangeArrowheads="1"/>
          </p:cNvSpPr>
          <p:nvPr/>
        </p:nvSpPr>
        <p:spPr bwMode="auto">
          <a:xfrm>
            <a:off x="3941763" y="4157663"/>
            <a:ext cx="3259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cs typeface="+mn-cs"/>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spTree>
    <p:extLst>
      <p:ext uri="{BB962C8B-B14F-4D97-AF65-F5344CB8AC3E}">
        <p14:creationId xmlns:p14="http://schemas.microsoft.com/office/powerpoint/2010/main" val="395215445"/>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42" presetClass="entr" presetSubtype="0" fill="hold" nodeType="withEffect">
                                  <p:stCondLst>
                                    <p:cond delay="10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500" fill="hold"/>
                                        <p:tgtEl>
                                          <p:spTgt spid="11"/>
                                        </p:tgtEl>
                                        <p:attrNameLst>
                                          <p:attrName>ppt_w</p:attrName>
                                        </p:attrNameLst>
                                      </p:cBhvr>
                                      <p:tavLst>
                                        <p:tav tm="0">
                                          <p:val>
                                            <p:fltVal val="0"/>
                                          </p:val>
                                        </p:tav>
                                        <p:tav tm="100000">
                                          <p:val>
                                            <p:strVal val="#ppt_w"/>
                                          </p:val>
                                        </p:tav>
                                      </p:tavLst>
                                    </p:anim>
                                    <p:anim calcmode="lin" valueType="num">
                                      <p:cBhvr>
                                        <p:cTn id="24" dur="1500" fill="hold"/>
                                        <p:tgtEl>
                                          <p:spTgt spid="11"/>
                                        </p:tgtEl>
                                        <p:attrNameLst>
                                          <p:attrName>ppt_h</p:attrName>
                                        </p:attrNameLst>
                                      </p:cBhvr>
                                      <p:tavLst>
                                        <p:tav tm="0">
                                          <p:val>
                                            <p:fltVal val="0"/>
                                          </p:val>
                                        </p:tav>
                                        <p:tav tm="100000">
                                          <p:val>
                                            <p:strVal val="#ppt_h"/>
                                          </p:val>
                                        </p:tav>
                                      </p:tavLst>
                                    </p:anim>
                                    <p:anim calcmode="lin" valueType="num">
                                      <p:cBhvr>
                                        <p:cTn id="25" dur="1500" fill="hold"/>
                                        <p:tgtEl>
                                          <p:spTgt spid="11"/>
                                        </p:tgtEl>
                                        <p:attrNameLst>
                                          <p:attrName>style.rotation</p:attrName>
                                        </p:attrNameLst>
                                      </p:cBhvr>
                                      <p:tavLst>
                                        <p:tav tm="0">
                                          <p:val>
                                            <p:fltVal val="360"/>
                                          </p:val>
                                        </p:tav>
                                        <p:tav tm="100000">
                                          <p:val>
                                            <p:fltVal val="0"/>
                                          </p:val>
                                        </p:tav>
                                      </p:tavLst>
                                    </p:anim>
                                    <p:animEffect transition="in" filter="fade">
                                      <p:cBhvr>
                                        <p:cTn id="26" dur="1500"/>
                                        <p:tgtEl>
                                          <p:spTgt spid="11"/>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500" fill="hold"/>
                                        <p:tgtEl>
                                          <p:spTgt spid="12"/>
                                        </p:tgtEl>
                                        <p:attrNameLst>
                                          <p:attrName>ppt_w</p:attrName>
                                        </p:attrNameLst>
                                      </p:cBhvr>
                                      <p:tavLst>
                                        <p:tav tm="0">
                                          <p:val>
                                            <p:fltVal val="0"/>
                                          </p:val>
                                        </p:tav>
                                        <p:tav tm="100000">
                                          <p:val>
                                            <p:strVal val="#ppt_w"/>
                                          </p:val>
                                        </p:tav>
                                      </p:tavLst>
                                    </p:anim>
                                    <p:anim calcmode="lin" valueType="num">
                                      <p:cBhvr>
                                        <p:cTn id="31" dur="1500" fill="hold"/>
                                        <p:tgtEl>
                                          <p:spTgt spid="12"/>
                                        </p:tgtEl>
                                        <p:attrNameLst>
                                          <p:attrName>ppt_h</p:attrName>
                                        </p:attrNameLst>
                                      </p:cBhvr>
                                      <p:tavLst>
                                        <p:tav tm="0">
                                          <p:val>
                                            <p:fltVal val="0"/>
                                          </p:val>
                                        </p:tav>
                                        <p:tav tm="100000">
                                          <p:val>
                                            <p:strVal val="#ppt_h"/>
                                          </p:val>
                                        </p:tav>
                                      </p:tavLst>
                                    </p:anim>
                                    <p:anim calcmode="lin" valueType="num">
                                      <p:cBhvr>
                                        <p:cTn id="32" dur="1500" fill="hold"/>
                                        <p:tgtEl>
                                          <p:spTgt spid="12"/>
                                        </p:tgtEl>
                                        <p:attrNameLst>
                                          <p:attrName>style.rotation</p:attrName>
                                        </p:attrNameLst>
                                      </p:cBhvr>
                                      <p:tavLst>
                                        <p:tav tm="0">
                                          <p:val>
                                            <p:fltVal val="360"/>
                                          </p:val>
                                        </p:tav>
                                        <p:tav tm="100000">
                                          <p:val>
                                            <p:fltVal val="0"/>
                                          </p:val>
                                        </p:tav>
                                      </p:tavLst>
                                    </p:anim>
                                    <p:animEffect transition="in" filter="fade">
                                      <p:cBhvr>
                                        <p:cTn id="33" dur="1500"/>
                                        <p:tgtEl>
                                          <p:spTgt spid="12"/>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1500" fill="hold"/>
                                        <p:tgtEl>
                                          <p:spTgt spid="16"/>
                                        </p:tgtEl>
                                        <p:attrNameLst>
                                          <p:attrName>ppt_w</p:attrName>
                                        </p:attrNameLst>
                                      </p:cBhvr>
                                      <p:tavLst>
                                        <p:tav tm="0">
                                          <p:val>
                                            <p:fltVal val="0"/>
                                          </p:val>
                                        </p:tav>
                                        <p:tav tm="100000">
                                          <p:val>
                                            <p:strVal val="#ppt_w"/>
                                          </p:val>
                                        </p:tav>
                                      </p:tavLst>
                                    </p:anim>
                                    <p:anim calcmode="lin" valueType="num">
                                      <p:cBhvr>
                                        <p:cTn id="38" dur="1500" fill="hold"/>
                                        <p:tgtEl>
                                          <p:spTgt spid="16"/>
                                        </p:tgtEl>
                                        <p:attrNameLst>
                                          <p:attrName>ppt_h</p:attrName>
                                        </p:attrNameLst>
                                      </p:cBhvr>
                                      <p:tavLst>
                                        <p:tav tm="0">
                                          <p:val>
                                            <p:fltVal val="0"/>
                                          </p:val>
                                        </p:tav>
                                        <p:tav tm="100000">
                                          <p:val>
                                            <p:strVal val="#ppt_h"/>
                                          </p:val>
                                        </p:tav>
                                      </p:tavLst>
                                    </p:anim>
                                    <p:anim calcmode="lin" valueType="num">
                                      <p:cBhvr>
                                        <p:cTn id="39" dur="1500" fill="hold"/>
                                        <p:tgtEl>
                                          <p:spTgt spid="16"/>
                                        </p:tgtEl>
                                        <p:attrNameLst>
                                          <p:attrName>style.rotation</p:attrName>
                                        </p:attrNameLst>
                                      </p:cBhvr>
                                      <p:tavLst>
                                        <p:tav tm="0">
                                          <p:val>
                                            <p:fltVal val="360"/>
                                          </p:val>
                                        </p:tav>
                                        <p:tav tm="100000">
                                          <p:val>
                                            <p:fltVal val="0"/>
                                          </p:val>
                                        </p:tav>
                                      </p:tavLst>
                                    </p:anim>
                                    <p:animEffect transition="in" filter="fade">
                                      <p:cBhvr>
                                        <p:cTn id="40" dur="1500"/>
                                        <p:tgtEl>
                                          <p:spTgt spid="16"/>
                                        </p:tgtEl>
                                      </p:cBhvr>
                                    </p:animEffect>
                                  </p:childTnLst>
                                </p:cTn>
                              </p:par>
                            </p:childTnLst>
                          </p:cTn>
                        </p:par>
                        <p:par>
                          <p:cTn id="41" fill="hold">
                            <p:stCondLst>
                              <p:cond delay="9250"/>
                            </p:stCondLst>
                            <p:childTnLst>
                              <p:par>
                                <p:cTn id="42" presetID="49" presetClass="entr" presetSubtype="0" decel="10000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500" fill="hold"/>
                                        <p:tgtEl>
                                          <p:spTgt spid="10"/>
                                        </p:tgtEl>
                                        <p:attrNameLst>
                                          <p:attrName>ppt_w</p:attrName>
                                        </p:attrNameLst>
                                      </p:cBhvr>
                                      <p:tavLst>
                                        <p:tav tm="0">
                                          <p:val>
                                            <p:fltVal val="0"/>
                                          </p:val>
                                        </p:tav>
                                        <p:tav tm="100000">
                                          <p:val>
                                            <p:strVal val="#ppt_w"/>
                                          </p:val>
                                        </p:tav>
                                      </p:tavLst>
                                    </p:anim>
                                    <p:anim calcmode="lin" valueType="num">
                                      <p:cBhvr>
                                        <p:cTn id="45" dur="1500" fill="hold"/>
                                        <p:tgtEl>
                                          <p:spTgt spid="10"/>
                                        </p:tgtEl>
                                        <p:attrNameLst>
                                          <p:attrName>ppt_h</p:attrName>
                                        </p:attrNameLst>
                                      </p:cBhvr>
                                      <p:tavLst>
                                        <p:tav tm="0">
                                          <p:val>
                                            <p:fltVal val="0"/>
                                          </p:val>
                                        </p:tav>
                                        <p:tav tm="100000">
                                          <p:val>
                                            <p:strVal val="#ppt_h"/>
                                          </p:val>
                                        </p:tav>
                                      </p:tavLst>
                                    </p:anim>
                                    <p:anim calcmode="lin" valueType="num">
                                      <p:cBhvr>
                                        <p:cTn id="46" dur="1500" fill="hold"/>
                                        <p:tgtEl>
                                          <p:spTgt spid="10"/>
                                        </p:tgtEl>
                                        <p:attrNameLst>
                                          <p:attrName>style.rotation</p:attrName>
                                        </p:attrNameLst>
                                      </p:cBhvr>
                                      <p:tavLst>
                                        <p:tav tm="0">
                                          <p:val>
                                            <p:fltVal val="360"/>
                                          </p:val>
                                        </p:tav>
                                        <p:tav tm="100000">
                                          <p:val>
                                            <p:fltVal val="0"/>
                                          </p:val>
                                        </p:tav>
                                      </p:tavLst>
                                    </p:anim>
                                    <p:animEffect transition="in" filter="fade">
                                      <p:cBhvr>
                                        <p:cTn id="47" dur="1500"/>
                                        <p:tgtEl>
                                          <p:spTgt spid="10"/>
                                        </p:tgtEl>
                                      </p:cBhvr>
                                    </p:animEffect>
                                  </p:childTnLst>
                                </p:cTn>
                              </p:par>
                            </p:childTnLst>
                          </p:cTn>
                        </p:par>
                        <p:par>
                          <p:cTn id="48" fill="hold">
                            <p:stCondLst>
                              <p:cond delay="10750"/>
                            </p:stCondLst>
                            <p:childTnLst>
                              <p:par>
                                <p:cTn id="49" presetID="49" presetClass="entr" presetSubtype="0" decel="10000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500" fill="hold"/>
                                        <p:tgtEl>
                                          <p:spTgt spid="13"/>
                                        </p:tgtEl>
                                        <p:attrNameLst>
                                          <p:attrName>ppt_w</p:attrName>
                                        </p:attrNameLst>
                                      </p:cBhvr>
                                      <p:tavLst>
                                        <p:tav tm="0">
                                          <p:val>
                                            <p:fltVal val="0"/>
                                          </p:val>
                                        </p:tav>
                                        <p:tav tm="100000">
                                          <p:val>
                                            <p:strVal val="#ppt_w"/>
                                          </p:val>
                                        </p:tav>
                                      </p:tavLst>
                                    </p:anim>
                                    <p:anim calcmode="lin" valueType="num">
                                      <p:cBhvr>
                                        <p:cTn id="52" dur="1500" fill="hold"/>
                                        <p:tgtEl>
                                          <p:spTgt spid="13"/>
                                        </p:tgtEl>
                                        <p:attrNameLst>
                                          <p:attrName>ppt_h</p:attrName>
                                        </p:attrNameLst>
                                      </p:cBhvr>
                                      <p:tavLst>
                                        <p:tav tm="0">
                                          <p:val>
                                            <p:fltVal val="0"/>
                                          </p:val>
                                        </p:tav>
                                        <p:tav tm="100000">
                                          <p:val>
                                            <p:strVal val="#ppt_h"/>
                                          </p:val>
                                        </p:tav>
                                      </p:tavLst>
                                    </p:anim>
                                    <p:anim calcmode="lin" valueType="num">
                                      <p:cBhvr>
                                        <p:cTn id="53" dur="1500" fill="hold"/>
                                        <p:tgtEl>
                                          <p:spTgt spid="13"/>
                                        </p:tgtEl>
                                        <p:attrNameLst>
                                          <p:attrName>style.rotation</p:attrName>
                                        </p:attrNameLst>
                                      </p:cBhvr>
                                      <p:tavLst>
                                        <p:tav tm="0">
                                          <p:val>
                                            <p:fltVal val="360"/>
                                          </p:val>
                                        </p:tav>
                                        <p:tav tm="100000">
                                          <p:val>
                                            <p:fltVal val="0"/>
                                          </p:val>
                                        </p:tav>
                                      </p:tavLst>
                                    </p:anim>
                                    <p:animEffect transition="in" filter="fade">
                                      <p:cBhvr>
                                        <p:cTn id="54" dur="1500"/>
                                        <p:tgtEl>
                                          <p:spTgt spid="13"/>
                                        </p:tgtEl>
                                      </p:cBhvr>
                                    </p:animEffect>
                                  </p:childTnLst>
                                </p:cTn>
                              </p:par>
                            </p:childTnLst>
                          </p:cTn>
                        </p:par>
                        <p:par>
                          <p:cTn id="55" fill="hold">
                            <p:stCondLst>
                              <p:cond delay="12250"/>
                            </p:stCondLst>
                            <p:childTnLst>
                              <p:par>
                                <p:cTn id="56" presetID="49" presetClass="entr" presetSubtype="0" decel="10000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 calcmode="lin" valueType="num">
                                      <p:cBhvr>
                                        <p:cTn id="60" dur="500" fill="hold"/>
                                        <p:tgtEl>
                                          <p:spTgt spid="7"/>
                                        </p:tgtEl>
                                        <p:attrNameLst>
                                          <p:attrName>style.rotation</p:attrName>
                                        </p:attrNameLst>
                                      </p:cBhvr>
                                      <p:tavLst>
                                        <p:tav tm="0">
                                          <p:val>
                                            <p:fltVal val="360"/>
                                          </p:val>
                                        </p:tav>
                                        <p:tav tm="100000">
                                          <p:val>
                                            <p:fltVal val="0"/>
                                          </p:val>
                                        </p:tav>
                                      </p:tavLst>
                                    </p:anim>
                                    <p:animEffect transition="in" filter="fade">
                                      <p:cBhvr>
                                        <p:cTn id="61" dur="500"/>
                                        <p:tgtEl>
                                          <p:spTgt spid="7"/>
                                        </p:tgtEl>
                                      </p:cBhvr>
                                    </p:animEffect>
                                  </p:childTnLst>
                                </p:cTn>
                              </p:par>
                            </p:childTnLst>
                          </p:cTn>
                        </p:par>
                        <p:par>
                          <p:cTn id="62" fill="hold">
                            <p:stCondLst>
                              <p:cond delay="12750"/>
                            </p:stCondLst>
                            <p:childTnLst>
                              <p:par>
                                <p:cTn id="63" presetID="49" presetClass="entr" presetSubtype="0" decel="10000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fltVal val="0"/>
                                          </p:val>
                                        </p:tav>
                                        <p:tav tm="100000">
                                          <p:val>
                                            <p:strVal val="#ppt_h"/>
                                          </p:val>
                                        </p:tav>
                                      </p:tavLst>
                                    </p:anim>
                                    <p:anim calcmode="lin" valueType="num">
                                      <p:cBhvr>
                                        <p:cTn id="67" dur="500" fill="hold"/>
                                        <p:tgtEl>
                                          <p:spTgt spid="15"/>
                                        </p:tgtEl>
                                        <p:attrNameLst>
                                          <p:attrName>style.rotation</p:attrName>
                                        </p:attrNameLst>
                                      </p:cBhvr>
                                      <p:tavLst>
                                        <p:tav tm="0">
                                          <p:val>
                                            <p:fltVal val="360"/>
                                          </p:val>
                                        </p:tav>
                                        <p:tav tm="100000">
                                          <p:val>
                                            <p:fltVal val="0"/>
                                          </p:val>
                                        </p:tav>
                                      </p:tavLst>
                                    </p:anim>
                                    <p:animEffect transition="in" filter="fade">
                                      <p:cBhvr>
                                        <p:cTn id="68" dur="500"/>
                                        <p:tgtEl>
                                          <p:spTgt spid="15"/>
                                        </p:tgtEl>
                                      </p:cBhvr>
                                    </p:animEffect>
                                  </p:childTnLst>
                                </p:cTn>
                              </p:par>
                            </p:childTnLst>
                          </p:cTn>
                        </p:par>
                        <p:par>
                          <p:cTn id="69" fill="hold">
                            <p:stCondLst>
                              <p:cond delay="13250"/>
                            </p:stCondLst>
                            <p:childTnLst>
                              <p:par>
                                <p:cTn id="70" presetID="49" presetClass="entr" presetSubtype="0" decel="10000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 calcmode="lin" valueType="num">
                                      <p:cBhvr>
                                        <p:cTn id="74" dur="500" fill="hold"/>
                                        <p:tgtEl>
                                          <p:spTgt spid="20"/>
                                        </p:tgtEl>
                                        <p:attrNameLst>
                                          <p:attrName>style.rotation</p:attrName>
                                        </p:attrNameLst>
                                      </p:cBhvr>
                                      <p:tavLst>
                                        <p:tav tm="0">
                                          <p:val>
                                            <p:fltVal val="360"/>
                                          </p:val>
                                        </p:tav>
                                        <p:tav tm="100000">
                                          <p:val>
                                            <p:fltVal val="0"/>
                                          </p:val>
                                        </p:tav>
                                      </p:tavLst>
                                    </p:anim>
                                    <p:animEffect transition="in" filter="fade">
                                      <p:cBhvr>
                                        <p:cTn id="75" dur="500"/>
                                        <p:tgtEl>
                                          <p:spTgt spid="20"/>
                                        </p:tgtEl>
                                      </p:cBhvr>
                                    </p:animEffect>
                                  </p:childTnLst>
                                </p:cTn>
                              </p:par>
                            </p:childTnLst>
                          </p:cTn>
                        </p:par>
                        <p:par>
                          <p:cTn id="76" fill="hold">
                            <p:stCondLst>
                              <p:cond delay="13750"/>
                            </p:stCondLst>
                            <p:childTnLst>
                              <p:par>
                                <p:cTn id="77" presetID="49" presetClass="entr" presetSubtype="0" decel="10000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 calcmode="lin" valueType="num">
                                      <p:cBhvr>
                                        <p:cTn id="81" dur="500" fill="hold"/>
                                        <p:tgtEl>
                                          <p:spTgt spid="19"/>
                                        </p:tgtEl>
                                        <p:attrNameLst>
                                          <p:attrName>style.rotation</p:attrName>
                                        </p:attrNameLst>
                                      </p:cBhvr>
                                      <p:tavLst>
                                        <p:tav tm="0">
                                          <p:val>
                                            <p:fltVal val="360"/>
                                          </p:val>
                                        </p:tav>
                                        <p:tav tm="100000">
                                          <p:val>
                                            <p:fltVal val="0"/>
                                          </p:val>
                                        </p:tav>
                                      </p:tavLst>
                                    </p:anim>
                                    <p:animEffect transition="in" filter="fade">
                                      <p:cBhvr>
                                        <p:cTn id="82" dur="500"/>
                                        <p:tgtEl>
                                          <p:spTgt spid="19"/>
                                        </p:tgtEl>
                                      </p:cBhvr>
                                    </p:animEffect>
                                  </p:childTnLst>
                                </p:cTn>
                              </p:par>
                            </p:childTnLst>
                          </p:cTn>
                        </p:par>
                        <p:par>
                          <p:cTn id="83" fill="hold">
                            <p:stCondLst>
                              <p:cond delay="14250"/>
                            </p:stCondLst>
                            <p:childTnLst>
                              <p:par>
                                <p:cTn id="84" presetID="49" presetClass="entr" presetSubtype="0" decel="10000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500" fill="hold"/>
                                        <p:tgtEl>
                                          <p:spTgt spid="18"/>
                                        </p:tgtEl>
                                        <p:attrNameLst>
                                          <p:attrName>ppt_w</p:attrName>
                                        </p:attrNameLst>
                                      </p:cBhvr>
                                      <p:tavLst>
                                        <p:tav tm="0">
                                          <p:val>
                                            <p:fltVal val="0"/>
                                          </p:val>
                                        </p:tav>
                                        <p:tav tm="100000">
                                          <p:val>
                                            <p:strVal val="#ppt_w"/>
                                          </p:val>
                                        </p:tav>
                                      </p:tavLst>
                                    </p:anim>
                                    <p:anim calcmode="lin" valueType="num">
                                      <p:cBhvr>
                                        <p:cTn id="87" dur="500" fill="hold"/>
                                        <p:tgtEl>
                                          <p:spTgt spid="18"/>
                                        </p:tgtEl>
                                        <p:attrNameLst>
                                          <p:attrName>ppt_h</p:attrName>
                                        </p:attrNameLst>
                                      </p:cBhvr>
                                      <p:tavLst>
                                        <p:tav tm="0">
                                          <p:val>
                                            <p:fltVal val="0"/>
                                          </p:val>
                                        </p:tav>
                                        <p:tav tm="100000">
                                          <p:val>
                                            <p:strVal val="#ppt_h"/>
                                          </p:val>
                                        </p:tav>
                                      </p:tavLst>
                                    </p:anim>
                                    <p:anim calcmode="lin" valueType="num">
                                      <p:cBhvr>
                                        <p:cTn id="88" dur="500" fill="hold"/>
                                        <p:tgtEl>
                                          <p:spTgt spid="18"/>
                                        </p:tgtEl>
                                        <p:attrNameLst>
                                          <p:attrName>style.rotation</p:attrName>
                                        </p:attrNameLst>
                                      </p:cBhvr>
                                      <p:tavLst>
                                        <p:tav tm="0">
                                          <p:val>
                                            <p:fltVal val="360"/>
                                          </p:val>
                                        </p:tav>
                                        <p:tav tm="100000">
                                          <p:val>
                                            <p:fltVal val="0"/>
                                          </p:val>
                                        </p:tav>
                                      </p:tavLst>
                                    </p:anim>
                                    <p:animEffect transition="in" filter="fade">
                                      <p:cBhvr>
                                        <p:cTn id="8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8" grpId="0"/>
      <p:bldP spid="19" grpId="0"/>
      <p:bldP spid="20"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621341"/>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jpe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jpe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2 Imagen"/>
          <p:cNvPicPr>
            <a:picLocks noChangeAspect="1"/>
          </p:cNvPicPr>
          <p:nvPr userDrawn="1"/>
        </p:nvPicPr>
        <p:blipFill rotWithShape="1">
          <a:blip r:embed="rId50" cstate="email">
            <a:extLst>
              <a:ext uri="{28A0092B-C50C-407E-A947-70E740481C1C}">
                <a14:useLocalDpi xmlns:a14="http://schemas.microsoft.com/office/drawing/2010/main"/>
              </a:ext>
            </a:extLst>
          </a:blip>
          <a:srcRect/>
          <a:stretch/>
        </p:blipFill>
        <p:spPr>
          <a:xfrm>
            <a:off x="-16907" y="4877"/>
            <a:ext cx="9191365" cy="3906865"/>
          </a:xfrm>
          <a:prstGeom prst="rect">
            <a:avLst/>
          </a:prstGeom>
        </p:spPr>
      </p:pic>
      <p:pic>
        <p:nvPicPr>
          <p:cNvPr id="9" name="9 Imagen"/>
          <p:cNvPicPr>
            <a:picLocks noChangeAspect="1"/>
          </p:cNvPicPr>
          <p:nvPr userDrawn="1"/>
        </p:nvPicPr>
        <p:blipFill rotWithShape="1">
          <a:blip r:embed="rId51" cstate="email">
            <a:extLst>
              <a:ext uri="{28A0092B-C50C-407E-A947-70E740481C1C}">
                <a14:useLocalDpi xmlns:a14="http://schemas.microsoft.com/office/drawing/2010/main"/>
              </a:ext>
            </a:extLst>
          </a:blip>
          <a:srcRect/>
          <a:stretch/>
        </p:blipFill>
        <p:spPr>
          <a:xfrm>
            <a:off x="18993" y="3318223"/>
            <a:ext cx="9132152" cy="2402181"/>
          </a:xfrm>
          <a:prstGeom prst="rect">
            <a:avLst/>
          </a:prstGeom>
        </p:spPr>
      </p:pic>
      <p:pic>
        <p:nvPicPr>
          <p:cNvPr id="10" name="4 Imagen"/>
          <p:cNvPicPr>
            <a:picLocks noChangeAspect="1"/>
          </p:cNvPicPr>
          <p:nvPr userDrawn="1"/>
        </p:nvPicPr>
        <p:blipFill>
          <a:blip r:embed="rId52" cstate="email">
            <a:extLst>
              <a:ext uri="{28A0092B-C50C-407E-A947-70E740481C1C}">
                <a14:useLocalDpi xmlns:a14="http://schemas.microsoft.com/office/drawing/2010/main"/>
              </a:ext>
            </a:extLst>
          </a:blip>
          <a:stretch>
            <a:fillRect/>
          </a:stretch>
        </p:blipFill>
        <p:spPr>
          <a:xfrm>
            <a:off x="2771800" y="797717"/>
            <a:ext cx="2875779" cy="3721596"/>
          </a:xfrm>
          <a:prstGeom prst="rect">
            <a:avLst/>
          </a:prstGeom>
        </p:spPr>
      </p:pic>
      <p:sp>
        <p:nvSpPr>
          <p:cNvPr id="11" name="Rectangle 7"/>
          <p:cNvSpPr txBox="1">
            <a:spLocks noChangeArrowheads="1"/>
          </p:cNvSpPr>
          <p:nvPr userDrawn="1"/>
        </p:nvSpPr>
        <p:spPr>
          <a:xfrm>
            <a:off x="2364085" y="4180940"/>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 id="2147483900" r:id="rId18"/>
    <p:sldLayoutId id="2147483913" r:id="rId19"/>
    <p:sldLayoutId id="2147483914" r:id="rId20"/>
    <p:sldLayoutId id="2147483917"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2" r:id="rId32"/>
    <p:sldLayoutId id="2147483936" r:id="rId33"/>
    <p:sldLayoutId id="2147483938" r:id="rId34"/>
    <p:sldLayoutId id="2147483940" r:id="rId35"/>
    <p:sldLayoutId id="2147483941" r:id="rId36"/>
    <p:sldLayoutId id="2147483942" r:id="rId37"/>
    <p:sldLayoutId id="2147483943" r:id="rId38"/>
    <p:sldLayoutId id="2147483944" r:id="rId39"/>
    <p:sldLayoutId id="2147483945" r:id="rId40"/>
    <p:sldLayoutId id="2147483946" r:id="rId41"/>
    <p:sldLayoutId id="2147483950" r:id="rId42"/>
    <p:sldLayoutId id="2147483951" r:id="rId43"/>
    <p:sldLayoutId id="2147483952" r:id="rId44"/>
    <p:sldLayoutId id="2147483953" r:id="rId45"/>
    <p:sldLayoutId id="2147483954" r:id="rId46"/>
    <p:sldLayoutId id="2147483955" r:id="rId47"/>
    <p:sldLayoutId id="2147483956" r:id="rId48"/>
  </p:sldLayoutIdLst>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52.emf"/></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8.jpe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1.xml"/><Relationship Id="rId6" Type="http://schemas.openxmlformats.org/officeDocument/2006/relationships/hyperlink" Target="https://es.wikipedia.org/wiki/Marduk" TargetMode="External"/><Relationship Id="rId5" Type="http://schemas.openxmlformats.org/officeDocument/2006/relationships/hyperlink" Target="https://es.wikipedia.org/wiki/Esagila" TargetMode="Externa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8.emf"/></Relationships>
</file>

<file path=ppt/slides/_rels/slide35.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68.emf"/><Relationship Id="rId4" Type="http://schemas.openxmlformats.org/officeDocument/2006/relationships/image" Target="../media/image7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9.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60.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image" Target="../media/image83.wmf"/><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png"/><Relationship Id="rId1" Type="http://schemas.openxmlformats.org/officeDocument/2006/relationships/slideLayout" Target="../slideLayouts/slideLayout14.xml"/><Relationship Id="rId5" Type="http://schemas.openxmlformats.org/officeDocument/2006/relationships/image" Target="../media/image88.jpeg"/><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39.png"/></Relationships>
</file>

<file path=ppt/slides/_rels/slide70.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image" Target="../media/image89.pn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0" y="-598884"/>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333" b="1" dirty="0">
                <a:solidFill>
                  <a:schemeClr val="bg1"/>
                </a:solidFill>
                <a:latin typeface="+mn-lt"/>
              </a:rPr>
              <a:t>G E R E N C I A   Y </a:t>
            </a:r>
          </a:p>
          <a:p>
            <a:pPr algn="just"/>
            <a:r>
              <a:rPr lang="es-CO" sz="3333" b="1" dirty="0">
                <a:solidFill>
                  <a:schemeClr val="bg1"/>
                </a:solidFill>
                <a:latin typeface="+mn-lt"/>
              </a:rPr>
              <a:t>             C O N T A B I L I D A D     P Ú B L I C A </a:t>
            </a:r>
          </a:p>
        </p:txBody>
      </p:sp>
      <p:sp>
        <p:nvSpPr>
          <p:cNvPr id="21" name="Rectángulo 7"/>
          <p:cNvSpPr/>
          <p:nvPr/>
        </p:nvSpPr>
        <p:spPr>
          <a:xfrm>
            <a:off x="855570" y="1191564"/>
            <a:ext cx="7596693" cy="729832"/>
          </a:xfrm>
          <a:prstGeom prst="rect">
            <a:avLst/>
          </a:prstGeom>
          <a:solidFill>
            <a:schemeClr val="accent6">
              <a:lumMod val="20000"/>
              <a:lumOff val="80000"/>
            </a:schemeClr>
          </a:solidFill>
          <a:ln w="76200">
            <a:solidFill>
              <a:srgbClr val="006666"/>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667" b="1" dirty="0">
                <a:solidFill>
                  <a:schemeClr val="tx1"/>
                </a:solidFill>
                <a:latin typeface="Calibri" panose="020F0502020204030204" pitchFamily="34" charset="0"/>
                <a:cs typeface="Calibri" panose="020F0502020204030204" pitchFamily="34" charset="0"/>
              </a:rPr>
              <a:t>GENERADORA DE VALOR PARA UN PAÍS </a:t>
            </a:r>
          </a:p>
          <a:p>
            <a:pPr algn="ctr"/>
            <a:r>
              <a:rPr lang="es-CO" sz="2667" b="1" dirty="0">
                <a:solidFill>
                  <a:schemeClr val="tx1"/>
                </a:solidFill>
                <a:latin typeface="Calibri" panose="020F0502020204030204" pitchFamily="34" charset="0"/>
                <a:cs typeface="Calibri" panose="020F0502020204030204" pitchFamily="34" charset="0"/>
              </a:rPr>
              <a:t>DE BUENAS PRÁCTICAS DE GOBIERNO.</a:t>
            </a:r>
          </a:p>
        </p:txBody>
      </p:sp>
      <p:sp>
        <p:nvSpPr>
          <p:cNvPr id="2" name="Flecha abajo 1"/>
          <p:cNvSpPr/>
          <p:nvPr/>
        </p:nvSpPr>
        <p:spPr bwMode="auto">
          <a:xfrm>
            <a:off x="4451987" y="2013068"/>
            <a:ext cx="403860" cy="282300"/>
          </a:xfrm>
          <a:prstGeom prst="downArrow">
            <a:avLst/>
          </a:prstGeom>
          <a:solidFill>
            <a:schemeClr val="tx2">
              <a:lumMod val="95000"/>
              <a:lumOff val="5000"/>
            </a:schemeClr>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4" name="3 Rectángulo"/>
          <p:cNvSpPr/>
          <p:nvPr/>
        </p:nvSpPr>
        <p:spPr>
          <a:xfrm>
            <a:off x="107504" y="2209428"/>
            <a:ext cx="8928991" cy="707886"/>
          </a:xfrm>
          <a:prstGeom prst="rect">
            <a:avLst/>
          </a:prstGeom>
        </p:spPr>
        <p:txBody>
          <a:bodyPr wrap="square">
            <a:spAutoFit/>
          </a:bodyPr>
          <a:lstStyle/>
          <a:p>
            <a:pPr algn="just">
              <a:spcBef>
                <a:spcPct val="0"/>
              </a:spcBef>
              <a:spcAft>
                <a:spcPct val="25000"/>
              </a:spcAft>
            </a:pPr>
            <a:r>
              <a:rPr lang="en-GB" altLang="es-CO" sz="2000" b="1" dirty="0"/>
              <a:t>Contabilidad para el </a:t>
            </a:r>
            <a:r>
              <a:rPr lang="en-GB" altLang="es-CO" sz="2000" b="1" u="sng" dirty="0"/>
              <a:t>Buen Gobierno</a:t>
            </a:r>
            <a:r>
              <a:rPr lang="en-GB" altLang="es-CO" sz="2000" b="1" dirty="0"/>
              <a:t> de las organizaciones Adecuación de la Contabilidad Pública a un </a:t>
            </a:r>
            <a:r>
              <a:rPr lang="en-GB" altLang="es-CO" sz="2000" b="1" u="sng" dirty="0"/>
              <a:t>nuevo concepto de Rendición de Cuentas</a:t>
            </a:r>
            <a:r>
              <a:rPr lang="en-GB" altLang="es-CO" sz="2000" b="1" dirty="0"/>
              <a:t> (“Accountability”).</a:t>
            </a:r>
          </a:p>
        </p:txBody>
      </p:sp>
      <p:sp>
        <p:nvSpPr>
          <p:cNvPr id="10" name="Rectangle 2050"/>
          <p:cNvSpPr txBox="1">
            <a:spLocks noChangeArrowheads="1"/>
          </p:cNvSpPr>
          <p:nvPr/>
        </p:nvSpPr>
        <p:spPr>
          <a:xfrm>
            <a:off x="0" y="2929508"/>
            <a:ext cx="9144000" cy="1512168"/>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3200" b="1" dirty="0">
                <a:solidFill>
                  <a:schemeClr val="tx1"/>
                </a:solidFill>
              </a:rPr>
              <a:t>A partir de experiencia, en qué consiste “La Nueva Gerencia Pública” ?  (</a:t>
            </a:r>
            <a:r>
              <a:rPr lang="es-MX" altLang="es-CO" sz="3200" b="1" i="1" dirty="0">
                <a:solidFill>
                  <a:schemeClr val="tx1"/>
                </a:solidFill>
              </a:rPr>
              <a:t>New </a:t>
            </a:r>
            <a:r>
              <a:rPr lang="es-MX" altLang="es-CO" sz="3200" b="1" i="1" dirty="0" err="1">
                <a:solidFill>
                  <a:schemeClr val="tx1"/>
                </a:solidFill>
              </a:rPr>
              <a:t>Public</a:t>
            </a:r>
            <a:r>
              <a:rPr lang="es-MX" altLang="es-CO" sz="3200" b="1" i="1" dirty="0">
                <a:solidFill>
                  <a:schemeClr val="tx1"/>
                </a:solidFill>
              </a:rPr>
              <a:t> Management</a:t>
            </a:r>
            <a:r>
              <a:rPr lang="es-MX" altLang="es-CO" sz="3200" b="1" dirty="0">
                <a:solidFill>
                  <a:schemeClr val="tx1"/>
                </a:solidFill>
              </a:rPr>
              <a:t>)</a:t>
            </a:r>
          </a:p>
        </p:txBody>
      </p:sp>
      <p:sp>
        <p:nvSpPr>
          <p:cNvPr id="11" name="Rectangle 2051"/>
          <p:cNvSpPr txBox="1">
            <a:spLocks noChangeArrowheads="1"/>
          </p:cNvSpPr>
          <p:nvPr/>
        </p:nvSpPr>
        <p:spPr>
          <a:xfrm>
            <a:off x="0" y="4009628"/>
            <a:ext cx="9036495" cy="1656184"/>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400" b="1" dirty="0"/>
              <a:t>La  “</a:t>
            </a:r>
            <a:r>
              <a:rPr lang="es-CO" altLang="es-CO" sz="2400" b="1" i="1" u="sng" dirty="0"/>
              <a:t>Nueva Ger</a:t>
            </a:r>
            <a:r>
              <a:rPr lang="es-CO" altLang="es-CO" sz="2400" b="1" i="1" u="sng" dirty="0">
                <a:cs typeface="Arial" pitchFamily="34" charset="0"/>
              </a:rPr>
              <a:t>e</a:t>
            </a:r>
            <a:r>
              <a:rPr lang="es-CO" altLang="es-CO" sz="2400" b="1" i="1" u="sng" dirty="0"/>
              <a:t>ncia Pública</a:t>
            </a:r>
            <a:r>
              <a:rPr lang="es-CO" altLang="es-CO" sz="2400" b="1" dirty="0"/>
              <a:t>” intenta trasladar la cultura de orienta</a:t>
            </a:r>
            <a:r>
              <a:rPr lang="es-CO" altLang="es-CO" sz="2400" b="1" dirty="0">
                <a:cs typeface="Arial" pitchFamily="34" charset="0"/>
              </a:rPr>
              <a:t>ción de los</a:t>
            </a:r>
            <a:r>
              <a:rPr lang="es-CO" altLang="es-CO" sz="2400" b="1" dirty="0"/>
              <a:t>  resultados a las organiza</a:t>
            </a:r>
            <a:r>
              <a:rPr lang="es-CO" altLang="es-CO" sz="2400" b="1" dirty="0">
                <a:cs typeface="Arial" pitchFamily="34" charset="0"/>
              </a:rPr>
              <a:t>ciones</a:t>
            </a:r>
            <a:r>
              <a:rPr lang="es-CO" altLang="es-CO" sz="2400" b="1" dirty="0"/>
              <a:t> del sector público mediante la introducción  de algunas reformas estructurales en la gestión.</a:t>
            </a:r>
          </a:p>
        </p:txBody>
      </p:sp>
    </p:spTree>
    <p:extLst>
      <p:ext uri="{BB962C8B-B14F-4D97-AF65-F5344CB8AC3E}">
        <p14:creationId xmlns:p14="http://schemas.microsoft.com/office/powerpoint/2010/main" val="175351161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 calcmode="lin" valueType="num">
                                      <p:cBhvr additive="base">
                                        <p:cTn id="18"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1" grpId="0" build="p" bldLvl="2" autoUpdateAnimBg="0" advAuto="10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11</a:t>
            </a:fld>
            <a:endParaRPr lang="es-ES_tradnl" dirty="0"/>
          </a:p>
        </p:txBody>
      </p:sp>
      <p:pic>
        <p:nvPicPr>
          <p:cNvPr id="7" name="Picture 2051" descr="j018805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195219" y="2785492"/>
            <a:ext cx="2359011" cy="1974853"/>
          </a:xfrm>
          <a:prstGeom prst="rect">
            <a:avLst/>
          </a:prstGeom>
          <a:noFill/>
          <a:ln>
            <a:solidFill>
              <a:schemeClr val="tx1"/>
            </a:solidFill>
          </a:ln>
          <a:effectLst>
            <a:glow rad="228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graphicFrame>
        <p:nvGraphicFramePr>
          <p:cNvPr id="8" name="Group 2052"/>
          <p:cNvGraphicFramePr>
            <a:graphicFrameLocks noGrp="1"/>
          </p:cNvGraphicFramePr>
          <p:nvPr>
            <p:extLst>
              <p:ext uri="{D42A27DB-BD31-4B8C-83A1-F6EECF244321}">
                <p14:modId xmlns:p14="http://schemas.microsoft.com/office/powerpoint/2010/main" val="3713440985"/>
              </p:ext>
            </p:extLst>
          </p:nvPr>
        </p:nvGraphicFramePr>
        <p:xfrm>
          <a:off x="213083" y="1201316"/>
          <a:ext cx="2683191" cy="3528392"/>
        </p:xfrm>
        <a:graphic>
          <a:graphicData uri="http://schemas.openxmlformats.org/drawingml/2006/table">
            <a:tbl>
              <a:tblPr>
                <a:effectLst>
                  <a:outerShdw blurRad="50800" dist="38100" dir="16200000" rotWithShape="0">
                    <a:prstClr val="black">
                      <a:alpha val="40000"/>
                    </a:prstClr>
                  </a:outerShdw>
                </a:effectLst>
              </a:tblPr>
              <a:tblGrid>
                <a:gridCol w="2683191">
                  <a:extLst>
                    <a:ext uri="{9D8B030D-6E8A-4147-A177-3AD203B41FA5}">
                      <a16:colId xmlns:a16="http://schemas.microsoft.com/office/drawing/2014/main" val="20000"/>
                    </a:ext>
                  </a:extLst>
                </a:gridCol>
              </a:tblGrid>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Medición de Resultados</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64196">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DO"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Participación Ciudadana y Transparencia</a:t>
                      </a:r>
                      <a:endPar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2060"/>
          <p:cNvGraphicFramePr>
            <a:graphicFrameLocks noGrp="1"/>
          </p:cNvGraphicFramePr>
          <p:nvPr>
            <p:extLst>
              <p:ext uri="{D42A27DB-BD31-4B8C-83A1-F6EECF244321}">
                <p14:modId xmlns:p14="http://schemas.microsoft.com/office/powerpoint/2010/main" val="3150981308"/>
              </p:ext>
            </p:extLst>
          </p:nvPr>
        </p:nvGraphicFramePr>
        <p:xfrm>
          <a:off x="5648479" y="1201316"/>
          <a:ext cx="3382141" cy="3634740"/>
        </p:xfrm>
        <a:graphic>
          <a:graphicData uri="http://schemas.openxmlformats.org/drawingml/2006/table">
            <a:tbl>
              <a:tblPr>
                <a:effectLst>
                  <a:innerShdw blurRad="63500" dist="50800" dir="18900000">
                    <a:prstClr val="black">
                      <a:alpha val="50000"/>
                    </a:prstClr>
                  </a:innerShdw>
                </a:effectLst>
              </a:tblPr>
              <a:tblGrid>
                <a:gridCol w="3382141">
                  <a:extLst>
                    <a:ext uri="{9D8B030D-6E8A-4147-A177-3AD203B41FA5}">
                      <a16:colId xmlns:a16="http://schemas.microsoft.com/office/drawing/2014/main" val="20000"/>
                    </a:ext>
                  </a:extLst>
                </a:gridCol>
              </a:tblGrid>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Dimensiones Cualitativas de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800" b="0" i="0" u="none" strike="noStrike" cap="none" normalizeH="0" baseline="0" dirty="0">
                          <a:ln>
                            <a:noFill/>
                          </a:ln>
                          <a:solidFill>
                            <a:schemeClr val="tx2"/>
                          </a:solidFill>
                          <a:effectLst>
                            <a:outerShdw blurRad="38100" dist="38100" dir="2700000" algn="tl">
                              <a:srgbClr val="000000"/>
                            </a:outerShdw>
                          </a:effectLst>
                          <a:latin typeface="Tahoma" pitchFamily="34" charset="0"/>
                        </a:rPr>
                        <a:t>la Gestión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lvl1pPr>
                        <a:spcBef>
                          <a:spcPct val="20000"/>
                        </a:spcBef>
                        <a:buClr>
                          <a:schemeClr val="tx2"/>
                        </a:buClr>
                        <a:buSzPct val="75000"/>
                        <a:buFont typeface="Wingdings" pitchFamily="2" charset="2"/>
                        <a:defRPr sz="2800">
                          <a:solidFill>
                            <a:schemeClr val="tx1"/>
                          </a:solidFill>
                          <a:effectLst>
                            <a:outerShdw blurRad="38100" dist="38100" dir="2700000" algn="tl">
                              <a:srgbClr val="000000"/>
                            </a:outerShdw>
                          </a:effectLst>
                          <a:latin typeface="Tahoma" pitchFamily="34" charset="0"/>
                        </a:defRPr>
                      </a:lvl1pPr>
                      <a:lvl2pPr>
                        <a:spcBef>
                          <a:spcPct val="20000"/>
                        </a:spcBef>
                        <a:buClr>
                          <a:schemeClr val="folHlink"/>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2pPr>
                      <a:lvl3pPr>
                        <a:spcBef>
                          <a:spcPct val="20000"/>
                        </a:spcBef>
                        <a:buClr>
                          <a:schemeClr val="tx2"/>
                        </a:buClr>
                        <a:buSzPct val="60000"/>
                        <a:buFont typeface="Wingdings" pitchFamily="2" charset="2"/>
                        <a:defRPr sz="2800">
                          <a:solidFill>
                            <a:schemeClr val="tx1"/>
                          </a:solidFill>
                          <a:effectLst>
                            <a:outerShdw blurRad="38100" dist="38100" dir="2700000" algn="tl">
                              <a:srgbClr val="000000"/>
                            </a:outerShdw>
                          </a:effectLst>
                          <a:latin typeface="Tahoma" pitchFamily="34"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ahoma" pitchFamily="34"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s-CO" sz="2400" b="0" i="0" u="none" strike="noStrike" cap="none" normalizeH="0" baseline="0" dirty="0">
                          <a:ln>
                            <a:noFill/>
                          </a:ln>
                          <a:solidFill>
                            <a:schemeClr val="tx2"/>
                          </a:solidFill>
                          <a:effectLst>
                            <a:outerShdw blurRad="38100" dist="38100" dir="2700000" algn="tl">
                              <a:srgbClr val="000000"/>
                            </a:outerShdw>
                          </a:effectLst>
                          <a:latin typeface="Tahoma" pitchFamily="34" charset="0"/>
                        </a:rPr>
                        <a:t>Ciudadanos pueden evaluar calidad, cantidad y oportunidad de los bienes y servicios recibidos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 name="Flecha abajo 9"/>
          <p:cNvSpPr/>
          <p:nvPr/>
        </p:nvSpPr>
        <p:spPr>
          <a:xfrm>
            <a:off x="3711309" y="1345332"/>
            <a:ext cx="1098189" cy="1224136"/>
          </a:xfrm>
          <a:prstGeom prst="downArrow">
            <a:avLst/>
          </a:prstGeom>
          <a:solidFill>
            <a:srgbClr val="00918E"/>
          </a:solidFill>
          <a:ln>
            <a:solidFill>
              <a:schemeClr val="tx1"/>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881" y="5017740"/>
            <a:ext cx="5431223" cy="530398"/>
          </a:xfrm>
          <a:prstGeom prst="rect">
            <a:avLst/>
          </a:prstGeom>
        </p:spPr>
      </p:pic>
      <p:sp>
        <p:nvSpPr>
          <p:cNvPr id="2" name="1 Rectángulo"/>
          <p:cNvSpPr/>
          <p:nvPr/>
        </p:nvSpPr>
        <p:spPr>
          <a:xfrm>
            <a:off x="76881" y="-22820"/>
            <a:ext cx="9067119" cy="1138773"/>
          </a:xfrm>
          <a:prstGeom prst="rect">
            <a:avLst/>
          </a:prstGeom>
        </p:spPr>
        <p:txBody>
          <a:bodyPr wrap="square">
            <a:spAutoFit/>
          </a:bodyPr>
          <a:lstStyle/>
          <a:p>
            <a:pPr algn="ctr"/>
            <a:r>
              <a:rPr lang="es-DO" altLang="es-CO" sz="3400" b="1" dirty="0">
                <a:solidFill>
                  <a:schemeClr val="bg1"/>
                </a:solidFill>
                <a:latin typeface="+mn-lt"/>
              </a:rPr>
              <a:t>Pilares del Modelo de Gestión</a:t>
            </a:r>
          </a:p>
          <a:p>
            <a:pPr algn="ctr"/>
            <a:r>
              <a:rPr lang="es-DO" altLang="es-CO" sz="3400" b="1" dirty="0">
                <a:solidFill>
                  <a:schemeClr val="bg1"/>
                </a:solidFill>
                <a:latin typeface="+mn-lt"/>
              </a:rPr>
              <a:t>Nueva Gerencia Pública</a:t>
            </a:r>
          </a:p>
        </p:txBody>
      </p:sp>
    </p:spTree>
    <p:extLst>
      <p:ext uri="{BB962C8B-B14F-4D97-AF65-F5344CB8AC3E}">
        <p14:creationId xmlns:p14="http://schemas.microsoft.com/office/powerpoint/2010/main" val="53751664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12</a:t>
            </a:fld>
            <a:endParaRPr lang="es-ES_tradnl" dirty="0"/>
          </a:p>
        </p:txBody>
      </p:sp>
      <p:sp>
        <p:nvSpPr>
          <p:cNvPr id="6" name="Rectangle 2"/>
          <p:cNvSpPr txBox="1">
            <a:spLocks noChangeArrowheads="1"/>
          </p:cNvSpPr>
          <p:nvPr/>
        </p:nvSpPr>
        <p:spPr>
          <a:xfrm>
            <a:off x="33405" y="1705372"/>
            <a:ext cx="9144000" cy="4149080"/>
          </a:xfrm>
          <a:prstGeom prst="rect">
            <a:avLst/>
          </a:prstGeom>
        </p:spPr>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marL="571500" indent="-571500">
              <a:buClr>
                <a:schemeClr val="accent1">
                  <a:lumMod val="50000"/>
                </a:schemeClr>
              </a:buClr>
            </a:pPr>
            <a:r>
              <a:rPr lang="es-CL" altLang="es-CO" sz="3600" b="1" dirty="0"/>
              <a:t>Problema Financiero </a:t>
            </a:r>
            <a:r>
              <a:rPr lang="es-CL" altLang="es-CO" sz="2800" b="1" dirty="0"/>
              <a:t>(disciplina fiscal).</a:t>
            </a:r>
          </a:p>
          <a:p>
            <a:pPr marL="571500" indent="-571500">
              <a:buClr>
                <a:schemeClr val="accent1">
                  <a:lumMod val="50000"/>
                </a:schemeClr>
              </a:buClr>
            </a:pPr>
            <a:r>
              <a:rPr lang="es-CL" altLang="es-CO" sz="3600" b="1" dirty="0"/>
              <a:t>Problema Económico </a:t>
            </a:r>
            <a:r>
              <a:rPr lang="es-CL" altLang="es-CO" sz="2800" b="1" dirty="0"/>
              <a:t>(Globalización).</a:t>
            </a:r>
          </a:p>
          <a:p>
            <a:pPr marL="571500" indent="-571500">
              <a:buClr>
                <a:schemeClr val="accent1">
                  <a:lumMod val="50000"/>
                </a:schemeClr>
              </a:buClr>
            </a:pPr>
            <a:r>
              <a:rPr lang="es-CL" altLang="es-CO" sz="3600" b="1" dirty="0"/>
              <a:t>Problema Social </a:t>
            </a:r>
            <a:r>
              <a:rPr lang="es-CL" altLang="es-CO" sz="2800" b="1" dirty="0"/>
              <a:t>(Pobreza, desigualdad</a:t>
            </a:r>
            <a:r>
              <a:rPr lang="en-US" altLang="es-CO" sz="2800" b="1" dirty="0"/>
              <a:t> </a:t>
            </a:r>
            <a:r>
              <a:rPr lang="es-CL" altLang="es-CO" sz="2800" b="1" dirty="0"/>
              <a:t>).</a:t>
            </a:r>
          </a:p>
          <a:p>
            <a:pPr marL="571500" indent="-571500">
              <a:buClr>
                <a:schemeClr val="accent1">
                  <a:lumMod val="50000"/>
                </a:schemeClr>
              </a:buClr>
            </a:pPr>
            <a:r>
              <a:rPr lang="es-CL" altLang="es-CO" sz="3600" b="1" dirty="0"/>
              <a:t>Problema Político</a:t>
            </a:r>
            <a:r>
              <a:rPr lang="es-CL" altLang="es-CO" dirty="0"/>
              <a:t>.</a:t>
            </a:r>
          </a:p>
          <a:p>
            <a:pPr marL="812800" indent="-812800" algn="ctr">
              <a:lnSpc>
                <a:spcPct val="90000"/>
              </a:lnSpc>
              <a:buClr>
                <a:srgbClr val="FF0000"/>
              </a:buClr>
              <a:buFont typeface="Symbol" pitchFamily="18" charset="2"/>
              <a:buNone/>
            </a:pPr>
            <a:r>
              <a:rPr lang="es-CL" altLang="es-CO" sz="2800" b="1" dirty="0"/>
              <a:t>(Gobernabilidad y deslegitimación del Estado </a:t>
            </a:r>
          </a:p>
          <a:p>
            <a:pPr marL="812800" indent="-812800" algn="ctr">
              <a:lnSpc>
                <a:spcPct val="90000"/>
              </a:lnSpc>
              <a:buClr>
                <a:srgbClr val="FF0000"/>
              </a:buClr>
              <a:buFont typeface="Symbol" pitchFamily="18" charset="2"/>
              <a:buNone/>
            </a:pPr>
            <a:r>
              <a:rPr lang="es-CL" altLang="es-CO" sz="2800" b="1" dirty="0"/>
              <a:t>para conseguir valor público)</a:t>
            </a:r>
          </a:p>
        </p:txBody>
      </p:sp>
      <p:sp>
        <p:nvSpPr>
          <p:cNvPr id="8" name="6 Flecha abajo"/>
          <p:cNvSpPr/>
          <p:nvPr/>
        </p:nvSpPr>
        <p:spPr>
          <a:xfrm>
            <a:off x="3851920" y="1057300"/>
            <a:ext cx="484632" cy="576064"/>
          </a:xfrm>
          <a:prstGeom prst="downArrow">
            <a:avLst/>
          </a:prstGeom>
          <a:solidFill>
            <a:srgbClr val="00918E"/>
          </a:solidFill>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1 Rectángulo"/>
          <p:cNvSpPr/>
          <p:nvPr/>
        </p:nvSpPr>
        <p:spPr>
          <a:xfrm>
            <a:off x="467544" y="193204"/>
            <a:ext cx="8496944" cy="646331"/>
          </a:xfrm>
          <a:prstGeom prst="rect">
            <a:avLst/>
          </a:prstGeom>
        </p:spPr>
        <p:txBody>
          <a:bodyPr wrap="square">
            <a:spAutoFit/>
          </a:bodyPr>
          <a:lstStyle/>
          <a:p>
            <a:pPr algn="just"/>
            <a:r>
              <a:rPr lang="es-CL" altLang="es-CO" sz="3600" b="1" dirty="0">
                <a:solidFill>
                  <a:schemeClr val="bg1"/>
                </a:solidFill>
                <a:latin typeface="+mn-lt"/>
              </a:rPr>
              <a:t>La Discusión</a:t>
            </a:r>
            <a:r>
              <a:rPr lang="en-US" altLang="es-CO" sz="3600" b="1" dirty="0">
                <a:solidFill>
                  <a:schemeClr val="bg1"/>
                </a:solidFill>
                <a:latin typeface="+mn-lt"/>
              </a:rPr>
              <a:t> </a:t>
            </a:r>
            <a:r>
              <a:rPr lang="es-CL" altLang="es-CO" sz="3600" b="1" dirty="0">
                <a:solidFill>
                  <a:schemeClr val="bg1"/>
                </a:solidFill>
                <a:latin typeface="+mn-lt"/>
              </a:rPr>
              <a:t>del Modelo de Gestión Pública</a:t>
            </a:r>
          </a:p>
        </p:txBody>
      </p:sp>
    </p:spTree>
    <p:extLst>
      <p:ext uri="{BB962C8B-B14F-4D97-AF65-F5344CB8AC3E}">
        <p14:creationId xmlns:p14="http://schemas.microsoft.com/office/powerpoint/2010/main" val="238731264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2726CD8E-2BE6-470A-9FB2-8B6638B65506}" type="slidenum">
              <a:rPr lang="es-ES_tradnl" smtClean="0"/>
              <a:pPr>
                <a:defRPr/>
              </a:pPr>
              <a:t>13</a:t>
            </a:fld>
            <a:endParaRPr lang="es-ES_tradnl" dirty="0"/>
          </a:p>
        </p:txBody>
      </p:sp>
      <p:pic>
        <p:nvPicPr>
          <p:cNvPr id="6"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045268"/>
            <a:ext cx="9144000" cy="4669732"/>
          </a:xfrm>
          <a:prstGeom prst="rect">
            <a:avLst/>
          </a:prstGeom>
        </p:spPr>
      </p:pic>
      <p:sp>
        <p:nvSpPr>
          <p:cNvPr id="8" name="Rectangle 2" descr="Large confetti"/>
          <p:cNvSpPr txBox="1">
            <a:spLocks noChangeArrowheads="1"/>
          </p:cNvSpPr>
          <p:nvPr/>
        </p:nvSpPr>
        <p:spPr>
          <a:xfrm>
            <a:off x="-288539" y="121196"/>
            <a:ext cx="9721080" cy="792088"/>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R" altLang="en-US" sz="3400" kern="0" dirty="0">
                <a:solidFill>
                  <a:schemeClr val="bg1"/>
                </a:solidFill>
                <a:latin typeface="+mn-lt"/>
              </a:rPr>
              <a:t>¿Por qué  publicar todas las cuentas del gobierno?</a:t>
            </a:r>
            <a:endParaRPr lang="en-GB" altLang="en-US" sz="3400" kern="0" dirty="0">
              <a:latin typeface="+mn-lt"/>
            </a:endParaRPr>
          </a:p>
        </p:txBody>
      </p:sp>
      <p:pic>
        <p:nvPicPr>
          <p:cNvPr id="7"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057300"/>
            <a:ext cx="9144000" cy="4669732"/>
          </a:xfrm>
          <a:prstGeom prst="rect">
            <a:avLst/>
          </a:prstGeom>
        </p:spPr>
      </p:pic>
    </p:spTree>
    <p:extLst>
      <p:ext uri="{BB962C8B-B14F-4D97-AF65-F5344CB8AC3E}">
        <p14:creationId xmlns:p14="http://schemas.microsoft.com/office/powerpoint/2010/main" val="245229373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ppt_w</p:attrName>
                                        </p:attrNameLst>
                                      </p:cBhvr>
                                      <p:tavLst>
                                        <p:tav tm="0" fmla="#ppt_w*sin(2.5*pi*$)">
                                          <p:val>
                                            <p:fltVal val="0"/>
                                          </p:val>
                                        </p:tav>
                                        <p:tav tm="100000">
                                          <p:val>
                                            <p:fltVal val="1"/>
                                          </p:val>
                                        </p:tav>
                                      </p:tavLst>
                                    </p:anim>
                                    <p:anim calcmode="lin" valueType="num">
                                      <p:cBhvr>
                                        <p:cTn id="9" dur="3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sz="quarter" idx="18"/>
          </p:nvPr>
        </p:nvSpPr>
        <p:spPr>
          <a:xfrm>
            <a:off x="855928" y="4732714"/>
            <a:ext cx="4540250" cy="165013"/>
          </a:xfrm>
        </p:spPr>
        <p:txBody>
          <a:bodyPr/>
          <a:lstStyle/>
          <a:p>
            <a:r>
              <a:rPr lang="es-CO" dirty="0"/>
              <a:t>Fuente: Vicente Montesinos</a:t>
            </a:r>
          </a:p>
        </p:txBody>
      </p:sp>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14</a:t>
            </a:fld>
            <a:endParaRPr lang="es-ES_tradnl" dirty="0"/>
          </a:p>
        </p:txBody>
      </p:sp>
      <p:sp>
        <p:nvSpPr>
          <p:cNvPr id="5" name="Text Box 2"/>
          <p:cNvSpPr txBox="1">
            <a:spLocks noChangeArrowheads="1"/>
          </p:cNvSpPr>
          <p:nvPr/>
        </p:nvSpPr>
        <p:spPr bwMode="auto">
          <a:xfrm>
            <a:off x="762000" y="0"/>
            <a:ext cx="7620000" cy="913199"/>
          </a:xfrm>
          <a:prstGeom prst="rect">
            <a:avLst/>
          </a:prstGeom>
          <a:solidFill>
            <a:srgbClr val="E8EE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ES" altLang="es-CO" sz="2667" b="1" dirty="0">
                <a:solidFill>
                  <a:srgbClr val="000066"/>
                </a:solidFill>
                <a:effectLst>
                  <a:outerShdw blurRad="38100" dist="38100" dir="2700000" algn="tl">
                    <a:srgbClr val="000000"/>
                  </a:outerShdw>
                </a:effectLst>
              </a:rPr>
              <a:t>Transparencia y E.E.E. en la gestión de las entidades públicas</a:t>
            </a:r>
          </a:p>
        </p:txBody>
      </p:sp>
      <p:sp>
        <p:nvSpPr>
          <p:cNvPr id="6" name="Text Box 3"/>
          <p:cNvSpPr txBox="1">
            <a:spLocks noChangeArrowheads="1"/>
          </p:cNvSpPr>
          <p:nvPr/>
        </p:nvSpPr>
        <p:spPr bwMode="auto">
          <a:xfrm>
            <a:off x="3671900" y="957126"/>
            <a:ext cx="18602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Claves para una buena gestión pública</a:t>
            </a:r>
          </a:p>
        </p:txBody>
      </p:sp>
      <p:sp>
        <p:nvSpPr>
          <p:cNvPr id="7" name="Text Box 4"/>
          <p:cNvSpPr txBox="1">
            <a:spLocks noChangeArrowheads="1"/>
          </p:cNvSpPr>
          <p:nvPr/>
        </p:nvSpPr>
        <p:spPr bwMode="auto">
          <a:xfrm>
            <a:off x="1272275" y="1268429"/>
            <a:ext cx="1799559"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2000" b="1" dirty="0"/>
              <a:t>Transparencia</a:t>
            </a:r>
          </a:p>
        </p:txBody>
      </p:sp>
      <p:sp>
        <p:nvSpPr>
          <p:cNvPr id="8" name="Text Box 5"/>
          <p:cNvSpPr txBox="1">
            <a:spLocks noChangeArrowheads="1"/>
          </p:cNvSpPr>
          <p:nvPr/>
        </p:nvSpPr>
        <p:spPr bwMode="auto">
          <a:xfrm>
            <a:off x="6012161" y="988194"/>
            <a:ext cx="1980219" cy="1077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ES" altLang="es-CO" sz="1600" b="1" dirty="0"/>
              <a:t>Eficiencia</a:t>
            </a:r>
          </a:p>
          <a:p>
            <a:pPr algn="ctr">
              <a:spcBef>
                <a:spcPct val="50000"/>
              </a:spcBef>
            </a:pPr>
            <a:r>
              <a:rPr lang="es-ES" altLang="es-CO" sz="1600" b="1" dirty="0"/>
              <a:t>Eficacia</a:t>
            </a:r>
          </a:p>
          <a:p>
            <a:pPr algn="ctr">
              <a:spcBef>
                <a:spcPct val="50000"/>
              </a:spcBef>
            </a:pPr>
            <a:r>
              <a:rPr lang="es-ES" altLang="es-CO" sz="1600" b="1" dirty="0"/>
              <a:t>Efectividad</a:t>
            </a:r>
          </a:p>
        </p:txBody>
      </p:sp>
      <p:sp>
        <p:nvSpPr>
          <p:cNvPr id="9" name="Text Box 6"/>
          <p:cNvSpPr txBox="1">
            <a:spLocks noChangeArrowheads="1"/>
          </p:cNvSpPr>
          <p:nvPr/>
        </p:nvSpPr>
        <p:spPr bwMode="auto">
          <a:xfrm>
            <a:off x="1151620" y="2377447"/>
            <a:ext cx="3034771" cy="227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Consideración de </a:t>
            </a:r>
            <a:r>
              <a:rPr lang="es-ES" altLang="es-CO" sz="1667" b="1" i="1" dirty="0">
                <a:latin typeface="Arial" charset="0"/>
              </a:rPr>
              <a:t>todos los </a:t>
            </a:r>
            <a:r>
              <a:rPr lang="es-ES" altLang="es-CO" sz="1667" b="1" i="1" dirty="0" err="1">
                <a:latin typeface="Arial" charset="0"/>
              </a:rPr>
              <a:t>stakeholders</a:t>
            </a:r>
            <a:r>
              <a:rPr lang="es-ES" altLang="es-CO" sz="1667" b="1" dirty="0">
                <a:latin typeface="Arial" charset="0"/>
              </a:rPr>
              <a:t>: instituciones, ciudadanos, terceros.</a:t>
            </a:r>
          </a:p>
          <a:p>
            <a:pPr algn="just" eaLnBrk="1" hangingPunct="1">
              <a:spcBef>
                <a:spcPct val="50000"/>
              </a:spcBef>
              <a:buFontTx/>
              <a:buChar char="•"/>
            </a:pPr>
            <a:r>
              <a:rPr lang="es-ES" altLang="es-CO" sz="1667" b="1" i="1" dirty="0">
                <a:latin typeface="Arial" charset="0"/>
              </a:rPr>
              <a:t>Información</a:t>
            </a:r>
            <a:r>
              <a:rPr lang="es-ES" altLang="es-CO" sz="1667" b="1" dirty="0">
                <a:latin typeface="Arial" charset="0"/>
              </a:rPr>
              <a:t> completa, clara, oportuna y fácilmente accesible (Internet).</a:t>
            </a:r>
          </a:p>
        </p:txBody>
      </p:sp>
      <p:sp>
        <p:nvSpPr>
          <p:cNvPr id="10" name="Text Box 7"/>
          <p:cNvSpPr txBox="1">
            <a:spLocks noChangeArrowheads="1"/>
          </p:cNvSpPr>
          <p:nvPr/>
        </p:nvSpPr>
        <p:spPr bwMode="auto">
          <a:xfrm>
            <a:off x="4392724" y="2125100"/>
            <a:ext cx="3989275" cy="31709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defRPr sz="2400">
                <a:solidFill>
                  <a:schemeClr val="tx1"/>
                </a:solidFill>
                <a:latin typeface="Times New Roman" pitchFamily="18" charset="0"/>
              </a:defRPr>
            </a:lvl1pPr>
            <a:lvl2pPr marL="914400" indent="-457200" eaLnBrk="0" hangingPunct="0">
              <a:defRPr sz="2400">
                <a:solidFill>
                  <a:schemeClr val="tx1"/>
                </a:solidFill>
                <a:latin typeface="Times New Roman" pitchFamily="18" charset="0"/>
              </a:defRPr>
            </a:lvl2pPr>
            <a:lvl3pPr marL="1371600" indent="-457200" eaLnBrk="0" hangingPunct="0">
              <a:defRPr sz="2400">
                <a:solidFill>
                  <a:schemeClr val="tx1"/>
                </a:solidFill>
                <a:latin typeface="Times New Roman" pitchFamily="18" charset="0"/>
              </a:defRPr>
            </a:lvl3pPr>
            <a:lvl4pPr marL="1828800" indent="-457200" eaLnBrk="0" hangingPunct="0">
              <a:defRPr sz="2400">
                <a:solidFill>
                  <a:schemeClr val="tx1"/>
                </a:solidFill>
                <a:latin typeface="Times New Roman" pitchFamily="18" charset="0"/>
              </a:defRPr>
            </a:lvl4pPr>
            <a:lvl5pPr marL="2286000" indent="-457200" eaLnBrk="0" hangingPunct="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buFontTx/>
              <a:buChar char="•"/>
            </a:pPr>
            <a:r>
              <a:rPr lang="es-ES" altLang="es-CO" sz="1667" b="1" dirty="0">
                <a:latin typeface="Arial" charset="0"/>
              </a:rPr>
              <a:t>Introducción de nuevos conceptos y técnicas, como el </a:t>
            </a:r>
            <a:r>
              <a:rPr lang="es-ES" altLang="es-CO" sz="1667" b="1" i="1" dirty="0">
                <a:latin typeface="Arial" charset="0"/>
              </a:rPr>
              <a:t>benchmarking</a:t>
            </a:r>
            <a:r>
              <a:rPr lang="es-ES" altLang="es-CO" sz="1667" b="1" dirty="0">
                <a:latin typeface="Arial" charset="0"/>
              </a:rPr>
              <a:t> y las </a:t>
            </a:r>
            <a:r>
              <a:rPr lang="es-ES" altLang="es-CO" sz="1667" b="1" i="1" dirty="0">
                <a:latin typeface="Arial" charset="0"/>
              </a:rPr>
              <a:t>buenas prácticas.</a:t>
            </a:r>
          </a:p>
          <a:p>
            <a:pPr algn="just" eaLnBrk="1" hangingPunct="1">
              <a:spcBef>
                <a:spcPct val="50000"/>
              </a:spcBef>
              <a:buFontTx/>
              <a:buChar char="•"/>
            </a:pPr>
            <a:r>
              <a:rPr lang="es-ES" altLang="es-CO" sz="1667" b="1" dirty="0">
                <a:latin typeface="Arial" charset="0"/>
              </a:rPr>
              <a:t>Situar en primer término otros valores diferentes a los mecanismos de mercado, ligados a la </a:t>
            </a:r>
            <a:r>
              <a:rPr lang="es-ES" altLang="es-CO" sz="1667" b="1" i="1" dirty="0">
                <a:latin typeface="Arial" charset="0"/>
              </a:rPr>
              <a:t>calidad.</a:t>
            </a:r>
          </a:p>
          <a:p>
            <a:pPr algn="just" eaLnBrk="1" hangingPunct="1">
              <a:spcBef>
                <a:spcPct val="50000"/>
              </a:spcBef>
              <a:buFontTx/>
              <a:buChar char="•"/>
            </a:pPr>
            <a:r>
              <a:rPr lang="es-ES" altLang="es-CO" sz="1667" b="1" dirty="0">
                <a:latin typeface="Arial" charset="0"/>
              </a:rPr>
              <a:t>Importancia fundamental de la </a:t>
            </a:r>
            <a:r>
              <a:rPr lang="es-ES" altLang="es-CO" sz="1667" b="1" i="1" dirty="0">
                <a:latin typeface="Arial" charset="0"/>
              </a:rPr>
              <a:t>comparación</a:t>
            </a:r>
            <a:r>
              <a:rPr lang="es-ES" altLang="es-CO" sz="1667" b="1" dirty="0">
                <a:latin typeface="Arial" charset="0"/>
              </a:rPr>
              <a:t> de prácticas, políticas y actuaciones</a:t>
            </a:r>
          </a:p>
        </p:txBody>
      </p:sp>
      <p:sp>
        <p:nvSpPr>
          <p:cNvPr id="11" name="AutoShape 9"/>
          <p:cNvSpPr>
            <a:spLocks noChangeArrowheads="1"/>
          </p:cNvSpPr>
          <p:nvPr/>
        </p:nvSpPr>
        <p:spPr bwMode="auto">
          <a:xfrm>
            <a:off x="3251729" y="1306794"/>
            <a:ext cx="420688" cy="350573"/>
          </a:xfrm>
          <a:prstGeom prst="rightArrow">
            <a:avLst>
              <a:gd name="adj1" fmla="val 50000"/>
              <a:gd name="adj2" fmla="val 3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2" name="AutoShape 10"/>
          <p:cNvSpPr>
            <a:spLocks noChangeArrowheads="1"/>
          </p:cNvSpPr>
          <p:nvPr/>
        </p:nvSpPr>
        <p:spPr bwMode="auto">
          <a:xfrm>
            <a:off x="5412094" y="1379554"/>
            <a:ext cx="484188" cy="277813"/>
          </a:xfrm>
          <a:prstGeom prst="leftArrow">
            <a:avLst>
              <a:gd name="adj1" fmla="val 50000"/>
              <a:gd name="adj2" fmla="val 43571"/>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3" name="AutoShape 11"/>
          <p:cNvSpPr>
            <a:spLocks noChangeArrowheads="1"/>
          </p:cNvSpPr>
          <p:nvPr/>
        </p:nvSpPr>
        <p:spPr bwMode="auto">
          <a:xfrm flipV="1">
            <a:off x="8446719" y="757266"/>
            <a:ext cx="445761" cy="3863847"/>
          </a:xfrm>
          <a:prstGeom prst="curvedLeftArrow">
            <a:avLst>
              <a:gd name="adj1" fmla="val 195859"/>
              <a:gd name="adj2" fmla="val 39171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4" name="AutoShape 12"/>
          <p:cNvSpPr>
            <a:spLocks noChangeArrowheads="1"/>
          </p:cNvSpPr>
          <p:nvPr/>
        </p:nvSpPr>
        <p:spPr bwMode="auto">
          <a:xfrm flipV="1">
            <a:off x="791580" y="817273"/>
            <a:ext cx="329406" cy="3480387"/>
          </a:xfrm>
          <a:prstGeom prst="curvedRightArrow">
            <a:avLst>
              <a:gd name="adj1" fmla="val 196305"/>
              <a:gd name="adj2" fmla="val 392611"/>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Tree>
    <p:extLst>
      <p:ext uri="{BB962C8B-B14F-4D97-AF65-F5344CB8AC3E}">
        <p14:creationId xmlns:p14="http://schemas.microsoft.com/office/powerpoint/2010/main" val="4779144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15</a:t>
            </a:fld>
            <a:endParaRPr lang="es-ES_tradnl" dirty="0"/>
          </a:p>
        </p:txBody>
      </p:sp>
      <p:pic>
        <p:nvPicPr>
          <p:cNvPr id="5" name="Imagen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6511" y="1066860"/>
            <a:ext cx="1764143" cy="2158052"/>
          </a:xfrm>
          <a:prstGeom prst="rect">
            <a:avLst/>
          </a:prstGeom>
          <a:effectLst>
            <a:glow rad="139700">
              <a:schemeClr val="accent3">
                <a:satMod val="175000"/>
                <a:alpha val="40000"/>
              </a:schemeClr>
            </a:glow>
          </a:effectLst>
        </p:spPr>
      </p:pic>
      <p:pic>
        <p:nvPicPr>
          <p:cNvPr id="6"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1800" y="217208"/>
            <a:ext cx="5460607" cy="4920546"/>
          </a:xfrm>
          <a:prstGeom prst="rect">
            <a:avLst/>
          </a:prstGeom>
        </p:spPr>
      </p:pic>
      <p:sp>
        <p:nvSpPr>
          <p:cNvPr id="7" name="Flecha doblada 8"/>
          <p:cNvSpPr/>
          <p:nvPr/>
        </p:nvSpPr>
        <p:spPr>
          <a:xfrm rot="16200000">
            <a:off x="1609397" y="3036376"/>
            <a:ext cx="741367" cy="1301148"/>
          </a:xfrm>
          <a:prstGeom prst="bentArrow">
            <a:avLst/>
          </a:prstGeom>
          <a:solidFill>
            <a:schemeClr val="bg1">
              <a:lumMod val="50000"/>
            </a:schemeClr>
          </a:solidFill>
          <a:ln>
            <a:solidFill>
              <a:schemeClr val="tx1"/>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17">
              <a:solidFill>
                <a:schemeClr val="tx1"/>
              </a:solidFill>
            </a:endParaRPr>
          </a:p>
        </p:txBody>
      </p:sp>
    </p:spTree>
    <p:extLst>
      <p:ext uri="{BB962C8B-B14F-4D97-AF65-F5344CB8AC3E}">
        <p14:creationId xmlns:p14="http://schemas.microsoft.com/office/powerpoint/2010/main" val="18490941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16</a:t>
            </a:fld>
            <a:endParaRPr lang="es-ES_tradnl" dirty="0"/>
          </a:p>
        </p:txBody>
      </p:sp>
      <p:pic>
        <p:nvPicPr>
          <p:cNvPr id="3686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1580" y="877280"/>
            <a:ext cx="3300367" cy="4246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accent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28" name="Picture 8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1893" y="95044"/>
            <a:ext cx="4770107" cy="546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79346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17</a:t>
            </a:fld>
            <a:endParaRPr lang="es-ES_tradnl" dirty="0"/>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2330624"/>
            <a:ext cx="9144000" cy="3384376"/>
          </a:xfrm>
          <a:prstGeom prst="rect">
            <a:avLst/>
          </a:prstGeom>
        </p:spPr>
      </p:pic>
      <p:sp>
        <p:nvSpPr>
          <p:cNvPr id="5" name="CuadroTexto 4"/>
          <p:cNvSpPr txBox="1"/>
          <p:nvPr/>
        </p:nvSpPr>
        <p:spPr>
          <a:xfrm>
            <a:off x="762000" y="0"/>
            <a:ext cx="7620000" cy="2208297"/>
          </a:xfrm>
          <a:prstGeom prst="rect">
            <a:avLst/>
          </a:prstGeom>
          <a:noFill/>
        </p:spPr>
        <p:txBody>
          <a:bodyPr wrap="square" rtlCol="0">
            <a:spAutoFit/>
          </a:bodyPr>
          <a:lstStyle/>
          <a:p>
            <a:pPr algn="ctr"/>
            <a:r>
              <a:rPr lang="es-CO" sz="2750" b="1" dirty="0">
                <a:latin typeface="+mn-lt"/>
              </a:rPr>
              <a:t>Estados Contables Consolidados</a:t>
            </a:r>
          </a:p>
          <a:p>
            <a:pPr algn="ctr"/>
            <a:r>
              <a:rPr lang="es-CO" sz="2750" b="1" dirty="0">
                <a:latin typeface="+mn-lt"/>
              </a:rPr>
              <a:t>NIVEL NACIONAL</a:t>
            </a:r>
          </a:p>
          <a:p>
            <a:pPr algn="ctr"/>
            <a:r>
              <a:rPr lang="es-CO" sz="2750" b="1" dirty="0">
                <a:latin typeface="+mn-lt"/>
              </a:rPr>
              <a:t>NIVEL TERRITORIAL</a:t>
            </a:r>
          </a:p>
          <a:p>
            <a:pPr algn="ctr"/>
            <a:r>
              <a:rPr lang="es-CO" sz="2750" b="1" dirty="0">
                <a:latin typeface="+mn-lt"/>
              </a:rPr>
              <a:t>SECTOR PÚBLICO</a:t>
            </a:r>
          </a:p>
          <a:p>
            <a:pPr algn="ctr"/>
            <a:r>
              <a:rPr lang="es-CO" sz="2750" b="1" dirty="0">
                <a:latin typeface="+mn-lt"/>
              </a:rPr>
              <a:t>A 31 de diciembre 2015</a:t>
            </a:r>
          </a:p>
        </p:txBody>
      </p:sp>
    </p:spTree>
    <p:extLst>
      <p:ext uri="{BB962C8B-B14F-4D97-AF65-F5344CB8AC3E}">
        <p14:creationId xmlns:p14="http://schemas.microsoft.com/office/powerpoint/2010/main" val="350130943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solidFill>
              <a:schemeClr val="tx1"/>
            </a:solidFill>
          </a:ln>
        </p:spPr>
      </p:pic>
    </p:spTree>
    <p:extLst>
      <p:ext uri="{BB962C8B-B14F-4D97-AF65-F5344CB8AC3E}">
        <p14:creationId xmlns:p14="http://schemas.microsoft.com/office/powerpoint/2010/main" val="23610872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extLst>
              <a:ext uri="{28A0092B-C50C-407E-A947-70E740481C1C}">
                <a14:useLocalDpi xmlns:a14="http://schemas.microsoft.com/office/drawing/2010/main"/>
              </a:ext>
            </a:extLst>
          </a:blip>
          <a:srcRect/>
          <a:stretch>
            <a:fillRect/>
          </a:stretch>
        </p:blipFill>
        <p:spPr bwMode="auto">
          <a:xfrm>
            <a:off x="35497" y="1"/>
            <a:ext cx="9108504" cy="5665812"/>
          </a:xfrm>
          <a:prstGeom prst="rect">
            <a:avLst/>
          </a:prstGeom>
          <a:noFill/>
          <a:ln>
            <a:solidFill>
              <a:schemeClr val="tx1"/>
            </a:solidFill>
          </a:ln>
        </p:spPr>
      </p:pic>
    </p:spTree>
    <p:extLst>
      <p:ext uri="{BB962C8B-B14F-4D97-AF65-F5344CB8AC3E}">
        <p14:creationId xmlns:p14="http://schemas.microsoft.com/office/powerpoint/2010/main" val="71803837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francisco de paula santan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1843"/>
            <a:ext cx="5436096" cy="2127585"/>
          </a:xfrm>
          <a:prstGeom prst="rect">
            <a:avLst/>
          </a:prstGeom>
          <a:noFill/>
          <a:extLst>
            <a:ext uri="{909E8E84-426E-40DD-AFC4-6F175D3DCCD1}">
              <a14:hiddenFill xmlns:a14="http://schemas.microsoft.com/office/drawing/2010/main">
                <a:solidFill>
                  <a:srgbClr val="FFFFFF"/>
                </a:solidFill>
              </a14:hiddenFill>
            </a:ext>
          </a:extLst>
        </p:spPr>
      </p:pic>
      <p:pic>
        <p:nvPicPr>
          <p:cNvPr id="14" name="9 Imagen"/>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516216" y="81843"/>
            <a:ext cx="1971343" cy="1944216"/>
          </a:xfrm>
          <a:prstGeom prst="rect">
            <a:avLst/>
          </a:prstGeom>
        </p:spPr>
      </p:pic>
      <p:pic>
        <p:nvPicPr>
          <p:cNvPr id="1028" name="Picture 4" descr="https://www.informese.co/cms/wp-content/uploads/2015/12/caso-exito-francisco-paula-santander-1024x76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12590" y="3285613"/>
            <a:ext cx="3331410" cy="242938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20702" y="3285612"/>
            <a:ext cx="3135077" cy="2429388"/>
          </a:xfrm>
          <a:prstGeom prst="rect">
            <a:avLst/>
          </a:prstGeom>
        </p:spPr>
      </p:pic>
      <p:pic>
        <p:nvPicPr>
          <p:cNvPr id="11" name="Imagen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12" y="3285612"/>
            <a:ext cx="2757214" cy="2429388"/>
          </a:xfrm>
          <a:prstGeom prst="rect">
            <a:avLst/>
          </a:prstGeom>
        </p:spPr>
      </p:pic>
      <p:sp>
        <p:nvSpPr>
          <p:cNvPr id="12" name="Título 11"/>
          <p:cNvSpPr>
            <a:spLocks noGrp="1"/>
          </p:cNvSpPr>
          <p:nvPr>
            <p:ph type="ctrTitle"/>
          </p:nvPr>
        </p:nvSpPr>
        <p:spPr>
          <a:xfrm>
            <a:off x="0" y="2305735"/>
            <a:ext cx="9144000" cy="883569"/>
          </a:xfrm>
        </p:spPr>
        <p:txBody>
          <a:bodyPr/>
          <a:lstStyle/>
          <a:p>
            <a:pPr algn="ctr"/>
            <a:r>
              <a:rPr lang="es-CO" sz="2700" dirty="0"/>
              <a:t>LOS RETOS DE LA PROFESIÓN CONTABLE FRENTE A LA CONVERGENCIA A NORMAS INTERNACIONALES EN COLOMBIA</a:t>
            </a:r>
          </a:p>
        </p:txBody>
      </p:sp>
    </p:spTree>
    <p:extLst>
      <p:ext uri="{BB962C8B-B14F-4D97-AF65-F5344CB8AC3E}">
        <p14:creationId xmlns:p14="http://schemas.microsoft.com/office/powerpoint/2010/main" val="414755773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4 Título"/>
          <p:cNvSpPr>
            <a:spLocks noGrp="1"/>
          </p:cNvSpPr>
          <p:nvPr>
            <p:ph type="ctrTitle"/>
          </p:nvPr>
        </p:nvSpPr>
        <p:spPr bwMode="auto">
          <a:xfrm>
            <a:off x="-108520" y="614507"/>
            <a:ext cx="4651417" cy="600067"/>
          </a:xfrm>
          <a:noFill/>
          <a:ln w="9525">
            <a:noFill/>
            <a:miter lim="800000"/>
            <a:headEnd/>
            <a:tailEnd/>
          </a:ln>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noAutofit/>
          </a:bodyPr>
          <a:lstStyle/>
          <a:p>
            <a:pPr algn="ctr"/>
            <a:r>
              <a:rPr lang="es-ES" sz="1667" dirty="0">
                <a:cs typeface="Times New Roman" pitchFamily="18" charset="0"/>
              </a:rPr>
              <a:t>Estrategia de Convergencia de la</a:t>
            </a:r>
            <a:br>
              <a:rPr lang="es-ES" sz="1667" dirty="0">
                <a:cs typeface="Times New Roman" pitchFamily="18" charset="0"/>
              </a:rPr>
            </a:br>
            <a:r>
              <a:rPr lang="es-ES" sz="1667" dirty="0">
                <a:cs typeface="Times New Roman" pitchFamily="18" charset="0"/>
              </a:rPr>
              <a:t>Regulación Contable Pública</a:t>
            </a:r>
            <a:endParaRPr lang="es-ES" altLang="es-ES" sz="1667"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1987" y="2078082"/>
            <a:ext cx="4110457" cy="3899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bwMode="auto">
          <a:xfrm>
            <a:off x="5472100" y="4237653"/>
            <a:ext cx="1980220" cy="245280"/>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667" b="1" dirty="0">
                <a:solidFill>
                  <a:schemeClr val="accent2">
                    <a:lumMod val="50000"/>
                  </a:schemeClr>
                </a:solidFill>
                <a:latin typeface="Times New Roman" pitchFamily="18" charset="0"/>
              </a:rPr>
              <a:t>NICSP</a:t>
            </a:r>
          </a:p>
        </p:txBody>
      </p:sp>
      <p:pic>
        <p:nvPicPr>
          <p:cNvPr id="11"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2013" y="277214"/>
            <a:ext cx="3600400" cy="1920213"/>
          </a:xfrm>
          <a:prstGeom prst="rect">
            <a:avLst/>
          </a:prstGeom>
          <a:ln>
            <a:solidFill>
              <a:schemeClr val="bg1"/>
            </a:solidFill>
          </a:ln>
          <a:effectLst>
            <a:glow rad="139700">
              <a:srgbClr val="809EC2">
                <a:satMod val="175000"/>
                <a:alpha val="40000"/>
              </a:srgbClr>
            </a:glow>
            <a:outerShdw blurRad="50800" dist="38100" algn="l" rotWithShape="0">
              <a:prstClr val="black">
                <a:alpha val="40000"/>
              </a:prstClr>
            </a:outerShdw>
          </a:effectLst>
        </p:spPr>
      </p:pic>
      <p:pic>
        <p:nvPicPr>
          <p:cNvPr id="1028" name="Picture 4" descr="http://www.enciclopediacolombiana.com/enciclopediacolombiana/departamentos/mapa_colombia_jpg.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51654" y="1237320"/>
            <a:ext cx="2640293" cy="378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0492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wipe(left)">
                                      <p:cBhvr>
                                        <p:cTn id="2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a:xfrm>
            <a:off x="866511" y="5467945"/>
            <a:ext cx="1587500" cy="269875"/>
          </a:xfrm>
        </p:spPr>
        <p:txBody>
          <a:bodyPr/>
          <a:lstStyle/>
          <a:p>
            <a:pPr>
              <a:defRPr/>
            </a:pPr>
            <a:r>
              <a:rPr lang="es-ES_tradnl" dirty="0"/>
              <a:t>Fuente: Adaptado de Vicente Montesinos</a:t>
            </a:r>
          </a:p>
        </p:txBody>
      </p:sp>
      <p:sp>
        <p:nvSpPr>
          <p:cNvPr id="5" name="Oval 2"/>
          <p:cNvSpPr>
            <a:spLocks noChangeArrowheads="1"/>
          </p:cNvSpPr>
          <p:nvPr/>
        </p:nvSpPr>
        <p:spPr bwMode="auto">
          <a:xfrm>
            <a:off x="1011267" y="2374573"/>
            <a:ext cx="1460500" cy="1143000"/>
          </a:xfrm>
          <a:prstGeom prst="ellipse">
            <a:avLst/>
          </a:prstGeom>
          <a:noFill/>
          <a:ln w="38100">
            <a:solidFill>
              <a:schemeClr val="tx1"/>
            </a:solidFill>
            <a:round/>
            <a:headEnd/>
            <a:tailEnd/>
          </a:ln>
          <a:effectLst/>
          <a:extLst>
            <a:ext uri="{909E8E84-426E-40DD-AFC4-6F175D3DCCD1}">
              <a14:hiddenFill xmlns:a14="http://schemas.microsoft.com/office/drawing/2010/main">
                <a:solidFill>
                  <a:srgbClr val="66FFCC"/>
                </a:solidFill>
              </a14:hiddenFill>
            </a:ext>
            <a:ext uri="{AF507438-7753-43E0-B8FC-AC1667EBCBE1}">
              <a14:hiddenEffects xmlns:a14="http://schemas.microsoft.com/office/drawing/2010/main">
                <a:effectLst>
                  <a:outerShdw dist="53882" dir="13500000" algn="ctr" rotWithShape="0">
                    <a:srgbClr val="808080"/>
                  </a:outerShdw>
                </a:effectLst>
              </a14:hiddenEffects>
            </a:ext>
          </a:extLst>
        </p:spPr>
        <p:txBody>
          <a:bodyPr wrap="none" anchor="ctr"/>
          <a:lstStyle/>
          <a:p>
            <a:endParaRPr lang="es-CO" sz="1917"/>
          </a:p>
        </p:txBody>
      </p:sp>
      <p:sp>
        <p:nvSpPr>
          <p:cNvPr id="6" name="Text Box 3"/>
          <p:cNvSpPr txBox="1">
            <a:spLocks noChangeArrowheads="1"/>
          </p:cNvSpPr>
          <p:nvPr/>
        </p:nvSpPr>
        <p:spPr bwMode="auto">
          <a:xfrm>
            <a:off x="1014760" y="2557467"/>
            <a:ext cx="1397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Mercados Financieros Globales</a:t>
            </a:r>
          </a:p>
        </p:txBody>
      </p:sp>
      <p:sp>
        <p:nvSpPr>
          <p:cNvPr id="7" name="Oval 6"/>
          <p:cNvSpPr>
            <a:spLocks noChangeArrowheads="1"/>
          </p:cNvSpPr>
          <p:nvPr/>
        </p:nvSpPr>
        <p:spPr bwMode="auto">
          <a:xfrm>
            <a:off x="1271633" y="757267"/>
            <a:ext cx="2284367" cy="1097814"/>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CCCCFF"/>
                    </a:gs>
                    <a:gs pos="100000">
                      <a:srgbClr val="B1EEF1"/>
                    </a:gs>
                  </a:gsLst>
                  <a:lin ang="18900000" scaled="1"/>
                </a:gradFill>
              </a14:hiddenFill>
            </a:ext>
          </a:extLst>
        </p:spPr>
        <p:txBody>
          <a:bodyPr wrap="none" anchor="ctr"/>
          <a:lstStyle/>
          <a:p>
            <a:endParaRPr lang="es-CO" sz="1917"/>
          </a:p>
        </p:txBody>
      </p:sp>
      <p:sp>
        <p:nvSpPr>
          <p:cNvPr id="8" name="Text Box 7"/>
          <p:cNvSpPr txBox="1">
            <a:spLocks noChangeArrowheads="1"/>
          </p:cNvSpPr>
          <p:nvPr/>
        </p:nvSpPr>
        <p:spPr bwMode="auto">
          <a:xfrm>
            <a:off x="1451239" y="734522"/>
            <a:ext cx="2045169" cy="111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Normas Internacionales de Información  Financiera</a:t>
            </a:r>
          </a:p>
        </p:txBody>
      </p:sp>
      <p:sp>
        <p:nvSpPr>
          <p:cNvPr id="9" name="Oval 8"/>
          <p:cNvSpPr>
            <a:spLocks noChangeArrowheads="1"/>
          </p:cNvSpPr>
          <p:nvPr/>
        </p:nvSpPr>
        <p:spPr bwMode="auto">
          <a:xfrm>
            <a:off x="855927" y="3800760"/>
            <a:ext cx="2425692" cy="1457006"/>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0" name="Text Box 9"/>
          <p:cNvSpPr txBox="1">
            <a:spLocks noChangeArrowheads="1"/>
          </p:cNvSpPr>
          <p:nvPr/>
        </p:nvSpPr>
        <p:spPr bwMode="auto">
          <a:xfrm>
            <a:off x="902353" y="4028199"/>
            <a:ext cx="23495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negocios”</a:t>
            </a:r>
          </a:p>
        </p:txBody>
      </p:sp>
      <p:sp>
        <p:nvSpPr>
          <p:cNvPr id="11" name="Oval 10"/>
          <p:cNvSpPr>
            <a:spLocks noChangeArrowheads="1"/>
          </p:cNvSpPr>
          <p:nvPr/>
        </p:nvSpPr>
        <p:spPr bwMode="auto">
          <a:xfrm>
            <a:off x="5396177" y="3800760"/>
            <a:ext cx="2836229" cy="1397000"/>
          </a:xfrm>
          <a:prstGeom prst="ellipse">
            <a:avLst/>
          </a:prstGeom>
          <a:noFill/>
          <a:ln w="38100">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5E9EFF"/>
                    </a:gs>
                    <a:gs pos="39999">
                      <a:srgbClr val="85C2FF"/>
                    </a:gs>
                    <a:gs pos="70000">
                      <a:srgbClr val="C4D6EB"/>
                    </a:gs>
                    <a:gs pos="100000">
                      <a:srgbClr val="FFEBFA"/>
                    </a:gs>
                  </a:gsLst>
                  <a:lin ang="5400000" scaled="1"/>
                </a:gradFill>
              </a14:hiddenFill>
            </a:ext>
          </a:extLst>
        </p:spPr>
        <p:txBody>
          <a:bodyPr wrap="none" anchor="ctr"/>
          <a:lstStyle/>
          <a:p>
            <a:endParaRPr lang="es-CO" sz="1917"/>
          </a:p>
        </p:txBody>
      </p:sp>
      <p:sp>
        <p:nvSpPr>
          <p:cNvPr id="12" name="Text Box 11"/>
          <p:cNvSpPr txBox="1">
            <a:spLocks noChangeArrowheads="1"/>
          </p:cNvSpPr>
          <p:nvPr/>
        </p:nvSpPr>
        <p:spPr bwMode="auto">
          <a:xfrm>
            <a:off x="5532107" y="3877614"/>
            <a:ext cx="254661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2000" b="1" dirty="0">
                <a:latin typeface="Times New Roman" pitchFamily="18" charset="0"/>
              </a:rPr>
              <a:t>La Contabilidad Pública, debe ser el </a:t>
            </a:r>
            <a:r>
              <a:rPr lang="es-ES" altLang="es-CO" sz="2000" b="1" i="1" dirty="0">
                <a:solidFill>
                  <a:srgbClr val="000066"/>
                </a:solidFill>
                <a:effectLst>
                  <a:outerShdw blurRad="38100" dist="38100" dir="2700000" algn="tl">
                    <a:srgbClr val="C0C0C0"/>
                  </a:outerShdw>
                </a:effectLst>
                <a:latin typeface="Times New Roman" pitchFamily="18" charset="0"/>
              </a:rPr>
              <a:t>“lenguaje común de los gobiernos”</a:t>
            </a:r>
            <a:endParaRPr lang="es-ES" altLang="es-CO" sz="2000" i="1" dirty="0">
              <a:solidFill>
                <a:srgbClr val="000066"/>
              </a:solidFill>
              <a:effectLst>
                <a:outerShdw blurRad="38100" dist="38100" dir="2700000" algn="tl">
                  <a:srgbClr val="C0C0C0"/>
                </a:outerShdw>
              </a:effectLst>
              <a:latin typeface="Times New Roman" pitchFamily="18" charset="0"/>
            </a:endParaRPr>
          </a:p>
        </p:txBody>
      </p:sp>
      <p:sp>
        <p:nvSpPr>
          <p:cNvPr id="13" name="Text Box 12"/>
          <p:cNvSpPr txBox="1">
            <a:spLocks noChangeArrowheads="1"/>
          </p:cNvSpPr>
          <p:nvPr/>
        </p:nvSpPr>
        <p:spPr bwMode="auto">
          <a:xfrm>
            <a:off x="5143501" y="775581"/>
            <a:ext cx="2235729"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Normas Internacionales de Contabilidad Pública</a:t>
            </a:r>
            <a:endParaRPr lang="es-ES" altLang="es-CO" sz="2667" dirty="0">
              <a:latin typeface="Times New Roman" pitchFamily="18" charset="0"/>
            </a:endParaRPr>
          </a:p>
        </p:txBody>
      </p:sp>
      <p:sp>
        <p:nvSpPr>
          <p:cNvPr id="14" name="Oval 13"/>
          <p:cNvSpPr>
            <a:spLocks noChangeArrowheads="1"/>
          </p:cNvSpPr>
          <p:nvPr/>
        </p:nvSpPr>
        <p:spPr bwMode="auto">
          <a:xfrm>
            <a:off x="4294167" y="2317440"/>
            <a:ext cx="17780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5" name="Text Box 14"/>
          <p:cNvSpPr txBox="1">
            <a:spLocks noChangeArrowheads="1"/>
          </p:cNvSpPr>
          <p:nvPr/>
        </p:nvSpPr>
        <p:spPr bwMode="auto">
          <a:xfrm>
            <a:off x="4361160" y="2363081"/>
            <a:ext cx="16510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s-ES" altLang="es-CO" sz="1667" b="1" dirty="0">
                <a:latin typeface="Times New Roman" pitchFamily="18" charset="0"/>
              </a:rPr>
              <a:t>Organismos Financieros Globales </a:t>
            </a:r>
            <a:endParaRPr lang="es-ES" altLang="es-CO" sz="2667" dirty="0">
              <a:latin typeface="Times New Roman" pitchFamily="18" charset="0"/>
            </a:endParaRPr>
          </a:p>
        </p:txBody>
      </p:sp>
      <p:sp>
        <p:nvSpPr>
          <p:cNvPr id="16" name="Oval 15"/>
          <p:cNvSpPr>
            <a:spLocks noChangeArrowheads="1"/>
          </p:cNvSpPr>
          <p:nvPr/>
        </p:nvSpPr>
        <p:spPr bwMode="auto">
          <a:xfrm>
            <a:off x="6637920" y="2426581"/>
            <a:ext cx="1714500" cy="101600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53882" dir="13500000" algn="ctr" rotWithShape="0">
                    <a:schemeClr val="bg2"/>
                  </a:outerShdw>
                </a:effectLst>
              </a14:hiddenEffects>
            </a:ext>
          </a:extLst>
        </p:spPr>
        <p:txBody>
          <a:bodyPr wrap="none" anchor="ctr"/>
          <a:lstStyle/>
          <a:p>
            <a:endParaRPr lang="es-CO" sz="1917"/>
          </a:p>
        </p:txBody>
      </p:sp>
      <p:sp>
        <p:nvSpPr>
          <p:cNvPr id="17" name="Text Box 16"/>
          <p:cNvSpPr txBox="1">
            <a:spLocks noChangeArrowheads="1"/>
          </p:cNvSpPr>
          <p:nvPr/>
        </p:nvSpPr>
        <p:spPr bwMode="auto">
          <a:xfrm>
            <a:off x="6612227" y="2491168"/>
            <a:ext cx="1714500" cy="86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s-ES" altLang="es-CO" sz="1667" b="1" dirty="0">
                <a:latin typeface="Times New Roman" pitchFamily="18" charset="0"/>
              </a:rPr>
              <a:t>Entidades de Gobierno y Sector Público</a:t>
            </a:r>
            <a:endParaRPr lang="es-ES" altLang="es-CO" sz="2667" dirty="0">
              <a:latin typeface="Times New Roman" pitchFamily="18" charset="0"/>
            </a:endParaRPr>
          </a:p>
        </p:txBody>
      </p:sp>
      <p:sp>
        <p:nvSpPr>
          <p:cNvPr id="18" name="Line 17"/>
          <p:cNvSpPr>
            <a:spLocks noChangeShapeType="1"/>
          </p:cNvSpPr>
          <p:nvPr/>
        </p:nvSpPr>
        <p:spPr bwMode="auto">
          <a:xfrm flipV="1">
            <a:off x="1332178" y="1614310"/>
            <a:ext cx="119063" cy="812271"/>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19" name="Line 18"/>
          <p:cNvSpPr>
            <a:spLocks noChangeShapeType="1"/>
          </p:cNvSpPr>
          <p:nvPr/>
        </p:nvSpPr>
        <p:spPr bwMode="auto">
          <a:xfrm>
            <a:off x="2730500" y="1897393"/>
            <a:ext cx="0" cy="1968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nchor="ctr"/>
          <a:lstStyle/>
          <a:p>
            <a:endParaRPr lang="es-CO" sz="1917"/>
          </a:p>
        </p:txBody>
      </p:sp>
      <p:sp>
        <p:nvSpPr>
          <p:cNvPr id="20" name="Line 20"/>
          <p:cNvSpPr>
            <a:spLocks noChangeShapeType="1"/>
          </p:cNvSpPr>
          <p:nvPr/>
        </p:nvSpPr>
        <p:spPr bwMode="auto">
          <a:xfrm flipH="1" flipV="1">
            <a:off x="7152287" y="1601081"/>
            <a:ext cx="342883" cy="7620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1" name="Line 21"/>
          <p:cNvSpPr>
            <a:spLocks noChangeShapeType="1"/>
          </p:cNvSpPr>
          <p:nvPr/>
        </p:nvSpPr>
        <p:spPr bwMode="auto">
          <a:xfrm>
            <a:off x="6252187" y="1791581"/>
            <a:ext cx="16537" cy="202602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2" name="Line 22"/>
          <p:cNvSpPr>
            <a:spLocks noChangeShapeType="1"/>
          </p:cNvSpPr>
          <p:nvPr/>
        </p:nvSpPr>
        <p:spPr bwMode="auto">
          <a:xfrm>
            <a:off x="3612349" y="1343113"/>
            <a:ext cx="155971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3" name="Line 23"/>
          <p:cNvSpPr>
            <a:spLocks noChangeShapeType="1"/>
          </p:cNvSpPr>
          <p:nvPr/>
        </p:nvSpPr>
        <p:spPr bwMode="auto">
          <a:xfrm>
            <a:off x="3322650" y="4477680"/>
            <a:ext cx="1969430" cy="0"/>
          </a:xfrm>
          <a:prstGeom prst="line">
            <a:avLst/>
          </a:prstGeom>
          <a:noFill/>
          <a:ln w="38100">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1917"/>
          </a:p>
        </p:txBody>
      </p:sp>
      <p:sp>
        <p:nvSpPr>
          <p:cNvPr id="24" name="Text Box 24"/>
          <p:cNvSpPr txBox="1">
            <a:spLocks noChangeArrowheads="1"/>
          </p:cNvSpPr>
          <p:nvPr/>
        </p:nvSpPr>
        <p:spPr bwMode="auto">
          <a:xfrm>
            <a:off x="5651500" y="97193"/>
            <a:ext cx="1260740"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NICSP</a:t>
            </a:r>
          </a:p>
        </p:txBody>
      </p:sp>
      <p:sp>
        <p:nvSpPr>
          <p:cNvPr id="25" name="Text Box 25"/>
          <p:cNvSpPr txBox="1">
            <a:spLocks noChangeArrowheads="1"/>
          </p:cNvSpPr>
          <p:nvPr/>
        </p:nvSpPr>
        <p:spPr bwMode="auto">
          <a:xfrm>
            <a:off x="1631157" y="97193"/>
            <a:ext cx="1561042" cy="502766"/>
          </a:xfrm>
          <a:prstGeom prst="rect">
            <a:avLst/>
          </a:prstGeom>
          <a:solidFill>
            <a:srgbClr val="E8F8A6"/>
          </a:solidFill>
          <a:ln w="9525">
            <a:solidFill>
              <a:schemeClr val="tx1"/>
            </a:solidFill>
            <a:miter lim="800000"/>
            <a:headEnd/>
            <a:tailEnd/>
          </a:ln>
          <a:effectLst>
            <a:glow rad="63500">
              <a:schemeClr val="accent6">
                <a:satMod val="175000"/>
                <a:alpha val="40000"/>
              </a:schemeClr>
            </a:glow>
            <a:outerShdw dist="35921" dir="2700000" algn="ctr" rotWithShape="0">
              <a:schemeClr val="bg2"/>
            </a:outerShdw>
          </a:effectLst>
        </p:spPr>
        <p:txBody>
          <a:bodyPr>
            <a:spAutoFit/>
          </a:bodyPr>
          <a:lstStyle/>
          <a:p>
            <a:pPr algn="ctr">
              <a:spcBef>
                <a:spcPct val="50000"/>
              </a:spcBef>
            </a:pPr>
            <a:r>
              <a:rPr lang="es-ES" altLang="es-CO" sz="2667" b="1" dirty="0"/>
              <a:t>NIC/NIIF</a:t>
            </a:r>
          </a:p>
        </p:txBody>
      </p:sp>
      <p:sp>
        <p:nvSpPr>
          <p:cNvPr id="26" name="Text Box 26"/>
          <p:cNvSpPr txBox="1">
            <a:spLocks noChangeArrowheads="1"/>
          </p:cNvSpPr>
          <p:nvPr/>
        </p:nvSpPr>
        <p:spPr bwMode="auto">
          <a:xfrm>
            <a:off x="3401632" y="4673038"/>
            <a:ext cx="1890448" cy="707886"/>
          </a:xfrm>
          <a:prstGeom prst="rect">
            <a:avLst/>
          </a:prstGeom>
          <a:solidFill>
            <a:schemeClr val="accent2">
              <a:lumMod val="40000"/>
              <a:lumOff val="60000"/>
            </a:schemeClr>
          </a:solidFill>
          <a:ln>
            <a:solidFill>
              <a:schemeClr val="tx2"/>
            </a:solidFill>
          </a:ln>
          <a:effectLst>
            <a:glow rad="63500">
              <a:schemeClr val="accent6">
                <a:satMod val="175000"/>
                <a:alpha val="40000"/>
              </a:schemeClr>
            </a:glow>
          </a:effectLst>
        </p:spPr>
        <p:txBody>
          <a:bodyPr>
            <a:spAutoFit/>
          </a:bodyPr>
          <a:lstStyle/>
          <a:p>
            <a:pPr algn="ctr">
              <a:spcBef>
                <a:spcPct val="50000"/>
              </a:spcBef>
            </a:pPr>
            <a:r>
              <a:rPr lang="es-ES" altLang="es-CO" sz="2000" b="1" i="1" dirty="0">
                <a:effectLst>
                  <a:outerShdw blurRad="38100" dist="38100" dir="2700000" algn="tl">
                    <a:srgbClr val="FFFFFF"/>
                  </a:outerShdw>
                </a:effectLst>
              </a:rPr>
              <a:t>PROCESO DE CONVERGENCIA</a:t>
            </a:r>
          </a:p>
        </p:txBody>
      </p:sp>
      <p:sp>
        <p:nvSpPr>
          <p:cNvPr id="27" name="Oval 5"/>
          <p:cNvSpPr>
            <a:spLocks noChangeArrowheads="1"/>
          </p:cNvSpPr>
          <p:nvPr/>
        </p:nvSpPr>
        <p:spPr bwMode="auto">
          <a:xfrm>
            <a:off x="5143500" y="757267"/>
            <a:ext cx="2222500" cy="1016000"/>
          </a:xfrm>
          <a:prstGeom prst="ellipse">
            <a:avLst/>
          </a:prstGeom>
          <a:noFill/>
          <a:ln w="28575">
            <a:solidFill>
              <a:schemeClr val="tx1"/>
            </a:solidFill>
            <a:round/>
            <a:headEnd/>
            <a:tailEnd/>
          </a:ln>
          <a:effectLst>
            <a:glow rad="635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0">
                  <a:gsLst>
                    <a:gs pos="0">
                      <a:srgbClr val="B1EEF1"/>
                    </a:gs>
                    <a:gs pos="100000">
                      <a:srgbClr val="FFFFFF"/>
                    </a:gs>
                  </a:gsLst>
                  <a:lin ang="5400000" scaled="1"/>
                </a:gradFill>
              </a14:hiddenFill>
            </a:ext>
          </a:extLst>
        </p:spPr>
        <p:txBody>
          <a:bodyPr wrap="none" anchor="ctr"/>
          <a:lstStyle/>
          <a:p>
            <a:endParaRPr lang="es-CO" sz="1917"/>
          </a:p>
        </p:txBody>
      </p:sp>
      <p:sp>
        <p:nvSpPr>
          <p:cNvPr id="28" name="Line 20"/>
          <p:cNvSpPr>
            <a:spLocks noChangeShapeType="1"/>
          </p:cNvSpPr>
          <p:nvPr/>
        </p:nvSpPr>
        <p:spPr bwMode="auto">
          <a:xfrm flipV="1">
            <a:off x="5052053" y="1657367"/>
            <a:ext cx="420357" cy="59795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O" sz="1917"/>
          </a:p>
        </p:txBody>
      </p:sp>
      <p:sp>
        <p:nvSpPr>
          <p:cNvPr id="29" name="28 Rectángulo"/>
          <p:cNvSpPr/>
          <p:nvPr/>
        </p:nvSpPr>
        <p:spPr>
          <a:xfrm>
            <a:off x="5472100" y="1705517"/>
            <a:ext cx="642355" cy="387350"/>
          </a:xfrm>
          <a:prstGeom prst="rect">
            <a:avLst/>
          </a:prstGeom>
        </p:spPr>
        <p:txBody>
          <a:bodyPr wrap="none">
            <a:spAutoFit/>
          </a:bodyPr>
          <a:lstStyle/>
          <a:p>
            <a:r>
              <a:rPr lang="es-CO" sz="1917" b="1" i="1" dirty="0"/>
              <a:t>IFAC</a:t>
            </a:r>
          </a:p>
        </p:txBody>
      </p:sp>
      <p:sp>
        <p:nvSpPr>
          <p:cNvPr id="30" name="29 Rectángulo"/>
          <p:cNvSpPr/>
          <p:nvPr/>
        </p:nvSpPr>
        <p:spPr>
          <a:xfrm>
            <a:off x="1391647" y="1825530"/>
            <a:ext cx="1329210" cy="387350"/>
          </a:xfrm>
          <a:prstGeom prst="rect">
            <a:avLst/>
          </a:prstGeom>
        </p:spPr>
        <p:txBody>
          <a:bodyPr wrap="none">
            <a:spAutoFit/>
          </a:bodyPr>
          <a:lstStyle/>
          <a:p>
            <a:r>
              <a:rPr lang="es-CO" sz="1917" b="1" i="1" dirty="0"/>
              <a:t>IASC - IASB</a:t>
            </a:r>
          </a:p>
        </p:txBody>
      </p:sp>
    </p:spTree>
    <p:extLst>
      <p:ext uri="{BB962C8B-B14F-4D97-AF65-F5344CB8AC3E}">
        <p14:creationId xmlns:p14="http://schemas.microsoft.com/office/powerpoint/2010/main" val="207883637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a:xfrm>
            <a:off x="125413" y="5388240"/>
            <a:ext cx="1905000" cy="231093"/>
          </a:xfrm>
        </p:spPr>
        <p:txBody>
          <a:bodyPr/>
          <a:lstStyle/>
          <a:p>
            <a:pPr>
              <a:defRPr/>
            </a:pPr>
            <a:fld id="{25F2CEDC-C121-4A35-A220-69FF99A1891C}" type="slidenum">
              <a:rPr lang="es-ES_tradnl" smtClean="0"/>
              <a:pPr>
                <a:defRPr/>
              </a:pPr>
              <a:t>22</a:t>
            </a:fld>
            <a:endParaRPr lang="es-ES_tradnl" dirty="0"/>
          </a:p>
        </p:txBody>
      </p:sp>
      <p:pic>
        <p:nvPicPr>
          <p:cNvPr id="1028" name="Picture 4" descr="http://historiaybiografias.com/archivos_varios2/babe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
            <a:ext cx="5649064"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ttps://abelial.files.wordpress.com/2013/04/torre-de-babel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49064" y="-1"/>
            <a:ext cx="3507799" cy="270159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esultado de imagen para torre de babe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701588"/>
            <a:ext cx="2845239" cy="301341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ángulo 4"/>
          <p:cNvSpPr/>
          <p:nvPr/>
        </p:nvSpPr>
        <p:spPr bwMode="auto">
          <a:xfrm>
            <a:off x="2845239" y="2701591"/>
            <a:ext cx="6295122" cy="3013410"/>
          </a:xfrm>
          <a:prstGeom prst="rect">
            <a:avLst/>
          </a:prstGeom>
          <a:solidFill>
            <a:srgbClr val="00B05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r>
              <a:rPr lang="es-CO" sz="1500" b="1" i="1" dirty="0"/>
              <a:t>Significativa edificación mencionada en el judeocristiano, construida por los hombres en tiempos inmemoriales y que fehacientemente se lo puede identificar con el histórico zigurat de la antigua ciudad de Babilonia. Este edificio, en cuya cúspide estaba la </a:t>
            </a:r>
            <a:r>
              <a:rPr lang="es-CO" sz="1500" b="1" i="1" u="sng" dirty="0" err="1">
                <a:hlinkClick r:id="rId5" tooltip="Esagila"/>
              </a:rPr>
              <a:t>Esagila</a:t>
            </a:r>
            <a:r>
              <a:rPr lang="es-CO" sz="1500" b="1" i="1" dirty="0"/>
              <a:t> -templo dedicado a </a:t>
            </a:r>
            <a:r>
              <a:rPr lang="es-CO" sz="1500" b="1" i="1" u="sng" dirty="0" err="1">
                <a:hlinkClick r:id="rId6" tooltip="Marduk"/>
              </a:rPr>
              <a:t>Marduk</a:t>
            </a:r>
            <a:r>
              <a:rPr lang="es-CO" sz="1500" b="1" i="1" dirty="0"/>
              <a:t>-, originalmente tenía siete pisos de altura y más de 91 metros, pero pocos de sus restos permanecen en la actualidad.</a:t>
            </a:r>
          </a:p>
          <a:p>
            <a:r>
              <a:rPr lang="es-CO" sz="1500" b="1" i="1" dirty="0"/>
              <a:t>La Torre de Babel no solo es una edificación clave en la tradición judeocristiana y mencionada en el antiguo Testamento, sino también pertenece al ideario universal y su historia ha trascendido generaciones. Pero la leyenda de la torre reposa sobre una realidad, pues existía en efecto en Babilonia una construcción de varios pisos y de origen desconocido, que era ya restaurada en tiempos de </a:t>
            </a:r>
            <a:r>
              <a:rPr lang="es-CO" sz="1500" b="1" i="1" dirty="0" err="1"/>
              <a:t>Nabopolasar</a:t>
            </a:r>
            <a:r>
              <a:rPr lang="es-CO" sz="1500" b="1" i="1" dirty="0"/>
              <a:t> (625-605 AC), fundador de la dinastía caldea.</a:t>
            </a:r>
          </a:p>
        </p:txBody>
      </p:sp>
    </p:spTree>
    <p:extLst>
      <p:ext uri="{BB962C8B-B14F-4D97-AF65-F5344CB8AC3E}">
        <p14:creationId xmlns:p14="http://schemas.microsoft.com/office/powerpoint/2010/main" val="250587901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2"/>
                                        </p:tgtEl>
                                        <p:attrNameLst>
                                          <p:attrName>style.visibility</p:attrName>
                                        </p:attrNameLst>
                                      </p:cBhvr>
                                      <p:to>
                                        <p:strVal val="visible"/>
                                      </p:to>
                                    </p:set>
                                    <p:animEffect transition="in" filter="fade">
                                      <p:cBhvr>
                                        <p:cTn id="12" dur="1000"/>
                                        <p:tgtEl>
                                          <p:spTgt spid="1032"/>
                                        </p:tgtEl>
                                      </p:cBhvr>
                                    </p:animEffect>
                                    <p:anim calcmode="lin" valueType="num">
                                      <p:cBhvr>
                                        <p:cTn id="13" dur="1000" fill="hold"/>
                                        <p:tgtEl>
                                          <p:spTgt spid="1032"/>
                                        </p:tgtEl>
                                        <p:attrNameLst>
                                          <p:attrName>ppt_x</p:attrName>
                                        </p:attrNameLst>
                                      </p:cBhvr>
                                      <p:tavLst>
                                        <p:tav tm="0">
                                          <p:val>
                                            <p:strVal val="#ppt_x"/>
                                          </p:val>
                                        </p:tav>
                                        <p:tav tm="100000">
                                          <p:val>
                                            <p:strVal val="#ppt_x"/>
                                          </p:val>
                                        </p:tav>
                                      </p:tavLst>
                                    </p:anim>
                                    <p:anim calcmode="lin" valueType="num">
                                      <p:cBhvr>
                                        <p:cTn id="14"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anim calcmode="lin" valueType="num">
                                      <p:cBhvr additive="base">
                                        <p:cTn id="19" dur="500" fill="hold"/>
                                        <p:tgtEl>
                                          <p:spTgt spid="1036"/>
                                        </p:tgtEl>
                                        <p:attrNameLst>
                                          <p:attrName>ppt_x</p:attrName>
                                        </p:attrNameLst>
                                      </p:cBhvr>
                                      <p:tavLst>
                                        <p:tav tm="0">
                                          <p:val>
                                            <p:strVal val="#ppt_x"/>
                                          </p:val>
                                        </p:tav>
                                        <p:tav tm="100000">
                                          <p:val>
                                            <p:strVal val="#ppt_x"/>
                                          </p:val>
                                        </p:tav>
                                      </p:tavLst>
                                    </p:anim>
                                    <p:anim calcmode="lin" valueType="num">
                                      <p:cBhvr additive="base">
                                        <p:cTn id="20"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269"/>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kern="0" dirty="0">
                <a:effectLst>
                  <a:outerShdw blurRad="38100" dist="38100" dir="2700000" algn="tl">
                    <a:srgbClr val="000000">
                      <a:alpha val="43137"/>
                    </a:srgbClr>
                  </a:outerShdw>
                </a:effectLst>
              </a:rPr>
              <a:t>Política de Regulación Contable Pública</a:t>
            </a:r>
          </a:p>
        </p:txBody>
      </p:sp>
      <p:graphicFrame>
        <p:nvGraphicFramePr>
          <p:cNvPr id="4" name="3 Diagrama"/>
          <p:cNvGraphicFramePr/>
          <p:nvPr>
            <p:extLst>
              <p:ext uri="{D42A27DB-BD31-4B8C-83A1-F6EECF244321}">
                <p14:modId xmlns:p14="http://schemas.microsoft.com/office/powerpoint/2010/main" val="3005302263"/>
              </p:ext>
            </p:extLst>
          </p:nvPr>
        </p:nvGraphicFramePr>
        <p:xfrm>
          <a:off x="222573" y="1057300"/>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311809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ctrTitle"/>
          </p:nvPr>
        </p:nvSpPr>
        <p:spPr>
          <a:xfrm>
            <a:off x="887181" y="-22820"/>
            <a:ext cx="7404861" cy="1020113"/>
          </a:xfrm>
        </p:spPr>
        <p:txBody>
          <a:bodyPr/>
          <a:lstStyle/>
          <a:p>
            <a:pPr algn="ctr"/>
            <a:r>
              <a:rPr lang="es-ES" sz="3333" dirty="0">
                <a:effectLst>
                  <a:outerShdw blurRad="38100" dist="38100" dir="2700000" algn="tl">
                    <a:srgbClr val="000000"/>
                  </a:outerShdw>
                </a:effectLst>
                <a:latin typeface="Calibri" pitchFamily="34" charset="0"/>
                <a:cs typeface="Arial" charset="0"/>
              </a:rPr>
              <a:t>MODELOS DE CONTABILIDAD</a:t>
            </a:r>
            <a:br>
              <a:rPr lang="es-ES" sz="3333" dirty="0">
                <a:effectLst>
                  <a:outerShdw blurRad="38100" dist="38100" dir="2700000" algn="tl">
                    <a:srgbClr val="000000"/>
                  </a:outerShdw>
                </a:effectLst>
                <a:latin typeface="Calibri" pitchFamily="34" charset="0"/>
                <a:cs typeface="Arial" charset="0"/>
              </a:rPr>
            </a:br>
            <a:r>
              <a:rPr lang="es-ES" sz="3333" dirty="0">
                <a:effectLst>
                  <a:outerShdw blurRad="38100" dist="38100" dir="2700000" algn="tl">
                    <a:srgbClr val="000000"/>
                  </a:outerShdw>
                </a:effectLst>
                <a:latin typeface="Calibri" pitchFamily="34" charset="0"/>
                <a:cs typeface="Arial" charset="0"/>
              </a:rPr>
              <a:t> - CONVERGENCIA -</a:t>
            </a:r>
            <a:br>
              <a:rPr lang="es-ES" sz="3333" dirty="0">
                <a:effectLst>
                  <a:outerShdw blurRad="38100" dist="38100" dir="2700000" algn="tl">
                    <a:srgbClr val="000000"/>
                  </a:outerShdw>
                </a:effectLst>
                <a:latin typeface="Calibri" pitchFamily="34" charset="0"/>
                <a:cs typeface="Arial" charset="0"/>
              </a:rPr>
            </a:br>
            <a:endParaRPr lang="es-CO" sz="3333" dirty="0"/>
          </a:p>
        </p:txBody>
      </p:sp>
      <p:graphicFrame>
        <p:nvGraphicFramePr>
          <p:cNvPr id="18" name="17 Marcador de SmartArt"/>
          <p:cNvGraphicFramePr>
            <a:graphicFrameLocks noGrp="1"/>
          </p:cNvGraphicFramePr>
          <p:nvPr>
            <p:ph type="dgm" sz="quarter" idx="13"/>
            <p:extLst>
              <p:ext uri="{D42A27DB-BD31-4B8C-83A1-F6EECF244321}">
                <p14:modId xmlns:p14="http://schemas.microsoft.com/office/powerpoint/2010/main" val="1536638184"/>
              </p:ext>
            </p:extLst>
          </p:nvPr>
        </p:nvGraphicFramePr>
        <p:xfrm>
          <a:off x="791581" y="1068150"/>
          <a:ext cx="7528449" cy="4540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18 CuadroTexto"/>
          <p:cNvSpPr txBox="1"/>
          <p:nvPr/>
        </p:nvSpPr>
        <p:spPr>
          <a:xfrm>
            <a:off x="791580" y="2781426"/>
            <a:ext cx="1920213" cy="784830"/>
          </a:xfrm>
          <a:prstGeom prst="rect">
            <a:avLst/>
          </a:prstGeom>
          <a:noFill/>
        </p:spPr>
        <p:txBody>
          <a:bodyPr wrap="square" rtlCol="0">
            <a:spAutoFit/>
          </a:bodyPr>
          <a:lstStyle/>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5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500" dirty="0">
              <a:solidFill>
                <a:schemeClr val="accent6">
                  <a:lumMod val="75000"/>
                </a:schemeClr>
              </a:solidFill>
            </a:endParaRPr>
          </a:p>
        </p:txBody>
      </p:sp>
      <p:sp>
        <p:nvSpPr>
          <p:cNvPr id="20"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 / 13</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598 / 14</a:t>
            </a:r>
          </a:p>
        </p:txBody>
      </p:sp>
      <p:sp>
        <p:nvSpPr>
          <p:cNvPr id="21"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14</a:t>
            </a:r>
          </a:p>
        </p:txBody>
      </p:sp>
      <p:sp>
        <p:nvSpPr>
          <p:cNvPr id="22" name="_s1030"/>
          <p:cNvSpPr>
            <a:spLocks noChangeArrowheads="1"/>
          </p:cNvSpPr>
          <p:nvPr/>
        </p:nvSpPr>
        <p:spPr bwMode="auto">
          <a:xfrm>
            <a:off x="7213702" y="4112937"/>
            <a:ext cx="1289398" cy="84009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 533 / 15</a:t>
            </a:r>
          </a:p>
        </p:txBody>
      </p:sp>
      <p:cxnSp>
        <p:nvCxnSpPr>
          <p:cNvPr id="23" name="Conector recto 3"/>
          <p:cNvCxnSpPr/>
          <p:nvPr/>
        </p:nvCxnSpPr>
        <p:spPr>
          <a:xfrm>
            <a:off x="6776310" y="1777380"/>
            <a:ext cx="191513"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4" name="Conector recto 17"/>
          <p:cNvCxnSpPr/>
          <p:nvPr/>
        </p:nvCxnSpPr>
        <p:spPr>
          <a:xfrm>
            <a:off x="6912260" y="3217540"/>
            <a:ext cx="301442"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25" name="Conector recto 18"/>
          <p:cNvCxnSpPr/>
          <p:nvPr/>
        </p:nvCxnSpPr>
        <p:spPr>
          <a:xfrm flipV="1">
            <a:off x="6776310" y="4585692"/>
            <a:ext cx="437392" cy="132015"/>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32" name="Conector recto 17"/>
          <p:cNvCxnSpPr/>
          <p:nvPr/>
        </p:nvCxnSpPr>
        <p:spPr>
          <a:xfrm flipV="1">
            <a:off x="2735627" y="3338274"/>
            <a:ext cx="480053" cy="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41" name="Conector recto 17"/>
          <p:cNvCxnSpPr/>
          <p:nvPr/>
        </p:nvCxnSpPr>
        <p:spPr>
          <a:xfrm flipV="1">
            <a:off x="2312872" y="1777381"/>
            <a:ext cx="938982" cy="822689"/>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53" name="Conector recto 17"/>
          <p:cNvCxnSpPr/>
          <p:nvPr/>
        </p:nvCxnSpPr>
        <p:spPr>
          <a:xfrm>
            <a:off x="2531773" y="4057634"/>
            <a:ext cx="720080"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0489439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arcador de número de diapositiva 4"/>
          <p:cNvSpPr>
            <a:spLocks noGrp="1"/>
          </p:cNvSpPr>
          <p:nvPr>
            <p:ph type="sldNum" sz="quarter" idx="15"/>
          </p:nvPr>
        </p:nvSpPr>
        <p:spPr>
          <a:xfrm>
            <a:off x="35496" y="5518054"/>
            <a:ext cx="1905000" cy="219766"/>
          </a:xfrm>
        </p:spPr>
        <p:txBody>
          <a:bodyPr/>
          <a:lstStyle/>
          <a:p>
            <a:pPr>
              <a:defRPr/>
            </a:pPr>
            <a:fld id="{8A025F99-1DAF-4D1C-906F-3757E7DA4970}" type="slidenum">
              <a:rPr lang="es-ES_tradnl" smtClean="0"/>
              <a:pPr>
                <a:defRPr/>
              </a:pPr>
              <a:t>25</a:t>
            </a:fld>
            <a:endParaRPr lang="es-ES_tradnl" dirty="0"/>
          </a:p>
        </p:txBody>
      </p:sp>
      <p:sp>
        <p:nvSpPr>
          <p:cNvPr id="31" name="18 CuadroTexto"/>
          <p:cNvSpPr txBox="1"/>
          <p:nvPr/>
        </p:nvSpPr>
        <p:spPr>
          <a:xfrm>
            <a:off x="35496" y="193204"/>
            <a:ext cx="9001000" cy="686342"/>
          </a:xfrm>
          <a:prstGeom prst="rect">
            <a:avLst/>
          </a:prstGeom>
          <a:gradFill>
            <a:gsLst>
              <a:gs pos="0">
                <a:schemeClr val="bg1"/>
              </a:gs>
              <a:gs pos="50000">
                <a:srgbClr val="B4DE86"/>
              </a:gs>
              <a:gs pos="100000">
                <a:srgbClr val="76B531"/>
              </a:gs>
            </a:gsLst>
            <a:lin ang="5400000" scaled="0"/>
          </a:gradFill>
          <a:ln w="19050">
            <a:solidFill>
              <a:schemeClr val="tx1"/>
            </a:solidFill>
            <a:prstDash val="solid"/>
          </a:ln>
          <a:effectLst>
            <a:glow rad="63500">
              <a:schemeClr val="accent6">
                <a:satMod val="175000"/>
                <a:alpha val="40000"/>
              </a:schemeClr>
            </a:glow>
          </a:effectLst>
        </p:spPr>
        <p:txBody>
          <a:bodyPr wrap="square">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fontAlgn="ctr">
              <a:defRPr/>
            </a:pPr>
            <a:endParaRPr lang="es-ES" sz="500" b="1" dirty="0">
              <a:solidFill>
                <a:srgbClr val="000000"/>
              </a:solidFill>
            </a:endParaRPr>
          </a:p>
          <a:p>
            <a:pPr algn="ctr" fontAlgn="ctr">
              <a:defRPr/>
            </a:pPr>
            <a:r>
              <a:rPr lang="es-ES" sz="2800" b="1" dirty="0">
                <a:solidFill>
                  <a:srgbClr val="000000"/>
                </a:solidFill>
                <a:latin typeface="Calibri" pitchFamily="34" charset="0"/>
              </a:rPr>
              <a:t>RÉGIMEN DE CONTABILIDAD PÚBLICA - RCP</a:t>
            </a:r>
          </a:p>
        </p:txBody>
      </p:sp>
      <p:sp>
        <p:nvSpPr>
          <p:cNvPr id="33" name="_s1030"/>
          <p:cNvSpPr>
            <a:spLocks noChangeArrowheads="1"/>
          </p:cNvSpPr>
          <p:nvPr/>
        </p:nvSpPr>
        <p:spPr bwMode="auto">
          <a:xfrm>
            <a:off x="291753" y="1897670"/>
            <a:ext cx="1648743" cy="344623"/>
          </a:xfrm>
          <a:prstGeom prst="roundRect">
            <a:avLst>
              <a:gd name="adj" fmla="val 16667"/>
            </a:avLst>
          </a:prstGeom>
          <a:gradFill rotWithShape="0">
            <a:gsLst>
              <a:gs pos="0">
                <a:srgbClr val="A6A6A6"/>
              </a:gs>
              <a:gs pos="50000">
                <a:srgbClr val="FFFFFF"/>
              </a:gs>
              <a:gs pos="100000">
                <a:srgbClr val="D9D9D9"/>
              </a:gs>
            </a:gsLst>
            <a:path path="rect">
              <a:fillToRect l="100000" t="100000"/>
            </a:path>
          </a:gradFill>
          <a:ln w="12700" algn="ctr">
            <a:solidFill>
              <a:schemeClr val="tx1"/>
            </a:solidFill>
            <a:round/>
            <a:headEnd/>
            <a:tailEnd/>
          </a:ln>
          <a:effectLst>
            <a:glow rad="63500">
              <a:schemeClr val="accent6">
                <a:satMod val="175000"/>
                <a:alpha val="40000"/>
              </a:schemeClr>
            </a:glow>
          </a:effec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CO" b="1" dirty="0">
                <a:solidFill>
                  <a:srgbClr val="4E75A3"/>
                </a:solidFill>
              </a:rPr>
              <a:t>NICSP</a:t>
            </a:r>
          </a:p>
        </p:txBody>
      </p:sp>
      <p:sp>
        <p:nvSpPr>
          <p:cNvPr id="34" name="20 CuadroTexto"/>
          <p:cNvSpPr txBox="1">
            <a:spLocks noChangeArrowheads="1"/>
          </p:cNvSpPr>
          <p:nvPr/>
        </p:nvSpPr>
        <p:spPr bwMode="auto">
          <a:xfrm>
            <a:off x="7826" y="2629114"/>
            <a:ext cx="2325430" cy="588426"/>
          </a:xfrm>
          <a:prstGeom prst="rect">
            <a:avLst/>
          </a:prstGeom>
          <a:ln>
            <a:solidFill>
              <a:schemeClr val="tx1"/>
            </a:solidFill>
            <a:headEnd/>
            <a:tailEnd/>
          </a:ln>
          <a:effectLst>
            <a:glow rad="635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2000" b="1" dirty="0"/>
              <a:t>Entidades </a:t>
            </a:r>
          </a:p>
          <a:p>
            <a:pPr algn="ctr" fontAlgn="ctr">
              <a:spcBef>
                <a:spcPct val="0"/>
              </a:spcBef>
              <a:buFontTx/>
              <a:buNone/>
            </a:pPr>
            <a:r>
              <a:rPr lang="es-ES" altLang="es-CO" sz="2000" b="1" dirty="0"/>
              <a:t>Gobierno General</a:t>
            </a:r>
          </a:p>
        </p:txBody>
      </p:sp>
      <p:sp>
        <p:nvSpPr>
          <p:cNvPr id="35" name="20 CuadroTexto"/>
          <p:cNvSpPr txBox="1">
            <a:spLocks noChangeArrowheads="1"/>
          </p:cNvSpPr>
          <p:nvPr/>
        </p:nvSpPr>
        <p:spPr bwMode="auto">
          <a:xfrm>
            <a:off x="4985941" y="2569468"/>
            <a:ext cx="1987550" cy="266089"/>
          </a:xfrm>
          <a:prstGeom prst="rect">
            <a:avLst/>
          </a:prstGeom>
          <a:gradFill rotWithShape="0">
            <a:gsLst>
              <a:gs pos="0">
                <a:srgbClr val="FFFFFF"/>
              </a:gs>
              <a:gs pos="50000">
                <a:srgbClr val="FFFFFF"/>
              </a:gs>
              <a:gs pos="100000">
                <a:srgbClr val="F7B009"/>
              </a:gs>
            </a:gsLst>
            <a:lin ang="0"/>
          </a:gradFill>
          <a:ln w="19050">
            <a:solidFill>
              <a:schemeClr val="tx1"/>
            </a:solidFill>
            <a:miter lim="800000"/>
            <a:headEnd/>
            <a:tailEnd/>
          </a:ln>
          <a:effectLst>
            <a:glow rad="63500">
              <a:schemeClr val="accent4">
                <a:satMod val="175000"/>
                <a:alpha val="40000"/>
              </a:schemeClr>
            </a:glow>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ctr">
              <a:spcBef>
                <a:spcPct val="0"/>
              </a:spcBef>
              <a:buFontTx/>
              <a:buNone/>
            </a:pPr>
            <a:r>
              <a:rPr lang="es-ES" altLang="es-CO" sz="1800" b="1" dirty="0"/>
              <a:t>Empresas Públicas</a:t>
            </a:r>
          </a:p>
        </p:txBody>
      </p:sp>
      <p:sp>
        <p:nvSpPr>
          <p:cNvPr id="36" name="_s1030"/>
          <p:cNvSpPr>
            <a:spLocks noChangeArrowheads="1"/>
          </p:cNvSpPr>
          <p:nvPr/>
        </p:nvSpPr>
        <p:spPr bwMode="auto">
          <a:xfrm>
            <a:off x="2268139" y="3361557"/>
            <a:ext cx="3167957" cy="720080"/>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600"/>
              </a:lnSpc>
              <a:defRPr/>
            </a:pPr>
            <a:r>
              <a:rPr lang="es-ES" sz="1800" b="1" dirty="0">
                <a:solidFill>
                  <a:srgbClr val="C00000"/>
                </a:solidFill>
                <a:latin typeface="Calibri" pitchFamily="34" charset="0"/>
                <a:cs typeface="Arial" charset="0"/>
              </a:rPr>
              <a:t>Que cotizan en el mercado  de</a:t>
            </a:r>
          </a:p>
          <a:p>
            <a:pPr algn="ctr">
              <a:lnSpc>
                <a:spcPts val="1600"/>
              </a:lnSpc>
              <a:defRPr/>
            </a:pPr>
            <a:r>
              <a:rPr lang="es-ES" sz="1800" b="1" dirty="0">
                <a:solidFill>
                  <a:srgbClr val="C00000"/>
                </a:solidFill>
                <a:latin typeface="Calibri" pitchFamily="34" charset="0"/>
                <a:cs typeface="Arial" charset="0"/>
              </a:rPr>
              <a:t> valores o captan o administran </a:t>
            </a:r>
          </a:p>
          <a:p>
            <a:pPr algn="ctr">
              <a:lnSpc>
                <a:spcPts val="1600"/>
              </a:lnSpc>
              <a:defRPr/>
            </a:pPr>
            <a:r>
              <a:rPr lang="es-ES" sz="1800" b="1" dirty="0">
                <a:solidFill>
                  <a:srgbClr val="C00000"/>
                </a:solidFill>
                <a:latin typeface="Calibri" pitchFamily="34" charset="0"/>
                <a:cs typeface="Arial" charset="0"/>
              </a:rPr>
              <a:t>ahorro del público</a:t>
            </a:r>
          </a:p>
        </p:txBody>
      </p:sp>
      <p:sp>
        <p:nvSpPr>
          <p:cNvPr id="37" name="_s1030"/>
          <p:cNvSpPr>
            <a:spLocks noChangeArrowheads="1"/>
          </p:cNvSpPr>
          <p:nvPr/>
        </p:nvSpPr>
        <p:spPr bwMode="auto">
          <a:xfrm>
            <a:off x="5849540" y="3269687"/>
            <a:ext cx="3186955" cy="708127"/>
          </a:xfrm>
          <a:prstGeom prst="roundRect">
            <a:avLst>
              <a:gd name="adj" fmla="val 16667"/>
            </a:avLst>
          </a:prstGeom>
          <a:ln>
            <a:solidFill>
              <a:schemeClr val="tx1"/>
            </a:solidFill>
            <a:headEnd/>
            <a:tailEnd/>
          </a:ln>
          <a:effectLst>
            <a:glow rad="63500">
              <a:schemeClr val="accent4">
                <a:satMod val="175000"/>
                <a:alpha val="40000"/>
              </a:schemeClr>
            </a:glow>
          </a:effectLst>
        </p:spPr>
        <p:style>
          <a:lnRef idx="2">
            <a:schemeClr val="accent1"/>
          </a:lnRef>
          <a:fillRef idx="1">
            <a:schemeClr val="lt1"/>
          </a:fillRef>
          <a:effectRef idx="0">
            <a:schemeClr val="accent1"/>
          </a:effectRef>
          <a:fontRef idx="minor">
            <a:schemeClr val="dk1"/>
          </a:fontRef>
        </p:style>
        <p:txBody>
          <a:bodyPr wrap="none" anchor="ctr"/>
          <a:lstStyle/>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endParaRPr lang="es-ES" sz="1800" b="1" dirty="0">
              <a:solidFill>
                <a:srgbClr val="C00000"/>
              </a:solidFill>
              <a:latin typeface="Calibri" pitchFamily="34" charset="0"/>
              <a:cs typeface="Arial" charset="0"/>
            </a:endParaRPr>
          </a:p>
          <a:p>
            <a:pPr algn="ctr">
              <a:lnSpc>
                <a:spcPts val="1800"/>
              </a:lnSpc>
              <a:defRPr/>
            </a:pPr>
            <a:r>
              <a:rPr lang="es-ES" sz="1800" b="1" dirty="0">
                <a:solidFill>
                  <a:srgbClr val="C00000"/>
                </a:solidFill>
                <a:latin typeface="Calibri" pitchFamily="34" charset="0"/>
                <a:cs typeface="Arial" charset="0"/>
              </a:rPr>
              <a:t>Que no cotizan en el mercado</a:t>
            </a:r>
          </a:p>
          <a:p>
            <a:pPr algn="ctr">
              <a:lnSpc>
                <a:spcPts val="1800"/>
              </a:lnSpc>
              <a:defRPr/>
            </a:pPr>
            <a:r>
              <a:rPr lang="es-ES" sz="1800" b="1" dirty="0">
                <a:solidFill>
                  <a:srgbClr val="C00000"/>
                </a:solidFill>
                <a:latin typeface="Calibri" pitchFamily="34" charset="0"/>
                <a:cs typeface="Arial" charset="0"/>
              </a:rPr>
              <a:t> de valores y que  no captan  ni</a:t>
            </a:r>
          </a:p>
          <a:p>
            <a:pPr algn="ctr">
              <a:lnSpc>
                <a:spcPts val="1800"/>
              </a:lnSpc>
              <a:defRPr/>
            </a:pPr>
            <a:r>
              <a:rPr lang="es-ES" sz="1800" b="1" dirty="0">
                <a:solidFill>
                  <a:srgbClr val="C00000"/>
                </a:solidFill>
                <a:latin typeface="Calibri" pitchFamily="34" charset="0"/>
                <a:cs typeface="Arial" charset="0"/>
              </a:rPr>
              <a:t> administran ahorro del público</a:t>
            </a: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a:p>
            <a:pPr algn="ctr">
              <a:lnSpc>
                <a:spcPts val="1800"/>
              </a:lnSpc>
              <a:defRPr/>
            </a:pPr>
            <a:endParaRPr lang="es-ES" sz="2000" b="1" dirty="0">
              <a:solidFill>
                <a:srgbClr val="4E75A3"/>
              </a:solidFill>
              <a:latin typeface="Calibri" pitchFamily="34" charset="0"/>
              <a:cs typeface="Arial" charset="0"/>
            </a:endParaRPr>
          </a:p>
        </p:txBody>
      </p:sp>
      <p:sp>
        <p:nvSpPr>
          <p:cNvPr id="38" name="10 CuadroTexto"/>
          <p:cNvSpPr txBox="1">
            <a:spLocks noChangeArrowheads="1"/>
          </p:cNvSpPr>
          <p:nvPr/>
        </p:nvSpPr>
        <p:spPr bwMode="auto">
          <a:xfrm>
            <a:off x="2333256" y="4618791"/>
            <a:ext cx="2958824" cy="830997"/>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600" b="1" dirty="0">
                <a:solidFill>
                  <a:srgbClr val="000000"/>
                </a:solidFill>
              </a:rPr>
              <a:t>Resolución (CGN) 743 / 2013, modificada por Res.  598 /2014 , 509/2015,576/2015,662/2015</a:t>
            </a:r>
          </a:p>
        </p:txBody>
      </p:sp>
      <p:sp>
        <p:nvSpPr>
          <p:cNvPr id="39" name="_s1030"/>
          <p:cNvSpPr>
            <a:spLocks noChangeArrowheads="1"/>
          </p:cNvSpPr>
          <p:nvPr/>
        </p:nvSpPr>
        <p:spPr bwMode="auto">
          <a:xfrm>
            <a:off x="1763689" y="1064692"/>
            <a:ext cx="3760416" cy="3425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6">
                <a:satMod val="175000"/>
                <a:alpha val="40000"/>
              </a:schemeClr>
            </a:glow>
          </a:effectLst>
        </p:spPr>
        <p:txBody>
          <a:bodyPr wrap="none" anchor="ctr"/>
          <a:lstStyle/>
          <a:p>
            <a:pPr algn="ctr">
              <a:defRPr/>
            </a:pPr>
            <a:r>
              <a:rPr lang="es-CO" sz="3600" b="1" dirty="0">
                <a:solidFill>
                  <a:srgbClr val="4E75A3"/>
                </a:solidFill>
                <a:latin typeface="Calibri" pitchFamily="34" charset="0"/>
                <a:cs typeface="Arial" charset="0"/>
              </a:rPr>
              <a:t>Alineado con </a:t>
            </a:r>
            <a:endParaRPr lang="es-ES" sz="3600" b="1" dirty="0">
              <a:solidFill>
                <a:srgbClr val="4E75A3"/>
              </a:solidFill>
              <a:latin typeface="Calibri" pitchFamily="34" charset="0"/>
              <a:cs typeface="Arial" charset="0"/>
            </a:endParaRPr>
          </a:p>
        </p:txBody>
      </p:sp>
      <p:sp>
        <p:nvSpPr>
          <p:cNvPr id="41" name="_s1030"/>
          <p:cNvSpPr>
            <a:spLocks noChangeArrowheads="1"/>
          </p:cNvSpPr>
          <p:nvPr/>
        </p:nvSpPr>
        <p:spPr bwMode="auto">
          <a:xfrm>
            <a:off x="5148064" y="1852317"/>
            <a:ext cx="2016224" cy="38997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63500">
              <a:schemeClr val="accent4">
                <a:satMod val="175000"/>
                <a:alpha val="40000"/>
              </a:schemeClr>
            </a:glow>
          </a:effectLst>
        </p:spPr>
        <p:txBody>
          <a:bodyPr wrap="none" anchor="ctr"/>
          <a:lstStyle/>
          <a:p>
            <a:pPr algn="ctr">
              <a:defRPr/>
            </a:pPr>
            <a:r>
              <a:rPr lang="es-ES" sz="3200" b="1" dirty="0">
                <a:solidFill>
                  <a:srgbClr val="4E75A3"/>
                </a:solidFill>
                <a:cs typeface="Arial" charset="0"/>
              </a:rPr>
              <a:t>NIC / NIIF</a:t>
            </a:r>
          </a:p>
        </p:txBody>
      </p:sp>
      <p:sp>
        <p:nvSpPr>
          <p:cNvPr id="42" name="Line 27"/>
          <p:cNvSpPr>
            <a:spLocks noChangeShapeType="1"/>
          </p:cNvSpPr>
          <p:nvPr/>
        </p:nvSpPr>
        <p:spPr bwMode="auto">
          <a:xfrm>
            <a:off x="4120754" y="936930"/>
            <a:ext cx="0" cy="48362"/>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sz="2800" dirty="0"/>
          </a:p>
        </p:txBody>
      </p:sp>
      <p:cxnSp>
        <p:nvCxnSpPr>
          <p:cNvPr id="43" name="AutoShape 28"/>
          <p:cNvCxnSpPr>
            <a:cxnSpLocks noChangeShapeType="1"/>
            <a:stCxn id="39" idx="2"/>
            <a:endCxn id="33" idx="0"/>
          </p:cNvCxnSpPr>
          <p:nvPr/>
        </p:nvCxnSpPr>
        <p:spPr bwMode="auto">
          <a:xfrm rot="5400000">
            <a:off x="2134810" y="388583"/>
            <a:ext cx="490402" cy="2527772"/>
          </a:xfrm>
          <a:prstGeom prst="bentConnector3">
            <a:avLst>
              <a:gd name="adj1" fmla="val 50000"/>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AutoShape 29"/>
          <p:cNvCxnSpPr>
            <a:cxnSpLocks noChangeShapeType="1"/>
          </p:cNvCxnSpPr>
          <p:nvPr/>
        </p:nvCxnSpPr>
        <p:spPr bwMode="auto">
          <a:xfrm rot="16200000" flipH="1">
            <a:off x="4677512" y="383726"/>
            <a:ext cx="445049" cy="2512279"/>
          </a:xfrm>
          <a:prstGeom prst="bentConnector3">
            <a:avLst>
              <a:gd name="adj1" fmla="val 51902"/>
            </a:avLst>
          </a:prstGeom>
          <a:noFill/>
          <a:ln w="25400">
            <a:solidFill>
              <a:srgbClr val="008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10 CuadroTexto"/>
          <p:cNvSpPr txBox="1">
            <a:spLocks noChangeArrowheads="1"/>
          </p:cNvSpPr>
          <p:nvPr/>
        </p:nvSpPr>
        <p:spPr bwMode="auto">
          <a:xfrm>
            <a:off x="6446390" y="4257304"/>
            <a:ext cx="2014042" cy="738664"/>
          </a:xfrm>
          <a:prstGeom prst="rect">
            <a:avLst/>
          </a:prstGeom>
          <a:ln>
            <a:solidFill>
              <a:schemeClr val="tx1"/>
            </a:solidFill>
            <a:headEnd/>
            <a:tailEnd/>
          </a:ln>
          <a:effectLst>
            <a:glow rad="63500">
              <a:schemeClr val="accent4">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anchor="ctr" anchorCtr="1">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Wingdings" panose="05000000000000000000" pitchFamily="2" charset="2"/>
              <a:buNone/>
            </a:pPr>
            <a:r>
              <a:rPr lang="es-AR" altLang="es-CO" sz="1400" b="1" dirty="0">
                <a:solidFill>
                  <a:srgbClr val="000000"/>
                </a:solidFill>
              </a:rPr>
              <a:t>Resolución (CGN) 414 de 2014, modificada Res. 663/2015</a:t>
            </a:r>
          </a:p>
        </p:txBody>
      </p:sp>
      <p:sp>
        <p:nvSpPr>
          <p:cNvPr id="46" name="10 CuadroTexto"/>
          <p:cNvSpPr txBox="1">
            <a:spLocks noChangeArrowheads="1"/>
          </p:cNvSpPr>
          <p:nvPr/>
        </p:nvSpPr>
        <p:spPr bwMode="auto">
          <a:xfrm>
            <a:off x="121050" y="3627397"/>
            <a:ext cx="1990148" cy="707886"/>
          </a:xfrm>
          <a:prstGeom prst="rect">
            <a:avLst/>
          </a:prstGeom>
          <a:gradFill rotWithShape="0">
            <a:gsLst>
              <a:gs pos="0">
                <a:schemeClr val="bg1">
                  <a:lumMod val="75000"/>
                </a:schemeClr>
              </a:gs>
              <a:gs pos="14000">
                <a:srgbClr val="FFFFFF"/>
              </a:gs>
              <a:gs pos="50000">
                <a:srgbClr val="FFFFFF"/>
              </a:gs>
              <a:gs pos="100000">
                <a:schemeClr val="bg1"/>
              </a:gs>
            </a:gsLst>
            <a:lin ang="5400000"/>
          </a:gradFill>
          <a:ln w="6350" algn="ctr">
            <a:solidFill>
              <a:schemeClr val="tx1"/>
            </a:solidFill>
            <a:miter lim="800000"/>
            <a:headEnd/>
            <a:tailEnd/>
          </a:ln>
          <a:effectLst>
            <a:glow rad="63500">
              <a:schemeClr val="accent6">
                <a:satMod val="175000"/>
                <a:alpha val="40000"/>
              </a:schemeClr>
            </a:glow>
          </a:effectLst>
        </p:spPr>
        <p:txBody>
          <a:bodyPr wrap="square" anchor="ctr" anchorCtr="1">
            <a:spAutoFit/>
          </a:bodyPr>
          <a:lstStyle>
            <a:lvl1pPr>
              <a:defRPr sz="2200">
                <a:solidFill>
                  <a:schemeClr val="tx1"/>
                </a:solidFill>
                <a:latin typeface="Century Gothic" pitchFamily="34" charset="0"/>
                <a:cs typeface="Arial" charset="0"/>
              </a:defRPr>
            </a:lvl1pPr>
            <a:lvl2pPr marL="742950" indent="-285750">
              <a:defRPr sz="2200">
                <a:solidFill>
                  <a:schemeClr val="tx1"/>
                </a:solidFill>
                <a:latin typeface="Century Gothic" pitchFamily="34" charset="0"/>
                <a:cs typeface="Arial" charset="0"/>
              </a:defRPr>
            </a:lvl2pPr>
            <a:lvl3pPr marL="1143000" indent="-228600">
              <a:defRPr sz="2200">
                <a:solidFill>
                  <a:schemeClr val="tx1"/>
                </a:solidFill>
                <a:latin typeface="Century Gothic" pitchFamily="34" charset="0"/>
                <a:cs typeface="Arial" charset="0"/>
              </a:defRPr>
            </a:lvl3pPr>
            <a:lvl4pPr marL="1600200" indent="-228600">
              <a:defRPr sz="2200">
                <a:solidFill>
                  <a:schemeClr val="tx1"/>
                </a:solidFill>
                <a:latin typeface="Century Gothic" pitchFamily="34" charset="0"/>
                <a:cs typeface="Arial" charset="0"/>
              </a:defRPr>
            </a:lvl4pPr>
            <a:lvl5pPr marL="2057400" indent="-228600">
              <a:defRPr sz="2200">
                <a:solidFill>
                  <a:schemeClr val="tx1"/>
                </a:solidFill>
                <a:latin typeface="Century Gothic" pitchFamily="34" charset="0"/>
                <a:cs typeface="Arial" charset="0"/>
              </a:defRPr>
            </a:lvl5pPr>
            <a:lvl6pPr marL="2514600" indent="-228600" fontAlgn="base">
              <a:spcBef>
                <a:spcPct val="0"/>
              </a:spcBef>
              <a:spcAft>
                <a:spcPct val="0"/>
              </a:spcAft>
              <a:defRPr sz="2200">
                <a:solidFill>
                  <a:schemeClr val="tx1"/>
                </a:solidFill>
                <a:latin typeface="Century Gothic" pitchFamily="34" charset="0"/>
                <a:cs typeface="Arial" charset="0"/>
              </a:defRPr>
            </a:lvl6pPr>
            <a:lvl7pPr marL="2971800" indent="-228600" fontAlgn="base">
              <a:spcBef>
                <a:spcPct val="0"/>
              </a:spcBef>
              <a:spcAft>
                <a:spcPct val="0"/>
              </a:spcAft>
              <a:defRPr sz="2200">
                <a:solidFill>
                  <a:schemeClr val="tx1"/>
                </a:solidFill>
                <a:latin typeface="Century Gothic" pitchFamily="34" charset="0"/>
                <a:cs typeface="Arial" charset="0"/>
              </a:defRPr>
            </a:lvl7pPr>
            <a:lvl8pPr marL="3429000" indent="-228600" fontAlgn="base">
              <a:spcBef>
                <a:spcPct val="0"/>
              </a:spcBef>
              <a:spcAft>
                <a:spcPct val="0"/>
              </a:spcAft>
              <a:defRPr sz="2200">
                <a:solidFill>
                  <a:schemeClr val="tx1"/>
                </a:solidFill>
                <a:latin typeface="Century Gothic" pitchFamily="34" charset="0"/>
                <a:cs typeface="Arial" charset="0"/>
              </a:defRPr>
            </a:lvl8pPr>
            <a:lvl9pPr marL="3886200" indent="-228600" fontAlgn="base">
              <a:spcBef>
                <a:spcPct val="0"/>
              </a:spcBef>
              <a:spcAft>
                <a:spcPct val="0"/>
              </a:spcAft>
              <a:defRPr sz="2200">
                <a:solidFill>
                  <a:schemeClr val="tx1"/>
                </a:solidFill>
                <a:latin typeface="Century Gothic" pitchFamily="34" charset="0"/>
                <a:cs typeface="Arial" charset="0"/>
              </a:defRPr>
            </a:lvl9pPr>
          </a:lstStyle>
          <a:p>
            <a:pPr algn="ctr">
              <a:buFont typeface="Wingdings" pitchFamily="2" charset="2"/>
              <a:buNone/>
              <a:defRPr/>
            </a:pPr>
            <a:r>
              <a:rPr lang="es-AR" sz="2000" b="1" dirty="0">
                <a:solidFill>
                  <a:srgbClr val="000000"/>
                </a:solidFill>
                <a:latin typeface="Calibri" pitchFamily="34" charset="0"/>
              </a:rPr>
              <a:t>Resolución 533  e Inst. 002 /15</a:t>
            </a:r>
          </a:p>
        </p:txBody>
      </p:sp>
      <p:sp>
        <p:nvSpPr>
          <p:cNvPr id="47" name="Flecha abajo 21"/>
          <p:cNvSpPr/>
          <p:nvPr/>
        </p:nvSpPr>
        <p:spPr>
          <a:xfrm>
            <a:off x="998190" y="3308152"/>
            <a:ext cx="287337" cy="21986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1" name="Flecha abajo 25"/>
          <p:cNvSpPr/>
          <p:nvPr/>
        </p:nvSpPr>
        <p:spPr>
          <a:xfrm>
            <a:off x="3617987" y="4287824"/>
            <a:ext cx="288925" cy="194046"/>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2" name="Flecha abajo 26"/>
          <p:cNvSpPr/>
          <p:nvPr/>
        </p:nvSpPr>
        <p:spPr>
          <a:xfrm>
            <a:off x="7236296" y="4063369"/>
            <a:ext cx="287337" cy="162283"/>
          </a:xfrm>
          <a:prstGeom prst="downArrow">
            <a:avLst/>
          </a:prstGeom>
          <a:ln>
            <a:solidFill>
              <a:schemeClr val="tx1"/>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3" name="Flecha abajo 27"/>
          <p:cNvSpPr/>
          <p:nvPr/>
        </p:nvSpPr>
        <p:spPr>
          <a:xfrm>
            <a:off x="5849541" y="2362737"/>
            <a:ext cx="287338" cy="158361"/>
          </a:xfrm>
          <a:prstGeom prst="downArrow">
            <a:avLst/>
          </a:prstGeom>
          <a:solidFill>
            <a:schemeClr val="bg1">
              <a:lumMod val="75000"/>
            </a:schemeClr>
          </a:solidFill>
          <a:ln>
            <a:solidFill>
              <a:schemeClr val="tx1"/>
            </a:solidFill>
          </a:ln>
          <a:effectLst>
            <a:glow rad="63500">
              <a:schemeClr val="accent4">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4" name="Flecha abajo 31"/>
          <p:cNvSpPr/>
          <p:nvPr/>
        </p:nvSpPr>
        <p:spPr>
          <a:xfrm>
            <a:off x="1026872" y="2327361"/>
            <a:ext cx="258655" cy="193737"/>
          </a:xfrm>
          <a:prstGeom prst="downArrow">
            <a:avLst/>
          </a:prstGeom>
          <a:gradFill>
            <a:gsLst>
              <a:gs pos="50000">
                <a:srgbClr val="0070C0"/>
              </a:gs>
              <a:gs pos="0">
                <a:schemeClr val="tx2">
                  <a:lumMod val="75000"/>
                </a:schemeClr>
              </a:gs>
              <a:gs pos="100000">
                <a:srgbClr val="002060"/>
              </a:gs>
            </a:gsLst>
            <a:lin ang="0" scaled="0"/>
          </a:gradFill>
          <a:ln>
            <a:solidFill>
              <a:schemeClr val="tx1"/>
            </a:solidFill>
          </a:ln>
          <a:effectLst>
            <a:glow rad="63500">
              <a:schemeClr val="accent2">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cxnSp>
        <p:nvCxnSpPr>
          <p:cNvPr id="57" name="Conector angular 23"/>
          <p:cNvCxnSpPr/>
          <p:nvPr/>
        </p:nvCxnSpPr>
        <p:spPr>
          <a:xfrm rot="5400000">
            <a:off x="4810517" y="2011760"/>
            <a:ext cx="424259" cy="2091594"/>
          </a:xfrm>
          <a:prstGeom prst="bentConnector3">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angular 24"/>
          <p:cNvCxnSpPr/>
          <p:nvPr/>
        </p:nvCxnSpPr>
        <p:spPr>
          <a:xfrm rot="16200000" flipH="1">
            <a:off x="6546281" y="2395584"/>
            <a:ext cx="355004" cy="1310679"/>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11454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762000" y="2140581"/>
            <a:ext cx="7620000" cy="1220975"/>
          </a:xfrm>
          <a:prstGeom prst="rect">
            <a:avLst/>
          </a:prstGeom>
        </p:spPr>
        <p:txBody>
          <a:bodyPr wrap="square">
            <a:spAutoFit/>
          </a:bodyPr>
          <a:lstStyle/>
          <a:p>
            <a:pPr algn="ctr"/>
            <a:r>
              <a:rPr lang="es-CO" altLang="es-ES" sz="3667" b="1" dirty="0">
                <a:solidFill>
                  <a:schemeClr val="bg1">
                    <a:lumMod val="95000"/>
                  </a:schemeClr>
                </a:solidFill>
                <a:effectLst>
                  <a:outerShdw blurRad="38100" dist="38100" dir="2700000" algn="tl">
                    <a:srgbClr val="000000">
                      <a:alpha val="43137"/>
                    </a:srgbClr>
                  </a:outerShdw>
                </a:effectLst>
                <a:latin typeface="+mj-lt"/>
              </a:rPr>
              <a:t>3.1. Resoluciones 743 </a:t>
            </a:r>
            <a:r>
              <a:rPr lang="es-CO" altLang="es-ES" sz="3667" b="1">
                <a:solidFill>
                  <a:schemeClr val="bg1">
                    <a:lumMod val="95000"/>
                  </a:schemeClr>
                </a:solidFill>
                <a:effectLst>
                  <a:outerShdw blurRad="38100" dist="38100" dir="2700000" algn="tl">
                    <a:srgbClr val="000000">
                      <a:alpha val="43137"/>
                    </a:srgbClr>
                  </a:outerShdw>
                </a:effectLst>
                <a:latin typeface="+mj-lt"/>
              </a:rPr>
              <a:t>del 17/12/2013 y </a:t>
            </a:r>
            <a:r>
              <a:rPr lang="es-CO" sz="3667" b="1">
                <a:solidFill>
                  <a:schemeClr val="bg1">
                    <a:lumMod val="95000"/>
                  </a:schemeClr>
                </a:solidFill>
                <a:effectLst>
                  <a:outerShdw blurRad="38100" dist="38100" dir="2700000" algn="tl">
                    <a:srgbClr val="000000">
                      <a:alpha val="43137"/>
                    </a:srgbClr>
                  </a:outerShdw>
                </a:effectLst>
                <a:latin typeface="+mj-lt"/>
              </a:rPr>
              <a:t>598  </a:t>
            </a:r>
            <a:r>
              <a:rPr lang="es-CO" sz="3667" b="1" dirty="0">
                <a:solidFill>
                  <a:schemeClr val="bg1">
                    <a:lumMod val="95000"/>
                  </a:schemeClr>
                </a:solidFill>
                <a:effectLst>
                  <a:outerShdw blurRad="38100" dist="38100" dir="2700000" algn="tl">
                    <a:srgbClr val="000000">
                      <a:alpha val="43137"/>
                    </a:srgbClr>
                  </a:outerShdw>
                </a:effectLst>
                <a:latin typeface="+mj-lt"/>
              </a:rPr>
              <a:t>del 10/12/2014</a:t>
            </a:r>
          </a:p>
        </p:txBody>
      </p:sp>
    </p:spTree>
    <p:extLst>
      <p:ext uri="{BB962C8B-B14F-4D97-AF65-F5344CB8AC3E}">
        <p14:creationId xmlns:p14="http://schemas.microsoft.com/office/powerpoint/2010/main" val="286050583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27</a:t>
            </a:fld>
            <a:endParaRPr lang="es-ES_tradnl" dirty="0"/>
          </a:p>
        </p:txBody>
      </p:sp>
      <p:sp>
        <p:nvSpPr>
          <p:cNvPr id="7" name="6 Rectángulo"/>
          <p:cNvSpPr/>
          <p:nvPr/>
        </p:nvSpPr>
        <p:spPr>
          <a:xfrm>
            <a:off x="35496" y="1358429"/>
            <a:ext cx="2627560" cy="547136"/>
          </a:xfrm>
          <a:prstGeom prst="rect">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PREPARACIÓN OBLIGATORIA</a:t>
            </a:r>
          </a:p>
        </p:txBody>
      </p:sp>
      <p:sp>
        <p:nvSpPr>
          <p:cNvPr id="8" name="7 Rectángulo"/>
          <p:cNvSpPr/>
          <p:nvPr/>
        </p:nvSpPr>
        <p:spPr>
          <a:xfrm>
            <a:off x="3131690" y="1358429"/>
            <a:ext cx="2808014" cy="547136"/>
          </a:xfrm>
          <a:prstGeom prst="rect">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chemeClr val="bg1"/>
                </a:solidFill>
                <a:latin typeface="Calibri"/>
                <a:cs typeface="+mn-cs"/>
              </a:rPr>
              <a:t>PERÍODO DE TRANSICIÓN </a:t>
            </a:r>
          </a:p>
        </p:txBody>
      </p:sp>
      <p:sp>
        <p:nvSpPr>
          <p:cNvPr id="9" name="8 Rectángulo"/>
          <p:cNvSpPr/>
          <p:nvPr/>
        </p:nvSpPr>
        <p:spPr>
          <a:xfrm>
            <a:off x="6371655" y="1358429"/>
            <a:ext cx="2448817" cy="547136"/>
          </a:xfrm>
          <a:prstGeom prst="rect">
            <a:avLst/>
          </a:prstGeom>
          <a:solidFill>
            <a:srgbClr val="C0504D">
              <a:hueOff val="4681519"/>
              <a:satOff val="-5839"/>
              <a:lumOff val="1373"/>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r>
              <a:rPr lang="es-CO" sz="1400" b="1" kern="0" dirty="0">
                <a:solidFill>
                  <a:sysClr val="window" lastClr="FFFFFF"/>
                </a:solidFill>
                <a:latin typeface="Calibri"/>
                <a:cs typeface="+mn-cs"/>
              </a:rPr>
              <a:t>PERÍODO DE APLICACIÓN </a:t>
            </a:r>
          </a:p>
        </p:txBody>
      </p:sp>
      <p:sp>
        <p:nvSpPr>
          <p:cNvPr id="10" name="8 CuadroTexto"/>
          <p:cNvSpPr txBox="1">
            <a:spLocks noChangeArrowheads="1"/>
          </p:cNvSpPr>
          <p:nvPr/>
        </p:nvSpPr>
        <p:spPr bwMode="auto">
          <a:xfrm>
            <a:off x="151954" y="986453"/>
            <a:ext cx="25564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2013</a:t>
            </a:r>
          </a:p>
        </p:txBody>
      </p:sp>
      <p:sp>
        <p:nvSpPr>
          <p:cNvPr id="11" name="9 CuadroTexto"/>
          <p:cNvSpPr txBox="1">
            <a:spLocks noChangeArrowheads="1"/>
          </p:cNvSpPr>
          <p:nvPr/>
        </p:nvSpPr>
        <p:spPr bwMode="auto">
          <a:xfrm>
            <a:off x="3131690" y="986453"/>
            <a:ext cx="28075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2014</a:t>
            </a:r>
          </a:p>
        </p:txBody>
      </p:sp>
      <p:sp>
        <p:nvSpPr>
          <p:cNvPr id="12" name="10 CuadroTexto"/>
          <p:cNvSpPr txBox="1">
            <a:spLocks noChangeArrowheads="1"/>
          </p:cNvSpPr>
          <p:nvPr/>
        </p:nvSpPr>
        <p:spPr bwMode="auto">
          <a:xfrm>
            <a:off x="6298753" y="986453"/>
            <a:ext cx="24488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200" dirty="0">
                <a:latin typeface="Calibri" panose="020F0502020204030204" pitchFamily="34" charset="0"/>
              </a:rPr>
              <a:t>2015</a:t>
            </a:r>
          </a:p>
        </p:txBody>
      </p:sp>
      <p:sp>
        <p:nvSpPr>
          <p:cNvPr id="13" name="12 Rectángulo"/>
          <p:cNvSpPr>
            <a:spLocks noChangeArrowheads="1"/>
          </p:cNvSpPr>
          <p:nvPr/>
        </p:nvSpPr>
        <p:spPr bwMode="auto">
          <a:xfrm>
            <a:off x="2731168" y="2497460"/>
            <a:ext cx="3567585" cy="24314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268288" indent="-268288" algn="l" fontAlgn="auto">
              <a:spcBef>
                <a:spcPts val="0"/>
              </a:spcBef>
              <a:spcAft>
                <a:spcPts val="0"/>
              </a:spcAft>
              <a:defRPr/>
            </a:pPr>
            <a:r>
              <a:rPr lang="es-ES" sz="1900" b="1" kern="0" dirty="0">
                <a:solidFill>
                  <a:sysClr val="windowText" lastClr="000000"/>
                </a:solidFill>
                <a:latin typeface="Calibri"/>
              </a:rPr>
              <a:t>1. 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900" b="1" kern="0" dirty="0">
                <a:solidFill>
                  <a:sysClr val="windowText" lastClr="000000"/>
                </a:solidFill>
                <a:latin typeface="Calibri"/>
              </a:rPr>
              <a:t>2. Enero 1: Preparación del estado de situación financiera de apertura.</a:t>
            </a:r>
            <a:endParaRPr lang="es-CO" sz="1900" b="1" kern="0" dirty="0">
              <a:solidFill>
                <a:sysClr val="windowText" lastClr="000000"/>
              </a:solidFill>
              <a:latin typeface="Calibri"/>
            </a:endParaRPr>
          </a:p>
        </p:txBody>
      </p:sp>
      <p:sp>
        <p:nvSpPr>
          <p:cNvPr id="14" name="19 Rectángulo"/>
          <p:cNvSpPr>
            <a:spLocks noChangeArrowheads="1"/>
          </p:cNvSpPr>
          <p:nvPr/>
        </p:nvSpPr>
        <p:spPr bwMode="auto">
          <a:xfrm>
            <a:off x="6545824" y="2662669"/>
            <a:ext cx="2418664" cy="2139047"/>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s-ES" sz="1900" b="1" kern="0" dirty="0">
                <a:solidFill>
                  <a:sysClr val="windowText" lastClr="000000"/>
                </a:solidFill>
                <a:latin typeface="Calibri"/>
              </a:rPr>
              <a:t>Para todos los efectos, aplicación del nuevo marco normativo anexo del Decreto 2784 de 2012 a partir del 1 de enero.</a:t>
            </a:r>
            <a:endParaRPr lang="es-CO" sz="1900" b="1" kern="0" dirty="0">
              <a:solidFill>
                <a:sysClr val="windowText" lastClr="000000"/>
              </a:solidFill>
              <a:latin typeface="Calibri"/>
            </a:endParaRPr>
          </a:p>
        </p:txBody>
      </p:sp>
      <p:sp>
        <p:nvSpPr>
          <p:cNvPr id="15" name="20 CuadroTexto"/>
          <p:cNvSpPr txBox="1">
            <a:spLocks noChangeArrowheads="1"/>
          </p:cNvSpPr>
          <p:nvPr/>
        </p:nvSpPr>
        <p:spPr bwMode="auto">
          <a:xfrm>
            <a:off x="107504" y="2857500"/>
            <a:ext cx="2448272" cy="1554272"/>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fontAlgn="auto" hangingPunct="1">
              <a:spcBef>
                <a:spcPts val="0"/>
              </a:spcBef>
              <a:spcAft>
                <a:spcPts val="0"/>
              </a:spcAft>
              <a:defRPr/>
            </a:pPr>
            <a:r>
              <a:rPr lang="es-CO" sz="1900" kern="0" dirty="0">
                <a:solidFill>
                  <a:sysClr val="windowText" lastClr="000000"/>
                </a:solidFill>
                <a:latin typeface="Calibri" pitchFamily="34" charset="0"/>
              </a:rPr>
              <a:t>Actividades de preparación para aplicar el marco normativo anexo del Decreto 2784 de 2012.</a:t>
            </a:r>
            <a:endParaRPr lang="es-CO" sz="1900" b="0" kern="0" dirty="0">
              <a:solidFill>
                <a:sysClr val="windowText" lastClr="000000"/>
              </a:solidFill>
              <a:latin typeface="Calibri" pitchFamily="34" charset="0"/>
            </a:endParaRPr>
          </a:p>
        </p:txBody>
      </p:sp>
      <p:sp>
        <p:nvSpPr>
          <p:cNvPr id="16" name="15 Flecha derecha"/>
          <p:cNvSpPr/>
          <p:nvPr/>
        </p:nvSpPr>
        <p:spPr>
          <a:xfrm>
            <a:off x="2771800" y="1561356"/>
            <a:ext cx="288354" cy="171929"/>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17" name="16 Flecha izquierda y derecha"/>
          <p:cNvSpPr/>
          <p:nvPr/>
        </p:nvSpPr>
        <p:spPr>
          <a:xfrm>
            <a:off x="151954" y="2065412"/>
            <a:ext cx="2556491" cy="360040"/>
          </a:xfrm>
          <a:prstGeom prst="leftRightArrow">
            <a:avLst/>
          </a:prstGeom>
          <a:solidFill>
            <a:srgbClr val="C0504D">
              <a:hueOff val="0"/>
              <a:satOff val="0"/>
              <a:lumOff val="0"/>
              <a:alphaOff val="0"/>
            </a:srgbClr>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a:solidFill>
                <a:sysClr val="window" lastClr="FFFFFF"/>
              </a:solidFill>
              <a:latin typeface="Calibri"/>
              <a:cs typeface="+mn-cs"/>
            </a:endParaRPr>
          </a:p>
        </p:txBody>
      </p:sp>
      <p:sp>
        <p:nvSpPr>
          <p:cNvPr id="18" name="17 Flecha izquierda y derecha"/>
          <p:cNvSpPr/>
          <p:nvPr/>
        </p:nvSpPr>
        <p:spPr>
          <a:xfrm>
            <a:off x="3131690" y="1952506"/>
            <a:ext cx="2808014" cy="400938"/>
          </a:xfrm>
          <a:prstGeom prst="leftRightArrow">
            <a:avLst/>
          </a:prstGeom>
          <a:solidFill>
            <a:srgbClr val="C0504D">
              <a:hueOff val="2340759"/>
              <a:satOff val="-2919"/>
              <a:lumOff val="686"/>
              <a:alphaOff val="0"/>
            </a:srgbClr>
          </a:solidFill>
          <a:ln w="25400" cap="flat" cmpd="sng" algn="ctr">
            <a:solidFill>
              <a:schemeClr val="tx1"/>
            </a:solidFill>
            <a:prstDash val="solid"/>
          </a:ln>
          <a:effectLst/>
        </p:spPr>
        <p:txBody>
          <a:bodyPr lIns="563189" tIns="42672" rIns="477845" bIns="42672" spcCol="1270" anchor="ctr"/>
          <a:lstStyle/>
          <a:p>
            <a:pP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19" name="18 Flecha izquierda y derecha"/>
          <p:cNvSpPr/>
          <p:nvPr/>
        </p:nvSpPr>
        <p:spPr>
          <a:xfrm>
            <a:off x="6328915" y="2065412"/>
            <a:ext cx="2418654" cy="432048"/>
          </a:xfrm>
          <a:prstGeom prst="leftRightArrow">
            <a:avLst/>
          </a:prstGeom>
          <a:solidFill>
            <a:srgbClr val="FF0000"/>
          </a:solidFill>
          <a:ln w="25400" cap="flat" cmpd="sng" algn="ctr">
            <a:solidFill>
              <a:schemeClr val="tx1"/>
            </a:solidFill>
            <a:prstDash val="solid"/>
          </a:ln>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900" kern="0" dirty="0">
              <a:solidFill>
                <a:sysClr val="window" lastClr="FFFFFF"/>
              </a:solidFill>
              <a:latin typeface="Calibri"/>
              <a:cs typeface="+mn-cs"/>
            </a:endParaRPr>
          </a:p>
        </p:txBody>
      </p:sp>
      <p:sp>
        <p:nvSpPr>
          <p:cNvPr id="20" name="19 Flecha derecha"/>
          <p:cNvSpPr/>
          <p:nvPr/>
        </p:nvSpPr>
        <p:spPr>
          <a:xfrm>
            <a:off x="6012732" y="1561356"/>
            <a:ext cx="287460" cy="171929"/>
          </a:xfrm>
          <a:prstGeom prst="rightArrow">
            <a:avLst/>
          </a:prstGeom>
          <a:solidFill>
            <a:srgbClr val="FF0000"/>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900" kern="0">
              <a:solidFill>
                <a:sysClr val="window" lastClr="FFFFFF"/>
              </a:solidFill>
              <a:latin typeface="Calibri"/>
              <a:cs typeface="+mn-cs"/>
            </a:endParaRPr>
          </a:p>
        </p:txBody>
      </p:sp>
      <p:sp>
        <p:nvSpPr>
          <p:cNvPr id="21" name="5 Rectángulo"/>
          <p:cNvSpPr/>
          <p:nvPr/>
        </p:nvSpPr>
        <p:spPr>
          <a:xfrm>
            <a:off x="107504" y="100754"/>
            <a:ext cx="8964488" cy="812530"/>
          </a:xfrm>
          <a:prstGeom prst="rect">
            <a:avLst/>
          </a:prstGeom>
        </p:spPr>
        <p:txBody>
          <a:bodyPr wrap="square">
            <a:spAutoFit/>
          </a:bodyPr>
          <a:lstStyle/>
          <a:p>
            <a:pPr marL="444500" indent="-444500" algn="ctr" fontAlgn="auto">
              <a:lnSpc>
                <a:spcPct val="90000"/>
              </a:lnSpc>
              <a:spcAft>
                <a:spcPct val="35000"/>
              </a:spcAft>
              <a:buSzPct val="90000"/>
              <a:defRPr/>
            </a:pPr>
            <a:r>
              <a:rPr lang="es-ES" sz="2600" b="1" dirty="0">
                <a:solidFill>
                  <a:schemeClr val="bg1"/>
                </a:solidFill>
                <a:effectLst>
                  <a:outerShdw blurRad="38100" dist="38100" dir="2700000" algn="tl">
                    <a:srgbClr val="000000">
                      <a:alpha val="43137"/>
                    </a:srgbClr>
                  </a:outerShdw>
                </a:effectLst>
                <a:latin typeface="Calibri" pitchFamily="34" charset="0"/>
              </a:rPr>
              <a:t>MODELO DE CONTABILIDAD PARA EMPRESAS QUE COTIZAN EN EL MERCADO DE VALORES (RESOLUCIÓNES 743/13, 598/14)</a:t>
            </a:r>
          </a:p>
        </p:txBody>
      </p:sp>
    </p:spTree>
    <p:extLst>
      <p:ext uri="{BB962C8B-B14F-4D97-AF65-F5344CB8AC3E}">
        <p14:creationId xmlns:p14="http://schemas.microsoft.com/office/powerpoint/2010/main" val="1240619978"/>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20" y="2405741"/>
            <a:ext cx="8892480" cy="769441"/>
          </a:xfrm>
          <a:prstGeom prst="rect">
            <a:avLst/>
          </a:prstGeom>
        </p:spPr>
        <p:txBody>
          <a:bodyPr wrap="square">
            <a:spAutoFit/>
          </a:bodyPr>
          <a:lstStyle/>
          <a:p>
            <a:pPr algn="ctr"/>
            <a:r>
              <a:rPr lang="es-CO" altLang="es-ES" sz="4400" b="1" dirty="0">
                <a:solidFill>
                  <a:schemeClr val="bg1"/>
                </a:solidFill>
                <a:latin typeface="+mj-lt"/>
              </a:rPr>
              <a:t>3.2. Resolución 414 del 8/09/2014</a:t>
            </a:r>
            <a:endParaRPr lang="es-CO" sz="4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619824647"/>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29</a:t>
            </a:fld>
            <a:endParaRPr lang="es-ES_tradnl" dirty="0"/>
          </a:p>
        </p:txBody>
      </p:sp>
      <p:sp>
        <p:nvSpPr>
          <p:cNvPr id="6" name="128 Flecha derecha"/>
          <p:cNvSpPr/>
          <p:nvPr/>
        </p:nvSpPr>
        <p:spPr>
          <a:xfrm>
            <a:off x="769429" y="3651514"/>
            <a:ext cx="418195" cy="519545"/>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600" kern="0">
              <a:solidFill>
                <a:sysClr val="window" lastClr="FFFFFF"/>
              </a:solidFill>
              <a:latin typeface="Calibri"/>
              <a:cs typeface="+mn-cs"/>
            </a:endParaRPr>
          </a:p>
        </p:txBody>
      </p:sp>
      <p:sp>
        <p:nvSpPr>
          <p:cNvPr id="7" name="129 Rectángulo"/>
          <p:cNvSpPr/>
          <p:nvPr/>
        </p:nvSpPr>
        <p:spPr>
          <a:xfrm rot="10800000" flipV="1">
            <a:off x="107504" y="1129308"/>
            <a:ext cx="558650" cy="4528542"/>
          </a:xfrm>
          <a:prstGeom prst="rect">
            <a:avLst/>
          </a:prstGeom>
          <a:blipFill>
            <a:blip r:embed="rId2" cstate="print"/>
            <a:tile tx="0" ty="0" sx="100000" sy="100000" flip="none" algn="tl"/>
          </a:blipFill>
          <a:ln w="25400" cap="flat" cmpd="sng" algn="ctr">
            <a:solidFill>
              <a:schemeClr val="accent2">
                <a:lumMod val="75000"/>
              </a:schemeClr>
            </a:solidFill>
            <a:prstDash val="solid"/>
          </a:ln>
          <a:effectLst>
            <a:glow rad="63500">
              <a:schemeClr val="accent6">
                <a:satMod val="175000"/>
                <a:alpha val="40000"/>
              </a:schemeClr>
            </a:glow>
          </a:effectLst>
        </p:spPr>
        <p:txBody>
          <a:bodyPr lIns="575940" tIns="43638" rIns="488664" bIns="43638" spcCol="1298" anchor="ctr"/>
          <a:lstStyle/>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MARCO</a:t>
            </a:r>
          </a:p>
          <a:p>
            <a:pPr algn="ctr" defTabSz="1454603" fontAlgn="auto">
              <a:lnSpc>
                <a:spcPct val="90000"/>
              </a:lnSpc>
              <a:spcBef>
                <a:spcPts val="0"/>
              </a:spcBef>
              <a:spcAft>
                <a:spcPct val="35000"/>
              </a:spcAft>
              <a:defRPr/>
            </a:pPr>
            <a:endParaRPr lang="es-CO" sz="2000" b="1" kern="0" dirty="0">
              <a:effectLst>
                <a:outerShdw blurRad="38100" dist="38100" dir="2700000" algn="tl">
                  <a:srgbClr val="000000">
                    <a:alpha val="43137"/>
                  </a:srgbClr>
                </a:outerShdw>
              </a:effectLst>
              <a:latin typeface="Calibri"/>
              <a:cs typeface="+mn-cs"/>
            </a:endParaRPr>
          </a:p>
          <a:p>
            <a:pPr algn="ctr" defTabSz="1454603" fontAlgn="auto">
              <a:lnSpc>
                <a:spcPct val="90000"/>
              </a:lnSpc>
              <a:spcBef>
                <a:spcPts val="0"/>
              </a:spcBef>
              <a:spcAft>
                <a:spcPct val="35000"/>
              </a:spcAft>
              <a:defRPr/>
            </a:pPr>
            <a:r>
              <a:rPr lang="es-CO" sz="1800" b="1" kern="0" dirty="0">
                <a:effectLst>
                  <a:outerShdw blurRad="38100" dist="38100" dir="2700000" algn="tl">
                    <a:srgbClr val="000000">
                      <a:alpha val="43137"/>
                    </a:srgbClr>
                  </a:outerShdw>
                </a:effectLst>
                <a:latin typeface="Calibri"/>
                <a:cs typeface="+mn-cs"/>
              </a:rPr>
              <a:t>NORMARIVO</a:t>
            </a:r>
          </a:p>
        </p:txBody>
      </p:sp>
      <p:sp>
        <p:nvSpPr>
          <p:cNvPr id="8" name="8 CuadroTexto"/>
          <p:cNvSpPr txBox="1">
            <a:spLocks noChangeArrowheads="1"/>
          </p:cNvSpPr>
          <p:nvPr/>
        </p:nvSpPr>
        <p:spPr bwMode="auto">
          <a:xfrm>
            <a:off x="1619673" y="955675"/>
            <a:ext cx="1152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2014</a:t>
            </a:r>
          </a:p>
        </p:txBody>
      </p:sp>
      <p:sp>
        <p:nvSpPr>
          <p:cNvPr id="9" name="10 CuadroTexto"/>
          <p:cNvSpPr txBox="1">
            <a:spLocks noChangeArrowheads="1"/>
          </p:cNvSpPr>
          <p:nvPr/>
        </p:nvSpPr>
        <p:spPr bwMode="auto">
          <a:xfrm>
            <a:off x="4489798" y="1027683"/>
            <a:ext cx="1162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2015</a:t>
            </a:r>
          </a:p>
        </p:txBody>
      </p:sp>
      <p:sp>
        <p:nvSpPr>
          <p:cNvPr id="10" name="10 CuadroTexto"/>
          <p:cNvSpPr txBox="1">
            <a:spLocks noChangeArrowheads="1"/>
          </p:cNvSpPr>
          <p:nvPr/>
        </p:nvSpPr>
        <p:spPr bwMode="auto">
          <a:xfrm>
            <a:off x="7181167" y="955675"/>
            <a:ext cx="1135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2400" dirty="0">
                <a:latin typeface="Calibri" panose="020F0502020204030204" pitchFamily="34" charset="0"/>
              </a:rPr>
              <a:t>2016</a:t>
            </a:r>
          </a:p>
        </p:txBody>
      </p:sp>
      <p:sp>
        <p:nvSpPr>
          <p:cNvPr id="11" name="134 Rectángulo"/>
          <p:cNvSpPr/>
          <p:nvPr/>
        </p:nvSpPr>
        <p:spPr>
          <a:xfrm>
            <a:off x="971066" y="1406871"/>
            <a:ext cx="2349191" cy="874565"/>
          </a:xfrm>
          <a:prstGeom prst="rect">
            <a:avLst/>
          </a:prstGeom>
          <a:solidFill>
            <a:srgbClr val="C0504D">
              <a:hueOff val="0"/>
              <a:satOff val="0"/>
              <a:lumOff val="0"/>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600" b="1" kern="0" dirty="0">
                <a:latin typeface="Calibri" panose="020F0502020204030204" pitchFamily="34" charset="0"/>
                <a:cs typeface="+mn-cs"/>
              </a:rPr>
              <a:t>PERÍODO DE PREPARACIÓN OBLIGATORIA</a:t>
            </a:r>
          </a:p>
        </p:txBody>
      </p:sp>
      <p:sp>
        <p:nvSpPr>
          <p:cNvPr id="12" name="135 Rectángulo"/>
          <p:cNvSpPr/>
          <p:nvPr/>
        </p:nvSpPr>
        <p:spPr>
          <a:xfrm>
            <a:off x="3986119" y="1489348"/>
            <a:ext cx="2241530" cy="678892"/>
          </a:xfrm>
          <a:prstGeom prst="rect">
            <a:avLst/>
          </a:prstGeom>
          <a:solidFill>
            <a:srgbClr val="C0504D">
              <a:hueOff val="2340759"/>
              <a:satOff val="-2919"/>
              <a:lumOff val="686"/>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800" b="1" kern="0" dirty="0">
                <a:latin typeface="Calibri" panose="020F0502020204030204" pitchFamily="34" charset="0"/>
                <a:cs typeface="+mn-cs"/>
              </a:rPr>
              <a:t>PERÍODO DE TRANSICIÓN </a:t>
            </a:r>
          </a:p>
        </p:txBody>
      </p:sp>
      <p:sp>
        <p:nvSpPr>
          <p:cNvPr id="13" name="136 Rectángulo"/>
          <p:cNvSpPr/>
          <p:nvPr/>
        </p:nvSpPr>
        <p:spPr>
          <a:xfrm>
            <a:off x="6876256" y="1406871"/>
            <a:ext cx="2023500" cy="874565"/>
          </a:xfrm>
          <a:prstGeom prst="rect">
            <a:avLst/>
          </a:prstGeom>
          <a:solidFill>
            <a:srgbClr val="C0504D">
              <a:hueOff val="4681519"/>
              <a:satOff val="-5839"/>
              <a:lumOff val="1373"/>
              <a:alphaOff val="0"/>
            </a:srgbClr>
          </a:solidFill>
          <a:ln w="25400" cap="flat" cmpd="sng" algn="ctr">
            <a:solidFill>
              <a:schemeClr val="tx1"/>
            </a:solidFill>
            <a:prstDash val="solid"/>
          </a:ln>
          <a:effectLst>
            <a:glow rad="63500">
              <a:schemeClr val="accent4">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r>
              <a:rPr lang="es-CO" sz="1500" b="1" kern="0" dirty="0">
                <a:latin typeface="Calibri" panose="020F0502020204030204" pitchFamily="34" charset="0"/>
                <a:cs typeface="+mn-cs"/>
              </a:rPr>
              <a:t>PERÍODO DE APLICACIÓN </a:t>
            </a:r>
          </a:p>
        </p:txBody>
      </p:sp>
      <p:sp>
        <p:nvSpPr>
          <p:cNvPr id="14" name="12 Rectángulo"/>
          <p:cNvSpPr>
            <a:spLocks noChangeArrowheads="1"/>
          </p:cNvSpPr>
          <p:nvPr/>
        </p:nvSpPr>
        <p:spPr bwMode="auto">
          <a:xfrm>
            <a:off x="3463915" y="2676889"/>
            <a:ext cx="3268325" cy="258532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marL="342900" indent="-342900" algn="l" fontAlgn="auto">
              <a:spcBef>
                <a:spcPts val="0"/>
              </a:spcBef>
              <a:spcAft>
                <a:spcPts val="0"/>
              </a:spcAft>
              <a:buAutoNum type="arabicPeriod"/>
              <a:defRPr/>
            </a:pPr>
            <a:r>
              <a:rPr lang="es-ES" sz="1800" b="1" kern="0" dirty="0">
                <a:solidFill>
                  <a:sysClr val="windowText" lastClr="000000"/>
                </a:solidFill>
                <a:latin typeface="Calibri" panose="020F0502020204030204" pitchFamily="34" charset="0"/>
              </a:rPr>
              <a:t>Para efectos legales, aplicación del PGCP, MP y DC y, simultáneamente se debe preparar información con base en el nuevo marco normativo.</a:t>
            </a:r>
          </a:p>
          <a:p>
            <a:pPr marL="268288" indent="-268288" algn="l" fontAlgn="auto">
              <a:spcBef>
                <a:spcPts val="0"/>
              </a:spcBef>
              <a:spcAft>
                <a:spcPts val="0"/>
              </a:spcAft>
              <a:defRPr/>
            </a:pPr>
            <a:r>
              <a:rPr lang="es-ES" sz="1800" b="1" kern="0" dirty="0">
                <a:solidFill>
                  <a:sysClr val="windowText" lastClr="000000"/>
                </a:solidFill>
                <a:latin typeface="Calibri" panose="020F0502020204030204" pitchFamily="34" charset="0"/>
              </a:rPr>
              <a:t>2.  Enero 1: Preparación del estado de situación financiera de apertura.</a:t>
            </a:r>
            <a:endParaRPr lang="es-CO" sz="1800" b="1" kern="0" dirty="0">
              <a:solidFill>
                <a:sysClr val="windowText" lastClr="000000"/>
              </a:solidFill>
              <a:latin typeface="Calibri" panose="020F0502020204030204" pitchFamily="34" charset="0"/>
            </a:endParaRPr>
          </a:p>
        </p:txBody>
      </p:sp>
      <p:sp>
        <p:nvSpPr>
          <p:cNvPr id="15" name="19 Rectángulo"/>
          <p:cNvSpPr>
            <a:spLocks noChangeArrowheads="1"/>
          </p:cNvSpPr>
          <p:nvPr/>
        </p:nvSpPr>
        <p:spPr bwMode="auto">
          <a:xfrm>
            <a:off x="6978547" y="2983505"/>
            <a:ext cx="2057949" cy="193899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p>
            <a:pPr algn="l" fontAlgn="auto">
              <a:spcBef>
                <a:spcPts val="0"/>
              </a:spcBef>
              <a:spcAft>
                <a:spcPts val="0"/>
              </a:spcAft>
              <a:defRPr/>
            </a:pPr>
            <a:r>
              <a:rPr lang="es-ES" sz="2000" b="1" kern="0" dirty="0">
                <a:solidFill>
                  <a:sysClr val="windowText" lastClr="000000"/>
                </a:solidFill>
                <a:latin typeface="Calibri" panose="020F0502020204030204" pitchFamily="34" charset="0"/>
              </a:rPr>
              <a:t>Para todos los efectos, aplicación del nuevo marco normativo a partir de las NIIF.</a:t>
            </a:r>
            <a:endParaRPr lang="es-CO" sz="2000" b="1" kern="0" dirty="0">
              <a:solidFill>
                <a:sysClr val="windowText" lastClr="000000"/>
              </a:solidFill>
              <a:latin typeface="Calibri" panose="020F0502020204030204" pitchFamily="34" charset="0"/>
            </a:endParaRPr>
          </a:p>
        </p:txBody>
      </p:sp>
      <p:sp>
        <p:nvSpPr>
          <p:cNvPr id="16" name="20 CuadroTexto"/>
          <p:cNvSpPr txBox="1">
            <a:spLocks noChangeArrowheads="1"/>
          </p:cNvSpPr>
          <p:nvPr/>
        </p:nvSpPr>
        <p:spPr bwMode="auto">
          <a:xfrm>
            <a:off x="1216608" y="2983505"/>
            <a:ext cx="2049671" cy="2031325"/>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chemeClr val="tx1"/>
            </a:solidFill>
            <a:prstDash val="solid"/>
            <a:headEnd/>
            <a:tailEnd/>
          </a:ln>
          <a:effectLst>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l" eaLnBrk="1" fontAlgn="auto" hangingPunct="1">
              <a:spcBef>
                <a:spcPts val="0"/>
              </a:spcBef>
              <a:spcAft>
                <a:spcPts val="0"/>
              </a:spcAft>
              <a:defRPr/>
            </a:pPr>
            <a:r>
              <a:rPr lang="es-CO" sz="2100" kern="0" dirty="0">
                <a:solidFill>
                  <a:sysClr val="windowText" lastClr="000000"/>
                </a:solidFill>
                <a:latin typeface="Calibri" panose="020F0502020204030204" pitchFamily="34" charset="0"/>
              </a:rPr>
              <a:t>Actividades de preparación para aplicar el nuevo marco normativo a partir de las NIIF</a:t>
            </a:r>
          </a:p>
        </p:txBody>
      </p:sp>
      <p:sp>
        <p:nvSpPr>
          <p:cNvPr id="17" name="140 Flecha derecha"/>
          <p:cNvSpPr/>
          <p:nvPr/>
        </p:nvSpPr>
        <p:spPr>
          <a:xfrm>
            <a:off x="3491880" y="1686100"/>
            <a:ext cx="360362" cy="287337"/>
          </a:xfrm>
          <a:prstGeom prst="rightArrow">
            <a:avLst/>
          </a:prstGeom>
          <a:solidFill>
            <a:srgbClr val="C0504D"/>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8" name="141 Flecha derecha"/>
          <p:cNvSpPr/>
          <p:nvPr/>
        </p:nvSpPr>
        <p:spPr>
          <a:xfrm>
            <a:off x="6399271" y="1686101"/>
            <a:ext cx="288925" cy="287337"/>
          </a:xfrm>
          <a:prstGeom prst="rightArrow">
            <a:avLst/>
          </a:prstGeom>
          <a:solidFill>
            <a:srgbClr val="F79646"/>
          </a:solidFill>
          <a:ln w="38100" cap="flat" cmpd="sng" algn="ctr">
            <a:solidFill>
              <a:schemeClr val="tx1"/>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lang="es-CO" sz="1500" kern="0">
              <a:solidFill>
                <a:sysClr val="window" lastClr="FFFFFF"/>
              </a:solidFill>
              <a:latin typeface="Calibri"/>
              <a:cs typeface="+mn-cs"/>
            </a:endParaRPr>
          </a:p>
        </p:txBody>
      </p:sp>
      <p:sp>
        <p:nvSpPr>
          <p:cNvPr id="19" name="142 Flecha izquierda y derecha"/>
          <p:cNvSpPr/>
          <p:nvPr/>
        </p:nvSpPr>
        <p:spPr>
          <a:xfrm>
            <a:off x="971066" y="2355618"/>
            <a:ext cx="2295213" cy="431800"/>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b="0" kern="0">
              <a:solidFill>
                <a:sysClr val="window" lastClr="FFFFFF"/>
              </a:solidFill>
              <a:latin typeface="Calibri" panose="020F0502020204030204" pitchFamily="34" charset="0"/>
              <a:cs typeface="+mn-cs"/>
            </a:endParaRPr>
          </a:p>
        </p:txBody>
      </p:sp>
      <p:sp>
        <p:nvSpPr>
          <p:cNvPr id="20" name="143 Flecha izquierda y derecha"/>
          <p:cNvSpPr/>
          <p:nvPr/>
        </p:nvSpPr>
        <p:spPr>
          <a:xfrm>
            <a:off x="3871084" y="2227091"/>
            <a:ext cx="2492427" cy="431800"/>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1" name="144 Flecha izquierda y derecha"/>
          <p:cNvSpPr/>
          <p:nvPr/>
        </p:nvSpPr>
        <p:spPr>
          <a:xfrm>
            <a:off x="6861469" y="2425700"/>
            <a:ext cx="2116488" cy="431800"/>
          </a:xfrm>
          <a:prstGeom prst="leftRightArrow">
            <a:avLst/>
          </a:prstGeom>
          <a:solidFill>
            <a:srgbClr val="C0504D">
              <a:hueOff val="4681519"/>
              <a:satOff val="-5839"/>
              <a:lumOff val="1373"/>
              <a:alphaOff val="0"/>
            </a:srgbClr>
          </a:solidFill>
          <a:ln w="25400" cap="flat" cmpd="sng" algn="ctr">
            <a:solidFill>
              <a:schemeClr val="tx1"/>
            </a:solidFill>
            <a:prstDash val="solid"/>
          </a:ln>
          <a:effectLst>
            <a:glow rad="63500">
              <a:schemeClr val="accent6">
                <a:satMod val="175000"/>
                <a:alpha val="40000"/>
              </a:schemeClr>
            </a:glow>
          </a:effectLst>
        </p:spPr>
        <p:txBody>
          <a:bodyPr lIns="563189" tIns="42672" rIns="477845" bIns="42672" spcCol="1270" anchor="ctr"/>
          <a:lstStyle/>
          <a:p>
            <a:pPr algn="ctr" defTabSz="1422400" fontAlgn="auto">
              <a:lnSpc>
                <a:spcPct val="90000"/>
              </a:lnSpc>
              <a:spcBef>
                <a:spcPts val="0"/>
              </a:spcBef>
              <a:spcAft>
                <a:spcPct val="35000"/>
              </a:spcAft>
              <a:defRPr/>
            </a:pPr>
            <a:endParaRPr lang="es-CO" sz="1600" kern="0">
              <a:solidFill>
                <a:sysClr val="window" lastClr="FFFFFF"/>
              </a:solidFill>
              <a:latin typeface="Calibri" panose="020F0502020204030204" pitchFamily="34" charset="0"/>
              <a:cs typeface="+mn-cs"/>
            </a:endParaRPr>
          </a:p>
        </p:txBody>
      </p:sp>
      <p:sp>
        <p:nvSpPr>
          <p:cNvPr id="23" name="6 Rectángulo"/>
          <p:cNvSpPr/>
          <p:nvPr/>
        </p:nvSpPr>
        <p:spPr>
          <a:xfrm>
            <a:off x="-22864" y="-22820"/>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73151995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500"/>
                                  </p:stCondLst>
                                  <p:childTnLst>
                                    <p:animClr clrSpc="rgb" dir="cw">
                                      <p:cBhvr override="childStyle">
                                        <p:cTn id="12" dur="250" autoRev="1" fill="remove"/>
                                        <p:tgtEl>
                                          <p:spTgt spid="17"/>
                                        </p:tgtEl>
                                        <p:attrNameLst>
                                          <p:attrName>style.color</p:attrName>
                                        </p:attrNameLst>
                                      </p:cBhvr>
                                      <p:to>
                                        <a:schemeClr val="bg1"/>
                                      </p:to>
                                    </p:animClr>
                                    <p:animClr clrSpc="rgb" dir="cw">
                                      <p:cBhvr>
                                        <p:cTn id="13" dur="250" autoRev="1" fill="remove"/>
                                        <p:tgtEl>
                                          <p:spTgt spid="17"/>
                                        </p:tgtEl>
                                        <p:attrNameLst>
                                          <p:attrName>fillcolor</p:attrName>
                                        </p:attrNameLst>
                                      </p:cBhvr>
                                      <p:to>
                                        <a:schemeClr val="bg1"/>
                                      </p:to>
                                    </p:animClr>
                                    <p:set>
                                      <p:cBhvr>
                                        <p:cTn id="14" dur="250" autoRev="1" fill="remove"/>
                                        <p:tgtEl>
                                          <p:spTgt spid="17"/>
                                        </p:tgtEl>
                                        <p:attrNameLst>
                                          <p:attrName>fill.type</p:attrName>
                                        </p:attrNameLst>
                                      </p:cBhvr>
                                      <p:to>
                                        <p:strVal val="solid"/>
                                      </p:to>
                                    </p:set>
                                    <p:set>
                                      <p:cBhvr>
                                        <p:cTn id="15" dur="250" autoRev="1" fill="remove"/>
                                        <p:tgtEl>
                                          <p:spTgt spid="17"/>
                                        </p:tgtEl>
                                        <p:attrNameLst>
                                          <p:attrName>fill.on</p:attrName>
                                        </p:attrNameLst>
                                      </p:cBhvr>
                                      <p:to>
                                        <p:strVal val="true"/>
                                      </p:to>
                                    </p:set>
                                  </p:childTnLst>
                                </p:cTn>
                              </p:par>
                            </p:childTnLst>
                          </p:cTn>
                        </p:par>
                        <p:par>
                          <p:cTn id="16" fill="hold">
                            <p:stCondLst>
                              <p:cond delay="1500"/>
                            </p:stCondLst>
                            <p:childTnLst>
                              <p:par>
                                <p:cTn id="17" presetID="27" presetClass="emph" presetSubtype="0" fill="remove" grpId="0" nodeType="afterEffect">
                                  <p:stCondLst>
                                    <p:cond delay="750"/>
                                  </p:stCondLst>
                                  <p:childTnLst>
                                    <p:animClr clrSpc="rgb" dir="cw">
                                      <p:cBhvr override="childStyle">
                                        <p:cTn id="18" dur="250" autoRev="1" fill="remove"/>
                                        <p:tgtEl>
                                          <p:spTgt spid="18"/>
                                        </p:tgtEl>
                                        <p:attrNameLst>
                                          <p:attrName>style.color</p:attrName>
                                        </p:attrNameLst>
                                      </p:cBhvr>
                                      <p:to>
                                        <a:schemeClr val="bg1"/>
                                      </p:to>
                                    </p:animClr>
                                    <p:animClr clrSpc="rgb" dir="cw">
                                      <p:cBhvr>
                                        <p:cTn id="19" dur="250" autoRev="1" fill="remove"/>
                                        <p:tgtEl>
                                          <p:spTgt spid="18"/>
                                        </p:tgtEl>
                                        <p:attrNameLst>
                                          <p:attrName>fillcolor</p:attrName>
                                        </p:attrNameLst>
                                      </p:cBhvr>
                                      <p:to>
                                        <a:schemeClr val="bg1"/>
                                      </p:to>
                                    </p:animClr>
                                    <p:set>
                                      <p:cBhvr>
                                        <p:cTn id="20" dur="250" autoRev="1" fill="remove"/>
                                        <p:tgtEl>
                                          <p:spTgt spid="18"/>
                                        </p:tgtEl>
                                        <p:attrNameLst>
                                          <p:attrName>fill.type</p:attrName>
                                        </p:attrNameLst>
                                      </p:cBhvr>
                                      <p:to>
                                        <p:strVal val="solid"/>
                                      </p:to>
                                    </p:set>
                                    <p:set>
                                      <p:cBhvr>
                                        <p:cTn id="21" dur="250" autoRev="1" fill="remove"/>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p:cNvPicPr>
            <a:picLocks noChangeAspect="1"/>
          </p:cNvPicPr>
          <p:nvPr/>
        </p:nvPicPr>
        <p:blipFill>
          <a:blip r:embed="rId2"/>
          <a:stretch>
            <a:fillRect/>
          </a:stretch>
        </p:blipFill>
        <p:spPr>
          <a:xfrm>
            <a:off x="44274" y="49188"/>
            <a:ext cx="9099726" cy="4104456"/>
          </a:xfrm>
          <a:prstGeom prst="rect">
            <a:avLst/>
          </a:prstGeom>
          <a:effectLst>
            <a:glow rad="139700">
              <a:schemeClr val="accent6">
                <a:satMod val="175000"/>
                <a:alpha val="40000"/>
              </a:schemeClr>
            </a:glow>
          </a:effectLst>
        </p:spPr>
      </p:pic>
      <p:sp>
        <p:nvSpPr>
          <p:cNvPr id="5" name="4 CuadroTexto"/>
          <p:cNvSpPr txBox="1"/>
          <p:nvPr/>
        </p:nvSpPr>
        <p:spPr>
          <a:xfrm>
            <a:off x="35496" y="4153644"/>
            <a:ext cx="9142311" cy="1077218"/>
          </a:xfrm>
          <a:prstGeom prst="rect">
            <a:avLst/>
          </a:prstGeom>
          <a:noFill/>
        </p:spPr>
        <p:txBody>
          <a:bodyPr wrap="none" rtlCol="0">
            <a:spAutoFit/>
          </a:bodyPr>
          <a:lstStyle/>
          <a:p>
            <a:r>
              <a:rPr lang="es-CO" sz="2800" b="1" dirty="0"/>
              <a:t>“CUIDADO DE LAS CUENTAS... CUSTODIA DE LA HONRADEZ” </a:t>
            </a:r>
          </a:p>
          <a:p>
            <a:pPr algn="ctr"/>
            <a:r>
              <a:rPr lang="es-CO" sz="3600" b="1" i="1" dirty="0">
                <a:latin typeface="Monotype Corsiva" panose="03010101010201010101" pitchFamily="66" charset="0"/>
              </a:rPr>
              <a:t>“ Cura </a:t>
            </a:r>
            <a:r>
              <a:rPr lang="es-CO" sz="3600" b="1" i="1" dirty="0" err="1">
                <a:latin typeface="Monotype Corsiva" panose="03010101010201010101" pitchFamily="66" charset="0"/>
              </a:rPr>
              <a:t>rationun</a:t>
            </a:r>
            <a:r>
              <a:rPr lang="es-CO" sz="3600" b="1" i="1" dirty="0">
                <a:latin typeface="Monotype Corsiva" panose="03010101010201010101" pitchFamily="66" charset="0"/>
              </a:rPr>
              <a:t>     …  Custodia </a:t>
            </a:r>
            <a:r>
              <a:rPr lang="es-CO" sz="3600" b="1" i="1" dirty="0" err="1">
                <a:latin typeface="Monotype Corsiva" panose="03010101010201010101" pitchFamily="66" charset="0"/>
              </a:rPr>
              <a:t>probitatis</a:t>
            </a:r>
            <a:r>
              <a:rPr lang="es-CO" sz="3600" b="1" i="1" dirty="0">
                <a:latin typeface="Monotype Corsiva" panose="03010101010201010101" pitchFamily="66" charset="0"/>
              </a:rPr>
              <a:t> ”</a:t>
            </a:r>
          </a:p>
        </p:txBody>
      </p:sp>
    </p:spTree>
    <p:extLst>
      <p:ext uri="{BB962C8B-B14F-4D97-AF65-F5344CB8AC3E}">
        <p14:creationId xmlns:p14="http://schemas.microsoft.com/office/powerpoint/2010/main" val="427400603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30</a:t>
            </a:fld>
            <a:endParaRPr lang="es-ES_tradnl" dirty="0"/>
          </a:p>
        </p:txBody>
      </p:sp>
      <p:sp>
        <p:nvSpPr>
          <p:cNvPr id="6"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7" name="4 Forma libre"/>
          <p:cNvSpPr/>
          <p:nvPr/>
        </p:nvSpPr>
        <p:spPr>
          <a:xfrm>
            <a:off x="43132" y="1999806"/>
            <a:ext cx="2728668" cy="2691439"/>
          </a:xfrm>
          <a:custGeom>
            <a:avLst/>
            <a:gdLst>
              <a:gd name="connsiteX0" fmla="*/ 0 w 3186930"/>
              <a:gd name="connsiteY0" fmla="*/ 1593490 h 3186980"/>
              <a:gd name="connsiteX1" fmla="*/ 1593465 w 3186930"/>
              <a:gd name="connsiteY1" fmla="*/ 0 h 3186980"/>
              <a:gd name="connsiteX2" fmla="*/ 3186930 w 3186930"/>
              <a:gd name="connsiteY2" fmla="*/ 1593490 h 3186980"/>
              <a:gd name="connsiteX3" fmla="*/ 1593465 w 3186930"/>
              <a:gd name="connsiteY3" fmla="*/ 3186980 h 3186980"/>
              <a:gd name="connsiteX4" fmla="*/ 0 w 3186930"/>
              <a:gd name="connsiteY4" fmla="*/ 1593490 h 3186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86930" h="3186980">
                <a:moveTo>
                  <a:pt x="0" y="1593490"/>
                </a:moveTo>
                <a:cubicBezTo>
                  <a:pt x="0" y="713430"/>
                  <a:pt x="713419" y="0"/>
                  <a:pt x="1593465" y="0"/>
                </a:cubicBezTo>
                <a:cubicBezTo>
                  <a:pt x="2473511" y="0"/>
                  <a:pt x="3186930" y="713430"/>
                  <a:pt x="3186930" y="1593490"/>
                </a:cubicBezTo>
                <a:cubicBezTo>
                  <a:pt x="3186930" y="2473550"/>
                  <a:pt x="2473511" y="3186980"/>
                  <a:pt x="1593465" y="3186980"/>
                </a:cubicBezTo>
                <a:cubicBezTo>
                  <a:pt x="713419" y="3186980"/>
                  <a:pt x="0" y="2473550"/>
                  <a:pt x="0" y="1593490"/>
                </a:cubicBezTo>
                <a:close/>
              </a:path>
            </a:pathLst>
          </a:custGeom>
          <a:solidFill>
            <a:schemeClr val="accent3">
              <a:lumMod val="85000"/>
            </a:schemeClr>
          </a:solidFill>
          <a:ln>
            <a:solidFill>
              <a:schemeClr val="tx1"/>
            </a:solidFill>
          </a:ln>
          <a:effectLst>
            <a:glow rad="63500">
              <a:schemeClr val="accent6">
                <a:satMod val="175000"/>
                <a:alpha val="40000"/>
              </a:schemeClr>
            </a:glow>
            <a:outerShdw blurRad="40000" dist="23000" dir="5400000" rotWithShape="0">
              <a:srgbClr val="000000">
                <a:alpha val="35000"/>
              </a:srgbClr>
            </a:outerShdw>
          </a:effec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12435" tIns="512442" rIns="512435" bIns="512442" numCol="1" spcCol="1270" anchor="ctr" anchorCtr="0">
            <a:noAutofit/>
          </a:bodyPr>
          <a:lstStyle/>
          <a:p>
            <a:pPr lvl="0" algn="ctr" defTabSz="1600200">
              <a:lnSpc>
                <a:spcPct val="90000"/>
              </a:lnSpc>
              <a:spcBef>
                <a:spcPct val="0"/>
              </a:spcBef>
              <a:spcAft>
                <a:spcPct val="35000"/>
              </a:spcAft>
            </a:pPr>
            <a:r>
              <a:rPr lang="es-CO" sz="3200" b="1" kern="1200" dirty="0">
                <a:solidFill>
                  <a:schemeClr val="accent6">
                    <a:lumMod val="75000"/>
                  </a:schemeClr>
                </a:solidFill>
                <a:latin typeface="Calibri" pitchFamily="34" charset="0"/>
              </a:rPr>
              <a:t>Excepción ámbito de aplicación</a:t>
            </a:r>
            <a:endParaRPr lang="es-ES" sz="3200" kern="1200" dirty="0">
              <a:solidFill>
                <a:schemeClr val="accent6">
                  <a:lumMod val="75000"/>
                </a:schemeClr>
              </a:solidFill>
            </a:endParaRPr>
          </a:p>
        </p:txBody>
      </p:sp>
      <p:sp>
        <p:nvSpPr>
          <p:cNvPr id="8" name="8 Forma libre"/>
          <p:cNvSpPr/>
          <p:nvPr/>
        </p:nvSpPr>
        <p:spPr>
          <a:xfrm>
            <a:off x="4644008" y="1201331"/>
            <a:ext cx="4392488" cy="1584161"/>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lvl="0" defTabSz="444500">
              <a:lnSpc>
                <a:spcPct val="90000"/>
              </a:lnSpc>
              <a:spcBef>
                <a:spcPct val="0"/>
              </a:spcBef>
              <a:spcAft>
                <a:spcPct val="10000"/>
              </a:spcAft>
            </a:pPr>
            <a:r>
              <a:rPr lang="es-CO" sz="1900" b="1" kern="1200" dirty="0">
                <a:latin typeface="Calibri" pitchFamily="34" charset="0"/>
              </a:rPr>
              <a:t>Cuando una entidad considere que la clasificación asignada no corresponda con la función económica que desarrolla. </a:t>
            </a:r>
            <a:r>
              <a:rPr lang="es-CO" sz="1900" b="1" u="sng" kern="1200" dirty="0">
                <a:latin typeface="Calibri" pitchFamily="34" charset="0"/>
              </a:rPr>
              <a:t>Elevar solicitud a la CGN antes del 31 de octubre de 2014</a:t>
            </a:r>
            <a:r>
              <a:rPr lang="es-CO" sz="1900" b="1" kern="1200" dirty="0">
                <a:latin typeface="Calibri" pitchFamily="34" charset="0"/>
              </a:rPr>
              <a:t> </a:t>
            </a:r>
            <a:r>
              <a:rPr lang="es-CO" sz="1900" b="1" i="1" kern="1200" dirty="0">
                <a:latin typeface="Calibri" pitchFamily="34" charset="0"/>
              </a:rPr>
              <a:t>(Carta Circular No. 003 del 3 de octubre de 2014)</a:t>
            </a:r>
            <a:endParaRPr lang="es-ES" sz="1900" b="1" i="1" kern="1200" dirty="0"/>
          </a:p>
        </p:txBody>
      </p:sp>
      <p:sp>
        <p:nvSpPr>
          <p:cNvPr id="9" name="10 Forma libre"/>
          <p:cNvSpPr/>
          <p:nvPr/>
        </p:nvSpPr>
        <p:spPr>
          <a:xfrm>
            <a:off x="4650983" y="2652966"/>
            <a:ext cx="4248472" cy="2736319"/>
          </a:xfrm>
          <a:custGeom>
            <a:avLst/>
            <a:gdLst>
              <a:gd name="connsiteX0" fmla="*/ 0 w 2285231"/>
              <a:gd name="connsiteY0" fmla="*/ 0 h 1652756"/>
              <a:gd name="connsiteX1" fmla="*/ 2285231 w 2285231"/>
              <a:gd name="connsiteY1" fmla="*/ 0 h 1652756"/>
              <a:gd name="connsiteX2" fmla="*/ 2285231 w 2285231"/>
              <a:gd name="connsiteY2" fmla="*/ 1652756 h 1652756"/>
              <a:gd name="connsiteX3" fmla="*/ 0 w 2285231"/>
              <a:gd name="connsiteY3" fmla="*/ 1652756 h 1652756"/>
              <a:gd name="connsiteX4" fmla="*/ 0 w 2285231"/>
              <a:gd name="connsiteY4" fmla="*/ 0 h 165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5231" h="1652756">
                <a:moveTo>
                  <a:pt x="0" y="0"/>
                </a:moveTo>
                <a:lnTo>
                  <a:pt x="2285231" y="0"/>
                </a:lnTo>
                <a:lnTo>
                  <a:pt x="2285231" y="1652756"/>
                </a:lnTo>
                <a:lnTo>
                  <a:pt x="0" y="16527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700" tIns="12700" rIns="12700" bIns="12700" numCol="1" spcCol="1270" anchor="ctr" anchorCtr="0">
            <a:noAutofit/>
          </a:bodyPr>
          <a:lstStyle/>
          <a:p>
            <a:pPr defTabSz="444500">
              <a:lnSpc>
                <a:spcPct val="90000"/>
              </a:lnSpc>
              <a:spcBef>
                <a:spcPct val="0"/>
              </a:spcBef>
              <a:spcAft>
                <a:spcPct val="10000"/>
              </a:spcAft>
            </a:pPr>
            <a:r>
              <a:rPr lang="es-CO" sz="1900" b="1" dirty="0">
                <a:latin typeface="Calibri" pitchFamily="34" charset="0"/>
              </a:rPr>
              <a:t>Sociedades de economía mixta y las que se asimilen, en las que el Sector Público tenga participación de forma directa e indirecta entre el 50% y 90%, podrán optar por aplicar el anexo al Decreto 3022 de 2013 (NIIF para pymes), siempre que participen en condiciones de mercado en competencia con entidades del sector privado</a:t>
            </a:r>
            <a:endParaRPr lang="es-ES" sz="1900" b="1" dirty="0">
              <a:latin typeface="Calibri" pitchFamily="34" charset="0"/>
            </a:endParaRPr>
          </a:p>
        </p:txBody>
      </p:sp>
      <p:sp>
        <p:nvSpPr>
          <p:cNvPr id="10" name="11 Elipse"/>
          <p:cNvSpPr/>
          <p:nvPr/>
        </p:nvSpPr>
        <p:spPr bwMode="auto">
          <a:xfrm>
            <a:off x="2460525" y="1201316"/>
            <a:ext cx="2183667" cy="1663096"/>
          </a:xfrm>
          <a:prstGeom prst="ellipse">
            <a:avLst/>
          </a:prstGeom>
          <a:solidFill>
            <a:schemeClr val="accent6">
              <a:lumMod val="20000"/>
              <a:lumOff val="80000"/>
            </a:schemeClr>
          </a:solidFill>
          <a:ln>
            <a:solidFill>
              <a:srgbClr val="FFFF00"/>
            </a:solidFill>
          </a:ln>
        </p:spPr>
        <p:style>
          <a:lnRef idx="0">
            <a:schemeClr val="lt1">
              <a:hueOff val="0"/>
              <a:satOff val="0"/>
              <a:lumOff val="0"/>
              <a:alphaOff val="0"/>
            </a:schemeClr>
          </a:lnRef>
          <a:fillRef idx="1">
            <a:schemeClr val="accent5">
              <a:tint val="50000"/>
              <a:hueOff val="0"/>
              <a:satOff val="0"/>
              <a:lumOff val="0"/>
              <a:alphaOff val="0"/>
            </a:schemeClr>
          </a:fillRef>
          <a:effectRef idx="2">
            <a:schemeClr val="accent5">
              <a:tint val="50000"/>
              <a:hueOff val="0"/>
              <a:satOff val="0"/>
              <a:lumOff val="0"/>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1 del Art. 2 de la R. 414/14 </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dirty="0">
              <a:ln>
                <a:noFill/>
              </a:ln>
              <a:solidFill>
                <a:schemeClr val="tx1"/>
              </a:solidFill>
              <a:effectLst/>
              <a:latin typeface="Times New Roman" pitchFamily="18" charset="0"/>
            </a:endParaRPr>
          </a:p>
        </p:txBody>
      </p:sp>
      <p:sp>
        <p:nvSpPr>
          <p:cNvPr id="11" name="13 Elipse"/>
          <p:cNvSpPr/>
          <p:nvPr/>
        </p:nvSpPr>
        <p:spPr bwMode="auto">
          <a:xfrm>
            <a:off x="2454696" y="3755141"/>
            <a:ext cx="2189312" cy="1663096"/>
          </a:xfrm>
          <a:prstGeom prst="ellipse">
            <a:avLst/>
          </a:prstGeom>
          <a:ln>
            <a:solidFill>
              <a:srgbClr val="FFFF00"/>
            </a:solidFill>
          </a:ln>
        </p:spPr>
        <p:style>
          <a:lnRef idx="0">
            <a:schemeClr val="lt1">
              <a:hueOff val="0"/>
              <a:satOff val="0"/>
              <a:lumOff val="0"/>
              <a:alphaOff val="0"/>
            </a:schemeClr>
          </a:lnRef>
          <a:fillRef idx="1">
            <a:schemeClr val="accent5">
              <a:tint val="50000"/>
              <a:hueOff val="5246602"/>
              <a:satOff val="-10248"/>
              <a:lumOff val="-8968"/>
              <a:alphaOff val="0"/>
            </a:schemeClr>
          </a:fillRef>
          <a:effectRef idx="2">
            <a:schemeClr val="accent5">
              <a:tint val="50000"/>
              <a:hueOff val="5246602"/>
              <a:satOff val="-10248"/>
              <a:lumOff val="-8968"/>
              <a:alphaOff val="0"/>
            </a:schemeClr>
          </a:effectRef>
          <a:fontRef idx="minor">
            <a:schemeClr val="lt1">
              <a:hueOff val="0"/>
              <a:satOff val="0"/>
              <a:lumOff val="0"/>
              <a:alphaOff val="0"/>
            </a:schemeClr>
          </a:fontRef>
        </p:style>
        <p:txBody>
          <a:bodyPr vert="horz" wrap="square" lIns="91440" tIns="45720" rIns="91440" bIns="45720" numCol="1" rtlCol="0" anchor="t" anchorCtr="0" compatLnSpc="1">
            <a:prstTxWarp prst="textNoShape">
              <a:avLst/>
            </a:prstTxWarp>
          </a:bodyPr>
          <a:lstStyle/>
          <a:p>
            <a:pPr algn="l">
              <a:spcBef>
                <a:spcPct val="0"/>
              </a:spcBef>
            </a:pPr>
            <a:r>
              <a:rPr lang="es-CO" sz="2100" b="1" dirty="0">
                <a:solidFill>
                  <a:schemeClr val="tx1"/>
                </a:solidFill>
                <a:latin typeface="Calibri" pitchFamily="34" charset="0"/>
              </a:rPr>
              <a:t>Parágrafo 2 del Art. 2 de la R. 414/14</a:t>
            </a:r>
          </a:p>
          <a:p>
            <a:pPr marL="0" marR="0" indent="0" algn="l" defTabSz="914400" rtl="0" eaLnBrk="0" fontAlgn="base" latinLnBrk="0" hangingPunct="0">
              <a:lnSpc>
                <a:spcPct val="100000"/>
              </a:lnSpc>
              <a:spcBef>
                <a:spcPct val="0"/>
              </a:spcBef>
              <a:spcAft>
                <a:spcPct val="0"/>
              </a:spcAft>
              <a:buClrTx/>
              <a:buSzTx/>
              <a:buFontTx/>
              <a:buNone/>
              <a:tabLst/>
            </a:pPr>
            <a:endParaRPr kumimoji="0" lang="es-ES" sz="20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11205464"/>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par>
                          <p:cTn id="17" fill="hold">
                            <p:stCondLst>
                              <p:cond delay="2000"/>
                            </p:stCondLst>
                            <p:childTnLst>
                              <p:par>
                                <p:cTn id="18" presetID="31" presetClass="entr" presetSubtype="0" fill="hold" grpId="0" nodeType="afterEffect">
                                  <p:stCondLst>
                                    <p:cond delay="300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fltVal val="0"/>
                                          </p:val>
                                        </p:tav>
                                        <p:tav tm="100000">
                                          <p:val>
                                            <p:strVal val="#ppt_h"/>
                                          </p:val>
                                        </p:tav>
                                      </p:tavLst>
                                    </p:anim>
                                    <p:anim calcmode="lin" valueType="num">
                                      <p:cBhvr>
                                        <p:cTn id="22" dur="1000" fill="hold"/>
                                        <p:tgtEl>
                                          <p:spTgt spid="11"/>
                                        </p:tgtEl>
                                        <p:attrNameLst>
                                          <p:attrName>style.rotation</p:attrName>
                                        </p:attrNameLst>
                                      </p:cBhvr>
                                      <p:tavLst>
                                        <p:tav tm="0">
                                          <p:val>
                                            <p:fltVal val="90"/>
                                          </p:val>
                                        </p:tav>
                                        <p:tav tm="100000">
                                          <p:val>
                                            <p:fltVal val="0"/>
                                          </p:val>
                                        </p:tav>
                                      </p:tavLst>
                                    </p:anim>
                                    <p:animEffect transition="in" filter="fade">
                                      <p:cBhvr>
                                        <p:cTn id="23" dur="1000"/>
                                        <p:tgtEl>
                                          <p:spTgt spid="11"/>
                                        </p:tgtEl>
                                      </p:cBhvr>
                                    </p:animEffect>
                                  </p:childTnLst>
                                </p:cTn>
                              </p:par>
                            </p:childTnLst>
                          </p:cTn>
                        </p:par>
                        <p:par>
                          <p:cTn id="24" fill="hold">
                            <p:stCondLst>
                              <p:cond delay="6000"/>
                            </p:stCondLst>
                            <p:childTnLst>
                              <p:par>
                                <p:cTn id="25" presetID="55" presetClass="entr" presetSubtype="0" fill="hold" grpId="0" nodeType="afterEffect">
                                  <p:stCondLst>
                                    <p:cond delay="75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2699792" y="1268060"/>
            <a:ext cx="6336704" cy="3539430"/>
          </a:xfrm>
          <a:prstGeom prst="rect">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s-CO" sz="2800" b="1" dirty="0"/>
              <a:t>“Por la cual se incorpora, como parte del Régimen de Contabilidad Pública, el Marco normativo para empresas que no cotizan en el mercado de valores, y que no captan ni administran ahorro del público; y se define el Catálogo General de Cuentas que utilizarán las entidades obligadas a observar dicho marco”</a:t>
            </a:r>
          </a:p>
        </p:txBody>
      </p:sp>
      <p:sp>
        <p:nvSpPr>
          <p:cNvPr id="13" name="12 Forma libre"/>
          <p:cNvSpPr/>
          <p:nvPr/>
        </p:nvSpPr>
        <p:spPr bwMode="auto">
          <a:xfrm rot="16200000">
            <a:off x="-330025" y="2235658"/>
            <a:ext cx="3168353" cy="1951173"/>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blipFill>
            <a:blip r:embed="rId2" cstate="print">
              <a:duotone>
                <a:schemeClr val="accent3">
                  <a:shade val="45000"/>
                  <a:satMod val="135000"/>
                </a:schemeClr>
                <a:prstClr val="white"/>
              </a:duotone>
            </a:blip>
            <a:tile tx="0" ty="0" sx="100000" sy="100000" flip="none" algn="tl"/>
          </a:blipFill>
          <a:ln w="38100" cap="flat" cmpd="sng" algn="ctr">
            <a:solidFill>
              <a:schemeClr val="tx1"/>
            </a:solidFill>
            <a:prstDash val="solid"/>
          </a:ln>
          <a:effectLst>
            <a:outerShdw blurRad="40000" dist="20000" dir="5400000" rotWithShape="0">
              <a:srgbClr val="000000">
                <a:alpha val="38000"/>
              </a:srgbClr>
            </a:outerShdw>
          </a:effectLst>
        </p:spPr>
        <p:txBody>
          <a:bodyPr lIns="815532" tIns="164591" rIns="213359" bIns="2774357" spcCol="1270"/>
          <a:lstStyle/>
          <a:p>
            <a:pPr algn="r" defTabSz="2133600" fontAlgn="auto">
              <a:spcBef>
                <a:spcPts val="0"/>
              </a:spcBef>
              <a:spcAft>
                <a:spcPts val="0"/>
              </a:spcAft>
            </a:pPr>
            <a:endParaRPr lang="es-ES" sz="1500" b="1" kern="0" dirty="0">
              <a:solidFill>
                <a:srgbClr val="4F81BD">
                  <a:lumMod val="50000"/>
                </a:srgbClr>
              </a:solidFill>
              <a:effectLst>
                <a:outerShdw blurRad="38100" dist="38100" dir="2700000" algn="tl">
                  <a:srgbClr val="000000">
                    <a:alpha val="43137"/>
                  </a:srgbClr>
                </a:outerShdw>
              </a:effectLst>
              <a:latin typeface="Calibri"/>
            </a:endParaRPr>
          </a:p>
        </p:txBody>
      </p:sp>
      <p:sp>
        <p:nvSpPr>
          <p:cNvPr id="14" name="CuadroTexto 1"/>
          <p:cNvSpPr txBox="1"/>
          <p:nvPr/>
        </p:nvSpPr>
        <p:spPr>
          <a:xfrm>
            <a:off x="248351" y="1583128"/>
            <a:ext cx="477054" cy="3096344"/>
          </a:xfrm>
          <a:prstGeom prst="rect">
            <a:avLst/>
          </a:prstGeom>
          <a:noFill/>
        </p:spPr>
        <p:txBody>
          <a:bodyPr vert="vert270" wrap="square" rtlCol="0">
            <a:spAutoFit/>
          </a:bodyPr>
          <a:lstStyle>
            <a:defPPr>
              <a:defRPr lang="es-ES_tradnl"/>
            </a:defPPr>
            <a:lvl1pPr>
              <a:defRPr b="1" ker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a:defRPr>
            </a:lvl1pPr>
          </a:lstStyle>
          <a:p>
            <a:r>
              <a:rPr lang="es-ES" sz="1900" dirty="0"/>
              <a:t>Catálogo General de Cuentas</a:t>
            </a:r>
            <a:endParaRPr lang="es-CO" sz="1900" dirty="0"/>
          </a:p>
        </p:txBody>
      </p:sp>
      <p:sp>
        <p:nvSpPr>
          <p:cNvPr id="15" name="3 CuadroTexto"/>
          <p:cNvSpPr txBox="1">
            <a:spLocks noChangeArrowheads="1"/>
          </p:cNvSpPr>
          <p:nvPr/>
        </p:nvSpPr>
        <p:spPr bwMode="auto">
          <a:xfrm>
            <a:off x="683568" y="2686626"/>
            <a:ext cx="1414676" cy="1061829"/>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defPPr>
              <a:defRPr lang="es-ES_tradnl"/>
            </a:defPPr>
            <a:lvl1pPr algn="ctr" fontAlgn="auto">
              <a:spcBef>
                <a:spcPts val="0"/>
              </a:spcBef>
              <a:spcAft>
                <a:spcPts val="0"/>
              </a:spcAft>
              <a:defRPr sz="1500" b="1" kern="0">
                <a:latin typeface="Calibri" pitchFamily="34" charset="0"/>
              </a:defRPr>
            </a:lvl1pPr>
          </a:lstStyle>
          <a:p>
            <a:r>
              <a:rPr lang="es-ES" sz="2100" dirty="0"/>
              <a:t>Resolución 139 de 2015</a:t>
            </a:r>
          </a:p>
        </p:txBody>
      </p:sp>
      <p:grpSp>
        <p:nvGrpSpPr>
          <p:cNvPr id="16" name="15 Grupo"/>
          <p:cNvGrpSpPr/>
          <p:nvPr/>
        </p:nvGrpSpPr>
        <p:grpSpPr>
          <a:xfrm>
            <a:off x="2411760" y="2704486"/>
            <a:ext cx="450312" cy="595378"/>
            <a:chOff x="6967731" y="3284984"/>
            <a:chExt cx="412581" cy="576064"/>
          </a:xfrm>
        </p:grpSpPr>
        <p:sp>
          <p:nvSpPr>
            <p:cNvPr id="17" name="16 Extracto"/>
            <p:cNvSpPr>
              <a:spLocks noChangeArrowheads="1"/>
            </p:cNvSpPr>
            <p:nvPr/>
          </p:nvSpPr>
          <p:spPr bwMode="auto">
            <a:xfrm rot="5400000">
              <a:off x="6921994" y="3402729"/>
              <a:ext cx="576063" cy="340573"/>
            </a:xfrm>
            <a:prstGeom prst="flowChartExtract">
              <a:avLst/>
            </a:prstGeom>
            <a:ln>
              <a:headEnd/>
              <a:tailEnd/>
            </a:ln>
          </p:spPr>
          <p:style>
            <a:lnRef idx="0">
              <a:schemeClr val="accent3"/>
            </a:lnRef>
            <a:fillRef idx="3">
              <a:schemeClr val="accent3"/>
            </a:fillRef>
            <a:effectRef idx="3">
              <a:schemeClr val="accent3"/>
            </a:effectRef>
            <a:fontRef idx="minor">
              <a:schemeClr val="lt1"/>
            </a:fontRef>
          </p:style>
          <p:txBody>
            <a:bodyPr/>
            <a:lstStyle/>
            <a:p>
              <a:pPr eaLnBrk="1" hangingPunct="1"/>
              <a:endParaRPr lang="es-CO" altLang="es-CO" sz="1500" b="1">
                <a:solidFill>
                  <a:schemeClr val="accent4">
                    <a:lumMod val="95000"/>
                    <a:lumOff val="5000"/>
                  </a:schemeClr>
                </a:solidFill>
                <a:latin typeface="Century Gothic" pitchFamily="34" charset="0"/>
                <a:cs typeface="Arial" charset="0"/>
              </a:endParaRPr>
            </a:p>
          </p:txBody>
        </p:sp>
        <p:sp>
          <p:nvSpPr>
            <p:cNvPr id="18" name="17 Extracto"/>
            <p:cNvSpPr>
              <a:spLocks noChangeArrowheads="1"/>
            </p:cNvSpPr>
            <p:nvPr/>
          </p:nvSpPr>
          <p:spPr bwMode="auto">
            <a:xfrm rot="5400000">
              <a:off x="6849986" y="3402730"/>
              <a:ext cx="576063" cy="340573"/>
            </a:xfrm>
            <a:prstGeom prst="flowChartExtra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eaLnBrk="1" hangingPunct="1"/>
              <a:endParaRPr lang="es-CO" altLang="es-CO" sz="1500" b="1">
                <a:latin typeface="Century Gothic" pitchFamily="34" charset="0"/>
                <a:cs typeface="Arial" charset="0"/>
              </a:endParaRPr>
            </a:p>
          </p:txBody>
        </p:sp>
      </p:grpSp>
      <p:sp>
        <p:nvSpPr>
          <p:cNvPr id="19"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23731991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3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par>
                                <p:cTn id="22" presetID="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7 Imagen"/>
          <p:cNvPicPr/>
          <p:nvPr/>
        </p:nvPicPr>
        <p:blipFill>
          <a:blip r:embed="rId2" cstate="email">
            <a:extLst>
              <a:ext uri="{28A0092B-C50C-407E-A947-70E740481C1C}">
                <a14:useLocalDpi xmlns:a14="http://schemas.microsoft.com/office/drawing/2010/main"/>
              </a:ext>
            </a:extLst>
          </a:blip>
          <a:srcRect/>
          <a:stretch>
            <a:fillRect/>
          </a:stretch>
        </p:blipFill>
        <p:spPr bwMode="auto">
          <a:xfrm>
            <a:off x="3431873" y="1357333"/>
            <a:ext cx="4950127" cy="3881417"/>
          </a:xfrm>
          <a:prstGeom prst="rect">
            <a:avLst/>
          </a:prstGeom>
          <a:noFill/>
          <a:ln>
            <a:noFill/>
          </a:ln>
        </p:spPr>
      </p:pic>
      <p:sp>
        <p:nvSpPr>
          <p:cNvPr id="6" name="6 Rectángulo"/>
          <p:cNvSpPr/>
          <p:nvPr/>
        </p:nvSpPr>
        <p:spPr>
          <a:xfrm>
            <a:off x="742947" y="97194"/>
            <a:ext cx="7639053" cy="957763"/>
          </a:xfrm>
          <a:prstGeom prst="rect">
            <a:avLst/>
          </a:prstGeom>
        </p:spPr>
        <p:txBody>
          <a:bodyPr wrap="square">
            <a:spAutoFit/>
          </a:bodyPr>
          <a:lstStyle/>
          <a:p>
            <a:pPr marL="370402" indent="-370402" algn="ctr" fontAlgn="auto">
              <a:lnSpc>
                <a:spcPct val="90000"/>
              </a:lnSpc>
              <a:spcAft>
                <a:spcPct val="35000"/>
              </a:spcAft>
              <a:buSzPct val="90000"/>
              <a:defRPr/>
            </a:pPr>
            <a:r>
              <a:rPr lang="es-ES" sz="2083"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
        <p:nvSpPr>
          <p:cNvPr id="11" name="10 Proceso alternativo"/>
          <p:cNvSpPr/>
          <p:nvPr/>
        </p:nvSpPr>
        <p:spPr bwMode="auto">
          <a:xfrm>
            <a:off x="251520" y="1477347"/>
            <a:ext cx="3060340" cy="3660407"/>
          </a:xfrm>
          <a:prstGeom prst="flowChartAlternateProcess">
            <a:avLst/>
          </a:prstGeom>
          <a:noFill/>
          <a:ln>
            <a:solidFill>
              <a:schemeClr val="tx1"/>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76200" tIns="38100" rIns="76200" bIns="38100" numCol="1" rtlCol="0" anchor="t" anchorCtr="0" compatLnSpc="1">
            <a:prstTxWarp prst="textNoShape">
              <a:avLst/>
            </a:prstTxWarp>
          </a:bodyPr>
          <a:lstStyle/>
          <a:p>
            <a:pPr algn="ctr"/>
            <a:r>
              <a:rPr lang="es-CO" sz="2800" b="1" dirty="0"/>
              <a:t>CAMBIOS EN LA POLÍTICA DE REGULACIÓN CONTABLE PÚBLICA Y EN LA DEFINICIÓN DEL MARCO NORMATIVO</a:t>
            </a:r>
          </a:p>
        </p:txBody>
      </p:sp>
    </p:spTree>
    <p:extLst>
      <p:ext uri="{BB962C8B-B14F-4D97-AF65-F5344CB8AC3E}">
        <p14:creationId xmlns:p14="http://schemas.microsoft.com/office/powerpoint/2010/main" val="3436898069"/>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quarter" idx="14"/>
          </p:nvPr>
        </p:nvSpPr>
        <p:spPr>
          <a:xfrm>
            <a:off x="611560" y="1273324"/>
            <a:ext cx="8208912" cy="3816424"/>
          </a:xfrm>
        </p:spPr>
        <p:txBody>
          <a:bodyPr/>
          <a:lstStyle/>
          <a:p>
            <a:r>
              <a:rPr lang="es-CO" sz="4000" b="1" u="sng" dirty="0">
                <a:solidFill>
                  <a:schemeClr val="tx1"/>
                </a:solidFill>
              </a:rPr>
              <a:t>CATÁLOGO GENERAL DE CUENTAS</a:t>
            </a:r>
          </a:p>
          <a:p>
            <a:endParaRPr lang="es-CO" sz="2000" b="1" dirty="0">
              <a:solidFill>
                <a:schemeClr val="tx1"/>
              </a:solidFill>
            </a:endParaRPr>
          </a:p>
          <a:p>
            <a:pPr marL="571500" indent="-571500">
              <a:buFont typeface="Arial" panose="020B0604020202020204" pitchFamily="34" charset="0"/>
              <a:buChar char="•"/>
            </a:pPr>
            <a:r>
              <a:rPr lang="es-CO" sz="1600" b="1" dirty="0">
                <a:solidFill>
                  <a:schemeClr val="tx1"/>
                </a:solidFill>
              </a:rPr>
              <a:t>ACTIVOS</a:t>
            </a:r>
          </a:p>
          <a:p>
            <a:pPr marL="571500" indent="-571500">
              <a:buFont typeface="Arial" panose="020B0604020202020204" pitchFamily="34" charset="0"/>
              <a:buChar char="•"/>
            </a:pPr>
            <a:r>
              <a:rPr lang="es-CO" sz="1600" b="1" dirty="0">
                <a:solidFill>
                  <a:schemeClr val="tx1"/>
                </a:solidFill>
              </a:rPr>
              <a:t>PASIVOS</a:t>
            </a:r>
          </a:p>
          <a:p>
            <a:pPr marL="571500" indent="-571500">
              <a:buFont typeface="Arial" panose="020B0604020202020204" pitchFamily="34" charset="0"/>
              <a:buChar char="•"/>
            </a:pPr>
            <a:r>
              <a:rPr lang="es-CO" sz="1600" b="1" dirty="0">
                <a:solidFill>
                  <a:schemeClr val="tx1"/>
                </a:solidFill>
              </a:rPr>
              <a:t>PATRIMONIO</a:t>
            </a:r>
          </a:p>
          <a:p>
            <a:pPr marL="571500" indent="-571500">
              <a:buFont typeface="Arial" panose="020B0604020202020204" pitchFamily="34" charset="0"/>
              <a:buChar char="•"/>
            </a:pPr>
            <a:r>
              <a:rPr lang="es-CO" sz="1600" b="1" dirty="0">
                <a:solidFill>
                  <a:schemeClr val="tx1"/>
                </a:solidFill>
              </a:rPr>
              <a:t>INGRESOS</a:t>
            </a:r>
          </a:p>
          <a:p>
            <a:pPr marL="571500" indent="-571500">
              <a:buFont typeface="Arial" panose="020B0604020202020204" pitchFamily="34" charset="0"/>
              <a:buChar char="•"/>
            </a:pPr>
            <a:r>
              <a:rPr lang="es-CO" sz="1600" b="1" dirty="0">
                <a:solidFill>
                  <a:schemeClr val="tx1"/>
                </a:solidFill>
              </a:rPr>
              <a:t>GASTOS</a:t>
            </a:r>
          </a:p>
          <a:p>
            <a:pPr marL="571500" indent="-571500">
              <a:buFont typeface="Arial" panose="020B0604020202020204" pitchFamily="34" charset="0"/>
              <a:buChar char="•"/>
            </a:pPr>
            <a:r>
              <a:rPr lang="es-CO" sz="1600" b="1" dirty="0">
                <a:solidFill>
                  <a:schemeClr val="tx1"/>
                </a:solidFill>
              </a:rPr>
              <a:t>COSTOS DE VENTAS</a:t>
            </a:r>
          </a:p>
          <a:p>
            <a:pPr marL="571500" indent="-571500">
              <a:buFont typeface="Arial" panose="020B0604020202020204" pitchFamily="34" charset="0"/>
              <a:buChar char="•"/>
            </a:pPr>
            <a:r>
              <a:rPr lang="es-CO" sz="1600" b="1" dirty="0">
                <a:solidFill>
                  <a:schemeClr val="tx1"/>
                </a:solidFill>
              </a:rPr>
              <a:t>COSTOS DE TRANSFORMACIÓN</a:t>
            </a:r>
          </a:p>
          <a:p>
            <a:pPr marL="571500" indent="-571500">
              <a:buFont typeface="Arial" panose="020B0604020202020204" pitchFamily="34" charset="0"/>
              <a:buChar char="•"/>
            </a:pPr>
            <a:r>
              <a:rPr lang="es-CO" sz="1600" b="1" dirty="0">
                <a:solidFill>
                  <a:schemeClr val="tx1"/>
                </a:solidFill>
              </a:rPr>
              <a:t>CUENTAS DE ORDEN DEUDORAS</a:t>
            </a:r>
          </a:p>
          <a:p>
            <a:pPr marL="571500" indent="-571500">
              <a:buFont typeface="Arial" panose="020B0604020202020204" pitchFamily="34" charset="0"/>
              <a:buChar char="•"/>
            </a:pPr>
            <a:r>
              <a:rPr lang="es-CO" sz="1600" b="1" dirty="0">
                <a:solidFill>
                  <a:schemeClr val="tx1"/>
                </a:solidFill>
              </a:rPr>
              <a:t>CUENTAS DE ORDEN ACREEDORAS</a:t>
            </a:r>
          </a:p>
        </p:txBody>
      </p:sp>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33</a:t>
            </a:fld>
            <a:endParaRPr lang="es-ES_tradnl" dirty="0"/>
          </a:p>
        </p:txBody>
      </p:sp>
      <p:sp>
        <p:nvSpPr>
          <p:cNvPr id="7" name="6 Rectángulo"/>
          <p:cNvSpPr/>
          <p:nvPr/>
        </p:nvSpPr>
        <p:spPr>
          <a:xfrm>
            <a:off x="-22864" y="24123"/>
            <a:ext cx="9166864" cy="1089529"/>
          </a:xfrm>
          <a:prstGeom prst="rect">
            <a:avLst/>
          </a:prstGeom>
        </p:spPr>
        <p:txBody>
          <a:bodyPr wrap="square">
            <a:spAutoFit/>
          </a:bodyPr>
          <a:lstStyle/>
          <a:p>
            <a:pPr marL="444500" indent="-444500" algn="ctr" fontAlgn="auto">
              <a:lnSpc>
                <a:spcPct val="90000"/>
              </a:lnSpc>
              <a:spcAft>
                <a:spcPct val="35000"/>
              </a:spcAft>
              <a:buSzPct val="90000"/>
              <a:defRPr/>
            </a:pPr>
            <a:r>
              <a:rPr lang="es-ES" sz="2400" b="1" dirty="0">
                <a:solidFill>
                  <a:schemeClr val="bg1"/>
                </a:solidFill>
                <a:effectLst>
                  <a:outerShdw blurRad="38100" dist="38100" dir="2700000" algn="tl">
                    <a:srgbClr val="000000">
                      <a:alpha val="43137"/>
                    </a:srgbClr>
                  </a:outerShdw>
                </a:effectLst>
                <a:latin typeface="Calibri" pitchFamily="34" charset="0"/>
              </a:rPr>
              <a:t>MODELO DE CONTABILIDAD PARA EMPRESAS QUE NO COTIZAN EN EL MERCADO DE VALORES, Y QUE NO CAPTAN NI ADMINISTRAN AHORRO DEL PÚBLICO (RESOLUCIÓN 414/14)</a:t>
            </a:r>
          </a:p>
        </p:txBody>
      </p:sp>
    </p:spTree>
    <p:extLst>
      <p:ext uri="{BB962C8B-B14F-4D97-AF65-F5344CB8AC3E}">
        <p14:creationId xmlns:p14="http://schemas.microsoft.com/office/powerpoint/2010/main" val="23435997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942020" y="2197427"/>
            <a:ext cx="7410400" cy="656655"/>
          </a:xfrm>
          <a:prstGeom prst="rect">
            <a:avLst/>
          </a:prstGeom>
        </p:spPr>
        <p:txBody>
          <a:bodyPr wrap="square">
            <a:spAutoFit/>
          </a:bodyPr>
          <a:lstStyle/>
          <a:p>
            <a:pPr algn="ctr"/>
            <a:r>
              <a:rPr lang="es-CO" altLang="es-ES" sz="3667" b="1" dirty="0">
                <a:solidFill>
                  <a:schemeClr val="bg1"/>
                </a:solidFill>
                <a:latin typeface="+mj-lt"/>
              </a:rPr>
              <a:t>3.3. Modelo Entidades de Gobierno</a:t>
            </a:r>
            <a:endParaRPr lang="es-CO" sz="3667" b="1" dirty="0">
              <a:solidFill>
                <a:schemeClr val="bg1"/>
              </a:solidFill>
              <a:effectLst>
                <a:outerShdw blurRad="38100" dist="38100" dir="2700000" algn="tl">
                  <a:srgbClr val="000000">
                    <a:alpha val="43137"/>
                  </a:srgbClr>
                </a:outerShdw>
              </a:effectLst>
              <a:latin typeface="+mj-lt"/>
            </a:endParaRPr>
          </a:p>
        </p:txBody>
      </p:sp>
      <p:pic>
        <p:nvPicPr>
          <p:cNvPr id="3"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31773" y="3529145"/>
            <a:ext cx="2949431" cy="226868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Rectángulo"/>
          <p:cNvSpPr/>
          <p:nvPr/>
        </p:nvSpPr>
        <p:spPr bwMode="auto">
          <a:xfrm>
            <a:off x="3251854" y="4647100"/>
            <a:ext cx="1441458" cy="310634"/>
          </a:xfrm>
          <a:prstGeom prst="rect">
            <a:avLst/>
          </a:prstGeom>
          <a:solidFill>
            <a:schemeClr val="bg1"/>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dirty="0">
                <a:latin typeface="Times New Roman" pitchFamily="18" charset="0"/>
              </a:rPr>
              <a:t>        </a:t>
            </a:r>
            <a:r>
              <a:rPr lang="es-CO" sz="1583" b="1" dirty="0">
                <a:solidFill>
                  <a:schemeClr val="accent2">
                    <a:lumMod val="50000"/>
                  </a:schemeClr>
                </a:solidFill>
                <a:latin typeface="Times New Roman" pitchFamily="18" charset="0"/>
              </a:rPr>
              <a:t>NICSP</a:t>
            </a:r>
          </a:p>
        </p:txBody>
      </p:sp>
      <p:pic>
        <p:nvPicPr>
          <p:cNvPr id="5" name="Imagen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1855" y="4957734"/>
            <a:ext cx="1441458" cy="282748"/>
          </a:xfrm>
          <a:prstGeom prst="rect">
            <a:avLst/>
          </a:prstGeom>
        </p:spPr>
      </p:pic>
    </p:spTree>
    <p:extLst>
      <p:ext uri="{BB962C8B-B14F-4D97-AF65-F5344CB8AC3E}">
        <p14:creationId xmlns:p14="http://schemas.microsoft.com/office/powerpoint/2010/main" val="1127127259"/>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35</a:t>
            </a:fld>
            <a:endParaRPr lang="es-ES_tradnl"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580" y="67575"/>
            <a:ext cx="3360373" cy="3269979"/>
          </a:xfrm>
          <a:prstGeom prst="rect">
            <a:avLst/>
          </a:prstGeom>
          <a:effectLst>
            <a:glow rad="63500">
              <a:schemeClr val="accent6">
                <a:satMod val="175000"/>
                <a:alpha val="40000"/>
              </a:schemeClr>
            </a:glow>
          </a:effectLst>
        </p:spPr>
      </p:pic>
      <p:sp>
        <p:nvSpPr>
          <p:cNvPr id="6" name="Rectángulo 5"/>
          <p:cNvSpPr/>
          <p:nvPr/>
        </p:nvSpPr>
        <p:spPr>
          <a:xfrm>
            <a:off x="791580" y="429162"/>
            <a:ext cx="3564396" cy="2144498"/>
          </a:xfrm>
          <a:prstGeom prst="rect">
            <a:avLst/>
          </a:prstGeom>
        </p:spPr>
        <p:txBody>
          <a:bodyPr wrap="square">
            <a:spAutoFit/>
          </a:bodyPr>
          <a:lstStyle/>
          <a:p>
            <a:pPr algn="l"/>
            <a:r>
              <a:rPr lang="pt-BR" sz="2500" b="1" i="1" dirty="0">
                <a:latin typeface="Calibri,BoldItalic"/>
              </a:rPr>
              <a:t> </a:t>
            </a:r>
            <a:r>
              <a:rPr lang="pt-BR" sz="2667" b="1" i="1" u="sng" dirty="0">
                <a:latin typeface="Calibri,BoldItalic"/>
              </a:rPr>
              <a:t>I</a:t>
            </a:r>
            <a:r>
              <a:rPr lang="pt-BR" sz="2667" b="1" i="1" dirty="0">
                <a:latin typeface="Calibri,BoldItalic"/>
              </a:rPr>
              <a:t> </a:t>
            </a:r>
            <a:r>
              <a:rPr lang="pt-BR" sz="2500" b="1" i="1" dirty="0">
                <a:latin typeface="Calibri,BoldItalic"/>
              </a:rPr>
              <a:t> </a:t>
            </a:r>
            <a:r>
              <a:rPr lang="pt-BR" sz="2500" b="1" dirty="0">
                <a:latin typeface="Calibri,Bold"/>
              </a:rPr>
              <a:t>n t e r n a t i o n a l</a:t>
            </a:r>
          </a:p>
          <a:p>
            <a:pPr algn="l"/>
            <a:r>
              <a:rPr lang="es-CO" sz="2500" b="1" i="1" dirty="0">
                <a:latin typeface="Calibri,BoldItalic"/>
              </a:rPr>
              <a:t> </a:t>
            </a:r>
            <a:r>
              <a:rPr lang="pl-PL" sz="2667" b="1" i="1" u="sng" dirty="0">
                <a:latin typeface="Calibri,BoldItalic"/>
              </a:rPr>
              <a:t>P</a:t>
            </a:r>
            <a:r>
              <a:rPr lang="pl-PL" sz="2500" b="1" i="1" dirty="0">
                <a:latin typeface="Calibri,BoldItalic"/>
              </a:rPr>
              <a:t> </a:t>
            </a:r>
            <a:r>
              <a:rPr lang="pl-PL" sz="2500" b="1" dirty="0">
                <a:latin typeface="Calibri,Bold"/>
              </a:rPr>
              <a:t>u b l i c</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e c t o r</a:t>
            </a:r>
          </a:p>
          <a:p>
            <a:pPr algn="l"/>
            <a:r>
              <a:rPr lang="pt-BR" sz="2500" b="1" i="1" dirty="0">
                <a:latin typeface="Calibri,BoldItalic"/>
              </a:rPr>
              <a:t> </a:t>
            </a:r>
            <a:r>
              <a:rPr lang="pt-BR" sz="2667" b="1" i="1" u="sng" dirty="0">
                <a:latin typeface="Calibri,BoldItalic"/>
              </a:rPr>
              <a:t>A</a:t>
            </a:r>
            <a:r>
              <a:rPr lang="pt-BR" sz="2500" b="1" i="1" dirty="0">
                <a:latin typeface="Calibri,BoldItalic"/>
              </a:rPr>
              <a:t> </a:t>
            </a:r>
            <a:r>
              <a:rPr lang="pt-BR" sz="2500" b="1" dirty="0">
                <a:latin typeface="Calibri,Bold"/>
              </a:rPr>
              <a:t>c </a:t>
            </a:r>
            <a:r>
              <a:rPr lang="pt-BR" sz="2500" b="1" dirty="0" err="1">
                <a:latin typeface="Calibri,Bold"/>
              </a:rPr>
              <a:t>c</a:t>
            </a:r>
            <a:r>
              <a:rPr lang="pt-BR" sz="2500" b="1" dirty="0">
                <a:latin typeface="Calibri,Bold"/>
              </a:rPr>
              <a:t> o u n t i n g</a:t>
            </a:r>
          </a:p>
          <a:p>
            <a:pPr algn="l"/>
            <a:r>
              <a:rPr lang="pt-BR" sz="2500" b="1" i="1" dirty="0">
                <a:latin typeface="Calibri,BoldItalic"/>
              </a:rPr>
              <a:t> </a:t>
            </a:r>
            <a:r>
              <a:rPr lang="pt-BR" sz="2667" b="1" i="1" u="sng" dirty="0">
                <a:latin typeface="Calibri,BoldItalic"/>
              </a:rPr>
              <a:t>S</a:t>
            </a:r>
            <a:r>
              <a:rPr lang="pt-BR" sz="2500" b="1" i="1" dirty="0">
                <a:latin typeface="Calibri,BoldItalic"/>
              </a:rPr>
              <a:t> </a:t>
            </a:r>
            <a:r>
              <a:rPr lang="pt-BR" sz="2500" b="1" dirty="0">
                <a:latin typeface="Calibri,Bold"/>
              </a:rPr>
              <a:t>t a n d a r d s</a:t>
            </a:r>
            <a:endParaRPr lang="es-CO" sz="2500" dirty="0"/>
          </a:p>
        </p:txBody>
      </p:sp>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51953" y="-16285"/>
            <a:ext cx="4992047" cy="334730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193" y="1657367"/>
            <a:ext cx="1260140" cy="300033"/>
          </a:xfrm>
          <a:prstGeom prst="rect">
            <a:avLst/>
          </a:prstGeom>
        </p:spPr>
      </p:pic>
      <p:sp>
        <p:nvSpPr>
          <p:cNvPr id="9" name="Rectángulo 8"/>
          <p:cNvSpPr/>
          <p:nvPr/>
        </p:nvSpPr>
        <p:spPr>
          <a:xfrm>
            <a:off x="251520" y="3453209"/>
            <a:ext cx="8640959" cy="1708160"/>
          </a:xfrm>
          <a:prstGeom prst="rect">
            <a:avLst/>
          </a:prstGeom>
        </p:spPr>
        <p:txBody>
          <a:bodyPr wrap="square">
            <a:spAutoFit/>
          </a:bodyPr>
          <a:lstStyle/>
          <a:p>
            <a:pPr algn="just"/>
            <a:r>
              <a:rPr lang="es-CO" sz="2100" b="1" dirty="0">
                <a:latin typeface="Calibri,Bold"/>
              </a:rPr>
              <a:t>IPSAS tiene como objetivo mejorar la calidad de la información financiera de propósito general de las entidades del sector público, lo que implica una valoración mejor de las decisiones de asignación de recursos de los gobiernos, con lo que se aumenta la transparencia y fortalece la rendición de cuentas.</a:t>
            </a:r>
            <a:endParaRPr lang="es-CO" sz="2100" dirty="0"/>
          </a:p>
        </p:txBody>
      </p:sp>
    </p:spTree>
    <p:extLst>
      <p:ext uri="{BB962C8B-B14F-4D97-AF65-F5344CB8AC3E}">
        <p14:creationId xmlns:p14="http://schemas.microsoft.com/office/powerpoint/2010/main" val="4189424694"/>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36</a:t>
            </a:fld>
            <a:endParaRPr lang="es-ES_tradnl" dirty="0"/>
          </a:p>
        </p:txBody>
      </p:sp>
      <p:sp>
        <p:nvSpPr>
          <p:cNvPr id="9" name="Rectangle 142"/>
          <p:cNvSpPr>
            <a:spLocks noChangeArrowheads="1"/>
          </p:cNvSpPr>
          <p:nvPr/>
        </p:nvSpPr>
        <p:spPr bwMode="auto">
          <a:xfrm>
            <a:off x="787370" y="-41853"/>
            <a:ext cx="7620000" cy="97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p>
            <a:pPr algn="ctr"/>
            <a:br>
              <a:rPr lang="es-CO" altLang="es-CO" sz="500" dirty="0">
                <a:latin typeface="Arial" pitchFamily="34" charset="0"/>
                <a:cs typeface="Arial" pitchFamily="34" charset="0"/>
              </a:rPr>
            </a:br>
            <a:r>
              <a:rPr lang="es-CO" sz="2667" b="1" dirty="0"/>
              <a:t>Normas Internacionales de Contabilidad</a:t>
            </a:r>
          </a:p>
          <a:p>
            <a:pPr algn="ctr"/>
            <a:r>
              <a:rPr lang="es-CO" sz="2667" b="1" dirty="0"/>
              <a:t>para el Sector Público </a:t>
            </a:r>
            <a:r>
              <a:rPr lang="es-CO" altLang="es-CO" sz="2667" b="1" dirty="0">
                <a:latin typeface="Arial" pitchFamily="34" charset="0"/>
                <a:cs typeface="Arial" pitchFamily="34" charset="0"/>
              </a:rPr>
              <a:t>(IPSAS)</a:t>
            </a:r>
          </a:p>
        </p:txBody>
      </p:sp>
      <p:sp>
        <p:nvSpPr>
          <p:cNvPr id="10" name="Rectángulo 9"/>
          <p:cNvSpPr/>
          <p:nvPr/>
        </p:nvSpPr>
        <p:spPr bwMode="auto">
          <a:xfrm>
            <a:off x="866511" y="948943"/>
            <a:ext cx="7425903" cy="948450"/>
          </a:xfrm>
          <a:prstGeom prst="rect">
            <a:avLst/>
          </a:prstGeom>
          <a:solidFill>
            <a:schemeClr val="bg1"/>
          </a:solidFill>
          <a:ln w="9525" cap="flat" cmpd="sng" algn="ctr">
            <a:solidFill>
              <a:schemeClr val="tx1"/>
            </a:solidFill>
            <a:prstDash val="solid"/>
            <a:round/>
            <a:headEnd type="none" w="med" len="med"/>
            <a:tailEnd type="none" w="med" len="med"/>
          </a:ln>
          <a:effectLst>
            <a:glow rad="1016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algn="ctr"/>
            <a:r>
              <a:rPr lang="es-CO" sz="3167" b="1" dirty="0"/>
              <a:t>I P S A S B</a:t>
            </a:r>
          </a:p>
          <a:p>
            <a:pPr algn="ctr"/>
            <a:r>
              <a:rPr lang="es-CO" sz="1833" b="1" dirty="0"/>
              <a:t>(Consejo de Normas Internacionales de Contabilidad del Sector Público)</a:t>
            </a:r>
          </a:p>
        </p:txBody>
      </p:sp>
      <p:sp>
        <p:nvSpPr>
          <p:cNvPr id="11" name="Rectángulo 10"/>
          <p:cNvSpPr/>
          <p:nvPr/>
        </p:nvSpPr>
        <p:spPr>
          <a:xfrm>
            <a:off x="787370" y="1717417"/>
            <a:ext cx="7594630" cy="3516347"/>
          </a:xfrm>
          <a:prstGeom prst="rect">
            <a:avLst/>
          </a:prstGeom>
        </p:spPr>
        <p:txBody>
          <a:bodyPr wrap="square">
            <a:spAutoFit/>
          </a:bodyPr>
          <a:lstStyle/>
          <a:p>
            <a:pPr algn="ctr"/>
            <a:endParaRPr lang="es-CO" sz="2000" b="1" dirty="0"/>
          </a:p>
          <a:p>
            <a:endParaRPr lang="es-CO" sz="2250" b="1" dirty="0"/>
          </a:p>
          <a:p>
            <a:pPr marL="380985" indent="-380985" algn="just">
              <a:buFont typeface="Wingdings" panose="05000000000000000000" pitchFamily="2" charset="2"/>
              <a:buChar char="ü"/>
            </a:pPr>
            <a:r>
              <a:rPr lang="es-CO" sz="2250" b="1" dirty="0"/>
              <a:t>Reconoce el derecho de las administraciones públicas y de los emisores de normas nacionales a establecer normas contables y directrices para la información financiera en sus jurisdicciones.</a:t>
            </a:r>
            <a:r>
              <a:rPr lang="es-CO" sz="2250" b="1" dirty="0">
                <a:solidFill>
                  <a:srgbClr val="FFFFFF"/>
                </a:solidFill>
                <a:latin typeface="Arial" panose="020B0604020202020204" pitchFamily="34" charset="0"/>
              </a:rPr>
              <a:t>(C de Normas I</a:t>
            </a:r>
          </a:p>
          <a:p>
            <a:pPr marL="380985" indent="-380985" algn="just">
              <a:buFont typeface="Wingdings" panose="05000000000000000000" pitchFamily="2" charset="2"/>
              <a:buChar char="ü"/>
            </a:pPr>
            <a:r>
              <a:rPr lang="es-CO" sz="2250" b="1" dirty="0"/>
              <a:t>Fomenta la adopción de las NICSP y la armonización de los requisitos nacionales con las NICSP. Se considerará que los estados financieros cumplen con las NICSP sólo si cumplen con todos los requisitos de cada NICSP que les sea aplicable</a:t>
            </a:r>
            <a:r>
              <a:rPr lang="es-CO" sz="2250" b="1" dirty="0">
                <a:latin typeface="Arial" panose="020B0604020202020204" pitchFamily="34" charset="0"/>
              </a:rPr>
              <a:t>.</a:t>
            </a:r>
            <a:endParaRPr lang="es-CO" sz="2333" b="1" dirty="0">
              <a:latin typeface="Arial" panose="020B0604020202020204" pitchFamily="34" charset="0"/>
            </a:endParaRPr>
          </a:p>
        </p:txBody>
      </p:sp>
      <p:sp>
        <p:nvSpPr>
          <p:cNvPr id="12" name="Flecha abajo 11"/>
          <p:cNvSpPr/>
          <p:nvPr/>
        </p:nvSpPr>
        <p:spPr bwMode="auto">
          <a:xfrm>
            <a:off x="3976965" y="2046221"/>
            <a:ext cx="598068" cy="391233"/>
          </a:xfrm>
          <a:prstGeom prst="downArrow">
            <a:avLst/>
          </a:prstGeom>
          <a:solidFill>
            <a:srgbClr val="1B369A"/>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237271621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37</a:t>
            </a:fld>
            <a:endParaRPr lang="es-ES_tradnl" dirty="0"/>
          </a:p>
        </p:txBody>
      </p:sp>
      <p:sp>
        <p:nvSpPr>
          <p:cNvPr id="6" name="1 Rectángulo"/>
          <p:cNvSpPr/>
          <p:nvPr/>
        </p:nvSpPr>
        <p:spPr>
          <a:xfrm>
            <a:off x="4091947" y="1177314"/>
            <a:ext cx="4944549" cy="3836691"/>
          </a:xfrm>
          <a:prstGeom prst="rect">
            <a:avLst/>
          </a:prstGeom>
          <a:solidFill>
            <a:schemeClr val="accent1">
              <a:lumMod val="20000"/>
              <a:lumOff val="80000"/>
            </a:schemeClr>
          </a:solidFill>
          <a:ln>
            <a:solidFill>
              <a:schemeClr val="tx1"/>
            </a:solidFill>
          </a:ln>
          <a:effectLst>
            <a:glow rad="63500">
              <a:schemeClr val="accent6">
                <a:satMod val="175000"/>
                <a:alpha val="40000"/>
              </a:schemeClr>
            </a:glow>
          </a:effectLst>
        </p:spPr>
        <p:txBody>
          <a:bodyPr wrap="square">
            <a:spAutoFit/>
          </a:bodyPr>
          <a:lstStyle/>
          <a:p>
            <a:pPr algn="just"/>
            <a:r>
              <a:rPr lang="es-ES" sz="2333" b="1" dirty="0"/>
              <a:t>A partir de la </a:t>
            </a:r>
            <a:r>
              <a:rPr lang="es-ES" sz="2500" b="1" i="1" u="sng" dirty="0"/>
              <a:t>caracterización de las entidades de gobierno</a:t>
            </a:r>
            <a:r>
              <a:rPr lang="es-ES" sz="2500" b="1" dirty="0"/>
              <a:t> </a:t>
            </a:r>
            <a:r>
              <a:rPr lang="es-ES" sz="2333" b="1" dirty="0"/>
              <a:t>y del contexto en el que operan, establece los usuarios de la información y sus necesidades; los objetivos y las características de la información financiera, así como las bases conceptuales para la definición de los elementos de los estados financieros y los criterios de </a:t>
            </a:r>
            <a:r>
              <a:rPr lang="es-ES" sz="2667" b="1" i="1" u="sng" dirty="0"/>
              <a:t>reconocimiento</a:t>
            </a:r>
            <a:r>
              <a:rPr lang="es-ES" sz="2333" b="1" dirty="0"/>
              <a:t>, </a:t>
            </a:r>
            <a:r>
              <a:rPr lang="es-ES" sz="2667" b="1" i="1" u="sng" dirty="0"/>
              <a:t>medición</a:t>
            </a:r>
            <a:r>
              <a:rPr lang="es-ES" sz="2333" b="1" dirty="0"/>
              <a:t> y </a:t>
            </a:r>
            <a:r>
              <a:rPr lang="es-ES" sz="2667" b="1" i="1" u="sng" dirty="0"/>
              <a:t>revelación</a:t>
            </a:r>
          </a:p>
        </p:txBody>
      </p:sp>
      <p:sp>
        <p:nvSpPr>
          <p:cNvPr id="7" name="13 Rectángulo"/>
          <p:cNvSpPr/>
          <p:nvPr/>
        </p:nvSpPr>
        <p:spPr>
          <a:xfrm>
            <a:off x="791580" y="2545366"/>
            <a:ext cx="2520280" cy="2400657"/>
          </a:xfrm>
          <a:prstGeom prst="rect">
            <a:avLst/>
          </a:prstGeom>
        </p:spPr>
        <p:txBody>
          <a:bodyPr wrap="square">
            <a:spAutoFit/>
          </a:bodyPr>
          <a:lstStyle/>
          <a:p>
            <a:pPr algn="ctr"/>
            <a:r>
              <a:rPr lang="es-ES" sz="3000" b="1" dirty="0"/>
              <a:t>TIENE COMO REFERENTE EL MARCO CONCEPTUAL DE  </a:t>
            </a:r>
            <a:r>
              <a:rPr lang="es-ES" sz="3000" b="1" i="1" u="sng" dirty="0">
                <a:solidFill>
                  <a:srgbClr val="002060"/>
                </a:solidFill>
              </a:rPr>
              <a:t>I P S A S B</a:t>
            </a:r>
          </a:p>
        </p:txBody>
      </p:sp>
      <p:sp>
        <p:nvSpPr>
          <p:cNvPr id="11" name="3 Rectángulo"/>
          <p:cNvSpPr/>
          <p:nvPr/>
        </p:nvSpPr>
        <p:spPr>
          <a:xfrm>
            <a:off x="663508" y="1230061"/>
            <a:ext cx="3548452" cy="502766"/>
          </a:xfrm>
          <a:prstGeom prst="rect">
            <a:avLst/>
          </a:prstGeom>
        </p:spPr>
        <p:txBody>
          <a:bodyPr wrap="square">
            <a:spAutoFit/>
          </a:bodyPr>
          <a:lstStyle/>
          <a:p>
            <a:r>
              <a:rPr lang="es-ES" sz="2667" b="1" dirty="0">
                <a:solidFill>
                  <a:schemeClr val="accent6">
                    <a:lumMod val="75000"/>
                  </a:schemeClr>
                </a:solidFill>
                <a:effectLst>
                  <a:outerShdw blurRad="38100" dist="38100" dir="2700000" algn="tl">
                    <a:srgbClr val="000000">
                      <a:alpha val="43137"/>
                    </a:srgbClr>
                  </a:outerShdw>
                </a:effectLst>
              </a:rPr>
              <a:t>MARCO CONCEPTUAL </a:t>
            </a:r>
          </a:p>
        </p:txBody>
      </p:sp>
      <p:sp>
        <p:nvSpPr>
          <p:cNvPr id="13" name="Rectángulo 12"/>
          <p:cNvSpPr/>
          <p:nvPr/>
        </p:nvSpPr>
        <p:spPr>
          <a:xfrm>
            <a:off x="762000" y="37187"/>
            <a:ext cx="7620000"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a:t>
            </a:r>
            <a:br>
              <a:rPr lang="es-ES" sz="2333" b="1" dirty="0">
                <a:solidFill>
                  <a:schemeClr val="bg1"/>
                </a:solidFill>
                <a:latin typeface="Arial" panose="020B0604020202020204" pitchFamily="34" charset="0"/>
                <a:cs typeface="Arial" panose="020B0604020202020204" pitchFamily="34" charset="0"/>
              </a:rPr>
            </a:br>
            <a:r>
              <a:rPr lang="es-ES" sz="2333" b="1" dirty="0">
                <a:solidFill>
                  <a:schemeClr val="bg1"/>
                </a:solidFill>
                <a:latin typeface="Arial" panose="020B0604020202020204" pitchFamily="34" charset="0"/>
                <a:cs typeface="Arial" panose="020B0604020202020204" pitchFamily="34" charset="0"/>
              </a:rPr>
              <a:t>PARA ENTIDADES DE GOBIERNO</a:t>
            </a:r>
            <a:endParaRPr lang="es-CO" sz="2333" dirty="0">
              <a:solidFill>
                <a:schemeClr val="bg1"/>
              </a:solidFill>
            </a:endParaRPr>
          </a:p>
        </p:txBody>
      </p:sp>
      <p:sp>
        <p:nvSpPr>
          <p:cNvPr id="14" name="Flecha abajo 13"/>
          <p:cNvSpPr/>
          <p:nvPr/>
        </p:nvSpPr>
        <p:spPr bwMode="auto">
          <a:xfrm>
            <a:off x="1631674" y="1785124"/>
            <a:ext cx="822338" cy="772343"/>
          </a:xfrm>
          <a:prstGeom prst="downArrow">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5" name="Flecha abajo 14"/>
          <p:cNvSpPr/>
          <p:nvPr/>
        </p:nvSpPr>
        <p:spPr bwMode="auto">
          <a:xfrm rot="16200000">
            <a:off x="3303182" y="3088849"/>
            <a:ext cx="540060" cy="797444"/>
          </a:xfrm>
          <a:prstGeom prst="downArrow">
            <a:avLst>
              <a:gd name="adj1" fmla="val 50000"/>
              <a:gd name="adj2" fmla="val 37195"/>
            </a:avLst>
          </a:prstGeom>
          <a:solidFill>
            <a:srgbClr val="7030A0"/>
          </a:solidFill>
          <a:ln w="9525" cap="flat" cmpd="sng" algn="ctr">
            <a:solidFill>
              <a:srgbClr val="FFFF00"/>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327114017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p:bldP spid="14"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Forma libre"/>
          <p:cNvSpPr/>
          <p:nvPr/>
        </p:nvSpPr>
        <p:spPr>
          <a:xfrm rot="16200000">
            <a:off x="1039721" y="917168"/>
            <a:ext cx="3751777" cy="4752115"/>
          </a:xfrm>
          <a:custGeom>
            <a:avLst/>
            <a:gdLst>
              <a:gd name="connsiteX0" fmla="*/ 0 w 4788391"/>
              <a:gd name="connsiteY0" fmla="*/ 226536 h 4530725"/>
              <a:gd name="connsiteX1" fmla="*/ 226536 w 4788391"/>
              <a:gd name="connsiteY1" fmla="*/ 0 h 4530725"/>
              <a:gd name="connsiteX2" fmla="*/ 4561855 w 4788391"/>
              <a:gd name="connsiteY2" fmla="*/ 0 h 4530725"/>
              <a:gd name="connsiteX3" fmla="*/ 4788391 w 4788391"/>
              <a:gd name="connsiteY3" fmla="*/ 226536 h 4530725"/>
              <a:gd name="connsiteX4" fmla="*/ 4788391 w 4788391"/>
              <a:gd name="connsiteY4" fmla="*/ 4304189 h 4530725"/>
              <a:gd name="connsiteX5" fmla="*/ 4561855 w 4788391"/>
              <a:gd name="connsiteY5" fmla="*/ 4530725 h 4530725"/>
              <a:gd name="connsiteX6" fmla="*/ 226536 w 4788391"/>
              <a:gd name="connsiteY6" fmla="*/ 4530725 h 4530725"/>
              <a:gd name="connsiteX7" fmla="*/ 0 w 4788391"/>
              <a:gd name="connsiteY7" fmla="*/ 4304189 h 4530725"/>
              <a:gd name="connsiteX8" fmla="*/ 0 w 4788391"/>
              <a:gd name="connsiteY8" fmla="*/ 226536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391" h="4530725">
                <a:moveTo>
                  <a:pt x="4548971" y="0"/>
                </a:moveTo>
                <a:cubicBezTo>
                  <a:pt x="4681198" y="0"/>
                  <a:pt x="4788390" y="95967"/>
                  <a:pt x="4788390" y="214346"/>
                </a:cubicBezTo>
                <a:lnTo>
                  <a:pt x="4788390" y="4316379"/>
                </a:lnTo>
                <a:cubicBezTo>
                  <a:pt x="4788390" y="4434758"/>
                  <a:pt x="4681198" y="4530725"/>
                  <a:pt x="4548971" y="4530725"/>
                </a:cubicBezTo>
                <a:lnTo>
                  <a:pt x="239420" y="4530725"/>
                </a:lnTo>
                <a:cubicBezTo>
                  <a:pt x="107193" y="4530725"/>
                  <a:pt x="1" y="4434758"/>
                  <a:pt x="1" y="4316379"/>
                </a:cubicBezTo>
                <a:lnTo>
                  <a:pt x="1" y="214346"/>
                </a:lnTo>
                <a:cubicBezTo>
                  <a:pt x="1" y="95967"/>
                  <a:pt x="107193" y="0"/>
                  <a:pt x="239420" y="0"/>
                </a:cubicBezTo>
                <a:lnTo>
                  <a:pt x="4548971" y="0"/>
                </a:lnTo>
                <a:close/>
              </a:path>
            </a:pathLst>
          </a:custGeom>
          <a:gradFill>
            <a:gsLst>
              <a:gs pos="0">
                <a:srgbClr val="F79646">
                  <a:lumMod val="40000"/>
                  <a:lumOff val="60000"/>
                </a:srgbClr>
              </a:gs>
              <a:gs pos="80000">
                <a:srgbClr val="F79646">
                  <a:lumMod val="20000"/>
                  <a:lumOff val="80000"/>
                </a:srgbClr>
              </a:gs>
              <a:gs pos="100000">
                <a:sysClr val="window" lastClr="FFFFFF"/>
              </a:gs>
            </a:gsLst>
            <a:lin ang="16200000" scaled="0"/>
          </a:gradFill>
          <a:ln w="38100" cap="flat" cmpd="sng" algn="ctr">
            <a:solidFill>
              <a:schemeClr val="tx1"/>
            </a:solidFill>
            <a:prstDash val="solid"/>
          </a:ln>
          <a:effectLst>
            <a:outerShdw blurRad="40000" dist="20000" dir="5400000" rotWithShape="0">
              <a:srgbClr val="000000">
                <a:alpha val="38000"/>
              </a:srgbClr>
            </a:outerShdw>
          </a:effectLst>
        </p:spPr>
        <p:txBody>
          <a:bodyPr lIns="679609" tIns="137162" rIns="177801" bIns="3192259" spcCol="1270"/>
          <a:lstStyle/>
          <a:p>
            <a:pPr algn="r" defTabSz="1777929" fontAlgn="auto">
              <a:lnSpc>
                <a:spcPct val="90000"/>
              </a:lnSpc>
              <a:spcBef>
                <a:spcPts val="0"/>
              </a:spcBef>
              <a:spcAft>
                <a:spcPct val="35000"/>
              </a:spcAft>
              <a:defRPr/>
            </a:pPr>
            <a:r>
              <a:rPr lang="es-ES" sz="2667" b="1" kern="0" dirty="0">
                <a:solidFill>
                  <a:sysClr val="windowText" lastClr="000000"/>
                </a:solidFill>
                <a:latin typeface="Calibri"/>
              </a:rPr>
              <a:t>Ámbito</a:t>
            </a:r>
          </a:p>
          <a:p>
            <a:pPr algn="r" defTabSz="1777929" fontAlgn="auto">
              <a:lnSpc>
                <a:spcPct val="90000"/>
              </a:lnSpc>
              <a:spcBef>
                <a:spcPts val="0"/>
              </a:spcBef>
              <a:spcAft>
                <a:spcPct val="35000"/>
              </a:spcAft>
              <a:defRPr/>
            </a:pPr>
            <a:endParaRPr lang="es-ES" sz="2667" b="1" kern="0" dirty="0">
              <a:solidFill>
                <a:sysClr val="windowText" lastClr="000000"/>
              </a:solidFill>
              <a:latin typeface="Calibri"/>
            </a:endParaRPr>
          </a:p>
        </p:txBody>
      </p:sp>
      <p:grpSp>
        <p:nvGrpSpPr>
          <p:cNvPr id="2" name="11 Grupo"/>
          <p:cNvGrpSpPr>
            <a:grpSpLocks/>
          </p:cNvGrpSpPr>
          <p:nvPr/>
        </p:nvGrpSpPr>
        <p:grpSpPr bwMode="auto">
          <a:xfrm>
            <a:off x="5922698" y="1057300"/>
            <a:ext cx="2897773" cy="2317154"/>
            <a:chOff x="6217772" y="2379775"/>
            <a:chExt cx="3023691" cy="3863170"/>
          </a:xfrm>
        </p:grpSpPr>
        <p:sp>
          <p:nvSpPr>
            <p:cNvPr id="11" name="10 Forma libre"/>
            <p:cNvSpPr/>
            <p:nvPr/>
          </p:nvSpPr>
          <p:spPr>
            <a:xfrm rot="16200000">
              <a:off x="5977626" y="2738827"/>
              <a:ext cx="3359387" cy="2879095"/>
            </a:xfrm>
            <a:custGeom>
              <a:avLst/>
              <a:gdLst>
                <a:gd name="connsiteX0" fmla="*/ 0 w 3467944"/>
                <a:gd name="connsiteY0" fmla="*/ 173397 h 4530725"/>
                <a:gd name="connsiteX1" fmla="*/ 173397 w 3467944"/>
                <a:gd name="connsiteY1" fmla="*/ 0 h 4530725"/>
                <a:gd name="connsiteX2" fmla="*/ 3294547 w 3467944"/>
                <a:gd name="connsiteY2" fmla="*/ 0 h 4530725"/>
                <a:gd name="connsiteX3" fmla="*/ 3467944 w 3467944"/>
                <a:gd name="connsiteY3" fmla="*/ 173397 h 4530725"/>
                <a:gd name="connsiteX4" fmla="*/ 3467944 w 3467944"/>
                <a:gd name="connsiteY4" fmla="*/ 4357328 h 4530725"/>
                <a:gd name="connsiteX5" fmla="*/ 3294547 w 3467944"/>
                <a:gd name="connsiteY5" fmla="*/ 4530725 h 4530725"/>
                <a:gd name="connsiteX6" fmla="*/ 173397 w 3467944"/>
                <a:gd name="connsiteY6" fmla="*/ 4530725 h 4530725"/>
                <a:gd name="connsiteX7" fmla="*/ 0 w 3467944"/>
                <a:gd name="connsiteY7" fmla="*/ 4357328 h 4530725"/>
                <a:gd name="connsiteX8" fmla="*/ 0 w 3467944"/>
                <a:gd name="connsiteY8" fmla="*/ 173397 h 453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67944" h="4530725">
                  <a:moveTo>
                    <a:pt x="3335221" y="1"/>
                  </a:moveTo>
                  <a:cubicBezTo>
                    <a:pt x="3408522" y="1"/>
                    <a:pt x="3467944" y="101424"/>
                    <a:pt x="3467944" y="226537"/>
                  </a:cubicBezTo>
                  <a:lnTo>
                    <a:pt x="3467944" y="4304188"/>
                  </a:lnTo>
                  <a:cubicBezTo>
                    <a:pt x="3467944" y="4429301"/>
                    <a:pt x="3408522" y="4530724"/>
                    <a:pt x="3335221" y="4530724"/>
                  </a:cubicBezTo>
                  <a:lnTo>
                    <a:pt x="132723" y="4530724"/>
                  </a:lnTo>
                  <a:cubicBezTo>
                    <a:pt x="59422" y="4530724"/>
                    <a:pt x="0" y="4429301"/>
                    <a:pt x="0" y="4304188"/>
                  </a:cubicBezTo>
                  <a:lnTo>
                    <a:pt x="0" y="226537"/>
                  </a:lnTo>
                  <a:cubicBezTo>
                    <a:pt x="0" y="101424"/>
                    <a:pt x="59422" y="1"/>
                    <a:pt x="132723" y="1"/>
                  </a:cubicBezTo>
                  <a:lnTo>
                    <a:pt x="3335221" y="1"/>
                  </a:lnTo>
                  <a:close/>
                </a:path>
              </a:pathLst>
            </a:custGeom>
            <a:solidFill>
              <a:srgbClr val="F79646">
                <a:lumMod val="20000"/>
                <a:lumOff val="8000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p:spPr>
          <p:txBody>
            <a:bodyPr lIns="679610" tIns="137159" rIns="177799" bIns="2311964" spcCol="1270"/>
            <a:lstStyle/>
            <a:p>
              <a:pPr algn="r" defTabSz="1777929" fontAlgn="auto">
                <a:spcBef>
                  <a:spcPts val="0"/>
                </a:spcBef>
                <a:spcAft>
                  <a:spcPts val="0"/>
                </a:spcAft>
                <a:defRPr/>
              </a:pPr>
              <a:endParaRPr lang="es-ES" sz="2083" kern="0" dirty="0">
                <a:solidFill>
                  <a:srgbClr val="4F81BD">
                    <a:lumMod val="50000"/>
                  </a:srgbClr>
                </a:solidFill>
                <a:latin typeface="Calibri"/>
              </a:endParaRPr>
            </a:p>
          </p:txBody>
        </p:sp>
        <p:sp>
          <p:nvSpPr>
            <p:cNvPr id="12" name="3 CuadroTexto"/>
            <p:cNvSpPr txBox="1">
              <a:spLocks noChangeArrowheads="1"/>
            </p:cNvSpPr>
            <p:nvPr/>
          </p:nvSpPr>
          <p:spPr bwMode="auto">
            <a:xfrm>
              <a:off x="6217772" y="2379775"/>
              <a:ext cx="3023691" cy="3863170"/>
            </a:xfrm>
            <a:prstGeom prst="rect">
              <a:avLst/>
            </a:prstGeom>
            <a:noFill/>
            <a:ln w="9525">
              <a:noFill/>
              <a:miter lim="800000"/>
              <a:headEnd/>
              <a:tailEnd/>
            </a:ln>
          </p:spPr>
          <p:txBody>
            <a:bodyPr wrap="square">
              <a:spAutoFit/>
            </a:bodyPr>
            <a:lstStyle/>
            <a:p>
              <a:pPr fontAlgn="auto">
                <a:spcBef>
                  <a:spcPts val="0"/>
                </a:spcBef>
                <a:spcAft>
                  <a:spcPts val="0"/>
                </a:spcAft>
                <a:defRPr/>
              </a:pPr>
              <a:r>
                <a:rPr lang="es-ES" sz="1800" b="1" kern="0" dirty="0">
                  <a:solidFill>
                    <a:srgbClr val="003300"/>
                  </a:solidFill>
                  <a:effectLst>
                    <a:outerShdw blurRad="38100" dist="38100" dir="2700000" algn="tl">
                      <a:srgbClr val="000000">
                        <a:alpha val="43137"/>
                      </a:srgbClr>
                    </a:outerShdw>
                  </a:effectLst>
                  <a:latin typeface="Calibri" pitchFamily="34" charset="0"/>
                </a:rPr>
                <a:t>Anexo:</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Marco conceptual</a:t>
              </a:r>
            </a:p>
            <a:p>
              <a:pPr marL="285739" indent="-285739" fontAlgn="auto">
                <a:spcBef>
                  <a:spcPts val="0"/>
                </a:spcBef>
                <a:spcAft>
                  <a:spcPts val="0"/>
                </a:spcAft>
                <a:buFontTx/>
                <a:buChar char="-"/>
                <a:defRPr/>
              </a:pPr>
              <a:r>
                <a:rPr lang="es-ES" sz="1800" b="1" kern="0" dirty="0">
                  <a:solidFill>
                    <a:srgbClr val="003300"/>
                  </a:solidFill>
                  <a:effectLst>
                    <a:outerShdw blurRad="38100" dist="38100" dir="2700000" algn="tl">
                      <a:srgbClr val="000000">
                        <a:alpha val="43137"/>
                      </a:srgbClr>
                    </a:outerShdw>
                  </a:effectLst>
                  <a:latin typeface="Calibri" pitchFamily="34" charset="0"/>
                </a:rPr>
                <a:t>Normas para el reconocimiento,  medición, revelación y presentación de los hechos económicos</a:t>
              </a:r>
            </a:p>
            <a:p>
              <a:pPr marL="285739" indent="-285739" fontAlgn="auto">
                <a:spcBef>
                  <a:spcPts val="0"/>
                </a:spcBef>
                <a:spcAft>
                  <a:spcPts val="0"/>
                </a:spcAft>
                <a:buFontTx/>
                <a:buChar char="-"/>
                <a:defRPr/>
              </a:pPr>
              <a:endParaRPr lang="es-ES" sz="1667" kern="0" dirty="0">
                <a:solidFill>
                  <a:sysClr val="windowText" lastClr="000000"/>
                </a:solidFill>
                <a:effectLst>
                  <a:outerShdw blurRad="38100" dist="38100" dir="2700000" algn="tl">
                    <a:srgbClr val="000000">
                      <a:alpha val="43137"/>
                    </a:srgbClr>
                  </a:outerShdw>
                </a:effectLst>
                <a:latin typeface="Calibri" pitchFamily="34" charset="0"/>
              </a:endParaRPr>
            </a:p>
          </p:txBody>
        </p:sp>
      </p:grpSp>
      <p:sp>
        <p:nvSpPr>
          <p:cNvPr id="13" name="12 Extracto"/>
          <p:cNvSpPr>
            <a:spLocks noChangeArrowheads="1"/>
          </p:cNvSpPr>
          <p:nvPr/>
        </p:nvSpPr>
        <p:spPr bwMode="auto">
          <a:xfrm rot="5400000">
            <a:off x="5383522" y="2105985"/>
            <a:ext cx="357176" cy="420047"/>
          </a:xfrm>
          <a:prstGeom prst="flowChartExtract">
            <a:avLst/>
          </a:prstGeom>
          <a:solidFill>
            <a:srgbClr val="FFFFFF"/>
          </a:solidFill>
          <a:ln w="25400" algn="ctr">
            <a:solidFill>
              <a:srgbClr val="385D8A"/>
            </a:solidFill>
            <a:miter lim="800000"/>
            <a:headEnd/>
            <a:tailEnd/>
          </a:ln>
          <a:effectLst>
            <a:glow rad="101600">
              <a:schemeClr val="accent6">
                <a:satMod val="175000"/>
                <a:alpha val="40000"/>
              </a:schemeClr>
            </a:glow>
          </a:effectLst>
        </p:spPr>
        <p:txBody>
          <a:bodyPr/>
          <a:lstStyle/>
          <a:p>
            <a:pPr eaLnBrk="1" hangingPunct="1"/>
            <a:endParaRPr lang="es-CO" altLang="es-CO" sz="1917"/>
          </a:p>
        </p:txBody>
      </p:sp>
      <p:sp>
        <p:nvSpPr>
          <p:cNvPr id="14" name="7 Rectángulo"/>
          <p:cNvSpPr>
            <a:spLocks noChangeArrowheads="1"/>
          </p:cNvSpPr>
          <p:nvPr/>
        </p:nvSpPr>
        <p:spPr bwMode="auto">
          <a:xfrm>
            <a:off x="1403649" y="1489348"/>
            <a:ext cx="3828490" cy="3785652"/>
          </a:xfrm>
          <a:prstGeom prst="rect">
            <a:avLst/>
          </a:prstGeom>
          <a:noFill/>
          <a:ln w="9525">
            <a:noFill/>
            <a:miter lim="800000"/>
            <a:headEnd/>
            <a:tailEnd/>
          </a:ln>
        </p:spPr>
        <p:txBody>
          <a:bodyPr wrap="square">
            <a:spAutoFit/>
          </a:bodyPr>
          <a:lstStyle/>
          <a:p>
            <a:pPr algn="just" fontAlgn="auto">
              <a:spcAft>
                <a:spcPts val="0"/>
              </a:spcAft>
              <a:buSzPct val="80000"/>
              <a:defRPr/>
            </a:pPr>
            <a:r>
              <a:rPr lang="es-ES" sz="2400" b="1" dirty="0">
                <a:solidFill>
                  <a:srgbClr val="003300"/>
                </a:solidFill>
                <a:latin typeface="Calibri" pitchFamily="34" charset="0"/>
              </a:rPr>
              <a:t>Entidades de gobierno de los niveles nacional y territorial</a:t>
            </a:r>
            <a:endParaRPr lang="es-ES" sz="2400" b="1" dirty="0">
              <a:solidFill>
                <a:srgbClr val="FF0000"/>
              </a:solidFill>
              <a:latin typeface="Calibri" pitchFamily="34" charset="0"/>
            </a:endParaRPr>
          </a:p>
          <a:p>
            <a:pPr fontAlgn="auto">
              <a:spcAft>
                <a:spcPts val="0"/>
              </a:spcAft>
              <a:buSzPct val="80000"/>
              <a:defRPr/>
            </a:pPr>
            <a:endParaRPr lang="es-ES" sz="2400" b="1" dirty="0">
              <a:solidFill>
                <a:srgbClr val="003300"/>
              </a:solidFill>
              <a:latin typeface="Calibri" pitchFamily="34" charset="0"/>
            </a:endParaRPr>
          </a:p>
          <a:p>
            <a:pPr algn="just" fontAlgn="auto">
              <a:spcAft>
                <a:spcPts val="0"/>
              </a:spcAft>
              <a:buSzPct val="80000"/>
              <a:defRPr/>
            </a:pPr>
            <a:r>
              <a:rPr lang="es-ES" sz="2400" b="1" dirty="0">
                <a:solidFill>
                  <a:srgbClr val="003300"/>
                </a:solidFill>
                <a:latin typeface="Calibri" pitchFamily="34" charset="0"/>
              </a:rPr>
              <a:t>* Se toma como referente la clasificación efectuada por el Comité Interinstitucional de la Comisión de Estadísticas de Finanzas Públicas</a:t>
            </a:r>
          </a:p>
        </p:txBody>
      </p:sp>
      <p:sp>
        <p:nvSpPr>
          <p:cNvPr id="15" name="14 Proceso alternativo"/>
          <p:cNvSpPr/>
          <p:nvPr/>
        </p:nvSpPr>
        <p:spPr>
          <a:xfrm>
            <a:off x="5592113" y="3374454"/>
            <a:ext cx="2820313" cy="1700168"/>
          </a:xfrm>
          <a:prstGeom prst="flowChartAlternateProcess">
            <a:avLst/>
          </a:prstGeom>
          <a:gradFill flip="none" rotWithShape="1">
            <a:gsLst>
              <a:gs pos="0">
                <a:srgbClr val="C0504D">
                  <a:hueOff val="4681519"/>
                  <a:satOff val="-5839"/>
                  <a:lumOff val="1373"/>
                  <a:tint val="66000"/>
                  <a:satMod val="160000"/>
                </a:srgbClr>
              </a:gs>
              <a:gs pos="50000">
                <a:srgbClr val="C0504D">
                  <a:hueOff val="4681519"/>
                  <a:satOff val="-5839"/>
                  <a:lumOff val="1373"/>
                  <a:tint val="44500"/>
                  <a:satMod val="160000"/>
                </a:srgbClr>
              </a:gs>
              <a:gs pos="100000">
                <a:srgbClr val="C0504D">
                  <a:hueOff val="4681519"/>
                  <a:satOff val="-5839"/>
                  <a:lumOff val="1373"/>
                  <a:tint val="23500"/>
                  <a:satMod val="160000"/>
                </a:srgbClr>
              </a:gs>
            </a:gsLst>
            <a:path path="circle">
              <a:fillToRect l="50000" t="50000" r="50000" b="50000"/>
            </a:path>
            <a:tileRect/>
          </a:gradFill>
          <a:ln w="25400" cap="flat" cmpd="sng" algn="ctr">
            <a:solidFill>
              <a:schemeClr val="tx2"/>
            </a:solidFill>
            <a:prstDash val="solid"/>
          </a:ln>
          <a:effectLst/>
        </p:spPr>
        <p:txBody>
          <a:bodyPr lIns="469324" tIns="35560" rIns="398204" bIns="35560" spcCol="1270" anchor="ctr"/>
          <a:lstStyle/>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Instructivo 002/15 </a:t>
            </a:r>
            <a:r>
              <a:rPr lang="es-CO" sz="2000" b="1" kern="0" dirty="0">
                <a:solidFill>
                  <a:srgbClr val="003300"/>
                </a:solidFill>
                <a:latin typeface="Calibri" pitchFamily="34" charset="0"/>
              </a:rPr>
              <a:t>(Transición)</a:t>
            </a:r>
          </a:p>
          <a:p>
            <a:pPr algn="ctr" defTabSz="1185286" fontAlgn="auto">
              <a:lnSpc>
                <a:spcPct val="90000"/>
              </a:lnSpc>
              <a:spcBef>
                <a:spcPts val="0"/>
              </a:spcBef>
              <a:spcAft>
                <a:spcPct val="35000"/>
              </a:spcAft>
              <a:defRPr/>
            </a:pPr>
            <a:r>
              <a:rPr lang="es-CO" sz="2000" b="1" kern="0" dirty="0">
                <a:solidFill>
                  <a:srgbClr val="003300"/>
                </a:solidFill>
                <a:effectLst>
                  <a:outerShdw blurRad="38100" dist="38100" dir="2700000" algn="tl">
                    <a:srgbClr val="000000">
                      <a:alpha val="43137"/>
                    </a:srgbClr>
                  </a:outerShdw>
                </a:effectLst>
                <a:latin typeface="Calibri" pitchFamily="34" charset="0"/>
              </a:rPr>
              <a:t>Catálogo General de Cuentas </a:t>
            </a:r>
            <a:endParaRPr lang="es-CO" sz="2000" kern="0" dirty="0">
              <a:solidFill>
                <a:sysClr val="window" lastClr="FFFFFF"/>
              </a:solidFill>
              <a:latin typeface="Calibri"/>
            </a:endParaRPr>
          </a:p>
        </p:txBody>
      </p:sp>
      <p:sp>
        <p:nvSpPr>
          <p:cNvPr id="16" name="2 Título"/>
          <p:cNvSpPr>
            <a:spLocks noGrp="1"/>
          </p:cNvSpPr>
          <p:nvPr>
            <p:ph type="ctrTitle"/>
          </p:nvPr>
        </p:nvSpPr>
        <p:spPr>
          <a:xfrm>
            <a:off x="107505" y="49188"/>
            <a:ext cx="8856984" cy="899641"/>
          </a:xfrm>
        </p:spPr>
        <p:txBody>
          <a:bodyPr anchor="ctr"/>
          <a:lstStyle/>
          <a:p>
            <a:pPr algn="ctr"/>
            <a:r>
              <a:rPr lang="es-CO" dirty="0">
                <a:effectLst>
                  <a:outerShdw blurRad="38100" dist="38100" dir="2700000" algn="tl">
                    <a:srgbClr val="000000">
                      <a:alpha val="43137"/>
                    </a:srgbClr>
                  </a:outerShdw>
                </a:effectLst>
              </a:rPr>
              <a:t>Marco Normativo para Entidades de Gobierno</a:t>
            </a:r>
            <a:br>
              <a:rPr lang="es-CO" dirty="0">
                <a:effectLst>
                  <a:outerShdw blurRad="38100" dist="38100" dir="2700000" algn="tl">
                    <a:srgbClr val="000000">
                      <a:alpha val="43137"/>
                    </a:srgbClr>
                  </a:outerShdw>
                </a:effectLst>
              </a:rPr>
            </a:br>
            <a:r>
              <a:rPr lang="es-CO" dirty="0">
                <a:effectLst>
                  <a:outerShdw blurRad="38100" dist="38100" dir="2700000" algn="tl">
                    <a:srgbClr val="000000">
                      <a:alpha val="43137"/>
                    </a:srgbClr>
                  </a:outerShdw>
                </a:effectLst>
              </a:rPr>
              <a:t>(Resolución 533/15)</a:t>
            </a:r>
          </a:p>
        </p:txBody>
      </p:sp>
    </p:spTree>
    <p:extLst>
      <p:ext uri="{BB962C8B-B14F-4D97-AF65-F5344CB8AC3E}">
        <p14:creationId xmlns:p14="http://schemas.microsoft.com/office/powerpoint/2010/main" val="5116550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2000"/>
                                        <p:tgtEl>
                                          <p:spTgt spid="9"/>
                                        </p:tgtEl>
                                      </p:cBhvr>
                                    </p:animEffect>
                                  </p:childTnLst>
                                </p:cTn>
                              </p:par>
                            </p:childTnLst>
                          </p:cTn>
                        </p:par>
                        <p:par>
                          <p:cTn id="8" fill="hold" nodeType="afterGroup">
                            <p:stCondLst>
                              <p:cond delay="2000"/>
                            </p:stCondLst>
                            <p:childTnLst>
                              <p:par>
                                <p:cTn id="9" presetID="30" presetClass="entr" presetSubtype="0" fill="hold" grpId="0" nodeType="afterEffect">
                                  <p:stCondLst>
                                    <p:cond delay="2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800" decel="100000"/>
                                        <p:tgtEl>
                                          <p:spTgt spid="13"/>
                                        </p:tgtEl>
                                      </p:cBhvr>
                                    </p:animEffect>
                                    <p:anim calcmode="lin" valueType="num">
                                      <p:cBhvr>
                                        <p:cTn id="12" dur="800" decel="100000" fill="hold"/>
                                        <p:tgtEl>
                                          <p:spTgt spid="13"/>
                                        </p:tgtEl>
                                        <p:attrNameLst>
                                          <p:attrName>style.rotation</p:attrName>
                                        </p:attrNameLst>
                                      </p:cBhvr>
                                      <p:tavLst>
                                        <p:tav tm="0">
                                          <p:val>
                                            <p:fltVal val="-90"/>
                                          </p:val>
                                        </p:tav>
                                        <p:tav tm="100000">
                                          <p:val>
                                            <p:fltVal val="0"/>
                                          </p:val>
                                        </p:tav>
                                      </p:tavLst>
                                    </p:anim>
                                    <p:anim calcmode="lin" valueType="num">
                                      <p:cBhvr>
                                        <p:cTn id="13" dur="800" decel="100000" fill="hold"/>
                                        <p:tgtEl>
                                          <p:spTgt spid="13"/>
                                        </p:tgtEl>
                                        <p:attrNameLst>
                                          <p:attrName>ppt_x</p:attrName>
                                        </p:attrNameLst>
                                      </p:cBhvr>
                                      <p:tavLst>
                                        <p:tav tm="0">
                                          <p:val>
                                            <p:strVal val="#ppt_x+0.4"/>
                                          </p:val>
                                        </p:tav>
                                        <p:tav tm="100000">
                                          <p:val>
                                            <p:strVal val="#ppt_x-0.05"/>
                                          </p:val>
                                        </p:tav>
                                      </p:tavLst>
                                    </p:anim>
                                    <p:anim calcmode="lin" valueType="num">
                                      <p:cBhvr>
                                        <p:cTn id="14" dur="800" decel="100000" fill="hold"/>
                                        <p:tgtEl>
                                          <p:spTgt spid="13"/>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7" presetID="3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591780" y="1477347"/>
            <a:ext cx="2580287" cy="635000"/>
          </a:xfrm>
          <a:prstGeom prst="rect">
            <a:avLst/>
          </a:prstGeom>
          <a:gradFill>
            <a:gsLst>
              <a:gs pos="2000">
                <a:srgbClr val="FFCC99"/>
              </a:gs>
              <a:gs pos="48000">
                <a:srgbClr val="FFEBEB"/>
              </a:gs>
              <a:gs pos="82000">
                <a:srgbClr val="FFFBEB"/>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PREPARACIÓN OBLIGATORIA</a:t>
            </a:r>
          </a:p>
        </p:txBody>
      </p:sp>
      <p:sp>
        <p:nvSpPr>
          <p:cNvPr id="8" name="7 Rectángulo"/>
          <p:cNvSpPr/>
          <p:nvPr/>
        </p:nvSpPr>
        <p:spPr>
          <a:xfrm>
            <a:off x="5532108" y="1477347"/>
            <a:ext cx="2520281" cy="635000"/>
          </a:xfrm>
          <a:prstGeom prst="rect">
            <a:avLst/>
          </a:prstGeom>
          <a:gradFill>
            <a:gsLst>
              <a:gs pos="2000">
                <a:schemeClr val="accent5">
                  <a:lumMod val="75000"/>
                </a:schemeClr>
              </a:gs>
              <a:gs pos="53000">
                <a:srgbClr val="FFEBEB"/>
              </a:gs>
              <a:gs pos="82000">
                <a:srgbClr val="FFF0C1"/>
              </a:gs>
            </a:gsLst>
            <a:lin ang="16200000" scaled="0"/>
          </a:gra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1500" b="1" kern="0" dirty="0">
                <a:solidFill>
                  <a:schemeClr val="tx2"/>
                </a:solidFill>
                <a:latin typeface="Calibri"/>
              </a:rPr>
              <a:t>PERÍODO DE APLICACIÓN </a:t>
            </a:r>
          </a:p>
        </p:txBody>
      </p:sp>
      <p:sp>
        <p:nvSpPr>
          <p:cNvPr id="9" name="8 CuadroTexto"/>
          <p:cNvSpPr txBox="1">
            <a:spLocks noChangeArrowheads="1"/>
          </p:cNvSpPr>
          <p:nvPr/>
        </p:nvSpPr>
        <p:spPr bwMode="auto">
          <a:xfrm>
            <a:off x="1271635" y="1117307"/>
            <a:ext cx="1068117" cy="6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Octubre 2015</a:t>
            </a:r>
          </a:p>
        </p:txBody>
      </p:sp>
      <p:sp>
        <p:nvSpPr>
          <p:cNvPr id="10" name="9 CuadroTexto"/>
          <p:cNvSpPr txBox="1">
            <a:spLocks noChangeArrowheads="1"/>
          </p:cNvSpPr>
          <p:nvPr/>
        </p:nvSpPr>
        <p:spPr bwMode="auto">
          <a:xfrm>
            <a:off x="3073095" y="1117307"/>
            <a:ext cx="1618918"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2015 - 2016</a:t>
            </a:r>
          </a:p>
        </p:txBody>
      </p:sp>
      <p:sp>
        <p:nvSpPr>
          <p:cNvPr id="11" name="10 CuadroTexto"/>
          <p:cNvSpPr txBox="1">
            <a:spLocks noChangeArrowheads="1"/>
          </p:cNvSpPr>
          <p:nvPr/>
        </p:nvSpPr>
        <p:spPr bwMode="auto">
          <a:xfrm>
            <a:off x="6012160" y="1083915"/>
            <a:ext cx="1379803"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eaLnBrk="1" hangingPunct="1"/>
            <a:r>
              <a:rPr lang="es-CO" altLang="es-CO" sz="1667" dirty="0"/>
              <a:t>2017</a:t>
            </a:r>
          </a:p>
        </p:txBody>
      </p:sp>
      <p:sp>
        <p:nvSpPr>
          <p:cNvPr id="12" name="12 Rectángulo"/>
          <p:cNvSpPr>
            <a:spLocks noChangeArrowheads="1"/>
          </p:cNvSpPr>
          <p:nvPr/>
        </p:nvSpPr>
        <p:spPr bwMode="auto">
          <a:xfrm>
            <a:off x="2471767" y="2797493"/>
            <a:ext cx="2700300" cy="2401235"/>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chemeClr val="accent2">
                <a:lumMod val="50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r>
              <a:rPr lang="es-CO" sz="1667" b="1" kern="0" dirty="0">
                <a:latin typeface="Calibri" pitchFamily="34" charset="0"/>
              </a:rPr>
              <a:t>Actividades de preparación para aplicar el nuevo marco normativo </a:t>
            </a:r>
            <a:r>
              <a:rPr lang="es-CO" sz="1667" b="1" u="sng" kern="0" dirty="0">
                <a:latin typeface="Calibri" pitchFamily="34" charset="0"/>
              </a:rPr>
              <a:t>a partir de </a:t>
            </a:r>
            <a:r>
              <a:rPr lang="es-CO" sz="1667" b="1" kern="0" dirty="0">
                <a:latin typeface="Calibri" pitchFamily="34" charset="0"/>
              </a:rPr>
              <a:t>las NICSP (capacitación, depuración y determinación de saldos iniciales , definición de políticas contables, ajustes a los sistemas de información)</a:t>
            </a:r>
          </a:p>
        </p:txBody>
      </p:sp>
      <p:sp>
        <p:nvSpPr>
          <p:cNvPr id="13" name="19 Rectángulo"/>
          <p:cNvSpPr>
            <a:spLocks noChangeArrowheads="1"/>
          </p:cNvSpPr>
          <p:nvPr/>
        </p:nvSpPr>
        <p:spPr bwMode="auto">
          <a:xfrm>
            <a:off x="5532107" y="2797494"/>
            <a:ext cx="2520280" cy="18881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chemeClr val="accent2">
                <a:lumMod val="75000"/>
              </a:schemeClr>
            </a:solidFill>
            <a:prstDash val="solid"/>
            <a:headEnd/>
            <a:tailEnd/>
          </a:ln>
          <a:effectLst>
            <a:glow rad="101600">
              <a:schemeClr val="accent4">
                <a:satMod val="175000"/>
                <a:alpha val="40000"/>
              </a:schemeClr>
            </a:glow>
            <a:outerShdw blurRad="40000" dist="20000" dir="5400000" rotWithShape="0">
              <a:srgbClr val="000000">
                <a:alpha val="38000"/>
              </a:srgbClr>
            </a:outerShdw>
          </a:effectLst>
        </p:spPr>
        <p:txBody>
          <a:bodyPr wrap="square">
            <a:spAutoFit/>
          </a:bodyPr>
          <a:lstStyle/>
          <a:p>
            <a:pPr fontAlgn="auto">
              <a:spcBef>
                <a:spcPts val="0"/>
              </a:spcBef>
              <a:spcAft>
                <a:spcPts val="0"/>
              </a:spcAft>
              <a:defRPr/>
            </a:pPr>
            <a:endParaRPr lang="es-ES" sz="1667" kern="0" dirty="0">
              <a:latin typeface="Calibri"/>
            </a:endParaRPr>
          </a:p>
          <a:p>
            <a:pPr fontAlgn="auto">
              <a:spcBef>
                <a:spcPts val="0"/>
              </a:spcBef>
              <a:spcAft>
                <a:spcPts val="0"/>
              </a:spcAft>
              <a:defRPr/>
            </a:pPr>
            <a:r>
              <a:rPr lang="es-CO" sz="1667" b="1" kern="0" dirty="0">
                <a:latin typeface="Calibri"/>
              </a:rPr>
              <a:t>Enero 1: determinación de saldos iniciales </a:t>
            </a:r>
            <a:endParaRPr lang="es-ES" sz="1667" b="1" kern="0" dirty="0">
              <a:solidFill>
                <a:sysClr val="windowText" lastClr="000000"/>
              </a:solidFill>
              <a:latin typeface="Calibri"/>
            </a:endParaRPr>
          </a:p>
          <a:p>
            <a:pPr fontAlgn="auto">
              <a:spcBef>
                <a:spcPts val="0"/>
              </a:spcBef>
              <a:spcAft>
                <a:spcPts val="0"/>
              </a:spcAft>
              <a:defRPr/>
            </a:pPr>
            <a:r>
              <a:rPr lang="es-ES" sz="1667" b="1" kern="0" dirty="0">
                <a:solidFill>
                  <a:sysClr val="windowText" lastClr="000000"/>
                </a:solidFill>
                <a:latin typeface="Calibri"/>
              </a:rPr>
              <a:t>Para todos los efectos, aplicación del nuevo marco normativo a partir de las NICSP</a:t>
            </a:r>
            <a:endParaRPr lang="es-CO" sz="1667" b="1" kern="0" dirty="0">
              <a:solidFill>
                <a:sysClr val="windowText" lastClr="000000"/>
              </a:solidFill>
              <a:latin typeface="Calibri"/>
            </a:endParaRPr>
          </a:p>
        </p:txBody>
      </p:sp>
      <p:sp>
        <p:nvSpPr>
          <p:cNvPr id="19" name="18 Flecha izquierda y derecha"/>
          <p:cNvSpPr/>
          <p:nvPr/>
        </p:nvSpPr>
        <p:spPr>
          <a:xfrm>
            <a:off x="5532107" y="2257434"/>
            <a:ext cx="2520280" cy="299861"/>
          </a:xfrm>
          <a:prstGeom prst="leftRightArrow">
            <a:avLst/>
          </a:prstGeom>
          <a:gradFill>
            <a:gsLst>
              <a:gs pos="0">
                <a:srgbClr val="00808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
        <p:nvSpPr>
          <p:cNvPr id="20" name="1 Título"/>
          <p:cNvSpPr>
            <a:spLocks noGrp="1"/>
          </p:cNvSpPr>
          <p:nvPr>
            <p:ph type="ctrTitle"/>
          </p:nvPr>
        </p:nvSpPr>
        <p:spPr>
          <a:xfrm>
            <a:off x="988681" y="240740"/>
            <a:ext cx="7285798" cy="514985"/>
          </a:xfrm>
        </p:spPr>
        <p:txBody>
          <a:bodyPr/>
          <a:lstStyle/>
          <a:p>
            <a:pPr algn="ctr"/>
            <a:r>
              <a:rPr lang="es-CO" sz="2333" dirty="0">
                <a:effectLst>
                  <a:outerShdw blurRad="38100" dist="38100" dir="2700000" algn="tl">
                    <a:srgbClr val="000000">
                      <a:alpha val="43137"/>
                    </a:srgbClr>
                  </a:outerShdw>
                </a:effectLst>
              </a:rPr>
              <a:t>CRONOGRAMA PARA LAS ENTIDADES DE GOBIERNO</a:t>
            </a:r>
          </a:p>
        </p:txBody>
      </p:sp>
      <p:sp>
        <p:nvSpPr>
          <p:cNvPr id="21" name="20 Rectángulo"/>
          <p:cNvSpPr/>
          <p:nvPr/>
        </p:nvSpPr>
        <p:spPr>
          <a:xfrm rot="10800000" flipV="1">
            <a:off x="1382758" y="1777380"/>
            <a:ext cx="728968" cy="3248690"/>
          </a:xfrm>
          <a:prstGeom prst="rect">
            <a:avLst/>
          </a:prstGeom>
          <a:gradFill>
            <a:gsLst>
              <a:gs pos="0">
                <a:srgbClr val="E6DCAC"/>
              </a:gs>
              <a:gs pos="57000">
                <a:srgbClr val="E6D78A"/>
              </a:gs>
              <a:gs pos="43000">
                <a:srgbClr val="C7AC4C"/>
              </a:gs>
              <a:gs pos="75000">
                <a:srgbClr val="E6D78A"/>
              </a:gs>
              <a:gs pos="90000">
                <a:srgbClr val="C7AC4C"/>
              </a:gs>
              <a:gs pos="100000">
                <a:srgbClr val="E6DCAC"/>
              </a:gs>
            </a:gsLst>
            <a:lin ang="2700000" scaled="0"/>
          </a:gradFill>
          <a:ln w="25400" cap="flat" cmpd="sng" algn="ctr">
            <a:solidFill>
              <a:schemeClr val="accent2">
                <a:lumMod val="50000"/>
              </a:schemeClr>
            </a:solidFill>
            <a:prstDash val="solid"/>
          </a:ln>
          <a:effectLst/>
        </p:spPr>
        <p:txBody>
          <a:bodyPr lIns="479950" tIns="36365" rIns="407220" bIns="36365" spcCol="1298" anchor="ctr"/>
          <a:lstStyle/>
          <a:p>
            <a:pPr algn="ctr" defTabSz="1212121" fontAlgn="auto">
              <a:lnSpc>
                <a:spcPct val="90000"/>
              </a:lnSpc>
              <a:spcBef>
                <a:spcPts val="0"/>
              </a:spcBef>
              <a:spcAft>
                <a:spcPct val="35000"/>
              </a:spcAft>
              <a:defRPr/>
            </a:pPr>
            <a:r>
              <a:rPr lang="es-CO" sz="1333" b="1" kern="0" dirty="0">
                <a:solidFill>
                  <a:sysClr val="window" lastClr="FFFFFF"/>
                </a:solidFill>
                <a:effectLst>
                  <a:outerShdw blurRad="38100" dist="38100" dir="2700000" algn="tl">
                    <a:srgbClr val="000000">
                      <a:alpha val="43137"/>
                    </a:srgbClr>
                  </a:outerShdw>
                </a:effectLst>
                <a:latin typeface="Calibri"/>
              </a:rPr>
              <a:t> </a:t>
            </a:r>
            <a:r>
              <a:rPr lang="es-CO" sz="1333" b="1" kern="0" dirty="0">
                <a:effectLst>
                  <a:outerShdw blurRad="38100" dist="38100" dir="2700000" algn="tl">
                    <a:srgbClr val="000000">
                      <a:alpha val="43137"/>
                    </a:srgbClr>
                  </a:outerShdw>
                </a:effectLst>
                <a:latin typeface="Calibri"/>
              </a:rPr>
              <a:t>MARCO  </a:t>
            </a:r>
          </a:p>
          <a:p>
            <a:pPr algn="ctr" defTabSz="1212121" fontAlgn="auto">
              <a:lnSpc>
                <a:spcPct val="90000"/>
              </a:lnSpc>
              <a:spcBef>
                <a:spcPts val="0"/>
              </a:spcBef>
              <a:spcAft>
                <a:spcPct val="35000"/>
              </a:spcAft>
              <a:defRPr/>
            </a:pPr>
            <a:endParaRPr lang="es-CO" sz="1333" b="1" kern="0" dirty="0">
              <a:effectLst>
                <a:outerShdw blurRad="38100" dist="38100" dir="2700000" algn="tl">
                  <a:srgbClr val="000000">
                    <a:alpha val="43137"/>
                  </a:srgbClr>
                </a:outerShdw>
              </a:effectLst>
              <a:latin typeface="Calibri"/>
            </a:endParaRPr>
          </a:p>
          <a:p>
            <a:pPr algn="ctr" defTabSz="1212121" fontAlgn="auto">
              <a:lnSpc>
                <a:spcPct val="90000"/>
              </a:lnSpc>
              <a:spcBef>
                <a:spcPts val="0"/>
              </a:spcBef>
              <a:spcAft>
                <a:spcPct val="35000"/>
              </a:spcAft>
              <a:defRPr/>
            </a:pPr>
            <a:r>
              <a:rPr lang="es-CO" sz="1333" b="1" kern="0" dirty="0">
                <a:effectLst>
                  <a:outerShdw blurRad="38100" dist="38100" dir="2700000" algn="tl">
                    <a:srgbClr val="000000">
                      <a:alpha val="43137"/>
                    </a:srgbClr>
                  </a:outerShdw>
                </a:effectLst>
                <a:latin typeface="Calibri"/>
              </a:rPr>
              <a:t>NORMARIVO</a:t>
            </a:r>
          </a:p>
          <a:p>
            <a:pPr algn="ctr" defTabSz="1212121" fontAlgn="auto">
              <a:lnSpc>
                <a:spcPct val="90000"/>
              </a:lnSpc>
              <a:spcBef>
                <a:spcPts val="0"/>
              </a:spcBef>
              <a:spcAft>
                <a:spcPct val="35000"/>
              </a:spcAft>
              <a:defRPr/>
            </a:pPr>
            <a:endParaRPr lang="es-CO" sz="1333" b="1" kern="0" dirty="0">
              <a:solidFill>
                <a:sysClr val="window" lastClr="FFFFFF"/>
              </a:solidFill>
              <a:effectLst>
                <a:outerShdw blurRad="38100" dist="38100" dir="2700000" algn="tl">
                  <a:srgbClr val="000000">
                    <a:alpha val="43137"/>
                  </a:srgbClr>
                </a:outerShdw>
              </a:effectLst>
              <a:latin typeface="Calibri"/>
            </a:endParaRPr>
          </a:p>
        </p:txBody>
      </p:sp>
      <p:sp>
        <p:nvSpPr>
          <p:cNvPr id="22" name="21 Flecha izquierda y derecha"/>
          <p:cNvSpPr/>
          <p:nvPr/>
        </p:nvSpPr>
        <p:spPr>
          <a:xfrm>
            <a:off x="2591780" y="2257434"/>
            <a:ext cx="2580287" cy="299861"/>
          </a:xfrm>
          <a:prstGeom prst="leftRightArrow">
            <a:avLst/>
          </a:prstGeom>
          <a:gradFill>
            <a:gsLst>
              <a:gs pos="0">
                <a:srgbClr val="FFC000"/>
              </a:gs>
              <a:gs pos="80000">
                <a:schemeClr val="accent5">
                  <a:shade val="93000"/>
                  <a:satMod val="130000"/>
                </a:schemeClr>
              </a:gs>
              <a:gs pos="100000">
                <a:schemeClr val="accent5">
                  <a:shade val="94000"/>
                  <a:satMod val="135000"/>
                </a:schemeClr>
              </a:gs>
            </a:gsLst>
          </a:gradFill>
          <a:ln>
            <a:solidFill>
              <a:srgbClr val="002060"/>
            </a:solidFill>
          </a:ln>
          <a:effectLst>
            <a:glow rad="63500">
              <a:schemeClr val="accent4">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endParaRPr>
          </a:p>
        </p:txBody>
      </p:sp>
    </p:spTree>
    <p:extLst>
      <p:ext uri="{BB962C8B-B14F-4D97-AF65-F5344CB8AC3E}">
        <p14:creationId xmlns:p14="http://schemas.microsoft.com/office/powerpoint/2010/main" val="219133686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1 Título"/>
          <p:cNvSpPr>
            <a:spLocks noGrp="1"/>
          </p:cNvSpPr>
          <p:nvPr>
            <p:ph type="ctrTitle"/>
          </p:nvPr>
        </p:nvSpPr>
        <p:spPr bwMode="auto">
          <a:xfrm>
            <a:off x="607070" y="2137420"/>
            <a:ext cx="8028384" cy="1224136"/>
          </a:xfrm>
          <a:prstGeom prst="rect">
            <a:avLst/>
          </a:prstGeom>
        </p:spPr>
        <p:txBody>
          <a:bodyPr/>
          <a:lstStyle/>
          <a:p>
            <a:pPr algn="ctr"/>
            <a:r>
              <a:rPr lang="es-CO" dirty="0">
                <a:effectLst/>
              </a:rPr>
              <a:t>DE LA NUEVA REGULACIÓN </a:t>
            </a:r>
            <a:br>
              <a:rPr lang="es-CO" dirty="0">
                <a:effectLst/>
              </a:rPr>
            </a:br>
            <a:r>
              <a:rPr lang="es-CO" dirty="0">
                <a:effectLst/>
              </a:rPr>
              <a:t>CONTABLE PÚBLICA</a:t>
            </a:r>
            <a:endParaRPr lang="es-ES" cap="all" dirty="0">
              <a:ln w="9000" cmpd="sng">
                <a:solidFill>
                  <a:schemeClr val="accent4">
                    <a:shade val="50000"/>
                    <a:satMod val="120000"/>
                  </a:schemeClr>
                </a:solidFill>
                <a:prstDash val="solid"/>
              </a:ln>
            </a:endParaRPr>
          </a:p>
        </p:txBody>
      </p:sp>
      <p:pic>
        <p:nvPicPr>
          <p:cNvPr id="5" name="17 Imagen"/>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4793" y="3646628"/>
            <a:ext cx="2088232" cy="1849128"/>
          </a:xfrm>
          <a:prstGeom prst="rect">
            <a:avLst/>
          </a:prstGeom>
          <a:noFill/>
          <a:ln>
            <a:noFill/>
          </a:ln>
        </p:spPr>
      </p:pic>
      <p:sp>
        <p:nvSpPr>
          <p:cNvPr id="2" name="AutoShape 2" descr="Resultado de imagen para u gran colomb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3" name="AutoShape 7" descr="228_CONFERENCIA_CONTADOR_GENERA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6" name="AutoShape 9" descr="228_CONFERENCIA_CONTADOR_GENERA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Tree>
    <p:extLst>
      <p:ext uri="{BB962C8B-B14F-4D97-AF65-F5344CB8AC3E}">
        <p14:creationId xmlns:p14="http://schemas.microsoft.com/office/powerpoint/2010/main" val="663857411"/>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40</a:t>
            </a:fld>
            <a:endParaRPr lang="es-ES_tradnl" dirty="0"/>
          </a:p>
        </p:txBody>
      </p:sp>
      <p:sp>
        <p:nvSpPr>
          <p:cNvPr id="6" name="2 Rectángulo"/>
          <p:cNvSpPr/>
          <p:nvPr/>
        </p:nvSpPr>
        <p:spPr>
          <a:xfrm>
            <a:off x="971600" y="1592590"/>
            <a:ext cx="3005800" cy="1025090"/>
          </a:xfrm>
          <a:prstGeom prst="rect">
            <a:avLst/>
          </a:prstGeom>
          <a:solidFill>
            <a:srgbClr val="C0504D">
              <a:hueOff val="0"/>
              <a:satOff val="0"/>
              <a:lumOff val="0"/>
              <a:alphaOff val="0"/>
            </a:srgbClr>
          </a:solidFill>
          <a:ln w="25400" cap="flat" cmpd="sng" algn="ctr">
            <a:solidFill>
              <a:schemeClr val="tx1"/>
            </a:solidFill>
            <a:prstDash val="solid"/>
          </a:ln>
          <a:effectLst>
            <a:glow rad="1397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cs typeface="+mn-cs"/>
              </a:rPr>
              <a:t>PERÍODO DE PREPARACIÓN OBLIGATORIA</a:t>
            </a:r>
          </a:p>
        </p:txBody>
      </p:sp>
      <p:sp>
        <p:nvSpPr>
          <p:cNvPr id="7" name="3 Rectángulo"/>
          <p:cNvSpPr/>
          <p:nvPr/>
        </p:nvSpPr>
        <p:spPr>
          <a:xfrm>
            <a:off x="5052054" y="1514497"/>
            <a:ext cx="3180353" cy="1103183"/>
          </a:xfrm>
          <a:prstGeom prst="rect">
            <a:avLst/>
          </a:prstGeom>
          <a:solidFill>
            <a:srgbClr val="C0504D">
              <a:hueOff val="2340759"/>
              <a:satOff val="-2919"/>
              <a:lumOff val="686"/>
              <a:alphaOff val="0"/>
            </a:srgbClr>
          </a:solidFill>
          <a:ln w="25400" cap="flat" cmpd="sng" algn="ctr">
            <a:solidFill>
              <a:schemeClr val="tx1"/>
            </a:solidFill>
            <a:prstDash val="solid"/>
          </a:ln>
          <a:effectLst>
            <a:glow rad="101600">
              <a:schemeClr val="accent4">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r>
              <a:rPr lang="es-CO" sz="2333" b="1" kern="0" dirty="0">
                <a:solidFill>
                  <a:sysClr val="window" lastClr="FFFFFF"/>
                </a:solidFill>
                <a:latin typeface="Calibri"/>
              </a:rPr>
              <a:t>PERÍODO DE APLICACION </a:t>
            </a:r>
          </a:p>
        </p:txBody>
      </p:sp>
      <p:sp>
        <p:nvSpPr>
          <p:cNvPr id="8" name="8 CuadroTexto"/>
          <p:cNvSpPr txBox="1">
            <a:spLocks noChangeArrowheads="1"/>
          </p:cNvSpPr>
          <p:nvPr/>
        </p:nvSpPr>
        <p:spPr bwMode="auto">
          <a:xfrm>
            <a:off x="1331640" y="1001097"/>
            <a:ext cx="229792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2015  y  2016</a:t>
            </a:r>
          </a:p>
        </p:txBody>
      </p:sp>
      <p:sp>
        <p:nvSpPr>
          <p:cNvPr id="9" name="9 CuadroTexto"/>
          <p:cNvSpPr txBox="1">
            <a:spLocks noChangeArrowheads="1"/>
          </p:cNvSpPr>
          <p:nvPr/>
        </p:nvSpPr>
        <p:spPr bwMode="auto">
          <a:xfrm>
            <a:off x="5836977" y="1001097"/>
            <a:ext cx="137980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s-CO" altLang="es-CO" sz="2667" b="1" dirty="0">
                <a:effectLst>
                  <a:outerShdw blurRad="38100" dist="38100" dir="2700000" algn="tl">
                    <a:srgbClr val="000000">
                      <a:alpha val="43137"/>
                    </a:srgbClr>
                  </a:outerShdw>
                </a:effectLst>
                <a:latin typeface="Century Gothic" pitchFamily="34" charset="0"/>
              </a:rPr>
              <a:t>2 0 1 7</a:t>
            </a:r>
          </a:p>
        </p:txBody>
      </p:sp>
      <p:sp>
        <p:nvSpPr>
          <p:cNvPr id="10" name="12 Rectángulo"/>
          <p:cNvSpPr>
            <a:spLocks noChangeArrowheads="1"/>
          </p:cNvSpPr>
          <p:nvPr/>
        </p:nvSpPr>
        <p:spPr bwMode="auto">
          <a:xfrm>
            <a:off x="4932041" y="3087361"/>
            <a:ext cx="3300366" cy="1759777"/>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p>
            <a:pPr marL="380985" indent="-380985" fontAlgn="auto">
              <a:spcBef>
                <a:spcPts val="0"/>
              </a:spcBef>
              <a:spcAft>
                <a:spcPts val="0"/>
              </a:spcAft>
              <a:buAutoNum type="arabicPeriod"/>
              <a:defRPr/>
            </a:pPr>
            <a:r>
              <a:rPr lang="es-ES" sz="2167" b="1" kern="0" dirty="0">
                <a:solidFill>
                  <a:sysClr val="windowText" lastClr="000000"/>
                </a:solidFill>
                <a:latin typeface="Calibri"/>
              </a:rPr>
              <a:t>Enero 1: Preparación del estado de situación financiera de apertura</a:t>
            </a:r>
            <a:r>
              <a:rPr lang="es-CO" sz="2167" b="1" kern="0" dirty="0">
                <a:solidFill>
                  <a:sysClr val="windowText" lastClr="000000"/>
                </a:solidFill>
                <a:latin typeface="Calibri"/>
              </a:rPr>
              <a:t>.</a:t>
            </a:r>
          </a:p>
          <a:p>
            <a:pPr marL="380985" indent="-380985" fontAlgn="auto">
              <a:spcBef>
                <a:spcPts val="0"/>
              </a:spcBef>
              <a:spcAft>
                <a:spcPts val="0"/>
              </a:spcAft>
              <a:buAutoNum type="arabicPeriod"/>
              <a:defRPr/>
            </a:pPr>
            <a:r>
              <a:rPr lang="es-CO" sz="2167" b="1" kern="0" dirty="0">
                <a:solidFill>
                  <a:sysClr val="windowText" lastClr="000000"/>
                </a:solidFill>
                <a:latin typeface="Calibri"/>
              </a:rPr>
              <a:t>Aplicación del marco normativo.</a:t>
            </a:r>
            <a:endParaRPr lang="es-ES" sz="2333" b="1" kern="0" dirty="0">
              <a:solidFill>
                <a:sysClr val="windowText" lastClr="000000"/>
              </a:solidFill>
              <a:latin typeface="Calibri"/>
            </a:endParaRPr>
          </a:p>
        </p:txBody>
      </p:sp>
      <p:sp>
        <p:nvSpPr>
          <p:cNvPr id="11" name="20 CuadroTexto"/>
          <p:cNvSpPr txBox="1">
            <a:spLocks noChangeArrowheads="1"/>
          </p:cNvSpPr>
          <p:nvPr/>
        </p:nvSpPr>
        <p:spPr bwMode="auto">
          <a:xfrm>
            <a:off x="911594" y="3217540"/>
            <a:ext cx="3540393" cy="1759777"/>
          </a:xfrm>
          <a:prstGeom prst="rect">
            <a:avLst/>
          </a:prstGeom>
          <a:gradFill rotWithShape="1">
            <a:gsLst>
              <a:gs pos="0">
                <a:srgbClr val="C0504D">
                  <a:lumMod val="20000"/>
                  <a:lumOff val="80000"/>
                </a:srgbClr>
              </a:gs>
              <a:gs pos="35000">
                <a:srgbClr val="C0504D">
                  <a:tint val="37000"/>
                  <a:satMod val="300000"/>
                </a:srgbClr>
              </a:gs>
              <a:gs pos="100000">
                <a:srgbClr val="C0504D">
                  <a:tint val="15000"/>
                  <a:satMod val="350000"/>
                </a:srgbClr>
              </a:gs>
            </a:gsLst>
            <a:lin ang="16200000" scaled="1"/>
          </a:gradFill>
          <a:ln w="9525" cap="flat" cmpd="sng" algn="ctr">
            <a:solidFill>
              <a:srgbClr val="002060"/>
            </a:solidFill>
            <a:prstDash val="solid"/>
            <a:headEnd/>
            <a:tailEnd/>
          </a:ln>
          <a:effectLst>
            <a:glow rad="63500">
              <a:schemeClr val="accent6">
                <a:satMod val="175000"/>
                <a:alpha val="40000"/>
              </a:schemeClr>
            </a:glow>
            <a:outerShdw blurRad="40000" dist="20000" dir="5400000" rotWithShape="0">
              <a:srgbClr val="000000">
                <a:alpha val="38000"/>
              </a:srgbClr>
            </a:outerShdw>
          </a:effectLst>
        </p:spPr>
        <p:txBody>
          <a:bodyPr wrap="square">
            <a:spAutoFit/>
          </a:bodyPr>
          <a:lstStyle>
            <a:lvl1pPr eaLnBrk="0" hangingPunct="0">
              <a:defRPr b="1">
                <a:solidFill>
                  <a:schemeClr val="tx1"/>
                </a:solidFill>
                <a:latin typeface="Century Gothic" pitchFamily="34" charset="0"/>
                <a:cs typeface="Arial" charset="0"/>
              </a:defRPr>
            </a:lvl1pPr>
            <a:lvl2pPr marL="742950" indent="-285750" eaLnBrk="0" hangingPunct="0">
              <a:defRPr b="1">
                <a:solidFill>
                  <a:schemeClr val="tx1"/>
                </a:solidFill>
                <a:latin typeface="Century Gothic" pitchFamily="34" charset="0"/>
                <a:cs typeface="Arial" charset="0"/>
              </a:defRPr>
            </a:lvl2pPr>
            <a:lvl3pPr marL="1143000" indent="-228600" eaLnBrk="0" hangingPunct="0">
              <a:defRPr b="1">
                <a:solidFill>
                  <a:schemeClr val="tx1"/>
                </a:solidFill>
                <a:latin typeface="Century Gothic" pitchFamily="34" charset="0"/>
                <a:cs typeface="Arial" charset="0"/>
              </a:defRPr>
            </a:lvl3pPr>
            <a:lvl4pPr marL="1600200" indent="-228600" eaLnBrk="0" hangingPunct="0">
              <a:defRPr b="1">
                <a:solidFill>
                  <a:schemeClr val="tx1"/>
                </a:solidFill>
                <a:latin typeface="Century Gothic" pitchFamily="34" charset="0"/>
                <a:cs typeface="Arial" charset="0"/>
              </a:defRPr>
            </a:lvl4pPr>
            <a:lvl5pPr marL="2057400" indent="-228600" eaLnBrk="0" hangingPunct="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eaLnBrk="1" fontAlgn="auto" hangingPunct="1">
              <a:spcBef>
                <a:spcPts val="0"/>
              </a:spcBef>
              <a:spcAft>
                <a:spcPts val="0"/>
              </a:spcAft>
              <a:defRPr/>
            </a:pPr>
            <a:r>
              <a:rPr lang="es-CO" sz="2167" kern="0" dirty="0">
                <a:solidFill>
                  <a:sysClr val="windowText" lastClr="000000"/>
                </a:solidFill>
                <a:latin typeface="Calibri" pitchFamily="34" charset="0"/>
              </a:rPr>
              <a:t>Actividades de preparación para la elaboración del balance de apertura y para la a aplicación del nuevo marco normativo.</a:t>
            </a:r>
          </a:p>
        </p:txBody>
      </p:sp>
      <p:sp>
        <p:nvSpPr>
          <p:cNvPr id="12" name="8 Flecha derecha"/>
          <p:cNvSpPr/>
          <p:nvPr/>
        </p:nvSpPr>
        <p:spPr>
          <a:xfrm>
            <a:off x="4151953" y="1858657"/>
            <a:ext cx="720080" cy="338770"/>
          </a:xfrm>
          <a:prstGeom prst="rightArrow">
            <a:avLst/>
          </a:prstGeom>
          <a:solidFill>
            <a:schemeClr val="tx1"/>
          </a:solidFill>
          <a:ln>
            <a:solidFill>
              <a:srgbClr val="FFFF00"/>
            </a:solidFill>
          </a:ln>
          <a:effectLst>
            <a:glow rad="63500">
              <a:schemeClr val="accent6">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s-CO" sz="1917" kern="0">
              <a:solidFill>
                <a:sysClr val="window" lastClr="FFFFFF"/>
              </a:solidFill>
              <a:latin typeface="Calibri"/>
            </a:endParaRPr>
          </a:p>
        </p:txBody>
      </p:sp>
      <p:sp>
        <p:nvSpPr>
          <p:cNvPr id="13" name="9 Flecha izquierda y derecha"/>
          <p:cNvSpPr/>
          <p:nvPr/>
        </p:nvSpPr>
        <p:spPr>
          <a:xfrm>
            <a:off x="1091614" y="2684442"/>
            <a:ext cx="2760307" cy="413085"/>
          </a:xfrm>
          <a:prstGeom prst="leftRightArrow">
            <a:avLst/>
          </a:prstGeom>
          <a:solidFill>
            <a:srgbClr val="C0504D">
              <a:hueOff val="0"/>
              <a:satOff val="0"/>
              <a:lumOff val="0"/>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4" name="10 Flecha izquierda y derecha"/>
          <p:cNvSpPr/>
          <p:nvPr/>
        </p:nvSpPr>
        <p:spPr>
          <a:xfrm>
            <a:off x="5232073" y="2677687"/>
            <a:ext cx="2760307" cy="359833"/>
          </a:xfrm>
          <a:prstGeom prst="leftRightArrow">
            <a:avLst/>
          </a:prstGeom>
          <a:solidFill>
            <a:srgbClr val="C0504D">
              <a:hueOff val="2340759"/>
              <a:satOff val="-2919"/>
              <a:lumOff val="686"/>
              <a:alphaOff val="0"/>
            </a:srgbClr>
          </a:solidFill>
          <a:ln w="25400" cap="flat" cmpd="sng" algn="ctr">
            <a:solidFill>
              <a:schemeClr val="tx1"/>
            </a:solidFill>
            <a:prstDash val="solid"/>
          </a:ln>
          <a:effectLst>
            <a:glow rad="63500">
              <a:schemeClr val="accent6">
                <a:satMod val="175000"/>
                <a:alpha val="40000"/>
              </a:schemeClr>
            </a:glow>
          </a:effectLst>
        </p:spPr>
        <p:txBody>
          <a:bodyPr lIns="469324" tIns="35560" rIns="398204" bIns="35560" spcCol="1270" anchor="ctr"/>
          <a:lstStyle/>
          <a:p>
            <a:pPr algn="ctr" defTabSz="1185286" fontAlgn="auto">
              <a:lnSpc>
                <a:spcPct val="90000"/>
              </a:lnSpc>
              <a:spcBef>
                <a:spcPts val="0"/>
              </a:spcBef>
              <a:spcAft>
                <a:spcPct val="35000"/>
              </a:spcAft>
              <a:defRPr/>
            </a:pPr>
            <a:endParaRPr lang="es-CO" sz="2667" kern="0">
              <a:solidFill>
                <a:sysClr val="window" lastClr="FFFFFF"/>
              </a:solidFill>
              <a:latin typeface="Calibri"/>
              <a:cs typeface="+mn-cs"/>
            </a:endParaRPr>
          </a:p>
        </p:txBody>
      </p:sp>
      <p:sp>
        <p:nvSpPr>
          <p:cNvPr id="15" name="Rectángulo 14"/>
          <p:cNvSpPr/>
          <p:nvPr/>
        </p:nvSpPr>
        <p:spPr>
          <a:xfrm>
            <a:off x="1211627" y="221165"/>
            <a:ext cx="6780753" cy="451342"/>
          </a:xfrm>
          <a:prstGeom prst="rect">
            <a:avLst/>
          </a:prstGeom>
        </p:spPr>
        <p:txBody>
          <a:bodyPr wrap="square">
            <a:spAutoFit/>
          </a:bodyPr>
          <a:lstStyle/>
          <a:p>
            <a:pPr algn="ctr"/>
            <a:r>
              <a:rPr lang="es-ES" sz="2333" b="1" dirty="0">
                <a:solidFill>
                  <a:schemeClr val="bg1"/>
                </a:solidFill>
                <a:latin typeface="+mn-lt"/>
              </a:rPr>
              <a:t>CRONOGRAMA PARA ENTIDADES DE GOBIERNO</a:t>
            </a:r>
            <a:endParaRPr lang="es-CO" sz="2333" dirty="0">
              <a:solidFill>
                <a:schemeClr val="bg1"/>
              </a:solidFill>
              <a:latin typeface="+mn-lt"/>
            </a:endParaRPr>
          </a:p>
        </p:txBody>
      </p:sp>
    </p:spTree>
    <p:extLst>
      <p:ext uri="{BB962C8B-B14F-4D97-AF65-F5344CB8AC3E}">
        <p14:creationId xmlns:p14="http://schemas.microsoft.com/office/powerpoint/2010/main" val="33389436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2000"/>
                                        <p:tgtEl>
                                          <p:spTgt spid="10"/>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1)">
                                      <p:cBhvr>
                                        <p:cTn id="30" dur="2000"/>
                                        <p:tgtEl>
                                          <p:spTgt spid="12"/>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heel(1)">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animBg="1"/>
      <p:bldP spid="13" grpId="0"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25F2CEDC-C121-4A35-A220-69FF99A1891C}" type="slidenum">
              <a:rPr lang="es-ES_tradnl" smtClean="0"/>
              <a:pPr>
                <a:defRPr/>
              </a:pPr>
              <a:t>41</a:t>
            </a:fld>
            <a:endParaRPr lang="es-ES_tradnl" dirty="0"/>
          </a:p>
        </p:txBody>
      </p:sp>
      <p:sp>
        <p:nvSpPr>
          <p:cNvPr id="6" name="2 Título"/>
          <p:cNvSpPr txBox="1">
            <a:spLocks/>
          </p:cNvSpPr>
          <p:nvPr/>
        </p:nvSpPr>
        <p:spPr>
          <a:xfrm>
            <a:off x="1271633" y="-82827"/>
            <a:ext cx="3060340" cy="540060"/>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Normativo</a:t>
            </a:r>
          </a:p>
        </p:txBody>
      </p:sp>
      <p:sp>
        <p:nvSpPr>
          <p:cNvPr id="4" name="3 Rectángulo"/>
          <p:cNvSpPr/>
          <p:nvPr/>
        </p:nvSpPr>
        <p:spPr>
          <a:xfrm>
            <a:off x="822007" y="867182"/>
            <a:ext cx="3810000" cy="4222566"/>
          </a:xfrm>
          <a:prstGeom prst="rect">
            <a:avLst/>
          </a:prstGeom>
          <a:ln>
            <a:solidFill>
              <a:schemeClr val="tx1"/>
            </a:solidFill>
          </a:ln>
          <a:effectLst>
            <a:glow rad="63500">
              <a:schemeClr val="accent6">
                <a:satMod val="175000"/>
                <a:alpha val="40000"/>
              </a:schemeClr>
            </a:glow>
          </a:effectLst>
        </p:spPr>
        <p:txBody>
          <a:bodyPr>
            <a:spAutoFit/>
          </a:bodyPr>
          <a:lstStyle/>
          <a:p>
            <a:pPr marL="285739" indent="-285739">
              <a:buFont typeface="Arial" panose="020B0604020202020204" pitchFamily="34" charset="0"/>
              <a:buChar char="•"/>
            </a:pPr>
            <a:r>
              <a:rPr lang="es-CO" altLang="de-DE" sz="1917" b="1" dirty="0" err="1"/>
              <a:t>Analisis</a:t>
            </a:r>
            <a:r>
              <a:rPr lang="es-CO" altLang="de-DE" sz="1917" b="1" dirty="0"/>
              <a:t> de deficiencias (“Gap-</a:t>
            </a:r>
            <a:r>
              <a:rPr lang="es-CO" altLang="de-DE" sz="1917" b="1" dirty="0" err="1"/>
              <a:t>Analysis</a:t>
            </a:r>
            <a:r>
              <a:rPr lang="es-CO" altLang="de-DE" sz="1917" b="1" dirty="0"/>
              <a:t>”)</a:t>
            </a:r>
          </a:p>
          <a:p>
            <a:pPr marL="285739" indent="-285739">
              <a:buFont typeface="Arial" panose="020B0604020202020204" pitchFamily="34" charset="0"/>
              <a:buChar char="•"/>
            </a:pPr>
            <a:r>
              <a:rPr lang="es-CO" altLang="de-DE" sz="1917" b="1" dirty="0"/>
              <a:t>Desarrollo de las normas nacionales y/o política contable Directo o indirecto, </a:t>
            </a:r>
            <a:r>
              <a:rPr lang="es-CO" altLang="de-DE" sz="1917" b="1" dirty="0" err="1"/>
              <a:t>trás</a:t>
            </a:r>
            <a:r>
              <a:rPr lang="es-CO" altLang="de-DE" sz="1917" b="1" dirty="0"/>
              <a:t> normas nacionales?</a:t>
            </a:r>
          </a:p>
          <a:p>
            <a:pPr marL="285739" indent="-285739">
              <a:buFont typeface="Arial" panose="020B0604020202020204" pitchFamily="34" charset="0"/>
              <a:buChar char="•"/>
            </a:pPr>
            <a:r>
              <a:rPr lang="es-CO" altLang="de-DE" sz="1917" b="1" dirty="0"/>
              <a:t>Ajustes a las leyes nacionales? Presupuesto? Normativas de implementación?</a:t>
            </a:r>
          </a:p>
          <a:p>
            <a:pPr marL="285739" indent="-285739">
              <a:buFont typeface="Arial" panose="020B0604020202020204" pitchFamily="34" charset="0"/>
              <a:buChar char="•"/>
            </a:pPr>
            <a:r>
              <a:rPr lang="es-CO" altLang="de-DE" sz="1917" b="1" dirty="0"/>
              <a:t>Armonización de clasificadores</a:t>
            </a:r>
          </a:p>
          <a:p>
            <a:pPr marL="285739" indent="-285739">
              <a:buFont typeface="Arial" panose="020B0604020202020204" pitchFamily="34" charset="0"/>
              <a:buChar char="•"/>
            </a:pPr>
            <a:r>
              <a:rPr lang="es-CO" altLang="de-DE" sz="1917" b="1" dirty="0"/>
              <a:t>NICSP 33 ofrece plazos de implementación.</a:t>
            </a:r>
          </a:p>
          <a:p>
            <a:r>
              <a:rPr lang="es-CO" altLang="de-DE" sz="1917" b="1" dirty="0"/>
              <a:t>Involucrar entidades: Contraloría, Presupuesto en particular.</a:t>
            </a:r>
            <a:endParaRPr lang="es-CO" altLang="de-DE" sz="1917" dirty="0"/>
          </a:p>
        </p:txBody>
      </p:sp>
      <p:sp>
        <p:nvSpPr>
          <p:cNvPr id="8" name="2 Título"/>
          <p:cNvSpPr txBox="1">
            <a:spLocks/>
          </p:cNvSpPr>
          <p:nvPr/>
        </p:nvSpPr>
        <p:spPr>
          <a:xfrm>
            <a:off x="4933156" y="-82827"/>
            <a:ext cx="3245115" cy="74083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altLang="de-DE" sz="2667" kern="0" dirty="0"/>
              <a:t>Sistemas Informáticos</a:t>
            </a:r>
          </a:p>
        </p:txBody>
      </p:sp>
      <p:sp>
        <p:nvSpPr>
          <p:cNvPr id="5" name="4 Rectángulo"/>
          <p:cNvSpPr/>
          <p:nvPr/>
        </p:nvSpPr>
        <p:spPr>
          <a:xfrm>
            <a:off x="4872034" y="1345332"/>
            <a:ext cx="3395824" cy="2554545"/>
          </a:xfrm>
          <a:prstGeom prst="rect">
            <a:avLst/>
          </a:prstGeom>
          <a:ln>
            <a:solidFill>
              <a:schemeClr val="tx1"/>
            </a:solidFill>
          </a:ln>
          <a:effectLst>
            <a:glow rad="63500">
              <a:schemeClr val="accent6">
                <a:satMod val="175000"/>
                <a:alpha val="40000"/>
              </a:schemeClr>
            </a:glow>
          </a:effectLst>
        </p:spPr>
        <p:txBody>
          <a:bodyPr wrap="square">
            <a:spAutoFit/>
          </a:bodyPr>
          <a:lstStyle/>
          <a:p>
            <a:pPr marL="285739" indent="-285739">
              <a:buFont typeface="Arial" panose="020B0604020202020204" pitchFamily="34" charset="0"/>
              <a:buChar char="•"/>
            </a:pPr>
            <a:r>
              <a:rPr lang="es-CO" altLang="de-DE" sz="2000" b="1" dirty="0"/>
              <a:t>Reemplazar o actualizar?</a:t>
            </a:r>
          </a:p>
          <a:p>
            <a:pPr marL="285739" indent="-285739">
              <a:buFont typeface="Arial" panose="020B0604020202020204" pitchFamily="34" charset="0"/>
              <a:buChar char="•"/>
            </a:pPr>
            <a:r>
              <a:rPr lang="es-CO" altLang="de-DE" sz="2000" b="1" dirty="0"/>
              <a:t>Retos, por ejemplo registro de bienes o consolidación.</a:t>
            </a:r>
          </a:p>
          <a:p>
            <a:pPr marL="285739" indent="-285739">
              <a:buFont typeface="Arial" panose="020B0604020202020204" pitchFamily="34" charset="0"/>
              <a:buChar char="•"/>
            </a:pPr>
            <a:r>
              <a:rPr lang="es-CO" altLang="de-DE" sz="2000" b="1" dirty="0" err="1"/>
              <a:t>Analísis</a:t>
            </a:r>
            <a:r>
              <a:rPr lang="es-CO" altLang="de-DE" sz="2000" b="1" dirty="0"/>
              <a:t> de deficiencias (“Gap-</a:t>
            </a:r>
            <a:r>
              <a:rPr lang="es-CO" altLang="de-DE" sz="2000" b="1" dirty="0" err="1"/>
              <a:t>Analysis</a:t>
            </a:r>
            <a:r>
              <a:rPr lang="es-CO" altLang="de-DE" sz="2000" b="1" dirty="0"/>
              <a:t>”).</a:t>
            </a:r>
          </a:p>
          <a:p>
            <a:pPr marL="285739" indent="-285739">
              <a:buFont typeface="Arial" panose="020B0604020202020204" pitchFamily="34" charset="0"/>
              <a:buChar char="•"/>
            </a:pPr>
            <a:r>
              <a:rPr lang="es-CO" altLang="de-DE" sz="2000" b="1" dirty="0"/>
              <a:t>Generalmente, es el elemento más costoso (75-80% del costo total).</a:t>
            </a:r>
            <a:endParaRPr lang="es-CO" altLang="de-DE" sz="1917" dirty="0"/>
          </a:p>
        </p:txBody>
      </p:sp>
      <p:sp>
        <p:nvSpPr>
          <p:cNvPr id="7" name="6 Flecha derecha"/>
          <p:cNvSpPr/>
          <p:nvPr/>
        </p:nvSpPr>
        <p:spPr bwMode="auto">
          <a:xfrm rot="5400000">
            <a:off x="2668557" y="348638"/>
            <a:ext cx="282680" cy="403860"/>
          </a:xfrm>
          <a:prstGeom prst="rightArrow">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2" name="11 Flecha derecha"/>
          <p:cNvSpPr/>
          <p:nvPr/>
        </p:nvSpPr>
        <p:spPr bwMode="auto">
          <a:xfrm rot="5400000">
            <a:off x="6323774" y="780849"/>
            <a:ext cx="293058" cy="403860"/>
          </a:xfrm>
          <a:prstGeom prst="rightArrow">
            <a:avLst>
              <a:gd name="adj1" fmla="val 50000"/>
              <a:gd name="adj2" fmla="val 60834"/>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a:xfrm>
            <a:off x="4795001" y="4081636"/>
            <a:ext cx="3665431" cy="1015663"/>
          </a:xfrm>
          <a:prstGeom prst="rect">
            <a:avLst/>
          </a:prstGeom>
        </p:spPr>
        <p:txBody>
          <a:bodyPr wrap="square">
            <a:spAutoFit/>
          </a:bodyPr>
          <a:lstStyle/>
          <a:p>
            <a:pPr algn="ctr"/>
            <a:r>
              <a:rPr lang="es-CO" sz="2000" b="1" dirty="0"/>
              <a:t>Un proyecto plurianual que exige un apoyo de las autoridades y una gerencia de proyectos profesional.</a:t>
            </a:r>
          </a:p>
        </p:txBody>
      </p:sp>
    </p:spTree>
    <p:extLst>
      <p:ext uri="{BB962C8B-B14F-4D97-AF65-F5344CB8AC3E}">
        <p14:creationId xmlns:p14="http://schemas.microsoft.com/office/powerpoint/2010/main" val="3670863651"/>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42</a:t>
            </a:fld>
            <a:endParaRPr lang="es-ES_tradnl" dirty="0"/>
          </a:p>
        </p:txBody>
      </p:sp>
      <p:sp>
        <p:nvSpPr>
          <p:cNvPr id="6" name="Rectángulo 5"/>
          <p:cNvSpPr/>
          <p:nvPr/>
        </p:nvSpPr>
        <p:spPr>
          <a:xfrm>
            <a:off x="866511" y="37187"/>
            <a:ext cx="7425903" cy="810350"/>
          </a:xfrm>
          <a:prstGeom prst="rect">
            <a:avLst/>
          </a:prstGeom>
        </p:spPr>
        <p:txBody>
          <a:bodyPr wrap="square">
            <a:spAutoFit/>
          </a:bodyPr>
          <a:lstStyle/>
          <a:p>
            <a:pPr algn="ctr"/>
            <a:r>
              <a:rPr lang="es-ES" sz="2333" b="1" dirty="0">
                <a:solidFill>
                  <a:schemeClr val="bg1"/>
                </a:solidFill>
                <a:latin typeface="Arial" panose="020B0604020202020204" pitchFamily="34" charset="0"/>
                <a:cs typeface="Arial" panose="020B0604020202020204" pitchFamily="34" charset="0"/>
              </a:rPr>
              <a:t>PRINCIPALES ASPECTOS DEL  MARCO NORMATIVO  PARA  ENTIDADES  DE  GOBIERNO </a:t>
            </a:r>
            <a:endParaRPr lang="es-CO" sz="2333" dirty="0">
              <a:solidFill>
                <a:schemeClr val="bg1"/>
              </a:solidFill>
            </a:endParaRPr>
          </a:p>
        </p:txBody>
      </p:sp>
      <p:sp>
        <p:nvSpPr>
          <p:cNvPr id="7" name="8 Forma libre"/>
          <p:cNvSpPr/>
          <p:nvPr/>
        </p:nvSpPr>
        <p:spPr>
          <a:xfrm>
            <a:off x="762000" y="1038397"/>
            <a:ext cx="7620000" cy="738983"/>
          </a:xfrm>
          <a:custGeom>
            <a:avLst/>
            <a:gdLst>
              <a:gd name="connsiteX0" fmla="*/ 0 w 1507457"/>
              <a:gd name="connsiteY0" fmla="*/ 0 h 715264"/>
              <a:gd name="connsiteX1" fmla="*/ 1507457 w 1507457"/>
              <a:gd name="connsiteY1" fmla="*/ 0 h 715264"/>
              <a:gd name="connsiteX2" fmla="*/ 1507457 w 1507457"/>
              <a:gd name="connsiteY2" fmla="*/ 715264 h 715264"/>
              <a:gd name="connsiteX3" fmla="*/ 0 w 1507457"/>
              <a:gd name="connsiteY3" fmla="*/ 715264 h 715264"/>
              <a:gd name="connsiteX4" fmla="*/ 0 w 1507457"/>
              <a:gd name="connsiteY4" fmla="*/ 0 h 71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457" h="715264">
                <a:moveTo>
                  <a:pt x="0" y="0"/>
                </a:moveTo>
                <a:lnTo>
                  <a:pt x="1507457" y="0"/>
                </a:lnTo>
                <a:lnTo>
                  <a:pt x="1507457" y="715264"/>
                </a:lnTo>
                <a:lnTo>
                  <a:pt x="0" y="715264"/>
                </a:lnTo>
                <a:lnTo>
                  <a:pt x="0" y="0"/>
                </a:lnTo>
                <a:close/>
              </a:path>
            </a:pathLst>
          </a:custGeom>
          <a:solidFill>
            <a:schemeClr val="bg2">
              <a:lumMod val="75000"/>
            </a:schemeClr>
          </a:solidFill>
          <a:ln>
            <a:solidFill>
              <a:schemeClr val="tx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1167" tIns="21167" rIns="21167" bIns="21167" numCol="1" spcCol="1270" anchor="ctr" anchorCtr="0">
            <a:noAutofit/>
          </a:bodyPr>
          <a:lstStyle/>
          <a:p>
            <a:pPr algn="ctr" defTabSz="296321">
              <a:lnSpc>
                <a:spcPct val="90000"/>
              </a:lnSpc>
              <a:spcAft>
                <a:spcPct val="35000"/>
              </a:spcAft>
            </a:pPr>
            <a:r>
              <a:rPr lang="es-ES" sz="2167" b="1" dirty="0">
                <a:solidFill>
                  <a:schemeClr val="bg1"/>
                </a:solidFill>
              </a:rPr>
              <a:t>NORMAS PARA EL RECONOCIMIENTO, MEDICIÓN, REVELACIÓN  Y PRESENTACIÓN DE LOS HECHOS ECONÓMICOS </a:t>
            </a:r>
          </a:p>
        </p:txBody>
      </p:sp>
      <p:sp>
        <p:nvSpPr>
          <p:cNvPr id="8" name="7 Forma libre"/>
          <p:cNvSpPr/>
          <p:nvPr/>
        </p:nvSpPr>
        <p:spPr>
          <a:xfrm>
            <a:off x="6312193" y="2074912"/>
            <a:ext cx="2040227" cy="2942828"/>
          </a:xfrm>
          <a:custGeom>
            <a:avLst/>
            <a:gdLst>
              <a:gd name="connsiteX0" fmla="*/ 0 w 1507457"/>
              <a:gd name="connsiteY0" fmla="*/ 0 h 3349955"/>
              <a:gd name="connsiteX1" fmla="*/ 251243 w 1507457"/>
              <a:gd name="connsiteY1" fmla="*/ 0 h 3349955"/>
              <a:gd name="connsiteX2" fmla="*/ 251243 w 1507457"/>
              <a:gd name="connsiteY2" fmla="*/ 0 h 3349955"/>
              <a:gd name="connsiteX3" fmla="*/ 628107 w 1507457"/>
              <a:gd name="connsiteY3" fmla="*/ 0 h 3349955"/>
              <a:gd name="connsiteX4" fmla="*/ 1507457 w 1507457"/>
              <a:gd name="connsiteY4" fmla="*/ 0 h 3349955"/>
              <a:gd name="connsiteX5" fmla="*/ 1507457 w 1507457"/>
              <a:gd name="connsiteY5" fmla="*/ 558326 h 3349955"/>
              <a:gd name="connsiteX6" fmla="*/ 1507457 w 1507457"/>
              <a:gd name="connsiteY6" fmla="*/ 558326 h 3349955"/>
              <a:gd name="connsiteX7" fmla="*/ 1507457 w 1507457"/>
              <a:gd name="connsiteY7" fmla="*/ 1395815 h 3349955"/>
              <a:gd name="connsiteX8" fmla="*/ 1507457 w 1507457"/>
              <a:gd name="connsiteY8" fmla="*/ 3349955 h 3349955"/>
              <a:gd name="connsiteX9" fmla="*/ 628107 w 1507457"/>
              <a:gd name="connsiteY9" fmla="*/ 3349955 h 3349955"/>
              <a:gd name="connsiteX10" fmla="*/ 251243 w 1507457"/>
              <a:gd name="connsiteY10" fmla="*/ 3349955 h 3349955"/>
              <a:gd name="connsiteX11" fmla="*/ 251243 w 1507457"/>
              <a:gd name="connsiteY11" fmla="*/ 3349955 h 3349955"/>
              <a:gd name="connsiteX12" fmla="*/ 0 w 1507457"/>
              <a:gd name="connsiteY12" fmla="*/ 3349955 h 3349955"/>
              <a:gd name="connsiteX13" fmla="*/ 0 w 1507457"/>
              <a:gd name="connsiteY13" fmla="*/ 1395815 h 3349955"/>
              <a:gd name="connsiteX14" fmla="*/ 0 w 1507457"/>
              <a:gd name="connsiteY14" fmla="*/ 1674978 h 3349955"/>
              <a:gd name="connsiteX15" fmla="*/ 0 w 1507457"/>
              <a:gd name="connsiteY15" fmla="*/ 558326 h 3349955"/>
              <a:gd name="connsiteX16" fmla="*/ 0 w 1507457"/>
              <a:gd name="connsiteY16" fmla="*/ 0 h 3349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349955">
                <a:moveTo>
                  <a:pt x="0" y="0"/>
                </a:moveTo>
                <a:lnTo>
                  <a:pt x="251243" y="0"/>
                </a:lnTo>
                <a:lnTo>
                  <a:pt x="251243" y="0"/>
                </a:lnTo>
                <a:lnTo>
                  <a:pt x="628107" y="0"/>
                </a:lnTo>
                <a:lnTo>
                  <a:pt x="1507457" y="0"/>
                </a:lnTo>
                <a:lnTo>
                  <a:pt x="1507457" y="558326"/>
                </a:lnTo>
                <a:lnTo>
                  <a:pt x="1507457" y="558326"/>
                </a:lnTo>
                <a:lnTo>
                  <a:pt x="1507457" y="1395815"/>
                </a:lnTo>
                <a:lnTo>
                  <a:pt x="1507457" y="3349955"/>
                </a:lnTo>
                <a:lnTo>
                  <a:pt x="628107" y="3349955"/>
                </a:lnTo>
                <a:lnTo>
                  <a:pt x="251243" y="3349955"/>
                </a:lnTo>
                <a:lnTo>
                  <a:pt x="251243" y="3349955"/>
                </a:lnTo>
                <a:lnTo>
                  <a:pt x="0" y="3349955"/>
                </a:lnTo>
                <a:lnTo>
                  <a:pt x="0" y="1395815"/>
                </a:lnTo>
                <a:lnTo>
                  <a:pt x="0" y="1674978"/>
                </a:lnTo>
                <a:lnTo>
                  <a:pt x="0" y="558326"/>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80596" tIns="21167" rIns="21167" bIns="21167" numCol="1" spcCol="1270" anchor="t" anchorCtr="0">
            <a:noAutofit/>
          </a:bodyPr>
          <a:lstStyle/>
          <a:p>
            <a:pPr defTabSz="296321">
              <a:lnSpc>
                <a:spcPct val="90000"/>
              </a:lnSpc>
              <a:spcAft>
                <a:spcPct val="35000"/>
              </a:spcAft>
            </a:pPr>
            <a:endParaRPr lang="es-ES" sz="2000" b="1" dirty="0">
              <a:solidFill>
                <a:schemeClr val="tx1"/>
              </a:solidFill>
            </a:endParaRPr>
          </a:p>
          <a:p>
            <a:pPr defTabSz="296321">
              <a:lnSpc>
                <a:spcPct val="90000"/>
              </a:lnSpc>
              <a:spcAft>
                <a:spcPct val="35000"/>
              </a:spcAft>
            </a:pPr>
            <a:r>
              <a:rPr lang="es-ES" sz="2000" b="1" dirty="0">
                <a:solidFill>
                  <a:schemeClr val="tx1"/>
                </a:solidFill>
              </a:rPr>
              <a:t>REVELACIONES MAS EXIGENTES RELACIONADAS CON LOS ELEMENTOS DE LOS ESTADOS FINANCIEROS</a:t>
            </a:r>
          </a:p>
        </p:txBody>
      </p:sp>
      <p:sp>
        <p:nvSpPr>
          <p:cNvPr id="9" name="9 Forma libre"/>
          <p:cNvSpPr/>
          <p:nvPr/>
        </p:nvSpPr>
        <p:spPr>
          <a:xfrm>
            <a:off x="179512" y="1849388"/>
            <a:ext cx="5399700" cy="3828425"/>
          </a:xfrm>
          <a:custGeom>
            <a:avLst/>
            <a:gdLst>
              <a:gd name="connsiteX0" fmla="*/ 0 w 1507457"/>
              <a:gd name="connsiteY0" fmla="*/ 0 h 3110992"/>
              <a:gd name="connsiteX1" fmla="*/ 879350 w 1507457"/>
              <a:gd name="connsiteY1" fmla="*/ 0 h 3110992"/>
              <a:gd name="connsiteX2" fmla="*/ 879350 w 1507457"/>
              <a:gd name="connsiteY2" fmla="*/ 0 h 3110992"/>
              <a:gd name="connsiteX3" fmla="*/ 1256214 w 1507457"/>
              <a:gd name="connsiteY3" fmla="*/ 0 h 3110992"/>
              <a:gd name="connsiteX4" fmla="*/ 1507457 w 1507457"/>
              <a:gd name="connsiteY4" fmla="*/ 0 h 3110992"/>
              <a:gd name="connsiteX5" fmla="*/ 1507457 w 1507457"/>
              <a:gd name="connsiteY5" fmla="*/ 1814745 h 3110992"/>
              <a:gd name="connsiteX6" fmla="*/ 1695889 w 1507457"/>
              <a:gd name="connsiteY6" fmla="*/ 2203516 h 3110992"/>
              <a:gd name="connsiteX7" fmla="*/ 1507457 w 1507457"/>
              <a:gd name="connsiteY7" fmla="*/ 2592493 h 3110992"/>
              <a:gd name="connsiteX8" fmla="*/ 1507457 w 1507457"/>
              <a:gd name="connsiteY8" fmla="*/ 3110992 h 3110992"/>
              <a:gd name="connsiteX9" fmla="*/ 1256214 w 1507457"/>
              <a:gd name="connsiteY9" fmla="*/ 3110992 h 3110992"/>
              <a:gd name="connsiteX10" fmla="*/ 879350 w 1507457"/>
              <a:gd name="connsiteY10" fmla="*/ 3110992 h 3110992"/>
              <a:gd name="connsiteX11" fmla="*/ 879350 w 1507457"/>
              <a:gd name="connsiteY11" fmla="*/ 3110992 h 3110992"/>
              <a:gd name="connsiteX12" fmla="*/ 0 w 1507457"/>
              <a:gd name="connsiteY12" fmla="*/ 3110992 h 3110992"/>
              <a:gd name="connsiteX13" fmla="*/ 0 w 1507457"/>
              <a:gd name="connsiteY13" fmla="*/ 2592493 h 3110992"/>
              <a:gd name="connsiteX14" fmla="*/ 0 w 1507457"/>
              <a:gd name="connsiteY14" fmla="*/ 1814745 h 3110992"/>
              <a:gd name="connsiteX15" fmla="*/ 0 w 1507457"/>
              <a:gd name="connsiteY15" fmla="*/ 1814745 h 3110992"/>
              <a:gd name="connsiteX16" fmla="*/ 0 w 1507457"/>
              <a:gd name="connsiteY16" fmla="*/ 0 h 31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07457" h="3110992">
                <a:moveTo>
                  <a:pt x="0" y="0"/>
                </a:moveTo>
                <a:lnTo>
                  <a:pt x="879350" y="0"/>
                </a:lnTo>
                <a:lnTo>
                  <a:pt x="879350" y="0"/>
                </a:lnTo>
                <a:lnTo>
                  <a:pt x="1256214" y="0"/>
                </a:lnTo>
                <a:lnTo>
                  <a:pt x="1507457" y="0"/>
                </a:lnTo>
                <a:lnTo>
                  <a:pt x="1507457" y="1814745"/>
                </a:lnTo>
                <a:lnTo>
                  <a:pt x="1695889" y="2203516"/>
                </a:lnTo>
                <a:lnTo>
                  <a:pt x="1507457" y="2592493"/>
                </a:lnTo>
                <a:lnTo>
                  <a:pt x="1507457" y="3110992"/>
                </a:lnTo>
                <a:lnTo>
                  <a:pt x="1256214" y="3110992"/>
                </a:lnTo>
                <a:lnTo>
                  <a:pt x="879350" y="3110992"/>
                </a:lnTo>
                <a:lnTo>
                  <a:pt x="879350" y="3110992"/>
                </a:lnTo>
                <a:lnTo>
                  <a:pt x="0" y="3110992"/>
                </a:lnTo>
                <a:lnTo>
                  <a:pt x="0" y="2592493"/>
                </a:lnTo>
                <a:lnTo>
                  <a:pt x="0" y="1814745"/>
                </a:lnTo>
                <a:lnTo>
                  <a:pt x="0" y="1814745"/>
                </a:lnTo>
                <a:lnTo>
                  <a:pt x="0" y="0"/>
                </a:lnTo>
                <a:close/>
              </a:path>
            </a:pathLst>
          </a:custGeom>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1">
              <a:tint val="50000"/>
              <a:hueOff val="-6544757"/>
              <a:satOff val="-351"/>
              <a:lumOff val="5682"/>
              <a:alphaOff val="0"/>
            </a:schemeClr>
          </a:fillRef>
          <a:effectRef idx="0">
            <a:schemeClr val="accent1">
              <a:tint val="50000"/>
              <a:hueOff val="-6544757"/>
              <a:satOff val="-351"/>
              <a:lumOff val="5682"/>
              <a:alphaOff val="0"/>
            </a:schemeClr>
          </a:effectRef>
          <a:fontRef idx="minor">
            <a:schemeClr val="lt1">
              <a:hueOff val="0"/>
              <a:satOff val="0"/>
              <a:lumOff val="0"/>
              <a:alphaOff val="0"/>
            </a:schemeClr>
          </a:fontRef>
        </p:style>
        <p:txBody>
          <a:bodyPr spcFirstLastPara="0" vert="horz" wrap="square" lIns="180597" tIns="21167" rIns="21166" bIns="21167" numCol="1" spcCol="1270" anchor="t" anchorCtr="0">
            <a:noAutofit/>
          </a:bodyPr>
          <a:lstStyle/>
          <a:p>
            <a:r>
              <a:rPr lang="es-ES" sz="2500" b="1" dirty="0">
                <a:solidFill>
                  <a:schemeClr val="tx1"/>
                </a:solidFill>
              </a:rPr>
              <a:t>Desarrollo de nuevas normas, entre otras: Instrumentos Financieros (28,30), Propiedades de Inversión (16), Arrendamientos (13), Activos Biológicos (, Deterioro del Valor de los Activos Generadores y no Generadores de Efectivo (21), Ingresos sin Contraprestación (23), Acuerdos de Concesión (32) y Consolidación de Estados Financieros (35)</a:t>
            </a:r>
            <a:r>
              <a:rPr lang="es-ES" sz="2500" dirty="0">
                <a:solidFill>
                  <a:schemeClr val="tx1"/>
                </a:solidFill>
              </a:rPr>
              <a:t>.</a:t>
            </a:r>
          </a:p>
        </p:txBody>
      </p:sp>
    </p:spTree>
    <p:extLst>
      <p:ext uri="{BB962C8B-B14F-4D97-AF65-F5344CB8AC3E}">
        <p14:creationId xmlns:p14="http://schemas.microsoft.com/office/powerpoint/2010/main" val="369918766"/>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43</a:t>
            </a:fld>
            <a:endParaRPr lang="es-ES_tradnl" dirty="0"/>
          </a:p>
        </p:txBody>
      </p:sp>
      <p:sp>
        <p:nvSpPr>
          <p:cNvPr id="7" name="17 Forma libre"/>
          <p:cNvSpPr/>
          <p:nvPr/>
        </p:nvSpPr>
        <p:spPr>
          <a:xfrm>
            <a:off x="2351754" y="1597360"/>
            <a:ext cx="1740193" cy="62826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8" name="18 Forma libre"/>
          <p:cNvSpPr/>
          <p:nvPr/>
        </p:nvSpPr>
        <p:spPr>
          <a:xfrm>
            <a:off x="2422107" y="2377447"/>
            <a:ext cx="1969873" cy="66549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9" name="19 Forma libre"/>
          <p:cNvSpPr/>
          <p:nvPr/>
        </p:nvSpPr>
        <p:spPr>
          <a:xfrm>
            <a:off x="2471767" y="3217540"/>
            <a:ext cx="2340260" cy="667272"/>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neto de realización</a:t>
            </a:r>
          </a:p>
        </p:txBody>
      </p:sp>
      <p:sp>
        <p:nvSpPr>
          <p:cNvPr id="10" name="20 Forma libre"/>
          <p:cNvSpPr/>
          <p:nvPr/>
        </p:nvSpPr>
        <p:spPr>
          <a:xfrm>
            <a:off x="2508888" y="4057634"/>
            <a:ext cx="2543166" cy="666258"/>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657618"/>
              <a:satOff val="3693"/>
              <a:lumOff val="235"/>
              <a:alphaOff val="0"/>
            </a:schemeClr>
          </a:lnRef>
          <a:fillRef idx="1">
            <a:schemeClr val="accent4">
              <a:tint val="40000"/>
              <a:alpha val="90000"/>
              <a:hueOff val="-657618"/>
              <a:satOff val="3693"/>
              <a:lumOff val="235"/>
              <a:alphaOff val="0"/>
            </a:schemeClr>
          </a:fillRef>
          <a:effectRef idx="0">
            <a:schemeClr val="accent4">
              <a:tint val="40000"/>
              <a:alpha val="90000"/>
              <a:hueOff val="-657618"/>
              <a:satOff val="3693"/>
              <a:lumOff val="235"/>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Costo de reposición</a:t>
            </a:r>
          </a:p>
        </p:txBody>
      </p:sp>
      <p:sp>
        <p:nvSpPr>
          <p:cNvPr id="11" name="21 Forma libre"/>
          <p:cNvSpPr/>
          <p:nvPr/>
        </p:nvSpPr>
        <p:spPr>
          <a:xfrm>
            <a:off x="971600" y="1121329"/>
            <a:ext cx="1633755" cy="1076098"/>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3">
              <a:lumMod val="50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667" b="1" dirty="0"/>
              <a:t>Para Activos</a:t>
            </a:r>
          </a:p>
        </p:txBody>
      </p:sp>
      <p:sp>
        <p:nvSpPr>
          <p:cNvPr id="12" name="22 Forma libre"/>
          <p:cNvSpPr/>
          <p:nvPr/>
        </p:nvSpPr>
        <p:spPr>
          <a:xfrm>
            <a:off x="5652120" y="1515446"/>
            <a:ext cx="2290081" cy="74858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2630471"/>
              <a:satOff val="14771"/>
              <a:lumOff val="939"/>
              <a:alphaOff val="0"/>
            </a:schemeClr>
          </a:lnRef>
          <a:fillRef idx="1">
            <a:schemeClr val="accent4">
              <a:tint val="40000"/>
              <a:alpha val="90000"/>
              <a:hueOff val="-2630471"/>
              <a:satOff val="14771"/>
              <a:lumOff val="939"/>
              <a:alphaOff val="0"/>
            </a:schemeClr>
          </a:fillRef>
          <a:effectRef idx="0">
            <a:schemeClr val="accent4">
              <a:tint val="40000"/>
              <a:alpha val="90000"/>
              <a:hueOff val="-2630471"/>
              <a:satOff val="14771"/>
              <a:lumOff val="939"/>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333" dirty="0"/>
              <a:t>  </a:t>
            </a:r>
            <a:r>
              <a:rPr lang="es-ES" sz="2667" b="1" dirty="0"/>
              <a:t>Costo</a:t>
            </a:r>
          </a:p>
        </p:txBody>
      </p:sp>
      <p:sp>
        <p:nvSpPr>
          <p:cNvPr id="13" name="23 Forma libre"/>
          <p:cNvSpPr/>
          <p:nvPr/>
        </p:nvSpPr>
        <p:spPr>
          <a:xfrm>
            <a:off x="5652120" y="2578578"/>
            <a:ext cx="2400267" cy="698969"/>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ln>
            <a:solidFill>
              <a:schemeClr val="tx1">
                <a:alpha val="90000"/>
              </a:schemeClr>
            </a:solidFill>
          </a:ln>
          <a:effectLst>
            <a:glow rad="101600">
              <a:schemeClr val="accent6">
                <a:satMod val="175000"/>
                <a:alpha val="40000"/>
              </a:schemeClr>
            </a:glow>
          </a:effectLst>
        </p:spPr>
        <p:style>
          <a:lnRef idx="2">
            <a:schemeClr val="accent4">
              <a:tint val="40000"/>
              <a:alpha val="90000"/>
              <a:hueOff val="-3288088"/>
              <a:satOff val="18464"/>
              <a:lumOff val="1173"/>
              <a:alphaOff val="0"/>
            </a:schemeClr>
          </a:lnRef>
          <a:fillRef idx="1">
            <a:schemeClr val="accent4">
              <a:tint val="40000"/>
              <a:alpha val="90000"/>
              <a:hueOff val="-3288088"/>
              <a:satOff val="18464"/>
              <a:lumOff val="1173"/>
              <a:alphaOff val="0"/>
            </a:schemeClr>
          </a:fillRef>
          <a:effectRef idx="0">
            <a:schemeClr val="accent4">
              <a:tint val="40000"/>
              <a:alpha val="90000"/>
              <a:hueOff val="-3288088"/>
              <a:satOff val="18464"/>
              <a:lumOff val="1173"/>
              <a:alphaOff val="0"/>
            </a:schemeClr>
          </a:effectRef>
          <a:fontRef idx="minor">
            <a:schemeClr val="dk1">
              <a:hueOff val="0"/>
              <a:satOff val="0"/>
              <a:lumOff val="0"/>
              <a:alphaOff val="0"/>
            </a:schemeClr>
          </a:fontRef>
        </p:style>
        <p:txBody>
          <a:bodyPr spcFirstLastPara="0" vert="horz" wrap="square" lIns="222293" tIns="189653" rIns="189653" bIns="189653" numCol="1" spcCol="1270" anchor="ctr" anchorCtr="0">
            <a:noAutofit/>
          </a:bodyPr>
          <a:lstStyle/>
          <a:p>
            <a:pPr defTabSz="1185286">
              <a:lnSpc>
                <a:spcPct val="90000"/>
              </a:lnSpc>
              <a:spcAft>
                <a:spcPct val="35000"/>
              </a:spcAft>
            </a:pPr>
            <a:r>
              <a:rPr lang="es-ES" sz="2667" b="1" dirty="0"/>
              <a:t>Valor de mercado</a:t>
            </a:r>
          </a:p>
        </p:txBody>
      </p:sp>
      <p:sp>
        <p:nvSpPr>
          <p:cNvPr id="14" name="24 Forma libre"/>
          <p:cNvSpPr/>
          <p:nvPr/>
        </p:nvSpPr>
        <p:spPr>
          <a:xfrm>
            <a:off x="5602432" y="3637587"/>
            <a:ext cx="2629975" cy="1208954"/>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500" b="1" dirty="0">
                <a:effectLst>
                  <a:outerShdw blurRad="38100" dist="38100" dir="2700000" algn="tl">
                    <a:srgbClr val="000000">
                      <a:alpha val="43137"/>
                    </a:srgbClr>
                  </a:outerShdw>
                </a:effectLst>
              </a:rPr>
              <a:t>COSTO DE CUMPLIMIENTO     (Provisiones)</a:t>
            </a:r>
          </a:p>
        </p:txBody>
      </p:sp>
      <p:sp>
        <p:nvSpPr>
          <p:cNvPr id="15" name="25 Forma libre"/>
          <p:cNvSpPr/>
          <p:nvPr/>
        </p:nvSpPr>
        <p:spPr>
          <a:xfrm>
            <a:off x="4271967" y="1147921"/>
            <a:ext cx="1680188" cy="1049506"/>
          </a:xfrm>
          <a:custGeom>
            <a:avLst/>
            <a:gdLst>
              <a:gd name="connsiteX0" fmla="*/ 0 w 1111467"/>
              <a:gd name="connsiteY0" fmla="*/ 555734 h 1111467"/>
              <a:gd name="connsiteX1" fmla="*/ 555734 w 1111467"/>
              <a:gd name="connsiteY1" fmla="*/ 0 h 1111467"/>
              <a:gd name="connsiteX2" fmla="*/ 1111468 w 1111467"/>
              <a:gd name="connsiteY2" fmla="*/ 555734 h 1111467"/>
              <a:gd name="connsiteX3" fmla="*/ 555734 w 1111467"/>
              <a:gd name="connsiteY3" fmla="*/ 1111468 h 1111467"/>
              <a:gd name="connsiteX4" fmla="*/ 0 w 1111467"/>
              <a:gd name="connsiteY4" fmla="*/ 555734 h 1111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467" h="1111467">
                <a:moveTo>
                  <a:pt x="0" y="555734"/>
                </a:moveTo>
                <a:cubicBezTo>
                  <a:pt x="0" y="248811"/>
                  <a:pt x="248811" y="0"/>
                  <a:pt x="555734" y="0"/>
                </a:cubicBezTo>
                <a:cubicBezTo>
                  <a:pt x="862657" y="0"/>
                  <a:pt x="1111468" y="248811"/>
                  <a:pt x="1111468" y="555734"/>
                </a:cubicBezTo>
                <a:cubicBezTo>
                  <a:pt x="1111468" y="862657"/>
                  <a:pt x="862657" y="1111468"/>
                  <a:pt x="555734" y="1111468"/>
                </a:cubicBezTo>
                <a:cubicBezTo>
                  <a:pt x="248811" y="1111468"/>
                  <a:pt x="0" y="862657"/>
                  <a:pt x="0" y="555734"/>
                </a:cubicBezTo>
                <a:close/>
              </a:path>
            </a:pathLst>
          </a:custGeom>
          <a:solidFill>
            <a:schemeClr val="accent1">
              <a:lumMod val="75000"/>
            </a:schemeClr>
          </a:solidFill>
          <a:ln>
            <a:solidFill>
              <a:srgbClr val="FFFF00"/>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35643" tIns="135643" rIns="135643" bIns="135643" numCol="1" spcCol="1270" anchor="ctr" anchorCtr="0">
            <a:noAutofit/>
          </a:bodyPr>
          <a:lstStyle/>
          <a:p>
            <a:pPr algn="ctr" defTabSz="740804">
              <a:lnSpc>
                <a:spcPct val="90000"/>
              </a:lnSpc>
              <a:spcAft>
                <a:spcPct val="35000"/>
              </a:spcAft>
            </a:pPr>
            <a:r>
              <a:rPr lang="es-ES" sz="2583" b="1" dirty="0"/>
              <a:t>Para Pasivos</a:t>
            </a:r>
          </a:p>
        </p:txBody>
      </p:sp>
      <p:sp>
        <p:nvSpPr>
          <p:cNvPr id="16" name="26 Forma libre"/>
          <p:cNvSpPr/>
          <p:nvPr/>
        </p:nvSpPr>
        <p:spPr>
          <a:xfrm>
            <a:off x="2525046" y="4957734"/>
            <a:ext cx="2647021" cy="713733"/>
          </a:xfrm>
          <a:custGeom>
            <a:avLst/>
            <a:gdLst>
              <a:gd name="connsiteX0" fmla="*/ 0 w 1667201"/>
              <a:gd name="connsiteY0" fmla="*/ 0 h 1112023"/>
              <a:gd name="connsiteX1" fmla="*/ 1667201 w 1667201"/>
              <a:gd name="connsiteY1" fmla="*/ 0 h 1112023"/>
              <a:gd name="connsiteX2" fmla="*/ 1667201 w 1667201"/>
              <a:gd name="connsiteY2" fmla="*/ 1112023 h 1112023"/>
              <a:gd name="connsiteX3" fmla="*/ 0 w 1667201"/>
              <a:gd name="connsiteY3" fmla="*/ 1112023 h 1112023"/>
              <a:gd name="connsiteX4" fmla="*/ 0 w 1667201"/>
              <a:gd name="connsiteY4" fmla="*/ 0 h 1112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201" h="1112023">
                <a:moveTo>
                  <a:pt x="0" y="0"/>
                </a:moveTo>
                <a:lnTo>
                  <a:pt x="1667201" y="0"/>
                </a:lnTo>
                <a:lnTo>
                  <a:pt x="1667201" y="1112023"/>
                </a:lnTo>
                <a:lnTo>
                  <a:pt x="0" y="1112023"/>
                </a:lnTo>
                <a:lnTo>
                  <a:pt x="0" y="0"/>
                </a:lnTo>
                <a:close/>
              </a:path>
            </a:pathLst>
          </a:custGeom>
          <a:solidFill>
            <a:srgbClr val="FFC000">
              <a:alpha val="90000"/>
            </a:srgbClr>
          </a:solidFill>
          <a:ln>
            <a:solidFill>
              <a:schemeClr val="tx1">
                <a:alpha val="90000"/>
              </a:schemeClr>
            </a:solidFill>
          </a:ln>
          <a:effectLst>
            <a:glow rad="139700">
              <a:schemeClr val="accent6">
                <a:satMod val="175000"/>
                <a:alpha val="40000"/>
              </a:schemeClr>
            </a:glow>
          </a:effectLst>
        </p:spPr>
        <p:style>
          <a:lnRef idx="2">
            <a:schemeClr val="accent4">
              <a:tint val="40000"/>
              <a:alpha val="90000"/>
              <a:hueOff val="-3945706"/>
              <a:satOff val="22157"/>
              <a:lumOff val="1408"/>
              <a:alphaOff val="0"/>
            </a:schemeClr>
          </a:lnRef>
          <a:fillRef idx="1">
            <a:schemeClr val="accent4">
              <a:tint val="40000"/>
              <a:alpha val="90000"/>
              <a:hueOff val="-3945706"/>
              <a:satOff val="22157"/>
              <a:lumOff val="1408"/>
              <a:alphaOff val="0"/>
            </a:schemeClr>
          </a:fillRef>
          <a:effectRef idx="0">
            <a:schemeClr val="accent4">
              <a:tint val="40000"/>
              <a:alpha val="90000"/>
              <a:hueOff val="-3945706"/>
              <a:satOff val="22157"/>
              <a:lumOff val="1408"/>
              <a:alphaOff val="0"/>
            </a:schemeClr>
          </a:effectRef>
          <a:fontRef idx="minor">
            <a:schemeClr val="dk1">
              <a:hueOff val="0"/>
              <a:satOff val="0"/>
              <a:lumOff val="0"/>
              <a:alphaOff val="0"/>
            </a:schemeClr>
          </a:fontRef>
        </p:style>
        <p:txBody>
          <a:bodyPr spcFirstLastPara="0" vert="horz" wrap="square" lIns="222293" tIns="231140" rIns="231140" bIns="231140" numCol="1" spcCol="1270" anchor="ctr" anchorCtr="0">
            <a:noAutofit/>
          </a:bodyPr>
          <a:lstStyle/>
          <a:p>
            <a:pPr defTabSz="1444567">
              <a:lnSpc>
                <a:spcPct val="90000"/>
              </a:lnSpc>
              <a:spcAft>
                <a:spcPct val="35000"/>
              </a:spcAft>
            </a:pPr>
            <a:r>
              <a:rPr lang="es-ES" sz="2667" b="1" dirty="0">
                <a:effectLst>
                  <a:outerShdw blurRad="38100" dist="38100" dir="2700000" algn="tl">
                    <a:srgbClr val="000000">
                      <a:alpha val="43137"/>
                    </a:srgbClr>
                  </a:outerShdw>
                </a:effectLst>
              </a:rPr>
              <a:t>VALOR EN USO (Deterioro)</a:t>
            </a:r>
          </a:p>
        </p:txBody>
      </p:sp>
      <p:sp>
        <p:nvSpPr>
          <p:cNvPr id="17" name="1 Título"/>
          <p:cNvSpPr txBox="1">
            <a:spLocks/>
          </p:cNvSpPr>
          <p:nvPr/>
        </p:nvSpPr>
        <p:spPr>
          <a:xfrm>
            <a:off x="179512" y="3059641"/>
            <a:ext cx="1944216" cy="1310028"/>
          </a:xfrm>
          <a:prstGeom prst="rect">
            <a:avLst/>
          </a:prstGeom>
        </p:spPr>
        <p:txBody>
          <a:bodyPr/>
          <a:lstStyle>
            <a:lvl1pPr algn="ctr" defTabSz="914400" rtl="0" eaLnBrk="1" latinLnBrk="0" hangingPunct="1">
              <a:spcBef>
                <a:spcPct val="0"/>
              </a:spcBef>
              <a:buNone/>
              <a:defRPr sz="1800" kern="1200" baseline="0">
                <a:solidFill>
                  <a:schemeClr val="bg1"/>
                </a:solidFill>
                <a:latin typeface="+mj-lt"/>
                <a:ea typeface="+mj-ea"/>
                <a:cs typeface="+mj-cs"/>
              </a:defRPr>
            </a:lvl1pPr>
          </a:lstStyle>
          <a:p>
            <a:r>
              <a:rPr lang="es-ES" sz="2833" b="1" dirty="0">
                <a:solidFill>
                  <a:schemeClr val="tx1"/>
                </a:solidFill>
              </a:rPr>
              <a:t>CRITERIOSDE MEDICIÓN</a:t>
            </a:r>
          </a:p>
        </p:txBody>
      </p:sp>
      <p:sp>
        <p:nvSpPr>
          <p:cNvPr id="18" name="Rectángulo 17"/>
          <p:cNvSpPr/>
          <p:nvPr/>
        </p:nvSpPr>
        <p:spPr>
          <a:xfrm>
            <a:off x="1609599" y="157200"/>
            <a:ext cx="5961888" cy="553998"/>
          </a:xfrm>
          <a:prstGeom prst="rect">
            <a:avLst/>
          </a:prstGeom>
        </p:spPr>
        <p:txBody>
          <a:bodyPr wrap="none">
            <a:spAutoFit/>
          </a:bodyPr>
          <a:lstStyle/>
          <a:p>
            <a:r>
              <a:rPr lang="es-ES" sz="3000" b="1" dirty="0">
                <a:solidFill>
                  <a:schemeClr val="bg1"/>
                </a:solidFill>
                <a:latin typeface="Arial" panose="020B0604020202020204" pitchFamily="34" charset="0"/>
                <a:cs typeface="Arial" panose="020B0604020202020204" pitchFamily="34" charset="0"/>
              </a:rPr>
              <a:t>M A R C O   C O N C E P T U A L</a:t>
            </a:r>
            <a:endParaRPr lang="es-CO" sz="3000" dirty="0">
              <a:solidFill>
                <a:schemeClr val="bg1"/>
              </a:solidFill>
            </a:endParaRPr>
          </a:p>
        </p:txBody>
      </p:sp>
    </p:spTree>
    <p:extLst>
      <p:ext uri="{BB962C8B-B14F-4D97-AF65-F5344CB8AC3E}">
        <p14:creationId xmlns:p14="http://schemas.microsoft.com/office/powerpoint/2010/main" val="32270953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3" y="5387975"/>
            <a:ext cx="2243550" cy="269875"/>
          </a:xfrm>
        </p:spPr>
        <p:txBody>
          <a:bodyPr/>
          <a:lstStyle/>
          <a:p>
            <a:pPr>
              <a:defRPr/>
            </a:pPr>
            <a:fld id="{8A025F99-1DAF-4D1C-906F-3757E7DA4970}" type="slidenum">
              <a:rPr lang="es-ES_tradnl" smtClean="0"/>
              <a:pPr>
                <a:defRPr/>
              </a:pPr>
              <a:t>44</a:t>
            </a:fld>
            <a:endParaRPr lang="es-ES_tradnl" dirty="0"/>
          </a:p>
        </p:txBody>
      </p:sp>
      <p:sp>
        <p:nvSpPr>
          <p:cNvPr id="6" name="Rectángulo 5"/>
          <p:cNvSpPr/>
          <p:nvPr/>
        </p:nvSpPr>
        <p:spPr>
          <a:xfrm>
            <a:off x="1115616" y="82287"/>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7" name="8 Rectángulo"/>
          <p:cNvSpPr/>
          <p:nvPr/>
        </p:nvSpPr>
        <p:spPr>
          <a:xfrm>
            <a:off x="179512" y="1345332"/>
            <a:ext cx="8784976" cy="3429645"/>
          </a:xfrm>
          <a:prstGeom prst="rect">
            <a:avLst/>
          </a:prstGeom>
          <a:solidFill>
            <a:schemeClr val="accent1">
              <a:lumMod val="20000"/>
              <a:lumOff val="80000"/>
              <a:alpha val="90000"/>
            </a:schemeClr>
          </a:solidFill>
          <a:ln>
            <a:solidFill>
              <a:srgbClr val="FFFF00"/>
            </a:solidFill>
          </a:ln>
          <a:effectLst>
            <a:glow rad="139700">
              <a:schemeClr val="accent5">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9 Forma libre"/>
          <p:cNvSpPr/>
          <p:nvPr/>
        </p:nvSpPr>
        <p:spPr>
          <a:xfrm>
            <a:off x="332526" y="1145017"/>
            <a:ext cx="8430701" cy="1245264"/>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Impacto en la situación financiera de la entidad por el retiro de activos y la incorporación de pasivos, a partir de las definiciones de activo o pasivo del nuevo marco normativo.</a:t>
            </a:r>
          </a:p>
        </p:txBody>
      </p:sp>
      <p:sp>
        <p:nvSpPr>
          <p:cNvPr id="9" name="11 Forma libre"/>
          <p:cNvSpPr/>
          <p:nvPr/>
        </p:nvSpPr>
        <p:spPr>
          <a:xfrm>
            <a:off x="312326" y="2569468"/>
            <a:ext cx="8551172" cy="748561"/>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744128"/>
              <a:satOff val="4483"/>
              <a:lumOff val="359"/>
              <a:alphaOff val="0"/>
            </a:schemeClr>
          </a:fillRef>
          <a:effectRef idx="0">
            <a:schemeClr val="accent4">
              <a:hueOff val="-744128"/>
              <a:satOff val="4483"/>
              <a:lumOff val="35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Reconocimiento de los activos a partir del criterio de control y no de propiedad.</a:t>
            </a:r>
          </a:p>
        </p:txBody>
      </p:sp>
      <p:sp>
        <p:nvSpPr>
          <p:cNvPr id="10" name="13 Forma libre"/>
          <p:cNvSpPr/>
          <p:nvPr/>
        </p:nvSpPr>
        <p:spPr>
          <a:xfrm>
            <a:off x="312326" y="3505572"/>
            <a:ext cx="8551172" cy="1532462"/>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6">
              <a:lumMod val="20000"/>
              <a:lumOff val="80000"/>
            </a:schemeClr>
          </a:solidFill>
          <a:ln>
            <a:solidFill>
              <a:schemeClr val="tx1"/>
            </a:solidFill>
          </a:ln>
          <a:effectLst>
            <a:glow rad="101600">
              <a:schemeClr val="accent6">
                <a:satMod val="175000"/>
                <a:alpha val="40000"/>
              </a:schemeClr>
            </a:glow>
          </a:effectLst>
        </p:spPr>
        <p:style>
          <a:lnRef idx="2">
            <a:schemeClr val="lt1">
              <a:hueOff val="0"/>
              <a:satOff val="0"/>
              <a:lumOff val="0"/>
              <a:alphaOff val="0"/>
            </a:schemeClr>
          </a:lnRef>
          <a:fillRef idx="1">
            <a:schemeClr val="accent4">
              <a:hueOff val="-1488257"/>
              <a:satOff val="8966"/>
              <a:lumOff val="719"/>
              <a:alphaOff val="0"/>
            </a:schemeClr>
          </a:fillRef>
          <a:effectRef idx="0">
            <a:schemeClr val="accent4">
              <a:hueOff val="-1488257"/>
              <a:satOff val="8966"/>
              <a:lumOff val="719"/>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Criterios transversales de reconocimiento: Asociación del hecho económico con los elementos de los estados financieros; </a:t>
            </a:r>
            <a:r>
              <a:rPr lang="es-ES" sz="2500" b="1" i="1" u="sng" dirty="0">
                <a:solidFill>
                  <a:schemeClr val="tx1"/>
                </a:solidFill>
              </a:rPr>
              <a:t>medición fiable </a:t>
            </a:r>
            <a:r>
              <a:rPr lang="es-ES" sz="2500" b="1" dirty="0">
                <a:solidFill>
                  <a:schemeClr val="tx1"/>
                </a:solidFill>
              </a:rPr>
              <a:t>y probabilidad de entrada o salida de flujos.</a:t>
            </a:r>
          </a:p>
        </p:txBody>
      </p:sp>
    </p:spTree>
    <p:extLst>
      <p:ext uri="{BB962C8B-B14F-4D97-AF65-F5344CB8AC3E}">
        <p14:creationId xmlns:p14="http://schemas.microsoft.com/office/powerpoint/2010/main" val="353867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pPr>
              <a:defRPr/>
            </a:pPr>
            <a:fld id="{8A025F99-1DAF-4D1C-906F-3757E7DA4970}" type="slidenum">
              <a:rPr lang="es-ES_tradnl" smtClean="0"/>
              <a:pPr>
                <a:defRPr/>
              </a:pPr>
              <a:t>45</a:t>
            </a:fld>
            <a:endParaRPr lang="es-ES_tradnl" dirty="0"/>
          </a:p>
        </p:txBody>
      </p:sp>
      <p:sp>
        <p:nvSpPr>
          <p:cNvPr id="11" name="8 Rectángulo"/>
          <p:cNvSpPr/>
          <p:nvPr/>
        </p:nvSpPr>
        <p:spPr>
          <a:xfrm>
            <a:off x="251520" y="1477347"/>
            <a:ext cx="7414849" cy="3324369"/>
          </a:xfrm>
          <a:prstGeom prst="rect">
            <a:avLst/>
          </a:prstGeom>
          <a:solidFill>
            <a:schemeClr val="accent1">
              <a:lumMod val="20000"/>
              <a:lumOff val="80000"/>
              <a:alpha val="90000"/>
            </a:schemeClr>
          </a:solidFill>
          <a:ln>
            <a:solidFill>
              <a:srgbClr val="FFFF00"/>
            </a:solidFill>
          </a:ln>
          <a:effectLst>
            <a:glow rad="139700">
              <a:schemeClr val="accent1">
                <a:satMod val="175000"/>
                <a:alpha val="40000"/>
              </a:schemeClr>
            </a:glow>
          </a:effectLst>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ángulo 8"/>
          <p:cNvSpPr/>
          <p:nvPr/>
        </p:nvSpPr>
        <p:spPr>
          <a:xfrm>
            <a:off x="1370361" y="58603"/>
            <a:ext cx="6874047" cy="830997"/>
          </a:xfrm>
          <a:prstGeom prst="rect">
            <a:avLst/>
          </a:prstGeom>
        </p:spPr>
        <p:txBody>
          <a:bodyPr wrap="square">
            <a:spAutoFit/>
          </a:bodyPr>
          <a:lstStyle/>
          <a:p>
            <a:pPr algn="ctr"/>
            <a:r>
              <a:rPr lang="es-ES" sz="2400" b="1" dirty="0">
                <a:solidFill>
                  <a:schemeClr val="bg1"/>
                </a:solidFill>
                <a:latin typeface="+mn-lt"/>
                <a:cs typeface="Arial" panose="020B0604020202020204" pitchFamily="34" charset="0"/>
              </a:rPr>
              <a:t>ALGUNAS IMPLICACIONES DE LA IMPLEMENTACIÓN DEL NUEVO MARCO NORMATIVO</a:t>
            </a:r>
            <a:endParaRPr lang="es-CO" sz="2400" dirty="0">
              <a:solidFill>
                <a:schemeClr val="bg1"/>
              </a:solidFill>
              <a:latin typeface="+mn-lt"/>
            </a:endParaRPr>
          </a:p>
        </p:txBody>
      </p:sp>
      <p:sp>
        <p:nvSpPr>
          <p:cNvPr id="10" name="15 Forma libre"/>
          <p:cNvSpPr/>
          <p:nvPr/>
        </p:nvSpPr>
        <p:spPr>
          <a:xfrm>
            <a:off x="339337" y="1149360"/>
            <a:ext cx="8499305" cy="748387"/>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Mayores demandas en torno a estimaciones y aplicación de juicios profesionales.</a:t>
            </a:r>
          </a:p>
        </p:txBody>
      </p:sp>
      <p:sp>
        <p:nvSpPr>
          <p:cNvPr id="16" name="17 Forma libre"/>
          <p:cNvSpPr/>
          <p:nvPr/>
        </p:nvSpPr>
        <p:spPr>
          <a:xfrm>
            <a:off x="339337" y="2041763"/>
            <a:ext cx="8508945" cy="1152128"/>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2976513"/>
              <a:satOff val="17933"/>
              <a:lumOff val="1437"/>
              <a:alphaOff val="0"/>
            </a:schemeClr>
          </a:fillRef>
          <a:effectRef idx="0">
            <a:schemeClr val="accent4">
              <a:hueOff val="-2976513"/>
              <a:satOff val="17933"/>
              <a:lumOff val="143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Reclasificaciones de partidas. Por ejemplo, de PPE a Propiedades de inversión o a Activos Biológicos; de Bienes Adquiridos en Leasing Financiero a PPE, entre otras.</a:t>
            </a:r>
          </a:p>
        </p:txBody>
      </p:sp>
      <p:sp>
        <p:nvSpPr>
          <p:cNvPr id="17" name="19 Forma libre"/>
          <p:cNvSpPr/>
          <p:nvPr/>
        </p:nvSpPr>
        <p:spPr>
          <a:xfrm>
            <a:off x="366342" y="3353673"/>
            <a:ext cx="8508945" cy="86409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3720641"/>
              <a:satOff val="22416"/>
              <a:lumOff val="1797"/>
              <a:alphaOff val="0"/>
            </a:schemeClr>
          </a:fillRef>
          <a:effectRef idx="0">
            <a:schemeClr val="accent4">
              <a:hueOff val="-3720641"/>
              <a:satOff val="22416"/>
              <a:lumOff val="1797"/>
              <a:alphaOff val="0"/>
            </a:schemeClr>
          </a:effectRef>
          <a:fontRef idx="minor">
            <a:schemeClr val="lt1"/>
          </a:fontRef>
        </p:style>
        <p:txBody>
          <a:bodyPr spcFirstLastPara="0" vert="horz" wrap="square" lIns="184854" tIns="19214" rIns="184854" bIns="19214" numCol="1" spcCol="1270" anchor="ctr" anchorCtr="0">
            <a:noAutofit/>
          </a:bodyPr>
          <a:lstStyle/>
          <a:p>
            <a:pPr algn="just" defTabSz="518563">
              <a:lnSpc>
                <a:spcPct val="90000"/>
              </a:lnSpc>
              <a:spcAft>
                <a:spcPct val="35000"/>
              </a:spcAft>
            </a:pPr>
            <a:r>
              <a:rPr lang="es-ES" sz="2500" b="1" dirty="0">
                <a:solidFill>
                  <a:schemeClr val="tx1"/>
                </a:solidFill>
              </a:rPr>
              <a:t>Desarrollo de procedimientos en cada una de las entidades para efectos de evaluar indicios de deterioro.</a:t>
            </a:r>
          </a:p>
        </p:txBody>
      </p:sp>
      <p:sp>
        <p:nvSpPr>
          <p:cNvPr id="18" name="21 Forma libre"/>
          <p:cNvSpPr/>
          <p:nvPr/>
        </p:nvSpPr>
        <p:spPr>
          <a:xfrm>
            <a:off x="391494" y="4346541"/>
            <a:ext cx="8508945" cy="572406"/>
          </a:xfrm>
          <a:custGeom>
            <a:avLst/>
            <a:gdLst>
              <a:gd name="connsiteX0" fmla="*/ 0 w 5258747"/>
              <a:gd name="connsiteY0" fmla="*/ 78722 h 472320"/>
              <a:gd name="connsiteX1" fmla="*/ 78722 w 5258747"/>
              <a:gd name="connsiteY1" fmla="*/ 0 h 472320"/>
              <a:gd name="connsiteX2" fmla="*/ 5180025 w 5258747"/>
              <a:gd name="connsiteY2" fmla="*/ 0 h 472320"/>
              <a:gd name="connsiteX3" fmla="*/ 5258747 w 5258747"/>
              <a:gd name="connsiteY3" fmla="*/ 78722 h 472320"/>
              <a:gd name="connsiteX4" fmla="*/ 5258747 w 5258747"/>
              <a:gd name="connsiteY4" fmla="*/ 393598 h 472320"/>
              <a:gd name="connsiteX5" fmla="*/ 5180025 w 5258747"/>
              <a:gd name="connsiteY5" fmla="*/ 472320 h 472320"/>
              <a:gd name="connsiteX6" fmla="*/ 78722 w 5258747"/>
              <a:gd name="connsiteY6" fmla="*/ 472320 h 472320"/>
              <a:gd name="connsiteX7" fmla="*/ 0 w 5258747"/>
              <a:gd name="connsiteY7" fmla="*/ 393598 h 472320"/>
              <a:gd name="connsiteX8" fmla="*/ 0 w 5258747"/>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8747" h="472320">
                <a:moveTo>
                  <a:pt x="0" y="78722"/>
                </a:moveTo>
                <a:cubicBezTo>
                  <a:pt x="0" y="35245"/>
                  <a:pt x="35245" y="0"/>
                  <a:pt x="78722" y="0"/>
                </a:cubicBezTo>
                <a:lnTo>
                  <a:pt x="5180025" y="0"/>
                </a:lnTo>
                <a:cubicBezTo>
                  <a:pt x="5223502" y="0"/>
                  <a:pt x="5258747" y="35245"/>
                  <a:pt x="5258747" y="78722"/>
                </a:cubicBezTo>
                <a:lnTo>
                  <a:pt x="5258747" y="393598"/>
                </a:lnTo>
                <a:cubicBezTo>
                  <a:pt x="5258747" y="437075"/>
                  <a:pt x="5223502" y="472320"/>
                  <a:pt x="5180025" y="472320"/>
                </a:cubicBezTo>
                <a:lnTo>
                  <a:pt x="78722" y="472320"/>
                </a:lnTo>
                <a:cubicBezTo>
                  <a:pt x="35245" y="472320"/>
                  <a:pt x="0" y="437075"/>
                  <a:pt x="0" y="393598"/>
                </a:cubicBezTo>
                <a:lnTo>
                  <a:pt x="0" y="78722"/>
                </a:lnTo>
                <a:close/>
              </a:path>
            </a:pathLst>
          </a:custGeom>
          <a:solidFill>
            <a:schemeClr val="accent2">
              <a:lumMod val="20000"/>
              <a:lumOff val="80000"/>
            </a:schemeClr>
          </a:solidFill>
          <a:ln>
            <a:solidFill>
              <a:schemeClr val="tx1"/>
            </a:solidFill>
          </a:ln>
          <a:effectLst>
            <a:glow rad="63500">
              <a:schemeClr val="accent6">
                <a:satMod val="175000"/>
                <a:alpha val="40000"/>
              </a:schemeClr>
            </a:glow>
          </a:effectLst>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84854" tIns="19214" rIns="184854" bIns="19214" numCol="1" spcCol="1270" anchor="ctr" anchorCtr="0">
            <a:noAutofit/>
          </a:bodyPr>
          <a:lstStyle/>
          <a:p>
            <a:pPr defTabSz="518563">
              <a:lnSpc>
                <a:spcPct val="90000"/>
              </a:lnSpc>
              <a:spcAft>
                <a:spcPct val="35000"/>
              </a:spcAft>
            </a:pPr>
            <a:r>
              <a:rPr lang="es-ES" sz="2500" b="1" dirty="0">
                <a:solidFill>
                  <a:schemeClr val="tx1"/>
                </a:solidFill>
              </a:rPr>
              <a:t>Mayor exigencia en la información a revelar.</a:t>
            </a:r>
          </a:p>
        </p:txBody>
      </p:sp>
    </p:spTree>
    <p:extLst>
      <p:ext uri="{BB962C8B-B14F-4D97-AF65-F5344CB8AC3E}">
        <p14:creationId xmlns:p14="http://schemas.microsoft.com/office/powerpoint/2010/main" val="395894373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3 Marcador de contenido"/>
          <p:cNvGraphicFramePr>
            <a:graphicFrameLocks/>
          </p:cNvGraphicFramePr>
          <p:nvPr>
            <p:extLst>
              <p:ext uri="{D42A27DB-BD31-4B8C-83A1-F6EECF244321}">
                <p14:modId xmlns:p14="http://schemas.microsoft.com/office/powerpoint/2010/main" val="467487595"/>
              </p:ext>
            </p:extLst>
          </p:nvPr>
        </p:nvGraphicFramePr>
        <p:xfrm>
          <a:off x="35496" y="-65150"/>
          <a:ext cx="8784976" cy="5298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Rectángulo"/>
          <p:cNvSpPr/>
          <p:nvPr/>
        </p:nvSpPr>
        <p:spPr>
          <a:xfrm>
            <a:off x="250824" y="5161756"/>
            <a:ext cx="8785672" cy="3219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PROCESO CONTABLE Y SISTEMA DOCUMENTAL CONTABLE</a:t>
            </a:r>
          </a:p>
        </p:txBody>
      </p:sp>
      <p:sp>
        <p:nvSpPr>
          <p:cNvPr id="8" name="8 Cerrar llave"/>
          <p:cNvSpPr/>
          <p:nvPr/>
        </p:nvSpPr>
        <p:spPr>
          <a:xfrm>
            <a:off x="8172524" y="2901950"/>
            <a:ext cx="215900" cy="1628775"/>
          </a:xfrm>
          <a:prstGeom prst="rightBrace">
            <a:avLst/>
          </a:prstGeom>
        </p:spPr>
        <p:style>
          <a:lnRef idx="2">
            <a:schemeClr val="dk1"/>
          </a:lnRef>
          <a:fillRef idx="0">
            <a:schemeClr val="dk1"/>
          </a:fillRef>
          <a:effectRef idx="1">
            <a:schemeClr val="dk1"/>
          </a:effectRef>
          <a:fontRef idx="minor">
            <a:schemeClr val="tx1"/>
          </a:fontRef>
        </p:style>
        <p:txBody>
          <a:bodyPr anchor="ctr"/>
          <a:lstStyle/>
          <a:p>
            <a:pPr algn="ctr" eaLnBrk="1" fontAlgn="auto" hangingPunct="1">
              <a:spcBef>
                <a:spcPts val="0"/>
              </a:spcBef>
              <a:spcAft>
                <a:spcPts val="0"/>
              </a:spcAft>
              <a:defRPr/>
            </a:pPr>
            <a:endParaRPr lang="es-ES" dirty="0"/>
          </a:p>
        </p:txBody>
      </p:sp>
      <p:grpSp>
        <p:nvGrpSpPr>
          <p:cNvPr id="9" name="Grupo 9"/>
          <p:cNvGrpSpPr>
            <a:grpSpLocks/>
          </p:cNvGrpSpPr>
          <p:nvPr/>
        </p:nvGrpSpPr>
        <p:grpSpPr bwMode="auto">
          <a:xfrm>
            <a:off x="8315324" y="3201988"/>
            <a:ext cx="865188" cy="1085850"/>
            <a:chOff x="168966" y="1280626"/>
            <a:chExt cx="1660184" cy="1519375"/>
          </a:xfrm>
        </p:grpSpPr>
        <p:sp>
          <p:nvSpPr>
            <p:cNvPr id="10" name="Rectángulo 11"/>
            <p:cNvSpPr/>
            <p:nvPr/>
          </p:nvSpPr>
          <p:spPr>
            <a:xfrm>
              <a:off x="168966" y="1296174"/>
              <a:ext cx="1660184" cy="1503827"/>
            </a:xfrm>
            <a:prstGeom prst="rect">
              <a:avLst/>
            </a:prstGeom>
            <a:blipFill rotWithShape="0">
              <a:blip r:embed="rId8"/>
              <a:tile tx="0" ty="0" sx="100000" sy="100000" flip="none" algn="tl"/>
            </a:blipFill>
          </p:spPr>
          <p:style>
            <a:lnRef idx="2">
              <a:schemeClr val="accent5">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Rectángulo 12"/>
            <p:cNvSpPr/>
            <p:nvPr/>
          </p:nvSpPr>
          <p:spPr>
            <a:xfrm>
              <a:off x="168966" y="1280626"/>
              <a:ext cx="1660184" cy="150382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700" tIns="12700" rIns="12700" bIns="12700" spcCol="1270" anchor="ctr"/>
            <a:lstStyle/>
            <a:p>
              <a:pPr algn="ctr" defTabSz="889000">
                <a:lnSpc>
                  <a:spcPct val="90000"/>
                </a:lnSpc>
                <a:spcAft>
                  <a:spcPct val="35000"/>
                </a:spcAft>
                <a:defRPr/>
              </a:pPr>
              <a:endParaRPr lang="es-MX" sz="1200" b="1" dirty="0">
                <a:ln/>
                <a:solidFill>
                  <a:sysClr val="windowText" lastClr="000000"/>
                </a:solidFill>
                <a:cs typeface="Arial" charset="0"/>
              </a:endParaRPr>
            </a:p>
            <a:p>
              <a:pPr algn="ctr" defTabSz="889000">
                <a:lnSpc>
                  <a:spcPct val="90000"/>
                </a:lnSpc>
                <a:spcAft>
                  <a:spcPct val="35000"/>
                </a:spcAft>
                <a:defRPr/>
              </a:pPr>
              <a:r>
                <a:rPr lang="es-MX" sz="1200" b="1" dirty="0">
                  <a:ln/>
                  <a:solidFill>
                    <a:sysClr val="windowText" lastClr="000000"/>
                  </a:solidFill>
                  <a:cs typeface="Arial" charset="0"/>
                </a:rPr>
                <a:t>Anexo Decreto 2784/12 </a:t>
              </a:r>
              <a:r>
                <a:rPr lang="es-MX" sz="1200" i="1" dirty="0">
                  <a:ln/>
                  <a:solidFill>
                    <a:srgbClr val="002060"/>
                  </a:solidFill>
                  <a:cs typeface="Arial" charset="0"/>
                </a:rPr>
                <a:t>(</a:t>
              </a:r>
              <a:r>
                <a:rPr lang="es-MX" sz="1200" b="1" i="1" dirty="0">
                  <a:ln/>
                  <a:solidFill>
                    <a:srgbClr val="002060"/>
                  </a:solidFill>
                  <a:cs typeface="Arial" charset="0"/>
                </a:rPr>
                <a:t>Anexo Decreto 2615/14)</a:t>
              </a:r>
              <a:endParaRPr lang="es-CO" sz="1200" i="1" dirty="0">
                <a:solidFill>
                  <a:srgbClr val="002060"/>
                </a:solidFill>
              </a:endParaRPr>
            </a:p>
            <a:p>
              <a:pPr algn="ctr" defTabSz="889000">
                <a:lnSpc>
                  <a:spcPct val="90000"/>
                </a:lnSpc>
                <a:spcAft>
                  <a:spcPct val="35000"/>
                </a:spcAft>
                <a:defRPr/>
              </a:pPr>
              <a:endParaRPr lang="es-CO" sz="1400" dirty="0"/>
            </a:p>
          </p:txBody>
        </p:sp>
      </p:grpSp>
      <p:sp>
        <p:nvSpPr>
          <p:cNvPr id="12" name="4 Rectángulo"/>
          <p:cNvSpPr/>
          <p:nvPr/>
        </p:nvSpPr>
        <p:spPr>
          <a:xfrm>
            <a:off x="250824" y="5449789"/>
            <a:ext cx="8785671" cy="208062"/>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ES" sz="2000" b="1" dirty="0"/>
              <a:t>PROCEDIMIENTOS TRANSVERSALES</a:t>
            </a:r>
          </a:p>
        </p:txBody>
      </p:sp>
    </p:spTree>
    <p:extLst>
      <p:ext uri="{BB962C8B-B14F-4D97-AF65-F5344CB8AC3E}">
        <p14:creationId xmlns:p14="http://schemas.microsoft.com/office/powerpoint/2010/main" val="201866074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47</a:t>
            </a:fld>
            <a:endParaRPr lang="es-ES_tradnl" dirty="0"/>
          </a:p>
        </p:txBody>
      </p:sp>
      <p:sp>
        <p:nvSpPr>
          <p:cNvPr id="6" name="Title 1"/>
          <p:cNvSpPr txBox="1">
            <a:spLocks/>
          </p:cNvSpPr>
          <p:nvPr/>
        </p:nvSpPr>
        <p:spPr>
          <a:xfrm>
            <a:off x="381000" y="457200"/>
            <a:ext cx="7543800" cy="533400"/>
          </a:xfrm>
          <a:prstGeom prst="rect">
            <a:avLst/>
          </a:prstGeom>
        </p:spPr>
        <p:txBody>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endParaRPr lang="de-CH" kern="0" dirty="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3728" y="-19664"/>
            <a:ext cx="7056784" cy="573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371234"/>
            <a:ext cx="2016223" cy="2117851"/>
          </a:xfrm>
          <a:prstGeom prst="rect">
            <a:avLst/>
          </a:prstGeom>
          <a:effectLst>
            <a:glow rad="63500">
              <a:schemeClr val="accent6">
                <a:satMod val="175000"/>
                <a:alpha val="40000"/>
              </a:schemeClr>
            </a:glow>
          </a:effectLst>
        </p:spPr>
      </p:pic>
      <p:sp>
        <p:nvSpPr>
          <p:cNvPr id="7" name="Rectángulo 5"/>
          <p:cNvSpPr/>
          <p:nvPr/>
        </p:nvSpPr>
        <p:spPr>
          <a:xfrm>
            <a:off x="35496" y="2415287"/>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821585238"/>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48</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05261" y="-9525"/>
            <a:ext cx="694136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209428"/>
            <a:ext cx="2016223" cy="2117851"/>
          </a:xfrm>
          <a:prstGeom prst="rect">
            <a:avLst/>
          </a:prstGeom>
          <a:effectLst>
            <a:glow rad="63500">
              <a:schemeClr val="accent6">
                <a:satMod val="175000"/>
                <a:alpha val="40000"/>
              </a:schemeClr>
            </a:glow>
          </a:effectLst>
        </p:spPr>
      </p:pic>
      <p:sp>
        <p:nvSpPr>
          <p:cNvPr id="8"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115084207"/>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49</a:t>
            </a:fld>
            <a:endParaRPr lang="es-ES_tradnl" dirty="0"/>
          </a:p>
        </p:txBody>
      </p:sp>
      <p:pic>
        <p:nvPicPr>
          <p:cNvPr id="7"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2371234"/>
            <a:ext cx="2016223" cy="2117851"/>
          </a:xfrm>
          <a:prstGeom prst="rect">
            <a:avLst/>
          </a:prstGeom>
          <a:effectLst>
            <a:glow rad="63500">
              <a:schemeClr val="accent6">
                <a:satMod val="175000"/>
                <a:alpha val="40000"/>
              </a:schemeClr>
            </a:glow>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09317" y="-9525"/>
            <a:ext cx="6436743" cy="5695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2352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169781192"/>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a:t>
            </a:fld>
            <a:endParaRPr lang="es-ES_tradnl" dirty="0"/>
          </a:p>
        </p:txBody>
      </p:sp>
      <p:pic>
        <p:nvPicPr>
          <p:cNvPr id="6" name="7 Imagen"/>
          <p:cNvPicPr>
            <a:picLocks noChangeAspect="1" noChangeArrowheads="1"/>
          </p:cNvPicPr>
          <p:nvPr/>
        </p:nvPicPr>
        <p:blipFill>
          <a:blip r:embed="rId2"/>
          <a:srcRect/>
          <a:stretch>
            <a:fillRect/>
          </a:stretch>
        </p:blipFill>
        <p:spPr bwMode="auto">
          <a:xfrm>
            <a:off x="3897844" y="0"/>
            <a:ext cx="5246158" cy="3423366"/>
          </a:xfrm>
          <a:prstGeom prst="rect">
            <a:avLst/>
          </a:prstGeom>
          <a:ln>
            <a:noFill/>
          </a:ln>
          <a:effectLst>
            <a:softEdge rad="112500"/>
          </a:effec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217039"/>
            <a:ext cx="3062478" cy="2448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0476" y="3217380"/>
            <a:ext cx="3013525" cy="243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56394" y="3217040"/>
            <a:ext cx="3271791" cy="2448772"/>
          </a:xfrm>
          <a:prstGeom prst="rect">
            <a:avLst/>
          </a:prstGeom>
        </p:spPr>
      </p:pic>
      <p:pic>
        <p:nvPicPr>
          <p:cNvPr id="10"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1"/>
            <a:ext cx="4283968" cy="321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849030"/>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50</a:t>
            </a:fld>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83768" y="-9525"/>
            <a:ext cx="6660232"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9"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395536" y="2371234"/>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84505495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51</a:t>
            </a:fld>
            <a:endParaRPr lang="es-ES_trad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2592" y="-9525"/>
            <a:ext cx="6588224" cy="569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97704"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3580063016"/>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52</a:t>
            </a:fld>
            <a:endParaRPr lang="es-ES_trad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1760" y="0"/>
            <a:ext cx="673224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505" y="2371234"/>
            <a:ext cx="2016223" cy="2117851"/>
          </a:xfrm>
          <a:prstGeom prst="rect">
            <a:avLst/>
          </a:prstGeom>
          <a:effectLst>
            <a:glow rad="63500">
              <a:schemeClr val="accent6">
                <a:satMod val="175000"/>
                <a:alpha val="40000"/>
              </a:schemeClr>
            </a:glow>
          </a:effectLst>
        </p:spPr>
      </p:pic>
      <p:sp>
        <p:nvSpPr>
          <p:cNvPr id="6" name="Rectángulo 5"/>
          <p:cNvSpPr/>
          <p:nvPr/>
        </p:nvSpPr>
        <p:spPr>
          <a:xfrm>
            <a:off x="86197" y="2408959"/>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2819275193"/>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53</a:t>
            </a:fld>
            <a:endParaRPr lang="es-ES_trad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1828" y="0"/>
            <a:ext cx="6984776" cy="571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97"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35496" y="2209428"/>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406420483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5"/>
          </p:nvPr>
        </p:nvSpPr>
        <p:spPr/>
        <p:txBody>
          <a:bodyPr/>
          <a:lstStyle/>
          <a:p>
            <a:pPr>
              <a:defRPr/>
            </a:pPr>
            <a:fld id="{2726CD8E-2BE6-470A-9FB2-8B6638B65506}" type="slidenum">
              <a:rPr lang="es-ES_tradnl" smtClean="0"/>
              <a:pPr>
                <a:defRPr/>
              </a:pPr>
              <a:t>54</a:t>
            </a:fld>
            <a:endParaRPr lang="es-ES_tradnl"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0412" y="378362"/>
            <a:ext cx="6430019" cy="4855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513" y="2137420"/>
            <a:ext cx="2016223" cy="2117851"/>
          </a:xfrm>
          <a:prstGeom prst="rect">
            <a:avLst/>
          </a:prstGeom>
          <a:effectLst>
            <a:glow rad="63500">
              <a:schemeClr val="accent6">
                <a:satMod val="175000"/>
                <a:alpha val="40000"/>
              </a:schemeClr>
            </a:glow>
          </a:effectLst>
        </p:spPr>
      </p:pic>
      <p:sp>
        <p:nvSpPr>
          <p:cNvPr id="6" name="Rectángulo 5"/>
          <p:cNvSpPr/>
          <p:nvPr/>
        </p:nvSpPr>
        <p:spPr>
          <a:xfrm>
            <a:off x="179513" y="2196766"/>
            <a:ext cx="1944216" cy="1954381"/>
          </a:xfrm>
          <a:prstGeom prst="rect">
            <a:avLst/>
          </a:prstGeom>
        </p:spPr>
        <p:txBody>
          <a:bodyPr wrap="square">
            <a:spAutoFit/>
          </a:bodyPr>
          <a:lstStyle/>
          <a:p>
            <a:pPr algn="l"/>
            <a:r>
              <a:rPr lang="pt-BR" sz="2500" b="1" i="1" dirty="0">
                <a:latin typeface="Calibri,BoldItalic"/>
              </a:rPr>
              <a:t> </a:t>
            </a:r>
            <a:r>
              <a:rPr lang="pt-BR" sz="1200" b="1" i="1" u="sng" dirty="0">
                <a:latin typeface="Calibri,BoldItalic"/>
              </a:rPr>
              <a:t>I</a:t>
            </a:r>
            <a:r>
              <a:rPr lang="pt-BR" sz="1200" b="1" i="1" dirty="0">
                <a:latin typeface="Calibri,BoldItalic"/>
              </a:rPr>
              <a:t>     </a:t>
            </a:r>
            <a:r>
              <a:rPr lang="pt-BR" sz="1200" b="1" dirty="0">
                <a:latin typeface="Calibri,Bold"/>
              </a:rPr>
              <a:t>n t e r n a t i o n a l</a:t>
            </a:r>
          </a:p>
          <a:p>
            <a:pPr algn="l"/>
            <a:endParaRPr lang="pt-BR" sz="1200" b="1" dirty="0">
              <a:latin typeface="Calibri,Bold"/>
            </a:endParaRPr>
          </a:p>
          <a:p>
            <a:pPr algn="l"/>
            <a:r>
              <a:rPr lang="es-CO" sz="1200" b="1" i="1" dirty="0">
                <a:latin typeface="Calibri,BoldItalic"/>
              </a:rPr>
              <a:t> </a:t>
            </a:r>
            <a:r>
              <a:rPr lang="pl-PL" sz="1200" b="1" i="1" u="sng" dirty="0">
                <a:latin typeface="Calibri,BoldItalic"/>
              </a:rPr>
              <a:t>P</a:t>
            </a:r>
            <a:r>
              <a:rPr lang="pl-PL" sz="1200" b="1" i="1" dirty="0">
                <a:latin typeface="Calibri,BoldItalic"/>
              </a:rPr>
              <a:t> </a:t>
            </a:r>
            <a:r>
              <a:rPr lang="en-US" sz="1200" b="1" i="1" dirty="0">
                <a:latin typeface="Calibri,BoldItalic"/>
              </a:rPr>
              <a:t>   </a:t>
            </a:r>
            <a:r>
              <a:rPr lang="pl-PL" sz="1200" b="1" dirty="0">
                <a:latin typeface="Calibri,Bold"/>
              </a:rPr>
              <a:t>u b l i c</a:t>
            </a:r>
            <a:endParaRPr lang="en-US" sz="1200" b="1" dirty="0">
              <a:latin typeface="Calibri,Bold"/>
            </a:endParaRPr>
          </a:p>
          <a:p>
            <a:pPr algn="l"/>
            <a:endParaRPr lang="pl-PL"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e c t o r</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A</a:t>
            </a:r>
            <a:r>
              <a:rPr lang="pt-BR" sz="1200" b="1" i="1" dirty="0">
                <a:latin typeface="Calibri,BoldItalic"/>
              </a:rPr>
              <a:t>    </a:t>
            </a:r>
            <a:r>
              <a:rPr lang="pt-BR" sz="1200" b="1" dirty="0">
                <a:latin typeface="Calibri,Bold"/>
              </a:rPr>
              <a:t>c </a:t>
            </a:r>
            <a:r>
              <a:rPr lang="pt-BR" sz="1200" b="1" dirty="0" err="1">
                <a:latin typeface="Calibri,Bold"/>
              </a:rPr>
              <a:t>c</a:t>
            </a:r>
            <a:r>
              <a:rPr lang="pt-BR" sz="1200" b="1" dirty="0">
                <a:latin typeface="Calibri,Bold"/>
              </a:rPr>
              <a:t> o u n t i n g</a:t>
            </a:r>
          </a:p>
          <a:p>
            <a:pPr algn="l"/>
            <a:endParaRPr lang="pt-BR" sz="1200" b="1" dirty="0">
              <a:latin typeface="Calibri,Bold"/>
            </a:endParaRPr>
          </a:p>
          <a:p>
            <a:pPr algn="l"/>
            <a:r>
              <a:rPr lang="pt-BR" sz="1200" b="1" i="1" dirty="0">
                <a:latin typeface="Calibri,BoldItalic"/>
              </a:rPr>
              <a:t> </a:t>
            </a:r>
            <a:r>
              <a:rPr lang="pt-BR" sz="1200" b="1" i="1" u="sng" dirty="0">
                <a:latin typeface="Calibri,BoldItalic"/>
              </a:rPr>
              <a:t>S</a:t>
            </a:r>
            <a:r>
              <a:rPr lang="pt-BR" sz="1200" b="1" i="1" dirty="0">
                <a:latin typeface="Calibri,BoldItalic"/>
              </a:rPr>
              <a:t>    </a:t>
            </a:r>
            <a:r>
              <a:rPr lang="pt-BR" sz="1200" b="1" dirty="0">
                <a:latin typeface="Calibri,Bold"/>
              </a:rPr>
              <a:t>t a n d a r d s</a:t>
            </a:r>
            <a:endParaRPr lang="es-CO" sz="1200" b="1" dirty="0"/>
          </a:p>
        </p:txBody>
      </p:sp>
    </p:spTree>
    <p:extLst>
      <p:ext uri="{BB962C8B-B14F-4D97-AF65-F5344CB8AC3E}">
        <p14:creationId xmlns:p14="http://schemas.microsoft.com/office/powerpoint/2010/main" val="166445430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55</a:t>
            </a:fld>
            <a:endParaRPr lang="es-ES_tradnl" dirty="0"/>
          </a:p>
        </p:txBody>
      </p:sp>
      <p:sp>
        <p:nvSpPr>
          <p:cNvPr id="5" name="8 Rectángulo"/>
          <p:cNvSpPr/>
          <p:nvPr/>
        </p:nvSpPr>
        <p:spPr bwMode="auto">
          <a:xfrm>
            <a:off x="791580" y="1597360"/>
            <a:ext cx="2232304" cy="945205"/>
          </a:xfrm>
          <a:prstGeom prst="rect">
            <a:avLst/>
          </a:prstGeom>
          <a:ln cap="rnd">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t>NIVEL NACIONAL </a:t>
            </a:r>
            <a:endParaRPr lang="es-CO" sz="2667" b="1" dirty="0">
              <a:solidFill>
                <a:schemeClr val="tx1"/>
              </a:solidFill>
            </a:endParaRPr>
          </a:p>
        </p:txBody>
      </p:sp>
      <p:pic>
        <p:nvPicPr>
          <p:cNvPr id="6" name="Picture 2" descr="http://www.giti.com.co/Content/Images/slider/slid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91847" y="703290"/>
            <a:ext cx="5131472" cy="24542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1211627" y="40990"/>
            <a:ext cx="6780753" cy="502766"/>
          </a:xfrm>
          <a:prstGeom prst="rect">
            <a:avLst/>
          </a:prstGeom>
          <a:noFill/>
        </p:spPr>
        <p:txBody>
          <a:bodyPr wrap="square" rtlCol="0">
            <a:spAutoFit/>
          </a:bodyPr>
          <a:lstStyle/>
          <a:p>
            <a:pPr algn="ctr"/>
            <a:r>
              <a:rPr lang="es-CO" sz="2667" b="1" dirty="0"/>
              <a:t>C O N T R O L   I N T E R N O   C O N T A B L E</a:t>
            </a:r>
          </a:p>
        </p:txBody>
      </p:sp>
      <p:sp>
        <p:nvSpPr>
          <p:cNvPr id="8" name="Flecha curvada hacia la derecha 7"/>
          <p:cNvSpPr/>
          <p:nvPr/>
        </p:nvSpPr>
        <p:spPr bwMode="auto">
          <a:xfrm>
            <a:off x="791579" y="2542564"/>
            <a:ext cx="780088" cy="1429693"/>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9" name="8 Rectángulo"/>
          <p:cNvSpPr/>
          <p:nvPr/>
        </p:nvSpPr>
        <p:spPr bwMode="auto">
          <a:xfrm>
            <a:off x="750277" y="3972258"/>
            <a:ext cx="3180353" cy="985476"/>
          </a:xfrm>
          <a:prstGeom prst="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54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3000" b="1" dirty="0">
                <a:latin typeface="+mj-lt"/>
              </a:rPr>
              <a:t>NIVEL TERRITORIAL </a:t>
            </a:r>
          </a:p>
        </p:txBody>
      </p:sp>
      <p:pic>
        <p:nvPicPr>
          <p:cNvPr id="10" name="Imagen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1940" y="3217540"/>
            <a:ext cx="4350060" cy="2520280"/>
          </a:xfrm>
          <a:prstGeom prst="rect">
            <a:avLst/>
          </a:prstGeom>
          <a:ln>
            <a:noFill/>
          </a:ln>
          <a:effectLst>
            <a:outerShdw blurRad="190500" algn="tl" rotWithShape="0">
              <a:srgbClr val="000000">
                <a:alpha val="70000"/>
              </a:srgbClr>
            </a:outerShdw>
          </a:effectLst>
        </p:spPr>
      </p:pic>
      <p:sp>
        <p:nvSpPr>
          <p:cNvPr id="11" name="Flecha curvada hacia la derecha 10"/>
          <p:cNvSpPr/>
          <p:nvPr/>
        </p:nvSpPr>
        <p:spPr bwMode="auto">
          <a:xfrm>
            <a:off x="918579" y="457233"/>
            <a:ext cx="780088" cy="1185827"/>
          </a:xfrm>
          <a:prstGeom prst="curvedRightArrow">
            <a:avLst/>
          </a:prstGeom>
          <a:solidFill>
            <a:srgbClr val="FF0000"/>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1590387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56</a:t>
            </a:fld>
            <a:endParaRPr lang="es-ES_tradnl" dirty="0"/>
          </a:p>
        </p:txBody>
      </p:sp>
      <p:sp>
        <p:nvSpPr>
          <p:cNvPr id="5" name="8 Título"/>
          <p:cNvSpPr txBox="1">
            <a:spLocks/>
          </p:cNvSpPr>
          <p:nvPr/>
        </p:nvSpPr>
        <p:spPr bwMode="auto">
          <a:xfrm>
            <a:off x="1559801" y="-19016"/>
            <a:ext cx="5359564" cy="550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2667" kern="0"/>
              <a:t>Nivel Nacional</a:t>
            </a:r>
            <a:br>
              <a:rPr lang="es-ES" sz="2667" kern="0"/>
            </a:br>
            <a:r>
              <a:rPr lang="es-ES" sz="2667" kern="0"/>
              <a:t>Entidades Reportantes y Omisas</a:t>
            </a:r>
            <a:endParaRPr lang="es-ES" altLang="es-ES" sz="2667" kern="0" dirty="0"/>
          </a:p>
        </p:txBody>
      </p:sp>
      <p:pic>
        <p:nvPicPr>
          <p:cNvPr id="6" name="Imagen 5"/>
          <p:cNvPicPr/>
          <p:nvPr/>
        </p:nvPicPr>
        <p:blipFill>
          <a:blip r:embed="rId2" cstate="email">
            <a:extLst>
              <a:ext uri="{28A0092B-C50C-407E-A947-70E740481C1C}">
                <a14:useLocalDpi xmlns:a14="http://schemas.microsoft.com/office/drawing/2010/main"/>
              </a:ext>
            </a:extLst>
          </a:blip>
          <a:srcRect/>
          <a:stretch>
            <a:fillRect/>
          </a:stretch>
        </p:blipFill>
        <p:spPr bwMode="auto">
          <a:xfrm>
            <a:off x="866511" y="941090"/>
            <a:ext cx="7425903" cy="4136656"/>
          </a:xfrm>
          <a:prstGeom prst="rect">
            <a:avLst/>
          </a:prstGeom>
          <a:noFill/>
          <a:ln>
            <a:noFill/>
          </a:ln>
        </p:spPr>
      </p:pic>
    </p:spTree>
    <p:extLst>
      <p:ext uri="{BB962C8B-B14F-4D97-AF65-F5344CB8AC3E}">
        <p14:creationId xmlns:p14="http://schemas.microsoft.com/office/powerpoint/2010/main" val="1865288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762000" y="97194"/>
            <a:ext cx="7590420"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333" dirty="0"/>
              <a:t>Calificación Promedio por Criterio de Control Interno Contable 2015</a:t>
            </a:r>
            <a:endParaRPr lang="es-ES" altLang="es-ES" sz="2333" dirty="0"/>
          </a:p>
        </p:txBody>
      </p:sp>
      <p:graphicFrame>
        <p:nvGraphicFramePr>
          <p:cNvPr id="8" name="Gráfico 7"/>
          <p:cNvGraphicFramePr>
            <a:graphicFrameLocks/>
          </p:cNvGraphicFramePr>
          <p:nvPr>
            <p:extLst>
              <p:ext uri="{D42A27DB-BD31-4B8C-83A1-F6EECF244321}">
                <p14:modId xmlns:p14="http://schemas.microsoft.com/office/powerpoint/2010/main" val="848334989"/>
              </p:ext>
            </p:extLst>
          </p:nvPr>
        </p:nvGraphicFramePr>
        <p:xfrm>
          <a:off x="463826" y="1477348"/>
          <a:ext cx="4168181" cy="34453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p:cNvSpPr txBox="1"/>
          <p:nvPr/>
        </p:nvSpPr>
        <p:spPr>
          <a:xfrm>
            <a:off x="4692013" y="3529671"/>
            <a:ext cx="3600400" cy="1323054"/>
          </a:xfrm>
          <a:prstGeom prst="rect">
            <a:avLst/>
          </a:prstGeom>
          <a:noFill/>
        </p:spPr>
        <p:txBody>
          <a:bodyPr wrap="square" rtlCol="0">
            <a:spAutoFit/>
          </a:bodyPr>
          <a:lstStyle/>
          <a:p>
            <a:r>
              <a:rPr lang="es-CO" sz="1167" b="1" dirty="0"/>
              <a:t>* </a:t>
            </a:r>
            <a:r>
              <a:rPr lang="es-CO" sz="1333" b="1" dirty="0"/>
              <a:t>Solo una entidad tuvo calificación promedio Deficiente: Instituto Nacional Penitenciario y Carcelario.</a:t>
            </a:r>
          </a:p>
          <a:p>
            <a:endParaRPr lang="es-CO" sz="1333" b="1" dirty="0"/>
          </a:p>
          <a:p>
            <a:r>
              <a:rPr lang="es-CO" sz="1333" b="1" dirty="0"/>
              <a:t>Ninguna entidad del Nivel Nacional tuvo una calificación promedio Inadecuado.</a:t>
            </a:r>
          </a:p>
        </p:txBody>
      </p:sp>
      <p:graphicFrame>
        <p:nvGraphicFramePr>
          <p:cNvPr id="10" name="Tabla 9"/>
          <p:cNvGraphicFramePr>
            <a:graphicFrameLocks noGrp="1"/>
          </p:cNvGraphicFramePr>
          <p:nvPr/>
        </p:nvGraphicFramePr>
        <p:xfrm>
          <a:off x="4632007" y="1373646"/>
          <a:ext cx="3720414" cy="2226837"/>
        </p:xfrm>
        <a:graphic>
          <a:graphicData uri="http://schemas.openxmlformats.org/drawingml/2006/table">
            <a:tbl>
              <a:tblPr>
                <a:tableStyleId>{BC89EF96-8CEA-46FF-86C4-4CE0E7609802}</a:tableStyleId>
              </a:tblPr>
              <a:tblGrid>
                <a:gridCol w="1860207">
                  <a:extLst>
                    <a:ext uri="{9D8B030D-6E8A-4147-A177-3AD203B41FA5}">
                      <a16:colId xmlns:a16="http://schemas.microsoft.com/office/drawing/2014/main" val="664774815"/>
                    </a:ext>
                  </a:extLst>
                </a:gridCol>
                <a:gridCol w="1860207">
                  <a:extLst>
                    <a:ext uri="{9D8B030D-6E8A-4147-A177-3AD203B41FA5}">
                      <a16:colId xmlns:a16="http://schemas.microsoft.com/office/drawing/2014/main" val="2110246816"/>
                    </a:ext>
                  </a:extLst>
                </a:gridCol>
              </a:tblGrid>
              <a:tr h="515938">
                <a:tc gridSpan="2">
                  <a:txBody>
                    <a:bodyPr/>
                    <a:lstStyle/>
                    <a:p>
                      <a:pPr algn="ctr" fontAlgn="ctr"/>
                      <a:r>
                        <a:rPr lang="es-CO" sz="1700" b="1" u="none" strike="noStrike" dirty="0">
                          <a:effectLst/>
                        </a:rPr>
                        <a:t>RANGOS DE INTERPRETACIÓN DE </a:t>
                      </a:r>
                    </a:p>
                    <a:p>
                      <a:pPr algn="ctr" fontAlgn="ctr"/>
                      <a:r>
                        <a:rPr lang="es-CO" sz="1700" b="1" u="none" strike="noStrike" dirty="0">
                          <a:effectLst/>
                        </a:rPr>
                        <a:t>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hMerge="1">
                  <a:txBody>
                    <a:bodyPr/>
                    <a:lstStyle/>
                    <a:p>
                      <a:endParaRPr lang="es-CO"/>
                    </a:p>
                  </a:txBody>
                  <a:tcPr/>
                </a:tc>
                <a:extLst>
                  <a:ext uri="{0D108BD9-81ED-4DB2-BD59-A6C34878D82A}">
                    <a16:rowId xmlns:a16="http://schemas.microsoft.com/office/drawing/2014/main" val="1006997530"/>
                  </a:ext>
                </a:extLst>
              </a:tr>
              <a:tr h="269961">
                <a:tc>
                  <a:txBody>
                    <a:bodyPr/>
                    <a:lstStyle/>
                    <a:p>
                      <a:pPr algn="ctr" fontAlgn="ctr"/>
                      <a:r>
                        <a:rPr lang="es-CO" sz="1700" b="1" u="none" strike="noStrike" dirty="0">
                          <a:effectLst/>
                        </a:rPr>
                        <a:t>Criterio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fontAlgn="ctr"/>
                      <a:r>
                        <a:rPr lang="es-CO" sz="1700" b="1" u="none" strike="noStrike" dirty="0">
                          <a:effectLst/>
                        </a:rPr>
                        <a:t>Rango</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2086051951"/>
                  </a:ext>
                </a:extLst>
              </a:tr>
              <a:tr h="363538">
                <a:tc>
                  <a:txBody>
                    <a:bodyPr/>
                    <a:lstStyle/>
                    <a:p>
                      <a:pPr algn="just"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4,0 - 5,0</a:t>
                      </a:r>
                      <a:br>
                        <a:rPr lang="es-CO" sz="1200" b="1" u="none" strike="noStrike" dirty="0">
                          <a:effectLst/>
                        </a:rPr>
                      </a:br>
                      <a:r>
                        <a:rPr lang="es-CO" sz="1200" b="1" u="none" strike="noStrike" dirty="0">
                          <a:effectLst/>
                        </a:rPr>
                        <a:t>(No incluye el 4,0)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8009733"/>
                  </a:ext>
                </a:extLst>
              </a:tr>
              <a:tr h="363538">
                <a:tc>
                  <a:txBody>
                    <a:bodyPr/>
                    <a:lstStyle/>
                    <a:p>
                      <a:pPr algn="just"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3,0 - 4,0</a:t>
                      </a:r>
                      <a:br>
                        <a:rPr lang="es-CO" sz="1200" b="1" u="none" strike="noStrike" dirty="0">
                          <a:effectLst/>
                        </a:rPr>
                      </a:br>
                      <a:r>
                        <a:rPr lang="es-CO" sz="1200" b="1" u="none" strike="noStrike" dirty="0">
                          <a:effectLst/>
                        </a:rPr>
                        <a:t>(No incluye el 3,0)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79038434"/>
                  </a:ext>
                </a:extLst>
              </a:tr>
              <a:tr h="363538">
                <a:tc>
                  <a:txBody>
                    <a:bodyPr/>
                    <a:lstStyle/>
                    <a:p>
                      <a:pPr algn="just"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2,0 - 3,0</a:t>
                      </a:r>
                      <a:br>
                        <a:rPr lang="es-CO" sz="1200" b="1" u="none" strike="noStrike" dirty="0">
                          <a:effectLst/>
                        </a:rPr>
                      </a:br>
                      <a:r>
                        <a:rPr lang="es-CO" sz="1200" b="1" u="none" strike="noStrike" dirty="0">
                          <a:effectLst/>
                        </a:rPr>
                        <a:t>(No incluye el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9511963"/>
                  </a:ext>
                </a:extLst>
              </a:tr>
              <a:tr h="309684">
                <a:tc>
                  <a:txBody>
                    <a:bodyPr/>
                    <a:lstStyle/>
                    <a:p>
                      <a:pPr algn="just"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s-CO" sz="1200" b="1" u="none" strike="noStrike" dirty="0">
                          <a:effectLst/>
                        </a:rPr>
                        <a:t>1,0 - 2,0</a:t>
                      </a:r>
                      <a:endParaRPr lang="es-CO" sz="12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36519598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58</a:t>
            </a:fld>
            <a:endParaRPr lang="es-ES_tradnl" dirty="0"/>
          </a:p>
        </p:txBody>
      </p:sp>
      <p:sp>
        <p:nvSpPr>
          <p:cNvPr id="5" name="8 Título"/>
          <p:cNvSpPr txBox="1">
            <a:spLocks/>
          </p:cNvSpPr>
          <p:nvPr/>
        </p:nvSpPr>
        <p:spPr bwMode="auto">
          <a:xfrm>
            <a:off x="1960512" y="-79023"/>
            <a:ext cx="6091875" cy="87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000" kern="0"/>
              <a:t>Nivel Territorial CIC</a:t>
            </a:r>
            <a:br>
              <a:rPr lang="es-ES" sz="3000" kern="0"/>
            </a:br>
            <a:r>
              <a:rPr lang="es-ES" sz="3000" kern="0"/>
              <a:t>Entidades Reportantes y Omisas</a:t>
            </a:r>
            <a:endParaRPr lang="es-ES" altLang="es-ES" sz="3000" kern="0" dirty="0"/>
          </a:p>
        </p:txBody>
      </p:sp>
      <p:pic>
        <p:nvPicPr>
          <p:cNvPr id="6" name="Imagen 5"/>
          <p:cNvPicPr/>
          <p:nvPr/>
        </p:nvPicPr>
        <p:blipFill>
          <a:blip r:embed="rId2">
            <a:extLst>
              <a:ext uri="{28A0092B-C50C-407E-A947-70E740481C1C}">
                <a14:useLocalDpi xmlns:a14="http://schemas.microsoft.com/office/drawing/2010/main"/>
              </a:ext>
            </a:extLst>
          </a:blip>
          <a:srcRect/>
          <a:stretch>
            <a:fillRect/>
          </a:stretch>
        </p:blipFill>
        <p:spPr bwMode="auto">
          <a:xfrm>
            <a:off x="762000" y="941090"/>
            <a:ext cx="7530413" cy="4256670"/>
          </a:xfrm>
          <a:prstGeom prst="rect">
            <a:avLst/>
          </a:prstGeom>
          <a:noFill/>
          <a:ln>
            <a:noFill/>
          </a:ln>
        </p:spPr>
      </p:pic>
    </p:spTree>
    <p:extLst>
      <p:ext uri="{BB962C8B-B14F-4D97-AF65-F5344CB8AC3E}">
        <p14:creationId xmlns:p14="http://schemas.microsoft.com/office/powerpoint/2010/main" val="3800352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Título"/>
          <p:cNvSpPr>
            <a:spLocks noGrp="1"/>
          </p:cNvSpPr>
          <p:nvPr>
            <p:ph type="ctrTitle"/>
          </p:nvPr>
        </p:nvSpPr>
        <p:spPr bwMode="auto">
          <a:xfrm>
            <a:off x="887098" y="396422"/>
            <a:ext cx="7285302" cy="9009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p>
            <a:pPr algn="ctr"/>
            <a:r>
              <a:rPr lang="es-ES" sz="2083" dirty="0"/>
              <a:t>Nivel Territorial CIC</a:t>
            </a:r>
            <a:br>
              <a:rPr lang="es-ES" sz="2083" dirty="0"/>
            </a:br>
            <a:r>
              <a:rPr lang="es-ES" sz="2083" dirty="0"/>
              <a:t>Calificación Promedio por Criterio </a:t>
            </a:r>
            <a:br>
              <a:rPr lang="es-ES" sz="2083" dirty="0"/>
            </a:br>
            <a:r>
              <a:rPr lang="es-ES" sz="2083" dirty="0"/>
              <a:t>de Control Interno Contable 2015</a:t>
            </a:r>
            <a:endParaRPr lang="es-ES" altLang="es-ES" sz="2083" dirty="0"/>
          </a:p>
        </p:txBody>
      </p:sp>
      <p:graphicFrame>
        <p:nvGraphicFramePr>
          <p:cNvPr id="6" name="Gráfico 5"/>
          <p:cNvGraphicFramePr>
            <a:graphicFrameLocks/>
          </p:cNvGraphicFramePr>
          <p:nvPr/>
        </p:nvGraphicFramePr>
        <p:xfrm>
          <a:off x="1332756" y="1297327"/>
          <a:ext cx="6960773" cy="3847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50472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35896" y="1397010"/>
            <a:ext cx="5616624" cy="3908762"/>
          </a:xfrm>
          <a:prstGeom prst="rect">
            <a:avLst/>
          </a:prstGeom>
        </p:spPr>
        <p:txBody>
          <a:bodyPr wrap="square">
            <a:spAutoFit/>
          </a:bodyPr>
          <a:lstStyle/>
          <a:p>
            <a:pPr algn="ctr"/>
            <a:endParaRPr lang="es-CO" sz="4800" b="1" dirty="0">
              <a:latin typeface="+mn-lt"/>
            </a:endParaRPr>
          </a:p>
          <a:p>
            <a:pPr algn="ctr"/>
            <a:r>
              <a:rPr lang="es-CO" sz="4800" b="1" dirty="0">
                <a:latin typeface="+mn-lt"/>
              </a:rPr>
              <a:t>  Una Realidad</a:t>
            </a:r>
            <a:endParaRPr lang="es-CO" sz="5400" b="1" dirty="0">
              <a:latin typeface="+mn-lt"/>
            </a:endParaRPr>
          </a:p>
          <a:p>
            <a:pPr algn="ctr"/>
            <a:endParaRPr lang="es-CO" sz="2400" b="1" dirty="0">
              <a:latin typeface="+mn-lt"/>
            </a:endParaRPr>
          </a:p>
          <a:p>
            <a:pPr algn="ctr"/>
            <a:r>
              <a:rPr lang="es-CO" sz="2400" b="1" dirty="0">
                <a:latin typeface="+mn-lt"/>
              </a:rPr>
              <a:t>       Estrategia de Convergencia a </a:t>
            </a:r>
          </a:p>
          <a:p>
            <a:pPr algn="ctr"/>
            <a:r>
              <a:rPr lang="es-CO" sz="2400" b="1" dirty="0">
                <a:latin typeface="+mn-lt"/>
              </a:rPr>
              <a:t>        Normas Internacionales de</a:t>
            </a:r>
            <a:endParaRPr lang="es-CO" sz="3600" b="1" dirty="0">
              <a:latin typeface="+mn-lt"/>
            </a:endParaRPr>
          </a:p>
          <a:p>
            <a:pPr algn="ctr"/>
            <a:r>
              <a:rPr lang="es-CO" sz="3600" b="1" dirty="0">
                <a:latin typeface="+mn-lt"/>
              </a:rPr>
              <a:t>     Contabilidad del Sector        	Público - NICSP y NIIF</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00286" y="697261"/>
            <a:ext cx="2195737"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n 15"/>
          <p:cNvPicPr>
            <a:picLocks noChangeAspect="1"/>
          </p:cNvPicPr>
          <p:nvPr/>
        </p:nvPicPr>
        <p:blipFill>
          <a:blip r:embed="rId3"/>
          <a:stretch>
            <a:fillRect/>
          </a:stretch>
        </p:blipFill>
        <p:spPr>
          <a:xfrm>
            <a:off x="1043609" y="121196"/>
            <a:ext cx="7228976" cy="2016223"/>
          </a:xfrm>
          <a:prstGeom prst="rect">
            <a:avLst/>
          </a:prstGeom>
        </p:spPr>
      </p:pic>
      <p:pic>
        <p:nvPicPr>
          <p:cNvPr id="7" name="6 Imagen"/>
          <p:cNvPicPr/>
          <p:nvPr/>
        </p:nvPicPr>
        <p:blipFill>
          <a:blip r:embed="rId4">
            <a:extLst>
              <a:ext uri="{28A0092B-C50C-407E-A947-70E740481C1C}">
                <a14:useLocalDpi xmlns:a14="http://schemas.microsoft.com/office/drawing/2010/main"/>
              </a:ext>
            </a:extLst>
          </a:blip>
          <a:stretch>
            <a:fillRect/>
          </a:stretch>
        </p:blipFill>
        <p:spPr>
          <a:xfrm>
            <a:off x="107504" y="1845874"/>
            <a:ext cx="3240360" cy="3819937"/>
          </a:xfrm>
          <a:prstGeom prst="rect">
            <a:avLst/>
          </a:prstGeom>
        </p:spPr>
      </p:pic>
    </p:spTree>
    <p:extLst>
      <p:ext uri="{BB962C8B-B14F-4D97-AF65-F5344CB8AC3E}">
        <p14:creationId xmlns:p14="http://schemas.microsoft.com/office/powerpoint/2010/main" val="677596323"/>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624733" y="2077654"/>
            <a:ext cx="2549860" cy="1695016"/>
          </a:xfrm>
          <a:prstGeom prst="rect">
            <a:avLst/>
          </a:prstGeom>
        </p:spPr>
        <p:txBody>
          <a:bodyPr wrap="square">
            <a:spAutoFit/>
          </a:bodyPr>
          <a:lstStyle/>
          <a:p>
            <a:pPr algn="ctr"/>
            <a:r>
              <a:rPr lang="es-CO" sz="2083" b="1" dirty="0">
                <a:solidFill>
                  <a:srgbClr val="000000"/>
                </a:solidFill>
                <a:latin typeface="Calibri" panose="020F0502020204030204" pitchFamily="34" charset="0"/>
              </a:rPr>
              <a:t>Número de Entidades Omisas por Departamento del Nivel Territorial a </a:t>
            </a:r>
          </a:p>
          <a:p>
            <a:pPr algn="ctr"/>
            <a:r>
              <a:rPr lang="es-CO" sz="2083" b="1" dirty="0">
                <a:solidFill>
                  <a:srgbClr val="000000"/>
                </a:solidFill>
                <a:latin typeface="Calibri" panose="020F0502020204030204" pitchFamily="34" charset="0"/>
              </a:rPr>
              <a:t>31/ 12 / 2015</a:t>
            </a:r>
            <a:r>
              <a:rPr lang="es-CO" sz="2083" dirty="0"/>
              <a:t> </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l="2196" t="91443" r="35923" b="1182"/>
          <a:stretch/>
        </p:blipFill>
        <p:spPr>
          <a:xfrm>
            <a:off x="5464686" y="4117640"/>
            <a:ext cx="2869953" cy="529766"/>
          </a:xfrm>
          <a:prstGeom prst="rect">
            <a:avLst/>
          </a:prstGeom>
        </p:spPr>
      </p:pic>
      <p:pic>
        <p:nvPicPr>
          <p:cNvPr id="7" name="Imagen 6"/>
          <p:cNvPicPr>
            <a:picLocks noChangeAspect="1"/>
          </p:cNvPicPr>
          <p:nvPr/>
        </p:nvPicPr>
        <p:blipFill rotWithShape="1">
          <a:blip r:embed="rId3" cstate="email">
            <a:extLst>
              <a:ext uri="{28A0092B-C50C-407E-A947-70E740481C1C}">
                <a14:useLocalDpi xmlns:a14="http://schemas.microsoft.com/office/drawing/2010/main"/>
              </a:ext>
            </a:extLst>
          </a:blip>
          <a:srcRect b="10709"/>
          <a:stretch/>
        </p:blipFill>
        <p:spPr>
          <a:xfrm>
            <a:off x="762000" y="0"/>
            <a:ext cx="4671677" cy="5137753"/>
          </a:xfrm>
          <a:prstGeom prst="rect">
            <a:avLst/>
          </a:prstGeom>
        </p:spPr>
      </p:pic>
    </p:spTree>
    <p:extLst>
      <p:ext uri="{BB962C8B-B14F-4D97-AF65-F5344CB8AC3E}">
        <p14:creationId xmlns:p14="http://schemas.microsoft.com/office/powerpoint/2010/main" val="39155536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61</a:t>
            </a:fld>
            <a:endParaRPr lang="es-ES_tradnl" dirty="0"/>
          </a:p>
        </p:txBody>
      </p:sp>
      <p:sp>
        <p:nvSpPr>
          <p:cNvPr id="5" name="8 Título"/>
          <p:cNvSpPr txBox="1">
            <a:spLocks/>
          </p:cNvSpPr>
          <p:nvPr/>
        </p:nvSpPr>
        <p:spPr bwMode="auto">
          <a:xfrm>
            <a:off x="887677" y="-22820"/>
            <a:ext cx="7285302" cy="750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3000" kern="0" dirty="0"/>
              <a:t>ANTECEDENTES</a:t>
            </a:r>
          </a:p>
        </p:txBody>
      </p:sp>
      <p:sp>
        <p:nvSpPr>
          <p:cNvPr id="6" name="10 CuadroTexto"/>
          <p:cNvSpPr txBox="1"/>
          <p:nvPr/>
        </p:nvSpPr>
        <p:spPr>
          <a:xfrm>
            <a:off x="851587" y="758541"/>
            <a:ext cx="7500833" cy="5600508"/>
          </a:xfrm>
          <a:prstGeom prst="rect">
            <a:avLst/>
          </a:prstGeom>
          <a:noFill/>
        </p:spPr>
        <p:txBody>
          <a:bodyPr wrap="square" rtlCol="0">
            <a:spAutoFit/>
          </a:bodyPr>
          <a:lstStyle/>
          <a:p>
            <a:pPr marL="285739" indent="-285739">
              <a:buFont typeface="Wingdings" pitchFamily="2" charset="2"/>
              <a:buChar char="Ø"/>
            </a:pPr>
            <a:r>
              <a:rPr lang="es-CO" sz="2500" b="1" dirty="0"/>
              <a:t>Cambios en la Regulación Contable</a:t>
            </a:r>
          </a:p>
          <a:p>
            <a:pPr marL="285739" indent="-285739">
              <a:buFont typeface="Wingdings" pitchFamily="2" charset="2"/>
              <a:buChar char="Ø"/>
            </a:pPr>
            <a:endParaRPr lang="es-CO" sz="2500" b="1" dirty="0"/>
          </a:p>
          <a:p>
            <a:pPr marL="1428693" lvl="3" indent="-285739">
              <a:buFont typeface="Wingdings" pitchFamily="2" charset="2"/>
              <a:buChar char="ü"/>
            </a:pPr>
            <a:r>
              <a:rPr lang="es-CO" sz="2500" b="1" dirty="0"/>
              <a:t>Nuevos Marcos Normativos</a:t>
            </a:r>
          </a:p>
          <a:p>
            <a:pPr marL="1428693" lvl="3" indent="-285739">
              <a:buFont typeface="Wingdings" pitchFamily="2" charset="2"/>
              <a:buChar char="ü"/>
            </a:pPr>
            <a:r>
              <a:rPr lang="es-CO" sz="2500" b="1" dirty="0"/>
              <a:t>Revisión del Proceso Contable</a:t>
            </a:r>
          </a:p>
          <a:p>
            <a:pPr marL="1428693" lvl="3" indent="-285739">
              <a:buFont typeface="Wingdings" pitchFamily="2" charset="2"/>
              <a:buChar char="Ø"/>
            </a:pPr>
            <a:endParaRPr lang="es-CO" sz="2500" b="1" dirty="0"/>
          </a:p>
          <a:p>
            <a:pPr marL="285739" indent="-285739">
              <a:buFont typeface="Wingdings" pitchFamily="2" charset="2"/>
              <a:buChar char="Ø"/>
            </a:pPr>
            <a:r>
              <a:rPr lang="es-CO" sz="2500" b="1" dirty="0"/>
              <a:t> Actualización del Manual Técnico del MECI 2014</a:t>
            </a:r>
          </a:p>
          <a:p>
            <a:pPr marL="285739" indent="-285739">
              <a:buFont typeface="Wingdings" pitchFamily="2" charset="2"/>
              <a:buChar char="Ø"/>
            </a:pPr>
            <a:endParaRPr lang="es-CO" sz="2500" b="1" dirty="0"/>
          </a:p>
          <a:p>
            <a:pPr marL="285739" indent="-285739" algn="just">
              <a:spcAft>
                <a:spcPct val="25000"/>
              </a:spcAft>
              <a:buFont typeface="Wingdings" panose="05000000000000000000" pitchFamily="2" charset="2"/>
              <a:buChar char="Ø"/>
            </a:pPr>
            <a:r>
              <a:rPr lang="es-CO" sz="2500" b="1" dirty="0"/>
              <a:t>Rendición de Cuentas. </a:t>
            </a:r>
            <a:r>
              <a:rPr lang="en-GB" altLang="es-CO" sz="2500" b="1" dirty="0" err="1"/>
              <a:t>Contabilidad</a:t>
            </a:r>
            <a:r>
              <a:rPr lang="en-GB" altLang="es-CO" sz="2500" b="1" dirty="0"/>
              <a:t> para el </a:t>
            </a:r>
            <a:r>
              <a:rPr lang="en-GB" altLang="es-CO" sz="2500" b="1" u="sng" dirty="0" err="1"/>
              <a:t>Buen</a:t>
            </a:r>
            <a:r>
              <a:rPr lang="en-GB" altLang="es-CO" sz="2500" b="1" u="sng" dirty="0"/>
              <a:t> </a:t>
            </a:r>
            <a:r>
              <a:rPr lang="en-GB" altLang="es-CO" sz="2500" b="1" u="sng" dirty="0" err="1"/>
              <a:t>Gobierno</a:t>
            </a:r>
            <a:r>
              <a:rPr lang="en-GB" altLang="es-CO" sz="2500" b="1" dirty="0"/>
              <a:t> de las </a:t>
            </a:r>
            <a:r>
              <a:rPr lang="en-GB" altLang="es-CO" sz="2500" b="1" dirty="0" err="1"/>
              <a:t>organizaciones</a:t>
            </a:r>
            <a:r>
              <a:rPr lang="en-GB" altLang="es-CO" sz="2500" b="1" dirty="0"/>
              <a:t>. </a:t>
            </a:r>
            <a:r>
              <a:rPr lang="en-GB" altLang="es-CO" sz="2500" b="1" dirty="0" err="1"/>
              <a:t>Adecuación</a:t>
            </a:r>
            <a:r>
              <a:rPr lang="en-GB" altLang="es-CO" sz="2500" b="1" dirty="0"/>
              <a:t> de la </a:t>
            </a:r>
            <a:r>
              <a:rPr lang="en-GB" altLang="es-CO" sz="2500" b="1" dirty="0" err="1"/>
              <a:t>Contabilidad</a:t>
            </a:r>
            <a:r>
              <a:rPr lang="en-GB" altLang="es-CO" sz="2500" b="1" dirty="0"/>
              <a:t> </a:t>
            </a:r>
            <a:r>
              <a:rPr lang="en-GB" altLang="es-CO" sz="2500" b="1" dirty="0" err="1"/>
              <a:t>Pública</a:t>
            </a:r>
            <a:r>
              <a:rPr lang="en-GB" altLang="es-CO" sz="2500" b="1" dirty="0"/>
              <a:t> a un </a:t>
            </a:r>
            <a:r>
              <a:rPr lang="en-GB" altLang="es-CO" sz="2500" b="1" u="sng" dirty="0" err="1"/>
              <a:t>nuevo</a:t>
            </a:r>
            <a:r>
              <a:rPr lang="en-GB" altLang="es-CO" sz="2500" b="1" u="sng" dirty="0"/>
              <a:t> </a:t>
            </a:r>
            <a:r>
              <a:rPr lang="en-GB" altLang="es-CO" sz="2500" b="1" u="sng" dirty="0" err="1"/>
              <a:t>concepto</a:t>
            </a:r>
            <a:r>
              <a:rPr lang="en-GB" altLang="es-CO" sz="2500" b="1" u="sng" dirty="0"/>
              <a:t> de </a:t>
            </a:r>
            <a:r>
              <a:rPr lang="en-GB" altLang="es-CO" sz="2500" b="1" u="sng" dirty="0" err="1"/>
              <a:t>Rendición</a:t>
            </a:r>
            <a:r>
              <a:rPr lang="en-GB" altLang="es-CO" sz="2500" b="1" u="sng" dirty="0"/>
              <a:t> de </a:t>
            </a:r>
            <a:r>
              <a:rPr lang="en-GB" altLang="es-CO" sz="2500" b="1" u="sng" dirty="0" err="1"/>
              <a:t>Cuentas</a:t>
            </a:r>
            <a:r>
              <a:rPr lang="en-GB" altLang="es-CO" sz="2500" b="1" u="sng" dirty="0"/>
              <a:t> </a:t>
            </a:r>
            <a:r>
              <a:rPr lang="en-GB" altLang="es-CO" sz="2500" b="1" dirty="0"/>
              <a:t>(“Accountability”)</a:t>
            </a:r>
          </a:p>
          <a:p>
            <a:pPr marL="285739" indent="-285739">
              <a:buFont typeface="Wingdings" pitchFamily="2" charset="2"/>
              <a:buChar char="Ø"/>
            </a:pPr>
            <a:endParaRPr lang="es-CO" sz="1917" b="1" dirty="0"/>
          </a:p>
          <a:p>
            <a:pPr lvl="3"/>
            <a:endParaRPr lang="es-CO" sz="1917" dirty="0"/>
          </a:p>
          <a:p>
            <a:pPr marL="285739" indent="-285739">
              <a:buFont typeface="Wingdings" pitchFamily="2" charset="2"/>
              <a:buChar char="Ø"/>
            </a:pPr>
            <a:endParaRPr lang="es-CO" sz="1917" dirty="0"/>
          </a:p>
          <a:p>
            <a:pPr marL="285739" indent="-285739">
              <a:buFont typeface="Wingdings" pitchFamily="2" charset="2"/>
              <a:buChar char="Ø"/>
            </a:pPr>
            <a:endParaRPr lang="es-CO" sz="1917" dirty="0"/>
          </a:p>
        </p:txBody>
      </p:sp>
    </p:spTree>
    <p:extLst>
      <p:ext uri="{BB962C8B-B14F-4D97-AF65-F5344CB8AC3E}">
        <p14:creationId xmlns:p14="http://schemas.microsoft.com/office/powerpoint/2010/main" val="180282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62</a:t>
            </a:fld>
            <a:endParaRPr lang="es-ES_tradnl" dirty="0"/>
          </a:p>
        </p:txBody>
      </p:sp>
      <p:grpSp>
        <p:nvGrpSpPr>
          <p:cNvPr id="5" name="Grupo 4"/>
          <p:cNvGrpSpPr/>
          <p:nvPr/>
        </p:nvGrpSpPr>
        <p:grpSpPr>
          <a:xfrm>
            <a:off x="1069962" y="882547"/>
            <a:ext cx="7139792" cy="932923"/>
            <a:chOff x="598420" y="3567517"/>
            <a:chExt cx="8368499" cy="1703457"/>
          </a:xfrm>
        </p:grpSpPr>
        <p:grpSp>
          <p:nvGrpSpPr>
            <p:cNvPr id="6" name="Grupo 5"/>
            <p:cNvGrpSpPr/>
            <p:nvPr/>
          </p:nvGrpSpPr>
          <p:grpSpPr>
            <a:xfrm>
              <a:off x="848759" y="3567517"/>
              <a:ext cx="8118160" cy="1703457"/>
              <a:chOff x="848759" y="3567517"/>
              <a:chExt cx="8118160" cy="1703457"/>
            </a:xfrm>
          </p:grpSpPr>
          <p:sp>
            <p:nvSpPr>
              <p:cNvPr id="8" name="Forma libre 7"/>
              <p:cNvSpPr/>
              <p:nvPr/>
            </p:nvSpPr>
            <p:spPr>
              <a:xfrm>
                <a:off x="1934754" y="3567517"/>
                <a:ext cx="7032165" cy="1703457"/>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algn="just" defTabSz="666723">
                  <a:lnSpc>
                    <a:spcPct val="90000"/>
                  </a:lnSpc>
                  <a:spcAft>
                    <a:spcPct val="35000"/>
                  </a:spcAft>
                </a:pPr>
                <a:r>
                  <a:rPr lang="es-CO" altLang="es-CO" sz="1667" b="1" dirty="0">
                    <a:solidFill>
                      <a:schemeClr val="tx1"/>
                    </a:solidFill>
                  </a:rPr>
                  <a:t>Resolución 357 /2008.</a:t>
                </a:r>
                <a:r>
                  <a:rPr lang="es-CO" sz="1667" b="1" dirty="0"/>
                  <a:t> </a:t>
                </a:r>
                <a:r>
                  <a:rPr lang="es-CO" sz="1667" b="1" dirty="0">
                    <a:solidFill>
                      <a:schemeClr val="tx1"/>
                    </a:solidFill>
                  </a:rPr>
                  <a:t>Por la cual se adopta el procedimiento de control interno contable y de reporte del informe anual de evaluación a la Contaduría General de la Nación.</a:t>
                </a:r>
                <a:r>
                  <a:rPr lang="es-CO" altLang="es-CO" sz="1667" b="1" dirty="0">
                    <a:solidFill>
                      <a:schemeClr val="tx1"/>
                    </a:solidFill>
                  </a:rPr>
                  <a:t> </a:t>
                </a:r>
                <a:endParaRPr lang="es-CO" sz="1667" b="1" dirty="0">
                  <a:solidFill>
                    <a:schemeClr val="tx1"/>
                  </a:solidFill>
                </a:endParaRPr>
              </a:p>
            </p:txBody>
          </p:sp>
          <p:sp>
            <p:nvSpPr>
              <p:cNvPr id="9" name="Elipse 8"/>
              <p:cNvSpPr/>
              <p:nvPr/>
            </p:nvSpPr>
            <p:spPr>
              <a:xfrm>
                <a:off x="848759" y="3972945"/>
                <a:ext cx="1226663" cy="859756"/>
              </a:xfrm>
              <a:prstGeom prst="ellipse">
                <a:avLst/>
              </a:prstGeom>
              <a:ln>
                <a:solidFill>
                  <a:schemeClr val="accent2">
                    <a:lumMod val="75000"/>
                  </a:schemeClr>
                </a:solidFill>
              </a:ln>
            </p:spPr>
            <p:style>
              <a:lnRef idx="2">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7" name="Rectángulo 6"/>
            <p:cNvSpPr/>
            <p:nvPr/>
          </p:nvSpPr>
          <p:spPr>
            <a:xfrm>
              <a:off x="598420" y="3980777"/>
              <a:ext cx="1801327" cy="824121"/>
            </a:xfrm>
            <a:prstGeom prst="rect">
              <a:avLst/>
            </a:prstGeom>
          </p:spPr>
          <p:txBody>
            <a:bodyPr wrap="square">
              <a:spAutoFit/>
            </a:bodyPr>
            <a:lstStyle/>
            <a:p>
              <a:pPr lvl="0" algn="ctr"/>
              <a:r>
                <a:rPr lang="es-CO" altLang="es-CO" sz="2333" b="1" dirty="0">
                  <a:latin typeface="+mn-lt"/>
                </a:rPr>
                <a:t>2008</a:t>
              </a:r>
              <a:endParaRPr lang="es-CO" sz="2333" dirty="0">
                <a:latin typeface="+mn-lt"/>
              </a:endParaRPr>
            </a:p>
          </p:txBody>
        </p:sp>
      </p:grpSp>
      <p:sp>
        <p:nvSpPr>
          <p:cNvPr id="10" name="Forma libre 9"/>
          <p:cNvSpPr/>
          <p:nvPr/>
        </p:nvSpPr>
        <p:spPr>
          <a:xfrm>
            <a:off x="1811693" y="112133"/>
            <a:ext cx="6386480" cy="681368"/>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lvl="0" algn="ctr"/>
            <a:r>
              <a:rPr lang="es-CO" altLang="es-CO" sz="1500" b="1" dirty="0">
                <a:solidFill>
                  <a:schemeClr val="tx1"/>
                </a:solidFill>
              </a:rPr>
              <a:t>   </a:t>
            </a:r>
            <a:r>
              <a:rPr lang="es-CO" altLang="es-CO" sz="1667" b="1" dirty="0">
                <a:solidFill>
                  <a:schemeClr val="tx1"/>
                </a:solidFill>
              </a:rPr>
              <a:t>Resoluciones: 354 /2007     Adopta el RCP.                           355 /2007: Adopta el PGCP.   356 / 2007 Adopta el Manual de Procedimientos</a:t>
            </a:r>
          </a:p>
        </p:txBody>
      </p:sp>
      <p:sp>
        <p:nvSpPr>
          <p:cNvPr id="11" name="Forma libre 10"/>
          <p:cNvSpPr/>
          <p:nvPr/>
        </p:nvSpPr>
        <p:spPr>
          <a:xfrm>
            <a:off x="2171734" y="1863877"/>
            <a:ext cx="6026439" cy="376357"/>
          </a:xfrm>
          <a:custGeom>
            <a:avLst/>
            <a:gdLst>
              <a:gd name="connsiteX0" fmla="*/ 0 w 6000071"/>
              <a:gd name="connsiteY0" fmla="*/ 0 h 459684"/>
              <a:gd name="connsiteX1" fmla="*/ 6000071 w 6000071"/>
              <a:gd name="connsiteY1" fmla="*/ 0 h 459684"/>
              <a:gd name="connsiteX2" fmla="*/ 6000071 w 6000071"/>
              <a:gd name="connsiteY2" fmla="*/ 459684 h 459684"/>
              <a:gd name="connsiteX3" fmla="*/ 0 w 6000071"/>
              <a:gd name="connsiteY3" fmla="*/ 459684 h 459684"/>
              <a:gd name="connsiteX4" fmla="*/ 0 w 6000071"/>
              <a:gd name="connsiteY4" fmla="*/ 0 h 459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071" h="459684">
                <a:moveTo>
                  <a:pt x="0" y="0"/>
                </a:moveTo>
                <a:lnTo>
                  <a:pt x="6000071" y="0"/>
                </a:lnTo>
                <a:lnTo>
                  <a:pt x="6000071" y="459684"/>
                </a:lnTo>
                <a:lnTo>
                  <a:pt x="0" y="459684"/>
                </a:lnTo>
                <a:lnTo>
                  <a:pt x="0" y="0"/>
                </a:lnTo>
                <a:close/>
              </a:path>
            </a:pathLst>
          </a:custGeom>
          <a:solidFill>
            <a:srgbClr val="FFC000"/>
          </a:solidFill>
          <a:ln>
            <a:solidFill>
              <a:schemeClr val="tx1"/>
            </a:solidFill>
          </a:ln>
        </p:spPr>
        <p:style>
          <a:lnRef idx="2">
            <a:schemeClr val="lt1">
              <a:hueOff val="0"/>
              <a:satOff val="0"/>
              <a:lumOff val="0"/>
              <a:alphaOff val="0"/>
            </a:schemeClr>
          </a:lnRef>
          <a:fillRef idx="1">
            <a:schemeClr val="accent2">
              <a:hueOff val="3745215"/>
              <a:satOff val="-4671"/>
              <a:lumOff val="1098"/>
              <a:alphaOff val="0"/>
            </a:schemeClr>
          </a:fillRef>
          <a:effectRef idx="0">
            <a:schemeClr val="accent2">
              <a:hueOff val="3745215"/>
              <a:satOff val="-4671"/>
              <a:lumOff val="1098"/>
              <a:alphaOff val="0"/>
            </a:schemeClr>
          </a:effectRef>
          <a:fontRef idx="minor">
            <a:schemeClr val="lt1"/>
          </a:fontRef>
        </p:style>
        <p:txBody>
          <a:bodyPr spcFirstLastPara="0" vert="horz" wrap="square" lIns="304063" tIns="38100" rIns="38100" bIns="38100" numCol="1" spcCol="1270" anchor="ctr" anchorCtr="0">
            <a:noAutofit/>
          </a:bodyPr>
          <a:lstStyle/>
          <a:p>
            <a:pPr lvl="0" algn="just"/>
            <a:r>
              <a:rPr lang="es-US" sz="1500" b="1" dirty="0">
                <a:solidFill>
                  <a:schemeClr val="tx1"/>
                </a:solidFill>
                <a:ea typeface="Verdana" panose="020B0604030504040204" pitchFamily="34" charset="0"/>
                <a:cs typeface="Verdana" panose="020B0604030504040204" pitchFamily="34" charset="0"/>
              </a:rPr>
              <a:t> </a:t>
            </a:r>
            <a:r>
              <a:rPr lang="es-US" sz="1583" b="1" dirty="0">
                <a:solidFill>
                  <a:schemeClr val="tx1"/>
                </a:solidFill>
                <a:ea typeface="Verdana" panose="020B0604030504040204" pitchFamily="34" charset="0"/>
                <a:cs typeface="Verdana" panose="020B0604030504040204" pitchFamily="34" charset="0"/>
              </a:rPr>
              <a:t>Expedición Ley 1314. Convergencia hacia Normas  Internacionales</a:t>
            </a:r>
            <a:r>
              <a:rPr lang="es-CO" sz="1583" b="1" dirty="0">
                <a:solidFill>
                  <a:schemeClr val="tx1"/>
                </a:solidFill>
                <a:ea typeface="Verdana" pitchFamily="34" charset="0"/>
                <a:cs typeface="Verdana" pitchFamily="34" charset="0"/>
              </a:rPr>
              <a:t>.</a:t>
            </a:r>
          </a:p>
        </p:txBody>
      </p:sp>
      <p:sp>
        <p:nvSpPr>
          <p:cNvPr id="12" name="Elipse 11"/>
          <p:cNvSpPr/>
          <p:nvPr/>
        </p:nvSpPr>
        <p:spPr>
          <a:xfrm>
            <a:off x="1151620" y="1875475"/>
            <a:ext cx="1080120" cy="399302"/>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000" b="1" dirty="0"/>
              <a:t>2009</a:t>
            </a:r>
          </a:p>
        </p:txBody>
      </p:sp>
      <p:sp>
        <p:nvSpPr>
          <p:cNvPr id="13" name="Elipse 12"/>
          <p:cNvSpPr/>
          <p:nvPr/>
        </p:nvSpPr>
        <p:spPr>
          <a:xfrm>
            <a:off x="851587" y="135283"/>
            <a:ext cx="1080120" cy="556206"/>
          </a:xfrm>
          <a:prstGeom prst="ellipse">
            <a:avLst/>
          </a:prstGeom>
          <a:ln>
            <a:solidFill>
              <a:schemeClr val="accent2">
                <a:lumMod val="75000"/>
              </a:schemeClr>
            </a:solidFill>
          </a:ln>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2007</a:t>
            </a:r>
          </a:p>
        </p:txBody>
      </p:sp>
      <p:sp>
        <p:nvSpPr>
          <p:cNvPr id="14" name="Forma libre 13"/>
          <p:cNvSpPr/>
          <p:nvPr/>
        </p:nvSpPr>
        <p:spPr>
          <a:xfrm>
            <a:off x="2206132" y="3195623"/>
            <a:ext cx="3123302" cy="900100"/>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1">
              <a:lumMod val="20000"/>
              <a:lumOff val="80000"/>
            </a:schemeClr>
          </a:solidFill>
          <a:ln>
            <a:solidFill>
              <a:schemeClr val="tx2"/>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CO" sz="1333" b="1" dirty="0">
                <a:solidFill>
                  <a:schemeClr val="tx1"/>
                </a:solidFill>
              </a:rPr>
              <a:t>Desarrollo de la Estrategia de Convergencia hacia Normas Internacionales NIIF - NICSP.</a:t>
            </a:r>
          </a:p>
          <a:p>
            <a:pPr algn="ctr" defTabSz="370402">
              <a:lnSpc>
                <a:spcPct val="90000"/>
              </a:lnSpc>
              <a:spcAft>
                <a:spcPct val="35000"/>
              </a:spcAft>
            </a:pPr>
            <a:r>
              <a:rPr lang="es-CO" sz="1333" b="1" dirty="0">
                <a:solidFill>
                  <a:schemeClr val="tx1"/>
                </a:solidFill>
              </a:rPr>
              <a:t>Se definen 3 Modelos de Contabilidad Pública</a:t>
            </a:r>
          </a:p>
        </p:txBody>
      </p:sp>
      <p:sp>
        <p:nvSpPr>
          <p:cNvPr id="15" name="Forma libre 14"/>
          <p:cNvSpPr/>
          <p:nvPr/>
        </p:nvSpPr>
        <p:spPr>
          <a:xfrm>
            <a:off x="5929501" y="2299591"/>
            <a:ext cx="2328679" cy="741001"/>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marL="285739" indent="-285739" algn="ctr" defTabSz="370402">
              <a:lnSpc>
                <a:spcPct val="90000"/>
              </a:lnSpc>
              <a:spcAft>
                <a:spcPct val="35000"/>
              </a:spcAft>
              <a:buAutoNum type="arabicPeriod"/>
            </a:pPr>
            <a:r>
              <a:rPr lang="es-MX" sz="1167" b="1" dirty="0">
                <a:solidFill>
                  <a:schemeClr val="tx1"/>
                </a:solidFill>
              </a:rPr>
              <a:t>Empresas Emisoras de Valores, o que Captan o Administran Ahorro del Público. </a:t>
            </a:r>
          </a:p>
          <a:p>
            <a:pPr algn="ctr" defTabSz="370402">
              <a:lnSpc>
                <a:spcPct val="90000"/>
              </a:lnSpc>
              <a:spcAft>
                <a:spcPct val="35000"/>
              </a:spcAft>
            </a:pPr>
            <a:r>
              <a:rPr lang="es-MX" sz="1167" b="1" dirty="0">
                <a:solidFill>
                  <a:schemeClr val="tx1"/>
                </a:solidFill>
              </a:rPr>
              <a:t>Res 743 de dic 23 de 2013</a:t>
            </a:r>
            <a:r>
              <a:rPr lang="es-MX" sz="1167" dirty="0">
                <a:solidFill>
                  <a:schemeClr val="tx1"/>
                </a:solidFill>
              </a:rPr>
              <a:t>. </a:t>
            </a:r>
            <a:endParaRPr lang="es-CO" sz="1167" dirty="0">
              <a:solidFill>
                <a:schemeClr val="tx1"/>
              </a:solidFill>
            </a:endParaRPr>
          </a:p>
        </p:txBody>
      </p:sp>
      <p:grpSp>
        <p:nvGrpSpPr>
          <p:cNvPr id="19" name="Grupo 18"/>
          <p:cNvGrpSpPr/>
          <p:nvPr/>
        </p:nvGrpSpPr>
        <p:grpSpPr>
          <a:xfrm>
            <a:off x="911594" y="3315631"/>
            <a:ext cx="1837553" cy="2460279"/>
            <a:chOff x="3276598" y="248825"/>
            <a:chExt cx="1982052" cy="2899706"/>
          </a:xfrm>
        </p:grpSpPr>
        <p:sp>
          <p:nvSpPr>
            <p:cNvPr id="20" name="Rectángulo 19"/>
            <p:cNvSpPr/>
            <p:nvPr/>
          </p:nvSpPr>
          <p:spPr>
            <a:xfrm>
              <a:off x="3859125" y="1921766"/>
              <a:ext cx="1399525" cy="122676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3276598" y="248825"/>
              <a:ext cx="1399525" cy="471573"/>
            </a:xfrm>
            <a:prstGeom prst="rect">
              <a:avLst/>
            </a:prstGeom>
          </p:spPr>
          <p:txBody>
            <a:bodyPr wrap="square">
              <a:spAutoFit/>
            </a:bodyPr>
            <a:lstStyle/>
            <a:p>
              <a:pPr algn="ctr"/>
              <a:r>
                <a:rPr lang="es-CO" sz="2000" b="1" dirty="0"/>
                <a:t>2010-2013</a:t>
              </a:r>
            </a:p>
          </p:txBody>
        </p:sp>
      </p:grpSp>
      <p:sp>
        <p:nvSpPr>
          <p:cNvPr id="24" name="CuadroTexto 23"/>
          <p:cNvSpPr txBox="1"/>
          <p:nvPr/>
        </p:nvSpPr>
        <p:spPr>
          <a:xfrm>
            <a:off x="5338577" y="3308829"/>
            <a:ext cx="590923" cy="297454"/>
          </a:xfrm>
          <a:prstGeom prst="rect">
            <a:avLst/>
          </a:prstGeom>
          <a:noFill/>
        </p:spPr>
        <p:txBody>
          <a:bodyPr wrap="square" rtlCol="0">
            <a:spAutoFit/>
          </a:bodyPr>
          <a:lstStyle/>
          <a:p>
            <a:pPr algn="ctr"/>
            <a:r>
              <a:rPr lang="es-CO" sz="1333" b="1" dirty="0">
                <a:solidFill>
                  <a:schemeClr val="accent2">
                    <a:lumMod val="75000"/>
                  </a:schemeClr>
                </a:solidFill>
              </a:rPr>
              <a:t>2016</a:t>
            </a:r>
            <a:endParaRPr lang="es-ES" sz="1333" b="1" dirty="0">
              <a:solidFill>
                <a:schemeClr val="accent2">
                  <a:lumMod val="75000"/>
                </a:schemeClr>
              </a:solidFill>
            </a:endParaRPr>
          </a:p>
        </p:txBody>
      </p:sp>
      <p:sp>
        <p:nvSpPr>
          <p:cNvPr id="25" name="Rectángulo 24"/>
          <p:cNvSpPr/>
          <p:nvPr/>
        </p:nvSpPr>
        <p:spPr bwMode="auto">
          <a:xfrm rot="156754">
            <a:off x="5557307" y="4002454"/>
            <a:ext cx="2813102" cy="730598"/>
          </a:xfrm>
          <a:prstGeom prst="rect">
            <a:avLst/>
          </a:prstGeom>
          <a:solidFill>
            <a:srgbClr val="FFFFFF"/>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6" name="Forma libre 25"/>
          <p:cNvSpPr/>
          <p:nvPr/>
        </p:nvSpPr>
        <p:spPr>
          <a:xfrm>
            <a:off x="5352087" y="3427063"/>
            <a:ext cx="432931" cy="388973"/>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7" rIns="503663" bIns="-3247" numCol="1" spcCol="1270" anchor="ctr" anchorCtr="0">
            <a:noAutofit/>
          </a:bodyPr>
          <a:lstStyle/>
          <a:p>
            <a:pPr algn="ctr" defTabSz="185201">
              <a:lnSpc>
                <a:spcPct val="90000"/>
              </a:lnSpc>
              <a:spcAft>
                <a:spcPct val="35000"/>
              </a:spcAft>
            </a:pPr>
            <a:endParaRPr lang="es-CO" sz="417"/>
          </a:p>
        </p:txBody>
      </p:sp>
      <p:sp>
        <p:nvSpPr>
          <p:cNvPr id="27" name="Forma libre 26"/>
          <p:cNvSpPr/>
          <p:nvPr/>
        </p:nvSpPr>
        <p:spPr>
          <a:xfrm rot="8423651">
            <a:off x="5208082" y="2883574"/>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
        <p:nvSpPr>
          <p:cNvPr id="28" name="CuadroTexto 27"/>
          <p:cNvSpPr txBox="1"/>
          <p:nvPr/>
        </p:nvSpPr>
        <p:spPr>
          <a:xfrm>
            <a:off x="5329434" y="2535549"/>
            <a:ext cx="590923" cy="297454"/>
          </a:xfrm>
          <a:prstGeom prst="rect">
            <a:avLst/>
          </a:prstGeom>
          <a:noFill/>
        </p:spPr>
        <p:txBody>
          <a:bodyPr wrap="square" rtlCol="0">
            <a:spAutoFit/>
          </a:bodyPr>
          <a:lstStyle/>
          <a:p>
            <a:pPr algn="ctr"/>
            <a:r>
              <a:rPr lang="es-CO" sz="1333" b="1" dirty="0">
                <a:solidFill>
                  <a:schemeClr val="accent2">
                    <a:lumMod val="75000"/>
                  </a:schemeClr>
                </a:solidFill>
              </a:rPr>
              <a:t>2015</a:t>
            </a:r>
            <a:endParaRPr lang="es-ES" sz="1333" b="1" dirty="0">
              <a:solidFill>
                <a:schemeClr val="accent2">
                  <a:lumMod val="75000"/>
                </a:schemeClr>
              </a:solidFill>
            </a:endParaRPr>
          </a:p>
        </p:txBody>
      </p:sp>
      <p:sp>
        <p:nvSpPr>
          <p:cNvPr id="29" name="CuadroTexto 28"/>
          <p:cNvSpPr txBox="1"/>
          <p:nvPr/>
        </p:nvSpPr>
        <p:spPr>
          <a:xfrm>
            <a:off x="5112060" y="4319369"/>
            <a:ext cx="590923" cy="297454"/>
          </a:xfrm>
          <a:prstGeom prst="rect">
            <a:avLst/>
          </a:prstGeom>
          <a:noFill/>
        </p:spPr>
        <p:txBody>
          <a:bodyPr wrap="square" rtlCol="0">
            <a:spAutoFit/>
          </a:bodyPr>
          <a:lstStyle/>
          <a:p>
            <a:pPr algn="ctr"/>
            <a:r>
              <a:rPr lang="es-CO" sz="1333" b="1" dirty="0">
                <a:solidFill>
                  <a:schemeClr val="accent6">
                    <a:lumMod val="75000"/>
                  </a:schemeClr>
                </a:solidFill>
              </a:rPr>
              <a:t>2017</a:t>
            </a:r>
            <a:endParaRPr lang="es-ES" sz="1333" b="1" dirty="0">
              <a:solidFill>
                <a:schemeClr val="accent6">
                  <a:lumMod val="75000"/>
                </a:schemeClr>
              </a:solidFill>
            </a:endParaRPr>
          </a:p>
        </p:txBody>
      </p:sp>
      <p:sp>
        <p:nvSpPr>
          <p:cNvPr id="30" name="Forma libre 29"/>
          <p:cNvSpPr/>
          <p:nvPr/>
        </p:nvSpPr>
        <p:spPr>
          <a:xfrm>
            <a:off x="5869494" y="3106705"/>
            <a:ext cx="2384803" cy="9679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000" b="1" dirty="0">
                <a:solidFill>
                  <a:schemeClr val="tx1"/>
                </a:solidFill>
              </a:rPr>
              <a:t>2</a:t>
            </a:r>
            <a:r>
              <a:rPr lang="es-MX" sz="1167" b="1" dirty="0">
                <a:solidFill>
                  <a:schemeClr val="tx1"/>
                </a:solidFill>
              </a:rPr>
              <a:t>. Empresas no Emisoras de Valores, o que no Captan o Administran Ahorro del Público. </a:t>
            </a:r>
          </a:p>
          <a:p>
            <a:pPr algn="ctr" defTabSz="370402">
              <a:lnSpc>
                <a:spcPct val="90000"/>
              </a:lnSpc>
              <a:spcAft>
                <a:spcPct val="35000"/>
              </a:spcAft>
            </a:pPr>
            <a:r>
              <a:rPr lang="es-MX" sz="1167" b="1" dirty="0">
                <a:solidFill>
                  <a:schemeClr val="tx1"/>
                </a:solidFill>
              </a:rPr>
              <a:t>Res 414 de sept 8 de 2014.  </a:t>
            </a:r>
            <a:endParaRPr lang="es-CO" sz="1167" b="1" dirty="0">
              <a:solidFill>
                <a:schemeClr val="tx1"/>
              </a:solidFill>
            </a:endParaRPr>
          </a:p>
        </p:txBody>
      </p:sp>
      <p:sp>
        <p:nvSpPr>
          <p:cNvPr id="31" name="Forma libre 30"/>
          <p:cNvSpPr/>
          <p:nvPr/>
        </p:nvSpPr>
        <p:spPr>
          <a:xfrm>
            <a:off x="5952154" y="4319369"/>
            <a:ext cx="2323936" cy="494218"/>
          </a:xfrm>
          <a:custGeom>
            <a:avLst/>
            <a:gdLst>
              <a:gd name="connsiteX0" fmla="*/ 0 w 1778402"/>
              <a:gd name="connsiteY0" fmla="*/ 88920 h 889201"/>
              <a:gd name="connsiteX1" fmla="*/ 88920 w 1778402"/>
              <a:gd name="connsiteY1" fmla="*/ 0 h 889201"/>
              <a:gd name="connsiteX2" fmla="*/ 1689482 w 1778402"/>
              <a:gd name="connsiteY2" fmla="*/ 0 h 889201"/>
              <a:gd name="connsiteX3" fmla="*/ 1778402 w 1778402"/>
              <a:gd name="connsiteY3" fmla="*/ 88920 h 889201"/>
              <a:gd name="connsiteX4" fmla="*/ 1778402 w 1778402"/>
              <a:gd name="connsiteY4" fmla="*/ 800281 h 889201"/>
              <a:gd name="connsiteX5" fmla="*/ 1689482 w 1778402"/>
              <a:gd name="connsiteY5" fmla="*/ 889201 h 889201"/>
              <a:gd name="connsiteX6" fmla="*/ 88920 w 1778402"/>
              <a:gd name="connsiteY6" fmla="*/ 889201 h 889201"/>
              <a:gd name="connsiteX7" fmla="*/ 0 w 1778402"/>
              <a:gd name="connsiteY7" fmla="*/ 800281 h 889201"/>
              <a:gd name="connsiteX8" fmla="*/ 0 w 1778402"/>
              <a:gd name="connsiteY8" fmla="*/ 88920 h 88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402" h="889201">
                <a:moveTo>
                  <a:pt x="0" y="88920"/>
                </a:moveTo>
                <a:cubicBezTo>
                  <a:pt x="0" y="39811"/>
                  <a:pt x="39811" y="0"/>
                  <a:pt x="88920" y="0"/>
                </a:cubicBezTo>
                <a:lnTo>
                  <a:pt x="1689482" y="0"/>
                </a:lnTo>
                <a:cubicBezTo>
                  <a:pt x="1738591" y="0"/>
                  <a:pt x="1778402" y="39811"/>
                  <a:pt x="1778402" y="88920"/>
                </a:cubicBezTo>
                <a:lnTo>
                  <a:pt x="1778402" y="800281"/>
                </a:lnTo>
                <a:cubicBezTo>
                  <a:pt x="1778402" y="849390"/>
                  <a:pt x="1738591" y="889201"/>
                  <a:pt x="1689482" y="889201"/>
                </a:cubicBezTo>
                <a:lnTo>
                  <a:pt x="88920" y="889201"/>
                </a:lnTo>
                <a:cubicBezTo>
                  <a:pt x="39811" y="889201"/>
                  <a:pt x="0" y="849390"/>
                  <a:pt x="0" y="800281"/>
                </a:cubicBezTo>
                <a:lnTo>
                  <a:pt x="0" y="88920"/>
                </a:lnTo>
                <a:close/>
              </a:path>
            </a:pathLst>
          </a:custGeom>
          <a:solidFill>
            <a:schemeClr val="accent5">
              <a:lumMod val="60000"/>
              <a:lumOff val="40000"/>
            </a:schemeClr>
          </a:solidFill>
          <a:ln>
            <a:solidFill>
              <a:schemeClr val="tx1"/>
            </a:solidFill>
            <a:round/>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6995" tIns="26995" rIns="26995" bIns="26995" numCol="1" spcCol="1270" anchor="ctr" anchorCtr="0">
            <a:noAutofit/>
          </a:bodyPr>
          <a:lstStyle/>
          <a:p>
            <a:pPr algn="ctr" defTabSz="370402">
              <a:lnSpc>
                <a:spcPct val="90000"/>
              </a:lnSpc>
              <a:spcAft>
                <a:spcPct val="35000"/>
              </a:spcAft>
            </a:pPr>
            <a:r>
              <a:rPr lang="es-MX" sz="1333" b="1" dirty="0">
                <a:solidFill>
                  <a:schemeClr val="tx1"/>
                </a:solidFill>
              </a:rPr>
              <a:t>3. Entidades de Gobierno. </a:t>
            </a:r>
          </a:p>
          <a:p>
            <a:pPr algn="ctr" defTabSz="370402">
              <a:lnSpc>
                <a:spcPct val="90000"/>
              </a:lnSpc>
              <a:spcAft>
                <a:spcPct val="35000"/>
              </a:spcAft>
            </a:pPr>
            <a:r>
              <a:rPr lang="es-MX" sz="1333" b="1" dirty="0">
                <a:solidFill>
                  <a:schemeClr val="tx1"/>
                </a:solidFill>
              </a:rPr>
              <a:t>Res 533 de oct 8 de 2015.  </a:t>
            </a:r>
            <a:endParaRPr lang="es-ES" sz="1333" b="1" dirty="0">
              <a:solidFill>
                <a:schemeClr val="tx1"/>
              </a:solidFill>
            </a:endParaRPr>
          </a:p>
        </p:txBody>
      </p:sp>
      <p:sp>
        <p:nvSpPr>
          <p:cNvPr id="32" name="Forma libre 31"/>
          <p:cNvSpPr/>
          <p:nvPr/>
        </p:nvSpPr>
        <p:spPr>
          <a:xfrm rot="11923534">
            <a:off x="5239395" y="4243539"/>
            <a:ext cx="777936" cy="173878"/>
          </a:xfrm>
          <a:custGeom>
            <a:avLst/>
            <a:gdLst>
              <a:gd name="connsiteX0" fmla="*/ 0 w 1245675"/>
              <a:gd name="connsiteY0" fmla="*/ 27246 h 54492"/>
              <a:gd name="connsiteX1" fmla="*/ 1245675 w 1245675"/>
              <a:gd name="connsiteY1" fmla="*/ 27246 h 54492"/>
            </a:gdLst>
            <a:ahLst/>
            <a:cxnLst>
              <a:cxn ang="0">
                <a:pos x="connsiteX0" y="connsiteY0"/>
              </a:cxn>
              <a:cxn ang="0">
                <a:pos x="connsiteX1" y="connsiteY1"/>
              </a:cxn>
            </a:cxnLst>
            <a:rect l="l" t="t" r="r" b="b"/>
            <a:pathLst>
              <a:path w="1245675" h="54492">
                <a:moveTo>
                  <a:pt x="0" y="27246"/>
                </a:moveTo>
                <a:lnTo>
                  <a:pt x="1245675" y="27246"/>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503663" tIns="-3248" rIns="503663" bIns="-3246" numCol="1" spcCol="1270" anchor="ctr" anchorCtr="0">
            <a:noAutofit/>
          </a:bodyPr>
          <a:lstStyle/>
          <a:p>
            <a:pPr algn="ctr" defTabSz="185201">
              <a:lnSpc>
                <a:spcPct val="90000"/>
              </a:lnSpc>
              <a:spcAft>
                <a:spcPct val="35000"/>
              </a:spcAft>
            </a:pPr>
            <a:endParaRPr lang="es-CO" sz="417"/>
          </a:p>
        </p:txBody>
      </p:sp>
    </p:spTree>
    <p:extLst>
      <p:ext uri="{BB962C8B-B14F-4D97-AF65-F5344CB8AC3E}">
        <p14:creationId xmlns:p14="http://schemas.microsoft.com/office/powerpoint/2010/main" val="23323075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63</a:t>
            </a:fld>
            <a:endParaRPr lang="es-ES_tradnl" dirty="0"/>
          </a:p>
        </p:txBody>
      </p:sp>
      <p:sp>
        <p:nvSpPr>
          <p:cNvPr id="5" name="Forma libre 4"/>
          <p:cNvSpPr/>
          <p:nvPr/>
        </p:nvSpPr>
        <p:spPr>
          <a:xfrm>
            <a:off x="1850048" y="31957"/>
            <a:ext cx="6442365" cy="3780420"/>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38115" indent="-238115">
              <a:buFont typeface="Wingdings" panose="05000000000000000000" pitchFamily="2" charset="2"/>
              <a:buChar char="ü"/>
            </a:pPr>
            <a:r>
              <a:rPr lang="es-CO" altLang="es-CO" sz="1500" b="1" dirty="0">
                <a:solidFill>
                  <a:schemeClr val="tx1"/>
                </a:solidFill>
              </a:rPr>
              <a:t>   </a:t>
            </a:r>
            <a:r>
              <a:rPr lang="es-CO" altLang="es-CO" sz="1917" b="1" dirty="0">
                <a:solidFill>
                  <a:schemeClr val="tx1"/>
                </a:solidFill>
              </a:rPr>
              <a:t>TRABAJOS CONJUNTOS DAFP - CGN. </a:t>
            </a:r>
          </a:p>
          <a:p>
            <a:pPr lvl="0" algn="ctr"/>
            <a:r>
              <a:rPr lang="es-CO" altLang="es-CO" sz="1917" b="1" dirty="0">
                <a:solidFill>
                  <a:schemeClr val="tx1"/>
                </a:solidFill>
              </a:rPr>
              <a:t>SOCIALIZACIÓN PROYECTO MODIFICACIÓN RESOLUCIÓN 357/ 2008:</a:t>
            </a:r>
          </a:p>
          <a:p>
            <a:pPr lvl="0" algn="ctr"/>
            <a:endParaRPr lang="es-CO" altLang="es-CO" sz="1917" b="1" dirty="0">
              <a:solidFill>
                <a:schemeClr val="tx1"/>
              </a:solidFill>
            </a:endParaRPr>
          </a:p>
          <a:p>
            <a:pPr marL="238115" indent="-238115">
              <a:buFont typeface="Wingdings" panose="05000000000000000000" pitchFamily="2" charset="2"/>
              <a:buChar char="Ø"/>
            </a:pPr>
            <a:r>
              <a:rPr lang="es-CO" sz="1917" b="1" dirty="0">
                <a:solidFill>
                  <a:schemeClr val="tx1"/>
                </a:solidFill>
              </a:rPr>
              <a:t>MIEMBROS CONSEJO ASESOR DEL GOBIERNO NACIONAL EN MATERIA DE  CONTROL INTERNO</a:t>
            </a:r>
          </a:p>
          <a:p>
            <a:pPr marL="238115" indent="-238115">
              <a:buFont typeface="Wingdings" panose="05000000000000000000" pitchFamily="2" charset="2"/>
              <a:buChar char="Ø"/>
            </a:pPr>
            <a:r>
              <a:rPr lang="es-CO" sz="1917" b="1" dirty="0">
                <a:solidFill>
                  <a:schemeClr val="tx1"/>
                </a:solidFill>
              </a:rPr>
              <a:t>CONTRALORÍA GENERAL DE LA REPÚBLICA </a:t>
            </a:r>
          </a:p>
          <a:p>
            <a:pPr marL="238115" indent="-238115">
              <a:buFont typeface="Wingdings" panose="05000000000000000000" pitchFamily="2" charset="2"/>
              <a:buChar char="Ø"/>
            </a:pPr>
            <a:r>
              <a:rPr lang="es-CO" sz="1917" b="1" dirty="0">
                <a:solidFill>
                  <a:schemeClr val="tx1"/>
                </a:solidFill>
              </a:rPr>
              <a:t>CICI NACIONAL. CICI REGIONALES</a:t>
            </a:r>
          </a:p>
          <a:p>
            <a:pPr marL="238115" indent="-238115">
              <a:buFont typeface="Wingdings" panose="05000000000000000000" pitchFamily="2" charset="2"/>
              <a:buChar char="Ø"/>
            </a:pPr>
            <a:r>
              <a:rPr lang="es-CO" sz="1917" b="1" dirty="0">
                <a:solidFill>
                  <a:schemeClr val="tx1"/>
                </a:solidFill>
              </a:rPr>
              <a:t>REGULADOS</a:t>
            </a:r>
          </a:p>
          <a:p>
            <a:pPr marL="238115" indent="-238115">
              <a:buFont typeface="Wingdings" panose="05000000000000000000" pitchFamily="2" charset="2"/>
              <a:buChar char="Ø"/>
            </a:pPr>
            <a:r>
              <a:rPr lang="es-CO" sz="1917" b="1" dirty="0">
                <a:solidFill>
                  <a:schemeClr val="tx1"/>
                </a:solidFill>
              </a:rPr>
              <a:t>PÁGINA WEB CGN</a:t>
            </a:r>
          </a:p>
        </p:txBody>
      </p:sp>
      <p:sp>
        <p:nvSpPr>
          <p:cNvPr id="6" name="Elipse 5"/>
          <p:cNvSpPr/>
          <p:nvPr/>
        </p:nvSpPr>
        <p:spPr>
          <a:xfrm>
            <a:off x="779466" y="1237320"/>
            <a:ext cx="1169707" cy="960107"/>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20142015</a:t>
            </a:r>
          </a:p>
        </p:txBody>
      </p:sp>
      <p:sp>
        <p:nvSpPr>
          <p:cNvPr id="7" name="Elipse 6"/>
          <p:cNvSpPr/>
          <p:nvPr/>
        </p:nvSpPr>
        <p:spPr>
          <a:xfrm>
            <a:off x="731574" y="3937620"/>
            <a:ext cx="1380153" cy="840093"/>
          </a:xfrm>
          <a:prstGeom prst="ellipse">
            <a:avLst/>
          </a:prstGeom>
        </p:spPr>
        <p:style>
          <a:lnRef idx="2">
            <a:schemeClr val="accent2">
              <a:hueOff val="3745215"/>
              <a:satOff val="-4671"/>
              <a:lumOff val="109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s-CO" sz="2333" b="1" dirty="0"/>
              <a:t>2016</a:t>
            </a:r>
          </a:p>
        </p:txBody>
      </p:sp>
      <p:sp>
        <p:nvSpPr>
          <p:cNvPr id="8" name="Forma libre 7"/>
          <p:cNvSpPr/>
          <p:nvPr/>
        </p:nvSpPr>
        <p:spPr>
          <a:xfrm>
            <a:off x="1850048" y="3753221"/>
            <a:ext cx="6442365" cy="1384533"/>
          </a:xfrm>
          <a:custGeom>
            <a:avLst/>
            <a:gdLst>
              <a:gd name="connsiteX0" fmla="*/ 0 w 6378193"/>
              <a:gd name="connsiteY0" fmla="*/ 0 h 759936"/>
              <a:gd name="connsiteX1" fmla="*/ 6378193 w 6378193"/>
              <a:gd name="connsiteY1" fmla="*/ 0 h 759936"/>
              <a:gd name="connsiteX2" fmla="*/ 6378193 w 6378193"/>
              <a:gd name="connsiteY2" fmla="*/ 759936 h 759936"/>
              <a:gd name="connsiteX3" fmla="*/ 0 w 6378193"/>
              <a:gd name="connsiteY3" fmla="*/ 759936 h 759936"/>
              <a:gd name="connsiteX4" fmla="*/ 0 w 6378193"/>
              <a:gd name="connsiteY4" fmla="*/ 0 h 759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93" h="759936">
                <a:moveTo>
                  <a:pt x="0" y="0"/>
                </a:moveTo>
                <a:lnTo>
                  <a:pt x="6378193" y="0"/>
                </a:lnTo>
                <a:lnTo>
                  <a:pt x="6378193" y="759936"/>
                </a:lnTo>
                <a:lnTo>
                  <a:pt x="0" y="759936"/>
                </a:lnTo>
                <a:lnTo>
                  <a:pt x="0" y="0"/>
                </a:lnTo>
                <a:close/>
              </a:path>
            </a:pathLst>
          </a:custGeom>
          <a:solidFill>
            <a:schemeClr val="accent2">
              <a:lumMod val="20000"/>
              <a:lumOff val="80000"/>
            </a:schemeClr>
          </a:solidFill>
          <a:ln>
            <a:solidFill>
              <a:schemeClr val="tx1"/>
            </a:solidFill>
          </a:ln>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304063" tIns="38100" rIns="38100" bIns="38100" numCol="1" spcCol="1270" anchor="ctr" anchorCtr="0">
            <a:noAutofit/>
          </a:bodyPr>
          <a:lstStyle/>
          <a:p>
            <a:pPr marL="285739" indent="-285739" algn="just" defTabSz="666723">
              <a:lnSpc>
                <a:spcPct val="90000"/>
              </a:lnSpc>
              <a:spcAft>
                <a:spcPct val="35000"/>
              </a:spcAft>
              <a:buFont typeface="Wingdings" panose="05000000000000000000" pitchFamily="2" charset="2"/>
              <a:buChar char="ü"/>
            </a:pPr>
            <a:endParaRPr lang="es-CO" altLang="es-CO" sz="1667" b="1" dirty="0">
              <a:solidFill>
                <a:schemeClr val="tx1"/>
              </a:solidFill>
            </a:endParaRP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CONSOLIDACIÓN RECOMENDACIONES AL PROYECTO</a:t>
            </a:r>
          </a:p>
          <a:p>
            <a:pPr marL="285739" indent="-285739" algn="just" defTabSz="666723">
              <a:lnSpc>
                <a:spcPct val="90000"/>
              </a:lnSpc>
              <a:spcAft>
                <a:spcPct val="35000"/>
              </a:spcAft>
              <a:buFont typeface="Wingdings" panose="05000000000000000000" pitchFamily="2" charset="2"/>
              <a:buChar char="ü"/>
            </a:pPr>
            <a:r>
              <a:rPr lang="es-CO" altLang="es-CO" sz="2000" b="1" dirty="0">
                <a:solidFill>
                  <a:schemeClr val="tx1"/>
                </a:solidFill>
              </a:rPr>
              <a:t>EXPEDICIÓN RESOLUCIÓN 193 / 2016                </a:t>
            </a:r>
          </a:p>
          <a:p>
            <a:pPr algn="just" defTabSz="666723">
              <a:lnSpc>
                <a:spcPct val="90000"/>
              </a:lnSpc>
              <a:spcAft>
                <a:spcPct val="35000"/>
              </a:spcAft>
            </a:pPr>
            <a:r>
              <a:rPr lang="es-CO" altLang="es-CO" sz="2000" b="1" dirty="0">
                <a:solidFill>
                  <a:schemeClr val="tx1"/>
                </a:solidFill>
              </a:rPr>
              <a:t>         Deroga 357 / 2008</a:t>
            </a:r>
          </a:p>
          <a:p>
            <a:pPr algn="just" defTabSz="666723">
              <a:lnSpc>
                <a:spcPct val="90000"/>
              </a:lnSpc>
              <a:spcAft>
                <a:spcPct val="35000"/>
              </a:spcAft>
            </a:pPr>
            <a:endParaRPr lang="es-CO" sz="1667" b="1" dirty="0">
              <a:solidFill>
                <a:schemeClr val="tx1"/>
              </a:solidFill>
            </a:endParaRPr>
          </a:p>
        </p:txBody>
      </p:sp>
      <p:sp>
        <p:nvSpPr>
          <p:cNvPr id="9" name="Flecha a la derecha con bandas 8"/>
          <p:cNvSpPr/>
          <p:nvPr/>
        </p:nvSpPr>
        <p:spPr bwMode="auto">
          <a:xfrm>
            <a:off x="6372200" y="4262603"/>
            <a:ext cx="1740193" cy="395098"/>
          </a:xfrm>
          <a:prstGeom prst="stripedRightArrow">
            <a:avLst/>
          </a:prstGeom>
          <a:solidFill>
            <a:srgbClr val="1B369A"/>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633442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64</a:t>
            </a:fld>
            <a:endParaRPr lang="es-ES_tradnl" dirty="0"/>
          </a:p>
        </p:txBody>
      </p:sp>
      <p:sp>
        <p:nvSpPr>
          <p:cNvPr id="9" name="8 Título"/>
          <p:cNvSpPr txBox="1">
            <a:spLocks/>
          </p:cNvSpPr>
          <p:nvPr/>
        </p:nvSpPr>
        <p:spPr bwMode="auto">
          <a:xfrm>
            <a:off x="887677" y="97194"/>
            <a:ext cx="7285302" cy="932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2667" kern="0" dirty="0"/>
              <a:t>ETAPAS DEL PROCESO CONTABLE</a:t>
            </a:r>
          </a:p>
        </p:txBody>
      </p:sp>
      <p:sp>
        <p:nvSpPr>
          <p:cNvPr id="10" name="1 Rectángulo"/>
          <p:cNvSpPr/>
          <p:nvPr/>
        </p:nvSpPr>
        <p:spPr bwMode="auto">
          <a:xfrm>
            <a:off x="1121617" y="2527463"/>
            <a:ext cx="1830203"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Identificación</a:t>
            </a:r>
            <a:endParaRPr lang="es-CO" sz="2000" b="1" u="sng" dirty="0">
              <a:solidFill>
                <a:schemeClr val="tx1"/>
              </a:solidFill>
              <a:latin typeface="Times New Roman" pitchFamily="18" charset="0"/>
            </a:endParaRPr>
          </a:p>
        </p:txBody>
      </p:sp>
      <p:sp>
        <p:nvSpPr>
          <p:cNvPr id="11" name="6 CuadroTexto"/>
          <p:cNvSpPr txBox="1"/>
          <p:nvPr/>
        </p:nvSpPr>
        <p:spPr>
          <a:xfrm>
            <a:off x="791580" y="1641397"/>
            <a:ext cx="2520280"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RECONOCIMIENTO</a:t>
            </a:r>
          </a:p>
        </p:txBody>
      </p:sp>
      <p:sp>
        <p:nvSpPr>
          <p:cNvPr id="12" name="10 CuadroTexto"/>
          <p:cNvSpPr txBox="1"/>
          <p:nvPr/>
        </p:nvSpPr>
        <p:spPr>
          <a:xfrm>
            <a:off x="3511083" y="1590584"/>
            <a:ext cx="2141038" cy="810350"/>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MEDICIÓN POSTERIOR</a:t>
            </a:r>
          </a:p>
        </p:txBody>
      </p:sp>
      <p:sp>
        <p:nvSpPr>
          <p:cNvPr id="13" name="11 CuadroTexto"/>
          <p:cNvSpPr txBox="1"/>
          <p:nvPr/>
        </p:nvSpPr>
        <p:spPr>
          <a:xfrm>
            <a:off x="5832140" y="1645510"/>
            <a:ext cx="2100233" cy="451342"/>
          </a:xfrm>
          <a:prstGeom prst="rect">
            <a:avLst/>
          </a:prstGeom>
          <a:solidFill>
            <a:schemeClr val="accent3">
              <a:lumMod val="75000"/>
            </a:schemeClr>
          </a:solidFill>
          <a:ln>
            <a:solidFill>
              <a:schemeClr val="bg2">
                <a:lumMod val="75000"/>
              </a:schemeClr>
            </a:solidFill>
          </a:ln>
        </p:spPr>
        <p:txBody>
          <a:bodyPr wrap="square" rtlCol="0">
            <a:spAutoFit/>
          </a:bodyPr>
          <a:lstStyle/>
          <a:p>
            <a:pPr algn="ctr"/>
            <a:r>
              <a:rPr lang="es-CO" sz="2333" b="1" dirty="0"/>
              <a:t>REVELACIÓN</a:t>
            </a:r>
          </a:p>
        </p:txBody>
      </p:sp>
      <p:sp>
        <p:nvSpPr>
          <p:cNvPr id="14" name="12 Rectángulo"/>
          <p:cNvSpPr/>
          <p:nvPr/>
        </p:nvSpPr>
        <p:spPr bwMode="auto">
          <a:xfrm>
            <a:off x="1151620" y="3067523"/>
            <a:ext cx="180020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Clasificación</a:t>
            </a:r>
            <a:endParaRPr lang="es-CO" sz="2000" b="1" u="sng" dirty="0">
              <a:solidFill>
                <a:schemeClr val="tx1"/>
              </a:solidFill>
              <a:latin typeface="Times New Roman" pitchFamily="18" charset="0"/>
            </a:endParaRPr>
          </a:p>
        </p:txBody>
      </p:sp>
      <p:sp>
        <p:nvSpPr>
          <p:cNvPr id="15" name="13 Rectángulo"/>
          <p:cNvSpPr/>
          <p:nvPr/>
        </p:nvSpPr>
        <p:spPr bwMode="auto">
          <a:xfrm>
            <a:off x="1165480" y="3667590"/>
            <a:ext cx="1786340" cy="674125"/>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Medición Inicial</a:t>
            </a:r>
            <a:endParaRPr lang="es-CO" sz="2000" b="1" u="sng" dirty="0">
              <a:solidFill>
                <a:schemeClr val="tx1"/>
              </a:solidFill>
              <a:latin typeface="Times New Roman" pitchFamily="18" charset="0"/>
            </a:endParaRPr>
          </a:p>
        </p:txBody>
      </p:sp>
      <p:sp>
        <p:nvSpPr>
          <p:cNvPr id="16" name="14 Rectángulo"/>
          <p:cNvSpPr/>
          <p:nvPr/>
        </p:nvSpPr>
        <p:spPr bwMode="auto">
          <a:xfrm>
            <a:off x="1165480" y="4413668"/>
            <a:ext cx="1786340" cy="409989"/>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Registro</a:t>
            </a:r>
            <a:endParaRPr lang="es-CO" sz="2000" b="1" u="sng" dirty="0">
              <a:solidFill>
                <a:schemeClr val="tx1"/>
              </a:solidFill>
              <a:latin typeface="Times New Roman" pitchFamily="18" charset="0"/>
            </a:endParaRPr>
          </a:p>
        </p:txBody>
      </p:sp>
      <p:sp>
        <p:nvSpPr>
          <p:cNvPr id="17" name="15 Rectángulo"/>
          <p:cNvSpPr/>
          <p:nvPr/>
        </p:nvSpPr>
        <p:spPr bwMode="auto">
          <a:xfrm>
            <a:off x="3791913" y="2594457"/>
            <a:ext cx="1620180" cy="45005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Valuación</a:t>
            </a:r>
            <a:endParaRPr lang="es-CO" sz="2000" b="1" u="sng" dirty="0">
              <a:solidFill>
                <a:schemeClr val="tx1"/>
              </a:solidFill>
              <a:latin typeface="Times New Roman" pitchFamily="18" charset="0"/>
            </a:endParaRPr>
          </a:p>
        </p:txBody>
      </p:sp>
      <p:sp>
        <p:nvSpPr>
          <p:cNvPr id="18" name="16 Rectángulo"/>
          <p:cNvSpPr/>
          <p:nvPr/>
        </p:nvSpPr>
        <p:spPr bwMode="auto">
          <a:xfrm>
            <a:off x="3791913" y="3157534"/>
            <a:ext cx="1620180" cy="66007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Registro Ajustes</a:t>
            </a:r>
            <a:endParaRPr lang="es-CO" sz="2000" b="1" u="sng" dirty="0">
              <a:solidFill>
                <a:schemeClr val="tx1"/>
              </a:solidFill>
              <a:latin typeface="Times New Roman" pitchFamily="18" charset="0"/>
            </a:endParaRPr>
          </a:p>
        </p:txBody>
      </p:sp>
      <p:sp>
        <p:nvSpPr>
          <p:cNvPr id="19" name="17 Rectángulo"/>
          <p:cNvSpPr/>
          <p:nvPr/>
        </p:nvSpPr>
        <p:spPr bwMode="auto">
          <a:xfrm>
            <a:off x="6072167" y="2557467"/>
            <a:ext cx="1620180" cy="111012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Presentación Estados Financieros</a:t>
            </a:r>
            <a:endParaRPr lang="es-CO" sz="2000" b="1" u="sng" dirty="0">
              <a:solidFill>
                <a:schemeClr val="tx1"/>
              </a:solidFill>
              <a:latin typeface="Times New Roman" pitchFamily="18" charset="0"/>
            </a:endParaRPr>
          </a:p>
        </p:txBody>
      </p:sp>
      <p:sp>
        <p:nvSpPr>
          <p:cNvPr id="20" name="18 Rectángulo"/>
          <p:cNvSpPr/>
          <p:nvPr/>
        </p:nvSpPr>
        <p:spPr bwMode="auto">
          <a:xfrm>
            <a:off x="6072167" y="3819217"/>
            <a:ext cx="1620180" cy="1378543"/>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Presentación Notas Estados Financieros</a:t>
            </a:r>
            <a:endParaRPr lang="es-CO" sz="2000" b="1" u="sng" dirty="0">
              <a:solidFill>
                <a:schemeClr val="tx1"/>
              </a:solidFill>
              <a:latin typeface="Times New Roman" pitchFamily="18" charset="0"/>
            </a:endParaRPr>
          </a:p>
        </p:txBody>
      </p:sp>
      <p:sp>
        <p:nvSpPr>
          <p:cNvPr id="21" name="Flecha abajo 20"/>
          <p:cNvSpPr/>
          <p:nvPr/>
        </p:nvSpPr>
        <p:spPr bwMode="auto">
          <a:xfrm>
            <a:off x="4101547" y="669235"/>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2" name="Flecha abajo 21"/>
          <p:cNvSpPr/>
          <p:nvPr/>
        </p:nvSpPr>
        <p:spPr bwMode="auto">
          <a:xfrm>
            <a:off x="2291747"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23" name="Flecha abajo 22"/>
          <p:cNvSpPr/>
          <p:nvPr/>
        </p:nvSpPr>
        <p:spPr bwMode="auto">
          <a:xfrm>
            <a:off x="6217968" y="637253"/>
            <a:ext cx="634286" cy="843365"/>
          </a:xfrm>
          <a:prstGeom prst="downArrow">
            <a:avLst/>
          </a:prstGeom>
          <a:solidFill>
            <a:schemeClr val="accent6">
              <a:lumMod val="60000"/>
              <a:lumOff val="4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42421486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65</a:t>
            </a:fld>
            <a:endParaRPr lang="es-ES_tradnl" dirty="0"/>
          </a:p>
        </p:txBody>
      </p:sp>
      <p:sp>
        <p:nvSpPr>
          <p:cNvPr id="5" name="1 Rectángulo"/>
          <p:cNvSpPr/>
          <p:nvPr/>
        </p:nvSpPr>
        <p:spPr bwMode="auto">
          <a:xfrm>
            <a:off x="1271634" y="397227"/>
            <a:ext cx="6420713" cy="1080120"/>
          </a:xfrm>
          <a:prstGeom prst="rect">
            <a:avLst/>
          </a:prstGeom>
          <a:solidFill>
            <a:schemeClr val="bg2">
              <a:lumMod val="40000"/>
              <a:lumOff val="60000"/>
            </a:schemeClr>
          </a:solidFill>
          <a:ln>
            <a:solidFill>
              <a:schemeClr val="bg2">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667" b="1" dirty="0">
                <a:solidFill>
                  <a:schemeClr val="tx1"/>
                </a:solidFill>
                <a:latin typeface="Times New Roman" pitchFamily="18" charset="0"/>
              </a:rPr>
              <a:t>Valoración Cuantitativa CIC</a:t>
            </a:r>
          </a:p>
          <a:p>
            <a:pPr algn="ctr" defTabSz="761970" eaLnBrk="0" hangingPunct="0"/>
            <a:r>
              <a:rPr lang="es-CO" sz="2667" b="1" dirty="0">
                <a:solidFill>
                  <a:schemeClr val="tx1"/>
                </a:solidFill>
                <a:latin typeface="Times New Roman" pitchFamily="18" charset="0"/>
              </a:rPr>
              <a:t>Existencia y Efectividad de Controles</a:t>
            </a:r>
          </a:p>
        </p:txBody>
      </p:sp>
      <p:sp>
        <p:nvSpPr>
          <p:cNvPr id="6" name="2 CuadroTexto"/>
          <p:cNvSpPr txBox="1"/>
          <p:nvPr/>
        </p:nvSpPr>
        <p:spPr>
          <a:xfrm>
            <a:off x="1751687" y="1597360"/>
            <a:ext cx="5940660" cy="451342"/>
          </a:xfrm>
          <a:prstGeom prst="rect">
            <a:avLst/>
          </a:prstGeom>
          <a:noFill/>
        </p:spPr>
        <p:txBody>
          <a:bodyPr wrap="square" rtlCol="0">
            <a:spAutoFit/>
          </a:bodyPr>
          <a:lstStyle/>
          <a:p>
            <a:pPr algn="ctr"/>
            <a:r>
              <a:rPr lang="es-CO" sz="2333" b="1" dirty="0"/>
              <a:t>3 2    C r i t e r i o s    d e    G e s t i </a:t>
            </a:r>
            <a:r>
              <a:rPr lang="es-CO" sz="2333" b="1" dirty="0" err="1"/>
              <a:t>ó</a:t>
            </a:r>
            <a:r>
              <a:rPr lang="es-CO" sz="2333" b="1" dirty="0"/>
              <a:t> n </a:t>
            </a:r>
          </a:p>
        </p:txBody>
      </p:sp>
      <p:sp>
        <p:nvSpPr>
          <p:cNvPr id="7" name="3 Rectángulo"/>
          <p:cNvSpPr/>
          <p:nvPr/>
        </p:nvSpPr>
        <p:spPr bwMode="auto">
          <a:xfrm>
            <a:off x="1751687" y="2381250"/>
            <a:ext cx="2700300" cy="300033"/>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X I S T E N C I A</a:t>
            </a:r>
          </a:p>
        </p:txBody>
      </p:sp>
      <p:sp>
        <p:nvSpPr>
          <p:cNvPr id="8" name="6 Rectángulo"/>
          <p:cNvSpPr/>
          <p:nvPr/>
        </p:nvSpPr>
        <p:spPr bwMode="auto">
          <a:xfrm>
            <a:off x="1751687" y="2838212"/>
            <a:ext cx="187375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9" name="8 Rectángulo"/>
          <p:cNvSpPr/>
          <p:nvPr/>
        </p:nvSpPr>
        <p:spPr bwMode="auto">
          <a:xfrm>
            <a:off x="3131840" y="2838212"/>
            <a:ext cx="1320147" cy="344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0" name="4 Rectángulo"/>
          <p:cNvSpPr/>
          <p:nvPr/>
        </p:nvSpPr>
        <p:spPr bwMode="auto">
          <a:xfrm>
            <a:off x="1751687" y="3221343"/>
            <a:ext cx="1909536" cy="110321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2000" b="1" dirty="0">
                <a:latin typeface="Times New Roman" pitchFamily="18" charset="0"/>
              </a:rPr>
              <a:t>  </a:t>
            </a:r>
            <a:r>
              <a:rPr lang="es-CO" sz="1833" b="1" dirty="0">
                <a:latin typeface="Times New Roman" pitchFamily="18" charset="0"/>
              </a:rPr>
              <a:t>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1" name="9 Rectángulo"/>
          <p:cNvSpPr/>
          <p:nvPr/>
        </p:nvSpPr>
        <p:spPr bwMode="auto">
          <a:xfrm>
            <a:off x="3131840" y="3231411"/>
            <a:ext cx="1320147" cy="1093144"/>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0,3</a:t>
            </a:r>
          </a:p>
          <a:p>
            <a:pPr algn="ctr" defTabSz="761970" eaLnBrk="0" hangingPunct="0"/>
            <a:r>
              <a:rPr lang="es-CO" sz="2000" b="1" dirty="0">
                <a:latin typeface="Times New Roman" pitchFamily="18" charset="0"/>
              </a:rPr>
              <a:t> 0,18</a:t>
            </a:r>
          </a:p>
          <a:p>
            <a:pPr algn="ctr" defTabSz="761970" eaLnBrk="0" hangingPunct="0"/>
            <a:r>
              <a:rPr lang="es-CO" sz="2000" b="1" dirty="0">
                <a:latin typeface="Times New Roman" pitchFamily="18" charset="0"/>
              </a:rPr>
              <a:t> 0,06</a:t>
            </a:r>
          </a:p>
        </p:txBody>
      </p:sp>
      <p:sp>
        <p:nvSpPr>
          <p:cNvPr id="12" name="10 Rectángulo"/>
          <p:cNvSpPr/>
          <p:nvPr/>
        </p:nvSpPr>
        <p:spPr bwMode="auto">
          <a:xfrm>
            <a:off x="4782023" y="2381250"/>
            <a:ext cx="2970330" cy="311725"/>
          </a:xfrm>
          <a:prstGeom prst="rect">
            <a:avLst/>
          </a:prstGeom>
          <a:solidFill>
            <a:schemeClr val="accent3">
              <a:lumMod val="75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E F E C T I V I D A D</a:t>
            </a:r>
          </a:p>
        </p:txBody>
      </p:sp>
      <p:sp>
        <p:nvSpPr>
          <p:cNvPr id="13" name="11 Rectángulo"/>
          <p:cNvSpPr/>
          <p:nvPr/>
        </p:nvSpPr>
        <p:spPr bwMode="auto">
          <a:xfrm>
            <a:off x="4782023" y="2835548"/>
            <a:ext cx="2257025"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667" b="1" dirty="0">
                <a:latin typeface="Times New Roman" pitchFamily="18" charset="0"/>
              </a:rPr>
              <a:t>RESPUESTA</a:t>
            </a:r>
          </a:p>
        </p:txBody>
      </p:sp>
      <p:sp>
        <p:nvSpPr>
          <p:cNvPr id="14" name="12 Rectángulo"/>
          <p:cNvSpPr/>
          <p:nvPr/>
        </p:nvSpPr>
        <p:spPr bwMode="auto">
          <a:xfrm>
            <a:off x="6162177" y="2835548"/>
            <a:ext cx="1590177" cy="308082"/>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V A L O R</a:t>
            </a:r>
          </a:p>
        </p:txBody>
      </p:sp>
      <p:sp>
        <p:nvSpPr>
          <p:cNvPr id="15" name="13 Rectángulo"/>
          <p:cNvSpPr/>
          <p:nvPr/>
        </p:nvSpPr>
        <p:spPr bwMode="auto">
          <a:xfrm>
            <a:off x="4782023" y="3186320"/>
            <a:ext cx="2257025"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r>
              <a:rPr lang="es-CO" sz="1833" b="1" dirty="0">
                <a:latin typeface="Times New Roman" pitchFamily="18" charset="0"/>
              </a:rPr>
              <a:t>  SI</a:t>
            </a:r>
          </a:p>
          <a:p>
            <a:pPr defTabSz="761970" eaLnBrk="0" hangingPunct="0"/>
            <a:r>
              <a:rPr lang="es-CO" sz="1833" b="1" dirty="0">
                <a:latin typeface="Times New Roman" pitchFamily="18" charset="0"/>
              </a:rPr>
              <a:t>  PARCIAL</a:t>
            </a:r>
          </a:p>
          <a:p>
            <a:pPr defTabSz="761970" eaLnBrk="0" hangingPunct="0"/>
            <a:r>
              <a:rPr lang="es-CO" sz="1833" b="1" dirty="0">
                <a:latin typeface="Times New Roman" pitchFamily="18" charset="0"/>
              </a:rPr>
              <a:t>  NO</a:t>
            </a:r>
          </a:p>
        </p:txBody>
      </p:sp>
      <p:sp>
        <p:nvSpPr>
          <p:cNvPr id="16" name="14 Rectángulo"/>
          <p:cNvSpPr/>
          <p:nvPr/>
        </p:nvSpPr>
        <p:spPr bwMode="auto">
          <a:xfrm>
            <a:off x="6162177" y="3195588"/>
            <a:ext cx="1590177" cy="985862"/>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2000" b="1" dirty="0">
                <a:latin typeface="Times New Roman" pitchFamily="18" charset="0"/>
              </a:rPr>
              <a:t>0,7</a:t>
            </a:r>
          </a:p>
          <a:p>
            <a:pPr algn="ctr" defTabSz="761970" eaLnBrk="0" hangingPunct="0"/>
            <a:r>
              <a:rPr lang="es-CO" sz="2000" b="1" dirty="0">
                <a:latin typeface="Times New Roman" pitchFamily="18" charset="0"/>
              </a:rPr>
              <a:t>  0,42</a:t>
            </a:r>
          </a:p>
          <a:p>
            <a:pPr algn="ctr" defTabSz="761970" eaLnBrk="0" hangingPunct="0"/>
            <a:r>
              <a:rPr lang="es-CO" sz="2000" b="1" dirty="0">
                <a:latin typeface="Times New Roman" pitchFamily="18" charset="0"/>
              </a:rPr>
              <a:t>  0,14</a:t>
            </a:r>
          </a:p>
        </p:txBody>
      </p:sp>
    </p:spTree>
    <p:extLst>
      <p:ext uri="{BB962C8B-B14F-4D97-AF65-F5344CB8AC3E}">
        <p14:creationId xmlns:p14="http://schemas.microsoft.com/office/powerpoint/2010/main" val="16397129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66</a:t>
            </a:fld>
            <a:endParaRPr lang="es-ES_tradnl" dirty="0"/>
          </a:p>
        </p:txBody>
      </p:sp>
      <p:sp>
        <p:nvSpPr>
          <p:cNvPr id="5" name="1 Rectángulo"/>
          <p:cNvSpPr/>
          <p:nvPr/>
        </p:nvSpPr>
        <p:spPr bwMode="auto">
          <a:xfrm>
            <a:off x="1871701" y="217207"/>
            <a:ext cx="5520621" cy="480053"/>
          </a:xfrm>
          <a:prstGeom prst="rect">
            <a:avLst/>
          </a:prstGeom>
          <a:solidFill>
            <a:schemeClr val="accent2">
              <a:lumMod val="40000"/>
              <a:lumOff val="60000"/>
            </a:schemeClr>
          </a:solidFill>
          <a:ln>
            <a:solidFill>
              <a:schemeClr val="bg2">
                <a:lumMod val="75000"/>
              </a:schemeClr>
            </a:solidFill>
            <a:headEnd type="none" w="med" len="med"/>
            <a:tailEnd type="none" w="med" len="med"/>
          </a:ln>
          <a:effectLst>
            <a:glow rad="63500">
              <a:schemeClr val="accent6">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vert="horz" wrap="square" lIns="76200" tIns="38100" rIns="76200" bIns="38100" numCol="1" rtlCol="0" anchor="t" anchorCtr="0" compatLnSpc="1">
            <a:prstTxWarp prst="textNoShape">
              <a:avLst/>
            </a:prstTxWarp>
          </a:bodyPr>
          <a:lstStyle/>
          <a:p>
            <a:pPr algn="ctr" defTabSz="761970" eaLnBrk="0" hangingPunct="0"/>
            <a:r>
              <a:rPr lang="es-CO" sz="2000" b="1" dirty="0">
                <a:solidFill>
                  <a:schemeClr val="tx1"/>
                </a:solidFill>
                <a:latin typeface="Times New Roman" pitchFamily="18" charset="0"/>
              </a:rPr>
              <a:t>RANGOS DE CALIFICACIÓN</a:t>
            </a:r>
            <a:endParaRPr lang="es-CO" sz="2000" b="1" u="sng" dirty="0">
              <a:solidFill>
                <a:schemeClr val="tx1"/>
              </a:solidFill>
              <a:latin typeface="Times New Roman" pitchFamily="18" charset="0"/>
            </a:endParaRPr>
          </a:p>
        </p:txBody>
      </p:sp>
      <p:sp>
        <p:nvSpPr>
          <p:cNvPr id="6" name="6 Rectángulo"/>
          <p:cNvSpPr/>
          <p:nvPr/>
        </p:nvSpPr>
        <p:spPr bwMode="auto">
          <a:xfrm>
            <a:off x="1871701" y="1417340"/>
            <a:ext cx="2626478" cy="822888"/>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33" b="1" dirty="0">
                <a:latin typeface="Times New Roman" pitchFamily="18" charset="0"/>
              </a:rPr>
              <a:t>R A N G O </a:t>
            </a:r>
          </a:p>
        </p:txBody>
      </p:sp>
      <p:sp>
        <p:nvSpPr>
          <p:cNvPr id="7" name="4 Rectángulo"/>
          <p:cNvSpPr/>
          <p:nvPr/>
        </p:nvSpPr>
        <p:spPr bwMode="auto">
          <a:xfrm>
            <a:off x="1871701" y="1771262"/>
            <a:ext cx="2626478" cy="1018144"/>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1.0&lt;CALIFICACIÓN &lt; 3.0</a:t>
            </a:r>
          </a:p>
          <a:p>
            <a:pPr algn="ctr" defTabSz="761970" eaLnBrk="0" hangingPunct="0"/>
            <a:endParaRPr lang="es-CO" sz="2000" b="1" dirty="0">
              <a:latin typeface="Times New Roman" pitchFamily="18" charset="0"/>
            </a:endParaRPr>
          </a:p>
        </p:txBody>
      </p:sp>
      <p:sp>
        <p:nvSpPr>
          <p:cNvPr id="8" name="19 Rectángulo"/>
          <p:cNvSpPr/>
          <p:nvPr/>
        </p:nvSpPr>
        <p:spPr bwMode="auto">
          <a:xfrm>
            <a:off x="2114164" y="2087174"/>
            <a:ext cx="2386444" cy="942280"/>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3.0&lt;CALIFICACIÓN &lt; 4.0</a:t>
            </a:r>
          </a:p>
          <a:p>
            <a:pPr algn="ctr" defTabSz="761970" eaLnBrk="0" hangingPunct="0"/>
            <a:endParaRPr lang="es-CO" sz="2000" b="1" dirty="0">
              <a:latin typeface="Times New Roman" pitchFamily="18" charset="0"/>
            </a:endParaRPr>
          </a:p>
        </p:txBody>
      </p:sp>
      <p:sp>
        <p:nvSpPr>
          <p:cNvPr id="9" name="20 Rectángulo"/>
          <p:cNvSpPr/>
          <p:nvPr/>
        </p:nvSpPr>
        <p:spPr bwMode="auto">
          <a:xfrm>
            <a:off x="1871693" y="2417825"/>
            <a:ext cx="2626478" cy="59990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4.0&lt;CALIFICACIÓN &lt; 5.0</a:t>
            </a:r>
          </a:p>
          <a:p>
            <a:pPr algn="ctr" defTabSz="761970" eaLnBrk="0" hangingPunct="0"/>
            <a:endParaRPr lang="es-CO" sz="2000" b="1" dirty="0">
              <a:latin typeface="Times New Roman" pitchFamily="18" charset="0"/>
            </a:endParaRPr>
          </a:p>
        </p:txBody>
      </p:sp>
      <p:sp>
        <p:nvSpPr>
          <p:cNvPr id="10" name="21 Rectángulo"/>
          <p:cNvSpPr/>
          <p:nvPr/>
        </p:nvSpPr>
        <p:spPr bwMode="auto">
          <a:xfrm>
            <a:off x="4613211" y="1417341"/>
            <a:ext cx="2779111" cy="650299"/>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833" b="1" dirty="0">
                <a:latin typeface="Times New Roman" pitchFamily="18" charset="0"/>
              </a:rPr>
              <a:t>C U A L I T A T I VA </a:t>
            </a:r>
          </a:p>
        </p:txBody>
      </p:sp>
      <p:sp>
        <p:nvSpPr>
          <p:cNvPr id="11" name="22 Rectángulo"/>
          <p:cNvSpPr/>
          <p:nvPr/>
        </p:nvSpPr>
        <p:spPr bwMode="auto">
          <a:xfrm>
            <a:off x="4613202" y="1771262"/>
            <a:ext cx="2779112" cy="720437"/>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DEFICIENTE</a:t>
            </a:r>
          </a:p>
          <a:p>
            <a:pPr algn="ctr" defTabSz="761970" eaLnBrk="0" hangingPunct="0"/>
            <a:endParaRPr lang="es-CO" sz="2000" b="1" dirty="0">
              <a:latin typeface="Times New Roman" pitchFamily="18" charset="0"/>
            </a:endParaRPr>
          </a:p>
        </p:txBody>
      </p:sp>
      <p:sp>
        <p:nvSpPr>
          <p:cNvPr id="12" name="23 Rectángulo"/>
          <p:cNvSpPr/>
          <p:nvPr/>
        </p:nvSpPr>
        <p:spPr bwMode="auto">
          <a:xfrm>
            <a:off x="4613205" y="2088767"/>
            <a:ext cx="2779111" cy="92896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ADECUADO</a:t>
            </a:r>
          </a:p>
          <a:p>
            <a:pPr algn="ctr" defTabSz="761970" eaLnBrk="0" hangingPunct="0"/>
            <a:endParaRPr lang="es-CO" sz="2000" b="1" dirty="0">
              <a:latin typeface="Times New Roman" pitchFamily="18" charset="0"/>
            </a:endParaRPr>
          </a:p>
        </p:txBody>
      </p:sp>
      <p:sp>
        <p:nvSpPr>
          <p:cNvPr id="13" name="Flecha abajo 12"/>
          <p:cNvSpPr/>
          <p:nvPr/>
        </p:nvSpPr>
        <p:spPr bwMode="auto">
          <a:xfrm>
            <a:off x="4293754" y="817273"/>
            <a:ext cx="523873" cy="537405"/>
          </a:xfrm>
          <a:prstGeom prst="downArrow">
            <a:avLst/>
          </a:prstGeom>
          <a:solidFill>
            <a:srgbClr val="1B369A"/>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4" name="24 Rectángulo"/>
          <p:cNvSpPr/>
          <p:nvPr/>
        </p:nvSpPr>
        <p:spPr bwMode="auto">
          <a:xfrm>
            <a:off x="4613210" y="2417825"/>
            <a:ext cx="2779111" cy="619001"/>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EFICIENTE</a:t>
            </a:r>
          </a:p>
          <a:p>
            <a:pPr algn="ctr" defTabSz="761970" eaLnBrk="0" hangingPunct="0"/>
            <a:endParaRPr lang="es-CO" sz="2000" b="1" dirty="0">
              <a:latin typeface="Times New Roman" pitchFamily="18" charset="0"/>
            </a:endParaRPr>
          </a:p>
        </p:txBody>
      </p:sp>
      <p:graphicFrame>
        <p:nvGraphicFramePr>
          <p:cNvPr id="15" name="Tabla 14"/>
          <p:cNvGraphicFramePr>
            <a:graphicFrameLocks noGrp="1"/>
          </p:cNvGraphicFramePr>
          <p:nvPr/>
        </p:nvGraphicFramePr>
        <p:xfrm>
          <a:off x="791580" y="3079378"/>
          <a:ext cx="4144695" cy="2591705"/>
        </p:xfrm>
        <a:graphic>
          <a:graphicData uri="http://schemas.openxmlformats.org/drawingml/2006/table">
            <a:tbl>
              <a:tblPr>
                <a:tableStyleId>{BC89EF96-8CEA-46FF-86C4-4CE0E7609802}</a:tableStyleId>
              </a:tblPr>
              <a:tblGrid>
                <a:gridCol w="2070829">
                  <a:extLst>
                    <a:ext uri="{9D8B030D-6E8A-4147-A177-3AD203B41FA5}">
                      <a16:colId xmlns:a16="http://schemas.microsoft.com/office/drawing/2014/main" val="664774815"/>
                    </a:ext>
                  </a:extLst>
                </a:gridCol>
                <a:gridCol w="41276">
                  <a:extLst>
                    <a:ext uri="{9D8B030D-6E8A-4147-A177-3AD203B41FA5}">
                      <a16:colId xmlns:a16="http://schemas.microsoft.com/office/drawing/2014/main" val="20001"/>
                    </a:ext>
                  </a:extLst>
                </a:gridCol>
                <a:gridCol w="2032590">
                  <a:extLst>
                    <a:ext uri="{9D8B030D-6E8A-4147-A177-3AD203B41FA5}">
                      <a16:colId xmlns:a16="http://schemas.microsoft.com/office/drawing/2014/main" val="2110246816"/>
                    </a:ext>
                  </a:extLst>
                </a:gridCol>
              </a:tblGrid>
              <a:tr h="543013">
                <a:tc gridSpan="3">
                  <a:txBody>
                    <a:bodyPr/>
                    <a:lstStyle/>
                    <a:p>
                      <a:pPr algn="ctr" fontAlgn="ctr"/>
                      <a:r>
                        <a:rPr lang="es-CO" sz="1700" b="1" u="none" strike="noStrike" dirty="0">
                          <a:effectLst/>
                        </a:rPr>
                        <a:t>RANGOS DE INTERPRETACIÓN DE LOS RESULTADOS OBTENIDOS</a:t>
                      </a:r>
                      <a:endParaRPr lang="es-CO" sz="17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6997530"/>
                  </a:ext>
                </a:extLst>
              </a:tr>
              <a:tr h="343283">
                <a:tc>
                  <a:txBody>
                    <a:bodyPr/>
                    <a:lstStyle/>
                    <a:p>
                      <a:pPr algn="ctr" fontAlgn="ctr"/>
                      <a:r>
                        <a:rPr lang="es-CO" sz="1500" b="1" u="none" strike="noStrike" dirty="0">
                          <a:effectLst/>
                        </a:rPr>
                        <a:t>Criterio</a:t>
                      </a:r>
                      <a:endParaRPr lang="es-CO" sz="15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fontAlgn="ctr"/>
                      <a:r>
                        <a:rPr lang="es-CO" sz="1500" b="1" u="none" strike="noStrike" dirty="0">
                          <a:effectLst/>
                        </a:rPr>
                        <a:t> </a:t>
                      </a:r>
                      <a:endParaRPr lang="es-CO" sz="1500" b="1" i="0" u="none" strike="noStrike" dirty="0">
                        <a:solidFill>
                          <a:srgbClr val="FFFFFF"/>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fontAlgn="ctr"/>
                      <a:r>
                        <a:rPr lang="es-CO" sz="1500" b="1" u="none" strike="noStrike" dirty="0">
                          <a:effectLst/>
                        </a:rPr>
                        <a:t>Rango</a:t>
                      </a:r>
                      <a:endParaRPr lang="es-CO" sz="1500" b="1" i="0" u="none" strike="noStrike" dirty="0">
                        <a:solidFill>
                          <a:srgbClr val="000000"/>
                        </a:solidFill>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2086051951"/>
                  </a:ext>
                </a:extLst>
              </a:tr>
              <a:tr h="465138">
                <a:tc>
                  <a:txBody>
                    <a:bodyPr/>
                    <a:lstStyle/>
                    <a:p>
                      <a:pPr algn="ctr" fontAlgn="ctr"/>
                      <a:r>
                        <a:rPr lang="es-CO" sz="1500" b="1" u="none" strike="noStrike" dirty="0">
                          <a:effectLst/>
                        </a:rPr>
                        <a:t>Adecuado</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4,0 - 5,0</a:t>
                      </a:r>
                      <a:br>
                        <a:rPr lang="es-CO" sz="1500" b="1" u="none" strike="noStrike" dirty="0">
                          <a:effectLst/>
                        </a:rPr>
                      </a:br>
                      <a:r>
                        <a:rPr lang="es-CO" sz="1500" b="1" u="none" strike="noStrike" dirty="0">
                          <a:effectLst/>
                        </a:rPr>
                        <a:t>(No incluye el 4,0)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8009733"/>
                  </a:ext>
                </a:extLst>
              </a:tr>
              <a:tr h="465138">
                <a:tc>
                  <a:txBody>
                    <a:bodyPr/>
                    <a:lstStyle/>
                    <a:p>
                      <a:pPr algn="ctr" fontAlgn="ctr"/>
                      <a:r>
                        <a:rPr lang="es-CO" sz="1500" b="1" u="none" strike="noStrike" dirty="0">
                          <a:effectLst/>
                        </a:rPr>
                        <a:t>Satisfactorio</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fontAlgn="ctr"/>
                      <a:r>
                        <a:rPr lang="es-CO" sz="1500" u="none" strike="noStrike" dirty="0">
                          <a:effectLst/>
                        </a:rPr>
                        <a:t> </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fontAlgn="ctr"/>
                      <a:r>
                        <a:rPr lang="es-CO" sz="1500" b="1" u="none" strike="noStrike" dirty="0">
                          <a:effectLst/>
                        </a:rPr>
                        <a:t>3,0 - 4,0</a:t>
                      </a:r>
                      <a:br>
                        <a:rPr lang="es-CO" sz="1500" b="1" u="none" strike="noStrike" dirty="0">
                          <a:effectLst/>
                        </a:rPr>
                      </a:br>
                      <a:r>
                        <a:rPr lang="es-CO" sz="1500" b="1" u="none" strike="noStrike" dirty="0">
                          <a:effectLst/>
                        </a:rPr>
                        <a:t>(No incluye el 3,0)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1979038434"/>
                  </a:ext>
                </a:extLst>
              </a:tr>
              <a:tr h="465138">
                <a:tc>
                  <a:txBody>
                    <a:bodyPr/>
                    <a:lstStyle/>
                    <a:p>
                      <a:pPr algn="ctr" fontAlgn="ctr"/>
                      <a:r>
                        <a:rPr lang="es-CO" sz="1500" b="1" u="none" strike="noStrike" dirty="0">
                          <a:effectLst/>
                        </a:rPr>
                        <a:t>Deficiente</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tc>
                  <a:txBody>
                    <a:bodyPr/>
                    <a:lstStyle/>
                    <a:p>
                      <a:pPr algn="ctr" fontAlgn="ctr"/>
                      <a:r>
                        <a:rPr lang="es-CO" sz="1500" b="1" u="none" strike="noStrike" dirty="0">
                          <a:effectLst/>
                        </a:rPr>
                        <a:t>2,0 - 3,0</a:t>
                      </a:r>
                      <a:br>
                        <a:rPr lang="es-CO" sz="1500" b="1" u="none" strike="noStrike" dirty="0">
                          <a:effectLst/>
                        </a:rPr>
                      </a:br>
                      <a:r>
                        <a:rPr lang="es-CO" sz="1500" b="1" u="none" strike="noStrike" dirty="0">
                          <a:effectLst/>
                        </a:rPr>
                        <a:t>(No incluye el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66"/>
                    </a:solidFill>
                  </a:tcPr>
                </a:tc>
                <a:extLst>
                  <a:ext uri="{0D108BD9-81ED-4DB2-BD59-A6C34878D82A}">
                    <a16:rowId xmlns:a16="http://schemas.microsoft.com/office/drawing/2014/main" val="4179511963"/>
                  </a:ext>
                </a:extLst>
              </a:tr>
              <a:tr h="309995">
                <a:tc>
                  <a:txBody>
                    <a:bodyPr/>
                    <a:lstStyle/>
                    <a:p>
                      <a:pPr algn="ctr" fontAlgn="ctr"/>
                      <a:r>
                        <a:rPr lang="es-CO" sz="1500" b="1" u="none" strike="noStrike" dirty="0">
                          <a:effectLst/>
                        </a:rPr>
                        <a:t>Inadecuado</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u="none" strike="noStrike">
                          <a:effectLst/>
                        </a:rPr>
                        <a:t> </a:t>
                      </a:r>
                      <a:endParaRPr lang="es-CO" sz="1500" b="1" i="0" u="none" strike="noStrike">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s-CO" sz="1500" b="1" u="none" strike="noStrike" dirty="0">
                          <a:effectLst/>
                        </a:rPr>
                        <a:t>1,0 - 2,0</a:t>
                      </a:r>
                      <a:endParaRPr lang="es-CO" sz="1500" b="1" i="0" u="none" strike="noStrike" dirty="0">
                        <a:effectLst/>
                        <a:latin typeface="Calibri" panose="020F0502020204030204" pitchFamily="34" charset="0"/>
                      </a:endParaRPr>
                    </a:p>
                  </a:txBody>
                  <a:tcPr marL="7938" marR="7938" marT="793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7755608"/>
                  </a:ext>
                </a:extLst>
              </a:tr>
            </a:tbl>
          </a:graphicData>
        </a:graphic>
      </p:graphicFrame>
    </p:spTree>
    <p:extLst>
      <p:ext uri="{BB962C8B-B14F-4D97-AF65-F5344CB8AC3E}">
        <p14:creationId xmlns:p14="http://schemas.microsoft.com/office/powerpoint/2010/main" val="243099551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67</a:t>
            </a:fld>
            <a:endParaRPr lang="es-ES_tradnl" dirty="0"/>
          </a:p>
        </p:txBody>
      </p:sp>
      <p:sp>
        <p:nvSpPr>
          <p:cNvPr id="5" name="8 Título"/>
          <p:cNvSpPr txBox="1">
            <a:spLocks/>
          </p:cNvSpPr>
          <p:nvPr/>
        </p:nvSpPr>
        <p:spPr bwMode="auto">
          <a:xfrm>
            <a:off x="902965" y="40990"/>
            <a:ext cx="7388637" cy="750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200" tIns="38100" rIns="76200" bIns="38100" numCol="1" anchor="t" anchorCtr="0" compatLnSpc="1">
            <a:prstTxWarp prst="textNoShape">
              <a:avLst/>
            </a:prstTxWarp>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altLang="es-ES" sz="2667" kern="0" dirty="0"/>
              <a:t>CRONOGRAMA DE APLICACIÓN </a:t>
            </a:r>
            <a:br>
              <a:rPr lang="es-ES" altLang="es-ES" sz="2667" kern="0" dirty="0"/>
            </a:br>
            <a:r>
              <a:rPr lang="es-ES" altLang="es-ES" sz="2667" kern="0" dirty="0"/>
              <a:t>Resolución 193 de 2016</a:t>
            </a:r>
          </a:p>
        </p:txBody>
      </p:sp>
      <p:sp>
        <p:nvSpPr>
          <p:cNvPr id="6" name="22 Rectángulo"/>
          <p:cNvSpPr/>
          <p:nvPr/>
        </p:nvSpPr>
        <p:spPr bwMode="auto">
          <a:xfrm>
            <a:off x="899805" y="1416663"/>
            <a:ext cx="1366318" cy="64357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TIPO ENTIDAD</a:t>
            </a:r>
          </a:p>
        </p:txBody>
      </p:sp>
      <p:sp>
        <p:nvSpPr>
          <p:cNvPr id="7" name="23 Rectángulo"/>
          <p:cNvSpPr/>
          <p:nvPr/>
        </p:nvSpPr>
        <p:spPr bwMode="auto">
          <a:xfrm>
            <a:off x="899801" y="2051126"/>
            <a:ext cx="136632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Empresas</a:t>
            </a:r>
          </a:p>
        </p:txBody>
      </p:sp>
      <p:sp>
        <p:nvSpPr>
          <p:cNvPr id="8" name="7 Rectángulo"/>
          <p:cNvSpPr/>
          <p:nvPr/>
        </p:nvSpPr>
        <p:spPr bwMode="auto">
          <a:xfrm>
            <a:off x="3842577" y="1416663"/>
            <a:ext cx="2808587" cy="312890"/>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667" b="1" dirty="0">
                <a:latin typeface="Times New Roman" pitchFamily="18" charset="0"/>
              </a:rPr>
              <a:t>FECHA</a:t>
            </a:r>
          </a:p>
        </p:txBody>
      </p:sp>
      <p:sp>
        <p:nvSpPr>
          <p:cNvPr id="9" name="8 Rectángulo"/>
          <p:cNvSpPr/>
          <p:nvPr/>
        </p:nvSpPr>
        <p:spPr bwMode="auto">
          <a:xfrm>
            <a:off x="3793889" y="2041316"/>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Publicación</a:t>
            </a:r>
          </a:p>
        </p:txBody>
      </p:sp>
      <p:sp>
        <p:nvSpPr>
          <p:cNvPr id="10" name="12 Rectángulo"/>
          <p:cNvSpPr/>
          <p:nvPr/>
        </p:nvSpPr>
        <p:spPr bwMode="auto">
          <a:xfrm>
            <a:off x="3831025" y="1725490"/>
            <a:ext cx="1583091" cy="33239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167" b="1" dirty="0">
                <a:latin typeface="Times New Roman" pitchFamily="18" charset="0"/>
              </a:rPr>
              <a:t>DESDE</a:t>
            </a:r>
          </a:p>
        </p:txBody>
      </p:sp>
      <p:sp>
        <p:nvSpPr>
          <p:cNvPr id="11" name="13 Rectángulo"/>
          <p:cNvSpPr/>
          <p:nvPr/>
        </p:nvSpPr>
        <p:spPr bwMode="auto">
          <a:xfrm>
            <a:off x="5416567" y="1725490"/>
            <a:ext cx="1234597" cy="351753"/>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167" b="1" dirty="0">
                <a:latin typeface="Times New Roman" pitchFamily="18" charset="0"/>
              </a:rPr>
              <a:t>Primer informe</a:t>
            </a:r>
          </a:p>
        </p:txBody>
      </p:sp>
      <p:sp>
        <p:nvSpPr>
          <p:cNvPr id="12" name="14 Rectángulo"/>
          <p:cNvSpPr/>
          <p:nvPr/>
        </p:nvSpPr>
        <p:spPr bwMode="auto">
          <a:xfrm>
            <a:off x="5379424" y="2050893"/>
            <a:ext cx="123459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31/12/2016</a:t>
            </a:r>
          </a:p>
        </p:txBody>
      </p:sp>
      <p:sp>
        <p:nvSpPr>
          <p:cNvPr id="13" name="17 Rectángulo"/>
          <p:cNvSpPr/>
          <p:nvPr/>
        </p:nvSpPr>
        <p:spPr bwMode="auto">
          <a:xfrm>
            <a:off x="2266134" y="1416663"/>
            <a:ext cx="1571708" cy="644227"/>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endParaRPr lang="es-CO" sz="1500" b="1" dirty="0">
              <a:latin typeface="Times New Roman" pitchFamily="18" charset="0"/>
            </a:endParaRPr>
          </a:p>
          <a:p>
            <a:pPr algn="ctr" defTabSz="761970" eaLnBrk="0" hangingPunct="0"/>
            <a:r>
              <a:rPr lang="es-CO" sz="1500" b="1" dirty="0">
                <a:latin typeface="Times New Roman" pitchFamily="18" charset="0"/>
              </a:rPr>
              <a:t>RESOLUCIÓN</a:t>
            </a:r>
          </a:p>
        </p:txBody>
      </p:sp>
      <p:sp>
        <p:nvSpPr>
          <p:cNvPr id="14" name="18 Rectángulo"/>
          <p:cNvSpPr/>
          <p:nvPr/>
        </p:nvSpPr>
        <p:spPr bwMode="auto">
          <a:xfrm>
            <a:off x="2228987" y="2051776"/>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743/2013</a:t>
            </a:r>
          </a:p>
        </p:txBody>
      </p:sp>
      <p:sp>
        <p:nvSpPr>
          <p:cNvPr id="15" name="21 Rectángulo"/>
          <p:cNvSpPr/>
          <p:nvPr/>
        </p:nvSpPr>
        <p:spPr bwMode="auto">
          <a:xfrm>
            <a:off x="6616306" y="2052858"/>
            <a:ext cx="16618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2017</a:t>
            </a:r>
          </a:p>
        </p:txBody>
      </p:sp>
      <p:sp>
        <p:nvSpPr>
          <p:cNvPr id="16" name="28 Rectángulo"/>
          <p:cNvSpPr/>
          <p:nvPr/>
        </p:nvSpPr>
        <p:spPr bwMode="auto">
          <a:xfrm>
            <a:off x="6653448" y="1416663"/>
            <a:ext cx="1661803" cy="647744"/>
          </a:xfrm>
          <a:prstGeom prst="rect">
            <a:avLst/>
          </a:prstGeom>
          <a:solidFill>
            <a:schemeClr val="accent2">
              <a:lumMod val="40000"/>
              <a:lumOff val="6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417" b="1" dirty="0">
                <a:latin typeface="Times New Roman" pitchFamily="18" charset="0"/>
              </a:rPr>
              <a:t>PRESENTACIÓN INFORME ANUAL</a:t>
            </a:r>
          </a:p>
        </p:txBody>
      </p:sp>
      <p:sp>
        <p:nvSpPr>
          <p:cNvPr id="17" name="29 Rectángulo"/>
          <p:cNvSpPr/>
          <p:nvPr/>
        </p:nvSpPr>
        <p:spPr bwMode="auto">
          <a:xfrm>
            <a:off x="898892" y="2373709"/>
            <a:ext cx="136632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Empresas</a:t>
            </a:r>
          </a:p>
        </p:txBody>
      </p:sp>
      <p:sp>
        <p:nvSpPr>
          <p:cNvPr id="18" name="30 Rectángulo"/>
          <p:cNvSpPr/>
          <p:nvPr/>
        </p:nvSpPr>
        <p:spPr bwMode="auto">
          <a:xfrm>
            <a:off x="3792090" y="2359244"/>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Publicación</a:t>
            </a:r>
          </a:p>
        </p:txBody>
      </p:sp>
      <p:sp>
        <p:nvSpPr>
          <p:cNvPr id="19" name="31 Rectángulo"/>
          <p:cNvSpPr/>
          <p:nvPr/>
        </p:nvSpPr>
        <p:spPr bwMode="auto">
          <a:xfrm>
            <a:off x="5377625" y="2368821"/>
            <a:ext cx="123459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31/12/2016</a:t>
            </a:r>
          </a:p>
        </p:txBody>
      </p:sp>
      <p:sp>
        <p:nvSpPr>
          <p:cNvPr id="20" name="32 Rectángulo"/>
          <p:cNvSpPr/>
          <p:nvPr/>
        </p:nvSpPr>
        <p:spPr bwMode="auto">
          <a:xfrm>
            <a:off x="2227188" y="2369704"/>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414/2014</a:t>
            </a:r>
          </a:p>
        </p:txBody>
      </p:sp>
      <p:sp>
        <p:nvSpPr>
          <p:cNvPr id="21" name="33 Rectángulo"/>
          <p:cNvSpPr/>
          <p:nvPr/>
        </p:nvSpPr>
        <p:spPr bwMode="auto">
          <a:xfrm>
            <a:off x="6616302" y="2380129"/>
            <a:ext cx="16618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2017</a:t>
            </a:r>
          </a:p>
        </p:txBody>
      </p:sp>
      <p:sp>
        <p:nvSpPr>
          <p:cNvPr id="22" name="34 Rectángulo"/>
          <p:cNvSpPr/>
          <p:nvPr/>
        </p:nvSpPr>
        <p:spPr bwMode="auto">
          <a:xfrm>
            <a:off x="902965" y="2701677"/>
            <a:ext cx="136632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Gobierno</a:t>
            </a:r>
          </a:p>
        </p:txBody>
      </p:sp>
      <p:sp>
        <p:nvSpPr>
          <p:cNvPr id="23" name="35 Rectángulo"/>
          <p:cNvSpPr/>
          <p:nvPr/>
        </p:nvSpPr>
        <p:spPr bwMode="auto">
          <a:xfrm>
            <a:off x="3793881" y="2691867"/>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01/01/2017</a:t>
            </a:r>
          </a:p>
        </p:txBody>
      </p:sp>
      <p:sp>
        <p:nvSpPr>
          <p:cNvPr id="24" name="36 Rectángulo"/>
          <p:cNvSpPr/>
          <p:nvPr/>
        </p:nvSpPr>
        <p:spPr bwMode="auto">
          <a:xfrm>
            <a:off x="5379416" y="2701444"/>
            <a:ext cx="123459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31/12/2017</a:t>
            </a:r>
          </a:p>
        </p:txBody>
      </p:sp>
      <p:sp>
        <p:nvSpPr>
          <p:cNvPr id="25" name="37 Rectángulo"/>
          <p:cNvSpPr/>
          <p:nvPr/>
        </p:nvSpPr>
        <p:spPr bwMode="auto">
          <a:xfrm>
            <a:off x="2254007" y="2702327"/>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533/2015</a:t>
            </a:r>
          </a:p>
        </p:txBody>
      </p:sp>
      <p:sp>
        <p:nvSpPr>
          <p:cNvPr id="26" name="38 Rectángulo"/>
          <p:cNvSpPr/>
          <p:nvPr/>
        </p:nvSpPr>
        <p:spPr bwMode="auto">
          <a:xfrm>
            <a:off x="6616298" y="2691863"/>
            <a:ext cx="166180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2018</a:t>
            </a:r>
          </a:p>
        </p:txBody>
      </p:sp>
      <p:sp>
        <p:nvSpPr>
          <p:cNvPr id="27" name="39 Rectángulo"/>
          <p:cNvSpPr/>
          <p:nvPr/>
        </p:nvSpPr>
        <p:spPr bwMode="auto">
          <a:xfrm>
            <a:off x="898891" y="3023254"/>
            <a:ext cx="1355116"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err="1">
                <a:latin typeface="Times New Roman" pitchFamily="18" charset="0"/>
              </a:rPr>
              <a:t>Emp</a:t>
            </a:r>
            <a:r>
              <a:rPr lang="es-CO" sz="1500" b="1" dirty="0">
                <a:latin typeface="Times New Roman" pitchFamily="18" charset="0"/>
              </a:rPr>
              <a:t>. SGSSS</a:t>
            </a:r>
          </a:p>
        </p:txBody>
      </p:sp>
      <p:sp>
        <p:nvSpPr>
          <p:cNvPr id="28" name="40 Rectángulo"/>
          <p:cNvSpPr/>
          <p:nvPr/>
        </p:nvSpPr>
        <p:spPr bwMode="auto">
          <a:xfrm>
            <a:off x="3792082" y="3004100"/>
            <a:ext cx="1583093"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01/01/2017</a:t>
            </a:r>
          </a:p>
        </p:txBody>
      </p:sp>
      <p:sp>
        <p:nvSpPr>
          <p:cNvPr id="29" name="41 Rectángulo"/>
          <p:cNvSpPr/>
          <p:nvPr/>
        </p:nvSpPr>
        <p:spPr bwMode="auto">
          <a:xfrm>
            <a:off x="5377617" y="3013677"/>
            <a:ext cx="1234598"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31/12/2017</a:t>
            </a:r>
          </a:p>
        </p:txBody>
      </p:sp>
      <p:sp>
        <p:nvSpPr>
          <p:cNvPr id="30" name="42 Rectángulo"/>
          <p:cNvSpPr/>
          <p:nvPr/>
        </p:nvSpPr>
        <p:spPr bwMode="auto">
          <a:xfrm>
            <a:off x="2238726" y="3003014"/>
            <a:ext cx="1571712" cy="332393"/>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663/2015</a:t>
            </a:r>
          </a:p>
        </p:txBody>
      </p:sp>
      <p:sp>
        <p:nvSpPr>
          <p:cNvPr id="31" name="43 Rectángulo"/>
          <p:cNvSpPr/>
          <p:nvPr/>
        </p:nvSpPr>
        <p:spPr bwMode="auto">
          <a:xfrm>
            <a:off x="6614498" y="3004095"/>
            <a:ext cx="1663612" cy="338318"/>
          </a:xfrm>
          <a:prstGeom prst="rect">
            <a:avLst/>
          </a:prstGeom>
          <a:solidFill>
            <a:schemeClr val="accent2">
              <a:lumMod val="20000"/>
              <a:lumOff val="80000"/>
            </a:schemeClr>
          </a:solidFill>
          <a:ln w="9525" cap="flat" cmpd="sng" algn="ctr">
            <a:solidFill>
              <a:schemeClr val="bg2">
                <a:lumMod val="75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defTabSz="761970" eaLnBrk="0" hangingPunct="0"/>
            <a:r>
              <a:rPr lang="es-CO" sz="1500" b="1" dirty="0">
                <a:latin typeface="Times New Roman" pitchFamily="18" charset="0"/>
              </a:rPr>
              <a:t>2018</a:t>
            </a:r>
          </a:p>
        </p:txBody>
      </p:sp>
    </p:spTree>
    <p:extLst>
      <p:ext uri="{BB962C8B-B14F-4D97-AF65-F5344CB8AC3E}">
        <p14:creationId xmlns:p14="http://schemas.microsoft.com/office/powerpoint/2010/main" val="1423477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ctrTitle"/>
          </p:nvPr>
        </p:nvSpPr>
        <p:spPr>
          <a:prstGeom prst="rect">
            <a:avLst/>
          </a:prstGeom>
        </p:spPr>
        <p:txBody>
          <a:bodyPr>
            <a:normAutofit/>
          </a:bodyPr>
          <a:lstStyle/>
          <a:p>
            <a:pPr marL="342900" indent="-342900" eaLnBrk="1" fontAlgn="auto" hangingPunct="1">
              <a:spcBef>
                <a:spcPts val="0"/>
              </a:spcBef>
              <a:spcAft>
                <a:spcPts val="0"/>
              </a:spcAft>
              <a:defRPr/>
            </a:pPr>
            <a:r>
              <a:rPr sz="3200" b="1" kern="0" dirty="0">
                <a:ln>
                  <a:noFill/>
                </a:ln>
                <a:solidFill>
                  <a:srgbClr val="1F497D"/>
                </a:solidFill>
              </a:rPr>
              <a:t> </a:t>
            </a:r>
            <a:endParaRPr lang="es-CO" sz="3000" b="1" kern="0" dirty="0">
              <a:ln>
                <a:noFill/>
              </a:ln>
              <a:solidFill>
                <a:srgbClr val="1F497D"/>
              </a:solidFill>
              <a:effectLst>
                <a:outerShdw blurRad="38100" dist="38100" dir="2700000" algn="tl">
                  <a:srgbClr val="000000"/>
                </a:outerShdw>
              </a:effectLst>
              <a:cs typeface="Arial" charset="0"/>
            </a:endParaRPr>
          </a:p>
        </p:txBody>
      </p:sp>
      <p:sp>
        <p:nvSpPr>
          <p:cNvPr id="10" name="1 Título"/>
          <p:cNvSpPr txBox="1">
            <a:spLocks/>
          </p:cNvSpPr>
          <p:nvPr/>
        </p:nvSpPr>
        <p:spPr>
          <a:xfrm>
            <a:off x="150218" y="-22820"/>
            <a:ext cx="8742957" cy="1079569"/>
          </a:xfrm>
          <a:prstGeom prst="rect">
            <a:avLst/>
          </a:prstGeom>
        </p:spPr>
        <p:txBody>
          <a:bodyPr anchor="ct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algn="ctr"/>
            <a:r>
              <a:rPr lang="es-CO" sz="2800" kern="0" dirty="0">
                <a:effectLst>
                  <a:outerShdw blurRad="38100" dist="38100" dir="2700000" algn="tl">
                    <a:srgbClr val="000000">
                      <a:alpha val="43137"/>
                    </a:srgbClr>
                  </a:outerShdw>
                </a:effectLst>
              </a:rPr>
              <a:t>PERSPECTIVAS DE LA REGULACIÓN CONTABLE PÚBLICA  </a:t>
            </a:r>
          </a:p>
        </p:txBody>
      </p:sp>
      <p:graphicFrame>
        <p:nvGraphicFramePr>
          <p:cNvPr id="4" name="3 Diagrama"/>
          <p:cNvGraphicFramePr/>
          <p:nvPr>
            <p:extLst>
              <p:ext uri="{D42A27DB-BD31-4B8C-83A1-F6EECF244321}">
                <p14:modId xmlns:p14="http://schemas.microsoft.com/office/powerpoint/2010/main" val="4086906674"/>
              </p:ext>
            </p:extLst>
          </p:nvPr>
        </p:nvGraphicFramePr>
        <p:xfrm>
          <a:off x="222573" y="1129308"/>
          <a:ext cx="85982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3 Marcador de número de diapositiva"/>
          <p:cNvSpPr txBox="1">
            <a:spLocks/>
          </p:cNvSpPr>
          <p:nvPr/>
        </p:nvSpPr>
        <p:spPr>
          <a:xfrm>
            <a:off x="125413" y="5387975"/>
            <a:ext cx="1905000" cy="269875"/>
          </a:xfrm>
          <a:prstGeom prst="rect">
            <a:avLst/>
          </a:prstGeom>
        </p:spPr>
        <p:txBody>
          <a:bodyPr/>
          <a:lstStyle>
            <a:defPPr>
              <a:defRPr lang="es-ES_tradnl"/>
            </a:defPPr>
            <a:lvl1pPr algn="l" rtl="0" fontAlgn="base">
              <a:spcBef>
                <a:spcPct val="0"/>
              </a:spcBef>
              <a:spcAft>
                <a:spcPct val="0"/>
              </a:spcAft>
              <a:defRPr sz="2300" kern="1200">
                <a:solidFill>
                  <a:schemeClr val="tx1"/>
                </a:solidFill>
                <a:latin typeface="Arial Narrow" pitchFamily="34" charset="0"/>
                <a:ea typeface="+mn-ea"/>
                <a:cs typeface="Arial" charset="0"/>
              </a:defRPr>
            </a:lvl1pPr>
            <a:lvl2pPr marL="457200" algn="l" rtl="0" fontAlgn="base">
              <a:spcBef>
                <a:spcPct val="0"/>
              </a:spcBef>
              <a:spcAft>
                <a:spcPct val="0"/>
              </a:spcAft>
              <a:defRPr sz="2300" kern="1200">
                <a:solidFill>
                  <a:schemeClr val="tx1"/>
                </a:solidFill>
                <a:latin typeface="Arial Narrow" pitchFamily="34" charset="0"/>
                <a:ea typeface="+mn-ea"/>
                <a:cs typeface="Arial" charset="0"/>
              </a:defRPr>
            </a:lvl2pPr>
            <a:lvl3pPr marL="914400" algn="l" rtl="0" fontAlgn="base">
              <a:spcBef>
                <a:spcPct val="0"/>
              </a:spcBef>
              <a:spcAft>
                <a:spcPct val="0"/>
              </a:spcAft>
              <a:defRPr sz="2300" kern="1200">
                <a:solidFill>
                  <a:schemeClr val="tx1"/>
                </a:solidFill>
                <a:latin typeface="Arial Narrow" pitchFamily="34" charset="0"/>
                <a:ea typeface="+mn-ea"/>
                <a:cs typeface="Arial" charset="0"/>
              </a:defRPr>
            </a:lvl3pPr>
            <a:lvl4pPr marL="1371600" algn="l" rtl="0" fontAlgn="base">
              <a:spcBef>
                <a:spcPct val="0"/>
              </a:spcBef>
              <a:spcAft>
                <a:spcPct val="0"/>
              </a:spcAft>
              <a:defRPr sz="2300" kern="1200">
                <a:solidFill>
                  <a:schemeClr val="tx1"/>
                </a:solidFill>
                <a:latin typeface="Arial Narrow" pitchFamily="34" charset="0"/>
                <a:ea typeface="+mn-ea"/>
                <a:cs typeface="Arial" charset="0"/>
              </a:defRPr>
            </a:lvl4pPr>
            <a:lvl5pPr marL="1828800" algn="l" rtl="0" fontAlgn="base">
              <a:spcBef>
                <a:spcPct val="0"/>
              </a:spcBef>
              <a:spcAft>
                <a:spcPct val="0"/>
              </a:spcAft>
              <a:defRPr sz="2300" kern="1200">
                <a:solidFill>
                  <a:schemeClr val="tx1"/>
                </a:solidFill>
                <a:latin typeface="Arial Narrow" pitchFamily="34" charset="0"/>
                <a:ea typeface="+mn-ea"/>
                <a:cs typeface="Arial" charset="0"/>
              </a:defRPr>
            </a:lvl5pPr>
            <a:lvl6pPr marL="2286000" algn="l" defTabSz="914400" rtl="0" eaLnBrk="1" latinLnBrk="0" hangingPunct="1">
              <a:defRPr sz="2300" kern="1200">
                <a:solidFill>
                  <a:schemeClr val="tx1"/>
                </a:solidFill>
                <a:latin typeface="Arial Narrow" pitchFamily="34" charset="0"/>
                <a:ea typeface="+mn-ea"/>
                <a:cs typeface="Arial" charset="0"/>
              </a:defRPr>
            </a:lvl6pPr>
            <a:lvl7pPr marL="2743200" algn="l" defTabSz="914400" rtl="0" eaLnBrk="1" latinLnBrk="0" hangingPunct="1">
              <a:defRPr sz="2300" kern="1200">
                <a:solidFill>
                  <a:schemeClr val="tx1"/>
                </a:solidFill>
                <a:latin typeface="Arial Narrow" pitchFamily="34" charset="0"/>
                <a:ea typeface="+mn-ea"/>
                <a:cs typeface="Arial" charset="0"/>
              </a:defRPr>
            </a:lvl7pPr>
            <a:lvl8pPr marL="3200400" algn="l" defTabSz="914400" rtl="0" eaLnBrk="1" latinLnBrk="0" hangingPunct="1">
              <a:defRPr sz="2300" kern="1200">
                <a:solidFill>
                  <a:schemeClr val="tx1"/>
                </a:solidFill>
                <a:latin typeface="Arial Narrow" pitchFamily="34" charset="0"/>
                <a:ea typeface="+mn-ea"/>
                <a:cs typeface="Arial" charset="0"/>
              </a:defRPr>
            </a:lvl8pPr>
            <a:lvl9pPr marL="3657600" algn="l" defTabSz="914400" rtl="0" eaLnBrk="1" latinLnBrk="0" hangingPunct="1">
              <a:defRPr sz="2300" kern="1200">
                <a:solidFill>
                  <a:schemeClr val="tx1"/>
                </a:solidFill>
                <a:latin typeface="Arial Narrow" pitchFamily="34" charset="0"/>
                <a:ea typeface="+mn-ea"/>
                <a:cs typeface="Arial" charset="0"/>
              </a:defRPr>
            </a:lvl9pPr>
          </a:lstStyle>
          <a:p>
            <a:pPr>
              <a:defRPr/>
            </a:pPr>
            <a:fld id="{953B75A0-CCA2-402A-B187-FB865F01CFF5}" type="slidenum">
              <a:rPr lang="es-ES_tradnl" sz="800" smtClean="0">
                <a:solidFill>
                  <a:srgbClr val="008080"/>
                </a:solidFill>
                <a:latin typeface="+mn-lt"/>
              </a:rPr>
              <a:pPr>
                <a:defRPr/>
              </a:pPr>
              <a:t>68</a:t>
            </a:fld>
            <a:endParaRPr lang="es-ES_tradnl" sz="800" dirty="0">
              <a:solidFill>
                <a:srgbClr val="008080"/>
              </a:solidFill>
              <a:latin typeface="+mn-lt"/>
            </a:endParaRPr>
          </a:p>
        </p:txBody>
      </p:sp>
    </p:spTree>
    <p:extLst>
      <p:ext uri="{BB962C8B-B14F-4D97-AF65-F5344CB8AC3E}">
        <p14:creationId xmlns:p14="http://schemas.microsoft.com/office/powerpoint/2010/main" val="1269386285"/>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0" y="49188"/>
            <a:ext cx="9144000" cy="1079569"/>
          </a:xfrm>
        </p:spPr>
        <p:txBody>
          <a:bodyPr/>
          <a:lstStyle/>
          <a:p>
            <a:r>
              <a:rPr lang="es-CO" dirty="0"/>
              <a:t>CUIDADO DE LAS CUENTAS…  </a:t>
            </a:r>
            <a:br>
              <a:rPr lang="es-CO" dirty="0"/>
            </a:br>
            <a:r>
              <a:rPr lang="es-CO" dirty="0"/>
              <a:t>                                            CUSTODIA DE LA HONRADEZ</a:t>
            </a:r>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6096" y="1116335"/>
            <a:ext cx="3644377" cy="4533106"/>
          </a:xfrm>
          <a:prstGeom prst="rect">
            <a:avLst/>
          </a:prstGeom>
          <a:noFill/>
          <a:ln w="9525">
            <a:solidFill>
              <a:sysClr val="windowText" lastClr="000000"/>
            </a:solidFill>
            <a:miter lim="800000"/>
            <a:headEnd/>
            <a:tailEnd/>
          </a:ln>
          <a:effectLst>
            <a:glow rad="139700">
              <a:srgbClr val="F3A447">
                <a:satMod val="175000"/>
                <a:alpha val="40000"/>
              </a:srgbClr>
            </a:glow>
            <a:outerShdw dist="35921" dir="2700000" algn="ctr" rotWithShape="0">
              <a:srgbClr val="FEFAC9"/>
            </a:outerShdw>
          </a:effectLst>
          <a:extLst>
            <a:ext uri="{909E8E84-426E-40DD-AFC4-6F175D3DCCD1}">
              <a14:hiddenFill xmlns:a14="http://schemas.microsoft.com/office/drawing/2010/main">
                <a:solidFill>
                  <a:schemeClr val="accent1"/>
                </a:solidFill>
              </a14:hiddenFill>
            </a:ext>
          </a:extLst>
        </p:spPr>
      </p:pic>
      <p:sp>
        <p:nvSpPr>
          <p:cNvPr id="7" name="6 Flecha curvada hacia abajo"/>
          <p:cNvSpPr/>
          <p:nvPr/>
        </p:nvSpPr>
        <p:spPr>
          <a:xfrm rot="12194012">
            <a:off x="250012" y="1953320"/>
            <a:ext cx="5641236" cy="1791417"/>
          </a:xfrm>
          <a:prstGeom prst="curved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711" y="1273324"/>
            <a:ext cx="504489" cy="672653"/>
          </a:xfrm>
          <a:prstGeom prst="rect">
            <a:avLst/>
          </a:prstGeom>
        </p:spPr>
      </p:pic>
      <p:pic>
        <p:nvPicPr>
          <p:cNvPr id="9" name="Picture 2" descr="http://www.megamaquinas.com/mega.web/mega.admin.img/col-contact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2641476"/>
            <a:ext cx="2051720" cy="278549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520" y="3073524"/>
            <a:ext cx="288032" cy="312613"/>
          </a:xfrm>
          <a:prstGeom prst="rect">
            <a:avLst/>
          </a:prstGeom>
        </p:spPr>
      </p:pic>
    </p:spTree>
    <p:extLst>
      <p:ext uri="{BB962C8B-B14F-4D97-AF65-F5344CB8AC3E}">
        <p14:creationId xmlns:p14="http://schemas.microsoft.com/office/powerpoint/2010/main" val="3274010525"/>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6"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80">
                                          <p:stCondLst>
                                            <p:cond delay="0"/>
                                          </p:stCondLst>
                                        </p:cTn>
                                        <p:tgtEl>
                                          <p:spTgt spid="10"/>
                                        </p:tgtEl>
                                      </p:cBhvr>
                                    </p:animEffect>
                                    <p:anim calcmode="lin" valueType="num">
                                      <p:cBhvr>
                                        <p:cTn id="4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
                                        </p:tgtEl>
                                      </p:cBhvr>
                                      <p:to x="100000" y="60000"/>
                                    </p:animScale>
                                    <p:animScale>
                                      <p:cBhvr>
                                        <p:cTn id="52" dur="166" decel="50000">
                                          <p:stCondLst>
                                            <p:cond delay="676"/>
                                          </p:stCondLst>
                                        </p:cTn>
                                        <p:tgtEl>
                                          <p:spTgt spid="10"/>
                                        </p:tgtEl>
                                      </p:cBhvr>
                                      <p:to x="100000" y="100000"/>
                                    </p:animScale>
                                    <p:animScale>
                                      <p:cBhvr>
                                        <p:cTn id="53" dur="26">
                                          <p:stCondLst>
                                            <p:cond delay="1312"/>
                                          </p:stCondLst>
                                        </p:cTn>
                                        <p:tgtEl>
                                          <p:spTgt spid="10"/>
                                        </p:tgtEl>
                                      </p:cBhvr>
                                      <p:to x="100000" y="80000"/>
                                    </p:animScale>
                                    <p:animScale>
                                      <p:cBhvr>
                                        <p:cTn id="54" dur="166" decel="50000">
                                          <p:stCondLst>
                                            <p:cond delay="1338"/>
                                          </p:stCondLst>
                                        </p:cTn>
                                        <p:tgtEl>
                                          <p:spTgt spid="10"/>
                                        </p:tgtEl>
                                      </p:cBhvr>
                                      <p:to x="100000" y="100000"/>
                                    </p:animScale>
                                    <p:animScale>
                                      <p:cBhvr>
                                        <p:cTn id="55" dur="26">
                                          <p:stCondLst>
                                            <p:cond delay="1642"/>
                                          </p:stCondLst>
                                        </p:cTn>
                                        <p:tgtEl>
                                          <p:spTgt spid="10"/>
                                        </p:tgtEl>
                                      </p:cBhvr>
                                      <p:to x="100000" y="90000"/>
                                    </p:animScale>
                                    <p:animScale>
                                      <p:cBhvr>
                                        <p:cTn id="56" dur="166" decel="50000">
                                          <p:stCondLst>
                                            <p:cond delay="1668"/>
                                          </p:stCondLst>
                                        </p:cTn>
                                        <p:tgtEl>
                                          <p:spTgt spid="10"/>
                                        </p:tgtEl>
                                      </p:cBhvr>
                                      <p:to x="100000" y="100000"/>
                                    </p:animScale>
                                    <p:animScale>
                                      <p:cBhvr>
                                        <p:cTn id="57" dur="26">
                                          <p:stCondLst>
                                            <p:cond delay="1808"/>
                                          </p:stCondLst>
                                        </p:cTn>
                                        <p:tgtEl>
                                          <p:spTgt spid="10"/>
                                        </p:tgtEl>
                                      </p:cBhvr>
                                      <p:to x="100000" y="95000"/>
                                    </p:animScale>
                                    <p:animScale>
                                      <p:cBhvr>
                                        <p:cTn id="5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Resultado de imagen para campus universidad de antioquia"/>
          <p:cNvSpPr>
            <a:spLocks noChangeAspect="1" noChangeArrowheads="1"/>
          </p:cNvSpPr>
          <p:nvPr/>
        </p:nvSpPr>
        <p:spPr bwMode="auto">
          <a:xfrm>
            <a:off x="891646" y="-120386"/>
            <a:ext cx="254000" cy="25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6200" tIns="38100" rIns="76200" bIns="38100" numCol="1" anchor="t" anchorCtr="0" compatLnSpc="1">
            <a:prstTxWarp prst="textNoShape">
              <a:avLst/>
            </a:prstTxWarp>
          </a:bodyPr>
          <a:lstStyle/>
          <a:p>
            <a:endParaRPr lang="es-CO" sz="1917"/>
          </a:p>
        </p:txBody>
      </p:sp>
      <p:pic>
        <p:nvPicPr>
          <p:cNvPr id="3" name="Imagen 2"/>
          <p:cNvPicPr>
            <a:picLocks noChangeAspect="1"/>
          </p:cNvPicPr>
          <p:nvPr/>
        </p:nvPicPr>
        <p:blipFill>
          <a:blip r:embed="rId2"/>
          <a:stretch>
            <a:fillRect/>
          </a:stretch>
        </p:blipFill>
        <p:spPr>
          <a:xfrm>
            <a:off x="6028322" y="6615"/>
            <a:ext cx="2384105" cy="3630972"/>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5843" y="1357334"/>
            <a:ext cx="1785938" cy="1785938"/>
          </a:xfrm>
          <a:prstGeom prst="rect">
            <a:avLst/>
          </a:prstGeom>
        </p:spPr>
      </p:pic>
      <p:cxnSp>
        <p:nvCxnSpPr>
          <p:cNvPr id="9" name="Conector curvado 8"/>
          <p:cNvCxnSpPr/>
          <p:nvPr/>
        </p:nvCxnSpPr>
        <p:spPr bwMode="auto">
          <a:xfrm>
            <a:off x="2891813" y="2017407"/>
            <a:ext cx="762000" cy="762000"/>
          </a:xfrm>
          <a:prstGeom prst="curvedConnector3">
            <a:avLst/>
          </a:prstGeom>
          <a:solidFill>
            <a:srgbClr val="1B369A"/>
          </a:solidFill>
          <a:ln w="9525" cap="flat" cmpd="sng" algn="ctr">
            <a:noFill/>
            <a:prstDash val="solid"/>
            <a:round/>
            <a:headEnd type="triangle"/>
            <a:tailEnd type="triangle"/>
          </a:ln>
          <a:effectLst/>
        </p:spPr>
      </p:cxnSp>
      <p:cxnSp>
        <p:nvCxnSpPr>
          <p:cNvPr id="11" name="Conector curvado 10"/>
          <p:cNvCxnSpPr/>
          <p:nvPr/>
        </p:nvCxnSpPr>
        <p:spPr bwMode="auto">
          <a:xfrm>
            <a:off x="2831807" y="2197427"/>
            <a:ext cx="762000" cy="762000"/>
          </a:xfrm>
          <a:prstGeom prst="curvedConnector3">
            <a:avLst/>
          </a:prstGeom>
          <a:solidFill>
            <a:srgbClr val="1B369A"/>
          </a:solidFill>
          <a:ln w="9525" cap="flat" cmpd="sng" algn="ctr">
            <a:noFill/>
            <a:prstDash val="solid"/>
            <a:round/>
            <a:headEnd type="triangle"/>
            <a:tailEnd type="triangle"/>
          </a:ln>
          <a:effectLst/>
        </p:spPr>
      </p:cxnSp>
      <p:sp>
        <p:nvSpPr>
          <p:cNvPr id="13" name="Rectángulo 12"/>
          <p:cNvSpPr/>
          <p:nvPr/>
        </p:nvSpPr>
        <p:spPr bwMode="auto">
          <a:xfrm>
            <a:off x="0" y="3494753"/>
            <a:ext cx="9108504" cy="2220247"/>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marL="238115" indent="-238115" algn="just">
              <a:buFont typeface="Wingdings" panose="05000000000000000000" pitchFamily="2" charset="2"/>
              <a:buChar char="ü"/>
            </a:pPr>
            <a:r>
              <a:rPr lang="es-CO" sz="1900" b="1" dirty="0"/>
              <a:t>Cuarta nación en extensión territorial de América del Sur y, con alrededor de 48 millones de habitantes, tercera en población de América Latina. Tercera nación del mundo con mayor cantidad de hispanohablantes. Posee una población multicultural, en regiones y razas.</a:t>
            </a:r>
          </a:p>
          <a:p>
            <a:pPr marL="238115" indent="-238115" algn="just">
              <a:buFont typeface="Wingdings" panose="05000000000000000000" pitchFamily="2" charset="2"/>
              <a:buChar char="ü"/>
            </a:pPr>
            <a:r>
              <a:rPr lang="es-CO" sz="1900" b="1" dirty="0"/>
              <a:t>Población en su mayoría, resultado del mestizaje entre europeos, indígenas y africanos, con minorías de indígenas y afrodescendientes.</a:t>
            </a:r>
          </a:p>
          <a:p>
            <a:pPr marL="238115" indent="-238115" algn="just">
              <a:buFont typeface="Wingdings" panose="05000000000000000000" pitchFamily="2" charset="2"/>
              <a:buChar char="ü"/>
            </a:pPr>
            <a:r>
              <a:rPr lang="es-CO" sz="1900" b="1" dirty="0"/>
              <a:t>Con una superficie de 2.129.748 km², de los cuales 1.141.748 km² corresponden a su territorio continental y los restantes 988.000 km² a su extensión marítima.</a:t>
            </a:r>
            <a:endParaRPr lang="es-CO" sz="1900" b="1" dirty="0">
              <a:latin typeface="Times New Roman" pitchFamily="18" charset="0"/>
            </a:endParaRPr>
          </a:p>
        </p:txBody>
      </p:sp>
      <p:sp>
        <p:nvSpPr>
          <p:cNvPr id="14" name="Rectángulo 13"/>
          <p:cNvSpPr/>
          <p:nvPr/>
        </p:nvSpPr>
        <p:spPr bwMode="auto">
          <a:xfrm>
            <a:off x="2591780" y="1237321"/>
            <a:ext cx="3496550" cy="2160239"/>
          </a:xfrm>
          <a:prstGeom prst="rect">
            <a:avLst/>
          </a:prstGeom>
          <a:solidFill>
            <a:schemeClr val="accent2">
              <a:lumMod val="20000"/>
              <a:lumOff val="80000"/>
            </a:schemeClr>
          </a:solidFill>
          <a:ln w="9525" cap="flat" cmpd="sng" algn="ctr">
            <a:solidFill>
              <a:schemeClr val="accent2">
                <a:lumMod val="60000"/>
                <a:lumOff val="40000"/>
              </a:schemeClr>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algn="ctr">
              <a:spcBef>
                <a:spcPct val="0"/>
              </a:spcBef>
            </a:pPr>
            <a:r>
              <a:rPr lang="es-CO" sz="1750" b="1" dirty="0"/>
              <a:t>República  unitaria de América situada en la región noroccidental de América del Sur. Es un estado social y democrático cuya forma de gobierno es presidencialista. Organizada políticamente en 32 departamentos y un distrito capital Bogotá D.C.</a:t>
            </a:r>
            <a:endParaRPr lang="es-CO" sz="1750" b="1" dirty="0">
              <a:latin typeface="Times New Roman" pitchFamily="18" charset="0"/>
            </a:endParaRPr>
          </a:p>
        </p:txBody>
      </p:sp>
      <p:pic>
        <p:nvPicPr>
          <p:cNvPr id="15" name="Imagen 14"/>
          <p:cNvPicPr>
            <a:picLocks noChangeAspect="1"/>
          </p:cNvPicPr>
          <p:nvPr/>
        </p:nvPicPr>
        <p:blipFill>
          <a:blip r:embed="rId4"/>
          <a:stretch>
            <a:fillRect/>
          </a:stretch>
        </p:blipFill>
        <p:spPr>
          <a:xfrm>
            <a:off x="731574" y="1"/>
            <a:ext cx="3646143" cy="1117307"/>
          </a:xfrm>
          <a:prstGeom prst="rect">
            <a:avLst/>
          </a:prstGeom>
        </p:spPr>
      </p:pic>
      <p:pic>
        <p:nvPicPr>
          <p:cNvPr id="16" name="Imagen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19672" y="337220"/>
            <a:ext cx="4968552" cy="1500167"/>
          </a:xfrm>
          <a:prstGeom prst="rect">
            <a:avLst/>
          </a:prstGeom>
        </p:spPr>
      </p:pic>
    </p:spTree>
    <p:extLst>
      <p:ext uri="{BB962C8B-B14F-4D97-AF65-F5344CB8AC3E}">
        <p14:creationId xmlns:p14="http://schemas.microsoft.com/office/powerpoint/2010/main" val="28580578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par>
                          <p:cTn id="8" fill="hold">
                            <p:stCondLst>
                              <p:cond delay="2000"/>
                            </p:stCondLst>
                            <p:childTnLst>
                              <p:par>
                                <p:cTn id="9" presetID="2"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0-#ppt_w/2"/>
                                          </p:val>
                                        </p:tav>
                                        <p:tav tm="100000">
                                          <p:val>
                                            <p:strVal val="#ppt_x"/>
                                          </p:val>
                                        </p:tav>
                                      </p:tavLst>
                                    </p:anim>
                                    <p:anim calcmode="lin" valueType="num">
                                      <p:cBhvr additive="base">
                                        <p:cTn id="12" dur="75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231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257433"/>
            <a:ext cx="7620000" cy="3300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46721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409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0/07/Mapa_de_Colombia_%28regiones_naturales%29.svg/800px-Mapa_de_Colombia_%28regiones_naturales%29.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24233" y="49188"/>
            <a:ext cx="5436096" cy="568883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12" y="0"/>
            <a:ext cx="2808312" cy="1201317"/>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9" y="1201317"/>
            <a:ext cx="2778609" cy="1008111"/>
          </a:xfrm>
          <a:prstGeom prst="rect">
            <a:avLst/>
          </a:prstGeom>
        </p:spPr>
      </p:pic>
      <p:pic>
        <p:nvPicPr>
          <p:cNvPr id="9" name="Imagen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 y="4585692"/>
            <a:ext cx="2771799" cy="1129308"/>
          </a:xfrm>
          <a:prstGeom prst="rect">
            <a:avLst/>
          </a:prstGeom>
        </p:spPr>
      </p:pic>
      <p:pic>
        <p:nvPicPr>
          <p:cNvPr id="102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 y="3505573"/>
            <a:ext cx="2771799" cy="1080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sultado de imagen para universidad francisco de paula santander cucuta"/>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 y="2195597"/>
            <a:ext cx="3724232" cy="13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41297"/>
      </p:ext>
    </p:extLst>
  </p:cSld>
  <p:clrMapOvr>
    <a:masterClrMapping/>
  </p:clrMapOvr>
  <mc:AlternateContent xmlns:mc="http://schemas.openxmlformats.org/markup-compatibility/2006" xmlns:p14="http://schemas.microsoft.com/office/powerpoint/2010/main">
    <mc:Choice Requires="p14">
      <p:transition spd="slow" p14:dur="1200" advTm="0">
        <p14:prism dir="r"/>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type="body" idx="4294967295"/>
          </p:nvPr>
        </p:nvSpPr>
        <p:spPr>
          <a:xfrm>
            <a:off x="2066644" y="458270"/>
            <a:ext cx="6393788" cy="4703486"/>
          </a:xfrm>
          <a:prstGeom prst="rect">
            <a:avLst/>
          </a:prstGeom>
          <a:noFill/>
          <a:ln>
            <a:solidFill>
              <a:schemeClr val="tx1"/>
            </a:solidFill>
            <a:miter lim="800000"/>
            <a:headEnd/>
            <a:tailEnd/>
          </a:ln>
          <a:effectLst>
            <a:glow rad="101600">
              <a:schemeClr val="accent6">
                <a:satMod val="175000"/>
                <a:alpha val="40000"/>
              </a:schemeClr>
            </a:glow>
          </a:effectLst>
        </p:spPr>
        <p:txBody>
          <a:bodyPr/>
          <a:lstStyle/>
          <a:p>
            <a:pPr algn="just" eaLnBrk="1" hangingPunct="1">
              <a:buClr>
                <a:schemeClr val="tx1"/>
              </a:buClr>
              <a:buFont typeface="Wingdings" panose="05000000000000000000" pitchFamily="2" charset="2"/>
              <a:buChar char="Ø"/>
            </a:pPr>
            <a:r>
              <a:rPr lang="es-MX" altLang="es-CO" sz="3000" b="1" dirty="0"/>
              <a:t>Estado social de derecho.</a:t>
            </a:r>
          </a:p>
          <a:p>
            <a:pPr eaLnBrk="1" hangingPunct="1">
              <a:buClr>
                <a:schemeClr val="tx1"/>
              </a:buClr>
              <a:buFont typeface="Wingdings" panose="05000000000000000000" pitchFamily="2" charset="2"/>
              <a:buChar char="Ø"/>
            </a:pPr>
            <a:r>
              <a:rPr lang="es-MX" altLang="es-CO" sz="3000" b="1" dirty="0"/>
              <a:t>República unitaria, </a:t>
            </a:r>
            <a:r>
              <a:rPr lang="es-MX" altLang="es-CO" sz="3000" b="1" i="1" u="sng" dirty="0"/>
              <a:t>descentralizada</a:t>
            </a:r>
            <a:r>
              <a:rPr lang="es-MX" altLang="es-CO" sz="3000" b="1" i="1" dirty="0"/>
              <a:t>,</a:t>
            </a:r>
            <a:r>
              <a:rPr lang="es-MX" altLang="es-CO" sz="3000" b="1" dirty="0"/>
              <a:t> con autonomía de sus entidades territoriales, democrática, participativa, pluralista.</a:t>
            </a:r>
          </a:p>
          <a:p>
            <a:pPr algn="just" eaLnBrk="1" hangingPunct="1">
              <a:buClr>
                <a:schemeClr val="tx1"/>
              </a:buClr>
              <a:buFont typeface="Wingdings" panose="05000000000000000000" pitchFamily="2" charset="2"/>
              <a:buChar char="Ø"/>
            </a:pPr>
            <a:r>
              <a:rPr lang="es-MX" altLang="es-CO" sz="3000" b="1" dirty="0"/>
              <a:t>Fundada en el respeto a la dignidad humana, en el trabajo, la solidaridad y en la prevalencia del interés general.</a:t>
            </a:r>
          </a:p>
          <a:p>
            <a:pPr algn="just" eaLnBrk="1" hangingPunct="1">
              <a:buClr>
                <a:schemeClr val="tx1"/>
              </a:buClr>
              <a:buFont typeface="Wingdings" panose="05000000000000000000" pitchFamily="2" charset="2"/>
              <a:buChar char="Ø"/>
            </a:pPr>
            <a:endParaRPr lang="es-MX" altLang="es-CO" sz="833" b="1" dirty="0"/>
          </a:p>
          <a:p>
            <a:pPr marL="0" indent="0">
              <a:buClr>
                <a:schemeClr val="tx1"/>
              </a:buClr>
              <a:buNone/>
            </a:pPr>
            <a:r>
              <a:rPr lang="es-MX" altLang="es-CO" sz="833" dirty="0"/>
              <a:t>Constitución Política, art. 1</a:t>
            </a:r>
            <a:endParaRPr lang="es-ES" altLang="es-CO" sz="833"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MX" altLang="es-CO" dirty="0"/>
          </a:p>
          <a:p>
            <a:pPr algn="just" eaLnBrk="1" hangingPunct="1">
              <a:buClr>
                <a:schemeClr val="tx1"/>
              </a:buClr>
              <a:buFont typeface="Wingdings" panose="05000000000000000000" pitchFamily="2" charset="2"/>
              <a:buChar char="Ø"/>
            </a:pPr>
            <a:endParaRPr lang="es-ES" altLang="es-CO" dirty="0"/>
          </a:p>
        </p:txBody>
      </p:sp>
      <p:sp>
        <p:nvSpPr>
          <p:cNvPr id="9" name="Rectángulo 8"/>
          <p:cNvSpPr/>
          <p:nvPr/>
        </p:nvSpPr>
        <p:spPr bwMode="auto">
          <a:xfrm>
            <a:off x="851587" y="337220"/>
            <a:ext cx="420047" cy="4620513"/>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667" dirty="0">
              <a:latin typeface="Times New Roman" pitchFamily="18" charset="0"/>
            </a:endParaRPr>
          </a:p>
          <a:p>
            <a:pPr defTabSz="761970" eaLnBrk="0" hangingPunct="0"/>
            <a:r>
              <a:rPr lang="es-CO" sz="2667" dirty="0">
                <a:latin typeface="Times New Roman" pitchFamily="18" charset="0"/>
              </a:rPr>
              <a:t>C</a:t>
            </a:r>
          </a:p>
          <a:p>
            <a:pPr defTabSz="761970" eaLnBrk="0" hangingPunct="0"/>
            <a:r>
              <a:rPr lang="es-CO" sz="2667" dirty="0">
                <a:latin typeface="Times New Roman" pitchFamily="18" charset="0"/>
              </a:rPr>
              <a:t>O</a:t>
            </a:r>
          </a:p>
          <a:p>
            <a:pPr defTabSz="761970" eaLnBrk="0" hangingPunct="0"/>
            <a:r>
              <a:rPr lang="es-CO" sz="2667" dirty="0">
                <a:latin typeface="Times New Roman" pitchFamily="18" charset="0"/>
              </a:rPr>
              <a:t>L</a:t>
            </a:r>
          </a:p>
          <a:p>
            <a:pPr defTabSz="761970" eaLnBrk="0" hangingPunct="0"/>
            <a:r>
              <a:rPr lang="es-CO" sz="2667" dirty="0">
                <a:latin typeface="Times New Roman" pitchFamily="18" charset="0"/>
              </a:rPr>
              <a:t>O</a:t>
            </a:r>
          </a:p>
          <a:p>
            <a:pPr defTabSz="761970" eaLnBrk="0" hangingPunct="0"/>
            <a:r>
              <a:rPr lang="es-CO" sz="2667" dirty="0">
                <a:latin typeface="Times New Roman" pitchFamily="18" charset="0"/>
              </a:rPr>
              <a:t>M</a:t>
            </a:r>
          </a:p>
          <a:p>
            <a:pPr defTabSz="761970" eaLnBrk="0" hangingPunct="0"/>
            <a:r>
              <a:rPr lang="es-CO" sz="2667" dirty="0">
                <a:latin typeface="Times New Roman" pitchFamily="18" charset="0"/>
              </a:rPr>
              <a:t>B</a:t>
            </a:r>
          </a:p>
          <a:p>
            <a:pPr defTabSz="761970" eaLnBrk="0" hangingPunct="0"/>
            <a:r>
              <a:rPr lang="es-CO" sz="2667" dirty="0">
                <a:latin typeface="Times New Roman" pitchFamily="18" charset="0"/>
              </a:rPr>
              <a:t>I</a:t>
            </a:r>
          </a:p>
          <a:p>
            <a:pPr defTabSz="761970" eaLnBrk="0" hangingPunct="0"/>
            <a:r>
              <a:rPr lang="es-CO" sz="2667" dirty="0">
                <a:latin typeface="Times New Roman" pitchFamily="18" charset="0"/>
              </a:rPr>
              <a:t>A</a:t>
            </a:r>
          </a:p>
        </p:txBody>
      </p:sp>
      <p:sp>
        <p:nvSpPr>
          <p:cNvPr id="2" name="Flecha derecha 1"/>
          <p:cNvSpPr/>
          <p:nvPr/>
        </p:nvSpPr>
        <p:spPr bwMode="auto">
          <a:xfrm>
            <a:off x="1391647" y="2235527"/>
            <a:ext cx="612615" cy="561967"/>
          </a:xfrm>
          <a:prstGeom prst="rightArrow">
            <a:avLst>
              <a:gd name="adj1" fmla="val 50000"/>
              <a:gd name="adj2" fmla="val 45393"/>
            </a:avLst>
          </a:prstGeom>
          <a:solidFill>
            <a:srgbClr val="1B369A"/>
          </a:solidFill>
          <a:ln w="9525" cap="flat" cmpd="sng" algn="ctr">
            <a:solidFill>
              <a:schemeClr val="tx1"/>
            </a:solidFill>
            <a:prstDash val="solid"/>
            <a:round/>
            <a:headEnd type="none" w="med" len="med"/>
            <a:tailEnd type="none" w="med" len="med"/>
          </a:ln>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Tree>
    <p:extLst>
      <p:ext uri="{BB962C8B-B14F-4D97-AF65-F5344CB8AC3E}">
        <p14:creationId xmlns:p14="http://schemas.microsoft.com/office/powerpoint/2010/main" val="1505001820"/>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sld>
</file>

<file path=ppt/theme/theme1.xml><?xml version="1.0" encoding="utf-8"?>
<a:theme xmlns:a="http://schemas.openxmlformats.org/drawingml/2006/main" name="Plantilla Capacitaciones CGN">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Capacitaciones CGN</Template>
  <TotalTime>2204</TotalTime>
  <Words>5517</Words>
  <Application>Microsoft Office PowerPoint</Application>
  <PresentationFormat>Presentación en pantalla (16:10)</PresentationFormat>
  <Paragraphs>733</Paragraphs>
  <Slides>71</Slides>
  <Notes>19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71</vt:i4>
      </vt:variant>
    </vt:vector>
  </HeadingPairs>
  <TitlesOfParts>
    <vt:vector size="86" baseType="lpstr">
      <vt:lpstr>Arial</vt:lpstr>
      <vt:lpstr>Arial Narrow</vt:lpstr>
      <vt:lpstr>Calibri</vt:lpstr>
      <vt:lpstr>Calibri Light</vt:lpstr>
      <vt:lpstr>Calibri,Bold</vt:lpstr>
      <vt:lpstr>Calibri,BoldItalic</vt:lpstr>
      <vt:lpstr>Century Gothic</vt:lpstr>
      <vt:lpstr>Monotype Corsiva</vt:lpstr>
      <vt:lpstr>Sylfaen</vt:lpstr>
      <vt:lpstr>Symbol</vt:lpstr>
      <vt:lpstr>Tahoma</vt:lpstr>
      <vt:lpstr>Times New Roman</vt:lpstr>
      <vt:lpstr>Wingdings</vt:lpstr>
      <vt:lpstr>Wingdings 2</vt:lpstr>
      <vt:lpstr>Plantilla Capacitaciones CGN</vt:lpstr>
      <vt:lpstr>Presentación de PowerPoint</vt:lpstr>
      <vt:lpstr>LOS RETOS DE LA PROFESIÓN CONTABLE FRENTE A LA CONVERGENCIA A NORMAS INTERNACIONALES EN COLOMBIA</vt:lpstr>
      <vt:lpstr>Presentación de PowerPoint</vt:lpstr>
      <vt:lpstr>DE LA NUEVA REGULACIÓN  CONTABLE PÚBLICA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Convergencia de la Regulación Contable Pública</vt:lpstr>
      <vt:lpstr>Presentación de PowerPoint</vt:lpstr>
      <vt:lpstr>Presentación de PowerPoint</vt:lpstr>
      <vt:lpstr> </vt:lpstr>
      <vt:lpstr>MODELOS DE CONTABILIDAD  - CONVERGENCIA -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Marco Normativo para Entidades de Gobierno (Resolución 533/15)</vt:lpstr>
      <vt:lpstr>CRONOGRAMA PARA LAS ENTIDADES DE GOBIERNO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Calificación Promedio por Criterio de Control Interno Contable 2015</vt:lpstr>
      <vt:lpstr>Presentación de PowerPoint</vt:lpstr>
      <vt:lpstr>Nivel Territorial CIC Calificación Promedio por Criterio  de Control Interno Contable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CUIDADO DE LAS CUENTAS…                                               CUSTODIA DE LA HONRADEZ</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Yenny Claros González</dc:creator>
  <cp:keywords>Plantillas, Presentaciones, PowerPoint, Imágen Institucional</cp:keywords>
  <dc:description>Actualizada con Logo 15 años Calidad Agosto 2011</dc:description>
  <cp:lastModifiedBy>Carlos Estrada</cp:lastModifiedBy>
  <cp:revision>366</cp:revision>
  <dcterms:created xsi:type="dcterms:W3CDTF">2015-07-24T15:00:34Z</dcterms:created>
  <dcterms:modified xsi:type="dcterms:W3CDTF">2021-05-27T16:02:56Z</dcterms:modified>
</cp:coreProperties>
</file>