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27" r:id="rId2"/>
    <p:sldId id="406" r:id="rId3"/>
    <p:sldId id="402" r:id="rId4"/>
    <p:sldId id="403" r:id="rId5"/>
    <p:sldId id="366" r:id="rId6"/>
    <p:sldId id="375" r:id="rId7"/>
    <p:sldId id="376" r:id="rId8"/>
    <p:sldId id="404" r:id="rId9"/>
    <p:sldId id="378" r:id="rId10"/>
    <p:sldId id="380" r:id="rId11"/>
    <p:sldId id="379" r:id="rId12"/>
    <p:sldId id="383" r:id="rId13"/>
    <p:sldId id="382" r:id="rId14"/>
    <p:sldId id="384" r:id="rId15"/>
    <p:sldId id="386" r:id="rId16"/>
    <p:sldId id="385" r:id="rId17"/>
    <p:sldId id="400" r:id="rId18"/>
    <p:sldId id="388" r:id="rId19"/>
    <p:sldId id="373" r:id="rId20"/>
    <p:sldId id="389" r:id="rId21"/>
    <p:sldId id="391" r:id="rId22"/>
    <p:sldId id="399" r:id="rId23"/>
    <p:sldId id="405" r:id="rId24"/>
    <p:sldId id="370" r:id="rId25"/>
  </p:sldIdLst>
  <p:sldSz cx="9144000" cy="5715000" type="screen16x10"/>
  <p:notesSz cx="7010400" cy="92964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Arial Narrow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3206">
          <p15:clr>
            <a:srgbClr val="A4A3A4"/>
          </p15:clr>
        </p15:guide>
        <p15:guide id="2" pos="1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18E"/>
    <a:srgbClr val="008080"/>
    <a:srgbClr val="FF6600"/>
    <a:srgbClr val="74B230"/>
    <a:srgbClr val="CCFFCC"/>
    <a:srgbClr val="005843"/>
    <a:srgbClr val="30399C"/>
    <a:srgbClr val="00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73" autoAdjust="0"/>
    <p:restoredTop sz="86400" autoAdjust="0"/>
  </p:normalViewPr>
  <p:slideViewPr>
    <p:cSldViewPr snapToObjects="1" showGuides="1">
      <p:cViewPr varScale="1">
        <p:scale>
          <a:sx n="75" d="100"/>
          <a:sy n="75" d="100"/>
        </p:scale>
        <p:origin x="1026" y="60"/>
      </p:cViewPr>
      <p:guideLst>
        <p:guide orient="horz" pos="3206"/>
        <p:guide pos="15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B64575DB-0CCA-4D2E-9527-896B2BD03A4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733668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l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>
            <a:lvl1pPr algn="r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7550" y="696913"/>
            <a:ext cx="55753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dirty="0"/>
              <a:t>Esta plantilla se puede usar como archivo de inicio para presentar materiales educativos en un entorno de grupo.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Secciones</a:t>
            </a:r>
          </a:p>
          <a:p>
            <a:pPr lvl="0"/>
            <a:r>
              <a:rPr lang="es-ES" noProof="0" dirty="0"/>
              <a:t>Para agregar secciones, haga clic con el botón secundario del mouse en una diapositiva. Las secciones pueden ayudarle a organizar las diapositivas o a facilitar la colaboración entre varios autores.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Notas</a:t>
            </a:r>
          </a:p>
          <a:p>
            <a:pPr lvl="0"/>
            <a:r>
              <a:rPr lang="es-ES" noProof="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lvl="0"/>
            <a:r>
              <a:rPr lang="es-ES" noProof="0" dirty="0"/>
              <a:t>Tenga en cuenta el tamaño de la fuente (es importante para la accesibilidad, visibilidad, grabación en vídeo y producción en línea)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Colores coordinados </a:t>
            </a:r>
          </a:p>
          <a:p>
            <a:pPr lvl="0"/>
            <a:r>
              <a:rPr lang="es-ES" noProof="0" dirty="0"/>
              <a:t>Preste especial atención a los gráficos, diagramas y cuadros de texto. </a:t>
            </a:r>
          </a:p>
          <a:p>
            <a:pPr lvl="0"/>
            <a:r>
              <a:rPr lang="es-ES" noProof="0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lvl="0"/>
            <a:endParaRPr lang="es-ES" noProof="0" dirty="0"/>
          </a:p>
          <a:p>
            <a:pPr lvl="0"/>
            <a:r>
              <a:rPr lang="es-ES" noProof="0" dirty="0"/>
              <a:t>Gráficos y tablas</a:t>
            </a:r>
          </a:p>
          <a:p>
            <a:pPr lvl="0"/>
            <a:r>
              <a:rPr lang="es-ES" noProof="0" dirty="0"/>
              <a:t>En breve: si es posible, use colores y estilos uniformes y que no distraigan.</a:t>
            </a:r>
          </a:p>
          <a:p>
            <a:pPr lvl="0"/>
            <a:r>
              <a:rPr lang="es-ES" noProof="0" dirty="0"/>
              <a:t>Etiquete todos los gráficos y tablas.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l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s-CO"/>
              <a:t>Contaduría GENERAL DE LA NACIÓN</a:t>
            </a:r>
            <a:endParaRPr lang="es-ES"/>
          </a:p>
        </p:txBody>
      </p:sp>
      <p:sp>
        <p:nvSpPr>
          <p:cNvPr id="99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67" tIns="46484" rIns="92967" bIns="46484" numCol="1" anchor="b" anchorCtr="0" compatLnSpc="1">
            <a:prstTxWarp prst="textNoShape">
              <a:avLst/>
            </a:prstTxWarp>
          </a:bodyPr>
          <a:lstStyle>
            <a:lvl1pPr algn="r" defTabSz="930275" eaLnBrk="0" hangingPunct="0">
              <a:spcBef>
                <a:spcPct val="0"/>
              </a:spcBef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D5616690-2DF4-4030-ACFF-ECD9CE9C01D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1079898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0"/>
      </a:spcBef>
      <a:spcAft>
        <a:spcPct val="0"/>
      </a:spcAft>
      <a:defRPr lang="es-ES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Esta plantilla se </a:t>
            </a:r>
            <a:r>
              <a:rPr altLang="es-ES" b="1"/>
              <a:t>debe usar </a:t>
            </a:r>
            <a:r>
              <a:rPr altLang="es-ES"/>
              <a:t>como archivo de inicio para presentaciones externas de la Contaduría General de la nación. En formato presentación en pantalla 16:10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Nota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lang="es-CO" altLang="es-ES"/>
          </a:p>
        </p:txBody>
      </p:sp>
      <p:sp>
        <p:nvSpPr>
          <p:cNvPr id="1741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7319615-C0A3-4F73-B2DC-0A5764D57A50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50386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13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40202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386751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827948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516726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66663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18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1004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814855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222379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294290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22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3581931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616690-2DF4-4030-ACFF-ECD9CE9C01D2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42138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finaliza la presentación, SOLO  digitar el correo a quien deben contactar</a:t>
            </a:r>
          </a:p>
          <a:p>
            <a:pPr eaLnBrk="1" hangingPunct="1"/>
            <a:endParaRPr altLang="es-ES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BEF0998-8F05-4387-A267-9A4470896183}" type="slidenum">
              <a:rPr lang="es-ES" altLang="es-ES" smtClean="0"/>
              <a:pPr/>
              <a:t>24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284837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como cuerpo de </a:t>
            </a:r>
            <a:r>
              <a:rPr altLang="es-ES" b="1"/>
              <a:t>texto al título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Gráficos y tablas</a:t>
            </a:r>
          </a:p>
          <a:p>
            <a:pPr eaLnBrk="1" hangingPunct="1"/>
            <a:r>
              <a:rPr altLang="es-ES"/>
              <a:t>En breve: si es posible, use colores y estilos uniformes y que no distraigan.</a:t>
            </a:r>
          </a:p>
          <a:p>
            <a:pPr eaLnBrk="1" hangingPunct="1"/>
            <a:r>
              <a:rPr altLang="es-ES"/>
              <a:t>Etiquete todos los gráficos y tablas y no olvide colocar la fuente de donde se toman las imágenes o los gráficos (Derechos de autor)</a:t>
            </a:r>
          </a:p>
          <a:p>
            <a:pPr eaLnBrk="1" hangingPunct="1"/>
            <a:endParaRPr altLang="es-ES"/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048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7B53F4F4-A8C0-47B4-973D-220CCD4759DA}" type="slidenum">
              <a:rPr lang="es-ES" altLang="es-ES" smtClean="0"/>
              <a:pPr/>
              <a:t>5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29779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6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26187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7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72342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9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5479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27250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615691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altLang="es-ES"/>
              <a:t>Este slide se </a:t>
            </a:r>
            <a:r>
              <a:rPr altLang="es-ES" b="1"/>
              <a:t>debe usar </a:t>
            </a:r>
            <a:r>
              <a:rPr altLang="es-ES"/>
              <a:t>para </a:t>
            </a:r>
            <a:r>
              <a:rPr altLang="es-ES" b="1"/>
              <a:t>imágenes 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Secciones</a:t>
            </a:r>
            <a:endParaRPr altLang="es-ES"/>
          </a:p>
          <a:p>
            <a:pPr eaLnBrk="1" hangingPunct="1"/>
            <a:r>
              <a:rPr altLang="es-ES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altLang="es-ES" b="1"/>
          </a:p>
          <a:p>
            <a:pPr eaLnBrk="1" hangingPunct="1"/>
            <a:r>
              <a:rPr altLang="es-ES" b="1"/>
              <a:t>Notas</a:t>
            </a:r>
          </a:p>
          <a:p>
            <a:pPr eaLnBrk="1" hangingPunct="1"/>
            <a:r>
              <a:rPr altLang="es-ES"/>
              <a:t>Use la sección Notas para las notas de entrega o para proporcionar detalles adicionales al público. Vea las notas en la vista Presentación durante la presentación. </a:t>
            </a:r>
          </a:p>
          <a:p>
            <a:pPr eaLnBrk="1" hangingPunct="1"/>
            <a:r>
              <a:rPr altLang="es-ES"/>
              <a:t>Tenga en cuenta el tamaño de la fuente (es importante para la accesibilidad, visibilidad, grabación en vídeo y producción en línea)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Colores coordinados </a:t>
            </a:r>
          </a:p>
          <a:p>
            <a:pPr eaLnBrk="1" hangingPunct="1"/>
            <a:r>
              <a:rPr altLang="es-ES"/>
              <a:t>Preste especial atención a los gráficos, diagramas y cuadros de texto. </a:t>
            </a:r>
          </a:p>
          <a:p>
            <a:pPr eaLnBrk="1" hangingPunct="1"/>
            <a:r>
              <a:rPr altLang="es-ES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eaLnBrk="1" hangingPunct="1"/>
            <a:endParaRPr altLang="es-ES"/>
          </a:p>
          <a:p>
            <a:pPr eaLnBrk="1" hangingPunct="1"/>
            <a:r>
              <a:rPr altLang="es-ES" b="1"/>
              <a:t>Derechos de autor</a:t>
            </a:r>
          </a:p>
          <a:p>
            <a:pPr eaLnBrk="1" hangingPunct="1"/>
            <a:r>
              <a:rPr altLang="es-ES"/>
              <a:t>Digite la fuente de donde toma la imagen</a:t>
            </a:r>
          </a:p>
          <a:p>
            <a:pPr eaLnBrk="1" hangingPunct="1"/>
            <a:endParaRPr altLang="es-ES"/>
          </a:p>
          <a:p>
            <a:endParaRPr altLang="es-ES"/>
          </a:p>
          <a:p>
            <a:endParaRPr altLang="es-ES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0275" eaLnBrk="0" hangingPunct="0"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302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302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F4A871EF-D622-48D2-B1DF-903B92E5C368}" type="slidenum">
              <a:rPr lang="es-ES" altLang="es-ES" smtClean="0"/>
              <a:pPr/>
              <a:t>12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42035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12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presentación cap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463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-36513" y="2201863"/>
            <a:ext cx="9180513" cy="10890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643063" y="4298950"/>
            <a:ext cx="6259512" cy="44608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hangingPunct="0">
              <a:spcBef>
                <a:spcPct val="20000"/>
              </a:spcBef>
              <a:defRPr/>
            </a:pPr>
            <a:endParaRPr lang="es-CO" b="1" cap="all" dirty="0">
              <a:ln w="0"/>
              <a:solidFill>
                <a:schemeClr val="accent1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cs typeface="+mn-cs"/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 title="Haga clic para agregar título o tema"/>
          <p:cNvSpPr>
            <a:spLocks noGrp="1" noChangeArrowheads="1"/>
          </p:cNvSpPr>
          <p:nvPr>
            <p:ph type="ctrTitle"/>
          </p:nvPr>
        </p:nvSpPr>
        <p:spPr>
          <a:xfrm>
            <a:off x="684228" y="2137420"/>
            <a:ext cx="8280260" cy="1124686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0" name="9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04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786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4427538" y="2190750"/>
            <a:ext cx="4716462" cy="110013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9113" y="5018088"/>
            <a:ext cx="1279525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3325" y="5018088"/>
            <a:ext cx="1379538" cy="67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1350" y="5110163"/>
            <a:ext cx="4445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44008" y="2171582"/>
            <a:ext cx="4320480" cy="1089771"/>
          </a:xfrm>
          <a:prstGeom prst="rect">
            <a:avLst/>
          </a:prstGeom>
        </p:spPr>
        <p:txBody>
          <a:bodyPr/>
          <a:lstStyle>
            <a:lvl1pPr algn="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0" name="9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28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Cuerpo d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1588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-28575" y="2497138"/>
            <a:ext cx="2070100" cy="10890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 sz="1800">
              <a:solidFill>
                <a:srgbClr val="008080"/>
              </a:solidFill>
            </a:endParaRP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texto"/>
          <p:cNvSpPr>
            <a:spLocks noGrp="1"/>
          </p:cNvSpPr>
          <p:nvPr>
            <p:ph type="body" sz="quarter" idx="17"/>
          </p:nvPr>
        </p:nvSpPr>
        <p:spPr>
          <a:xfrm>
            <a:off x="2195736" y="157427"/>
            <a:ext cx="6697439" cy="49199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-28575" y="2617473"/>
            <a:ext cx="1720850" cy="738767"/>
          </a:xfrm>
          <a:prstGeom prst="rect">
            <a:avLst/>
          </a:prstGeom>
        </p:spPr>
        <p:txBody>
          <a:bodyPr/>
          <a:lstStyle>
            <a:lvl1pPr algn="ctr">
              <a:defRPr sz="180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4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imagén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1588"/>
            <a:ext cx="9151937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1588" y="704850"/>
            <a:ext cx="4641850" cy="420688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1597" y="1537354"/>
            <a:ext cx="4572000" cy="35400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8"/>
          </p:nvPr>
        </p:nvSpPr>
        <p:spPr>
          <a:xfrm>
            <a:off x="4788025" y="157428"/>
            <a:ext cx="4105151" cy="49199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496" y="696246"/>
            <a:ext cx="4553257" cy="541075"/>
          </a:xfrm>
          <a:prstGeom prst="rect">
            <a:avLst/>
          </a:prstGeom>
        </p:spPr>
        <p:txBody>
          <a:bodyPr/>
          <a:lstStyle>
            <a:lvl1pPr algn="l"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quarter" idx="19"/>
          </p:nvPr>
        </p:nvSpPr>
        <p:spPr>
          <a:xfrm>
            <a:off x="611561" y="1297782"/>
            <a:ext cx="3965203" cy="11955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pic>
        <p:nvPicPr>
          <p:cNvPr id="13" name="12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18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Diapositiva imáge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-36513" y="-22225"/>
            <a:ext cx="9180513" cy="10636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14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0" y="997294"/>
            <a:ext cx="9144000" cy="408006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una imagen</a:t>
            </a:r>
            <a:endParaRPr lang="es-ES" noProof="0" dirty="0"/>
          </a:p>
        </p:txBody>
      </p:sp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8" y="97194"/>
            <a:ext cx="8742957" cy="1079569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pic>
        <p:nvPicPr>
          <p:cNvPr id="12" name="11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24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Diapositiv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9525"/>
            <a:ext cx="9151938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-36513" y="-22225"/>
            <a:ext cx="9180513" cy="1063625"/>
          </a:xfrm>
          <a:prstGeom prst="rect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endParaRPr lang="es-CO">
              <a:solidFill>
                <a:srgbClr val="008080"/>
              </a:solidFill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5000" y="5006975"/>
            <a:ext cx="1279525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9213" y="5006975"/>
            <a:ext cx="1379537" cy="67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5099050"/>
            <a:ext cx="4445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12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0218" y="97194"/>
            <a:ext cx="8742957" cy="1079569"/>
          </a:xfrm>
          <a:prstGeom prst="rect">
            <a:avLst/>
          </a:prstGeo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ES" dirty="0"/>
          </a:p>
        </p:txBody>
      </p:sp>
      <p:sp>
        <p:nvSpPr>
          <p:cNvPr id="3" name="2 Marcador de SmartArt"/>
          <p:cNvSpPr>
            <a:spLocks noGrp="1"/>
          </p:cNvSpPr>
          <p:nvPr>
            <p:ph type="dgm" sz="quarter" idx="13"/>
          </p:nvPr>
        </p:nvSpPr>
        <p:spPr>
          <a:xfrm>
            <a:off x="150814" y="1117865"/>
            <a:ext cx="8885237" cy="395948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noProof="0"/>
              <a:t>Haga clic en el icono para agregar un elemento gráfico SmartArt</a:t>
            </a:r>
            <a:endParaRPr lang="es-ES" noProof="0" dirty="0"/>
          </a:p>
        </p:txBody>
      </p:sp>
      <p:pic>
        <p:nvPicPr>
          <p:cNvPr id="13" name="12 Imagen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5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Diapositiva Gráf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2376488"/>
            <a:ext cx="9144000" cy="3221037"/>
          </a:xfrm>
          <a:prstGeom prst="rect">
            <a:avLst/>
          </a:prstGeom>
          <a:solidFill>
            <a:srgbClr val="00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hangingPunct="0">
              <a:spcBef>
                <a:spcPct val="20000"/>
              </a:spcBef>
              <a:defRPr/>
            </a:pPr>
            <a:endParaRPr lang="es-ES" dirty="0"/>
          </a:p>
        </p:txBody>
      </p:sp>
      <p:pic>
        <p:nvPicPr>
          <p:cNvPr id="3" name="Picture 2" descr="F:\CONTADURIA\CONTADURIA 2015\4. ABRIL\SERVICIO EN LINEA\servicios en linea 1-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5113" cy="236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>
            <a:spLocks noChangeArrowheads="1"/>
          </p:cNvSpPr>
          <p:nvPr/>
        </p:nvSpPr>
        <p:spPr bwMode="auto">
          <a:xfrm>
            <a:off x="468313" y="2417763"/>
            <a:ext cx="8424862" cy="324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1. Boletín de Deudores Morosos del Estado (BDME)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2. Información financiera, económica, social y ambiental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3. Normatividad contable pública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4. Asistencia y apoyo técnico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5. Solicitud de asignación de código institucional para el envío de la información financiera, económica, social y ambiental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6. Constancias de remisión e inclusión de la información financiera, económica social y ambiental de las entidades en la base de datos de la Contaduría General de la Nación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7. Emisión de conceptos y soluciones de consultas</a:t>
            </a:r>
          </a:p>
          <a:p>
            <a:r>
              <a:rPr lang="es-ES" altLang="es-ES" sz="1800">
                <a:solidFill>
                  <a:schemeClr val="bg1"/>
                </a:solidFill>
                <a:latin typeface="Calibri Light" pitchFamily="34" charset="0"/>
              </a:rPr>
              <a:t>8. Solicitudes específicas de capacitación</a:t>
            </a:r>
          </a:p>
        </p:txBody>
      </p:sp>
      <p:sp>
        <p:nvSpPr>
          <p:cNvPr id="5" name="11 CuadroTexto"/>
          <p:cNvSpPr txBox="1">
            <a:spLocks noChangeArrowheads="1"/>
          </p:cNvSpPr>
          <p:nvPr/>
        </p:nvSpPr>
        <p:spPr bwMode="auto">
          <a:xfrm>
            <a:off x="119063" y="5526088"/>
            <a:ext cx="29273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es-ES" altLang="es-ES" sz="1000"/>
              <a:t>Cuentas Claras, Estado Transparente</a:t>
            </a:r>
          </a:p>
        </p:txBody>
      </p:sp>
      <p:sp>
        <p:nvSpPr>
          <p:cNvPr id="6" name="12 CuadroTexto"/>
          <p:cNvSpPr txBox="1">
            <a:spLocks noChangeArrowheads="1"/>
          </p:cNvSpPr>
          <p:nvPr/>
        </p:nvSpPr>
        <p:spPr bwMode="auto">
          <a:xfrm>
            <a:off x="7380288" y="5521325"/>
            <a:ext cx="223202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r>
              <a:rPr lang="es-ES" altLang="es-ES" sz="1000"/>
              <a:t>www.contaduria.gov.co</a:t>
            </a:r>
          </a:p>
        </p:txBody>
      </p:sp>
    </p:spTree>
    <p:extLst>
      <p:ext uri="{BB962C8B-B14F-4D97-AF65-F5344CB8AC3E}">
        <p14:creationId xmlns:p14="http://schemas.microsoft.com/office/powerpoint/2010/main" val="315125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Diapositiva desped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13" y="-11113"/>
            <a:ext cx="9151937" cy="5715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95725" y="257175"/>
            <a:ext cx="1422400" cy="75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488" y="-11113"/>
            <a:ext cx="2235200" cy="109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14 Imagen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11813" y="268288"/>
            <a:ext cx="630237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>
            <a:spLocks noChangeArrowheads="1"/>
          </p:cNvSpPr>
          <p:nvPr/>
        </p:nvSpPr>
        <p:spPr bwMode="auto">
          <a:xfrm>
            <a:off x="3081338" y="3044825"/>
            <a:ext cx="18811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  <a:cs typeface="+mn-cs"/>
              </a:rPr>
              <a:t> @</a:t>
            </a:r>
            <a:r>
              <a:rPr lang="es-ES" altLang="es-ES" sz="1400" b="1" dirty="0" err="1">
                <a:latin typeface="Calibri" pitchFamily="34" charset="0"/>
                <a:cs typeface="+mn-cs"/>
              </a:rPr>
              <a:t>Contaduria_CGN</a:t>
            </a:r>
            <a:endParaRPr lang="es-ES" altLang="es-ES" sz="1400" b="1" dirty="0">
              <a:latin typeface="Calibri" pitchFamily="34" charset="0"/>
              <a:cs typeface="+mn-cs"/>
            </a:endParaRPr>
          </a:p>
        </p:txBody>
      </p:sp>
      <p:sp>
        <p:nvSpPr>
          <p:cNvPr id="8" name="7 CuadroTexto"/>
          <p:cNvSpPr txBox="1">
            <a:spLocks noChangeArrowheads="1"/>
          </p:cNvSpPr>
          <p:nvPr/>
        </p:nvSpPr>
        <p:spPr bwMode="auto">
          <a:xfrm>
            <a:off x="419100" y="1717675"/>
            <a:ext cx="828516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entury Gothic" pitchFamily="34" charset="0"/>
                <a:cs typeface="Arial" charset="0"/>
              </a:defRPr>
            </a:lvl9pPr>
          </a:lstStyle>
          <a:p>
            <a:pPr algn="ctr" eaLnBrk="0" hangingPunct="0">
              <a:spcBef>
                <a:spcPct val="20000"/>
              </a:spcBef>
              <a:defRPr/>
            </a:pPr>
            <a:r>
              <a:rPr lang="es-CO" altLang="es-CO" sz="3200" i="1" dirty="0">
                <a:latin typeface="Calibri" pitchFamily="34" charset="0"/>
              </a:rPr>
              <a:t>“POR PERMITIRNOS HACER PÚBLICO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542270" y="841276"/>
            <a:ext cx="5991717" cy="11079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6600" kern="0" cap="all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stA="29000" endPos="43000" dir="5400000" sy="-100000" algn="bl" rotWithShape="0"/>
                </a:effectLst>
                <a:latin typeface="Calibri"/>
                <a:cs typeface="+mn-cs"/>
              </a:rPr>
              <a:t>G  r  a  c  i  a  s</a:t>
            </a:r>
          </a:p>
        </p:txBody>
      </p:sp>
      <p:pic>
        <p:nvPicPr>
          <p:cNvPr id="10" name="Picture 4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6538" y="4683125"/>
            <a:ext cx="520700" cy="49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27300" y="2974975"/>
            <a:ext cx="4857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9900" y="3532188"/>
            <a:ext cx="493713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7738" y="5035550"/>
            <a:ext cx="557212" cy="61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3402013" y="2114550"/>
            <a:ext cx="231933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eaLnBrk="1" hangingPunct="1">
              <a:defRPr/>
            </a:pPr>
            <a:r>
              <a:rPr lang="es-CO" altLang="es-CO" sz="3200" b="1" i="1" dirty="0">
                <a:latin typeface="Calibri" pitchFamily="34" charset="0"/>
                <a:cs typeface="+mn-cs"/>
              </a:rPr>
              <a:t>LO</a:t>
            </a:r>
            <a:r>
              <a:rPr lang="es-CO" altLang="es-CO" sz="1800" i="1" dirty="0">
                <a:latin typeface="Calibri" pitchFamily="34" charset="0"/>
                <a:cs typeface="+mn-cs"/>
              </a:rPr>
              <a:t> </a:t>
            </a:r>
            <a:r>
              <a:rPr lang="es-CO" altLang="es-CO" sz="3200" b="1" i="1" dirty="0">
                <a:latin typeface="Calibri" pitchFamily="34" charset="0"/>
                <a:cs typeface="+mn-cs"/>
              </a:rPr>
              <a:t>PÚBLICO</a:t>
            </a:r>
            <a:r>
              <a:rPr lang="es-CO" altLang="es-CO" sz="1800" i="1" dirty="0">
                <a:latin typeface="Calibri" pitchFamily="34" charset="0"/>
                <a:cs typeface="+mn-cs"/>
              </a:rPr>
              <a:t> ”</a:t>
            </a:r>
          </a:p>
        </p:txBody>
      </p:sp>
      <p:sp>
        <p:nvSpPr>
          <p:cNvPr id="15" name="15 Rectángulo"/>
          <p:cNvSpPr>
            <a:spLocks noChangeArrowheads="1"/>
          </p:cNvSpPr>
          <p:nvPr/>
        </p:nvSpPr>
        <p:spPr bwMode="auto">
          <a:xfrm>
            <a:off x="3641725" y="3544888"/>
            <a:ext cx="15986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 err="1">
                <a:latin typeface="Calibri" pitchFamily="34" charset="0"/>
                <a:cs typeface="+mn-cs"/>
              </a:rPr>
              <a:t>CGNOficial</a:t>
            </a:r>
            <a:endParaRPr lang="es-ES" altLang="es-ES" sz="1400" b="1" dirty="0">
              <a:latin typeface="Calibri" pitchFamily="34" charset="0"/>
              <a:cs typeface="+mn-cs"/>
            </a:endParaRPr>
          </a:p>
        </p:txBody>
      </p:sp>
      <p:pic>
        <p:nvPicPr>
          <p:cNvPr id="16" name="Picture 12" descr="http://www.ignition-mktg.com/wp-content/uploads/2014/07/Social-Media-Icons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3763" y="4179888"/>
            <a:ext cx="5080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0438" y="4011613"/>
            <a:ext cx="1668462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4 Rectángulo"/>
          <p:cNvSpPr>
            <a:spLocks noChangeArrowheads="1"/>
          </p:cNvSpPr>
          <p:nvPr/>
        </p:nvSpPr>
        <p:spPr bwMode="auto">
          <a:xfrm>
            <a:off x="5435600" y="5173663"/>
            <a:ext cx="241776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  <a:cs typeface="+mn-cs"/>
              </a:rPr>
              <a:t>@</a:t>
            </a:r>
            <a:r>
              <a:rPr lang="es-ES" altLang="es-ES" sz="1400" b="1" dirty="0" err="1">
                <a:latin typeface="Calibri" pitchFamily="34" charset="0"/>
                <a:cs typeface="+mn-cs"/>
              </a:rPr>
              <a:t>contaduriacgn</a:t>
            </a:r>
            <a:endParaRPr lang="es-ES" altLang="es-ES" sz="1400" b="1" dirty="0">
              <a:latin typeface="Calibri" pitchFamily="34" charset="0"/>
              <a:cs typeface="+mn-cs"/>
            </a:endParaRPr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4727575" y="4657725"/>
            <a:ext cx="30130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  <a:cs typeface="+mn-cs"/>
              </a:rPr>
              <a:t>+</a:t>
            </a:r>
            <a:r>
              <a:rPr lang="es-ES" altLang="es-ES" sz="1400" b="1" dirty="0" err="1">
                <a:latin typeface="Calibri" pitchFamily="34" charset="0"/>
                <a:cs typeface="+mn-cs"/>
              </a:rPr>
              <a:t>ContaduríaGeneraldelaNaciónCG</a:t>
            </a:r>
            <a:endParaRPr lang="es-ES" altLang="es-ES" sz="1400" b="1" dirty="0">
              <a:latin typeface="Calibri" pitchFamily="34" charset="0"/>
              <a:cs typeface="+mn-cs"/>
            </a:endParaRPr>
          </a:p>
        </p:txBody>
      </p:sp>
      <p:sp>
        <p:nvSpPr>
          <p:cNvPr id="20" name="20 Rectángulo"/>
          <p:cNvSpPr>
            <a:spLocks noChangeArrowheads="1"/>
          </p:cNvSpPr>
          <p:nvPr/>
        </p:nvSpPr>
        <p:spPr bwMode="auto">
          <a:xfrm>
            <a:off x="3941763" y="4157663"/>
            <a:ext cx="32591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algn="just" eaLnBrk="0" hangingPunct="0">
              <a:spcBef>
                <a:spcPct val="20000"/>
              </a:spcBef>
              <a:defRPr sz="23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algn="just" eaLnBrk="0" fontAlgn="base" hangingPunct="0">
              <a:spcBef>
                <a:spcPct val="2000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ES" altLang="es-ES" sz="1400" b="1" dirty="0">
                <a:latin typeface="Calibri" pitchFamily="34" charset="0"/>
                <a:cs typeface="+mn-cs"/>
              </a:rPr>
              <a:t>Contaduría-General-de-la-Nación</a:t>
            </a:r>
          </a:p>
        </p:txBody>
      </p:sp>
      <p:sp>
        <p:nvSpPr>
          <p:cNvPr id="54" name="18 Marcador de texto"/>
          <p:cNvSpPr>
            <a:spLocks noGrp="1"/>
          </p:cNvSpPr>
          <p:nvPr>
            <p:ph type="body" sz="quarter" idx="11"/>
          </p:nvPr>
        </p:nvSpPr>
        <p:spPr>
          <a:xfrm>
            <a:off x="622632" y="2641476"/>
            <a:ext cx="8081631" cy="350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lang="es-ES" sz="1800" b="0" baseline="0" dirty="0" smtClean="0">
                <a:solidFill>
                  <a:schemeClr val="bg1">
                    <a:lumMod val="50000"/>
                  </a:schemeClr>
                </a:solidFill>
                <a:latin typeface="Sylfaen"/>
                <a:ea typeface="+mn-ea"/>
                <a:cs typeface="+mn-cs"/>
              </a:defRPr>
            </a:lvl1pPr>
            <a:lvl4pPr marL="1371600" indent="0" algn="ctr">
              <a:buNone/>
              <a:defRPr sz="1600"/>
            </a:lvl4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pic>
        <p:nvPicPr>
          <p:cNvPr id="22" name="21 Imagen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620" y="5031198"/>
            <a:ext cx="648071" cy="639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931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250"/>
                            </p:stCondLst>
                            <p:childTnLst>
                              <p:par>
                                <p:cTn id="2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75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250"/>
                            </p:stCondLst>
                            <p:childTnLst>
                              <p:par>
                                <p:cTn id="4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250"/>
                            </p:stCondLst>
                            <p:childTnLst>
                              <p:par>
                                <p:cTn id="5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750"/>
                            </p:stCondLst>
                            <p:childTnLst>
                              <p:par>
                                <p:cTn id="6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250"/>
                            </p:stCondLst>
                            <p:childTnLst>
                              <p:par>
                                <p:cTn id="7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750"/>
                            </p:stCondLst>
                            <p:childTnLst>
                              <p:par>
                                <p:cTn id="7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250"/>
                            </p:stCondLst>
                            <p:childTnLst>
                              <p:par>
                                <p:cTn id="8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4" grpId="0"/>
      <p:bldP spid="15" grpId="0"/>
      <p:bldP spid="18" grpId="0"/>
      <p:bldP spid="19" grpId="0"/>
      <p:bldP spid="20" grpId="0"/>
    </p:bldLst>
  </p:timing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 userDrawn="1"/>
        </p:nvSpPr>
        <p:spPr bwMode="auto"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2" name="1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57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0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 userDrawn="1"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280" y="7916"/>
            <a:ext cx="9132152" cy="3881696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 userDrawn="1"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993" y="3318223"/>
            <a:ext cx="9132152" cy="2402181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1800" y="797717"/>
            <a:ext cx="2875779" cy="3721596"/>
          </a:xfrm>
          <a:prstGeom prst="rect">
            <a:avLst/>
          </a:prstGeom>
        </p:spPr>
      </p:pic>
      <p:sp>
        <p:nvSpPr>
          <p:cNvPr id="6" name="Rectangle 7"/>
          <p:cNvSpPr txBox="1">
            <a:spLocks noChangeArrowheads="1"/>
          </p:cNvSpPr>
          <p:nvPr/>
        </p:nvSpPr>
        <p:spPr>
          <a:xfrm>
            <a:off x="2364085" y="4180940"/>
            <a:ext cx="3648075" cy="100806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Cuentas Claras, </a:t>
            </a:r>
          </a:p>
          <a:p>
            <a:pPr>
              <a:defRPr/>
            </a:pPr>
            <a:r>
              <a:rPr lang="es-CO" sz="2000" b="0" i="1" dirty="0">
                <a:solidFill>
                  <a:schemeClr val="accent1">
                    <a:lumMod val="50000"/>
                  </a:schemeClr>
                </a:solidFill>
              </a:rPr>
              <a:t>Estado Transparente</a:t>
            </a:r>
            <a:endParaRPr lang="es-ES" sz="2000" b="0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1" r:id="rId9"/>
    <p:sldLayoutId id="2147483900" r:id="rId10"/>
  </p:sldLayoutIdLst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5.png"/><Relationship Id="rId4" Type="http://schemas.openxmlformats.org/officeDocument/2006/relationships/slide" Target="slide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18" Type="http://schemas.openxmlformats.org/officeDocument/2006/relationships/image" Target="../media/image6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image" Target="../media/image39.jpeg"/><Relationship Id="rId7" Type="http://schemas.openxmlformats.org/officeDocument/2006/relationships/slide" Target="slide2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slide" Target="slide7.xml"/><Relationship Id="rId5" Type="http://schemas.openxmlformats.org/officeDocument/2006/relationships/slide" Target="slide22.xml"/><Relationship Id="rId10" Type="http://schemas.openxmlformats.org/officeDocument/2006/relationships/image" Target="../media/image35.png"/><Relationship Id="rId4" Type="http://schemas.openxmlformats.org/officeDocument/2006/relationships/image" Target="../media/image40.jpeg"/><Relationship Id="rId9" Type="http://schemas.openxmlformats.org/officeDocument/2006/relationships/slide" Target="slide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7"/>
          <p:cNvSpPr>
            <a:spLocks noChangeArrowheads="1"/>
          </p:cNvSpPr>
          <p:nvPr/>
        </p:nvSpPr>
        <p:spPr bwMode="auto">
          <a:xfrm>
            <a:off x="35496" y="1103754"/>
            <a:ext cx="9108503" cy="1831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sz="18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Permite el reporte de la información contable correspondiente a los saldos tanto inicial como final, a la fecha de corte respectiva y los movimientos débito y crédito por el período definido. El saldo final se presenta de manera discriminada en porción corriente y no corriente: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E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s-CO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0080" y="2260613"/>
            <a:ext cx="8388424" cy="34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827584" y="246749"/>
            <a:ext cx="7675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buClr>
                <a:srgbClr val="A5B592"/>
              </a:buClr>
              <a:buSzPct val="80000"/>
              <a:defRPr/>
            </a:pPr>
            <a:r>
              <a:rPr lang="es-ES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CGN2005.001  Saldos  y  Movimientos:</a:t>
            </a:r>
            <a:endParaRPr lang="es-CO" sz="2800" b="1" dirty="0">
              <a:ln w="6350">
                <a:noFill/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9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4"/>
          <p:cNvSpPr>
            <a:spLocks noChangeArrowheads="1"/>
          </p:cNvSpPr>
          <p:nvPr/>
        </p:nvSpPr>
        <p:spPr bwMode="auto">
          <a:xfrm>
            <a:off x="0" y="1030005"/>
            <a:ext cx="91440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Permite el reporte</a:t>
            </a:r>
            <a:r>
              <a:rPr kumimoji="0" lang="es-E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de los saldos de las O.R</a:t>
            </a:r>
            <a:r>
              <a:rPr kumimoji="0" 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. de las transacciones económicas, financieras y sociales,</a:t>
            </a:r>
            <a:r>
              <a:rPr kumimoji="0" lang="es-ES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que se dieron entre las entidades que conforman el sector público y que deben ser objeto de eliminación para obtener los Estados Contables Consolidados.</a:t>
            </a:r>
            <a:endParaRPr kumimoji="0" lang="es-CO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492" y="2425452"/>
            <a:ext cx="8281003" cy="3312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122420" y="2482850"/>
            <a:ext cx="9144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sp>
        <p:nvSpPr>
          <p:cNvPr id="5" name="4 Rectángulo"/>
          <p:cNvSpPr/>
          <p:nvPr/>
        </p:nvSpPr>
        <p:spPr>
          <a:xfrm>
            <a:off x="431874" y="141230"/>
            <a:ext cx="85326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buClr>
                <a:srgbClr val="A5B592"/>
              </a:buClr>
              <a:buSzPct val="80000"/>
              <a:defRPr/>
            </a:pPr>
            <a:r>
              <a:rPr lang="es-ES" sz="2800" b="1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CGN2005_002 Operaciones Recíprocas:</a:t>
            </a:r>
            <a:endParaRPr lang="es-CO" sz="2800" b="1" dirty="0">
              <a:ln w="6350">
                <a:noFill/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31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7585" y="1273324"/>
            <a:ext cx="8280919" cy="441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483768" y="246048"/>
            <a:ext cx="44649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s-ES" sz="2800" b="1" dirty="0">
                <a:ln w="6350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OPERACIONES RECÍPROCAS</a:t>
            </a:r>
            <a:endParaRPr lang="es-CO" sz="2800" b="1" dirty="0">
              <a:ln w="6350">
                <a:noFill/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50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>
          <a:xfrm>
            <a:off x="107504" y="926870"/>
            <a:ext cx="8928992" cy="1690603"/>
          </a:xfrm>
          <a:prstGeom prst="rect">
            <a:avLst/>
          </a:prstGeom>
        </p:spPr>
        <p:txBody>
          <a:bodyPr/>
          <a:lstStyle>
            <a:lvl1pPr marL="484188" indent="-484188" algn="r" rtl="0" eaLnBrk="1" fontAlgn="base" hangingPunct="1">
              <a:spcBef>
                <a:spcPct val="0"/>
              </a:spcBef>
              <a:spcAft>
                <a:spcPct val="0"/>
              </a:spcAft>
              <a:defRPr lang="es-ES" sz="1600" kern="120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2pPr>
            <a:lvl3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3pPr>
            <a:lvl4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4pPr>
            <a:lvl5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5pPr>
            <a:lvl6pPr marL="9413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6pPr>
            <a:lvl7pPr marL="13985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7pPr>
            <a:lvl8pPr marL="18557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8pPr>
            <a:lvl9pPr marL="23129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marL="0" indent="0" algn="l"/>
            <a:endParaRPr lang="es-CO" sz="1800" b="1" dirty="0">
              <a:solidFill>
                <a:srgbClr val="000000"/>
              </a:solidFill>
            </a:endParaRPr>
          </a:p>
          <a:p>
            <a:pPr marL="0" lvl="1" indent="0" algn="just"/>
            <a:r>
              <a:rPr lang="es-CO" sz="2000" b="1" dirty="0">
                <a:solidFill>
                  <a:srgbClr val="000000"/>
                </a:solidFill>
              </a:rPr>
              <a:t>Discrimina los porcentajes de la propiedad accionaria o de cuotas partes según el tipo de empresa pública.</a:t>
            </a:r>
            <a:r>
              <a:rPr lang="es-CO" sz="2000" b="1" dirty="0" bmk="">
                <a:ln>
                  <a:noFill/>
                </a:ln>
                <a:solidFill>
                  <a:schemeClr val="tx1"/>
                </a:solidFill>
                <a:ea typeface="Times New Roman" pitchFamily="18" charset="0"/>
              </a:rPr>
              <a:t> ”. La TCP,  se utiliza para la eliminación de la operación recíproca inversión/patrimonio y para el “Cálculo de interés minoritario público” y el  “cálculo de interés minoritario privado”.</a:t>
            </a:r>
          </a:p>
          <a:p>
            <a:pPr marL="0" lvl="1" indent="0" algn="just"/>
            <a:r>
              <a:rPr lang="es-CO" sz="1800" b="1" dirty="0" bmk="">
                <a:ln>
                  <a:noFill/>
                </a:ln>
                <a:solidFill>
                  <a:schemeClr val="tx1"/>
                </a:solidFill>
                <a:ea typeface="Times New Roman" pitchFamily="18" charset="0"/>
              </a:rPr>
              <a:t> </a:t>
            </a:r>
            <a:br>
              <a:rPr lang="es-CO" sz="1800" b="1" dirty="0">
                <a:solidFill>
                  <a:srgbClr val="000000"/>
                </a:solidFill>
              </a:rPr>
            </a:br>
            <a:br>
              <a:rPr lang="es-CO" sz="1800" b="1" dirty="0">
                <a:solidFill>
                  <a:srgbClr val="000000"/>
                </a:solidFill>
              </a:rPr>
            </a:br>
            <a:r>
              <a:rPr lang="es-CO" sz="1800" dirty="0">
                <a:solidFill>
                  <a:srgbClr val="000000"/>
                </a:solidFill>
              </a:rPr>
              <a:t> </a:t>
            </a:r>
            <a:br>
              <a:rPr lang="es-CO" sz="1800" dirty="0"/>
            </a:br>
            <a:r>
              <a:rPr lang="es-CO" dirty="0"/>
              <a:t> </a:t>
            </a:r>
            <a:br>
              <a:rPr lang="es-CO" dirty="0"/>
            </a:br>
            <a:r>
              <a:rPr lang="es-CO" dirty="0"/>
              <a:t> </a:t>
            </a:r>
            <a:br>
              <a:rPr lang="es-CO" dirty="0"/>
            </a:br>
            <a:r>
              <a:rPr lang="es-CO" dirty="0"/>
              <a:t> </a:t>
            </a:r>
            <a:br>
              <a:rPr lang="es-CO" dirty="0"/>
            </a:br>
            <a:endParaRPr lang="es-CO" dirty="0"/>
          </a:p>
        </p:txBody>
      </p:sp>
      <p:sp>
        <p:nvSpPr>
          <p:cNvPr id="3" name="2 Rectángulo"/>
          <p:cNvSpPr/>
          <p:nvPr/>
        </p:nvSpPr>
        <p:spPr>
          <a:xfrm>
            <a:off x="899592" y="141230"/>
            <a:ext cx="8244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buClr>
                <a:srgbClr val="A5B592"/>
              </a:buClr>
              <a:buSzPct val="80000"/>
              <a:defRPr/>
            </a:pPr>
            <a:r>
              <a:rPr lang="es-CO" sz="2800" b="1" dirty="0">
                <a:solidFill>
                  <a:schemeClr val="bg1"/>
                </a:solidFill>
              </a:rPr>
              <a:t>Composición Patrimonial:</a:t>
            </a:r>
            <a:endParaRPr lang="es-CO" sz="2800" b="1" dirty="0">
              <a:ln w="6350">
                <a:noFill/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2569468"/>
            <a:ext cx="8928992" cy="252028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5" name="CuadroTexto 4"/>
          <p:cNvSpPr txBox="1"/>
          <p:nvPr/>
        </p:nvSpPr>
        <p:spPr>
          <a:xfrm>
            <a:off x="755576" y="5265702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00" dirty="0">
                <a:latin typeface="+mn-lt"/>
              </a:rPr>
              <a:t>Activo: Entidad contable pública</a:t>
            </a:r>
          </a:p>
          <a:p>
            <a:r>
              <a:rPr lang="es-CO" sz="1000" dirty="0">
                <a:latin typeface="+mn-lt"/>
              </a:rPr>
              <a:t>Referencia: Entidad privada</a:t>
            </a:r>
            <a:endParaRPr lang="es-ES" sz="1000" dirty="0">
              <a:latin typeface="+mn-lt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3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/>
        </p:nvSpPr>
        <p:spPr>
          <a:xfrm>
            <a:off x="35496" y="1051678"/>
            <a:ext cx="9036496" cy="1229758"/>
          </a:xfrm>
          <a:prstGeom prst="rect">
            <a:avLst/>
          </a:prstGeom>
        </p:spPr>
        <p:txBody>
          <a:bodyPr/>
          <a:lstStyle>
            <a:lvl1pPr marL="484188" indent="-484188" algn="r" rtl="0" eaLnBrk="1" fontAlgn="base" hangingPunct="1">
              <a:spcBef>
                <a:spcPct val="0"/>
              </a:spcBef>
              <a:spcAft>
                <a:spcPct val="0"/>
              </a:spcAft>
              <a:defRPr lang="es-ES" sz="1600" kern="120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2pPr>
            <a:lvl3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3pPr>
            <a:lvl4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4pPr>
            <a:lvl5pPr marL="4841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5pPr>
            <a:lvl6pPr marL="9413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6pPr>
            <a:lvl7pPr marL="13985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7pPr>
            <a:lvl8pPr marL="18557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8pPr>
            <a:lvl9pPr marL="2312988" indent="-484188" algn="l" rtl="0" eaLnBrk="1" fontAlgn="base" hangingPunct="1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marL="0" indent="0" algn="just"/>
            <a:r>
              <a:rPr lang="es-CO" sz="2000" b="1" dirty="0">
                <a:solidFill>
                  <a:srgbClr val="000000"/>
                </a:solidFill>
              </a:rPr>
              <a:t>Permite el reporte de las notas aclaratorias o con fines de revelación sobre los conceptos que se relacionan en el formulario CGN2005_001 o “Saldos y Movimientos”. Cada nota puede dividirse hasta en 20 opciones de detalles con capacidad de 2000 caracteres.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5577" y="2575848"/>
            <a:ext cx="8280920" cy="3089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Rectángulo"/>
          <p:cNvSpPr/>
          <p:nvPr/>
        </p:nvSpPr>
        <p:spPr>
          <a:xfrm>
            <a:off x="827584" y="201236"/>
            <a:ext cx="82444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A5B592"/>
              </a:buClr>
              <a:buSzPct val="80000"/>
              <a:defRPr/>
            </a:pPr>
            <a:r>
              <a:rPr lang="es-CO" sz="2800" b="1" dirty="0">
                <a:solidFill>
                  <a:schemeClr val="bg1"/>
                </a:solidFill>
              </a:rPr>
              <a:t>Notas de carácter específico</a:t>
            </a:r>
            <a:r>
              <a:rPr lang="es-CO" sz="2800" dirty="0">
                <a:solidFill>
                  <a:schemeClr val="bg1"/>
                </a:solidFill>
              </a:rPr>
              <a:t>:</a:t>
            </a:r>
            <a:endParaRPr lang="es-CO" sz="2800" b="1" dirty="0">
              <a:ln w="6350">
                <a:noFill/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4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 txBox="1">
            <a:spLocks/>
          </p:cNvSpPr>
          <p:nvPr/>
        </p:nvSpPr>
        <p:spPr bwMode="auto">
          <a:xfrm>
            <a:off x="-36512" y="184357"/>
            <a:ext cx="8999984" cy="72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s-CO" sz="2800" kern="0" dirty="0">
                <a:solidFill>
                  <a:schemeClr val="bg1"/>
                </a:solidFill>
                <a:ea typeface="+mn-ea"/>
              </a:rPr>
              <a:t>CATÁLOGO GENERAL DE CUENTAS  - CGC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496" y="1088073"/>
            <a:ext cx="9001000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sz="2000" dirty="0">
              <a:latin typeface="Calibri" panose="020F0502020204030204" pitchFamily="34" charset="0"/>
              <a:ea typeface="Times New Roman" pitchFamily="18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Está conformado por cinco niveles de clasificación con seis dígitos que conforman el Código Contable: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CLASE		Primer dígito		</a:t>
            </a:r>
            <a:r>
              <a:rPr kumimoji="0" lang="es-CO" sz="22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1.	ACTIVO</a:t>
            </a:r>
            <a:endParaRPr kumimoji="0" lang="es-CO" sz="2200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GRUPO		Segundo dígito		</a:t>
            </a:r>
            <a:r>
              <a:rPr kumimoji="0" lang="es-CO" sz="22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4.	DEUDORES</a:t>
            </a:r>
            <a:endParaRPr kumimoji="0" lang="es-CO" sz="2200" b="1" i="0" u="none" strike="noStrike" cap="none" normalizeH="0" baseline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CUENTA	Tercer y cuarto dígito	</a:t>
            </a:r>
            <a:r>
              <a:rPr kumimoji="0" lang="es-CO" sz="22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01.	INGRESOS  NO TRIBUTARIOS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SUBCUENTA	Quinto y sexto dígito	</a:t>
            </a:r>
            <a:r>
              <a:rPr kumimoji="0" lang="es-CO" sz="2200" b="1" i="0" u="none" strike="noStrike" cap="none" normalizeH="0" baseline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01.	TASAS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CO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CO" sz="2000" dirty="0"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s-CO" sz="2000" b="1" dirty="0">
                <a:latin typeface="Calibri" panose="020F0502020204030204" pitchFamily="34" charset="0"/>
                <a:cs typeface="Calibri" panose="020F0502020204030204" pitchFamily="34" charset="0"/>
              </a:rPr>
              <a:t>TOTAL 7.000 APROXIMADAMENTE</a:t>
            </a:r>
            <a:endParaRPr kumimoji="0" lang="es-CO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1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785786" y="1657615"/>
            <a:ext cx="1714512" cy="1021290"/>
          </a:xfrm>
          <a:prstGeom prst="rect">
            <a:avLst/>
          </a:prstGeom>
          <a:gradFill flip="none" rotWithShape="1">
            <a:gsLst>
              <a:gs pos="11000">
                <a:srgbClr val="FF9900"/>
              </a:gs>
              <a:gs pos="11000">
                <a:srgbClr val="FF9900"/>
              </a:gs>
              <a:gs pos="50000">
                <a:schemeClr val="bg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 anchor="ctr"/>
          <a:lstStyle/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Agregación 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de saldos</a:t>
            </a:r>
          </a:p>
        </p:txBody>
      </p:sp>
      <p:sp>
        <p:nvSpPr>
          <p:cNvPr id="3" name="Line 17"/>
          <p:cNvSpPr>
            <a:spLocks noChangeShapeType="1"/>
          </p:cNvSpPr>
          <p:nvPr/>
        </p:nvSpPr>
        <p:spPr bwMode="auto">
          <a:xfrm>
            <a:off x="2481266" y="2137833"/>
            <a:ext cx="360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" name="Line 19"/>
          <p:cNvSpPr>
            <a:spLocks noChangeShapeType="1"/>
          </p:cNvSpPr>
          <p:nvPr/>
        </p:nvSpPr>
        <p:spPr bwMode="auto">
          <a:xfrm>
            <a:off x="2357422" y="3937000"/>
            <a:ext cx="75332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" name="Line 21"/>
          <p:cNvSpPr>
            <a:spLocks noChangeShapeType="1"/>
          </p:cNvSpPr>
          <p:nvPr/>
        </p:nvSpPr>
        <p:spPr bwMode="auto">
          <a:xfrm>
            <a:off x="7377115" y="2618053"/>
            <a:ext cx="0" cy="23944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Line 22"/>
          <p:cNvSpPr>
            <a:spLocks noChangeShapeType="1"/>
          </p:cNvSpPr>
          <p:nvPr/>
        </p:nvSpPr>
        <p:spPr bwMode="auto">
          <a:xfrm flipH="1">
            <a:off x="1357290" y="2857500"/>
            <a:ext cx="6019825" cy="380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Line 23"/>
          <p:cNvSpPr>
            <a:spLocks noChangeShapeType="1"/>
          </p:cNvSpPr>
          <p:nvPr/>
        </p:nvSpPr>
        <p:spPr bwMode="auto">
          <a:xfrm>
            <a:off x="1357290" y="2911745"/>
            <a:ext cx="0" cy="6006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4857753" y="1477699"/>
            <a:ext cx="792162" cy="35983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CO"/>
          </a:p>
        </p:txBody>
      </p:sp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4929191" y="1477699"/>
            <a:ext cx="720725" cy="44627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/>
              <a:t> </a:t>
            </a:r>
            <a:r>
              <a:rPr lang="es-ES" b="1" dirty="0" err="1">
                <a:latin typeface="Calibri" panose="020F0502020204030204" pitchFamily="34" charset="0"/>
                <a:cs typeface="Calibri" panose="020F0502020204030204" pitchFamily="34" charset="0"/>
              </a:rPr>
              <a:t>O.R</a:t>
            </a:r>
            <a:endParaRPr lang="es-E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AutoShape 33"/>
          <p:cNvCxnSpPr>
            <a:cxnSpLocks noChangeShapeType="1"/>
            <a:stCxn id="9" idx="3"/>
          </p:cNvCxnSpPr>
          <p:nvPr/>
        </p:nvCxnSpPr>
        <p:spPr bwMode="auto">
          <a:xfrm>
            <a:off x="5649916" y="1700837"/>
            <a:ext cx="863599" cy="43699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1" name="AutoShape 34"/>
          <p:cNvCxnSpPr>
            <a:cxnSpLocks noChangeShapeType="1"/>
          </p:cNvCxnSpPr>
          <p:nvPr/>
        </p:nvCxnSpPr>
        <p:spPr bwMode="auto">
          <a:xfrm flipV="1">
            <a:off x="5649915" y="2137833"/>
            <a:ext cx="863600" cy="419365"/>
          </a:xfrm>
          <a:prstGeom prst="bentConnector3">
            <a:avLst>
              <a:gd name="adj1" fmla="val 49815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2" name="AutoShape 36"/>
          <p:cNvCxnSpPr>
            <a:cxnSpLocks noChangeShapeType="1"/>
            <a:endCxn id="8" idx="1"/>
          </p:cNvCxnSpPr>
          <p:nvPr/>
        </p:nvCxnSpPr>
        <p:spPr bwMode="auto">
          <a:xfrm rot="5400000" flipH="1" flipV="1">
            <a:off x="4513797" y="1858697"/>
            <a:ext cx="545037" cy="142875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13" name="AutoShape 38"/>
          <p:cNvCxnSpPr>
            <a:cxnSpLocks noChangeShapeType="1"/>
          </p:cNvCxnSpPr>
          <p:nvPr/>
        </p:nvCxnSpPr>
        <p:spPr bwMode="auto">
          <a:xfrm>
            <a:off x="5715009" y="3968750"/>
            <a:ext cx="720725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4" name="Text Box 35"/>
          <p:cNvSpPr txBox="1">
            <a:spLocks noChangeArrowheads="1"/>
          </p:cNvSpPr>
          <p:nvPr/>
        </p:nvSpPr>
        <p:spPr bwMode="auto">
          <a:xfrm>
            <a:off x="785787" y="1117865"/>
            <a:ext cx="433387" cy="338554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 dirty="0">
                <a:latin typeface="Calibri" panose="020F0502020204030204" pitchFamily="34" charset="0"/>
                <a:cs typeface="Calibri" panose="020F0502020204030204" pitchFamily="34" charset="0"/>
              </a:rPr>
              <a:t>F1</a:t>
            </a:r>
            <a:endParaRPr lang="es-E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Box 36"/>
          <p:cNvSpPr txBox="1">
            <a:spLocks noChangeArrowheads="1"/>
          </p:cNvSpPr>
          <p:nvPr/>
        </p:nvSpPr>
        <p:spPr bwMode="auto">
          <a:xfrm>
            <a:off x="1938312" y="1117865"/>
            <a:ext cx="433387" cy="338554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MX" sz="1600" b="1" dirty="0">
                <a:latin typeface="Calibri" panose="020F0502020204030204" pitchFamily="34" charset="0"/>
                <a:cs typeface="Calibri" panose="020F0502020204030204" pitchFamily="34" charset="0"/>
              </a:rPr>
              <a:t>F2</a:t>
            </a:r>
            <a:endParaRPr lang="es-E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Line 37"/>
          <p:cNvSpPr>
            <a:spLocks noChangeShapeType="1"/>
          </p:cNvSpPr>
          <p:nvPr/>
        </p:nvSpPr>
        <p:spPr bwMode="auto">
          <a:xfrm>
            <a:off x="1000100" y="1416844"/>
            <a:ext cx="0" cy="1203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7" name="Line 38"/>
          <p:cNvSpPr>
            <a:spLocks noChangeShapeType="1"/>
          </p:cNvSpPr>
          <p:nvPr/>
        </p:nvSpPr>
        <p:spPr bwMode="auto">
          <a:xfrm>
            <a:off x="2143108" y="1416844"/>
            <a:ext cx="0" cy="1203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8" name="Line 39"/>
          <p:cNvSpPr>
            <a:spLocks noChangeShapeType="1"/>
          </p:cNvSpPr>
          <p:nvPr/>
        </p:nvSpPr>
        <p:spPr bwMode="auto">
          <a:xfrm>
            <a:off x="1001687" y="1537229"/>
            <a:ext cx="11525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9" name="Line 40"/>
          <p:cNvSpPr>
            <a:spLocks noChangeShapeType="1"/>
          </p:cNvSpPr>
          <p:nvPr/>
        </p:nvSpPr>
        <p:spPr bwMode="auto">
          <a:xfrm>
            <a:off x="1577948" y="1537230"/>
            <a:ext cx="0" cy="1203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0" name="Rectangle 11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2857488" y="1666867"/>
            <a:ext cx="1714512" cy="1021290"/>
          </a:xfrm>
          <a:prstGeom prst="rect">
            <a:avLst/>
          </a:prstGeom>
          <a:gradFill flip="none" rotWithShape="1">
            <a:gsLst>
              <a:gs pos="11000">
                <a:srgbClr val="FF9900"/>
              </a:gs>
              <a:gs pos="50000">
                <a:schemeClr val="bg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 anchor="ctr"/>
          <a:lstStyle/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Eliminación 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Operaciones 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recíprocas</a:t>
            </a:r>
          </a:p>
        </p:txBody>
      </p:sp>
      <p:cxnSp>
        <p:nvCxnSpPr>
          <p:cNvPr id="21" name="AutoShape 36"/>
          <p:cNvCxnSpPr>
            <a:cxnSpLocks noChangeShapeType="1"/>
          </p:cNvCxnSpPr>
          <p:nvPr/>
        </p:nvCxnSpPr>
        <p:spPr bwMode="auto">
          <a:xfrm flipV="1">
            <a:off x="4568829" y="1657615"/>
            <a:ext cx="288925" cy="480218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22" name="AutoShape 37"/>
          <p:cNvCxnSpPr>
            <a:cxnSpLocks noChangeShapeType="1"/>
          </p:cNvCxnSpPr>
          <p:nvPr/>
        </p:nvCxnSpPr>
        <p:spPr bwMode="auto">
          <a:xfrm>
            <a:off x="4568829" y="2137833"/>
            <a:ext cx="288925" cy="39290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23" name="Rectangle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572264" y="1666867"/>
            <a:ext cx="1714512" cy="1021290"/>
          </a:xfrm>
          <a:prstGeom prst="rect">
            <a:avLst/>
          </a:prstGeom>
          <a:gradFill flip="none" rotWithShape="1">
            <a:gsLst>
              <a:gs pos="11000">
                <a:srgbClr val="FF9900"/>
              </a:gs>
              <a:gs pos="50000">
                <a:schemeClr val="bg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 anchor="ctr"/>
          <a:lstStyle/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Cálculo del 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Interés 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Minoritario</a:t>
            </a:r>
          </a:p>
        </p:txBody>
      </p:sp>
      <p:sp>
        <p:nvSpPr>
          <p:cNvPr id="24" name="Rectangle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258360" y="3512347"/>
            <a:ext cx="1994564" cy="1110595"/>
          </a:xfrm>
          <a:prstGeom prst="rect">
            <a:avLst/>
          </a:prstGeom>
          <a:gradFill flip="none" rotWithShape="1">
            <a:gsLst>
              <a:gs pos="11000">
                <a:srgbClr val="FF9900"/>
              </a:gs>
              <a:gs pos="50000">
                <a:schemeClr val="bg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 anchor="ctr"/>
          <a:lstStyle/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Determinación 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del resultado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consolidado</a:t>
            </a:r>
          </a:p>
        </p:txBody>
      </p:sp>
      <p:sp>
        <p:nvSpPr>
          <p:cNvPr id="25" name="Rectangle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3203848" y="3361556"/>
            <a:ext cx="2439152" cy="1378279"/>
          </a:xfrm>
          <a:prstGeom prst="rect">
            <a:avLst/>
          </a:prstGeom>
          <a:gradFill flip="none" rotWithShape="1">
            <a:gsLst>
              <a:gs pos="11000">
                <a:srgbClr val="FF9900"/>
              </a:gs>
              <a:gs pos="50000">
                <a:schemeClr val="bg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 anchor="ctr"/>
          <a:lstStyle/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Reconocimiento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de la participación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de los terceros en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los </a:t>
            </a:r>
            <a:r>
              <a:rPr lang="es-ES" b="1" u="sng" dirty="0">
                <a:latin typeface="Calibri" panose="020F0502020204030204" pitchFamily="34" charset="0"/>
                <a:cs typeface="Calibri" panose="020F0502020204030204" pitchFamily="34" charset="0"/>
              </a:rPr>
              <a:t>resultados</a:t>
            </a:r>
          </a:p>
        </p:txBody>
      </p:sp>
      <p:sp>
        <p:nvSpPr>
          <p:cNvPr id="26" name="Rectangle 11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500826" y="3452816"/>
            <a:ext cx="2031614" cy="1170127"/>
          </a:xfrm>
          <a:prstGeom prst="rect">
            <a:avLst/>
          </a:prstGeom>
          <a:gradFill flip="none" rotWithShape="1">
            <a:gsLst>
              <a:gs pos="11000">
                <a:srgbClr val="FF9900"/>
              </a:gs>
              <a:gs pos="50000">
                <a:schemeClr val="bg1"/>
              </a:gs>
            </a:gsLst>
            <a:lin ang="162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wrap="none" anchor="ctr"/>
          <a:lstStyle/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Determinación 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</a:p>
          <a:p>
            <a:pPr algn="ctr"/>
            <a:r>
              <a:rPr lang="es-ES" b="1" dirty="0">
                <a:latin typeface="Calibri" panose="020F0502020204030204" pitchFamily="34" charset="0"/>
                <a:cs typeface="Calibri" panose="020F0502020204030204" pitchFamily="34" charset="0"/>
              </a:rPr>
              <a:t>Consolidado</a:t>
            </a:r>
          </a:p>
        </p:txBody>
      </p:sp>
      <p:sp>
        <p:nvSpPr>
          <p:cNvPr id="27" name="Rectangle 28"/>
          <p:cNvSpPr>
            <a:spLocks noChangeArrowheads="1"/>
          </p:cNvSpPr>
          <p:nvPr/>
        </p:nvSpPr>
        <p:spPr bwMode="auto">
          <a:xfrm>
            <a:off x="4857752" y="2319072"/>
            <a:ext cx="792162" cy="35983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CO"/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4929190" y="2319072"/>
            <a:ext cx="720725" cy="44627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9525"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/>
              <a:t> </a:t>
            </a:r>
            <a:r>
              <a:rPr lang="es-ES" b="1" dirty="0" err="1">
                <a:latin typeface="Calibri" panose="020F0502020204030204" pitchFamily="34" charset="0"/>
                <a:cs typeface="Calibri" panose="020F0502020204030204" pitchFamily="34" charset="0"/>
              </a:rPr>
              <a:t>SxC</a:t>
            </a:r>
            <a:endParaRPr lang="es-E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ectangle 12"/>
          <p:cNvSpPr>
            <a:spLocks noChangeArrowheads="1"/>
          </p:cNvSpPr>
          <p:nvPr/>
        </p:nvSpPr>
        <p:spPr bwMode="auto">
          <a:xfrm>
            <a:off x="1259632" y="206979"/>
            <a:ext cx="6912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s-ES" sz="3200" b="1" dirty="0">
                <a:solidFill>
                  <a:schemeClr val="bg1"/>
                </a:solidFill>
              </a:rPr>
              <a:t>        </a:t>
            </a:r>
            <a:r>
              <a:rPr lang="es-ES" sz="2800" b="1" dirty="0">
                <a:ln w="6350">
                  <a:noFill/>
                </a:ln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PROCESO DE CONSOLIDACIÓN</a:t>
            </a:r>
            <a:endParaRPr lang="es-ES_tradnl" sz="2800" b="1" dirty="0">
              <a:ln w="6350">
                <a:noFill/>
              </a:ln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92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Título"/>
          <p:cNvSpPr txBox="1">
            <a:spLocks/>
          </p:cNvSpPr>
          <p:nvPr/>
        </p:nvSpPr>
        <p:spPr bwMode="auto">
          <a:xfrm>
            <a:off x="908648" y="135606"/>
            <a:ext cx="7911824" cy="84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marL="342900" indent="-342900">
              <a:spcBef>
                <a:spcPct val="20000"/>
              </a:spcBef>
            </a:pPr>
            <a:r>
              <a:rPr lang="es-E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REGLAS  DEL  PROCESO  DE  CONSOLIDACIÓN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07504" y="1489349"/>
            <a:ext cx="885698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es-ES" sz="36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sistema dispone de diecinueve (19) tipos de reglas que, ejecutados de manera secuencial y lógica, permiten el desarrollo del proceso de consolidación. </a:t>
            </a:r>
            <a:endParaRPr lang="es-ES" sz="36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14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292080" y="4801716"/>
            <a:ext cx="3851920" cy="91328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942514"/>
              </p:ext>
            </p:extLst>
          </p:nvPr>
        </p:nvGraphicFramePr>
        <p:xfrm>
          <a:off x="-1" y="-1"/>
          <a:ext cx="9144001" cy="5658243"/>
        </p:xfrm>
        <a:graphic>
          <a:graphicData uri="http://schemas.openxmlformats.org/drawingml/2006/table">
            <a:tbl>
              <a:tblPr/>
              <a:tblGrid>
                <a:gridCol w="6447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48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61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FFFFFF"/>
                          </a:solidFill>
                          <a:latin typeface="Tahoma"/>
                          <a:ea typeface="Times New Roman"/>
                          <a:cs typeface="Times New Roman"/>
                        </a:rPr>
                        <a:t>Tipo de regla</a:t>
                      </a:r>
                      <a:endParaRPr lang="es-CO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solidFill>
                            <a:srgbClr val="FFFFFF"/>
                          </a:solidFill>
                          <a:latin typeface="Tahoma"/>
                          <a:ea typeface="Times New Roman"/>
                          <a:cs typeface="Times New Roman"/>
                        </a:rPr>
                        <a:t>        Orden</a:t>
                      </a:r>
                      <a:endParaRPr lang="es-CO" sz="18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BB5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Reversión del cierre de la entidad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Estimación de operaciones recíprocas de patrimonio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2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Inversión totalmente provisionada validación Paso 1.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3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Inversión totalmente provisionada validación Paso 2.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4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Conciliación con ambas puntas obligatorias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5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Regla general de conciliación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6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Operaciones recíprocas sin liquidez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7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Operaciones de traslado de saldos a saldos por conciliar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8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Cálculo del Interés minoritario público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9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Cálculo del Interés minoritario privado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10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Reclasificación entre cuentas de saldos por conciliar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11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Cálculo del cierre de saldos por conciliar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>
                          <a:latin typeface="Tahoma"/>
                          <a:ea typeface="Times New Roman"/>
                          <a:cs typeface="Times New Roman"/>
                        </a:rPr>
                        <a:t>12</a:t>
                      </a:r>
                      <a:endParaRPr lang="es-CO" sz="1400" b="1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Registro del cierre de saldos por conciliar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13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Cálculo del cierre por valores consolidación cuentas de actividad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14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3381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Regla del resultado por el cálculo del cierre consolidado en patrimonio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15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Cálculo y registro participación sector privado en resultado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16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Registro de la distribución de la participación sector privado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17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4860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Cálculo y registro participación sector público en resultado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18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366121">
                <a:tc grid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Regla de la distribución de la participación del sector público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400" b="1" dirty="0">
                          <a:latin typeface="Tahoma"/>
                          <a:ea typeface="Times New Roman"/>
                          <a:cs typeface="Times New Roman"/>
                        </a:rPr>
                        <a:t>19</a:t>
                      </a:r>
                      <a:endParaRPr lang="es-CO" sz="14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504" marR="44504" marT="0" marB="0">
                    <a:lnL>
                      <a:noFill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24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5 Título"/>
          <p:cNvSpPr txBox="1">
            <a:spLocks/>
          </p:cNvSpPr>
          <p:nvPr/>
        </p:nvSpPr>
        <p:spPr bwMode="auto">
          <a:xfrm>
            <a:off x="1296144" y="135606"/>
            <a:ext cx="7380312" cy="849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s-ES" altLang="es-CO" sz="2800" kern="0" dirty="0">
                <a:solidFill>
                  <a:schemeClr val="bg1"/>
                </a:solidFill>
                <a:ea typeface="+mn-ea"/>
              </a:rPr>
              <a:t>ELIMINACIÓN  DE  OPERACIONES  RECÍPROCAS</a:t>
            </a:r>
            <a:endParaRPr lang="es-CO" altLang="es-CO" sz="2800" kern="0" dirty="0">
              <a:solidFill>
                <a:schemeClr val="bg1"/>
              </a:solidFill>
              <a:ea typeface="+mn-ea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107504" y="625252"/>
            <a:ext cx="9036496" cy="396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endParaRPr lang="es-ES" sz="22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Bef>
                <a:spcPct val="20000"/>
              </a:spcBef>
            </a:pPr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partir de las reglas de eliminación definidas por la Contaduría General de la Nación, se descuentan los saldos correspondientes a operaciones recíprocas.</a:t>
            </a:r>
          </a:p>
          <a:p>
            <a:pPr marL="342900" indent="-342900" algn="just">
              <a:spcBef>
                <a:spcPct val="20000"/>
              </a:spcBef>
            </a:pPr>
            <a:endParaRPr lang="es-ES" dirty="0"/>
          </a:p>
          <a:p>
            <a:pPr marL="342900" indent="-342900">
              <a:spcBef>
                <a:spcPct val="20000"/>
              </a:spcBef>
            </a:pPr>
            <a:endParaRPr lang="es-ES" sz="1000" dirty="0"/>
          </a:p>
          <a:p>
            <a:pPr marL="342900" indent="-342900" algn="just">
              <a:spcBef>
                <a:spcPct val="20000"/>
              </a:spcBef>
              <a:buFont typeface="Wingdings" pitchFamily="2" charset="2"/>
              <a:buNone/>
            </a:pPr>
            <a:r>
              <a:rPr lang="es-ES" dirty="0"/>
              <a:t>	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2209429"/>
            <a:ext cx="4968552" cy="280831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17 Rectángulo"/>
          <p:cNvSpPr>
            <a:spLocks noChangeArrowheads="1"/>
          </p:cNvSpPr>
          <p:nvPr/>
        </p:nvSpPr>
        <p:spPr bwMode="auto">
          <a:xfrm>
            <a:off x="-252536" y="2569468"/>
            <a:ext cx="388843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 algn="just">
              <a:spcBef>
                <a:spcPct val="20000"/>
              </a:spcBef>
            </a:pPr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     </a:t>
            </a:r>
            <a:r>
              <a:rPr lang="es-ES" sz="20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Las reglas de eliminación son actualizadas y publicadas trimestralmente en la página de la contaduría General de la Nación - CGN:</a:t>
            </a:r>
          </a:p>
          <a:p>
            <a:pPr marL="342900" indent="-342900" algn="just">
              <a:spcBef>
                <a:spcPct val="20000"/>
              </a:spcBef>
            </a:pPr>
            <a:r>
              <a:rPr lang="es-ES" sz="20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    </a:t>
            </a:r>
            <a:r>
              <a:rPr lang="es-ES" sz="2000" b="1" u="sng" dirty="0">
                <a:solidFill>
                  <a:srgbClr val="FF0000"/>
                </a:solidFill>
                <a:latin typeface="+mn-lt"/>
                <a:cs typeface="Calibri" pitchFamily="34" charset="0"/>
              </a:rPr>
              <a:t>www.contaduria.gov.co</a:t>
            </a:r>
            <a:r>
              <a:rPr lang="es-ES" sz="2000" b="1" dirty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 en el link: Productos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23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7" y="0"/>
            <a:ext cx="4254995" cy="3902800"/>
          </a:xfrm>
          <a:prstGeom prst="rect">
            <a:avLst/>
          </a:prstGeom>
        </p:spPr>
      </p:pic>
      <p:sp>
        <p:nvSpPr>
          <p:cNvPr id="15" name="Rectangle 37"/>
          <p:cNvSpPr>
            <a:spLocks noChangeArrowheads="1"/>
          </p:cNvSpPr>
          <p:nvPr/>
        </p:nvSpPr>
        <p:spPr bwMode="auto">
          <a:xfrm>
            <a:off x="10429" y="705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65067" tIns="-71415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59" name="Picture 35" descr="http://www.hacienda.gov.py/focal/images/slide1.jpg?146939518507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6512" y="3513265"/>
            <a:ext cx="9180512" cy="229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http://www.hacienda.gov.py/focal/images/Logo-III-Focal-VIIFotegal-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2209428"/>
            <a:ext cx="273630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3" name="Picture 39" descr="http://www.hacienda.gov.py/focal/images/page1_icon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17" y="-3922025"/>
            <a:ext cx="7715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http://www.hacienda.gov.py/focal/images/page1_icon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17" y="-2779025"/>
            <a:ext cx="7715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1057300"/>
            <a:ext cx="295232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 txBox="1">
            <a:spLocks/>
          </p:cNvSpPr>
          <p:nvPr/>
        </p:nvSpPr>
        <p:spPr bwMode="auto">
          <a:xfrm>
            <a:off x="2016398" y="157427"/>
            <a:ext cx="5795962" cy="719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s-CO" altLang="es-CO" sz="2800" kern="0" dirty="0">
                <a:solidFill>
                  <a:schemeClr val="bg1"/>
                </a:solidFill>
                <a:ea typeface="+mn-ea"/>
              </a:rPr>
              <a:t>R E G L A S   D E   </a:t>
            </a:r>
            <a:r>
              <a:rPr lang="es-CO" altLang="es-CO" sz="2800" kern="0" dirty="0" err="1">
                <a:solidFill>
                  <a:schemeClr val="bg1"/>
                </a:solidFill>
                <a:ea typeface="+mn-ea"/>
              </a:rPr>
              <a:t>E</a:t>
            </a:r>
            <a:r>
              <a:rPr lang="es-CO" altLang="es-CO" sz="2800" kern="0" dirty="0">
                <a:solidFill>
                  <a:schemeClr val="bg1"/>
                </a:solidFill>
                <a:ea typeface="+mn-ea"/>
              </a:rPr>
              <a:t> L I M I N A C I </a:t>
            </a:r>
            <a:r>
              <a:rPr lang="es-CO" altLang="es-CO" sz="2800" kern="0" dirty="0" err="1">
                <a:solidFill>
                  <a:schemeClr val="bg1"/>
                </a:solidFill>
                <a:ea typeface="+mn-ea"/>
              </a:rPr>
              <a:t>Ó</a:t>
            </a:r>
            <a:r>
              <a:rPr lang="es-CO" altLang="es-CO" sz="2800" kern="0" dirty="0">
                <a:solidFill>
                  <a:schemeClr val="bg1"/>
                </a:solidFill>
                <a:ea typeface="+mn-ea"/>
              </a:rPr>
              <a:t> 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7" y="1057300"/>
            <a:ext cx="9108503" cy="45856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38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Título"/>
          <p:cNvSpPr txBox="1">
            <a:spLocks/>
          </p:cNvSpPr>
          <p:nvPr/>
        </p:nvSpPr>
        <p:spPr bwMode="auto">
          <a:xfrm>
            <a:off x="1835696" y="157428"/>
            <a:ext cx="5184775" cy="72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 Narrow" pitchFamily="34" charset="0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s-ES" sz="2800" kern="0" dirty="0">
                <a:solidFill>
                  <a:schemeClr val="bg1"/>
                </a:solidFill>
                <a:ea typeface="+mn-ea"/>
              </a:rPr>
              <a:t>SALDO  POR  CONCILIAR </a:t>
            </a:r>
          </a:p>
        </p:txBody>
      </p: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107504" y="1057300"/>
            <a:ext cx="892899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ct val="20000"/>
              </a:spcBef>
            </a:pPr>
            <a:r>
              <a:rPr lang="es-ES" sz="2600" b="1" dirty="0">
                <a:latin typeface="Calibri" panose="020F0502020204030204" pitchFamily="34" charset="0"/>
                <a:cs typeface="Calibri" panose="020F0502020204030204" pitchFamily="34" charset="0"/>
              </a:rPr>
              <a:t>Corresponden a las diferencias de reporte entre entidades contables públicas que han participado en una transacción mutua.</a:t>
            </a:r>
            <a:endParaRPr lang="es-ES_tradnl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ct val="20000"/>
              </a:spcBef>
            </a:pPr>
            <a:r>
              <a:rPr lang="es-ES" sz="2600" b="1" dirty="0">
                <a:latin typeface="Calibri" panose="020F0502020204030204" pitchFamily="34" charset="0"/>
                <a:cs typeface="Calibri" panose="020F0502020204030204" pitchFamily="34" charset="0"/>
              </a:rPr>
              <a:t>Se presenta cuando el proceso enfrenta la </a:t>
            </a:r>
            <a:r>
              <a:rPr lang="es-ES" sz="2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transacción recíproca </a:t>
            </a:r>
            <a:r>
              <a:rPr lang="es-ES" sz="2600" b="1" dirty="0">
                <a:latin typeface="Calibri" panose="020F0502020204030204" pitchFamily="34" charset="0"/>
                <a:cs typeface="Calibri" panose="020F0502020204030204" pitchFamily="34" charset="0"/>
              </a:rPr>
              <a:t>de las entidades partícipes y las </a:t>
            </a:r>
            <a:r>
              <a:rPr lang="es-ES" sz="2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subcuentas respectivas</a:t>
            </a:r>
            <a:r>
              <a:rPr lang="es-ES" sz="2600" b="1" dirty="0">
                <a:latin typeface="Calibri" panose="020F0502020204030204" pitchFamily="34" charset="0"/>
                <a:cs typeface="Calibri" panose="020F0502020204030204" pitchFamily="34" charset="0"/>
              </a:rPr>
              <a:t>, y el valor a eliminar </a:t>
            </a:r>
            <a:r>
              <a:rPr lang="es-ES" sz="2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coincide al 100%.</a:t>
            </a:r>
            <a:r>
              <a:rPr lang="es-ES" sz="2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spcBef>
                <a:spcPct val="20000"/>
              </a:spcBef>
            </a:pPr>
            <a:endParaRPr lang="es-ES" sz="2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ct val="20000"/>
              </a:spcBef>
            </a:pPr>
            <a:r>
              <a:rPr lang="es-ES" sz="2600" b="1" dirty="0">
                <a:latin typeface="Calibri" panose="020F0502020204030204" pitchFamily="34" charset="0"/>
                <a:cs typeface="Calibri" panose="020F0502020204030204" pitchFamily="34" charset="0"/>
              </a:rPr>
              <a:t>La diferencia o valor pendiente de eliminación se reconoce en el proceso como </a:t>
            </a:r>
            <a:r>
              <a:rPr lang="es-ES" sz="2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saldo por conciliar.</a:t>
            </a:r>
          </a:p>
          <a:p>
            <a:pPr marL="342900" indent="-342900" algn="just">
              <a:spcBef>
                <a:spcPct val="20000"/>
              </a:spcBef>
            </a:pPr>
            <a:endParaRPr lang="es-ES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ct val="20000"/>
              </a:spcBef>
            </a:pPr>
            <a:endParaRPr lang="es-ES" sz="24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ct val="20000"/>
              </a:spcBef>
            </a:pPr>
            <a:endParaRPr lang="es-ES" sz="10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Bef>
                <a:spcPct val="20000"/>
              </a:spcBef>
              <a:buFont typeface="Wingdings" pitchFamily="2" charset="2"/>
              <a:buNone/>
            </a:pPr>
            <a:r>
              <a:rPr lang="es-ES" dirty="0"/>
              <a:t>	</a:t>
            </a:r>
            <a:endParaRPr lang="es-ES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6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-411163" y="-190500"/>
            <a:ext cx="9807576" cy="5905500"/>
            <a:chOff x="-259" y="-144"/>
            <a:chExt cx="6178" cy="446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-144"/>
              <a:ext cx="6099" cy="2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2648"/>
              <a:ext cx="6099" cy="14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1" y="3931"/>
              <a:ext cx="6100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" y="2865"/>
              <a:ext cx="6099" cy="1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3381"/>
              <a:ext cx="6099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1" y="3736"/>
              <a:ext cx="610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8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" y="2477"/>
              <a:ext cx="6099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9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" y="3553"/>
              <a:ext cx="6099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0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" y="2991"/>
              <a:ext cx="6099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1"/>
            <p:cNvPicPr>
              <a:picLocks noChangeAspect="1" noChangeArrowheads="1"/>
            </p:cNvPicPr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2684"/>
              <a:ext cx="6099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2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92" y="3176"/>
              <a:ext cx="6099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3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945" r="-195"/>
            <a:stretch>
              <a:fillRect/>
            </a:stretch>
          </p:blipFill>
          <p:spPr bwMode="auto">
            <a:xfrm>
              <a:off x="-259" y="2099"/>
              <a:ext cx="6169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4"/>
            <p:cNvPicPr>
              <a:picLocks noChangeAspect="1" noChangeArrowheads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-146"/>
            <a:stretch>
              <a:fillRect/>
            </a:stretch>
          </p:blipFill>
          <p:spPr bwMode="auto">
            <a:xfrm>
              <a:off x="-189" y="1921"/>
              <a:ext cx="6108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15"/>
            <p:cNvPicPr>
              <a:picLocks noChangeAspect="1" noChangeArrowheads="1"/>
            </p:cNvPicPr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9" y="2294"/>
              <a:ext cx="6099" cy="1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6"/>
            <p:cNvPicPr>
              <a:picLocks noChangeAspect="1" noChangeArrowheads="1"/>
            </p:cNvPicPr>
            <p:nvPr/>
          </p:nvPicPr>
          <p:blipFill>
            <a:blip r:embed="rId1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83" y="4092"/>
              <a:ext cx="6099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3" name="Picture 31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57199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2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797970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3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53053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34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225" y="3517636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5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225" y="3757084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6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225" y="4237303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7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7938" y="4478074"/>
            <a:ext cx="539751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8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717521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9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8" y="5197740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0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9324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41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2225" y="4008438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42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8" y="4958292"/>
            <a:ext cx="539750" cy="240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tangle 43"/>
          <p:cNvSpPr>
            <a:spLocks noChangeArrowheads="1"/>
          </p:cNvSpPr>
          <p:nvPr/>
        </p:nvSpPr>
        <p:spPr bwMode="auto">
          <a:xfrm>
            <a:off x="539750" y="2557199"/>
            <a:ext cx="4752975" cy="4206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Rectangle 44"/>
          <p:cNvSpPr>
            <a:spLocks noChangeArrowheads="1"/>
          </p:cNvSpPr>
          <p:nvPr/>
        </p:nvSpPr>
        <p:spPr bwMode="auto">
          <a:xfrm>
            <a:off x="539750" y="3037417"/>
            <a:ext cx="4752975" cy="11403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Rectangle 45"/>
          <p:cNvSpPr>
            <a:spLocks noChangeArrowheads="1"/>
          </p:cNvSpPr>
          <p:nvPr/>
        </p:nvSpPr>
        <p:spPr bwMode="auto">
          <a:xfrm>
            <a:off x="539750" y="4237303"/>
            <a:ext cx="4752975" cy="1140354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Text Box 46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414192" y="2425452"/>
            <a:ext cx="2093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MX" sz="18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ENTRADA DE INFORMACIÓN</a:t>
            </a:r>
            <a:endParaRPr lang="es-ES" sz="18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9" name="Text Box 4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420988" y="3217334"/>
            <a:ext cx="19431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MX" sz="18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ANÁLISIS CONSISTENCIA</a:t>
            </a:r>
          </a:p>
          <a:p>
            <a:pPr algn="ctr">
              <a:defRPr/>
            </a:pPr>
            <a:r>
              <a:rPr lang="es-MX" sz="18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CONSOLIDADO</a:t>
            </a:r>
            <a:endParaRPr lang="es-ES" sz="18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0" name="Text Box 4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419524" y="4310434"/>
            <a:ext cx="21605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s-MX" sz="1800" b="1" dirty="0">
                <a:solidFill>
                  <a:srgbClr val="008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ELABORAR INFORMES CONSOLIDADOS</a:t>
            </a:r>
            <a:endParaRPr lang="es-ES" sz="1800" b="1" dirty="0">
              <a:solidFill>
                <a:srgbClr val="00808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" name="Text Box 49"/>
          <p:cNvSpPr txBox="1">
            <a:spLocks noChangeArrowheads="1"/>
          </p:cNvSpPr>
          <p:nvPr/>
        </p:nvSpPr>
        <p:spPr bwMode="auto">
          <a:xfrm>
            <a:off x="1259632" y="913284"/>
            <a:ext cx="5631542" cy="446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s-MX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REPORTES SISTEMA  CHIP - CONSOLIDACIÓN</a:t>
            </a:r>
            <a:endParaRPr lang="es-ES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054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41477"/>
            <a:ext cx="9144000" cy="3073523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0" y="128161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300" b="1" dirty="0">
                <a:solidFill>
                  <a:schemeClr val="bg1"/>
                </a:solidFill>
                <a:latin typeface="+mn-lt"/>
              </a:rPr>
              <a:t>Estados Contables Consolidados</a:t>
            </a:r>
          </a:p>
          <a:p>
            <a:pPr algn="ctr"/>
            <a:endParaRPr lang="es-CO" sz="3300" b="1" dirty="0">
              <a:latin typeface="+mn-lt"/>
            </a:endParaRPr>
          </a:p>
          <a:p>
            <a:pPr algn="ctr"/>
            <a:r>
              <a:rPr lang="es-CO" sz="2400" b="1" dirty="0">
                <a:latin typeface="+mn-lt"/>
              </a:rPr>
              <a:t>NIVEL NACIONAL</a:t>
            </a:r>
          </a:p>
          <a:p>
            <a:pPr algn="ctr"/>
            <a:r>
              <a:rPr lang="es-CO" sz="2400" b="1" dirty="0">
                <a:latin typeface="+mn-lt"/>
              </a:rPr>
              <a:t>NIVEL TERRITORIAL</a:t>
            </a:r>
          </a:p>
          <a:p>
            <a:pPr algn="ctr"/>
            <a:r>
              <a:rPr lang="es-CO" sz="2400" b="1" dirty="0">
                <a:latin typeface="+mn-lt"/>
              </a:rPr>
              <a:t>SECTOR PÚBLICO</a:t>
            </a:r>
          </a:p>
          <a:p>
            <a:pPr algn="ctr"/>
            <a:r>
              <a:rPr lang="es-CO" sz="2400" b="1" dirty="0">
                <a:latin typeface="+mn-lt"/>
              </a:rPr>
              <a:t>A 31 de diciembre 2015</a:t>
            </a:r>
          </a:p>
        </p:txBody>
      </p:sp>
      <p:pic>
        <p:nvPicPr>
          <p:cNvPr id="6" name="17 Imagen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886" y="1057300"/>
            <a:ext cx="1496542" cy="1512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6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17461"/>
            <a:ext cx="2771801" cy="175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1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538" y="41045"/>
            <a:ext cx="5242098" cy="1651620"/>
          </a:xfrm>
          <a:prstGeom prst="rect">
            <a:avLst/>
          </a:prstGeom>
        </p:spPr>
      </p:pic>
      <p:pic>
        <p:nvPicPr>
          <p:cNvPr id="6" name="10 Imagen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093" y="841276"/>
            <a:ext cx="2979043" cy="4574707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 bwMode="auto">
          <a:xfrm>
            <a:off x="5940152" y="1692664"/>
            <a:ext cx="3203848" cy="33250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</a:pPr>
            <a:r>
              <a:rPr lang="es-CO" sz="2100" b="1" dirty="0"/>
              <a:t>República  unitaria de América situada en la región noroccidental de América del Sur. Es un estado social y democrático cuya forma de gobierno es presidencialista. Organizada políticamente en 32 departamentos y un distrito capital Bogotá D.C.</a:t>
            </a:r>
            <a:endParaRPr kumimoji="0" lang="es-CO" sz="2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1542207"/>
            <a:ext cx="2880320" cy="2952328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-36512" y="4369668"/>
            <a:ext cx="48965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b="1" i="1" dirty="0"/>
              <a:t>CUIDADO DE LAS CUENTAS…  </a:t>
            </a:r>
            <a:br>
              <a:rPr lang="es-CO" b="1" i="1" dirty="0"/>
            </a:br>
            <a:r>
              <a:rPr lang="es-CO" b="1" i="1" dirty="0"/>
              <a:t>CUSTODIA DE LA HONRADEZ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187624" y="5121686"/>
            <a:ext cx="35589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O" sz="2000" b="1" i="1" dirty="0">
                <a:latin typeface="Monotype Corsiva" panose="03010101010201010101" pitchFamily="66" charset="0"/>
              </a:rPr>
              <a:t>Cura </a:t>
            </a:r>
            <a:r>
              <a:rPr lang="es-CO" sz="2000" b="1" i="1" dirty="0" err="1">
                <a:latin typeface="Monotype Corsiva" panose="03010101010201010101" pitchFamily="66" charset="0"/>
              </a:rPr>
              <a:t>rationun</a:t>
            </a:r>
            <a:r>
              <a:rPr lang="es-CO" sz="2000" b="1" i="1" dirty="0">
                <a:latin typeface="Monotype Corsiva" panose="03010101010201010101" pitchFamily="66" charset="0"/>
              </a:rPr>
              <a:t> … Custodia </a:t>
            </a:r>
            <a:r>
              <a:rPr lang="es-CO" sz="2000" b="1" i="1" dirty="0" err="1">
                <a:latin typeface="Monotype Corsiva" panose="03010101010201010101" pitchFamily="66" charset="0"/>
              </a:rPr>
              <a:t>probitatis</a:t>
            </a:r>
            <a:endParaRPr lang="es-CO" sz="2000" b="1" i="1" dirty="0">
              <a:latin typeface="Monotype Corsiva" panose="03010101010201010101" pitchFamily="66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1" y="39083"/>
            <a:ext cx="1080119" cy="10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13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2356726"/>
            <a:ext cx="2088232" cy="1220854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8901" y="991708"/>
            <a:ext cx="1928218" cy="1433744"/>
          </a:xfrm>
          <a:prstGeom prst="rect">
            <a:avLst/>
          </a:prstGeom>
        </p:spPr>
      </p:pic>
      <p:sp>
        <p:nvSpPr>
          <p:cNvPr id="8" name="Rectángulo 6"/>
          <p:cNvSpPr/>
          <p:nvPr/>
        </p:nvSpPr>
        <p:spPr>
          <a:xfrm>
            <a:off x="1835696" y="1504332"/>
            <a:ext cx="5403205" cy="849112"/>
          </a:xfrm>
          <a:prstGeom prst="rect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UN GRAN QUEHACER PARA PAISES </a:t>
            </a:r>
          </a:p>
          <a:p>
            <a:pPr algn="ctr"/>
            <a:r>
              <a:rPr lang="es-CO" sz="2800" b="1">
                <a:solidFill>
                  <a:schemeClr val="tx1"/>
                </a:solidFill>
              </a:rPr>
              <a:t> </a:t>
            </a:r>
            <a:r>
              <a:rPr lang="es-CO" sz="2800" b="1" dirty="0">
                <a:solidFill>
                  <a:schemeClr val="tx1"/>
                </a:solidFill>
              </a:rPr>
              <a:t>DE MUCHA PROSPERIDAD </a:t>
            </a:r>
          </a:p>
        </p:txBody>
      </p:sp>
      <p:sp>
        <p:nvSpPr>
          <p:cNvPr id="9" name="Rectángulo 7"/>
          <p:cNvSpPr/>
          <p:nvPr/>
        </p:nvSpPr>
        <p:spPr>
          <a:xfrm>
            <a:off x="611560" y="-7835"/>
            <a:ext cx="8504472" cy="936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rgbClr val="006666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CONTABILIDAD PÚBLICA GENERADORA DE VALOR </a:t>
            </a:r>
            <a:r>
              <a:rPr lang="es-CO" sz="2800" b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PAISES </a:t>
            </a:r>
            <a:r>
              <a:rPr lang="es-CO" sz="28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BUENAS PRÁCTICAS DE GOBIERNO</a:t>
            </a:r>
          </a:p>
        </p:txBody>
      </p:sp>
      <p:sp>
        <p:nvSpPr>
          <p:cNvPr id="10" name="Flecha abajo 9"/>
          <p:cNvSpPr/>
          <p:nvPr/>
        </p:nvSpPr>
        <p:spPr bwMode="auto">
          <a:xfrm>
            <a:off x="4427984" y="1072284"/>
            <a:ext cx="484632" cy="371741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3 Rectángulo"/>
          <p:cNvSpPr/>
          <p:nvPr/>
        </p:nvSpPr>
        <p:spPr>
          <a:xfrm>
            <a:off x="2051720" y="2645683"/>
            <a:ext cx="71287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spcAft>
                <a:spcPct val="25000"/>
              </a:spcAft>
            </a:pPr>
            <a:r>
              <a:rPr lang="en-GB" altLang="es-CO" sz="3200" b="1" dirty="0"/>
              <a:t>Contabilidad para el </a:t>
            </a:r>
            <a:r>
              <a:rPr lang="en-GB" altLang="es-CO" sz="3200" b="1" u="sng" dirty="0"/>
              <a:t>BUEN GOBIERNO</a:t>
            </a:r>
            <a:r>
              <a:rPr lang="en-GB" altLang="es-CO" sz="3200" b="1" dirty="0"/>
              <a:t> de las </a:t>
            </a:r>
            <a:r>
              <a:rPr lang="en-GB" altLang="es-CO" sz="3200" b="1" dirty="0" err="1"/>
              <a:t>organizaciones</a:t>
            </a:r>
            <a:r>
              <a:rPr lang="en-GB" altLang="es-CO" sz="3200" b="1" dirty="0"/>
              <a:t>. </a:t>
            </a:r>
            <a:r>
              <a:rPr lang="en-GB" altLang="es-CO" sz="3200" b="1" dirty="0" err="1"/>
              <a:t>Adecuación</a:t>
            </a:r>
            <a:r>
              <a:rPr lang="en-GB" altLang="es-CO" sz="3200" b="1" dirty="0"/>
              <a:t> de la Contabilidad Pública a un nuevo </a:t>
            </a:r>
            <a:r>
              <a:rPr lang="en-GB" altLang="es-CO" sz="3200" b="1" dirty="0" err="1"/>
              <a:t>concepto</a:t>
            </a:r>
            <a:r>
              <a:rPr lang="en-GB" altLang="es-CO" sz="3200" b="1" dirty="0"/>
              <a:t> de </a:t>
            </a:r>
            <a:r>
              <a:rPr lang="en-GB" altLang="es-CO" sz="3200" b="1" u="sng" dirty="0"/>
              <a:t>RENDICIÓN DE CUENTAS </a:t>
            </a:r>
            <a:r>
              <a:rPr lang="en-GB" altLang="es-CO" sz="3200" b="1" dirty="0"/>
              <a:t>(“Accountability”)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71276"/>
            <a:ext cx="611561" cy="114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0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7 Rectángulo"/>
          <p:cNvSpPr>
            <a:spLocks noGrp="1" noChangeArrowheads="1"/>
          </p:cNvSpPr>
          <p:nvPr>
            <p:ph type="body" sz="quarter" idx="17"/>
          </p:nvPr>
        </p:nvSpPr>
        <p:spPr bwMode="auto">
          <a:xfrm>
            <a:off x="2051720" y="-22820"/>
            <a:ext cx="7092280" cy="51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s-ES" sz="2000" b="1" dirty="0"/>
              <a:t>CONSTITUCIÓN POLÍTICA DE COLOMBIA – 1991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es-ES" sz="2000" b="1" dirty="0"/>
          </a:p>
          <a:p>
            <a:pPr marL="64008" indent="0" algn="just">
              <a:buNone/>
            </a:pPr>
            <a:r>
              <a:rPr lang="es-ES" sz="2000" b="1" dirty="0"/>
              <a:t>ART. 354</a:t>
            </a:r>
            <a:r>
              <a:rPr lang="es-ES" sz="2000" dirty="0"/>
              <a:t>. </a:t>
            </a:r>
            <a:r>
              <a:rPr lang="es-ES" sz="2000" b="1" dirty="0"/>
              <a:t>Habrá un contador general, funcionario de la rama ejecutiva, quien llevará la contabilidad general de la Nación y </a:t>
            </a:r>
            <a:r>
              <a:rPr lang="es-ES" sz="2000" b="1" u="sng" dirty="0">
                <a:solidFill>
                  <a:schemeClr val="accent2">
                    <a:lumMod val="75000"/>
                  </a:schemeClr>
                </a:solidFill>
              </a:rPr>
              <a:t>consolidará </a:t>
            </a:r>
            <a:r>
              <a:rPr lang="es-ES" sz="2000" b="1" u="sng" dirty="0"/>
              <a:t>ésta con la de sus entidades descentralizadas territorialmente o por servicios, cualquiera que sea el orden al que pertenezcan</a:t>
            </a:r>
            <a:r>
              <a:rPr lang="es-ES" sz="2000" b="1" dirty="0"/>
              <a:t>, excepto la referente a la ejecución del presupuesto, cuya competencia se atribuye a la Contraloría.</a:t>
            </a:r>
          </a:p>
          <a:p>
            <a:pPr marL="64008" indent="0" algn="just">
              <a:buNone/>
            </a:pPr>
            <a:endParaRPr lang="es-ES" sz="2000" dirty="0"/>
          </a:p>
          <a:p>
            <a:pPr marL="64008" indent="0" algn="just">
              <a:buNone/>
            </a:pPr>
            <a:r>
              <a:rPr lang="es-ES" sz="1800" b="1" dirty="0"/>
              <a:t>Corresponden al contador general las funciones de uniformar, centralizar y </a:t>
            </a:r>
            <a:r>
              <a:rPr lang="es-ES" sz="1800" b="1" u="sng" dirty="0">
                <a:solidFill>
                  <a:schemeClr val="accent2">
                    <a:lumMod val="75000"/>
                  </a:schemeClr>
                </a:solidFill>
              </a:rPr>
              <a:t>consolidar la contabilidad pública, elaborar el balance general</a:t>
            </a:r>
            <a:r>
              <a:rPr lang="es-ES" sz="18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s-ES" sz="1800" b="1" dirty="0"/>
              <a:t>y determinar las normas contables que deben regir en el país, conforme a la ley.</a:t>
            </a:r>
          </a:p>
          <a:p>
            <a:pPr algn="just"/>
            <a:endParaRPr lang="es-ES" sz="2000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es-CO" sz="1800" b="1" dirty="0">
                <a:latin typeface="Calibri" panose="020F0502020204030204" pitchFamily="34" charset="0"/>
                <a:cs typeface="Calibri" panose="020F0502020204030204" pitchFamily="34" charset="0"/>
              </a:rPr>
              <a:t>Manual Funcional del Proceso de Consolidación de la Información Contable Pública: </a:t>
            </a:r>
            <a:r>
              <a:rPr lang="es-CO" sz="1800" dirty="0">
                <a:latin typeface="Calibri" panose="020F0502020204030204" pitchFamily="34" charset="0"/>
                <a:cs typeface="Calibri" panose="020F0502020204030204" pitchFamily="34" charset="0"/>
              </a:rPr>
              <a:t>Contentivo del detalle del proceso de consolidación.</a:t>
            </a:r>
          </a:p>
        </p:txBody>
      </p:sp>
      <p:sp>
        <p:nvSpPr>
          <p:cNvPr id="5" name="7 Título"/>
          <p:cNvSpPr>
            <a:spLocks noGrp="1"/>
          </p:cNvSpPr>
          <p:nvPr>
            <p:ph type="ctrTitle"/>
          </p:nvPr>
        </p:nvSpPr>
        <p:spPr>
          <a:xfrm>
            <a:off x="114846" y="2569468"/>
            <a:ext cx="1720850" cy="1080120"/>
          </a:xfrm>
        </p:spPr>
        <p:txBody>
          <a:bodyPr/>
          <a:lstStyle/>
          <a:p>
            <a:r>
              <a:rPr lang="es-ES" sz="2800" dirty="0">
                <a:ln w="6350">
                  <a:noFill/>
                </a:ln>
                <a:latin typeface="Calibri" pitchFamily="34" charset="0"/>
                <a:cs typeface="Calibri" pitchFamily="34" charset="0"/>
              </a:rPr>
              <a:t>1. MARCO LEGAL</a:t>
            </a:r>
            <a:br>
              <a:rPr lang="es-CO" sz="2800" dirty="0">
                <a:ln w="6350">
                  <a:noFill/>
                </a:ln>
                <a:solidFill>
                  <a:schemeClr val="tx2"/>
                </a:solidFill>
                <a:latin typeface="Calibri" pitchFamily="34" charset="0"/>
                <a:cs typeface="Calibri" pitchFamily="34" charset="0"/>
              </a:rPr>
            </a:br>
            <a:endParaRPr lang="es-CO" sz="28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1" y="39083"/>
            <a:ext cx="1080119" cy="10182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 Título"/>
          <p:cNvSpPr>
            <a:spLocks noGrp="1"/>
          </p:cNvSpPr>
          <p:nvPr>
            <p:ph type="ctrTitle"/>
          </p:nvPr>
        </p:nvSpPr>
        <p:spPr>
          <a:xfrm>
            <a:off x="150218" y="97194"/>
            <a:ext cx="8742957" cy="1079569"/>
          </a:xfrm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MX" dirty="0"/>
              <a:t>2. Ámbito de la regulación contable pública en Colombia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0218" y="1173854"/>
            <a:ext cx="8742957" cy="3843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74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55"/>
          <p:cNvGrpSpPr>
            <a:grpSpLocks/>
          </p:cNvGrpSpPr>
          <p:nvPr/>
        </p:nvGrpSpPr>
        <p:grpSpPr bwMode="auto">
          <a:xfrm>
            <a:off x="4319878" y="486748"/>
            <a:ext cx="1214446" cy="466725"/>
            <a:chOff x="1581" y="365"/>
            <a:chExt cx="277" cy="193"/>
          </a:xfr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</p:grpSpPr>
        <p:sp>
          <p:nvSpPr>
            <p:cNvPr id="5" name="Rectangle 256"/>
            <p:cNvSpPr>
              <a:spLocks noChangeArrowheads="1"/>
            </p:cNvSpPr>
            <p:nvPr/>
          </p:nvSpPr>
          <p:spPr bwMode="auto">
            <a:xfrm>
              <a:off x="1581" y="365"/>
              <a:ext cx="277" cy="19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" name="Rectangle 257"/>
            <p:cNvSpPr>
              <a:spLocks noChangeArrowheads="1"/>
            </p:cNvSpPr>
            <p:nvPr/>
          </p:nvSpPr>
          <p:spPr bwMode="auto">
            <a:xfrm>
              <a:off x="1581" y="365"/>
              <a:ext cx="277" cy="193"/>
            </a:xfrm>
            <a:prstGeom prst="rect">
              <a:avLst/>
            </a:prstGeom>
            <a:grpFill/>
            <a:ln w="476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7" name="Rectangle 16"/>
          <p:cNvSpPr>
            <a:spLocks noChangeArrowheads="1"/>
          </p:cNvSpPr>
          <p:nvPr/>
        </p:nvSpPr>
        <p:spPr bwMode="auto">
          <a:xfrm>
            <a:off x="2375595" y="-127927"/>
            <a:ext cx="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/>
          </a:p>
        </p:txBody>
      </p:sp>
      <p:sp>
        <p:nvSpPr>
          <p:cNvPr id="8" name="Rectangle 41"/>
          <p:cNvSpPr>
            <a:spLocks noChangeArrowheads="1"/>
          </p:cNvSpPr>
          <p:nvPr/>
        </p:nvSpPr>
        <p:spPr bwMode="auto">
          <a:xfrm>
            <a:off x="2620763" y="4476301"/>
            <a:ext cx="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/>
          </a:p>
        </p:txBody>
      </p:sp>
      <p:sp>
        <p:nvSpPr>
          <p:cNvPr id="9" name="Rectangle 253"/>
          <p:cNvSpPr>
            <a:spLocks noChangeArrowheads="1"/>
          </p:cNvSpPr>
          <p:nvPr/>
        </p:nvSpPr>
        <p:spPr bwMode="auto">
          <a:xfrm>
            <a:off x="5796136" y="49188"/>
            <a:ext cx="2448272" cy="7438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4763" cap="rnd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10" name="Rectangle 26"/>
          <p:cNvSpPr>
            <a:spLocks noChangeArrowheads="1"/>
          </p:cNvSpPr>
          <p:nvPr/>
        </p:nvSpPr>
        <p:spPr bwMode="auto">
          <a:xfrm>
            <a:off x="4462754" y="629624"/>
            <a:ext cx="795218" cy="18466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es-ES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FINANCIERO</a:t>
            </a:r>
            <a:endParaRPr lang="es-ES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36"/>
          <p:cNvSpPr>
            <a:spLocks noChangeArrowheads="1"/>
          </p:cNvSpPr>
          <p:nvPr/>
        </p:nvSpPr>
        <p:spPr bwMode="auto">
          <a:xfrm>
            <a:off x="5893249" y="122937"/>
            <a:ext cx="2252909" cy="64633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s-E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MONETARIOENTIDADES </a:t>
            </a:r>
          </a:p>
          <a:p>
            <a:pPr algn="ctr"/>
            <a:r>
              <a:rPr lang="es-E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FINANCIERAS </a:t>
            </a:r>
          </a:p>
          <a:p>
            <a:pPr algn="ctr"/>
            <a:r>
              <a:rPr lang="es-E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DEPÓSITO</a:t>
            </a:r>
            <a:endParaRPr lang="es-E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64"/>
          <p:cNvSpPr>
            <a:spLocks noChangeArrowheads="1"/>
          </p:cNvSpPr>
          <p:nvPr/>
        </p:nvSpPr>
        <p:spPr bwMode="auto">
          <a:xfrm flipV="1">
            <a:off x="7397654" y="3114214"/>
            <a:ext cx="1497008" cy="457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13" name="Freeform 118"/>
          <p:cNvSpPr>
            <a:spLocks noEditPoints="1"/>
          </p:cNvSpPr>
          <p:nvPr/>
        </p:nvSpPr>
        <p:spPr bwMode="auto">
          <a:xfrm>
            <a:off x="4067051" y="681276"/>
            <a:ext cx="288925" cy="865510"/>
          </a:xfrm>
          <a:custGeom>
            <a:avLst/>
            <a:gdLst/>
            <a:ahLst/>
            <a:cxnLst>
              <a:cxn ang="0">
                <a:pos x="33" y="3463"/>
              </a:cxn>
              <a:cxn ang="0">
                <a:pos x="1243" y="3463"/>
              </a:cxn>
              <a:cxn ang="0">
                <a:pos x="1210" y="3496"/>
              </a:cxn>
              <a:cxn ang="0">
                <a:pos x="1210" y="200"/>
              </a:cxn>
              <a:cxn ang="0">
                <a:pos x="1243" y="167"/>
              </a:cxn>
              <a:cxn ang="0">
                <a:pos x="2172" y="167"/>
              </a:cxn>
              <a:cxn ang="0">
                <a:pos x="2205" y="200"/>
              </a:cxn>
              <a:cxn ang="0">
                <a:pos x="2172" y="234"/>
              </a:cxn>
              <a:cxn ang="0">
                <a:pos x="1243" y="234"/>
              </a:cxn>
              <a:cxn ang="0">
                <a:pos x="1276" y="200"/>
              </a:cxn>
              <a:cxn ang="0">
                <a:pos x="1276" y="3496"/>
              </a:cxn>
              <a:cxn ang="0">
                <a:pos x="1243" y="3530"/>
              </a:cxn>
              <a:cxn ang="0">
                <a:pos x="33" y="3530"/>
              </a:cxn>
              <a:cxn ang="0">
                <a:pos x="0" y="3496"/>
              </a:cxn>
              <a:cxn ang="0">
                <a:pos x="33" y="3463"/>
              </a:cxn>
              <a:cxn ang="0">
                <a:pos x="2105" y="0"/>
              </a:cxn>
              <a:cxn ang="0">
                <a:pos x="2505" y="200"/>
              </a:cxn>
              <a:cxn ang="0">
                <a:pos x="2105" y="400"/>
              </a:cxn>
              <a:cxn ang="0">
                <a:pos x="2105" y="0"/>
              </a:cxn>
            </a:cxnLst>
            <a:rect l="0" t="0" r="r" b="b"/>
            <a:pathLst>
              <a:path w="2505" h="3530">
                <a:moveTo>
                  <a:pt x="33" y="3463"/>
                </a:moveTo>
                <a:lnTo>
                  <a:pt x="1243" y="3463"/>
                </a:lnTo>
                <a:lnTo>
                  <a:pt x="1210" y="3496"/>
                </a:lnTo>
                <a:lnTo>
                  <a:pt x="1210" y="200"/>
                </a:lnTo>
                <a:cubicBezTo>
                  <a:pt x="1210" y="182"/>
                  <a:pt x="1225" y="167"/>
                  <a:pt x="1243" y="167"/>
                </a:cubicBezTo>
                <a:lnTo>
                  <a:pt x="2172" y="167"/>
                </a:lnTo>
                <a:cubicBezTo>
                  <a:pt x="2191" y="167"/>
                  <a:pt x="2205" y="182"/>
                  <a:pt x="2205" y="200"/>
                </a:cubicBezTo>
                <a:cubicBezTo>
                  <a:pt x="2205" y="219"/>
                  <a:pt x="2191" y="234"/>
                  <a:pt x="2172" y="234"/>
                </a:cubicBezTo>
                <a:lnTo>
                  <a:pt x="1243" y="234"/>
                </a:lnTo>
                <a:lnTo>
                  <a:pt x="1276" y="200"/>
                </a:lnTo>
                <a:lnTo>
                  <a:pt x="1276" y="3496"/>
                </a:lnTo>
                <a:cubicBezTo>
                  <a:pt x="1276" y="3515"/>
                  <a:pt x="1262" y="3530"/>
                  <a:pt x="1243" y="3530"/>
                </a:cubicBezTo>
                <a:lnTo>
                  <a:pt x="33" y="3530"/>
                </a:lnTo>
                <a:cubicBezTo>
                  <a:pt x="15" y="3530"/>
                  <a:pt x="0" y="3515"/>
                  <a:pt x="0" y="3496"/>
                </a:cubicBezTo>
                <a:cubicBezTo>
                  <a:pt x="0" y="3478"/>
                  <a:pt x="15" y="3463"/>
                  <a:pt x="33" y="3463"/>
                </a:cubicBezTo>
                <a:close/>
                <a:moveTo>
                  <a:pt x="2105" y="0"/>
                </a:moveTo>
                <a:lnTo>
                  <a:pt x="2505" y="200"/>
                </a:lnTo>
                <a:lnTo>
                  <a:pt x="2105" y="400"/>
                </a:lnTo>
                <a:lnTo>
                  <a:pt x="2105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14" name="Freeform 121"/>
          <p:cNvSpPr>
            <a:spLocks noEditPoints="1"/>
          </p:cNvSpPr>
          <p:nvPr/>
        </p:nvSpPr>
        <p:spPr bwMode="auto">
          <a:xfrm>
            <a:off x="4067944" y="2697500"/>
            <a:ext cx="360040" cy="864096"/>
          </a:xfrm>
          <a:custGeom>
            <a:avLst/>
            <a:gdLst/>
            <a:ahLst/>
            <a:cxnLst>
              <a:cxn ang="0">
                <a:pos x="33" y="0"/>
              </a:cxn>
              <a:cxn ang="0">
                <a:pos x="1193" y="0"/>
              </a:cxn>
              <a:cxn ang="0">
                <a:pos x="1227" y="33"/>
              </a:cxn>
              <a:cxn ang="0">
                <a:pos x="1227" y="6585"/>
              </a:cxn>
              <a:cxn ang="0">
                <a:pos x="1193" y="6552"/>
              </a:cxn>
              <a:cxn ang="0">
                <a:pos x="2020" y="6552"/>
              </a:cxn>
              <a:cxn ang="0">
                <a:pos x="2053" y="6585"/>
              </a:cxn>
              <a:cxn ang="0">
                <a:pos x="2020" y="6619"/>
              </a:cxn>
              <a:cxn ang="0">
                <a:pos x="1193" y="6619"/>
              </a:cxn>
              <a:cxn ang="0">
                <a:pos x="1160" y="6585"/>
              </a:cxn>
              <a:cxn ang="0">
                <a:pos x="1160" y="33"/>
              </a:cxn>
              <a:cxn ang="0">
                <a:pos x="1193" y="67"/>
              </a:cxn>
              <a:cxn ang="0">
                <a:pos x="33" y="67"/>
              </a:cxn>
              <a:cxn ang="0">
                <a:pos x="0" y="33"/>
              </a:cxn>
              <a:cxn ang="0">
                <a:pos x="33" y="0"/>
              </a:cxn>
              <a:cxn ang="0">
                <a:pos x="1953" y="6385"/>
              </a:cxn>
              <a:cxn ang="0">
                <a:pos x="2353" y="6585"/>
              </a:cxn>
              <a:cxn ang="0">
                <a:pos x="1953" y="6785"/>
              </a:cxn>
              <a:cxn ang="0">
                <a:pos x="1953" y="6385"/>
              </a:cxn>
            </a:cxnLst>
            <a:rect l="0" t="0" r="r" b="b"/>
            <a:pathLst>
              <a:path w="2353" h="6785">
                <a:moveTo>
                  <a:pt x="33" y="0"/>
                </a:moveTo>
                <a:lnTo>
                  <a:pt x="1193" y="0"/>
                </a:lnTo>
                <a:cubicBezTo>
                  <a:pt x="1212" y="0"/>
                  <a:pt x="1227" y="15"/>
                  <a:pt x="1227" y="33"/>
                </a:cubicBezTo>
                <a:lnTo>
                  <a:pt x="1227" y="6585"/>
                </a:lnTo>
                <a:lnTo>
                  <a:pt x="1193" y="6552"/>
                </a:lnTo>
                <a:lnTo>
                  <a:pt x="2020" y="6552"/>
                </a:lnTo>
                <a:cubicBezTo>
                  <a:pt x="2039" y="6552"/>
                  <a:pt x="2053" y="6567"/>
                  <a:pt x="2053" y="6585"/>
                </a:cubicBezTo>
                <a:cubicBezTo>
                  <a:pt x="2053" y="6604"/>
                  <a:pt x="2039" y="6619"/>
                  <a:pt x="2020" y="6619"/>
                </a:cubicBezTo>
                <a:lnTo>
                  <a:pt x="1193" y="6619"/>
                </a:lnTo>
                <a:cubicBezTo>
                  <a:pt x="1175" y="6619"/>
                  <a:pt x="1160" y="6604"/>
                  <a:pt x="1160" y="6585"/>
                </a:cubicBezTo>
                <a:lnTo>
                  <a:pt x="1160" y="33"/>
                </a:lnTo>
                <a:lnTo>
                  <a:pt x="1193" y="67"/>
                </a:lnTo>
                <a:lnTo>
                  <a:pt x="33" y="67"/>
                </a:lnTo>
                <a:cubicBezTo>
                  <a:pt x="15" y="67"/>
                  <a:pt x="0" y="52"/>
                  <a:pt x="0" y="33"/>
                </a:cubicBezTo>
                <a:cubicBezTo>
                  <a:pt x="0" y="15"/>
                  <a:pt x="15" y="0"/>
                  <a:pt x="33" y="0"/>
                </a:cubicBezTo>
                <a:close/>
                <a:moveTo>
                  <a:pt x="1953" y="6385"/>
                </a:moveTo>
                <a:lnTo>
                  <a:pt x="2353" y="6585"/>
                </a:lnTo>
                <a:lnTo>
                  <a:pt x="1953" y="6785"/>
                </a:lnTo>
                <a:lnTo>
                  <a:pt x="1953" y="6385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15" name="Freeform 122"/>
          <p:cNvSpPr>
            <a:spLocks noEditPoints="1"/>
          </p:cNvSpPr>
          <p:nvPr/>
        </p:nvSpPr>
        <p:spPr bwMode="auto">
          <a:xfrm>
            <a:off x="5652120" y="2337460"/>
            <a:ext cx="215900" cy="1119188"/>
          </a:xfrm>
          <a:custGeom>
            <a:avLst/>
            <a:gdLst/>
            <a:ahLst/>
            <a:cxnLst>
              <a:cxn ang="0">
                <a:pos x="16" y="2848"/>
              </a:cxn>
              <a:cxn ang="0">
                <a:pos x="516" y="2848"/>
              </a:cxn>
              <a:cxn ang="0">
                <a:pos x="500" y="2864"/>
              </a:cxn>
              <a:cxn ang="0">
                <a:pos x="500" y="100"/>
              </a:cxn>
              <a:cxn ang="0">
                <a:pos x="516" y="84"/>
              </a:cxn>
              <a:cxn ang="0">
                <a:pos x="850" y="84"/>
              </a:cxn>
              <a:cxn ang="0">
                <a:pos x="866" y="100"/>
              </a:cxn>
              <a:cxn ang="0">
                <a:pos x="850" y="117"/>
              </a:cxn>
              <a:cxn ang="0">
                <a:pos x="516" y="117"/>
              </a:cxn>
              <a:cxn ang="0">
                <a:pos x="533" y="100"/>
              </a:cxn>
              <a:cxn ang="0">
                <a:pos x="533" y="2864"/>
              </a:cxn>
              <a:cxn ang="0">
                <a:pos x="516" y="2881"/>
              </a:cxn>
              <a:cxn ang="0">
                <a:pos x="16" y="2881"/>
              </a:cxn>
              <a:cxn ang="0">
                <a:pos x="0" y="2864"/>
              </a:cxn>
              <a:cxn ang="0">
                <a:pos x="16" y="2848"/>
              </a:cxn>
              <a:cxn ang="0">
                <a:pos x="816" y="0"/>
              </a:cxn>
              <a:cxn ang="0">
                <a:pos x="1016" y="100"/>
              </a:cxn>
              <a:cxn ang="0">
                <a:pos x="816" y="200"/>
              </a:cxn>
              <a:cxn ang="0">
                <a:pos x="816" y="0"/>
              </a:cxn>
            </a:cxnLst>
            <a:rect l="0" t="0" r="r" b="b"/>
            <a:pathLst>
              <a:path w="1016" h="2881">
                <a:moveTo>
                  <a:pt x="16" y="2848"/>
                </a:moveTo>
                <a:lnTo>
                  <a:pt x="516" y="2848"/>
                </a:lnTo>
                <a:lnTo>
                  <a:pt x="500" y="2864"/>
                </a:lnTo>
                <a:lnTo>
                  <a:pt x="500" y="100"/>
                </a:lnTo>
                <a:cubicBezTo>
                  <a:pt x="500" y="91"/>
                  <a:pt x="507" y="84"/>
                  <a:pt x="516" y="84"/>
                </a:cubicBezTo>
                <a:lnTo>
                  <a:pt x="850" y="84"/>
                </a:lnTo>
                <a:cubicBezTo>
                  <a:pt x="859" y="84"/>
                  <a:pt x="866" y="91"/>
                  <a:pt x="866" y="100"/>
                </a:cubicBezTo>
                <a:cubicBezTo>
                  <a:pt x="866" y="110"/>
                  <a:pt x="859" y="117"/>
                  <a:pt x="850" y="117"/>
                </a:cubicBezTo>
                <a:lnTo>
                  <a:pt x="516" y="117"/>
                </a:lnTo>
                <a:lnTo>
                  <a:pt x="533" y="100"/>
                </a:lnTo>
                <a:lnTo>
                  <a:pt x="533" y="2864"/>
                </a:lnTo>
                <a:cubicBezTo>
                  <a:pt x="533" y="2874"/>
                  <a:pt x="526" y="2881"/>
                  <a:pt x="516" y="2881"/>
                </a:cubicBezTo>
                <a:lnTo>
                  <a:pt x="16" y="2881"/>
                </a:lnTo>
                <a:cubicBezTo>
                  <a:pt x="7" y="2881"/>
                  <a:pt x="0" y="2874"/>
                  <a:pt x="0" y="2864"/>
                </a:cubicBezTo>
                <a:cubicBezTo>
                  <a:pt x="0" y="2855"/>
                  <a:pt x="7" y="2848"/>
                  <a:pt x="16" y="2848"/>
                </a:cubicBezTo>
                <a:close/>
                <a:moveTo>
                  <a:pt x="816" y="0"/>
                </a:moveTo>
                <a:lnTo>
                  <a:pt x="1016" y="100"/>
                </a:lnTo>
                <a:lnTo>
                  <a:pt x="816" y="200"/>
                </a:lnTo>
                <a:lnTo>
                  <a:pt x="816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16" name="Freeform 123"/>
          <p:cNvSpPr>
            <a:spLocks noEditPoints="1"/>
          </p:cNvSpPr>
          <p:nvPr/>
        </p:nvSpPr>
        <p:spPr bwMode="auto">
          <a:xfrm>
            <a:off x="5693224" y="3433554"/>
            <a:ext cx="200025" cy="863600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516" y="0"/>
              </a:cxn>
              <a:cxn ang="0">
                <a:pos x="533" y="16"/>
              </a:cxn>
              <a:cxn ang="0">
                <a:pos x="533" y="3288"/>
              </a:cxn>
              <a:cxn ang="0">
                <a:pos x="516" y="3272"/>
              </a:cxn>
              <a:cxn ang="0">
                <a:pos x="850" y="3272"/>
              </a:cxn>
              <a:cxn ang="0">
                <a:pos x="866" y="3288"/>
              </a:cxn>
              <a:cxn ang="0">
                <a:pos x="850" y="3305"/>
              </a:cxn>
              <a:cxn ang="0">
                <a:pos x="516" y="3305"/>
              </a:cxn>
              <a:cxn ang="0">
                <a:pos x="500" y="3288"/>
              </a:cxn>
              <a:cxn ang="0">
                <a:pos x="500" y="16"/>
              </a:cxn>
              <a:cxn ang="0">
                <a:pos x="516" y="33"/>
              </a:cxn>
              <a:cxn ang="0">
                <a:pos x="16" y="33"/>
              </a:cxn>
              <a:cxn ang="0">
                <a:pos x="0" y="16"/>
              </a:cxn>
              <a:cxn ang="0">
                <a:pos x="16" y="0"/>
              </a:cxn>
              <a:cxn ang="0">
                <a:pos x="816" y="3188"/>
              </a:cxn>
              <a:cxn ang="0">
                <a:pos x="1016" y="3288"/>
              </a:cxn>
              <a:cxn ang="0">
                <a:pos x="816" y="3388"/>
              </a:cxn>
              <a:cxn ang="0">
                <a:pos x="816" y="3188"/>
              </a:cxn>
            </a:cxnLst>
            <a:rect l="0" t="0" r="r" b="b"/>
            <a:pathLst>
              <a:path w="1016" h="3388">
                <a:moveTo>
                  <a:pt x="16" y="0"/>
                </a:moveTo>
                <a:lnTo>
                  <a:pt x="516" y="0"/>
                </a:lnTo>
                <a:cubicBezTo>
                  <a:pt x="526" y="0"/>
                  <a:pt x="533" y="7"/>
                  <a:pt x="533" y="16"/>
                </a:cubicBezTo>
                <a:lnTo>
                  <a:pt x="533" y="3288"/>
                </a:lnTo>
                <a:lnTo>
                  <a:pt x="516" y="3272"/>
                </a:lnTo>
                <a:lnTo>
                  <a:pt x="850" y="3272"/>
                </a:lnTo>
                <a:cubicBezTo>
                  <a:pt x="859" y="3272"/>
                  <a:pt x="866" y="3279"/>
                  <a:pt x="866" y="3288"/>
                </a:cubicBezTo>
                <a:cubicBezTo>
                  <a:pt x="866" y="3298"/>
                  <a:pt x="859" y="3305"/>
                  <a:pt x="850" y="3305"/>
                </a:cubicBezTo>
                <a:lnTo>
                  <a:pt x="516" y="3305"/>
                </a:lnTo>
                <a:cubicBezTo>
                  <a:pt x="507" y="3305"/>
                  <a:pt x="500" y="3298"/>
                  <a:pt x="500" y="3288"/>
                </a:cubicBezTo>
                <a:lnTo>
                  <a:pt x="500" y="16"/>
                </a:lnTo>
                <a:lnTo>
                  <a:pt x="516" y="33"/>
                </a:lnTo>
                <a:lnTo>
                  <a:pt x="16" y="33"/>
                </a:lnTo>
                <a:cubicBezTo>
                  <a:pt x="7" y="33"/>
                  <a:pt x="0" y="26"/>
                  <a:pt x="0" y="16"/>
                </a:cubicBezTo>
                <a:cubicBezTo>
                  <a:pt x="0" y="7"/>
                  <a:pt x="7" y="0"/>
                  <a:pt x="16" y="0"/>
                </a:cubicBezTo>
                <a:close/>
                <a:moveTo>
                  <a:pt x="816" y="3188"/>
                </a:moveTo>
                <a:lnTo>
                  <a:pt x="1016" y="3288"/>
                </a:lnTo>
                <a:lnTo>
                  <a:pt x="816" y="3388"/>
                </a:lnTo>
                <a:lnTo>
                  <a:pt x="816" y="3188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17" name="Freeform 133"/>
          <p:cNvSpPr>
            <a:spLocks noEditPoints="1"/>
          </p:cNvSpPr>
          <p:nvPr/>
        </p:nvSpPr>
        <p:spPr bwMode="auto">
          <a:xfrm>
            <a:off x="7236296" y="2049428"/>
            <a:ext cx="216024" cy="548010"/>
          </a:xfrm>
          <a:custGeom>
            <a:avLst/>
            <a:gdLst/>
            <a:ahLst/>
            <a:cxnLst>
              <a:cxn ang="0">
                <a:pos x="16" y="2920"/>
              </a:cxn>
              <a:cxn ang="0">
                <a:pos x="358" y="2920"/>
              </a:cxn>
              <a:cxn ang="0">
                <a:pos x="342" y="2936"/>
              </a:cxn>
              <a:cxn ang="0">
                <a:pos x="342" y="100"/>
              </a:cxn>
              <a:cxn ang="0">
                <a:pos x="358" y="84"/>
              </a:cxn>
              <a:cxn ang="0">
                <a:pos x="534" y="84"/>
              </a:cxn>
              <a:cxn ang="0">
                <a:pos x="550" y="100"/>
              </a:cxn>
              <a:cxn ang="0">
                <a:pos x="534" y="117"/>
              </a:cxn>
              <a:cxn ang="0">
                <a:pos x="358" y="117"/>
              </a:cxn>
              <a:cxn ang="0">
                <a:pos x="375" y="100"/>
              </a:cxn>
              <a:cxn ang="0">
                <a:pos x="375" y="2936"/>
              </a:cxn>
              <a:cxn ang="0">
                <a:pos x="358" y="2953"/>
              </a:cxn>
              <a:cxn ang="0">
                <a:pos x="16" y="2953"/>
              </a:cxn>
              <a:cxn ang="0">
                <a:pos x="0" y="2936"/>
              </a:cxn>
              <a:cxn ang="0">
                <a:pos x="16" y="2920"/>
              </a:cxn>
              <a:cxn ang="0">
                <a:pos x="500" y="0"/>
              </a:cxn>
              <a:cxn ang="0">
                <a:pos x="700" y="100"/>
              </a:cxn>
              <a:cxn ang="0">
                <a:pos x="500" y="200"/>
              </a:cxn>
              <a:cxn ang="0">
                <a:pos x="500" y="0"/>
              </a:cxn>
            </a:cxnLst>
            <a:rect l="0" t="0" r="r" b="b"/>
            <a:pathLst>
              <a:path w="700" h="2953">
                <a:moveTo>
                  <a:pt x="16" y="2920"/>
                </a:moveTo>
                <a:lnTo>
                  <a:pt x="358" y="2920"/>
                </a:lnTo>
                <a:lnTo>
                  <a:pt x="342" y="2936"/>
                </a:lnTo>
                <a:lnTo>
                  <a:pt x="342" y="100"/>
                </a:lnTo>
                <a:cubicBezTo>
                  <a:pt x="342" y="91"/>
                  <a:pt x="349" y="84"/>
                  <a:pt x="358" y="84"/>
                </a:cubicBezTo>
                <a:lnTo>
                  <a:pt x="534" y="84"/>
                </a:lnTo>
                <a:cubicBezTo>
                  <a:pt x="543" y="84"/>
                  <a:pt x="550" y="91"/>
                  <a:pt x="550" y="100"/>
                </a:cubicBezTo>
                <a:cubicBezTo>
                  <a:pt x="550" y="110"/>
                  <a:pt x="543" y="117"/>
                  <a:pt x="534" y="117"/>
                </a:cubicBezTo>
                <a:lnTo>
                  <a:pt x="358" y="117"/>
                </a:lnTo>
                <a:lnTo>
                  <a:pt x="375" y="100"/>
                </a:lnTo>
                <a:lnTo>
                  <a:pt x="375" y="2936"/>
                </a:lnTo>
                <a:cubicBezTo>
                  <a:pt x="375" y="2946"/>
                  <a:pt x="368" y="2953"/>
                  <a:pt x="358" y="2953"/>
                </a:cubicBezTo>
                <a:lnTo>
                  <a:pt x="16" y="2953"/>
                </a:lnTo>
                <a:cubicBezTo>
                  <a:pt x="7" y="2953"/>
                  <a:pt x="0" y="2946"/>
                  <a:pt x="0" y="2936"/>
                </a:cubicBezTo>
                <a:cubicBezTo>
                  <a:pt x="0" y="2927"/>
                  <a:pt x="7" y="2920"/>
                  <a:pt x="16" y="2920"/>
                </a:cubicBezTo>
                <a:close/>
                <a:moveTo>
                  <a:pt x="500" y="0"/>
                </a:moveTo>
                <a:lnTo>
                  <a:pt x="700" y="100"/>
                </a:lnTo>
                <a:lnTo>
                  <a:pt x="500" y="200"/>
                </a:lnTo>
                <a:lnTo>
                  <a:pt x="500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18" name="Freeform 134"/>
          <p:cNvSpPr>
            <a:spLocks noEditPoints="1"/>
          </p:cNvSpPr>
          <p:nvPr/>
        </p:nvSpPr>
        <p:spPr bwMode="auto">
          <a:xfrm>
            <a:off x="7452320" y="2697500"/>
            <a:ext cx="216024" cy="288032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358" y="0"/>
              </a:cxn>
              <a:cxn ang="0">
                <a:pos x="375" y="16"/>
              </a:cxn>
              <a:cxn ang="0">
                <a:pos x="375" y="2976"/>
              </a:cxn>
              <a:cxn ang="0">
                <a:pos x="358" y="2960"/>
              </a:cxn>
              <a:cxn ang="0">
                <a:pos x="534" y="2960"/>
              </a:cxn>
              <a:cxn ang="0">
                <a:pos x="550" y="2976"/>
              </a:cxn>
              <a:cxn ang="0">
                <a:pos x="534" y="2993"/>
              </a:cxn>
              <a:cxn ang="0">
                <a:pos x="358" y="2993"/>
              </a:cxn>
              <a:cxn ang="0">
                <a:pos x="342" y="2976"/>
              </a:cxn>
              <a:cxn ang="0">
                <a:pos x="342" y="16"/>
              </a:cxn>
              <a:cxn ang="0">
                <a:pos x="358" y="33"/>
              </a:cxn>
              <a:cxn ang="0">
                <a:pos x="16" y="33"/>
              </a:cxn>
              <a:cxn ang="0">
                <a:pos x="0" y="16"/>
              </a:cxn>
              <a:cxn ang="0">
                <a:pos x="16" y="0"/>
              </a:cxn>
              <a:cxn ang="0">
                <a:pos x="500" y="2876"/>
              </a:cxn>
              <a:cxn ang="0">
                <a:pos x="700" y="2976"/>
              </a:cxn>
              <a:cxn ang="0">
                <a:pos x="500" y="3076"/>
              </a:cxn>
              <a:cxn ang="0">
                <a:pos x="500" y="2876"/>
              </a:cxn>
            </a:cxnLst>
            <a:rect l="0" t="0" r="r" b="b"/>
            <a:pathLst>
              <a:path w="700" h="3076">
                <a:moveTo>
                  <a:pt x="16" y="0"/>
                </a:moveTo>
                <a:lnTo>
                  <a:pt x="358" y="0"/>
                </a:lnTo>
                <a:cubicBezTo>
                  <a:pt x="368" y="0"/>
                  <a:pt x="375" y="7"/>
                  <a:pt x="375" y="16"/>
                </a:cubicBezTo>
                <a:lnTo>
                  <a:pt x="375" y="2976"/>
                </a:lnTo>
                <a:lnTo>
                  <a:pt x="358" y="2960"/>
                </a:lnTo>
                <a:lnTo>
                  <a:pt x="534" y="2960"/>
                </a:lnTo>
                <a:cubicBezTo>
                  <a:pt x="543" y="2960"/>
                  <a:pt x="550" y="2967"/>
                  <a:pt x="550" y="2976"/>
                </a:cubicBezTo>
                <a:cubicBezTo>
                  <a:pt x="550" y="2986"/>
                  <a:pt x="543" y="2993"/>
                  <a:pt x="534" y="2993"/>
                </a:cubicBezTo>
                <a:lnTo>
                  <a:pt x="358" y="2993"/>
                </a:lnTo>
                <a:cubicBezTo>
                  <a:pt x="349" y="2993"/>
                  <a:pt x="342" y="2986"/>
                  <a:pt x="342" y="2976"/>
                </a:cubicBezTo>
                <a:lnTo>
                  <a:pt x="342" y="16"/>
                </a:lnTo>
                <a:lnTo>
                  <a:pt x="358" y="33"/>
                </a:lnTo>
                <a:lnTo>
                  <a:pt x="16" y="33"/>
                </a:lnTo>
                <a:cubicBezTo>
                  <a:pt x="7" y="33"/>
                  <a:pt x="0" y="26"/>
                  <a:pt x="0" y="16"/>
                </a:cubicBezTo>
                <a:cubicBezTo>
                  <a:pt x="0" y="7"/>
                  <a:pt x="7" y="0"/>
                  <a:pt x="16" y="0"/>
                </a:cubicBezTo>
                <a:close/>
                <a:moveTo>
                  <a:pt x="500" y="2876"/>
                </a:moveTo>
                <a:lnTo>
                  <a:pt x="700" y="2976"/>
                </a:lnTo>
                <a:lnTo>
                  <a:pt x="500" y="3076"/>
                </a:lnTo>
                <a:lnTo>
                  <a:pt x="500" y="2876"/>
                </a:lnTo>
                <a:close/>
              </a:path>
            </a:pathLst>
          </a:custGeom>
          <a:solidFill>
            <a:srgbClr val="000000"/>
          </a:soli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19" name="Group 255"/>
          <p:cNvGrpSpPr>
            <a:grpSpLocks/>
          </p:cNvGrpSpPr>
          <p:nvPr/>
        </p:nvGrpSpPr>
        <p:grpSpPr bwMode="auto">
          <a:xfrm>
            <a:off x="4427984" y="3222416"/>
            <a:ext cx="1181100" cy="466725"/>
            <a:chOff x="1581" y="365"/>
            <a:chExt cx="277" cy="193"/>
          </a:xfr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</p:grpSpPr>
        <p:sp>
          <p:nvSpPr>
            <p:cNvPr id="20" name="Rectangle 256"/>
            <p:cNvSpPr>
              <a:spLocks noChangeArrowheads="1"/>
            </p:cNvSpPr>
            <p:nvPr/>
          </p:nvSpPr>
          <p:spPr bwMode="auto">
            <a:xfrm>
              <a:off x="1581" y="365"/>
              <a:ext cx="277" cy="19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1" name="Rectangle 257"/>
            <p:cNvSpPr>
              <a:spLocks noChangeArrowheads="1"/>
            </p:cNvSpPr>
            <p:nvPr/>
          </p:nvSpPr>
          <p:spPr bwMode="auto">
            <a:xfrm>
              <a:off x="1581" y="365"/>
              <a:ext cx="277" cy="193"/>
            </a:xfrm>
            <a:prstGeom prst="rect">
              <a:avLst/>
            </a:prstGeom>
            <a:grpFill/>
            <a:ln w="476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</p:grpSp>
      <p:sp>
        <p:nvSpPr>
          <p:cNvPr id="22" name="Rectangle 258"/>
          <p:cNvSpPr>
            <a:spLocks noChangeArrowheads="1"/>
          </p:cNvSpPr>
          <p:nvPr/>
        </p:nvSpPr>
        <p:spPr bwMode="auto">
          <a:xfrm>
            <a:off x="3189028" y="3409261"/>
            <a:ext cx="65" cy="18466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200"/>
          </a:p>
        </p:txBody>
      </p:sp>
      <p:sp>
        <p:nvSpPr>
          <p:cNvPr id="23" name="Rectangle 259"/>
          <p:cNvSpPr>
            <a:spLocks noChangeArrowheads="1"/>
          </p:cNvSpPr>
          <p:nvPr/>
        </p:nvSpPr>
        <p:spPr bwMode="auto">
          <a:xfrm>
            <a:off x="4478784" y="3217540"/>
            <a:ext cx="1058862" cy="43088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s-E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 FINANCIERO</a:t>
            </a:r>
            <a:endParaRPr lang="es-ES" sz="1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4" name="Group 260"/>
          <p:cNvGrpSpPr>
            <a:grpSpLocks/>
          </p:cNvGrpSpPr>
          <p:nvPr/>
        </p:nvGrpSpPr>
        <p:grpSpPr bwMode="auto">
          <a:xfrm>
            <a:off x="5940153" y="2193444"/>
            <a:ext cx="1293366" cy="604842"/>
            <a:chOff x="1581" y="365"/>
            <a:chExt cx="310" cy="193"/>
          </a:xfr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</p:grpSpPr>
        <p:sp>
          <p:nvSpPr>
            <p:cNvPr id="25" name="Rectangle 261"/>
            <p:cNvSpPr>
              <a:spLocks noChangeArrowheads="1"/>
            </p:cNvSpPr>
            <p:nvPr/>
          </p:nvSpPr>
          <p:spPr bwMode="auto">
            <a:xfrm>
              <a:off x="1581" y="365"/>
              <a:ext cx="277" cy="19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26" name="Rectangle 262"/>
            <p:cNvSpPr>
              <a:spLocks noChangeArrowheads="1"/>
            </p:cNvSpPr>
            <p:nvPr/>
          </p:nvSpPr>
          <p:spPr bwMode="auto">
            <a:xfrm>
              <a:off x="1581" y="365"/>
              <a:ext cx="310" cy="193"/>
            </a:xfrm>
            <a:prstGeom prst="rect">
              <a:avLst/>
            </a:prstGeom>
            <a:grpFill/>
            <a:ln w="476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s-ES" sz="14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GOBIERNO GENERAL</a:t>
              </a:r>
              <a:endParaRPr lang="es-ES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endParaRPr lang="en-US" sz="1200" b="1" dirty="0"/>
            </a:p>
          </p:txBody>
        </p:sp>
      </p:grpSp>
      <p:sp>
        <p:nvSpPr>
          <p:cNvPr id="27" name="Rectangle 263"/>
          <p:cNvSpPr>
            <a:spLocks noChangeArrowheads="1"/>
          </p:cNvSpPr>
          <p:nvPr/>
        </p:nvSpPr>
        <p:spPr bwMode="auto">
          <a:xfrm>
            <a:off x="6537713" y="2163554"/>
            <a:ext cx="65" cy="18466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200"/>
          </a:p>
        </p:txBody>
      </p:sp>
      <p:sp>
        <p:nvSpPr>
          <p:cNvPr id="28" name="Rectangle 273"/>
          <p:cNvSpPr>
            <a:spLocks noChangeArrowheads="1"/>
          </p:cNvSpPr>
          <p:nvPr/>
        </p:nvSpPr>
        <p:spPr bwMode="auto">
          <a:xfrm>
            <a:off x="6423497" y="4101891"/>
            <a:ext cx="65" cy="18466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endParaRPr lang="en-US" sz="1200"/>
          </a:p>
        </p:txBody>
      </p:sp>
      <p:cxnSp>
        <p:nvCxnSpPr>
          <p:cNvPr id="29" name="28 Conector recto"/>
          <p:cNvCxnSpPr/>
          <p:nvPr/>
        </p:nvCxnSpPr>
        <p:spPr>
          <a:xfrm flipV="1">
            <a:off x="2474648" y="1769946"/>
            <a:ext cx="214314" cy="634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 flipV="1">
            <a:off x="2474648" y="2906609"/>
            <a:ext cx="214314" cy="6345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2 Marcador de fecha"/>
          <p:cNvSpPr txBox="1">
            <a:spLocks/>
          </p:cNvSpPr>
          <p:nvPr/>
        </p:nvSpPr>
        <p:spPr>
          <a:xfrm>
            <a:off x="1032542" y="4740244"/>
            <a:ext cx="1472208" cy="284485"/>
          </a:xfrm>
          <a:prstGeom prst="rect">
            <a:avLst/>
          </a:prstGeom>
        </p:spPr>
        <p:txBody>
          <a:bodyPr vert="horz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F7E26D-617A-4645-B3FD-242FCD009940}" type="datetime1">
              <a:rPr kumimoji="0" lang="es-CO" sz="900" b="0" i="0" u="none" strike="noStrike" kern="1200" cap="none" spc="0" normalizeH="0" baseline="0" noProof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Calibri" pitchFamily="34" charset="0"/>
                <a:ea typeface="+mn-ea"/>
                <a:cs typeface="Calibri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27/05/2021</a:t>
            </a:fld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33" name="Group 15"/>
          <p:cNvGrpSpPr>
            <a:grpSpLocks/>
          </p:cNvGrpSpPr>
          <p:nvPr/>
        </p:nvGrpSpPr>
        <p:grpSpPr bwMode="auto">
          <a:xfrm>
            <a:off x="1909061" y="1264106"/>
            <a:ext cx="1870968" cy="720725"/>
            <a:chOff x="1209" y="604"/>
            <a:chExt cx="277" cy="162"/>
          </a:xfrm>
          <a:gradFill>
            <a:gsLst>
              <a:gs pos="0">
                <a:schemeClr val="accent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34" name="Rectangle 13"/>
            <p:cNvSpPr>
              <a:spLocks noChangeArrowheads="1"/>
            </p:cNvSpPr>
            <p:nvPr/>
          </p:nvSpPr>
          <p:spPr bwMode="auto">
            <a:xfrm>
              <a:off x="1209" y="604"/>
              <a:ext cx="277" cy="1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Rectangle 14"/>
            <p:cNvSpPr>
              <a:spLocks noChangeArrowheads="1"/>
            </p:cNvSpPr>
            <p:nvPr/>
          </p:nvSpPr>
          <p:spPr bwMode="auto">
            <a:xfrm>
              <a:off x="1209" y="604"/>
              <a:ext cx="277" cy="162"/>
            </a:xfrm>
            <a:prstGeom prst="rect">
              <a:avLst/>
            </a:prstGeom>
            <a:grpFill/>
            <a:ln w="476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2051720" y="1321232"/>
            <a:ext cx="151288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</a:p>
          <a:p>
            <a:pPr algn="ctr"/>
            <a:r>
              <a:rPr lang="es-E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352 Entidades</a:t>
            </a:r>
          </a:p>
        </p:txBody>
      </p:sp>
      <p:grpSp>
        <p:nvGrpSpPr>
          <p:cNvPr id="37" name="Group 20"/>
          <p:cNvGrpSpPr>
            <a:grpSpLocks/>
          </p:cNvGrpSpPr>
          <p:nvPr/>
        </p:nvGrpSpPr>
        <p:grpSpPr bwMode="auto">
          <a:xfrm>
            <a:off x="1835350" y="2337634"/>
            <a:ext cx="1944562" cy="720725"/>
            <a:chOff x="1174" y="2532"/>
            <a:chExt cx="310" cy="206"/>
          </a:xfrm>
          <a:gradFill>
            <a:gsLst>
              <a:gs pos="0">
                <a:schemeClr val="bg1">
                  <a:lumMod val="6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38" name="Rectangle 18"/>
            <p:cNvSpPr>
              <a:spLocks noChangeArrowheads="1"/>
            </p:cNvSpPr>
            <p:nvPr/>
          </p:nvSpPr>
          <p:spPr bwMode="auto">
            <a:xfrm>
              <a:off x="1174" y="2532"/>
              <a:ext cx="310" cy="20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Rectangle 19"/>
            <p:cNvSpPr>
              <a:spLocks noChangeArrowheads="1"/>
            </p:cNvSpPr>
            <p:nvPr/>
          </p:nvSpPr>
          <p:spPr bwMode="auto">
            <a:xfrm>
              <a:off x="1174" y="2532"/>
              <a:ext cx="310" cy="206"/>
            </a:xfrm>
            <a:prstGeom prst="rect">
              <a:avLst/>
            </a:prstGeom>
            <a:grpFill/>
            <a:ln w="476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Rectangle 22"/>
          <p:cNvSpPr>
            <a:spLocks noChangeArrowheads="1"/>
          </p:cNvSpPr>
          <p:nvPr/>
        </p:nvSpPr>
        <p:spPr bwMode="auto">
          <a:xfrm>
            <a:off x="1778186" y="2425452"/>
            <a:ext cx="2073412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s-ES" sz="2400" b="1" dirty="0">
                <a:solidFill>
                  <a:srgbClr val="000000"/>
                </a:solidFill>
              </a:rPr>
              <a:t> </a:t>
            </a:r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TERRITORIAL</a:t>
            </a:r>
          </a:p>
          <a:p>
            <a:pPr algn="ctr"/>
            <a:r>
              <a:rPr lang="es-ES" sz="1600" b="1" i="1" dirty="0">
                <a:latin typeface="Calibri" panose="020F0502020204030204" pitchFamily="34" charset="0"/>
                <a:cs typeface="Calibri" panose="020F0502020204030204" pitchFamily="34" charset="0"/>
              </a:rPr>
              <a:t>3.404 Entidades</a:t>
            </a:r>
          </a:p>
        </p:txBody>
      </p:sp>
      <p:grpSp>
        <p:nvGrpSpPr>
          <p:cNvPr id="41" name="Group 40"/>
          <p:cNvGrpSpPr>
            <a:grpSpLocks/>
          </p:cNvGrpSpPr>
          <p:nvPr/>
        </p:nvGrpSpPr>
        <p:grpSpPr bwMode="auto">
          <a:xfrm>
            <a:off x="1811392" y="3273564"/>
            <a:ext cx="2040528" cy="747713"/>
            <a:chOff x="1178" y="3718"/>
            <a:chExt cx="395" cy="216"/>
          </a:xfrm>
          <a:gradFill>
            <a:gsLst>
              <a:gs pos="0">
                <a:schemeClr val="accent2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42" name="Rectangle 38"/>
            <p:cNvSpPr>
              <a:spLocks noChangeArrowheads="1"/>
            </p:cNvSpPr>
            <p:nvPr/>
          </p:nvSpPr>
          <p:spPr bwMode="auto">
            <a:xfrm>
              <a:off x="1182" y="3718"/>
              <a:ext cx="391" cy="216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Rectangle 39"/>
            <p:cNvSpPr>
              <a:spLocks noChangeArrowheads="1"/>
            </p:cNvSpPr>
            <p:nvPr/>
          </p:nvSpPr>
          <p:spPr bwMode="auto">
            <a:xfrm>
              <a:off x="1178" y="3718"/>
              <a:ext cx="391" cy="216"/>
            </a:xfrm>
            <a:prstGeom prst="rect">
              <a:avLst/>
            </a:prstGeom>
            <a:grpFill/>
            <a:ln w="4763" cap="rnd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" name="Rectangle 42"/>
          <p:cNvSpPr>
            <a:spLocks noChangeArrowheads="1"/>
          </p:cNvSpPr>
          <p:nvPr/>
        </p:nvSpPr>
        <p:spPr bwMode="auto">
          <a:xfrm>
            <a:off x="1778186" y="3354719"/>
            <a:ext cx="209073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/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BANCO </a:t>
            </a:r>
          </a:p>
          <a:p>
            <a:pPr algn="ctr"/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CENTRAL</a:t>
            </a:r>
          </a:p>
        </p:txBody>
      </p:sp>
      <p:grpSp>
        <p:nvGrpSpPr>
          <p:cNvPr id="45" name="Group 246"/>
          <p:cNvGrpSpPr>
            <a:grpSpLocks/>
          </p:cNvGrpSpPr>
          <p:nvPr/>
        </p:nvGrpSpPr>
        <p:grpSpPr bwMode="auto">
          <a:xfrm>
            <a:off x="20676" y="2409468"/>
            <a:ext cx="1382972" cy="1216938"/>
            <a:chOff x="330" y="2532"/>
            <a:chExt cx="391" cy="215"/>
          </a:xfrm>
          <a:solidFill>
            <a:srgbClr val="92D050"/>
          </a:solidFill>
        </p:grpSpPr>
        <p:sp>
          <p:nvSpPr>
            <p:cNvPr id="46" name="Rectangle 244"/>
            <p:cNvSpPr>
              <a:spLocks noChangeArrowheads="1"/>
            </p:cNvSpPr>
            <p:nvPr/>
          </p:nvSpPr>
          <p:spPr bwMode="auto">
            <a:xfrm>
              <a:off x="330" y="2532"/>
              <a:ext cx="391" cy="21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Rectangle 245"/>
            <p:cNvSpPr>
              <a:spLocks noChangeArrowheads="1"/>
            </p:cNvSpPr>
            <p:nvPr/>
          </p:nvSpPr>
          <p:spPr bwMode="auto">
            <a:xfrm>
              <a:off x="330" y="2532"/>
              <a:ext cx="391" cy="215"/>
            </a:xfrm>
            <a:prstGeom prst="rect">
              <a:avLst/>
            </a:prstGeom>
            <a:grpFill/>
            <a:ln w="476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8" name="Rectangle 248"/>
          <p:cNvSpPr>
            <a:spLocks noChangeArrowheads="1"/>
          </p:cNvSpPr>
          <p:nvPr/>
        </p:nvSpPr>
        <p:spPr bwMode="auto">
          <a:xfrm>
            <a:off x="46562" y="2586583"/>
            <a:ext cx="135708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PÚBLICO</a:t>
            </a:r>
          </a:p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3.758</a:t>
            </a:r>
          </a:p>
          <a:p>
            <a:pPr algn="ctr"/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Entidades</a:t>
            </a:r>
          </a:p>
        </p:txBody>
      </p:sp>
      <p:sp>
        <p:nvSpPr>
          <p:cNvPr id="49" name="Rectangle 39"/>
          <p:cNvSpPr>
            <a:spLocks noChangeArrowheads="1"/>
          </p:cNvSpPr>
          <p:nvPr/>
        </p:nvSpPr>
        <p:spPr bwMode="auto">
          <a:xfrm>
            <a:off x="1811392" y="4186187"/>
            <a:ext cx="2165350" cy="1372641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4763" cap="rnd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0" name="Rectangle 42"/>
          <p:cNvSpPr>
            <a:spLocks noChangeArrowheads="1"/>
          </p:cNvSpPr>
          <p:nvPr/>
        </p:nvSpPr>
        <p:spPr bwMode="auto">
          <a:xfrm>
            <a:off x="1761183" y="4281677"/>
            <a:ext cx="223475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es-ES" sz="2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SISTEMA GENERAL DE REGALÍAS</a:t>
            </a:r>
          </a:p>
          <a:p>
            <a:pPr algn="ctr"/>
            <a:r>
              <a:rPr lang="es-ES" sz="1400" b="1" i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Resolución CGN 139 de 2012</a:t>
            </a:r>
            <a:endParaRPr lang="es-ES" sz="14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1" name="50 Conector recto"/>
          <p:cNvCxnSpPr/>
          <p:nvPr/>
        </p:nvCxnSpPr>
        <p:spPr>
          <a:xfrm rot="5400000">
            <a:off x="3495645" y="2116082"/>
            <a:ext cx="1143008" cy="1588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Freeform 269"/>
          <p:cNvSpPr>
            <a:spLocks noEditPoints="1"/>
          </p:cNvSpPr>
          <p:nvPr/>
        </p:nvSpPr>
        <p:spPr bwMode="auto">
          <a:xfrm>
            <a:off x="3779912" y="1689388"/>
            <a:ext cx="288032" cy="72008"/>
          </a:xfrm>
          <a:custGeom>
            <a:avLst/>
            <a:gdLst/>
            <a:ahLst/>
            <a:cxnLst>
              <a:cxn ang="0">
                <a:pos x="16" y="84"/>
              </a:cxn>
              <a:cxn ang="0">
                <a:pos x="1562" y="84"/>
              </a:cxn>
              <a:cxn ang="0">
                <a:pos x="1578" y="100"/>
              </a:cxn>
              <a:cxn ang="0">
                <a:pos x="1562" y="117"/>
              </a:cxn>
              <a:cxn ang="0">
                <a:pos x="16" y="117"/>
              </a:cxn>
              <a:cxn ang="0">
                <a:pos x="0" y="100"/>
              </a:cxn>
              <a:cxn ang="0">
                <a:pos x="16" y="84"/>
              </a:cxn>
              <a:cxn ang="0">
                <a:pos x="1528" y="0"/>
              </a:cxn>
              <a:cxn ang="0">
                <a:pos x="1728" y="100"/>
              </a:cxn>
              <a:cxn ang="0">
                <a:pos x="1528" y="200"/>
              </a:cxn>
              <a:cxn ang="0">
                <a:pos x="1528" y="0"/>
              </a:cxn>
            </a:cxnLst>
            <a:rect l="0" t="0" r="r" b="b"/>
            <a:pathLst>
              <a:path w="1728" h="200">
                <a:moveTo>
                  <a:pt x="16" y="84"/>
                </a:moveTo>
                <a:lnTo>
                  <a:pt x="1562" y="84"/>
                </a:lnTo>
                <a:cubicBezTo>
                  <a:pt x="1571" y="84"/>
                  <a:pt x="1578" y="91"/>
                  <a:pt x="1578" y="100"/>
                </a:cubicBezTo>
                <a:cubicBezTo>
                  <a:pt x="1578" y="110"/>
                  <a:pt x="1571" y="117"/>
                  <a:pt x="1562" y="117"/>
                </a:cubicBezTo>
                <a:lnTo>
                  <a:pt x="16" y="117"/>
                </a:lnTo>
                <a:cubicBezTo>
                  <a:pt x="7" y="117"/>
                  <a:pt x="0" y="110"/>
                  <a:pt x="0" y="100"/>
                </a:cubicBezTo>
                <a:cubicBezTo>
                  <a:pt x="0" y="91"/>
                  <a:pt x="7" y="84"/>
                  <a:pt x="16" y="84"/>
                </a:cubicBezTo>
                <a:close/>
                <a:moveTo>
                  <a:pt x="1528" y="0"/>
                </a:moveTo>
                <a:lnTo>
                  <a:pt x="1728" y="100"/>
                </a:lnTo>
                <a:lnTo>
                  <a:pt x="1528" y="200"/>
                </a:lnTo>
                <a:lnTo>
                  <a:pt x="1528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38100" cap="flat" cmpd="sng">
            <a:solidFill>
              <a:schemeClr val="tx1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53" name="Freeform 269"/>
          <p:cNvSpPr>
            <a:spLocks noEditPoints="1"/>
          </p:cNvSpPr>
          <p:nvPr/>
        </p:nvSpPr>
        <p:spPr bwMode="auto">
          <a:xfrm>
            <a:off x="3779912" y="2553484"/>
            <a:ext cx="288032" cy="72008"/>
          </a:xfrm>
          <a:custGeom>
            <a:avLst/>
            <a:gdLst/>
            <a:ahLst/>
            <a:cxnLst>
              <a:cxn ang="0">
                <a:pos x="16" y="84"/>
              </a:cxn>
              <a:cxn ang="0">
                <a:pos x="1562" y="84"/>
              </a:cxn>
              <a:cxn ang="0">
                <a:pos x="1578" y="100"/>
              </a:cxn>
              <a:cxn ang="0">
                <a:pos x="1562" y="117"/>
              </a:cxn>
              <a:cxn ang="0">
                <a:pos x="16" y="117"/>
              </a:cxn>
              <a:cxn ang="0">
                <a:pos x="0" y="100"/>
              </a:cxn>
              <a:cxn ang="0">
                <a:pos x="16" y="84"/>
              </a:cxn>
              <a:cxn ang="0">
                <a:pos x="1528" y="0"/>
              </a:cxn>
              <a:cxn ang="0">
                <a:pos x="1728" y="100"/>
              </a:cxn>
              <a:cxn ang="0">
                <a:pos x="1528" y="200"/>
              </a:cxn>
              <a:cxn ang="0">
                <a:pos x="1528" y="0"/>
              </a:cxn>
            </a:cxnLst>
            <a:rect l="0" t="0" r="r" b="b"/>
            <a:pathLst>
              <a:path w="1728" h="200">
                <a:moveTo>
                  <a:pt x="16" y="84"/>
                </a:moveTo>
                <a:lnTo>
                  <a:pt x="1562" y="84"/>
                </a:lnTo>
                <a:cubicBezTo>
                  <a:pt x="1571" y="84"/>
                  <a:pt x="1578" y="91"/>
                  <a:pt x="1578" y="100"/>
                </a:cubicBezTo>
                <a:cubicBezTo>
                  <a:pt x="1578" y="110"/>
                  <a:pt x="1571" y="117"/>
                  <a:pt x="1562" y="117"/>
                </a:cubicBezTo>
                <a:lnTo>
                  <a:pt x="16" y="117"/>
                </a:lnTo>
                <a:cubicBezTo>
                  <a:pt x="7" y="117"/>
                  <a:pt x="0" y="110"/>
                  <a:pt x="0" y="100"/>
                </a:cubicBezTo>
                <a:cubicBezTo>
                  <a:pt x="0" y="91"/>
                  <a:pt x="7" y="84"/>
                  <a:pt x="16" y="84"/>
                </a:cubicBezTo>
                <a:close/>
                <a:moveTo>
                  <a:pt x="1528" y="0"/>
                </a:moveTo>
                <a:lnTo>
                  <a:pt x="1728" y="100"/>
                </a:lnTo>
                <a:lnTo>
                  <a:pt x="1528" y="200"/>
                </a:lnTo>
                <a:lnTo>
                  <a:pt x="1528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38100" cap="flat" cmpd="sng">
            <a:solidFill>
              <a:schemeClr val="tx1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54" name="Group 251"/>
          <p:cNvGrpSpPr>
            <a:grpSpLocks/>
          </p:cNvGrpSpPr>
          <p:nvPr/>
        </p:nvGrpSpPr>
        <p:grpSpPr bwMode="auto">
          <a:xfrm>
            <a:off x="5796136" y="897579"/>
            <a:ext cx="2448272" cy="591772"/>
            <a:chOff x="1581" y="365"/>
            <a:chExt cx="339" cy="163"/>
          </a:xfr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</p:grpSpPr>
        <p:sp>
          <p:nvSpPr>
            <p:cNvPr id="55" name="Rectangle 252"/>
            <p:cNvSpPr>
              <a:spLocks noChangeArrowheads="1"/>
            </p:cNvSpPr>
            <p:nvPr/>
          </p:nvSpPr>
          <p:spPr bwMode="auto">
            <a:xfrm>
              <a:off x="1581" y="365"/>
              <a:ext cx="277" cy="16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2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6" name="Rectangle 253"/>
            <p:cNvSpPr>
              <a:spLocks noChangeArrowheads="1"/>
            </p:cNvSpPr>
            <p:nvPr/>
          </p:nvSpPr>
          <p:spPr bwMode="auto">
            <a:xfrm>
              <a:off x="1581" y="380"/>
              <a:ext cx="339" cy="148"/>
            </a:xfrm>
            <a:prstGeom prst="rect">
              <a:avLst/>
            </a:prstGeom>
            <a:grpFill/>
            <a:ln w="476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s-ES" sz="1400" b="1" dirty="0">
                  <a:solidFill>
                    <a:srgbClr val="000000"/>
                  </a:solidFill>
                </a:rPr>
                <a:t>ENTIDADES </a:t>
              </a:r>
              <a:r>
                <a:rPr lang="es-ES" sz="14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FINANCIERAS</a:t>
              </a:r>
              <a:r>
                <a:rPr lang="es-ES" sz="1400" b="1" dirty="0">
                  <a:solidFill>
                    <a:srgbClr val="000000"/>
                  </a:solidFill>
                </a:rPr>
                <a:t> </a:t>
              </a:r>
            </a:p>
            <a:p>
              <a:pPr algn="ctr"/>
              <a:r>
                <a:rPr lang="es-ES" sz="1400" b="1" dirty="0">
                  <a:solidFill>
                    <a:srgbClr val="000000"/>
                  </a:solidFill>
                </a:rPr>
                <a:t>DE NO DEPÓSITO</a:t>
              </a:r>
              <a:endParaRPr lang="es-ES" sz="1400" b="1" dirty="0"/>
            </a:p>
          </p:txBody>
        </p:sp>
      </p:grpSp>
      <p:sp>
        <p:nvSpPr>
          <p:cNvPr id="57" name="Freeform 122"/>
          <p:cNvSpPr>
            <a:spLocks noEditPoints="1"/>
          </p:cNvSpPr>
          <p:nvPr/>
        </p:nvSpPr>
        <p:spPr bwMode="auto">
          <a:xfrm>
            <a:off x="5652120" y="393244"/>
            <a:ext cx="72008" cy="471116"/>
          </a:xfrm>
          <a:custGeom>
            <a:avLst/>
            <a:gdLst/>
            <a:ahLst/>
            <a:cxnLst>
              <a:cxn ang="0">
                <a:pos x="16" y="2848"/>
              </a:cxn>
              <a:cxn ang="0">
                <a:pos x="516" y="2848"/>
              </a:cxn>
              <a:cxn ang="0">
                <a:pos x="500" y="2864"/>
              </a:cxn>
              <a:cxn ang="0">
                <a:pos x="500" y="100"/>
              </a:cxn>
              <a:cxn ang="0">
                <a:pos x="516" y="84"/>
              </a:cxn>
              <a:cxn ang="0">
                <a:pos x="850" y="84"/>
              </a:cxn>
              <a:cxn ang="0">
                <a:pos x="866" y="100"/>
              </a:cxn>
              <a:cxn ang="0">
                <a:pos x="850" y="117"/>
              </a:cxn>
              <a:cxn ang="0">
                <a:pos x="516" y="117"/>
              </a:cxn>
              <a:cxn ang="0">
                <a:pos x="533" y="100"/>
              </a:cxn>
              <a:cxn ang="0">
                <a:pos x="533" y="2864"/>
              </a:cxn>
              <a:cxn ang="0">
                <a:pos x="516" y="2881"/>
              </a:cxn>
              <a:cxn ang="0">
                <a:pos x="16" y="2881"/>
              </a:cxn>
              <a:cxn ang="0">
                <a:pos x="0" y="2864"/>
              </a:cxn>
              <a:cxn ang="0">
                <a:pos x="16" y="2848"/>
              </a:cxn>
              <a:cxn ang="0">
                <a:pos x="816" y="0"/>
              </a:cxn>
              <a:cxn ang="0">
                <a:pos x="1016" y="100"/>
              </a:cxn>
              <a:cxn ang="0">
                <a:pos x="816" y="200"/>
              </a:cxn>
              <a:cxn ang="0">
                <a:pos x="816" y="0"/>
              </a:cxn>
            </a:cxnLst>
            <a:rect l="0" t="0" r="r" b="b"/>
            <a:pathLst>
              <a:path w="1016" h="2881">
                <a:moveTo>
                  <a:pt x="16" y="2848"/>
                </a:moveTo>
                <a:lnTo>
                  <a:pt x="516" y="2848"/>
                </a:lnTo>
                <a:lnTo>
                  <a:pt x="500" y="2864"/>
                </a:lnTo>
                <a:lnTo>
                  <a:pt x="500" y="100"/>
                </a:lnTo>
                <a:cubicBezTo>
                  <a:pt x="500" y="91"/>
                  <a:pt x="507" y="84"/>
                  <a:pt x="516" y="84"/>
                </a:cubicBezTo>
                <a:lnTo>
                  <a:pt x="850" y="84"/>
                </a:lnTo>
                <a:cubicBezTo>
                  <a:pt x="859" y="84"/>
                  <a:pt x="866" y="91"/>
                  <a:pt x="866" y="100"/>
                </a:cubicBezTo>
                <a:cubicBezTo>
                  <a:pt x="866" y="110"/>
                  <a:pt x="859" y="117"/>
                  <a:pt x="850" y="117"/>
                </a:cubicBezTo>
                <a:lnTo>
                  <a:pt x="516" y="117"/>
                </a:lnTo>
                <a:lnTo>
                  <a:pt x="533" y="100"/>
                </a:lnTo>
                <a:lnTo>
                  <a:pt x="533" y="2864"/>
                </a:lnTo>
                <a:cubicBezTo>
                  <a:pt x="533" y="2874"/>
                  <a:pt x="526" y="2881"/>
                  <a:pt x="516" y="2881"/>
                </a:cubicBezTo>
                <a:lnTo>
                  <a:pt x="16" y="2881"/>
                </a:lnTo>
                <a:cubicBezTo>
                  <a:pt x="7" y="2881"/>
                  <a:pt x="0" y="2874"/>
                  <a:pt x="0" y="2864"/>
                </a:cubicBezTo>
                <a:cubicBezTo>
                  <a:pt x="0" y="2855"/>
                  <a:pt x="7" y="2848"/>
                  <a:pt x="16" y="2848"/>
                </a:cubicBezTo>
                <a:close/>
                <a:moveTo>
                  <a:pt x="816" y="0"/>
                </a:moveTo>
                <a:lnTo>
                  <a:pt x="1016" y="100"/>
                </a:lnTo>
                <a:lnTo>
                  <a:pt x="816" y="200"/>
                </a:lnTo>
                <a:lnTo>
                  <a:pt x="816" y="0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rgbClr val="D1C39F"/>
              </a:gs>
            </a:gsLst>
            <a:lin ang="5400000" scaled="0"/>
          </a:gra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58" name="Freeform 123"/>
          <p:cNvSpPr>
            <a:spLocks noEditPoints="1"/>
          </p:cNvSpPr>
          <p:nvPr/>
        </p:nvSpPr>
        <p:spPr bwMode="auto">
          <a:xfrm>
            <a:off x="5621217" y="841266"/>
            <a:ext cx="174920" cy="488082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516" y="0"/>
              </a:cxn>
              <a:cxn ang="0">
                <a:pos x="533" y="16"/>
              </a:cxn>
              <a:cxn ang="0">
                <a:pos x="533" y="3288"/>
              </a:cxn>
              <a:cxn ang="0">
                <a:pos x="516" y="3272"/>
              </a:cxn>
              <a:cxn ang="0">
                <a:pos x="850" y="3272"/>
              </a:cxn>
              <a:cxn ang="0">
                <a:pos x="866" y="3288"/>
              </a:cxn>
              <a:cxn ang="0">
                <a:pos x="850" y="3305"/>
              </a:cxn>
              <a:cxn ang="0">
                <a:pos x="516" y="3305"/>
              </a:cxn>
              <a:cxn ang="0">
                <a:pos x="500" y="3288"/>
              </a:cxn>
              <a:cxn ang="0">
                <a:pos x="500" y="16"/>
              </a:cxn>
              <a:cxn ang="0">
                <a:pos x="516" y="33"/>
              </a:cxn>
              <a:cxn ang="0">
                <a:pos x="16" y="33"/>
              </a:cxn>
              <a:cxn ang="0">
                <a:pos x="0" y="16"/>
              </a:cxn>
              <a:cxn ang="0">
                <a:pos x="16" y="0"/>
              </a:cxn>
              <a:cxn ang="0">
                <a:pos x="816" y="3188"/>
              </a:cxn>
              <a:cxn ang="0">
                <a:pos x="1016" y="3288"/>
              </a:cxn>
              <a:cxn ang="0">
                <a:pos x="816" y="3388"/>
              </a:cxn>
              <a:cxn ang="0">
                <a:pos x="816" y="3188"/>
              </a:cxn>
            </a:cxnLst>
            <a:rect l="0" t="0" r="r" b="b"/>
            <a:pathLst>
              <a:path w="1016" h="3388">
                <a:moveTo>
                  <a:pt x="16" y="0"/>
                </a:moveTo>
                <a:lnTo>
                  <a:pt x="516" y="0"/>
                </a:lnTo>
                <a:cubicBezTo>
                  <a:pt x="526" y="0"/>
                  <a:pt x="533" y="7"/>
                  <a:pt x="533" y="16"/>
                </a:cubicBezTo>
                <a:lnTo>
                  <a:pt x="533" y="3288"/>
                </a:lnTo>
                <a:lnTo>
                  <a:pt x="516" y="3272"/>
                </a:lnTo>
                <a:lnTo>
                  <a:pt x="850" y="3272"/>
                </a:lnTo>
                <a:cubicBezTo>
                  <a:pt x="859" y="3272"/>
                  <a:pt x="866" y="3279"/>
                  <a:pt x="866" y="3288"/>
                </a:cubicBezTo>
                <a:cubicBezTo>
                  <a:pt x="866" y="3298"/>
                  <a:pt x="859" y="3305"/>
                  <a:pt x="850" y="3305"/>
                </a:cubicBezTo>
                <a:lnTo>
                  <a:pt x="516" y="3305"/>
                </a:lnTo>
                <a:cubicBezTo>
                  <a:pt x="507" y="3305"/>
                  <a:pt x="500" y="3298"/>
                  <a:pt x="500" y="3288"/>
                </a:cubicBezTo>
                <a:lnTo>
                  <a:pt x="500" y="16"/>
                </a:lnTo>
                <a:lnTo>
                  <a:pt x="516" y="33"/>
                </a:lnTo>
                <a:lnTo>
                  <a:pt x="16" y="33"/>
                </a:lnTo>
                <a:cubicBezTo>
                  <a:pt x="7" y="33"/>
                  <a:pt x="0" y="26"/>
                  <a:pt x="0" y="16"/>
                </a:cubicBezTo>
                <a:cubicBezTo>
                  <a:pt x="0" y="7"/>
                  <a:pt x="7" y="0"/>
                  <a:pt x="16" y="0"/>
                </a:cubicBezTo>
                <a:close/>
                <a:moveTo>
                  <a:pt x="816" y="3188"/>
                </a:moveTo>
                <a:lnTo>
                  <a:pt x="1016" y="3288"/>
                </a:lnTo>
                <a:lnTo>
                  <a:pt x="816" y="3388"/>
                </a:lnTo>
                <a:lnTo>
                  <a:pt x="816" y="3188"/>
                </a:lnTo>
                <a:close/>
              </a:path>
            </a:pathLst>
          </a:custGeo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grpSp>
        <p:nvGrpSpPr>
          <p:cNvPr id="59" name="Group 260"/>
          <p:cNvGrpSpPr>
            <a:grpSpLocks/>
          </p:cNvGrpSpPr>
          <p:nvPr/>
        </p:nvGrpSpPr>
        <p:grpSpPr bwMode="auto">
          <a:xfrm>
            <a:off x="5941233" y="3921636"/>
            <a:ext cx="1368347" cy="664386"/>
            <a:chOff x="1564" y="365"/>
            <a:chExt cx="362" cy="212"/>
          </a:xfrm>
          <a:gradFill>
            <a:gsLst>
              <a:gs pos="0">
                <a:schemeClr val="bg1"/>
              </a:gs>
              <a:gs pos="100000">
                <a:schemeClr val="accent5">
                  <a:lumMod val="90000"/>
                </a:schemeClr>
              </a:gs>
            </a:gsLst>
            <a:lin ang="5400000" scaled="0"/>
          </a:gradFill>
        </p:grpSpPr>
        <p:sp>
          <p:nvSpPr>
            <p:cNvPr id="60" name="Rectangle 261"/>
            <p:cNvSpPr>
              <a:spLocks noChangeArrowheads="1"/>
            </p:cNvSpPr>
            <p:nvPr/>
          </p:nvSpPr>
          <p:spPr bwMode="auto">
            <a:xfrm>
              <a:off x="1581" y="365"/>
              <a:ext cx="277" cy="19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61" name="Rectangle 262"/>
            <p:cNvSpPr>
              <a:spLocks noChangeArrowheads="1"/>
            </p:cNvSpPr>
            <p:nvPr/>
          </p:nvSpPr>
          <p:spPr bwMode="auto">
            <a:xfrm>
              <a:off x="1564" y="384"/>
              <a:ext cx="362" cy="193"/>
            </a:xfrm>
            <a:prstGeom prst="rect">
              <a:avLst/>
            </a:prstGeom>
            <a:grpFill/>
            <a:ln w="476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s-ES" sz="1400" b="1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EMPRESAS NO FINANCIERAS</a:t>
              </a:r>
              <a:endParaRPr lang="es-ES" sz="14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endParaRPr lang="en-US" sz="1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62" name="Rectangle 46"/>
          <p:cNvSpPr>
            <a:spLocks noChangeArrowheads="1"/>
          </p:cNvSpPr>
          <p:nvPr/>
        </p:nvSpPr>
        <p:spPr bwMode="auto">
          <a:xfrm>
            <a:off x="7452320" y="2337460"/>
            <a:ext cx="1584176" cy="80021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endParaRPr lang="es-ES" sz="1200" dirty="0"/>
          </a:p>
          <a:p>
            <a:pPr algn="ctr"/>
            <a:r>
              <a:rPr lang="es-ES" sz="1400" b="1" dirty="0"/>
              <a:t>ADMON DESCENTRALIZADA</a:t>
            </a:r>
          </a:p>
          <a:p>
            <a:pPr algn="ctr"/>
            <a:endParaRPr lang="es-ES" sz="1200" dirty="0"/>
          </a:p>
        </p:txBody>
      </p:sp>
      <p:sp>
        <p:nvSpPr>
          <p:cNvPr id="63" name="Rectangle 46"/>
          <p:cNvSpPr>
            <a:spLocks noChangeArrowheads="1"/>
          </p:cNvSpPr>
          <p:nvPr/>
        </p:nvSpPr>
        <p:spPr bwMode="auto">
          <a:xfrm>
            <a:off x="7452320" y="1689388"/>
            <a:ext cx="1584176" cy="5847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s-ES" sz="1200" dirty="0">
                <a:solidFill>
                  <a:srgbClr val="000000"/>
                </a:solidFill>
              </a:rPr>
              <a:t> </a:t>
            </a:r>
          </a:p>
          <a:p>
            <a:pPr algn="ctr"/>
            <a:r>
              <a:rPr lang="es-ES" sz="1400" b="1" dirty="0">
                <a:latin typeface="Calibri" panose="020F0502020204030204" pitchFamily="34" charset="0"/>
                <a:cs typeface="Calibri" panose="020F0502020204030204" pitchFamily="34" charset="0"/>
              </a:rPr>
              <a:t>ADMON</a:t>
            </a:r>
            <a:r>
              <a:rPr lang="es-ES" sz="1400" b="1" dirty="0"/>
              <a:t> CENTRAL</a:t>
            </a:r>
          </a:p>
          <a:p>
            <a:pPr algn="ctr"/>
            <a:endParaRPr lang="es-ES" sz="1200" dirty="0"/>
          </a:p>
        </p:txBody>
      </p:sp>
      <p:sp>
        <p:nvSpPr>
          <p:cNvPr id="64" name="Freeform 134"/>
          <p:cNvSpPr>
            <a:spLocks noEditPoints="1"/>
          </p:cNvSpPr>
          <p:nvPr/>
        </p:nvSpPr>
        <p:spPr bwMode="auto">
          <a:xfrm>
            <a:off x="7236296" y="2625492"/>
            <a:ext cx="216024" cy="720080"/>
          </a:xfrm>
          <a:custGeom>
            <a:avLst/>
            <a:gdLst/>
            <a:ahLst/>
            <a:cxnLst>
              <a:cxn ang="0">
                <a:pos x="16" y="0"/>
              </a:cxn>
              <a:cxn ang="0">
                <a:pos x="358" y="0"/>
              </a:cxn>
              <a:cxn ang="0">
                <a:pos x="375" y="16"/>
              </a:cxn>
              <a:cxn ang="0">
                <a:pos x="375" y="2976"/>
              </a:cxn>
              <a:cxn ang="0">
                <a:pos x="358" y="2960"/>
              </a:cxn>
              <a:cxn ang="0">
                <a:pos x="534" y="2960"/>
              </a:cxn>
              <a:cxn ang="0">
                <a:pos x="550" y="2976"/>
              </a:cxn>
              <a:cxn ang="0">
                <a:pos x="534" y="2993"/>
              </a:cxn>
              <a:cxn ang="0">
                <a:pos x="358" y="2993"/>
              </a:cxn>
              <a:cxn ang="0">
                <a:pos x="342" y="2976"/>
              </a:cxn>
              <a:cxn ang="0">
                <a:pos x="342" y="16"/>
              </a:cxn>
              <a:cxn ang="0">
                <a:pos x="358" y="33"/>
              </a:cxn>
              <a:cxn ang="0">
                <a:pos x="16" y="33"/>
              </a:cxn>
              <a:cxn ang="0">
                <a:pos x="0" y="16"/>
              </a:cxn>
              <a:cxn ang="0">
                <a:pos x="16" y="0"/>
              </a:cxn>
              <a:cxn ang="0">
                <a:pos x="500" y="2876"/>
              </a:cxn>
              <a:cxn ang="0">
                <a:pos x="700" y="2976"/>
              </a:cxn>
              <a:cxn ang="0">
                <a:pos x="500" y="3076"/>
              </a:cxn>
              <a:cxn ang="0">
                <a:pos x="500" y="2876"/>
              </a:cxn>
            </a:cxnLst>
            <a:rect l="0" t="0" r="r" b="b"/>
            <a:pathLst>
              <a:path w="700" h="3076">
                <a:moveTo>
                  <a:pt x="16" y="0"/>
                </a:moveTo>
                <a:lnTo>
                  <a:pt x="358" y="0"/>
                </a:lnTo>
                <a:cubicBezTo>
                  <a:pt x="368" y="0"/>
                  <a:pt x="375" y="7"/>
                  <a:pt x="375" y="16"/>
                </a:cubicBezTo>
                <a:lnTo>
                  <a:pt x="375" y="2976"/>
                </a:lnTo>
                <a:lnTo>
                  <a:pt x="358" y="2960"/>
                </a:lnTo>
                <a:lnTo>
                  <a:pt x="534" y="2960"/>
                </a:lnTo>
                <a:cubicBezTo>
                  <a:pt x="543" y="2960"/>
                  <a:pt x="550" y="2967"/>
                  <a:pt x="550" y="2976"/>
                </a:cubicBezTo>
                <a:cubicBezTo>
                  <a:pt x="550" y="2986"/>
                  <a:pt x="543" y="2993"/>
                  <a:pt x="534" y="2993"/>
                </a:cubicBezTo>
                <a:lnTo>
                  <a:pt x="358" y="2993"/>
                </a:lnTo>
                <a:cubicBezTo>
                  <a:pt x="349" y="2993"/>
                  <a:pt x="342" y="2986"/>
                  <a:pt x="342" y="2976"/>
                </a:cubicBezTo>
                <a:lnTo>
                  <a:pt x="342" y="16"/>
                </a:lnTo>
                <a:lnTo>
                  <a:pt x="358" y="33"/>
                </a:lnTo>
                <a:lnTo>
                  <a:pt x="16" y="33"/>
                </a:lnTo>
                <a:cubicBezTo>
                  <a:pt x="7" y="33"/>
                  <a:pt x="0" y="26"/>
                  <a:pt x="0" y="16"/>
                </a:cubicBezTo>
                <a:cubicBezTo>
                  <a:pt x="0" y="7"/>
                  <a:pt x="7" y="0"/>
                  <a:pt x="16" y="0"/>
                </a:cubicBezTo>
                <a:close/>
                <a:moveTo>
                  <a:pt x="500" y="2876"/>
                </a:moveTo>
                <a:lnTo>
                  <a:pt x="700" y="2976"/>
                </a:lnTo>
                <a:lnTo>
                  <a:pt x="500" y="3076"/>
                </a:lnTo>
                <a:lnTo>
                  <a:pt x="500" y="2876"/>
                </a:lnTo>
                <a:close/>
              </a:path>
            </a:pathLst>
          </a:custGeom>
          <a:solidFill>
            <a:srgbClr val="000000"/>
          </a:solidFill>
          <a:ln w="28575" cap="flat" cmpd="sng">
            <a:solidFill>
              <a:srgbClr val="000000"/>
            </a:solidFill>
            <a:prstDash val="solid"/>
            <a:bevel/>
            <a:headEnd/>
            <a:tailEnd/>
          </a:ln>
        </p:spPr>
        <p:txBody>
          <a:bodyPr/>
          <a:lstStyle/>
          <a:p>
            <a:endParaRPr lang="en-US" sz="1200"/>
          </a:p>
        </p:txBody>
      </p:sp>
      <p:sp>
        <p:nvSpPr>
          <p:cNvPr id="65" name="Rectangle 46"/>
          <p:cNvSpPr>
            <a:spLocks noChangeArrowheads="1"/>
          </p:cNvSpPr>
          <p:nvPr/>
        </p:nvSpPr>
        <p:spPr bwMode="auto">
          <a:xfrm>
            <a:off x="7452320" y="3201556"/>
            <a:ext cx="1584176" cy="61555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es-ES" sz="1400" b="1" dirty="0"/>
              <a:t>ENTIDADES DE </a:t>
            </a:r>
            <a:r>
              <a:rPr lang="es-ES" sz="1400" b="1" dirty="0">
                <a:latin typeface="Calibri" panose="020F0502020204030204" pitchFamily="34" charset="0"/>
                <a:cs typeface="Calibri" panose="020F0502020204030204" pitchFamily="34" charset="0"/>
              </a:rPr>
              <a:t>SEGURIDAD</a:t>
            </a:r>
            <a:r>
              <a:rPr lang="es-ES" sz="1400" b="1" dirty="0"/>
              <a:t> SOCIAL</a:t>
            </a:r>
          </a:p>
          <a:p>
            <a:pPr algn="ctr"/>
            <a:endParaRPr lang="es-ES" sz="1200" dirty="0"/>
          </a:p>
        </p:txBody>
      </p:sp>
      <p:sp>
        <p:nvSpPr>
          <p:cNvPr id="67" name="66 Abrir llave"/>
          <p:cNvSpPr/>
          <p:nvPr/>
        </p:nvSpPr>
        <p:spPr>
          <a:xfrm>
            <a:off x="1316819" y="1453344"/>
            <a:ext cx="518597" cy="352839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FF0000"/>
              </a:solidFill>
            </a:endParaRPr>
          </a:p>
        </p:txBody>
      </p:sp>
      <p:sp>
        <p:nvSpPr>
          <p:cNvPr id="68" name="Text Box 11"/>
          <p:cNvSpPr txBox="1">
            <a:spLocks noChangeArrowheads="1"/>
          </p:cNvSpPr>
          <p:nvPr/>
        </p:nvSpPr>
        <p:spPr bwMode="auto">
          <a:xfrm>
            <a:off x="-180528" y="-94828"/>
            <a:ext cx="58075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MX" sz="2400" b="1" dirty="0"/>
              <a:t>               </a:t>
            </a:r>
            <a:r>
              <a:rPr lang="es-MX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ÁRBOL DE CONSOLIDACIÓN - CGN</a:t>
            </a:r>
            <a:r>
              <a:rPr lang="es-ES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Centros de consolidación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99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057300"/>
            <a:ext cx="3635896" cy="430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accent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8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5724128" cy="5521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-22820"/>
            <a:ext cx="969348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41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http://thumbs.dreamstime.com/z/f%C3%A1brica-1817288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44016" y="2414703"/>
            <a:ext cx="3062990" cy="220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lecha a la derecha con bandas 5"/>
          <p:cNvSpPr/>
          <p:nvPr/>
        </p:nvSpPr>
        <p:spPr>
          <a:xfrm>
            <a:off x="141893" y="3205539"/>
            <a:ext cx="3181411" cy="1020113"/>
          </a:xfrm>
          <a:prstGeom prst="striped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000">
              <a:latin typeface="+mj-lt"/>
            </a:endParaRPr>
          </a:p>
        </p:txBody>
      </p:sp>
      <p:pic>
        <p:nvPicPr>
          <p:cNvPr id="4" name="Picture 10" descr="http://4.bp.blogspot.com/-rOF1QhYTZhw/Tc6E29pCv3I/AAAAAAAAAL4/qax1iNwu5H0/s1600/libro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2157" y="2402264"/>
            <a:ext cx="1177757" cy="202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6"/>
          <p:cNvSpPr txBox="1"/>
          <p:nvPr/>
        </p:nvSpPr>
        <p:spPr>
          <a:xfrm>
            <a:off x="141895" y="3442019"/>
            <a:ext cx="31814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latin typeface="+mj-lt"/>
                <a:cs typeface="Calibri" panose="020F0502020204030204" pitchFamily="34" charset="0"/>
              </a:rPr>
              <a:t>   </a:t>
            </a:r>
            <a:r>
              <a:rPr lang="es-CO" sz="2000" b="1" dirty="0">
                <a:latin typeface="+mj-lt"/>
                <a:cs typeface="Calibri" panose="020F0502020204030204" pitchFamily="34" charset="0"/>
              </a:rPr>
              <a:t>ENTRADAS = 3.758 ECP</a:t>
            </a:r>
          </a:p>
        </p:txBody>
      </p:sp>
      <p:sp>
        <p:nvSpPr>
          <p:cNvPr id="6" name="CuadroTexto 8"/>
          <p:cNvSpPr txBox="1"/>
          <p:nvPr/>
        </p:nvSpPr>
        <p:spPr>
          <a:xfrm>
            <a:off x="6876256" y="2137420"/>
            <a:ext cx="1872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latin typeface="+mj-lt"/>
                <a:cs typeface="Calibri" panose="020F0502020204030204" pitchFamily="34" charset="0"/>
              </a:rPr>
              <a:t>PRODUCTOS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10311" y="1505117"/>
            <a:ext cx="52787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latin typeface="+mj-lt"/>
                <a:cs typeface="Calibri" panose="020F0502020204030204" pitchFamily="34" charset="0"/>
              </a:rPr>
              <a:t>Formato  CGN.2005.001 </a:t>
            </a:r>
            <a:r>
              <a:rPr lang="es-CO" sz="2000" u="sng" dirty="0">
                <a:solidFill>
                  <a:schemeClr val="accent2">
                    <a:lumMod val="75000"/>
                  </a:schemeClr>
                </a:solidFill>
                <a:latin typeface="+mj-lt"/>
                <a:cs typeface="Calibri" panose="020F0502020204030204" pitchFamily="34" charset="0"/>
              </a:rPr>
              <a:t>Saldos y movimientos</a:t>
            </a:r>
          </a:p>
        </p:txBody>
      </p:sp>
      <p:sp>
        <p:nvSpPr>
          <p:cNvPr id="8" name="7 CuadroTexto">
            <a:hlinkClick r:id="rId5" action="ppaction://hlinksldjump"/>
          </p:cNvPr>
          <p:cNvSpPr txBox="1"/>
          <p:nvPr/>
        </p:nvSpPr>
        <p:spPr>
          <a:xfrm>
            <a:off x="206939" y="1798540"/>
            <a:ext cx="52821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latin typeface="+mj-lt"/>
                <a:cs typeface="Calibri" panose="020F0502020204030204" pitchFamily="34" charset="0"/>
              </a:rPr>
              <a:t>Formato CGN.2005.002 </a:t>
            </a:r>
            <a:r>
              <a:rPr lang="es-CO" sz="2000" u="sng" dirty="0">
                <a:solidFill>
                  <a:schemeClr val="accent2">
                    <a:lumMod val="75000"/>
                  </a:schemeClr>
                </a:solidFill>
                <a:latin typeface="+mj-lt"/>
                <a:cs typeface="Calibri" panose="020F0502020204030204" pitchFamily="34" charset="0"/>
              </a:rPr>
              <a:t>Operaciones recíprocas</a:t>
            </a:r>
          </a:p>
        </p:txBody>
      </p:sp>
      <p:sp>
        <p:nvSpPr>
          <p:cNvPr id="9" name="8 CuadroTexto">
            <a:hlinkClick r:id="" action="ppaction://noaction"/>
          </p:cNvPr>
          <p:cNvSpPr txBox="1"/>
          <p:nvPr/>
        </p:nvSpPr>
        <p:spPr>
          <a:xfrm>
            <a:off x="2910104" y="4527385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latin typeface="+mj-lt"/>
                <a:cs typeface="Calibri" panose="020F0502020204030204" pitchFamily="34" charset="0"/>
              </a:rPr>
              <a:t>Catálogo General de Cuentas</a:t>
            </a:r>
          </a:p>
        </p:txBody>
      </p:sp>
      <p:sp>
        <p:nvSpPr>
          <p:cNvPr id="10" name="9 CuadroTexto">
            <a:hlinkClick r:id="rId6" action="ppaction://hlinksldjump"/>
          </p:cNvPr>
          <p:cNvSpPr txBox="1"/>
          <p:nvPr/>
        </p:nvSpPr>
        <p:spPr>
          <a:xfrm>
            <a:off x="2910104" y="4767412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latin typeface="+mj-lt"/>
                <a:cs typeface="Calibri" panose="020F0502020204030204" pitchFamily="34" charset="0"/>
              </a:rPr>
              <a:t>Árbol de consolidación</a:t>
            </a:r>
          </a:p>
        </p:txBody>
      </p:sp>
      <p:sp>
        <p:nvSpPr>
          <p:cNvPr id="11" name="10 CuadroTexto">
            <a:hlinkClick r:id="" action="ppaction://noaction"/>
          </p:cNvPr>
          <p:cNvSpPr txBox="1"/>
          <p:nvPr/>
        </p:nvSpPr>
        <p:spPr>
          <a:xfrm>
            <a:off x="202549" y="2069279"/>
            <a:ext cx="39374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latin typeface="+mj-lt"/>
                <a:cs typeface="Calibri" panose="020F0502020204030204" pitchFamily="34" charset="0"/>
              </a:rPr>
              <a:t>Tabla de composición patrimonial</a:t>
            </a:r>
          </a:p>
        </p:txBody>
      </p:sp>
      <p:sp>
        <p:nvSpPr>
          <p:cNvPr id="12" name="11 CuadroTexto">
            <a:hlinkClick r:id="rId7" action="ppaction://hlinksldjump"/>
          </p:cNvPr>
          <p:cNvSpPr txBox="1"/>
          <p:nvPr/>
        </p:nvSpPr>
        <p:spPr>
          <a:xfrm>
            <a:off x="2910104" y="5067445"/>
            <a:ext cx="33843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latin typeface="+mj-lt"/>
                <a:cs typeface="Calibri" panose="020F0502020204030204" pitchFamily="34" charset="0"/>
              </a:rPr>
              <a:t>Reglas de consolidación</a:t>
            </a:r>
          </a:p>
        </p:txBody>
      </p:sp>
      <p:sp>
        <p:nvSpPr>
          <p:cNvPr id="13" name="12 CuadroTexto">
            <a:hlinkClick r:id="rId8" action="ppaction://hlinksldjump"/>
          </p:cNvPr>
          <p:cNvSpPr txBox="1"/>
          <p:nvPr/>
        </p:nvSpPr>
        <p:spPr>
          <a:xfrm>
            <a:off x="6876256" y="4250140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latin typeface="+mj-lt"/>
                <a:cs typeface="Calibri" panose="020F0502020204030204" pitchFamily="34" charset="0"/>
              </a:rPr>
              <a:t>Reportes</a:t>
            </a:r>
          </a:p>
        </p:txBody>
      </p:sp>
      <p:sp>
        <p:nvSpPr>
          <p:cNvPr id="14" name="CuadroTexto 7">
            <a:hlinkClick r:id="rId9" action="ppaction://hlinksldjump"/>
          </p:cNvPr>
          <p:cNvSpPr txBox="1"/>
          <p:nvPr/>
        </p:nvSpPr>
        <p:spPr>
          <a:xfrm>
            <a:off x="1115616" y="252046"/>
            <a:ext cx="74888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s-CO" sz="2800" b="1" dirty="0">
                <a:ln w="6350">
                  <a:noFill/>
                </a:ln>
                <a:solidFill>
                  <a:schemeClr val="bg1"/>
                </a:solidFill>
                <a:latin typeface="+mj-lt"/>
                <a:cs typeface="Calibri" pitchFamily="34" charset="0"/>
              </a:rPr>
              <a:t>INSUMOS DEL PROCESO DE CONSOLIDACIÓN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81964" y="1177458"/>
            <a:ext cx="715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latin typeface="+mj-lt"/>
                <a:cs typeface="Calibri" panose="020F0502020204030204" pitchFamily="34" charset="0"/>
              </a:rPr>
              <a:t>Información Entidades Contables Públicas:</a:t>
            </a:r>
          </a:p>
        </p:txBody>
      </p:sp>
      <p:sp>
        <p:nvSpPr>
          <p:cNvPr id="16" name="15 CuadroTexto">
            <a:hlinkClick r:id="rId5" action="ppaction://hlinksldjump"/>
          </p:cNvPr>
          <p:cNvSpPr txBox="1"/>
          <p:nvPr/>
        </p:nvSpPr>
        <p:spPr>
          <a:xfrm>
            <a:off x="251893" y="2321034"/>
            <a:ext cx="3600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rgbClr val="002060"/>
                </a:solidFill>
                <a:latin typeface="+mj-lt"/>
                <a:cs typeface="Calibri" panose="020F0502020204030204" pitchFamily="34" charset="0"/>
              </a:rPr>
              <a:t>Formato 2005.003 </a:t>
            </a:r>
            <a:r>
              <a:rPr lang="es-CO" sz="2000" u="sng" dirty="0">
                <a:solidFill>
                  <a:schemeClr val="accent2">
                    <a:lumMod val="75000"/>
                  </a:schemeClr>
                </a:solidFill>
                <a:latin typeface="+mj-lt"/>
                <a:cs typeface="Calibri" panose="020F0502020204030204" pitchFamily="34" charset="0"/>
              </a:rPr>
              <a:t>Notas de carácter específico</a:t>
            </a:r>
          </a:p>
        </p:txBody>
      </p:sp>
      <p:sp>
        <p:nvSpPr>
          <p:cNvPr id="17" name="16 CuadroTexto"/>
          <p:cNvSpPr txBox="1"/>
          <p:nvPr/>
        </p:nvSpPr>
        <p:spPr>
          <a:xfrm>
            <a:off x="6876256" y="4617630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>
                <a:latin typeface="+mj-lt"/>
                <a:cs typeface="Calibri" panose="020F0502020204030204" pitchFamily="34" charset="0"/>
              </a:rPr>
              <a:t>Estados Financieros</a:t>
            </a:r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3" y="-22820"/>
            <a:ext cx="971947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8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apacitacionesCGN_2015_abril28GF (2)">
  <a:themeElements>
    <a:clrScheme name="plantilla_presentacion_MHC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1B369A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tilla_presentacion_MHC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presentacion_MHCP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presentacion_MHC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CapacitacionesCGN_2015_abril28GF (2)</Template>
  <TotalTime>604</TotalTime>
  <Words>4164</Words>
  <Application>Microsoft Office PowerPoint</Application>
  <PresentationFormat>Presentación en pantalla (16:10)</PresentationFormat>
  <Paragraphs>483</Paragraphs>
  <Slides>24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Monotype Corsiva</vt:lpstr>
      <vt:lpstr>Sylfaen</vt:lpstr>
      <vt:lpstr>Tahoma</vt:lpstr>
      <vt:lpstr>Times New Roman</vt:lpstr>
      <vt:lpstr>Wingdings</vt:lpstr>
      <vt:lpstr>CapacitacionesCGN_2015_abril28GF (2)</vt:lpstr>
      <vt:lpstr>Presentación de PowerPoint</vt:lpstr>
      <vt:lpstr>Presentación de PowerPoint</vt:lpstr>
      <vt:lpstr>Presentación de PowerPoint</vt:lpstr>
      <vt:lpstr>Presentación de PowerPoint</vt:lpstr>
      <vt:lpstr>1. MARCO LEGAL </vt:lpstr>
      <vt:lpstr>2. Ámbito de la regulación contable pública en Colombia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>Juan Carlos Tarazona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Rosalvina Robles Hernandez</dc:creator>
  <cp:keywords>Plantillas, Presentaciones, PowerPoint, Imágen Institucional</cp:keywords>
  <dc:description>Actualizada con Logo 15 años Calidad Agosto 2011</dc:description>
  <cp:lastModifiedBy>Carlos Estrada</cp:lastModifiedBy>
  <cp:revision>51</cp:revision>
  <dcterms:created xsi:type="dcterms:W3CDTF">2016-05-02T21:14:19Z</dcterms:created>
  <dcterms:modified xsi:type="dcterms:W3CDTF">2021-05-27T16:03:41Z</dcterms:modified>
</cp:coreProperties>
</file>