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406" r:id="rId3"/>
    <p:sldId id="402" r:id="rId4"/>
    <p:sldId id="403" r:id="rId5"/>
    <p:sldId id="366" r:id="rId6"/>
    <p:sldId id="375" r:id="rId7"/>
    <p:sldId id="376" r:id="rId8"/>
    <p:sldId id="404" r:id="rId9"/>
    <p:sldId id="378" r:id="rId10"/>
    <p:sldId id="380" r:id="rId11"/>
    <p:sldId id="379" r:id="rId12"/>
    <p:sldId id="383" r:id="rId13"/>
    <p:sldId id="382" r:id="rId14"/>
    <p:sldId id="384" r:id="rId15"/>
    <p:sldId id="386" r:id="rId16"/>
    <p:sldId id="385" r:id="rId17"/>
    <p:sldId id="400" r:id="rId18"/>
    <p:sldId id="388" r:id="rId19"/>
    <p:sldId id="373" r:id="rId20"/>
    <p:sldId id="389" r:id="rId21"/>
    <p:sldId id="391" r:id="rId22"/>
    <p:sldId id="399" r:id="rId23"/>
    <p:sldId id="405" r:id="rId24"/>
    <p:sldId id="370" r:id="rId25"/>
  </p:sldIdLst>
  <p:sldSz cx="9144000" cy="5715000" type="screen16x10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0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8E"/>
    <a:srgbClr val="008080"/>
    <a:srgbClr val="FF6600"/>
    <a:srgbClr val="74B230"/>
    <a:srgbClr val="CCFFCC"/>
    <a:srgbClr val="005843"/>
    <a:srgbClr val="30399C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3" autoAdjust="0"/>
    <p:restoredTop sz="86400" autoAdjust="0"/>
  </p:normalViewPr>
  <p:slideViewPr>
    <p:cSldViewPr snapToObjects="1" showGuides="1">
      <p:cViewPr varScale="1">
        <p:scale>
          <a:sx n="75" d="100"/>
          <a:sy n="75" d="100"/>
        </p:scale>
        <p:origin x="1026" y="60"/>
      </p:cViewPr>
      <p:guideLst>
        <p:guide orient="horz" pos="320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4575DB-0CCA-4D2E-9527-896B2BD03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33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5616690-2DF4-4030-ACFF-ECD9CE9C0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79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Esta plantilla se </a:t>
            </a:r>
            <a:r>
              <a:rPr altLang="es-ES" b="1"/>
              <a:t>debe usar </a:t>
            </a:r>
            <a:r>
              <a:rPr altLang="es-ES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Nota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319615-C0A3-4F73-B2DC-0A5764D57A50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038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4020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3867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279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167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6663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00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1485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223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942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81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16690-2DF4-4030-ACFF-ECD9CE9C01D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213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</a:p>
          <a:p>
            <a:pPr eaLnBrk="1" hangingPunct="1"/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EF0998-8F05-4387-A267-9A4470896183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483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como cuerpo de </a:t>
            </a:r>
            <a:r>
              <a:rPr altLang="es-ES" b="1"/>
              <a:t>texto al título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53F4F4-A8C0-47B4-973D-220CCD4759DA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977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618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234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47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725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569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20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04850"/>
            <a:ext cx="4641850" cy="4206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1597" y="1537354"/>
            <a:ext cx="4572000" cy="354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5" y="157428"/>
            <a:ext cx="4105151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696246"/>
            <a:ext cx="4553257" cy="541075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1" y="1297782"/>
            <a:ext cx="3965203" cy="1195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76488"/>
            <a:ext cx="9144000" cy="322103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endParaRPr lang="es-ES" dirty="0"/>
          </a:p>
        </p:txBody>
      </p:sp>
      <p:pic>
        <p:nvPicPr>
          <p:cNvPr id="3" name="Picture 2" descr="F:\CONTADURIA\CONTADURIA 2015\4. ABRIL\SERVICIO EN LINEA\servicios en linea 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417763"/>
            <a:ext cx="84248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1. Boletín de Deudores Morosos del Estado (BDME)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2.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3. Normatividad contable pública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4. Asistencia y apoyo técnico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5. Solicitud de asignación de código institucional para el envío de la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6. Constancias de remisión e inclusión de la información financiera, económica social y ambiental de las entidades en la base de datos de la Contaduría General de la Nación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7. Emisión de conceptos y soluciones de consultas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8. Solicitudes específicas de capacitación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19063" y="5526088"/>
            <a:ext cx="292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Cuentas Claras, Estado Transparente</a:t>
            </a: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380288" y="5521325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1512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11113"/>
            <a:ext cx="9151937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081338" y="3044825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 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Contaduria_CGN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  <a:cs typeface="+mn-cs"/>
              </a:rPr>
              <a:t>G  r  a  c  i  a  s</a:t>
            </a:r>
          </a:p>
        </p:txBody>
      </p:sp>
      <p:pic>
        <p:nvPicPr>
          <p:cNvPr id="10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683125"/>
            <a:ext cx="520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2974975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32188"/>
            <a:ext cx="493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5035550"/>
            <a:ext cx="557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  <a:cs typeface="+mn-cs"/>
              </a:rPr>
              <a:t>LO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</a:t>
            </a:r>
            <a:r>
              <a:rPr lang="es-CO" altLang="es-CO" sz="3200" b="1" i="1" dirty="0">
                <a:latin typeface="Calibri" pitchFamily="34" charset="0"/>
                <a:cs typeface="+mn-cs"/>
              </a:rPr>
              <a:t>PÚBLICO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”</a:t>
            </a: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3641725" y="3544888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  <a:cs typeface="+mn-cs"/>
              </a:rPr>
              <a:t>CGNOficial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pic>
        <p:nvPicPr>
          <p:cNvPr id="16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179888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/>
          <p:cNvSpPr>
            <a:spLocks noChangeArrowheads="1"/>
          </p:cNvSpPr>
          <p:nvPr/>
        </p:nvSpPr>
        <p:spPr bwMode="auto">
          <a:xfrm>
            <a:off x="5435600" y="5173663"/>
            <a:ext cx="241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727575" y="4657725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+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ContaduríaGeneraldelaNaciónCG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20" name="20 Rectángulo"/>
          <p:cNvSpPr>
            <a:spLocks noChangeArrowheads="1"/>
          </p:cNvSpPr>
          <p:nvPr/>
        </p:nvSpPr>
        <p:spPr bwMode="auto">
          <a:xfrm>
            <a:off x="3941763" y="4157663"/>
            <a:ext cx="325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0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80" y="7916"/>
            <a:ext cx="9132152" cy="38816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3" y="3318223"/>
            <a:ext cx="9132152" cy="24021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97717"/>
            <a:ext cx="2875779" cy="3721596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364085" y="4180940"/>
            <a:ext cx="3648075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0" r:id="rId10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9.jpeg"/><Relationship Id="rId7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22.xml"/><Relationship Id="rId10" Type="http://schemas.openxmlformats.org/officeDocument/2006/relationships/image" Target="../media/image35.png"/><Relationship Id="rId4" Type="http://schemas.openxmlformats.org/officeDocument/2006/relationships/image" Target="../media/image40.jpeg"/><Relationship Id="rId9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35496" y="1103754"/>
            <a:ext cx="9108503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Permite el reporte de la información contable correspondiente a los saldos tanto inicial como final, a la fecha de corte respectiva y los movimientos débito y crédito por el período definido. El saldo final se presenta de manera discriminada en porción corriente y no corriente: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0" y="2260613"/>
            <a:ext cx="8388424" cy="34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246749"/>
            <a:ext cx="7675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CGN2005.001  Saldos  y  Movimientos:</a:t>
            </a:r>
            <a:endParaRPr lang="es-CO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0" y="103000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Permite el reporte</a:t>
            </a:r>
            <a:r>
              <a:rPr kumimoji="0" lang="es-E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los saldos de las O.R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 las transacciones económicas, financieras y sociales,</a:t>
            </a:r>
            <a:r>
              <a:rPr kumimoji="0" lang="es-E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se dieron entre las entidades que conforman el sector público y que deben ser objeto de eliminación para obtener los Estados Contables Consolidados.</a:t>
            </a:r>
            <a:endParaRPr kumimoji="0" lang="es-C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492" y="2425452"/>
            <a:ext cx="8281003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22420" y="248285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431874" y="141230"/>
            <a:ext cx="8532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CGN2005_002 Operaciones Recíprocas:</a:t>
            </a:r>
            <a:endParaRPr lang="es-CO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5" y="1273324"/>
            <a:ext cx="8280919" cy="44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83768" y="246048"/>
            <a:ext cx="446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2800" b="1" dirty="0">
                <a:ln w="635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OPERACIONES RECÍPROCAS</a:t>
            </a:r>
            <a:endParaRPr lang="es-CO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7504" y="926870"/>
            <a:ext cx="8928992" cy="1690603"/>
          </a:xfrm>
          <a:prstGeom prst="rect">
            <a:avLst/>
          </a:prstGeom>
        </p:spPr>
        <p:txBody>
          <a:bodyPr/>
          <a:lstStyle>
            <a:lvl1pPr marL="484188" indent="-484188" algn="r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indent="0" algn="l"/>
            <a:endParaRPr lang="es-CO" sz="1800" b="1" dirty="0">
              <a:solidFill>
                <a:srgbClr val="000000"/>
              </a:solidFill>
            </a:endParaRPr>
          </a:p>
          <a:p>
            <a:pPr marL="0" lvl="1" indent="0" algn="just"/>
            <a:r>
              <a:rPr lang="es-CO" sz="2000" b="1" dirty="0">
                <a:solidFill>
                  <a:srgbClr val="000000"/>
                </a:solidFill>
              </a:rPr>
              <a:t>Discrimina los porcentajes de la propiedad accionaria o de cuotas partes según el tipo de empresa pública.</a:t>
            </a:r>
            <a:r>
              <a:rPr lang="es-CO" sz="2000" b="1" dirty="0" bmk="">
                <a:ln>
                  <a:noFill/>
                </a:ln>
                <a:solidFill>
                  <a:schemeClr val="tx1"/>
                </a:solidFill>
                <a:ea typeface="Times New Roman" pitchFamily="18" charset="0"/>
              </a:rPr>
              <a:t> ”. La TCP,  se utiliza para la eliminación de la operación recíproca inversión/patrimonio y para el “Cálculo de interés minoritario público” y el  “cálculo de interés minoritario privado”.</a:t>
            </a:r>
          </a:p>
          <a:p>
            <a:pPr marL="0" lvl="1" indent="0" algn="just"/>
            <a:r>
              <a:rPr lang="es-CO" sz="1800" b="1" dirty="0" bmk="">
                <a:ln>
                  <a:noFill/>
                </a:ln>
                <a:solidFill>
                  <a:schemeClr val="tx1"/>
                </a:solidFill>
                <a:ea typeface="Times New Roman" pitchFamily="18" charset="0"/>
              </a:rPr>
              <a:t> </a:t>
            </a:r>
            <a:br>
              <a:rPr lang="es-CO" sz="1800" b="1" dirty="0">
                <a:solidFill>
                  <a:srgbClr val="000000"/>
                </a:solidFill>
              </a:rPr>
            </a:br>
            <a:br>
              <a:rPr lang="es-CO" sz="1800" b="1" dirty="0">
                <a:solidFill>
                  <a:srgbClr val="000000"/>
                </a:solidFill>
              </a:rPr>
            </a:br>
            <a:r>
              <a:rPr lang="es-CO" sz="1800" dirty="0">
                <a:solidFill>
                  <a:srgbClr val="000000"/>
                </a:solidFill>
              </a:rPr>
              <a:t> </a:t>
            </a:r>
            <a:br>
              <a:rPr lang="es-CO" sz="1800" dirty="0"/>
            </a:br>
            <a:r>
              <a:rPr lang="es-CO" dirty="0"/>
              <a:t> </a:t>
            </a:r>
            <a:br>
              <a:rPr lang="es-CO" dirty="0"/>
            </a:br>
            <a:r>
              <a:rPr lang="es-CO" dirty="0"/>
              <a:t> </a:t>
            </a:r>
            <a:br>
              <a:rPr lang="es-CO" dirty="0"/>
            </a:br>
            <a:r>
              <a:rPr lang="es-CO" dirty="0"/>
              <a:t> </a:t>
            </a:r>
            <a:br>
              <a:rPr lang="es-CO" dirty="0"/>
            </a:b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899592" y="141230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es-CO" sz="2800" b="1" dirty="0">
                <a:solidFill>
                  <a:schemeClr val="bg1"/>
                </a:solidFill>
              </a:rPr>
              <a:t>Composición Patrimonial:</a:t>
            </a:r>
            <a:endParaRPr lang="es-CO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569468"/>
            <a:ext cx="8928992" cy="252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uadroTexto 4"/>
          <p:cNvSpPr txBox="1"/>
          <p:nvPr/>
        </p:nvSpPr>
        <p:spPr>
          <a:xfrm>
            <a:off x="755576" y="526570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+mn-lt"/>
              </a:rPr>
              <a:t>Activo: Entidad contable pública</a:t>
            </a:r>
          </a:p>
          <a:p>
            <a:r>
              <a:rPr lang="es-CO" sz="1000" dirty="0">
                <a:latin typeface="+mn-lt"/>
              </a:rPr>
              <a:t>Referencia: Entidad privada</a:t>
            </a:r>
            <a:endParaRPr lang="es-ES" sz="1000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5496" y="1051678"/>
            <a:ext cx="9036496" cy="1229758"/>
          </a:xfrm>
          <a:prstGeom prst="rect">
            <a:avLst/>
          </a:prstGeom>
        </p:spPr>
        <p:txBody>
          <a:bodyPr/>
          <a:lstStyle>
            <a:lvl1pPr marL="484188" indent="-484188" algn="r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indent="0" algn="just"/>
            <a:r>
              <a:rPr lang="es-CO" sz="2000" b="1" dirty="0">
                <a:solidFill>
                  <a:srgbClr val="000000"/>
                </a:solidFill>
              </a:rPr>
              <a:t>Permite el reporte de las notas aclaratorias o con fines de revelación sobre los conceptos que se relacionan en el formulario CGN2005_001 o “Saldos y Movimientos”. Cada nota puede dividirse hasta en 20 opciones de detalles con capacidad de 2000 caracteres.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7" y="2575848"/>
            <a:ext cx="8280920" cy="30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27584" y="201236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defRPr/>
            </a:pPr>
            <a:r>
              <a:rPr lang="es-CO" sz="2800" b="1" dirty="0">
                <a:solidFill>
                  <a:schemeClr val="bg1"/>
                </a:solidFill>
              </a:rPr>
              <a:t>Notas de carácter específico</a:t>
            </a:r>
            <a:r>
              <a:rPr lang="es-CO" sz="2800" dirty="0">
                <a:solidFill>
                  <a:schemeClr val="bg1"/>
                </a:solidFill>
              </a:rPr>
              <a:t>:</a:t>
            </a:r>
            <a:endParaRPr lang="es-CO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-36512" y="184357"/>
            <a:ext cx="8999984" cy="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CO" sz="2800" kern="0" dirty="0">
                <a:solidFill>
                  <a:schemeClr val="bg1"/>
                </a:solidFill>
                <a:ea typeface="+mn-ea"/>
              </a:rPr>
              <a:t>CATÁLOGO GENERAL DE CUENTAS  - CGC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1088073"/>
            <a:ext cx="9001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0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Está conformado por cinco niveles de clasificación con seis dígitos que conforman el Código Contable: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CLASE		Primer dígito		</a:t>
            </a: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1.	ACTIVO</a:t>
            </a:r>
            <a:endParaRPr kumimoji="0" lang="es-CO" sz="2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GRUPO		Segundo dígito		</a:t>
            </a: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4.	DEUDORES</a:t>
            </a:r>
            <a:endParaRPr kumimoji="0" lang="es-CO" sz="22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CUENTA	Tercer y cuarto dígito	</a:t>
            </a: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01.	INGRESOS  NO TRIBUTARIOS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SUBCUENTA	Quinto y sexto dígito	</a:t>
            </a:r>
            <a:r>
              <a:rPr kumimoji="0" lang="es-CO" sz="22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01.	TASAS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TOTAL 7.000 APROXIMADAMENTE</a:t>
            </a:r>
            <a:endParaRPr kumimoji="0" lang="es-C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786" y="1657615"/>
            <a:ext cx="1714512" cy="1021290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Agregación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saldos</a:t>
            </a:r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2481266" y="213783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2357422" y="3937000"/>
            <a:ext cx="7533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7377115" y="2618053"/>
            <a:ext cx="0" cy="239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H="1">
            <a:off x="1357290" y="2857500"/>
            <a:ext cx="6019825" cy="3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357290" y="2911745"/>
            <a:ext cx="0" cy="600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4857753" y="1477699"/>
            <a:ext cx="792162" cy="359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929191" y="1477699"/>
            <a:ext cx="720725" cy="4462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O.R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AutoShape 33"/>
          <p:cNvCxnSpPr>
            <a:cxnSpLocks noChangeShapeType="1"/>
            <a:stCxn id="9" idx="3"/>
          </p:cNvCxnSpPr>
          <p:nvPr/>
        </p:nvCxnSpPr>
        <p:spPr bwMode="auto">
          <a:xfrm>
            <a:off x="5649916" y="1700837"/>
            <a:ext cx="863599" cy="43699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" name="AutoShape 34"/>
          <p:cNvCxnSpPr>
            <a:cxnSpLocks noChangeShapeType="1"/>
          </p:cNvCxnSpPr>
          <p:nvPr/>
        </p:nvCxnSpPr>
        <p:spPr bwMode="auto">
          <a:xfrm flipV="1">
            <a:off x="5649915" y="2137833"/>
            <a:ext cx="863600" cy="41936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" name="AutoShape 36"/>
          <p:cNvCxnSpPr>
            <a:cxnSpLocks noChangeShapeType="1"/>
            <a:endCxn id="8" idx="1"/>
          </p:cNvCxnSpPr>
          <p:nvPr/>
        </p:nvCxnSpPr>
        <p:spPr bwMode="auto">
          <a:xfrm rot="5400000" flipH="1" flipV="1">
            <a:off x="4513797" y="1858697"/>
            <a:ext cx="545037" cy="142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" name="AutoShape 38"/>
          <p:cNvCxnSpPr>
            <a:cxnSpLocks noChangeShapeType="1"/>
          </p:cNvCxnSpPr>
          <p:nvPr/>
        </p:nvCxnSpPr>
        <p:spPr bwMode="auto">
          <a:xfrm>
            <a:off x="5715009" y="3968750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785787" y="1117865"/>
            <a:ext cx="433387" cy="3385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F1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938312" y="1117865"/>
            <a:ext cx="433387" cy="3385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F2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1000100" y="1416844"/>
            <a:ext cx="0" cy="120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2143108" y="1416844"/>
            <a:ext cx="0" cy="120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1001687" y="1537229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1577948" y="1537230"/>
            <a:ext cx="0" cy="120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488" y="1666867"/>
            <a:ext cx="1714512" cy="1021290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Eliminación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Operaciones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recíprocas</a:t>
            </a:r>
          </a:p>
        </p:txBody>
      </p:sp>
      <p:cxnSp>
        <p:nvCxnSpPr>
          <p:cNvPr id="21" name="AutoShape 36"/>
          <p:cNvCxnSpPr>
            <a:cxnSpLocks noChangeShapeType="1"/>
          </p:cNvCxnSpPr>
          <p:nvPr/>
        </p:nvCxnSpPr>
        <p:spPr bwMode="auto">
          <a:xfrm flipV="1">
            <a:off x="4568829" y="1657615"/>
            <a:ext cx="288925" cy="48021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2" name="AutoShape 37"/>
          <p:cNvCxnSpPr>
            <a:cxnSpLocks noChangeShapeType="1"/>
          </p:cNvCxnSpPr>
          <p:nvPr/>
        </p:nvCxnSpPr>
        <p:spPr bwMode="auto">
          <a:xfrm>
            <a:off x="4568829" y="2137833"/>
            <a:ext cx="288925" cy="3929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72264" y="1666867"/>
            <a:ext cx="1714512" cy="1021290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Cálculo del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Interés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Minoritario</a:t>
            </a:r>
          </a:p>
        </p:txBody>
      </p:sp>
      <p:sp>
        <p:nvSpPr>
          <p:cNvPr id="24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8360" y="3512347"/>
            <a:ext cx="1994564" cy="1110595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del resultado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consolidado</a:t>
            </a:r>
          </a:p>
        </p:txBody>
      </p:sp>
      <p:sp>
        <p:nvSpPr>
          <p:cNvPr id="25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03848" y="3361556"/>
            <a:ext cx="2439152" cy="1378279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Reconocimiento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la participación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los terceros en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u="sng" dirty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26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00826" y="3452816"/>
            <a:ext cx="2031614" cy="1170127"/>
          </a:xfrm>
          <a:prstGeom prst="rect">
            <a:avLst/>
          </a:prstGeom>
          <a:gradFill flip="none" rotWithShape="1">
            <a:gsLst>
              <a:gs pos="11000">
                <a:srgbClr val="FF9900"/>
              </a:gs>
              <a:gs pos="5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Consolidado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857752" y="2319072"/>
            <a:ext cx="792162" cy="359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929190" y="2319072"/>
            <a:ext cx="720725" cy="4462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SxC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259632" y="206979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3200" b="1" dirty="0">
                <a:solidFill>
                  <a:schemeClr val="bg1"/>
                </a:solidFill>
              </a:rPr>
              <a:t>        </a:t>
            </a:r>
            <a:r>
              <a:rPr lang="es-ES" sz="2800" b="1" dirty="0">
                <a:ln w="635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PROCESO DE CONSOLIDACIÓN</a:t>
            </a:r>
            <a:endParaRPr lang="es-ES_tradnl" sz="2800" b="1" dirty="0">
              <a:ln w="6350">
                <a:noFill/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 txBox="1">
            <a:spLocks/>
          </p:cNvSpPr>
          <p:nvPr/>
        </p:nvSpPr>
        <p:spPr bwMode="auto">
          <a:xfrm>
            <a:off x="908648" y="135606"/>
            <a:ext cx="7911824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REGLAS  DEL  PROCESO  DE  CONSOLIDACIÓN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504" y="1489349"/>
            <a:ext cx="88569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E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sistema dispone de diecinueve (19) tipos de reglas que, ejecutados de manera secuencial y lógica, permiten el desarrollo del proceso de consolidación. </a:t>
            </a:r>
            <a:endParaRPr lang="es-ES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92080" y="4801716"/>
            <a:ext cx="3851920" cy="9132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42514"/>
              </p:ext>
            </p:extLst>
          </p:nvPr>
        </p:nvGraphicFramePr>
        <p:xfrm>
          <a:off x="-1" y="-1"/>
          <a:ext cx="9144001" cy="5658243"/>
        </p:xfrm>
        <a:graphic>
          <a:graphicData uri="http://schemas.openxmlformats.org/drawingml/2006/table">
            <a:tbl>
              <a:tblPr/>
              <a:tblGrid>
                <a:gridCol w="6447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Tipo de regla</a:t>
                      </a:r>
                      <a:endParaRPr lang="es-CO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       Orden</a:t>
                      </a:r>
                      <a:endParaRPr lang="es-CO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Reversión del cierre de la entidad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Estimación de operaciones recíprocas de patrimonio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Inversión totalmente provisionada validación Paso 1.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Inversión totalmente provisionada validación Paso 2.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Conciliación con ambas puntas obligatorias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Regla general de conciliación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Operaciones recíprocas sin liquidez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Operaciones de traslado de saldos a saldos por conciliar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del Interés minoritario público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del Interés minoritario privado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Reclasificación entre cuentas de saldos por conciliar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del cierre de saldos por conciliar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es-CO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Registro del cierre de saldos por conciliar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del cierre por valores consolidación cuentas de actividad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38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Regla del resultado por el cálculo del cierre consolidado en patrimonio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y registro participación sector privado en resultado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Registro de la distribución de la participación sector privado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86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Cálculo y registro participación sector público en resultado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612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Regla de la distribución de la participación del sector público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latin typeface="Tahoma"/>
                          <a:ea typeface="Times New Roman"/>
                          <a:cs typeface="Times New Roman"/>
                        </a:rPr>
                        <a:t>19</a:t>
                      </a:r>
                      <a:endParaRPr lang="es-CO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04" marR="44504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 txBox="1">
            <a:spLocks/>
          </p:cNvSpPr>
          <p:nvPr/>
        </p:nvSpPr>
        <p:spPr bwMode="auto">
          <a:xfrm>
            <a:off x="1296144" y="135606"/>
            <a:ext cx="7380312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s-ES" altLang="es-CO" sz="2800" kern="0" dirty="0">
                <a:solidFill>
                  <a:schemeClr val="bg1"/>
                </a:solidFill>
                <a:ea typeface="+mn-ea"/>
              </a:rPr>
              <a:t>ELIMINACIÓN  DE  OPERACIONES  RECÍPROCAS</a:t>
            </a:r>
            <a:endParaRPr lang="es-CO" altLang="es-CO" sz="2800" kern="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504" y="625252"/>
            <a:ext cx="9036496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s-E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las reglas de eliminación definidas por la Contaduría General de la Nación, se descuentan los saldos correspondientes a operaciones recíprocas.</a:t>
            </a:r>
          </a:p>
          <a:p>
            <a:pPr marL="342900" indent="-342900" algn="just">
              <a:spcBef>
                <a:spcPct val="20000"/>
              </a:spcBef>
            </a:pPr>
            <a:endParaRPr lang="es-ES" dirty="0"/>
          </a:p>
          <a:p>
            <a:pPr marL="342900" indent="-342900">
              <a:spcBef>
                <a:spcPct val="20000"/>
              </a:spcBef>
            </a:pPr>
            <a:endParaRPr lang="es-ES" sz="10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es-ES" dirty="0"/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09429"/>
            <a:ext cx="4968552" cy="2808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17 Rectángulo"/>
          <p:cNvSpPr>
            <a:spLocks noChangeArrowheads="1"/>
          </p:cNvSpPr>
          <p:nvPr/>
        </p:nvSpPr>
        <p:spPr bwMode="auto">
          <a:xfrm>
            <a:off x="-252536" y="2569468"/>
            <a:ext cx="38884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Las reglas de eliminación son actualizadas y publicadas trimestralmente en la página de la contaduría General de la Nación - CGN: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s-ES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    </a:t>
            </a:r>
            <a:r>
              <a:rPr lang="es-ES" sz="2000" b="1" u="sng" dirty="0">
                <a:solidFill>
                  <a:srgbClr val="FF0000"/>
                </a:solidFill>
                <a:latin typeface="+mn-lt"/>
                <a:cs typeface="Calibri" pitchFamily="34" charset="0"/>
              </a:rPr>
              <a:t>www.contaduria.gov.co</a:t>
            </a:r>
            <a:r>
              <a:rPr lang="es-ES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en el link: Productos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7" y="0"/>
            <a:ext cx="4254995" cy="3902800"/>
          </a:xfrm>
          <a:prstGeom prst="rect">
            <a:avLst/>
          </a:prstGeom>
        </p:spPr>
      </p:pic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0429" y="70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65067" tIns="-7141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 descr="http://www.hacienda.gov.py/focal/images/slide1.jpg?14693951850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513265"/>
            <a:ext cx="9180512" cy="22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hacienda.gov.py/focal/images/Logo-III-Focal-VIIFotega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09428"/>
            <a:ext cx="27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ttp://www.hacienda.gov.py/focal/images/page1_ico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" y="-3922025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hacienda.gov.py/focal/images/page1_icon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7" y="-2779025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057300"/>
            <a:ext cx="29523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 txBox="1">
            <a:spLocks/>
          </p:cNvSpPr>
          <p:nvPr/>
        </p:nvSpPr>
        <p:spPr bwMode="auto">
          <a:xfrm>
            <a:off x="2016398" y="157427"/>
            <a:ext cx="5795962" cy="7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CO" altLang="es-CO" sz="2800" kern="0" dirty="0">
                <a:solidFill>
                  <a:schemeClr val="bg1"/>
                </a:solidFill>
                <a:ea typeface="+mn-ea"/>
              </a:rPr>
              <a:t>R E G L A S   D E   </a:t>
            </a:r>
            <a:r>
              <a:rPr lang="es-CO" altLang="es-CO" sz="2800" kern="0" dirty="0" err="1">
                <a:solidFill>
                  <a:schemeClr val="bg1"/>
                </a:solidFill>
                <a:ea typeface="+mn-ea"/>
              </a:rPr>
              <a:t>E</a:t>
            </a:r>
            <a:r>
              <a:rPr lang="es-CO" altLang="es-CO" sz="2800" kern="0" dirty="0">
                <a:solidFill>
                  <a:schemeClr val="bg1"/>
                </a:solidFill>
                <a:ea typeface="+mn-ea"/>
              </a:rPr>
              <a:t> L I M I N A C I </a:t>
            </a:r>
            <a:r>
              <a:rPr lang="es-CO" altLang="es-CO" sz="2800" kern="0" dirty="0" err="1">
                <a:solidFill>
                  <a:schemeClr val="bg1"/>
                </a:solidFill>
                <a:ea typeface="+mn-ea"/>
              </a:rPr>
              <a:t>Ó</a:t>
            </a:r>
            <a:r>
              <a:rPr lang="es-CO" altLang="es-CO" sz="2800" kern="0" dirty="0">
                <a:solidFill>
                  <a:schemeClr val="bg1"/>
                </a:solidFill>
                <a:ea typeface="+mn-ea"/>
              </a:rPr>
              <a:t> 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057300"/>
            <a:ext cx="9108503" cy="4585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 bwMode="auto">
          <a:xfrm>
            <a:off x="1835696" y="157428"/>
            <a:ext cx="5184775" cy="7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sz="2800" kern="0" dirty="0">
                <a:solidFill>
                  <a:schemeClr val="bg1"/>
                </a:solidFill>
                <a:ea typeface="+mn-ea"/>
              </a:rPr>
              <a:t>SALDO  POR  CONCILIAR 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07504" y="1057300"/>
            <a:ext cx="8928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Corresponden a las diferencias de reporte entre entidades contables públicas que han participado en una transacción mutua.</a:t>
            </a:r>
            <a:endParaRPr lang="es-ES_tradnl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 presenta cuando el proceso enfrenta la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transacción recíproca 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 las entidades partícipes y las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subcuentas respectivas</a:t>
            </a: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y el valor a eliminar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coincide al 100%.</a:t>
            </a:r>
            <a:r>
              <a:rPr lang="es-E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endParaRPr lang="es-ES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s-E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La diferencia o valor pendiente de eliminación se reconoce en el proceso como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por conciliar.</a:t>
            </a:r>
          </a:p>
          <a:p>
            <a:pPr marL="342900" indent="-342900" algn="just">
              <a:spcBef>
                <a:spcPct val="20000"/>
              </a:spcBef>
            </a:pPr>
            <a:endParaRPr lang="es-E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s-E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s-ES" sz="1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</a:pPr>
            <a:r>
              <a:rPr lang="es-ES" dirty="0"/>
              <a:t>	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-411163" y="-190500"/>
            <a:ext cx="9807576" cy="5905500"/>
            <a:chOff x="-259" y="-144"/>
            <a:chExt cx="6178" cy="44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-144"/>
              <a:ext cx="6099" cy="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2648"/>
              <a:ext cx="6099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" y="3931"/>
              <a:ext cx="610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2865"/>
              <a:ext cx="60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81"/>
              <a:ext cx="609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" y="3736"/>
              <a:ext cx="61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2477"/>
              <a:ext cx="60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3553"/>
              <a:ext cx="60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2991"/>
              <a:ext cx="609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2684"/>
              <a:ext cx="60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176"/>
              <a:ext cx="60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45" r="-195"/>
            <a:stretch>
              <a:fillRect/>
            </a:stretch>
          </p:blipFill>
          <p:spPr bwMode="auto">
            <a:xfrm>
              <a:off x="-259" y="2099"/>
              <a:ext cx="616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46"/>
            <a:stretch>
              <a:fillRect/>
            </a:stretch>
          </p:blipFill>
          <p:spPr bwMode="auto">
            <a:xfrm>
              <a:off x="-189" y="1921"/>
              <a:ext cx="610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" y="2294"/>
              <a:ext cx="60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" y="4092"/>
              <a:ext cx="609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57199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97970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3053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3517636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3757084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4237303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4478074"/>
            <a:ext cx="539751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7521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5197740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9324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4008438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4958292"/>
            <a:ext cx="539750" cy="2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39750" y="2557199"/>
            <a:ext cx="4752975" cy="420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39750" y="3037417"/>
            <a:ext cx="4752975" cy="11403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539750" y="4237303"/>
            <a:ext cx="4752975" cy="11403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4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14192" y="2425452"/>
            <a:ext cx="2093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ENTRADA DE INFORMACIÓN</a:t>
            </a:r>
            <a:endParaRPr lang="es-ES" sz="1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Text 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20988" y="3217334"/>
            <a:ext cx="1943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ANÁLISIS CONSISTENCIA</a:t>
            </a:r>
          </a:p>
          <a:p>
            <a:pPr algn="ctr">
              <a:defRPr/>
            </a:pPr>
            <a:r>
              <a:rPr lang="es-MX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CONSOLIDADO</a:t>
            </a:r>
            <a:endParaRPr lang="es-ES" sz="1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Text Box 4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19524" y="4310434"/>
            <a:ext cx="2160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ELABORAR INFORMES CONSOLIDADOS</a:t>
            </a:r>
            <a:endParaRPr lang="es-ES" sz="1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1259632" y="913284"/>
            <a:ext cx="563154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REPORTES SISTEMA  CHIP - CONSOLIDACIÓN</a:t>
            </a:r>
            <a:endParaRPr lang="es-E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5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1477"/>
            <a:ext cx="9144000" cy="30735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2816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300" b="1" dirty="0">
                <a:solidFill>
                  <a:schemeClr val="bg1"/>
                </a:solidFill>
                <a:latin typeface="+mn-lt"/>
              </a:rPr>
              <a:t>Estados Contables Consolidados</a:t>
            </a:r>
          </a:p>
          <a:p>
            <a:pPr algn="ctr"/>
            <a:endParaRPr lang="es-CO" sz="3300" b="1" dirty="0">
              <a:latin typeface="+mn-lt"/>
            </a:endParaRPr>
          </a:p>
          <a:p>
            <a:pPr algn="ctr"/>
            <a:r>
              <a:rPr lang="es-CO" sz="2400" b="1" dirty="0">
                <a:latin typeface="+mn-lt"/>
              </a:rPr>
              <a:t>NIVEL NACIONAL</a:t>
            </a:r>
          </a:p>
          <a:p>
            <a:pPr algn="ctr"/>
            <a:r>
              <a:rPr lang="es-CO" sz="2400" b="1" dirty="0">
                <a:latin typeface="+mn-lt"/>
              </a:rPr>
              <a:t>NIVEL TERRITORIAL</a:t>
            </a:r>
          </a:p>
          <a:p>
            <a:pPr algn="ctr"/>
            <a:r>
              <a:rPr lang="es-CO" sz="2400" b="1" dirty="0">
                <a:latin typeface="+mn-lt"/>
              </a:rPr>
              <a:t>SECTOR PÚBLICO</a:t>
            </a:r>
          </a:p>
          <a:p>
            <a:pPr algn="ctr"/>
            <a:r>
              <a:rPr lang="es-CO" sz="2400" b="1" dirty="0">
                <a:latin typeface="+mn-lt"/>
              </a:rPr>
              <a:t>A 31 de diciembre 2015</a:t>
            </a:r>
          </a:p>
        </p:txBody>
      </p:sp>
      <p:pic>
        <p:nvPicPr>
          <p:cNvPr id="6" name="17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86" y="1057300"/>
            <a:ext cx="149654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461"/>
            <a:ext cx="2771801" cy="17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38" y="41045"/>
            <a:ext cx="5242098" cy="1651620"/>
          </a:xfrm>
          <a:prstGeom prst="rect">
            <a:avLst/>
          </a:prstGeom>
        </p:spPr>
      </p:pic>
      <p:pic>
        <p:nvPicPr>
          <p:cNvPr id="6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093" y="841276"/>
            <a:ext cx="2979043" cy="45747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 bwMode="auto">
          <a:xfrm>
            <a:off x="5940152" y="1692664"/>
            <a:ext cx="3203848" cy="3325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s-CO" sz="2100" b="1" dirty="0"/>
              <a:t>República  unitaria de América situada en la región noroccidental de América del Sur. Es un estado social y democrático cuya forma de gobierno es presidencialista. Organizada políticamente en 32 departamentos y un distrito capital Bogotá D.C.</a:t>
            </a:r>
            <a:endParaRPr kumimoji="0" lang="es-CO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542207"/>
            <a:ext cx="2880320" cy="295232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36512" y="4369668"/>
            <a:ext cx="48965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/>
              <a:t>CUIDADO DE LAS CUENTAS…  </a:t>
            </a:r>
            <a:br>
              <a:rPr lang="es-CO" b="1" i="1" dirty="0"/>
            </a:br>
            <a:r>
              <a:rPr lang="es-CO" b="1" i="1" dirty="0"/>
              <a:t>CUSTODIA DE LA HONRADEZ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87624" y="5121686"/>
            <a:ext cx="3558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i="1" dirty="0">
                <a:latin typeface="Monotype Corsiva" panose="03010101010201010101" pitchFamily="66" charset="0"/>
              </a:rPr>
              <a:t>Cura </a:t>
            </a:r>
            <a:r>
              <a:rPr lang="es-CO" sz="2000" b="1" i="1" dirty="0" err="1">
                <a:latin typeface="Monotype Corsiva" panose="03010101010201010101" pitchFamily="66" charset="0"/>
              </a:rPr>
              <a:t>rationun</a:t>
            </a:r>
            <a:r>
              <a:rPr lang="es-CO" sz="2000" b="1" i="1" dirty="0">
                <a:latin typeface="Monotype Corsiva" panose="03010101010201010101" pitchFamily="66" charset="0"/>
              </a:rPr>
              <a:t> … Custodia </a:t>
            </a:r>
            <a:r>
              <a:rPr lang="es-CO" sz="2000" b="1" i="1" dirty="0" err="1">
                <a:latin typeface="Monotype Corsiva" panose="03010101010201010101" pitchFamily="66" charset="0"/>
              </a:rPr>
              <a:t>probitatis</a:t>
            </a:r>
            <a:endParaRPr lang="es-CO" sz="2000" b="1" i="1" dirty="0">
              <a:latin typeface="Monotype Corsiva" panose="03010101010201010101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1" y="39083"/>
            <a:ext cx="1080119" cy="10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356726"/>
            <a:ext cx="2088232" cy="1220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01" y="991708"/>
            <a:ext cx="1928218" cy="1433744"/>
          </a:xfrm>
          <a:prstGeom prst="rect">
            <a:avLst/>
          </a:prstGeom>
        </p:spPr>
      </p:pic>
      <p:sp>
        <p:nvSpPr>
          <p:cNvPr id="8" name="Rectángulo 6"/>
          <p:cNvSpPr/>
          <p:nvPr/>
        </p:nvSpPr>
        <p:spPr>
          <a:xfrm>
            <a:off x="1835696" y="1504332"/>
            <a:ext cx="5403205" cy="8491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UN GRAN QUEHACER PARA PAISES </a:t>
            </a:r>
          </a:p>
          <a:p>
            <a:pPr algn="ctr"/>
            <a:r>
              <a:rPr lang="es-CO" sz="2800" b="1">
                <a:solidFill>
                  <a:schemeClr val="tx1"/>
                </a:solidFill>
              </a:rPr>
              <a:t> </a:t>
            </a:r>
            <a:r>
              <a:rPr lang="es-CO" sz="2800" b="1" dirty="0">
                <a:solidFill>
                  <a:schemeClr val="tx1"/>
                </a:solidFill>
              </a:rPr>
              <a:t>DE MUCHA PROSPERIDAD </a:t>
            </a:r>
          </a:p>
        </p:txBody>
      </p:sp>
      <p:sp>
        <p:nvSpPr>
          <p:cNvPr id="9" name="Rectángulo 7"/>
          <p:cNvSpPr/>
          <p:nvPr/>
        </p:nvSpPr>
        <p:spPr>
          <a:xfrm>
            <a:off x="611560" y="-7835"/>
            <a:ext cx="8504472" cy="936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66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CONTABILIDAD PÚBLICA GENERADORA DE VALOR </a:t>
            </a:r>
            <a:r>
              <a:rPr lang="es-CO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PAISES </a:t>
            </a:r>
            <a:r>
              <a:rPr 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BUENAS PRÁCTICAS DE GOBIERNO</a:t>
            </a:r>
          </a:p>
        </p:txBody>
      </p:sp>
      <p:sp>
        <p:nvSpPr>
          <p:cNvPr id="10" name="Flecha abajo 9"/>
          <p:cNvSpPr/>
          <p:nvPr/>
        </p:nvSpPr>
        <p:spPr bwMode="auto">
          <a:xfrm>
            <a:off x="4427984" y="1072284"/>
            <a:ext cx="484632" cy="371741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2051720" y="2645683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</a:pPr>
            <a:r>
              <a:rPr lang="en-GB" altLang="es-CO" sz="3200" b="1" dirty="0"/>
              <a:t>Contabilidad para el </a:t>
            </a:r>
            <a:r>
              <a:rPr lang="en-GB" altLang="es-CO" sz="3200" b="1" u="sng" dirty="0"/>
              <a:t>BUEN GOBIERNO</a:t>
            </a:r>
            <a:r>
              <a:rPr lang="en-GB" altLang="es-CO" sz="3200" b="1" dirty="0"/>
              <a:t> de las </a:t>
            </a:r>
            <a:r>
              <a:rPr lang="en-GB" altLang="es-CO" sz="3200" b="1" dirty="0" err="1"/>
              <a:t>organizaciones</a:t>
            </a:r>
            <a:r>
              <a:rPr lang="en-GB" altLang="es-CO" sz="3200" b="1" dirty="0"/>
              <a:t>. </a:t>
            </a:r>
            <a:r>
              <a:rPr lang="en-GB" altLang="es-CO" sz="3200" b="1" dirty="0" err="1"/>
              <a:t>Adecuación</a:t>
            </a:r>
            <a:r>
              <a:rPr lang="en-GB" altLang="es-CO" sz="3200" b="1" dirty="0"/>
              <a:t> de la Contabilidad Pública a un nuevo </a:t>
            </a:r>
            <a:r>
              <a:rPr lang="en-GB" altLang="es-CO" sz="3200" b="1" dirty="0" err="1"/>
              <a:t>concepto</a:t>
            </a:r>
            <a:r>
              <a:rPr lang="en-GB" altLang="es-CO" sz="3200" b="1" dirty="0"/>
              <a:t> de </a:t>
            </a:r>
            <a:r>
              <a:rPr lang="en-GB" altLang="es-CO" sz="3200" b="1" u="sng" dirty="0"/>
              <a:t>RENDICIÓN DE CUENTAS </a:t>
            </a:r>
            <a:r>
              <a:rPr lang="en-GB" altLang="es-CO" sz="3200" b="1" dirty="0"/>
              <a:t>(“Accountability”)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1276"/>
            <a:ext cx="611561" cy="11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2051720" y="-22820"/>
            <a:ext cx="709228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ES" sz="2000" b="1" dirty="0"/>
              <a:t>CONSTITUCIÓN POLÍTICA DE COLOMBIA – 1991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marL="64008" indent="0" algn="just">
              <a:buNone/>
            </a:pPr>
            <a:r>
              <a:rPr lang="es-ES" sz="2000" b="1" dirty="0"/>
              <a:t>ART. 354</a:t>
            </a:r>
            <a:r>
              <a:rPr lang="es-ES" sz="2000" dirty="0"/>
              <a:t>. </a:t>
            </a:r>
            <a:r>
              <a:rPr lang="es-ES" sz="2000" b="1" dirty="0"/>
              <a:t>Habrá un contador general, funcionario de la rama ejecutiva, quien llevará la contabilidad general de la Nación y </a:t>
            </a:r>
            <a:r>
              <a:rPr lang="es-ES" sz="2000" b="1" u="sng" dirty="0">
                <a:solidFill>
                  <a:schemeClr val="accent2">
                    <a:lumMod val="75000"/>
                  </a:schemeClr>
                </a:solidFill>
              </a:rPr>
              <a:t>consolidará </a:t>
            </a:r>
            <a:r>
              <a:rPr lang="es-ES" sz="2000" b="1" u="sng" dirty="0"/>
              <a:t>ésta con la de sus entidades descentralizadas territorialmente o por servicios, cualquiera que sea el orden al que pertenezcan</a:t>
            </a:r>
            <a:r>
              <a:rPr lang="es-ES" sz="2000" b="1" dirty="0"/>
              <a:t>, excepto la referente a la ejecución del presupuesto, cuya competencia se atribuye a la Contraloría.</a:t>
            </a:r>
          </a:p>
          <a:p>
            <a:pPr marL="64008" indent="0" algn="just">
              <a:buNone/>
            </a:pPr>
            <a:endParaRPr lang="es-ES" sz="2000" dirty="0"/>
          </a:p>
          <a:p>
            <a:pPr marL="64008" indent="0" algn="just">
              <a:buNone/>
            </a:pPr>
            <a:r>
              <a:rPr lang="es-ES" sz="1800" b="1" dirty="0"/>
              <a:t>Corresponden al contador general las funciones de uniformar, centralizar y </a:t>
            </a:r>
            <a:r>
              <a:rPr lang="es-ES" sz="1800" b="1" u="sng" dirty="0">
                <a:solidFill>
                  <a:schemeClr val="accent2">
                    <a:lumMod val="75000"/>
                  </a:schemeClr>
                </a:solidFill>
              </a:rPr>
              <a:t>consolidar la contabilidad pública, elaborar el balance general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800" b="1" dirty="0"/>
              <a:t>y determinar las normas contables que deben regir en el país, conforme a la ley.</a:t>
            </a:r>
          </a:p>
          <a:p>
            <a:pPr algn="just"/>
            <a:endParaRPr lang="es-ES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Manual Funcional del Proceso de Consolidación de la Información Contable Pública: </a:t>
            </a:r>
            <a:r>
              <a:rPr lang="es-CO" sz="1800" dirty="0">
                <a:latin typeface="Calibri" panose="020F0502020204030204" pitchFamily="34" charset="0"/>
                <a:cs typeface="Calibri" panose="020F0502020204030204" pitchFamily="34" charset="0"/>
              </a:rPr>
              <a:t>Contentivo del detalle del proceso de consolidación.</a:t>
            </a:r>
          </a:p>
        </p:txBody>
      </p:sp>
      <p:sp>
        <p:nvSpPr>
          <p:cNvPr id="5" name="7 Título"/>
          <p:cNvSpPr>
            <a:spLocks noGrp="1"/>
          </p:cNvSpPr>
          <p:nvPr>
            <p:ph type="ctrTitle"/>
          </p:nvPr>
        </p:nvSpPr>
        <p:spPr>
          <a:xfrm>
            <a:off x="114846" y="2569468"/>
            <a:ext cx="1720850" cy="1080120"/>
          </a:xfrm>
        </p:spPr>
        <p:txBody>
          <a:bodyPr/>
          <a:lstStyle/>
          <a:p>
            <a:r>
              <a:rPr lang="es-ES" sz="2800" dirty="0">
                <a:ln w="6350">
                  <a:noFill/>
                </a:ln>
                <a:latin typeface="Calibri" pitchFamily="34" charset="0"/>
                <a:cs typeface="Calibri" pitchFamily="34" charset="0"/>
              </a:rPr>
              <a:t>1. MARCO LEGAL</a:t>
            </a:r>
            <a:br>
              <a:rPr lang="es-CO" sz="2800" dirty="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1" y="39083"/>
            <a:ext cx="1080119" cy="1018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>
            <a:spLocks noGrp="1"/>
          </p:cNvSpPr>
          <p:nvPr>
            <p:ph type="ctrTitle"/>
          </p:nvPr>
        </p:nvSpPr>
        <p:spPr>
          <a:xfrm>
            <a:off x="150218" y="97194"/>
            <a:ext cx="8742957" cy="1079569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2. Ámbito de la regulación contable pública en Colombia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218" y="1173854"/>
            <a:ext cx="8742957" cy="3843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4319878" y="486748"/>
            <a:ext cx="1214446" cy="466725"/>
            <a:chOff x="1581" y="365"/>
            <a:chExt cx="277" cy="193"/>
          </a:xfr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5" name="Rectangle 256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Rectangle 257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375595" y="-127927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620763" y="4476301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" name="Rectangle 253"/>
          <p:cNvSpPr>
            <a:spLocks noChangeArrowheads="1"/>
          </p:cNvSpPr>
          <p:nvPr/>
        </p:nvSpPr>
        <p:spPr bwMode="auto">
          <a:xfrm>
            <a:off x="5796136" y="49188"/>
            <a:ext cx="2448272" cy="74389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476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462754" y="629624"/>
            <a:ext cx="795218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FINANCIERO</a:t>
            </a:r>
            <a:endParaRPr lang="es-E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893249" y="122937"/>
            <a:ext cx="2252909" cy="6463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MONETARIOENTIDADES </a:t>
            </a:r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FINANCIERAS </a:t>
            </a:r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DEPÓSITO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 flipV="1">
            <a:off x="7397654" y="3114214"/>
            <a:ext cx="1497008" cy="457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Freeform 118"/>
          <p:cNvSpPr>
            <a:spLocks noEditPoints="1"/>
          </p:cNvSpPr>
          <p:nvPr/>
        </p:nvSpPr>
        <p:spPr bwMode="auto">
          <a:xfrm>
            <a:off x="4067051" y="681276"/>
            <a:ext cx="288925" cy="865510"/>
          </a:xfrm>
          <a:custGeom>
            <a:avLst/>
            <a:gdLst/>
            <a:ahLst/>
            <a:cxnLst>
              <a:cxn ang="0">
                <a:pos x="33" y="3463"/>
              </a:cxn>
              <a:cxn ang="0">
                <a:pos x="1243" y="3463"/>
              </a:cxn>
              <a:cxn ang="0">
                <a:pos x="1210" y="3496"/>
              </a:cxn>
              <a:cxn ang="0">
                <a:pos x="1210" y="200"/>
              </a:cxn>
              <a:cxn ang="0">
                <a:pos x="1243" y="167"/>
              </a:cxn>
              <a:cxn ang="0">
                <a:pos x="2172" y="167"/>
              </a:cxn>
              <a:cxn ang="0">
                <a:pos x="2205" y="200"/>
              </a:cxn>
              <a:cxn ang="0">
                <a:pos x="2172" y="234"/>
              </a:cxn>
              <a:cxn ang="0">
                <a:pos x="1243" y="234"/>
              </a:cxn>
              <a:cxn ang="0">
                <a:pos x="1276" y="200"/>
              </a:cxn>
              <a:cxn ang="0">
                <a:pos x="1276" y="3496"/>
              </a:cxn>
              <a:cxn ang="0">
                <a:pos x="1243" y="3530"/>
              </a:cxn>
              <a:cxn ang="0">
                <a:pos x="33" y="3530"/>
              </a:cxn>
              <a:cxn ang="0">
                <a:pos x="0" y="3496"/>
              </a:cxn>
              <a:cxn ang="0">
                <a:pos x="33" y="3463"/>
              </a:cxn>
              <a:cxn ang="0">
                <a:pos x="2105" y="0"/>
              </a:cxn>
              <a:cxn ang="0">
                <a:pos x="2505" y="200"/>
              </a:cxn>
              <a:cxn ang="0">
                <a:pos x="2105" y="400"/>
              </a:cxn>
              <a:cxn ang="0">
                <a:pos x="2105" y="0"/>
              </a:cxn>
            </a:cxnLst>
            <a:rect l="0" t="0" r="r" b="b"/>
            <a:pathLst>
              <a:path w="2505" h="3530">
                <a:moveTo>
                  <a:pt x="33" y="3463"/>
                </a:moveTo>
                <a:lnTo>
                  <a:pt x="1243" y="3463"/>
                </a:lnTo>
                <a:lnTo>
                  <a:pt x="1210" y="3496"/>
                </a:lnTo>
                <a:lnTo>
                  <a:pt x="1210" y="200"/>
                </a:lnTo>
                <a:cubicBezTo>
                  <a:pt x="1210" y="182"/>
                  <a:pt x="1225" y="167"/>
                  <a:pt x="1243" y="167"/>
                </a:cubicBezTo>
                <a:lnTo>
                  <a:pt x="2172" y="167"/>
                </a:lnTo>
                <a:cubicBezTo>
                  <a:pt x="2191" y="167"/>
                  <a:pt x="2205" y="182"/>
                  <a:pt x="2205" y="200"/>
                </a:cubicBezTo>
                <a:cubicBezTo>
                  <a:pt x="2205" y="219"/>
                  <a:pt x="2191" y="234"/>
                  <a:pt x="2172" y="234"/>
                </a:cubicBezTo>
                <a:lnTo>
                  <a:pt x="1243" y="234"/>
                </a:lnTo>
                <a:lnTo>
                  <a:pt x="1276" y="200"/>
                </a:lnTo>
                <a:lnTo>
                  <a:pt x="1276" y="3496"/>
                </a:lnTo>
                <a:cubicBezTo>
                  <a:pt x="1276" y="3515"/>
                  <a:pt x="1262" y="3530"/>
                  <a:pt x="1243" y="3530"/>
                </a:cubicBezTo>
                <a:lnTo>
                  <a:pt x="33" y="3530"/>
                </a:lnTo>
                <a:cubicBezTo>
                  <a:pt x="15" y="3530"/>
                  <a:pt x="0" y="3515"/>
                  <a:pt x="0" y="3496"/>
                </a:cubicBezTo>
                <a:cubicBezTo>
                  <a:pt x="0" y="3478"/>
                  <a:pt x="15" y="3463"/>
                  <a:pt x="33" y="3463"/>
                </a:cubicBezTo>
                <a:close/>
                <a:moveTo>
                  <a:pt x="2105" y="0"/>
                </a:moveTo>
                <a:lnTo>
                  <a:pt x="2505" y="200"/>
                </a:lnTo>
                <a:lnTo>
                  <a:pt x="2105" y="400"/>
                </a:lnTo>
                <a:lnTo>
                  <a:pt x="2105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4" name="Freeform 121"/>
          <p:cNvSpPr>
            <a:spLocks noEditPoints="1"/>
          </p:cNvSpPr>
          <p:nvPr/>
        </p:nvSpPr>
        <p:spPr bwMode="auto">
          <a:xfrm>
            <a:off x="4067944" y="2697500"/>
            <a:ext cx="360040" cy="864096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193" y="0"/>
              </a:cxn>
              <a:cxn ang="0">
                <a:pos x="1227" y="33"/>
              </a:cxn>
              <a:cxn ang="0">
                <a:pos x="1227" y="6585"/>
              </a:cxn>
              <a:cxn ang="0">
                <a:pos x="1193" y="6552"/>
              </a:cxn>
              <a:cxn ang="0">
                <a:pos x="2020" y="6552"/>
              </a:cxn>
              <a:cxn ang="0">
                <a:pos x="2053" y="6585"/>
              </a:cxn>
              <a:cxn ang="0">
                <a:pos x="2020" y="6619"/>
              </a:cxn>
              <a:cxn ang="0">
                <a:pos x="1193" y="6619"/>
              </a:cxn>
              <a:cxn ang="0">
                <a:pos x="1160" y="6585"/>
              </a:cxn>
              <a:cxn ang="0">
                <a:pos x="1160" y="33"/>
              </a:cxn>
              <a:cxn ang="0">
                <a:pos x="1193" y="67"/>
              </a:cxn>
              <a:cxn ang="0">
                <a:pos x="33" y="67"/>
              </a:cxn>
              <a:cxn ang="0">
                <a:pos x="0" y="33"/>
              </a:cxn>
              <a:cxn ang="0">
                <a:pos x="33" y="0"/>
              </a:cxn>
              <a:cxn ang="0">
                <a:pos x="1953" y="6385"/>
              </a:cxn>
              <a:cxn ang="0">
                <a:pos x="2353" y="6585"/>
              </a:cxn>
              <a:cxn ang="0">
                <a:pos x="1953" y="6785"/>
              </a:cxn>
              <a:cxn ang="0">
                <a:pos x="1953" y="6385"/>
              </a:cxn>
            </a:cxnLst>
            <a:rect l="0" t="0" r="r" b="b"/>
            <a:pathLst>
              <a:path w="2353" h="6785">
                <a:moveTo>
                  <a:pt x="33" y="0"/>
                </a:moveTo>
                <a:lnTo>
                  <a:pt x="1193" y="0"/>
                </a:lnTo>
                <a:cubicBezTo>
                  <a:pt x="1212" y="0"/>
                  <a:pt x="1227" y="15"/>
                  <a:pt x="1227" y="33"/>
                </a:cubicBezTo>
                <a:lnTo>
                  <a:pt x="1227" y="6585"/>
                </a:lnTo>
                <a:lnTo>
                  <a:pt x="1193" y="6552"/>
                </a:lnTo>
                <a:lnTo>
                  <a:pt x="2020" y="6552"/>
                </a:lnTo>
                <a:cubicBezTo>
                  <a:pt x="2039" y="6552"/>
                  <a:pt x="2053" y="6567"/>
                  <a:pt x="2053" y="6585"/>
                </a:cubicBezTo>
                <a:cubicBezTo>
                  <a:pt x="2053" y="6604"/>
                  <a:pt x="2039" y="6619"/>
                  <a:pt x="2020" y="6619"/>
                </a:cubicBezTo>
                <a:lnTo>
                  <a:pt x="1193" y="6619"/>
                </a:lnTo>
                <a:cubicBezTo>
                  <a:pt x="1175" y="6619"/>
                  <a:pt x="1160" y="6604"/>
                  <a:pt x="1160" y="6585"/>
                </a:cubicBezTo>
                <a:lnTo>
                  <a:pt x="1160" y="33"/>
                </a:lnTo>
                <a:lnTo>
                  <a:pt x="1193" y="67"/>
                </a:lnTo>
                <a:lnTo>
                  <a:pt x="33" y="67"/>
                </a:lnTo>
                <a:cubicBezTo>
                  <a:pt x="15" y="67"/>
                  <a:pt x="0" y="52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  <a:moveTo>
                  <a:pt x="1953" y="6385"/>
                </a:moveTo>
                <a:lnTo>
                  <a:pt x="2353" y="6585"/>
                </a:lnTo>
                <a:lnTo>
                  <a:pt x="1953" y="6785"/>
                </a:lnTo>
                <a:lnTo>
                  <a:pt x="1953" y="638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5" name="Freeform 122"/>
          <p:cNvSpPr>
            <a:spLocks noEditPoints="1"/>
          </p:cNvSpPr>
          <p:nvPr/>
        </p:nvSpPr>
        <p:spPr bwMode="auto">
          <a:xfrm>
            <a:off x="5652120" y="2337460"/>
            <a:ext cx="215900" cy="1119188"/>
          </a:xfrm>
          <a:custGeom>
            <a:avLst/>
            <a:gdLst/>
            <a:ahLst/>
            <a:cxnLst>
              <a:cxn ang="0">
                <a:pos x="16" y="2848"/>
              </a:cxn>
              <a:cxn ang="0">
                <a:pos x="516" y="2848"/>
              </a:cxn>
              <a:cxn ang="0">
                <a:pos x="500" y="2864"/>
              </a:cxn>
              <a:cxn ang="0">
                <a:pos x="500" y="100"/>
              </a:cxn>
              <a:cxn ang="0">
                <a:pos x="516" y="84"/>
              </a:cxn>
              <a:cxn ang="0">
                <a:pos x="850" y="84"/>
              </a:cxn>
              <a:cxn ang="0">
                <a:pos x="866" y="100"/>
              </a:cxn>
              <a:cxn ang="0">
                <a:pos x="850" y="117"/>
              </a:cxn>
              <a:cxn ang="0">
                <a:pos x="516" y="117"/>
              </a:cxn>
              <a:cxn ang="0">
                <a:pos x="533" y="100"/>
              </a:cxn>
              <a:cxn ang="0">
                <a:pos x="533" y="2864"/>
              </a:cxn>
              <a:cxn ang="0">
                <a:pos x="516" y="2881"/>
              </a:cxn>
              <a:cxn ang="0">
                <a:pos x="16" y="2881"/>
              </a:cxn>
              <a:cxn ang="0">
                <a:pos x="0" y="2864"/>
              </a:cxn>
              <a:cxn ang="0">
                <a:pos x="16" y="2848"/>
              </a:cxn>
              <a:cxn ang="0">
                <a:pos x="816" y="0"/>
              </a:cxn>
              <a:cxn ang="0">
                <a:pos x="1016" y="100"/>
              </a:cxn>
              <a:cxn ang="0">
                <a:pos x="816" y="200"/>
              </a:cxn>
              <a:cxn ang="0">
                <a:pos x="816" y="0"/>
              </a:cxn>
            </a:cxnLst>
            <a:rect l="0" t="0" r="r" b="b"/>
            <a:pathLst>
              <a:path w="1016" h="2881">
                <a:moveTo>
                  <a:pt x="16" y="2848"/>
                </a:moveTo>
                <a:lnTo>
                  <a:pt x="516" y="2848"/>
                </a:lnTo>
                <a:lnTo>
                  <a:pt x="500" y="2864"/>
                </a:lnTo>
                <a:lnTo>
                  <a:pt x="500" y="100"/>
                </a:lnTo>
                <a:cubicBezTo>
                  <a:pt x="500" y="91"/>
                  <a:pt x="507" y="84"/>
                  <a:pt x="516" y="84"/>
                </a:cubicBezTo>
                <a:lnTo>
                  <a:pt x="850" y="84"/>
                </a:lnTo>
                <a:cubicBezTo>
                  <a:pt x="859" y="84"/>
                  <a:pt x="866" y="91"/>
                  <a:pt x="866" y="100"/>
                </a:cubicBezTo>
                <a:cubicBezTo>
                  <a:pt x="866" y="110"/>
                  <a:pt x="859" y="117"/>
                  <a:pt x="850" y="117"/>
                </a:cubicBezTo>
                <a:lnTo>
                  <a:pt x="516" y="117"/>
                </a:lnTo>
                <a:lnTo>
                  <a:pt x="533" y="100"/>
                </a:lnTo>
                <a:lnTo>
                  <a:pt x="533" y="2864"/>
                </a:lnTo>
                <a:cubicBezTo>
                  <a:pt x="533" y="2874"/>
                  <a:pt x="526" y="2881"/>
                  <a:pt x="516" y="2881"/>
                </a:cubicBezTo>
                <a:lnTo>
                  <a:pt x="16" y="2881"/>
                </a:lnTo>
                <a:cubicBezTo>
                  <a:pt x="7" y="2881"/>
                  <a:pt x="0" y="2874"/>
                  <a:pt x="0" y="2864"/>
                </a:cubicBezTo>
                <a:cubicBezTo>
                  <a:pt x="0" y="2855"/>
                  <a:pt x="7" y="2848"/>
                  <a:pt x="16" y="2848"/>
                </a:cubicBezTo>
                <a:close/>
                <a:moveTo>
                  <a:pt x="816" y="0"/>
                </a:moveTo>
                <a:lnTo>
                  <a:pt x="1016" y="100"/>
                </a:lnTo>
                <a:lnTo>
                  <a:pt x="816" y="200"/>
                </a:lnTo>
                <a:lnTo>
                  <a:pt x="81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6" name="Freeform 123"/>
          <p:cNvSpPr>
            <a:spLocks noEditPoints="1"/>
          </p:cNvSpPr>
          <p:nvPr/>
        </p:nvSpPr>
        <p:spPr bwMode="auto">
          <a:xfrm>
            <a:off x="5693224" y="3433554"/>
            <a:ext cx="200025" cy="8636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516" y="0"/>
              </a:cxn>
              <a:cxn ang="0">
                <a:pos x="533" y="16"/>
              </a:cxn>
              <a:cxn ang="0">
                <a:pos x="533" y="3288"/>
              </a:cxn>
              <a:cxn ang="0">
                <a:pos x="516" y="3272"/>
              </a:cxn>
              <a:cxn ang="0">
                <a:pos x="850" y="3272"/>
              </a:cxn>
              <a:cxn ang="0">
                <a:pos x="866" y="3288"/>
              </a:cxn>
              <a:cxn ang="0">
                <a:pos x="850" y="3305"/>
              </a:cxn>
              <a:cxn ang="0">
                <a:pos x="516" y="3305"/>
              </a:cxn>
              <a:cxn ang="0">
                <a:pos x="500" y="3288"/>
              </a:cxn>
              <a:cxn ang="0">
                <a:pos x="500" y="16"/>
              </a:cxn>
              <a:cxn ang="0">
                <a:pos x="516" y="33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  <a:cxn ang="0">
                <a:pos x="816" y="3188"/>
              </a:cxn>
              <a:cxn ang="0">
                <a:pos x="1016" y="3288"/>
              </a:cxn>
              <a:cxn ang="0">
                <a:pos x="816" y="3388"/>
              </a:cxn>
              <a:cxn ang="0">
                <a:pos x="816" y="3188"/>
              </a:cxn>
            </a:cxnLst>
            <a:rect l="0" t="0" r="r" b="b"/>
            <a:pathLst>
              <a:path w="1016" h="3388">
                <a:moveTo>
                  <a:pt x="16" y="0"/>
                </a:moveTo>
                <a:lnTo>
                  <a:pt x="516" y="0"/>
                </a:lnTo>
                <a:cubicBezTo>
                  <a:pt x="526" y="0"/>
                  <a:pt x="533" y="7"/>
                  <a:pt x="533" y="16"/>
                </a:cubicBezTo>
                <a:lnTo>
                  <a:pt x="533" y="3288"/>
                </a:lnTo>
                <a:lnTo>
                  <a:pt x="516" y="3272"/>
                </a:lnTo>
                <a:lnTo>
                  <a:pt x="850" y="3272"/>
                </a:lnTo>
                <a:cubicBezTo>
                  <a:pt x="859" y="3272"/>
                  <a:pt x="866" y="3279"/>
                  <a:pt x="866" y="3288"/>
                </a:cubicBezTo>
                <a:cubicBezTo>
                  <a:pt x="866" y="3298"/>
                  <a:pt x="859" y="3305"/>
                  <a:pt x="850" y="3305"/>
                </a:cubicBezTo>
                <a:lnTo>
                  <a:pt x="516" y="3305"/>
                </a:lnTo>
                <a:cubicBezTo>
                  <a:pt x="507" y="3305"/>
                  <a:pt x="500" y="3298"/>
                  <a:pt x="500" y="3288"/>
                </a:cubicBezTo>
                <a:lnTo>
                  <a:pt x="500" y="16"/>
                </a:lnTo>
                <a:lnTo>
                  <a:pt x="516" y="33"/>
                </a:lnTo>
                <a:lnTo>
                  <a:pt x="16" y="33"/>
                </a:lnTo>
                <a:cubicBezTo>
                  <a:pt x="7" y="33"/>
                  <a:pt x="0" y="2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816" y="3188"/>
                </a:moveTo>
                <a:lnTo>
                  <a:pt x="1016" y="3288"/>
                </a:lnTo>
                <a:lnTo>
                  <a:pt x="816" y="3388"/>
                </a:lnTo>
                <a:lnTo>
                  <a:pt x="816" y="318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7" name="Freeform 133"/>
          <p:cNvSpPr>
            <a:spLocks noEditPoints="1"/>
          </p:cNvSpPr>
          <p:nvPr/>
        </p:nvSpPr>
        <p:spPr bwMode="auto">
          <a:xfrm>
            <a:off x="7236296" y="2049428"/>
            <a:ext cx="216024" cy="548010"/>
          </a:xfrm>
          <a:custGeom>
            <a:avLst/>
            <a:gdLst/>
            <a:ahLst/>
            <a:cxnLst>
              <a:cxn ang="0">
                <a:pos x="16" y="2920"/>
              </a:cxn>
              <a:cxn ang="0">
                <a:pos x="358" y="2920"/>
              </a:cxn>
              <a:cxn ang="0">
                <a:pos x="342" y="2936"/>
              </a:cxn>
              <a:cxn ang="0">
                <a:pos x="342" y="100"/>
              </a:cxn>
              <a:cxn ang="0">
                <a:pos x="358" y="84"/>
              </a:cxn>
              <a:cxn ang="0">
                <a:pos x="534" y="84"/>
              </a:cxn>
              <a:cxn ang="0">
                <a:pos x="550" y="100"/>
              </a:cxn>
              <a:cxn ang="0">
                <a:pos x="534" y="117"/>
              </a:cxn>
              <a:cxn ang="0">
                <a:pos x="358" y="117"/>
              </a:cxn>
              <a:cxn ang="0">
                <a:pos x="375" y="100"/>
              </a:cxn>
              <a:cxn ang="0">
                <a:pos x="375" y="2936"/>
              </a:cxn>
              <a:cxn ang="0">
                <a:pos x="358" y="2953"/>
              </a:cxn>
              <a:cxn ang="0">
                <a:pos x="16" y="2953"/>
              </a:cxn>
              <a:cxn ang="0">
                <a:pos x="0" y="2936"/>
              </a:cxn>
              <a:cxn ang="0">
                <a:pos x="16" y="2920"/>
              </a:cxn>
              <a:cxn ang="0">
                <a:pos x="500" y="0"/>
              </a:cxn>
              <a:cxn ang="0">
                <a:pos x="700" y="100"/>
              </a:cxn>
              <a:cxn ang="0">
                <a:pos x="500" y="200"/>
              </a:cxn>
              <a:cxn ang="0">
                <a:pos x="500" y="0"/>
              </a:cxn>
            </a:cxnLst>
            <a:rect l="0" t="0" r="r" b="b"/>
            <a:pathLst>
              <a:path w="700" h="2953">
                <a:moveTo>
                  <a:pt x="16" y="2920"/>
                </a:moveTo>
                <a:lnTo>
                  <a:pt x="358" y="2920"/>
                </a:lnTo>
                <a:lnTo>
                  <a:pt x="342" y="2936"/>
                </a:lnTo>
                <a:lnTo>
                  <a:pt x="342" y="100"/>
                </a:lnTo>
                <a:cubicBezTo>
                  <a:pt x="342" y="91"/>
                  <a:pt x="349" y="84"/>
                  <a:pt x="358" y="84"/>
                </a:cubicBezTo>
                <a:lnTo>
                  <a:pt x="534" y="84"/>
                </a:lnTo>
                <a:cubicBezTo>
                  <a:pt x="543" y="84"/>
                  <a:pt x="550" y="91"/>
                  <a:pt x="550" y="100"/>
                </a:cubicBezTo>
                <a:cubicBezTo>
                  <a:pt x="550" y="110"/>
                  <a:pt x="543" y="117"/>
                  <a:pt x="534" y="117"/>
                </a:cubicBezTo>
                <a:lnTo>
                  <a:pt x="358" y="117"/>
                </a:lnTo>
                <a:lnTo>
                  <a:pt x="375" y="100"/>
                </a:lnTo>
                <a:lnTo>
                  <a:pt x="375" y="2936"/>
                </a:lnTo>
                <a:cubicBezTo>
                  <a:pt x="375" y="2946"/>
                  <a:pt x="368" y="2953"/>
                  <a:pt x="358" y="2953"/>
                </a:cubicBezTo>
                <a:lnTo>
                  <a:pt x="16" y="2953"/>
                </a:lnTo>
                <a:cubicBezTo>
                  <a:pt x="7" y="2953"/>
                  <a:pt x="0" y="2946"/>
                  <a:pt x="0" y="2936"/>
                </a:cubicBezTo>
                <a:cubicBezTo>
                  <a:pt x="0" y="2927"/>
                  <a:pt x="7" y="2920"/>
                  <a:pt x="16" y="2920"/>
                </a:cubicBezTo>
                <a:close/>
                <a:moveTo>
                  <a:pt x="500" y="0"/>
                </a:moveTo>
                <a:lnTo>
                  <a:pt x="700" y="100"/>
                </a:lnTo>
                <a:lnTo>
                  <a:pt x="500" y="200"/>
                </a:lnTo>
                <a:lnTo>
                  <a:pt x="50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18" name="Freeform 134"/>
          <p:cNvSpPr>
            <a:spLocks noEditPoints="1"/>
          </p:cNvSpPr>
          <p:nvPr/>
        </p:nvSpPr>
        <p:spPr bwMode="auto">
          <a:xfrm>
            <a:off x="7452320" y="2697500"/>
            <a:ext cx="216024" cy="28803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58" y="0"/>
              </a:cxn>
              <a:cxn ang="0">
                <a:pos x="375" y="16"/>
              </a:cxn>
              <a:cxn ang="0">
                <a:pos x="375" y="2976"/>
              </a:cxn>
              <a:cxn ang="0">
                <a:pos x="358" y="2960"/>
              </a:cxn>
              <a:cxn ang="0">
                <a:pos x="534" y="2960"/>
              </a:cxn>
              <a:cxn ang="0">
                <a:pos x="550" y="2976"/>
              </a:cxn>
              <a:cxn ang="0">
                <a:pos x="534" y="2993"/>
              </a:cxn>
              <a:cxn ang="0">
                <a:pos x="358" y="2993"/>
              </a:cxn>
              <a:cxn ang="0">
                <a:pos x="342" y="2976"/>
              </a:cxn>
              <a:cxn ang="0">
                <a:pos x="342" y="16"/>
              </a:cxn>
              <a:cxn ang="0">
                <a:pos x="358" y="33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  <a:cxn ang="0">
                <a:pos x="500" y="2876"/>
              </a:cxn>
              <a:cxn ang="0">
                <a:pos x="700" y="2976"/>
              </a:cxn>
              <a:cxn ang="0">
                <a:pos x="500" y="3076"/>
              </a:cxn>
              <a:cxn ang="0">
                <a:pos x="500" y="2876"/>
              </a:cxn>
            </a:cxnLst>
            <a:rect l="0" t="0" r="r" b="b"/>
            <a:pathLst>
              <a:path w="700" h="3076">
                <a:moveTo>
                  <a:pt x="16" y="0"/>
                </a:moveTo>
                <a:lnTo>
                  <a:pt x="358" y="0"/>
                </a:lnTo>
                <a:cubicBezTo>
                  <a:pt x="368" y="0"/>
                  <a:pt x="375" y="7"/>
                  <a:pt x="375" y="16"/>
                </a:cubicBezTo>
                <a:lnTo>
                  <a:pt x="375" y="2976"/>
                </a:lnTo>
                <a:lnTo>
                  <a:pt x="358" y="2960"/>
                </a:lnTo>
                <a:lnTo>
                  <a:pt x="534" y="2960"/>
                </a:lnTo>
                <a:cubicBezTo>
                  <a:pt x="543" y="2960"/>
                  <a:pt x="550" y="2967"/>
                  <a:pt x="550" y="2976"/>
                </a:cubicBezTo>
                <a:cubicBezTo>
                  <a:pt x="550" y="2986"/>
                  <a:pt x="543" y="2993"/>
                  <a:pt x="534" y="2993"/>
                </a:cubicBezTo>
                <a:lnTo>
                  <a:pt x="358" y="2993"/>
                </a:lnTo>
                <a:cubicBezTo>
                  <a:pt x="349" y="2993"/>
                  <a:pt x="342" y="2986"/>
                  <a:pt x="342" y="2976"/>
                </a:cubicBezTo>
                <a:lnTo>
                  <a:pt x="342" y="16"/>
                </a:lnTo>
                <a:lnTo>
                  <a:pt x="358" y="33"/>
                </a:lnTo>
                <a:lnTo>
                  <a:pt x="16" y="33"/>
                </a:lnTo>
                <a:cubicBezTo>
                  <a:pt x="7" y="33"/>
                  <a:pt x="0" y="2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500" y="2876"/>
                </a:moveTo>
                <a:lnTo>
                  <a:pt x="700" y="2976"/>
                </a:lnTo>
                <a:lnTo>
                  <a:pt x="500" y="3076"/>
                </a:lnTo>
                <a:lnTo>
                  <a:pt x="500" y="2876"/>
                </a:lnTo>
                <a:close/>
              </a:path>
            </a:pathLst>
          </a:cu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9" name="Group 255"/>
          <p:cNvGrpSpPr>
            <a:grpSpLocks/>
          </p:cNvGrpSpPr>
          <p:nvPr/>
        </p:nvGrpSpPr>
        <p:grpSpPr bwMode="auto">
          <a:xfrm>
            <a:off x="4427984" y="3222416"/>
            <a:ext cx="1181100" cy="466725"/>
            <a:chOff x="1581" y="365"/>
            <a:chExt cx="277" cy="193"/>
          </a:xfr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20" name="Rectangle 256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Rectangle 257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2" name="Rectangle 258"/>
          <p:cNvSpPr>
            <a:spLocks noChangeArrowheads="1"/>
          </p:cNvSpPr>
          <p:nvPr/>
        </p:nvSpPr>
        <p:spPr bwMode="auto">
          <a:xfrm>
            <a:off x="3189028" y="3409261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sp>
        <p:nvSpPr>
          <p:cNvPr id="23" name="Rectangle 259"/>
          <p:cNvSpPr>
            <a:spLocks noChangeArrowheads="1"/>
          </p:cNvSpPr>
          <p:nvPr/>
        </p:nvSpPr>
        <p:spPr bwMode="auto">
          <a:xfrm>
            <a:off x="4478784" y="3217540"/>
            <a:ext cx="1058862" cy="4308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FINANCIERO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60"/>
          <p:cNvGrpSpPr>
            <a:grpSpLocks/>
          </p:cNvGrpSpPr>
          <p:nvPr/>
        </p:nvGrpSpPr>
        <p:grpSpPr bwMode="auto">
          <a:xfrm>
            <a:off x="5940153" y="2193444"/>
            <a:ext cx="1293366" cy="604842"/>
            <a:chOff x="1581" y="365"/>
            <a:chExt cx="310" cy="19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25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Rectangle 262"/>
            <p:cNvSpPr>
              <a:spLocks noChangeArrowheads="1"/>
            </p:cNvSpPr>
            <p:nvPr/>
          </p:nvSpPr>
          <p:spPr bwMode="auto">
            <a:xfrm>
              <a:off x="1581" y="365"/>
              <a:ext cx="310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GOBIERNO GENERAL</a:t>
              </a:r>
              <a:endParaRPr lang="es-E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200" b="1" dirty="0"/>
            </a:p>
          </p:txBody>
        </p:sp>
      </p:grpSp>
      <p:sp>
        <p:nvSpPr>
          <p:cNvPr id="27" name="Rectangle 263"/>
          <p:cNvSpPr>
            <a:spLocks noChangeArrowheads="1"/>
          </p:cNvSpPr>
          <p:nvPr/>
        </p:nvSpPr>
        <p:spPr bwMode="auto">
          <a:xfrm>
            <a:off x="6537713" y="2163554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sp>
        <p:nvSpPr>
          <p:cNvPr id="28" name="Rectangle 273"/>
          <p:cNvSpPr>
            <a:spLocks noChangeArrowheads="1"/>
          </p:cNvSpPr>
          <p:nvPr/>
        </p:nvSpPr>
        <p:spPr bwMode="auto">
          <a:xfrm>
            <a:off x="6423497" y="4101891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cxnSp>
        <p:nvCxnSpPr>
          <p:cNvPr id="29" name="28 Conector recto"/>
          <p:cNvCxnSpPr/>
          <p:nvPr/>
        </p:nvCxnSpPr>
        <p:spPr>
          <a:xfrm flipV="1">
            <a:off x="2474648" y="1769946"/>
            <a:ext cx="214314" cy="63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2474648" y="2906609"/>
            <a:ext cx="214314" cy="63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2 Marcador de fecha"/>
          <p:cNvSpPr txBox="1">
            <a:spLocks/>
          </p:cNvSpPr>
          <p:nvPr/>
        </p:nvSpPr>
        <p:spPr>
          <a:xfrm>
            <a:off x="1032542" y="4740244"/>
            <a:ext cx="1472208" cy="28448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7E26D-617A-4645-B3FD-242FCD009940}" type="datetime1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27/05/2021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1909061" y="1264106"/>
            <a:ext cx="1870968" cy="720725"/>
            <a:chOff x="1209" y="604"/>
            <a:chExt cx="277" cy="162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209" y="604"/>
              <a:ext cx="277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1209" y="604"/>
              <a:ext cx="277" cy="162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051720" y="1321232"/>
            <a:ext cx="15128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</a:p>
          <a:p>
            <a:pPr algn="ctr"/>
            <a:r>
              <a:rPr lang="es-E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352 Entidades</a:t>
            </a:r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1835350" y="2337634"/>
            <a:ext cx="1944562" cy="720725"/>
            <a:chOff x="1174" y="2532"/>
            <a:chExt cx="310" cy="206"/>
          </a:xfr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174" y="2532"/>
              <a:ext cx="310" cy="2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1174" y="2532"/>
              <a:ext cx="310" cy="206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778186" y="2425452"/>
            <a:ext cx="20734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</a:rPr>
              <a:t> 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TERRITORIAL</a:t>
            </a:r>
          </a:p>
          <a:p>
            <a:pPr algn="ctr"/>
            <a:r>
              <a:rPr lang="es-E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3.404 Entidades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811392" y="3273564"/>
            <a:ext cx="2040528" cy="747713"/>
            <a:chOff x="1178" y="3718"/>
            <a:chExt cx="395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1178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1778186" y="3354719"/>
            <a:ext cx="2090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BANCO </a:t>
            </a:r>
          </a:p>
          <a:p>
            <a:pPr algn="ctr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</a:p>
        </p:txBody>
      </p:sp>
      <p:grpSp>
        <p:nvGrpSpPr>
          <p:cNvPr id="45" name="Group 246"/>
          <p:cNvGrpSpPr>
            <a:grpSpLocks/>
          </p:cNvGrpSpPr>
          <p:nvPr/>
        </p:nvGrpSpPr>
        <p:grpSpPr bwMode="auto">
          <a:xfrm>
            <a:off x="20676" y="2409468"/>
            <a:ext cx="1382972" cy="1216938"/>
            <a:chOff x="330" y="2532"/>
            <a:chExt cx="391" cy="215"/>
          </a:xfrm>
          <a:solidFill>
            <a:srgbClr val="92D050"/>
          </a:solidFill>
        </p:grpSpPr>
        <p:sp>
          <p:nvSpPr>
            <p:cNvPr id="46" name="Rectangle 244"/>
            <p:cNvSpPr>
              <a:spLocks noChangeArrowheads="1"/>
            </p:cNvSpPr>
            <p:nvPr/>
          </p:nvSpPr>
          <p:spPr bwMode="auto">
            <a:xfrm>
              <a:off x="330" y="2532"/>
              <a:ext cx="391" cy="2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245"/>
            <p:cNvSpPr>
              <a:spLocks noChangeArrowheads="1"/>
            </p:cNvSpPr>
            <p:nvPr/>
          </p:nvSpPr>
          <p:spPr bwMode="auto">
            <a:xfrm>
              <a:off x="330" y="2532"/>
              <a:ext cx="391" cy="215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248"/>
          <p:cNvSpPr>
            <a:spLocks noChangeArrowheads="1"/>
          </p:cNvSpPr>
          <p:nvPr/>
        </p:nvSpPr>
        <p:spPr bwMode="auto">
          <a:xfrm>
            <a:off x="46562" y="2586583"/>
            <a:ext cx="1357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</a:p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3.758</a:t>
            </a:r>
          </a:p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Entidades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811392" y="4186187"/>
            <a:ext cx="2165350" cy="13726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3" cap="rnd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1761183" y="4281677"/>
            <a:ext cx="22347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GENERAL DE REGALÍAS</a:t>
            </a:r>
          </a:p>
          <a:p>
            <a:pPr algn="ctr"/>
            <a:r>
              <a:rPr lang="es-E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Resolución CGN 139 de 2012</a:t>
            </a:r>
            <a:endParaRPr lang="es-ES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 rot="5400000">
            <a:off x="3495645" y="2116082"/>
            <a:ext cx="114300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269"/>
          <p:cNvSpPr>
            <a:spLocks noEditPoints="1"/>
          </p:cNvSpPr>
          <p:nvPr/>
        </p:nvSpPr>
        <p:spPr bwMode="auto">
          <a:xfrm>
            <a:off x="3779912" y="1689388"/>
            <a:ext cx="288032" cy="72008"/>
          </a:xfrm>
          <a:custGeom>
            <a:avLst/>
            <a:gdLst/>
            <a:ahLst/>
            <a:cxnLst>
              <a:cxn ang="0">
                <a:pos x="16" y="84"/>
              </a:cxn>
              <a:cxn ang="0">
                <a:pos x="1562" y="84"/>
              </a:cxn>
              <a:cxn ang="0">
                <a:pos x="1578" y="100"/>
              </a:cxn>
              <a:cxn ang="0">
                <a:pos x="1562" y="117"/>
              </a:cxn>
              <a:cxn ang="0">
                <a:pos x="16" y="117"/>
              </a:cxn>
              <a:cxn ang="0">
                <a:pos x="0" y="100"/>
              </a:cxn>
              <a:cxn ang="0">
                <a:pos x="16" y="84"/>
              </a:cxn>
              <a:cxn ang="0">
                <a:pos x="1528" y="0"/>
              </a:cxn>
              <a:cxn ang="0">
                <a:pos x="1728" y="100"/>
              </a:cxn>
              <a:cxn ang="0">
                <a:pos x="1528" y="200"/>
              </a:cxn>
              <a:cxn ang="0">
                <a:pos x="1528" y="0"/>
              </a:cxn>
            </a:cxnLst>
            <a:rect l="0" t="0" r="r" b="b"/>
            <a:pathLst>
              <a:path w="1728" h="200">
                <a:moveTo>
                  <a:pt x="16" y="84"/>
                </a:moveTo>
                <a:lnTo>
                  <a:pt x="1562" y="84"/>
                </a:lnTo>
                <a:cubicBezTo>
                  <a:pt x="1571" y="84"/>
                  <a:pt x="1578" y="91"/>
                  <a:pt x="1578" y="100"/>
                </a:cubicBezTo>
                <a:cubicBezTo>
                  <a:pt x="1578" y="110"/>
                  <a:pt x="1571" y="117"/>
                  <a:pt x="1562" y="117"/>
                </a:cubicBezTo>
                <a:lnTo>
                  <a:pt x="16" y="117"/>
                </a:lnTo>
                <a:cubicBezTo>
                  <a:pt x="7" y="117"/>
                  <a:pt x="0" y="110"/>
                  <a:pt x="0" y="100"/>
                </a:cubicBezTo>
                <a:cubicBezTo>
                  <a:pt x="0" y="91"/>
                  <a:pt x="7" y="84"/>
                  <a:pt x="16" y="84"/>
                </a:cubicBezTo>
                <a:close/>
                <a:moveTo>
                  <a:pt x="1528" y="0"/>
                </a:moveTo>
                <a:lnTo>
                  <a:pt x="1728" y="100"/>
                </a:lnTo>
                <a:lnTo>
                  <a:pt x="1528" y="200"/>
                </a:lnTo>
                <a:lnTo>
                  <a:pt x="152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38100" cap="flat" cmpd="sng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53" name="Freeform 269"/>
          <p:cNvSpPr>
            <a:spLocks noEditPoints="1"/>
          </p:cNvSpPr>
          <p:nvPr/>
        </p:nvSpPr>
        <p:spPr bwMode="auto">
          <a:xfrm>
            <a:off x="3779912" y="2553484"/>
            <a:ext cx="288032" cy="72008"/>
          </a:xfrm>
          <a:custGeom>
            <a:avLst/>
            <a:gdLst/>
            <a:ahLst/>
            <a:cxnLst>
              <a:cxn ang="0">
                <a:pos x="16" y="84"/>
              </a:cxn>
              <a:cxn ang="0">
                <a:pos x="1562" y="84"/>
              </a:cxn>
              <a:cxn ang="0">
                <a:pos x="1578" y="100"/>
              </a:cxn>
              <a:cxn ang="0">
                <a:pos x="1562" y="117"/>
              </a:cxn>
              <a:cxn ang="0">
                <a:pos x="16" y="117"/>
              </a:cxn>
              <a:cxn ang="0">
                <a:pos x="0" y="100"/>
              </a:cxn>
              <a:cxn ang="0">
                <a:pos x="16" y="84"/>
              </a:cxn>
              <a:cxn ang="0">
                <a:pos x="1528" y="0"/>
              </a:cxn>
              <a:cxn ang="0">
                <a:pos x="1728" y="100"/>
              </a:cxn>
              <a:cxn ang="0">
                <a:pos x="1528" y="200"/>
              </a:cxn>
              <a:cxn ang="0">
                <a:pos x="1528" y="0"/>
              </a:cxn>
            </a:cxnLst>
            <a:rect l="0" t="0" r="r" b="b"/>
            <a:pathLst>
              <a:path w="1728" h="200">
                <a:moveTo>
                  <a:pt x="16" y="84"/>
                </a:moveTo>
                <a:lnTo>
                  <a:pt x="1562" y="84"/>
                </a:lnTo>
                <a:cubicBezTo>
                  <a:pt x="1571" y="84"/>
                  <a:pt x="1578" y="91"/>
                  <a:pt x="1578" y="100"/>
                </a:cubicBezTo>
                <a:cubicBezTo>
                  <a:pt x="1578" y="110"/>
                  <a:pt x="1571" y="117"/>
                  <a:pt x="1562" y="117"/>
                </a:cubicBezTo>
                <a:lnTo>
                  <a:pt x="16" y="117"/>
                </a:lnTo>
                <a:cubicBezTo>
                  <a:pt x="7" y="117"/>
                  <a:pt x="0" y="110"/>
                  <a:pt x="0" y="100"/>
                </a:cubicBezTo>
                <a:cubicBezTo>
                  <a:pt x="0" y="91"/>
                  <a:pt x="7" y="84"/>
                  <a:pt x="16" y="84"/>
                </a:cubicBezTo>
                <a:close/>
                <a:moveTo>
                  <a:pt x="1528" y="0"/>
                </a:moveTo>
                <a:lnTo>
                  <a:pt x="1728" y="100"/>
                </a:lnTo>
                <a:lnTo>
                  <a:pt x="1528" y="200"/>
                </a:lnTo>
                <a:lnTo>
                  <a:pt x="152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38100" cap="flat" cmpd="sng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4" name="Group 251"/>
          <p:cNvGrpSpPr>
            <a:grpSpLocks/>
          </p:cNvGrpSpPr>
          <p:nvPr/>
        </p:nvGrpSpPr>
        <p:grpSpPr bwMode="auto">
          <a:xfrm>
            <a:off x="5796136" y="897579"/>
            <a:ext cx="2448272" cy="591772"/>
            <a:chOff x="1581" y="365"/>
            <a:chExt cx="339" cy="16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55" name="Rectangle 252"/>
            <p:cNvSpPr>
              <a:spLocks noChangeArrowheads="1"/>
            </p:cNvSpPr>
            <p:nvPr/>
          </p:nvSpPr>
          <p:spPr bwMode="auto">
            <a:xfrm>
              <a:off x="1581" y="365"/>
              <a:ext cx="277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253"/>
            <p:cNvSpPr>
              <a:spLocks noChangeArrowheads="1"/>
            </p:cNvSpPr>
            <p:nvPr/>
          </p:nvSpPr>
          <p:spPr bwMode="auto">
            <a:xfrm>
              <a:off x="1581" y="380"/>
              <a:ext cx="339" cy="148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400" b="1" dirty="0">
                  <a:solidFill>
                    <a:srgbClr val="000000"/>
                  </a:solidFill>
                </a:rPr>
                <a:t>ENTIDADES </a:t>
              </a:r>
              <a:r>
                <a:rPr lang="es-E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FINANCIERAS</a:t>
              </a:r>
              <a:r>
                <a:rPr lang="es-ES" sz="1400" b="1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s-ES" sz="1400" b="1" dirty="0">
                  <a:solidFill>
                    <a:srgbClr val="000000"/>
                  </a:solidFill>
                </a:rPr>
                <a:t>DE NO DEPÓSITO</a:t>
              </a:r>
              <a:endParaRPr lang="es-ES" sz="1400" b="1" dirty="0"/>
            </a:p>
          </p:txBody>
        </p:sp>
      </p:grp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5652120" y="393244"/>
            <a:ext cx="72008" cy="471116"/>
          </a:xfrm>
          <a:custGeom>
            <a:avLst/>
            <a:gdLst/>
            <a:ahLst/>
            <a:cxnLst>
              <a:cxn ang="0">
                <a:pos x="16" y="2848"/>
              </a:cxn>
              <a:cxn ang="0">
                <a:pos x="516" y="2848"/>
              </a:cxn>
              <a:cxn ang="0">
                <a:pos x="500" y="2864"/>
              </a:cxn>
              <a:cxn ang="0">
                <a:pos x="500" y="100"/>
              </a:cxn>
              <a:cxn ang="0">
                <a:pos x="516" y="84"/>
              </a:cxn>
              <a:cxn ang="0">
                <a:pos x="850" y="84"/>
              </a:cxn>
              <a:cxn ang="0">
                <a:pos x="866" y="100"/>
              </a:cxn>
              <a:cxn ang="0">
                <a:pos x="850" y="117"/>
              </a:cxn>
              <a:cxn ang="0">
                <a:pos x="516" y="117"/>
              </a:cxn>
              <a:cxn ang="0">
                <a:pos x="533" y="100"/>
              </a:cxn>
              <a:cxn ang="0">
                <a:pos x="533" y="2864"/>
              </a:cxn>
              <a:cxn ang="0">
                <a:pos x="516" y="2881"/>
              </a:cxn>
              <a:cxn ang="0">
                <a:pos x="16" y="2881"/>
              </a:cxn>
              <a:cxn ang="0">
                <a:pos x="0" y="2864"/>
              </a:cxn>
              <a:cxn ang="0">
                <a:pos x="16" y="2848"/>
              </a:cxn>
              <a:cxn ang="0">
                <a:pos x="816" y="0"/>
              </a:cxn>
              <a:cxn ang="0">
                <a:pos x="1016" y="100"/>
              </a:cxn>
              <a:cxn ang="0">
                <a:pos x="816" y="200"/>
              </a:cxn>
              <a:cxn ang="0">
                <a:pos x="816" y="0"/>
              </a:cxn>
            </a:cxnLst>
            <a:rect l="0" t="0" r="r" b="b"/>
            <a:pathLst>
              <a:path w="1016" h="2881">
                <a:moveTo>
                  <a:pt x="16" y="2848"/>
                </a:moveTo>
                <a:lnTo>
                  <a:pt x="516" y="2848"/>
                </a:lnTo>
                <a:lnTo>
                  <a:pt x="500" y="2864"/>
                </a:lnTo>
                <a:lnTo>
                  <a:pt x="500" y="100"/>
                </a:lnTo>
                <a:cubicBezTo>
                  <a:pt x="500" y="91"/>
                  <a:pt x="507" y="84"/>
                  <a:pt x="516" y="84"/>
                </a:cubicBezTo>
                <a:lnTo>
                  <a:pt x="850" y="84"/>
                </a:lnTo>
                <a:cubicBezTo>
                  <a:pt x="859" y="84"/>
                  <a:pt x="866" y="91"/>
                  <a:pt x="866" y="100"/>
                </a:cubicBezTo>
                <a:cubicBezTo>
                  <a:pt x="866" y="110"/>
                  <a:pt x="859" y="117"/>
                  <a:pt x="850" y="117"/>
                </a:cubicBezTo>
                <a:lnTo>
                  <a:pt x="516" y="117"/>
                </a:lnTo>
                <a:lnTo>
                  <a:pt x="533" y="100"/>
                </a:lnTo>
                <a:lnTo>
                  <a:pt x="533" y="2864"/>
                </a:lnTo>
                <a:cubicBezTo>
                  <a:pt x="533" y="2874"/>
                  <a:pt x="526" y="2881"/>
                  <a:pt x="516" y="2881"/>
                </a:cubicBezTo>
                <a:lnTo>
                  <a:pt x="16" y="2881"/>
                </a:lnTo>
                <a:cubicBezTo>
                  <a:pt x="7" y="2881"/>
                  <a:pt x="0" y="2874"/>
                  <a:pt x="0" y="2864"/>
                </a:cubicBezTo>
                <a:cubicBezTo>
                  <a:pt x="0" y="2855"/>
                  <a:pt x="7" y="2848"/>
                  <a:pt x="16" y="2848"/>
                </a:cubicBezTo>
                <a:close/>
                <a:moveTo>
                  <a:pt x="816" y="0"/>
                </a:moveTo>
                <a:lnTo>
                  <a:pt x="1016" y="100"/>
                </a:lnTo>
                <a:lnTo>
                  <a:pt x="816" y="200"/>
                </a:lnTo>
                <a:lnTo>
                  <a:pt x="81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58" name="Freeform 123"/>
          <p:cNvSpPr>
            <a:spLocks noEditPoints="1"/>
          </p:cNvSpPr>
          <p:nvPr/>
        </p:nvSpPr>
        <p:spPr bwMode="auto">
          <a:xfrm>
            <a:off x="5621217" y="841266"/>
            <a:ext cx="174920" cy="48808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516" y="0"/>
              </a:cxn>
              <a:cxn ang="0">
                <a:pos x="533" y="16"/>
              </a:cxn>
              <a:cxn ang="0">
                <a:pos x="533" y="3288"/>
              </a:cxn>
              <a:cxn ang="0">
                <a:pos x="516" y="3272"/>
              </a:cxn>
              <a:cxn ang="0">
                <a:pos x="850" y="3272"/>
              </a:cxn>
              <a:cxn ang="0">
                <a:pos x="866" y="3288"/>
              </a:cxn>
              <a:cxn ang="0">
                <a:pos x="850" y="3305"/>
              </a:cxn>
              <a:cxn ang="0">
                <a:pos x="516" y="3305"/>
              </a:cxn>
              <a:cxn ang="0">
                <a:pos x="500" y="3288"/>
              </a:cxn>
              <a:cxn ang="0">
                <a:pos x="500" y="16"/>
              </a:cxn>
              <a:cxn ang="0">
                <a:pos x="516" y="33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  <a:cxn ang="0">
                <a:pos x="816" y="3188"/>
              </a:cxn>
              <a:cxn ang="0">
                <a:pos x="1016" y="3288"/>
              </a:cxn>
              <a:cxn ang="0">
                <a:pos x="816" y="3388"/>
              </a:cxn>
              <a:cxn ang="0">
                <a:pos x="816" y="3188"/>
              </a:cxn>
            </a:cxnLst>
            <a:rect l="0" t="0" r="r" b="b"/>
            <a:pathLst>
              <a:path w="1016" h="3388">
                <a:moveTo>
                  <a:pt x="16" y="0"/>
                </a:moveTo>
                <a:lnTo>
                  <a:pt x="516" y="0"/>
                </a:lnTo>
                <a:cubicBezTo>
                  <a:pt x="526" y="0"/>
                  <a:pt x="533" y="7"/>
                  <a:pt x="533" y="16"/>
                </a:cubicBezTo>
                <a:lnTo>
                  <a:pt x="533" y="3288"/>
                </a:lnTo>
                <a:lnTo>
                  <a:pt x="516" y="3272"/>
                </a:lnTo>
                <a:lnTo>
                  <a:pt x="850" y="3272"/>
                </a:lnTo>
                <a:cubicBezTo>
                  <a:pt x="859" y="3272"/>
                  <a:pt x="866" y="3279"/>
                  <a:pt x="866" y="3288"/>
                </a:cubicBezTo>
                <a:cubicBezTo>
                  <a:pt x="866" y="3298"/>
                  <a:pt x="859" y="3305"/>
                  <a:pt x="850" y="3305"/>
                </a:cubicBezTo>
                <a:lnTo>
                  <a:pt x="516" y="3305"/>
                </a:lnTo>
                <a:cubicBezTo>
                  <a:pt x="507" y="3305"/>
                  <a:pt x="500" y="3298"/>
                  <a:pt x="500" y="3288"/>
                </a:cubicBezTo>
                <a:lnTo>
                  <a:pt x="500" y="16"/>
                </a:lnTo>
                <a:lnTo>
                  <a:pt x="516" y="33"/>
                </a:lnTo>
                <a:lnTo>
                  <a:pt x="16" y="33"/>
                </a:lnTo>
                <a:cubicBezTo>
                  <a:pt x="7" y="33"/>
                  <a:pt x="0" y="2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816" y="3188"/>
                </a:moveTo>
                <a:lnTo>
                  <a:pt x="1016" y="3288"/>
                </a:lnTo>
                <a:lnTo>
                  <a:pt x="816" y="3388"/>
                </a:lnTo>
                <a:lnTo>
                  <a:pt x="816" y="318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9" name="Group 260"/>
          <p:cNvGrpSpPr>
            <a:grpSpLocks/>
          </p:cNvGrpSpPr>
          <p:nvPr/>
        </p:nvGrpSpPr>
        <p:grpSpPr bwMode="auto">
          <a:xfrm>
            <a:off x="5941233" y="3921636"/>
            <a:ext cx="1368347" cy="664386"/>
            <a:chOff x="1564" y="365"/>
            <a:chExt cx="362" cy="212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60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Rectangle 262"/>
            <p:cNvSpPr>
              <a:spLocks noChangeArrowheads="1"/>
            </p:cNvSpPr>
            <p:nvPr/>
          </p:nvSpPr>
          <p:spPr bwMode="auto">
            <a:xfrm>
              <a:off x="1564" y="384"/>
              <a:ext cx="362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EMPRESAS NO FINANCIERAS</a:t>
              </a:r>
              <a:endParaRPr lang="es-E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7452320" y="2337460"/>
            <a:ext cx="1584176" cy="800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es-ES" sz="1200" dirty="0"/>
          </a:p>
          <a:p>
            <a:pPr algn="ctr"/>
            <a:r>
              <a:rPr lang="es-ES" sz="1400" b="1" dirty="0"/>
              <a:t>ADMON DESCENTRALIZADA</a:t>
            </a:r>
          </a:p>
          <a:p>
            <a:pPr algn="ctr"/>
            <a:endParaRPr lang="es-ES" sz="1200" dirty="0"/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452320" y="1689388"/>
            <a:ext cx="158417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ADMON</a:t>
            </a:r>
            <a:r>
              <a:rPr lang="es-ES" sz="1400" b="1" dirty="0"/>
              <a:t> CENTRAL</a:t>
            </a:r>
          </a:p>
          <a:p>
            <a:pPr algn="ctr"/>
            <a:endParaRPr lang="es-ES" sz="1200" dirty="0"/>
          </a:p>
        </p:txBody>
      </p:sp>
      <p:sp>
        <p:nvSpPr>
          <p:cNvPr id="64" name="Freeform 134"/>
          <p:cNvSpPr>
            <a:spLocks noEditPoints="1"/>
          </p:cNvSpPr>
          <p:nvPr/>
        </p:nvSpPr>
        <p:spPr bwMode="auto">
          <a:xfrm>
            <a:off x="7236296" y="2625492"/>
            <a:ext cx="216024" cy="72008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58" y="0"/>
              </a:cxn>
              <a:cxn ang="0">
                <a:pos x="375" y="16"/>
              </a:cxn>
              <a:cxn ang="0">
                <a:pos x="375" y="2976"/>
              </a:cxn>
              <a:cxn ang="0">
                <a:pos x="358" y="2960"/>
              </a:cxn>
              <a:cxn ang="0">
                <a:pos x="534" y="2960"/>
              </a:cxn>
              <a:cxn ang="0">
                <a:pos x="550" y="2976"/>
              </a:cxn>
              <a:cxn ang="0">
                <a:pos x="534" y="2993"/>
              </a:cxn>
              <a:cxn ang="0">
                <a:pos x="358" y="2993"/>
              </a:cxn>
              <a:cxn ang="0">
                <a:pos x="342" y="2976"/>
              </a:cxn>
              <a:cxn ang="0">
                <a:pos x="342" y="16"/>
              </a:cxn>
              <a:cxn ang="0">
                <a:pos x="358" y="33"/>
              </a:cxn>
              <a:cxn ang="0">
                <a:pos x="16" y="33"/>
              </a:cxn>
              <a:cxn ang="0">
                <a:pos x="0" y="16"/>
              </a:cxn>
              <a:cxn ang="0">
                <a:pos x="16" y="0"/>
              </a:cxn>
              <a:cxn ang="0">
                <a:pos x="500" y="2876"/>
              </a:cxn>
              <a:cxn ang="0">
                <a:pos x="700" y="2976"/>
              </a:cxn>
              <a:cxn ang="0">
                <a:pos x="500" y="3076"/>
              </a:cxn>
              <a:cxn ang="0">
                <a:pos x="500" y="2876"/>
              </a:cxn>
            </a:cxnLst>
            <a:rect l="0" t="0" r="r" b="b"/>
            <a:pathLst>
              <a:path w="700" h="3076">
                <a:moveTo>
                  <a:pt x="16" y="0"/>
                </a:moveTo>
                <a:lnTo>
                  <a:pt x="358" y="0"/>
                </a:lnTo>
                <a:cubicBezTo>
                  <a:pt x="368" y="0"/>
                  <a:pt x="375" y="7"/>
                  <a:pt x="375" y="16"/>
                </a:cubicBezTo>
                <a:lnTo>
                  <a:pt x="375" y="2976"/>
                </a:lnTo>
                <a:lnTo>
                  <a:pt x="358" y="2960"/>
                </a:lnTo>
                <a:lnTo>
                  <a:pt x="534" y="2960"/>
                </a:lnTo>
                <a:cubicBezTo>
                  <a:pt x="543" y="2960"/>
                  <a:pt x="550" y="2967"/>
                  <a:pt x="550" y="2976"/>
                </a:cubicBezTo>
                <a:cubicBezTo>
                  <a:pt x="550" y="2986"/>
                  <a:pt x="543" y="2993"/>
                  <a:pt x="534" y="2993"/>
                </a:cubicBezTo>
                <a:lnTo>
                  <a:pt x="358" y="2993"/>
                </a:lnTo>
                <a:cubicBezTo>
                  <a:pt x="349" y="2993"/>
                  <a:pt x="342" y="2986"/>
                  <a:pt x="342" y="2976"/>
                </a:cubicBezTo>
                <a:lnTo>
                  <a:pt x="342" y="16"/>
                </a:lnTo>
                <a:lnTo>
                  <a:pt x="358" y="33"/>
                </a:lnTo>
                <a:lnTo>
                  <a:pt x="16" y="33"/>
                </a:lnTo>
                <a:cubicBezTo>
                  <a:pt x="7" y="33"/>
                  <a:pt x="0" y="2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500" y="2876"/>
                </a:moveTo>
                <a:lnTo>
                  <a:pt x="700" y="2976"/>
                </a:lnTo>
                <a:lnTo>
                  <a:pt x="500" y="3076"/>
                </a:lnTo>
                <a:lnTo>
                  <a:pt x="500" y="2876"/>
                </a:lnTo>
                <a:close/>
              </a:path>
            </a:pathLst>
          </a:cu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7452320" y="3201556"/>
            <a:ext cx="1584176" cy="6155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/>
              <a:t>ENTIDADES DE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s-ES" sz="1400" b="1" dirty="0"/>
              <a:t> SOCIAL</a:t>
            </a:r>
          </a:p>
          <a:p>
            <a:pPr algn="ctr"/>
            <a:endParaRPr lang="es-ES" sz="1200" dirty="0"/>
          </a:p>
        </p:txBody>
      </p:sp>
      <p:sp>
        <p:nvSpPr>
          <p:cNvPr id="67" name="66 Abrir llave"/>
          <p:cNvSpPr/>
          <p:nvPr/>
        </p:nvSpPr>
        <p:spPr>
          <a:xfrm>
            <a:off x="1316819" y="1453344"/>
            <a:ext cx="518597" cy="35283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-180528" y="-94828"/>
            <a:ext cx="5807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              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ÁRBOL DE CONSOLIDACIÓN - CGN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Centros de consolidación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7300"/>
            <a:ext cx="3635896" cy="43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724128" cy="552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2820"/>
            <a:ext cx="969348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humbs.dreamstime.com/z/f%C3%A1brica-181728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016" y="2414703"/>
            <a:ext cx="3062990" cy="22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a la derecha con bandas 5"/>
          <p:cNvSpPr/>
          <p:nvPr/>
        </p:nvSpPr>
        <p:spPr>
          <a:xfrm>
            <a:off x="141893" y="3205539"/>
            <a:ext cx="3181411" cy="1020113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+mj-lt"/>
            </a:endParaRPr>
          </a:p>
        </p:txBody>
      </p:sp>
      <p:pic>
        <p:nvPicPr>
          <p:cNvPr id="4" name="Picture 10" descr="http://4.bp.blogspot.com/-rOF1QhYTZhw/Tc6E29pCv3I/AAAAAAAAAL4/qax1iNwu5H0/s1600/libr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57" y="2402264"/>
            <a:ext cx="1177757" cy="20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6"/>
          <p:cNvSpPr txBox="1"/>
          <p:nvPr/>
        </p:nvSpPr>
        <p:spPr>
          <a:xfrm>
            <a:off x="141895" y="3442019"/>
            <a:ext cx="318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  <a:cs typeface="Calibri" panose="020F0502020204030204" pitchFamily="34" charset="0"/>
              </a:rPr>
              <a:t>   </a:t>
            </a:r>
            <a:r>
              <a:rPr lang="es-CO" sz="2000" b="1" dirty="0">
                <a:latin typeface="+mj-lt"/>
                <a:cs typeface="Calibri" panose="020F0502020204030204" pitchFamily="34" charset="0"/>
              </a:rPr>
              <a:t>ENTRADAS = 3.758 ECP</a:t>
            </a:r>
          </a:p>
        </p:txBody>
      </p:sp>
      <p:sp>
        <p:nvSpPr>
          <p:cNvPr id="6" name="CuadroTexto 8"/>
          <p:cNvSpPr txBox="1"/>
          <p:nvPr/>
        </p:nvSpPr>
        <p:spPr>
          <a:xfrm>
            <a:off x="6876256" y="2137420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+mj-lt"/>
                <a:cs typeface="Calibri" panose="020F0502020204030204" pitchFamily="34" charset="0"/>
              </a:rPr>
              <a:t>PRODUCTOS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0311" y="1505117"/>
            <a:ext cx="5278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  <a:cs typeface="Calibri" panose="020F0502020204030204" pitchFamily="34" charset="0"/>
              </a:rPr>
              <a:t>Formato  CGN.2005.001 </a:t>
            </a:r>
            <a:r>
              <a:rPr lang="es-CO" sz="20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Saldos y movimientos</a:t>
            </a: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206939" y="1798540"/>
            <a:ext cx="528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  <a:cs typeface="Calibri" panose="020F0502020204030204" pitchFamily="34" charset="0"/>
              </a:rPr>
              <a:t>Formato CGN.2005.002 </a:t>
            </a:r>
            <a:r>
              <a:rPr lang="es-CO" sz="20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Operaciones recíprocas</a:t>
            </a:r>
          </a:p>
        </p:txBody>
      </p:sp>
      <p:sp>
        <p:nvSpPr>
          <p:cNvPr id="9" name="8 CuadroTexto">
            <a:hlinkClick r:id="" action="ppaction://noaction"/>
          </p:cNvPr>
          <p:cNvSpPr txBox="1"/>
          <p:nvPr/>
        </p:nvSpPr>
        <p:spPr>
          <a:xfrm>
            <a:off x="2910104" y="452738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Catálogo General de Cuentas</a:t>
            </a:r>
          </a:p>
        </p:txBody>
      </p:sp>
      <p:sp>
        <p:nvSpPr>
          <p:cNvPr id="10" name="9 CuadroTexto">
            <a:hlinkClick r:id="rId6" action="ppaction://hlinksldjump"/>
          </p:cNvPr>
          <p:cNvSpPr txBox="1"/>
          <p:nvPr/>
        </p:nvSpPr>
        <p:spPr>
          <a:xfrm>
            <a:off x="2910104" y="47674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Árbol de consolidación</a:t>
            </a:r>
          </a:p>
        </p:txBody>
      </p:sp>
      <p:sp>
        <p:nvSpPr>
          <p:cNvPr id="11" name="10 CuadroTexto">
            <a:hlinkClick r:id="" action="ppaction://noaction"/>
          </p:cNvPr>
          <p:cNvSpPr txBox="1"/>
          <p:nvPr/>
        </p:nvSpPr>
        <p:spPr>
          <a:xfrm>
            <a:off x="202549" y="2069279"/>
            <a:ext cx="393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+mj-lt"/>
                <a:cs typeface="Calibri" panose="020F0502020204030204" pitchFamily="34" charset="0"/>
              </a:rPr>
              <a:t>Tabla de composición patrimonial</a:t>
            </a: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2910104" y="506744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Reglas de consolidación</a:t>
            </a:r>
          </a:p>
        </p:txBody>
      </p:sp>
      <p:sp>
        <p:nvSpPr>
          <p:cNvPr id="13" name="12 CuadroTexto">
            <a:hlinkClick r:id="rId8" action="ppaction://hlinksldjump"/>
          </p:cNvPr>
          <p:cNvSpPr txBox="1"/>
          <p:nvPr/>
        </p:nvSpPr>
        <p:spPr>
          <a:xfrm>
            <a:off x="6876256" y="42501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Reportes</a:t>
            </a:r>
          </a:p>
        </p:txBody>
      </p:sp>
      <p:sp>
        <p:nvSpPr>
          <p:cNvPr id="14" name="CuadroTexto 7">
            <a:hlinkClick r:id="rId9" action="ppaction://hlinksldjump"/>
          </p:cNvPr>
          <p:cNvSpPr txBox="1"/>
          <p:nvPr/>
        </p:nvSpPr>
        <p:spPr>
          <a:xfrm>
            <a:off x="1115616" y="252046"/>
            <a:ext cx="748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CO" sz="2800" b="1" dirty="0">
                <a:ln w="6350">
                  <a:noFill/>
                </a:ln>
                <a:solidFill>
                  <a:schemeClr val="bg1"/>
                </a:solidFill>
                <a:latin typeface="+mj-lt"/>
                <a:cs typeface="Calibri" pitchFamily="34" charset="0"/>
              </a:rPr>
              <a:t>INSUMOS DEL PROCESO DE CONSOLIDACIÓN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1964" y="1177458"/>
            <a:ext cx="715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Información Entidades Contables Públicas:</a:t>
            </a:r>
          </a:p>
        </p:txBody>
      </p:sp>
      <p:sp>
        <p:nvSpPr>
          <p:cNvPr id="16" name="15 CuadroTexto">
            <a:hlinkClick r:id="rId5" action="ppaction://hlinksldjump"/>
          </p:cNvPr>
          <p:cNvSpPr txBox="1"/>
          <p:nvPr/>
        </p:nvSpPr>
        <p:spPr>
          <a:xfrm>
            <a:off x="251893" y="2321034"/>
            <a:ext cx="360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Formato 2005.003 </a:t>
            </a:r>
            <a:r>
              <a:rPr lang="es-CO" sz="2000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Notas de carácter específico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876256" y="461763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+mj-lt"/>
                <a:cs typeface="Calibri" panose="020F0502020204030204" pitchFamily="34" charset="0"/>
              </a:rPr>
              <a:t>Estados Financieros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-22820"/>
            <a:ext cx="97194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pacitacionesCGN_2015_abril28GF (2)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CapacitacionesCGN_2015_abril28GF (2)</Template>
  <TotalTime>604</TotalTime>
  <Words>4164</Words>
  <Application>Microsoft Office PowerPoint</Application>
  <PresentationFormat>Presentación en pantalla (16:10)</PresentationFormat>
  <Paragraphs>483</Paragraphs>
  <Slides>24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Monotype Corsiva</vt:lpstr>
      <vt:lpstr>Sylfaen</vt:lpstr>
      <vt:lpstr>Tahoma</vt:lpstr>
      <vt:lpstr>Times New Roman</vt:lpstr>
      <vt:lpstr>Wingdings</vt:lpstr>
      <vt:lpstr>CapacitacionesCGN_2015_abril28GF (2)</vt:lpstr>
      <vt:lpstr>Presentación de PowerPoint</vt:lpstr>
      <vt:lpstr>Presentación de PowerPoint</vt:lpstr>
      <vt:lpstr>Presentación de PowerPoint</vt:lpstr>
      <vt:lpstr>Presentación de PowerPoint</vt:lpstr>
      <vt:lpstr>1. MARCO LEGAL </vt:lpstr>
      <vt:lpstr>2. Ámbito de la regulación contable pública en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Rosalvina Robles Hernandez</dc:creator>
  <cp:keywords>Plantillas, Presentaciones, PowerPoint, Imágen Institucional</cp:keywords>
  <dc:description>Actualizada con Logo 15 años Calidad Agosto 2011</dc:description>
  <cp:lastModifiedBy>Carlos Estrada</cp:lastModifiedBy>
  <cp:revision>51</cp:revision>
  <dcterms:created xsi:type="dcterms:W3CDTF">2016-05-02T21:14:19Z</dcterms:created>
  <dcterms:modified xsi:type="dcterms:W3CDTF">2021-05-27T16:03:41Z</dcterms:modified>
</cp:coreProperties>
</file>